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93" r:id="rId5"/>
    <p:sldMasterId id="2147486513" r:id="rId6"/>
    <p:sldMasterId id="2147486526" r:id="rId7"/>
    <p:sldMasterId id="2147486549" r:id="rId8"/>
  </p:sldMasterIdLst>
  <p:notesMasterIdLst>
    <p:notesMasterId r:id="rId43"/>
  </p:notesMasterIdLst>
  <p:handoutMasterIdLst>
    <p:handoutMasterId r:id="rId44"/>
  </p:handoutMasterIdLst>
  <p:sldIdLst>
    <p:sldId id="12466" r:id="rId9"/>
    <p:sldId id="12467" r:id="rId10"/>
    <p:sldId id="12486" r:id="rId11"/>
    <p:sldId id="260" r:id="rId12"/>
    <p:sldId id="12469" r:id="rId13"/>
    <p:sldId id="12470" r:id="rId14"/>
    <p:sldId id="12471" r:id="rId15"/>
    <p:sldId id="12472" r:id="rId16"/>
    <p:sldId id="12473" r:id="rId17"/>
    <p:sldId id="12475" r:id="rId18"/>
    <p:sldId id="12501" r:id="rId19"/>
    <p:sldId id="12524" r:id="rId20"/>
    <p:sldId id="12478" r:id="rId21"/>
    <p:sldId id="12476" r:id="rId22"/>
    <p:sldId id="12499" r:id="rId23"/>
    <p:sldId id="12500" r:id="rId24"/>
    <p:sldId id="12525" r:id="rId25"/>
    <p:sldId id="307" r:id="rId26"/>
    <p:sldId id="323" r:id="rId27"/>
    <p:sldId id="319" r:id="rId28"/>
    <p:sldId id="320" r:id="rId29"/>
    <p:sldId id="324" r:id="rId30"/>
    <p:sldId id="12502" r:id="rId31"/>
    <p:sldId id="2561" r:id="rId32"/>
    <p:sldId id="2562" r:id="rId33"/>
    <p:sldId id="2563" r:id="rId34"/>
    <p:sldId id="2564" r:id="rId35"/>
    <p:sldId id="2565" r:id="rId36"/>
    <p:sldId id="2566" r:id="rId37"/>
    <p:sldId id="2567" r:id="rId38"/>
    <p:sldId id="2568" r:id="rId39"/>
    <p:sldId id="12523" r:id="rId40"/>
    <p:sldId id="12481" r:id="rId41"/>
    <p:sldId id="12485" r:id="rId42"/>
  </p:sldIdLst>
  <p:sldSz cx="12192000" cy="6858000"/>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007A2C"/>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D46F9-5801-4C0E-969C-F14E4568A39D}" v="2" dt="2026-06-05T14:52:38.425"/>
    <p1510:client id="{08906911-55C3-4069-BC60-F169FA007B70}" v="26" dt="2026-06-05T13:42:39.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6247" autoAdjust="0"/>
  </p:normalViewPr>
  <p:slideViewPr>
    <p:cSldViewPr snapToGrid="0">
      <p:cViewPr varScale="1">
        <p:scale>
          <a:sx n="107" d="100"/>
          <a:sy n="107" d="100"/>
        </p:scale>
        <p:origin x="636" y="102"/>
      </p:cViewPr>
      <p:guideLst/>
    </p:cSldViewPr>
  </p:slideViewPr>
  <p:notesTextViewPr>
    <p:cViewPr>
      <p:scale>
        <a:sx n="1" d="1"/>
        <a:sy n="1" d="1"/>
      </p:scale>
      <p:origin x="0" y="0"/>
    </p:cViewPr>
  </p:notesTextViewPr>
  <p:sorterViewPr>
    <p:cViewPr varScale="1">
      <p:scale>
        <a:sx n="100" d="100"/>
        <a:sy n="100" d="100"/>
      </p:scale>
      <p:origin x="0" y="-21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gs" Target="tags/tag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Parent" userId="f124e6bf-4c70-4730-b6e9-849815460e2e" providerId="ADAL" clId="{190CE402-8FE2-49BF-8A4C-92A80D47BAC0}"/>
    <pc:docChg chg="undo custSel addSld delSld modSld delMainMaster modMainMaster">
      <pc:chgData name="Tracey Parent" userId="f124e6bf-4c70-4730-b6e9-849815460e2e" providerId="ADAL" clId="{190CE402-8FE2-49BF-8A4C-92A80D47BAC0}" dt="2026-06-05T14:52:44.140" v="3402" actId="47"/>
      <pc:docMkLst>
        <pc:docMk/>
      </pc:docMkLst>
      <pc:sldChg chg="modSp del mod">
        <pc:chgData name="Tracey Parent" userId="f124e6bf-4c70-4730-b6e9-849815460e2e" providerId="ADAL" clId="{190CE402-8FE2-49BF-8A4C-92A80D47BAC0}" dt="2026-06-05T14:52:44.140" v="3402" actId="47"/>
        <pc:sldMkLst>
          <pc:docMk/>
          <pc:sldMk cId="1689347815" sldId="306"/>
        </pc:sldMkLst>
        <pc:spChg chg="mod">
          <ac:chgData name="Tracey Parent" userId="f124e6bf-4c70-4730-b6e9-849815460e2e" providerId="ADAL" clId="{190CE402-8FE2-49BF-8A4C-92A80D47BAC0}" dt="2026-06-04T19:48:02.546" v="3398" actId="20577"/>
          <ac:spMkLst>
            <pc:docMk/>
            <pc:sldMk cId="1689347815" sldId="306"/>
            <ac:spMk id="3" creationId="{1D2C0D17-90E5-46CA-A3B3-F7B25CB53808}"/>
          </ac:spMkLst>
        </pc:spChg>
      </pc:sldChg>
      <pc:sldChg chg="add">
        <pc:chgData name="Tracey Parent" userId="f124e6bf-4c70-4730-b6e9-849815460e2e" providerId="ADAL" clId="{190CE402-8FE2-49BF-8A4C-92A80D47BAC0}" dt="2026-06-05T14:52:38.425" v="3401"/>
        <pc:sldMkLst>
          <pc:docMk/>
          <pc:sldMk cId="3907300640" sldId="307"/>
        </pc:sldMkLst>
      </pc:sldChg>
      <pc:sldChg chg="add">
        <pc:chgData name="Tracey Parent" userId="f124e6bf-4c70-4730-b6e9-849815460e2e" providerId="ADAL" clId="{190CE402-8FE2-49BF-8A4C-92A80D47BAC0}" dt="2026-06-05T14:52:38.425" v="3401"/>
        <pc:sldMkLst>
          <pc:docMk/>
          <pc:sldMk cId="1642166780" sldId="319"/>
        </pc:sldMkLst>
      </pc:sldChg>
      <pc:sldChg chg="add">
        <pc:chgData name="Tracey Parent" userId="f124e6bf-4c70-4730-b6e9-849815460e2e" providerId="ADAL" clId="{190CE402-8FE2-49BF-8A4C-92A80D47BAC0}" dt="2026-06-05T14:52:38.425" v="3401"/>
        <pc:sldMkLst>
          <pc:docMk/>
          <pc:sldMk cId="1277260583" sldId="320"/>
        </pc:sldMkLst>
      </pc:sldChg>
      <pc:sldChg chg="add">
        <pc:chgData name="Tracey Parent" userId="f124e6bf-4c70-4730-b6e9-849815460e2e" providerId="ADAL" clId="{190CE402-8FE2-49BF-8A4C-92A80D47BAC0}" dt="2026-06-05T14:52:38.425" v="3401"/>
        <pc:sldMkLst>
          <pc:docMk/>
          <pc:sldMk cId="584321209" sldId="323"/>
        </pc:sldMkLst>
      </pc:sldChg>
      <pc:sldChg chg="add">
        <pc:chgData name="Tracey Parent" userId="f124e6bf-4c70-4730-b6e9-849815460e2e" providerId="ADAL" clId="{190CE402-8FE2-49BF-8A4C-92A80D47BAC0}" dt="2026-06-05T14:52:38.425" v="3401"/>
        <pc:sldMkLst>
          <pc:docMk/>
          <pc:sldMk cId="2398422149" sldId="324"/>
        </pc:sldMkLst>
      </pc:sldChg>
      <pc:sldChg chg="add">
        <pc:chgData name="Tracey Parent" userId="f124e6bf-4c70-4730-b6e9-849815460e2e" providerId="ADAL" clId="{190CE402-8FE2-49BF-8A4C-92A80D47BAC0}" dt="2026-06-04T14:22:53.373" v="3370"/>
        <pc:sldMkLst>
          <pc:docMk/>
          <pc:sldMk cId="2965603165" sldId="2561"/>
        </pc:sldMkLst>
      </pc:sldChg>
      <pc:sldChg chg="add">
        <pc:chgData name="Tracey Parent" userId="f124e6bf-4c70-4730-b6e9-849815460e2e" providerId="ADAL" clId="{190CE402-8FE2-49BF-8A4C-92A80D47BAC0}" dt="2026-06-04T14:22:53.373" v="3370"/>
        <pc:sldMkLst>
          <pc:docMk/>
          <pc:sldMk cId="3432032303" sldId="2562"/>
        </pc:sldMkLst>
      </pc:sldChg>
      <pc:sldChg chg="add">
        <pc:chgData name="Tracey Parent" userId="f124e6bf-4c70-4730-b6e9-849815460e2e" providerId="ADAL" clId="{190CE402-8FE2-49BF-8A4C-92A80D47BAC0}" dt="2026-06-04T14:22:53.373" v="3370"/>
        <pc:sldMkLst>
          <pc:docMk/>
          <pc:sldMk cId="2243827699" sldId="2563"/>
        </pc:sldMkLst>
      </pc:sldChg>
      <pc:sldChg chg="add">
        <pc:chgData name="Tracey Parent" userId="f124e6bf-4c70-4730-b6e9-849815460e2e" providerId="ADAL" clId="{190CE402-8FE2-49BF-8A4C-92A80D47BAC0}" dt="2026-06-04T14:22:53.373" v="3370"/>
        <pc:sldMkLst>
          <pc:docMk/>
          <pc:sldMk cId="2541616572" sldId="2564"/>
        </pc:sldMkLst>
      </pc:sldChg>
      <pc:sldChg chg="add">
        <pc:chgData name="Tracey Parent" userId="f124e6bf-4c70-4730-b6e9-849815460e2e" providerId="ADAL" clId="{190CE402-8FE2-49BF-8A4C-92A80D47BAC0}" dt="2026-06-04T14:22:53.373" v="3370"/>
        <pc:sldMkLst>
          <pc:docMk/>
          <pc:sldMk cId="1538597" sldId="2565"/>
        </pc:sldMkLst>
      </pc:sldChg>
      <pc:sldChg chg="add">
        <pc:chgData name="Tracey Parent" userId="f124e6bf-4c70-4730-b6e9-849815460e2e" providerId="ADAL" clId="{190CE402-8FE2-49BF-8A4C-92A80D47BAC0}" dt="2026-06-04T14:22:53.373" v="3370"/>
        <pc:sldMkLst>
          <pc:docMk/>
          <pc:sldMk cId="1568216979" sldId="2566"/>
        </pc:sldMkLst>
      </pc:sldChg>
      <pc:sldChg chg="add">
        <pc:chgData name="Tracey Parent" userId="f124e6bf-4c70-4730-b6e9-849815460e2e" providerId="ADAL" clId="{190CE402-8FE2-49BF-8A4C-92A80D47BAC0}" dt="2026-06-04T14:22:53.373" v="3370"/>
        <pc:sldMkLst>
          <pc:docMk/>
          <pc:sldMk cId="3651528456" sldId="2567"/>
        </pc:sldMkLst>
      </pc:sldChg>
      <pc:sldChg chg="add">
        <pc:chgData name="Tracey Parent" userId="f124e6bf-4c70-4730-b6e9-849815460e2e" providerId="ADAL" clId="{190CE402-8FE2-49BF-8A4C-92A80D47BAC0}" dt="2026-06-04T14:22:53.373" v="3370"/>
        <pc:sldMkLst>
          <pc:docMk/>
          <pc:sldMk cId="4136616163" sldId="2568"/>
        </pc:sldMkLst>
      </pc:sldChg>
      <pc:sldChg chg="modSp mod">
        <pc:chgData name="Tracey Parent" userId="f124e6bf-4c70-4730-b6e9-849815460e2e" providerId="ADAL" clId="{190CE402-8FE2-49BF-8A4C-92A80D47BAC0}" dt="2026-05-28T12:45:12.873" v="3001" actId="20577"/>
        <pc:sldMkLst>
          <pc:docMk/>
          <pc:sldMk cId="1210314853" sldId="12466"/>
        </pc:sldMkLst>
        <pc:spChg chg="mod">
          <ac:chgData name="Tracey Parent" userId="f124e6bf-4c70-4730-b6e9-849815460e2e" providerId="ADAL" clId="{190CE402-8FE2-49BF-8A4C-92A80D47BAC0}" dt="2026-05-28T12:45:12.873" v="3001" actId="20577"/>
          <ac:spMkLst>
            <pc:docMk/>
            <pc:sldMk cId="1210314853" sldId="12466"/>
            <ac:spMk id="3" creationId="{514675EA-F78D-48A7-B127-E5D3889F7E0D}"/>
          </ac:spMkLst>
        </pc:spChg>
      </pc:sldChg>
      <pc:sldChg chg="modSp mod">
        <pc:chgData name="Tracey Parent" userId="f124e6bf-4c70-4730-b6e9-849815460e2e" providerId="ADAL" clId="{190CE402-8FE2-49BF-8A4C-92A80D47BAC0}" dt="2026-05-28T12:45:26.226" v="3014" actId="20577"/>
        <pc:sldMkLst>
          <pc:docMk/>
          <pc:sldMk cId="972148777" sldId="12467"/>
        </pc:sldMkLst>
        <pc:spChg chg="mod">
          <ac:chgData name="Tracey Parent" userId="f124e6bf-4c70-4730-b6e9-849815460e2e" providerId="ADAL" clId="{190CE402-8FE2-49BF-8A4C-92A80D47BAC0}" dt="2026-05-28T12:45:26.226" v="3014" actId="20577"/>
          <ac:spMkLst>
            <pc:docMk/>
            <pc:sldMk cId="972148777" sldId="12467"/>
            <ac:spMk id="3" creationId="{514675EA-F78D-48A7-B127-E5D3889F7E0D}"/>
          </ac:spMkLst>
        </pc:spChg>
      </pc:sldChg>
      <pc:sldChg chg="modSp mod">
        <pc:chgData name="Tracey Parent" userId="f124e6bf-4c70-4730-b6e9-849815460e2e" providerId="ADAL" clId="{190CE402-8FE2-49BF-8A4C-92A80D47BAC0}" dt="2026-06-04T19:47:45.749" v="3384" actId="20577"/>
        <pc:sldMkLst>
          <pc:docMk/>
          <pc:sldMk cId="2663235087" sldId="12470"/>
        </pc:sldMkLst>
        <pc:spChg chg="mod">
          <ac:chgData name="Tracey Parent" userId="f124e6bf-4c70-4730-b6e9-849815460e2e" providerId="ADAL" clId="{190CE402-8FE2-49BF-8A4C-92A80D47BAC0}" dt="2026-05-29T13:06:57.986" v="3334" actId="20577"/>
          <ac:spMkLst>
            <pc:docMk/>
            <pc:sldMk cId="2663235087" sldId="12470"/>
            <ac:spMk id="2" creationId="{069B8CA7-1ABB-449E-840E-639A7A1C80F1}"/>
          </ac:spMkLst>
        </pc:spChg>
        <pc:spChg chg="mod">
          <ac:chgData name="Tracey Parent" userId="f124e6bf-4c70-4730-b6e9-849815460e2e" providerId="ADAL" clId="{190CE402-8FE2-49BF-8A4C-92A80D47BAC0}" dt="2026-06-04T19:47:45.749" v="3384" actId="20577"/>
          <ac:spMkLst>
            <pc:docMk/>
            <pc:sldMk cId="2663235087" sldId="12470"/>
            <ac:spMk id="3" creationId="{4B922925-3559-40AC-B514-4AFF24DE8FDB}"/>
          </ac:spMkLst>
        </pc:spChg>
      </pc:sldChg>
      <pc:sldChg chg="addSp modSp mod">
        <pc:chgData name="Tracey Parent" userId="f124e6bf-4c70-4730-b6e9-849815460e2e" providerId="ADAL" clId="{190CE402-8FE2-49BF-8A4C-92A80D47BAC0}" dt="2026-06-05T13:20:01.487" v="3400" actId="22"/>
        <pc:sldMkLst>
          <pc:docMk/>
          <pc:sldMk cId="3133739403" sldId="12471"/>
        </pc:sldMkLst>
        <pc:spChg chg="mod">
          <ac:chgData name="Tracey Parent" userId="f124e6bf-4c70-4730-b6e9-849815460e2e" providerId="ADAL" clId="{190CE402-8FE2-49BF-8A4C-92A80D47BAC0}" dt="2026-06-05T13:19:56.466" v="3399" actId="6549"/>
          <ac:spMkLst>
            <pc:docMk/>
            <pc:sldMk cId="3133739403" sldId="12471"/>
            <ac:spMk id="3" creationId="{ED2004BB-6957-499E-8982-E3A910F7DB63}"/>
          </ac:spMkLst>
        </pc:spChg>
        <pc:picChg chg="add">
          <ac:chgData name="Tracey Parent" userId="f124e6bf-4c70-4730-b6e9-849815460e2e" providerId="ADAL" clId="{190CE402-8FE2-49BF-8A4C-92A80D47BAC0}" dt="2026-06-05T13:20:01.487" v="3400" actId="22"/>
          <ac:picMkLst>
            <pc:docMk/>
            <pc:sldMk cId="3133739403" sldId="12471"/>
            <ac:picMk id="7" creationId="{024EE939-9D60-95B1-608D-1C9FA688ACA7}"/>
          </ac:picMkLst>
        </pc:picChg>
      </pc:sldChg>
      <pc:sldChg chg="addSp delSp modSp mod">
        <pc:chgData name="Tracey Parent" userId="f124e6bf-4c70-4730-b6e9-849815460e2e" providerId="ADAL" clId="{190CE402-8FE2-49BF-8A4C-92A80D47BAC0}" dt="2026-05-29T15:18:20.471" v="3369" actId="1037"/>
        <pc:sldMkLst>
          <pc:docMk/>
          <pc:sldMk cId="3918771646" sldId="12502"/>
        </pc:sldMkLst>
        <pc:spChg chg="mod">
          <ac:chgData name="Tracey Parent" userId="f124e6bf-4c70-4730-b6e9-849815460e2e" providerId="ADAL" clId="{190CE402-8FE2-49BF-8A4C-92A80D47BAC0}" dt="2026-05-28T12:47:19.870" v="3145" actId="20577"/>
          <ac:spMkLst>
            <pc:docMk/>
            <pc:sldMk cId="3918771646" sldId="12502"/>
            <ac:spMk id="2" creationId="{F43D7586-9D02-47CF-9840-218A0F2DD073}"/>
          </ac:spMkLst>
        </pc:spChg>
        <pc:spChg chg="mod">
          <ac:chgData name="Tracey Parent" userId="f124e6bf-4c70-4730-b6e9-849815460e2e" providerId="ADAL" clId="{190CE402-8FE2-49BF-8A4C-92A80D47BAC0}" dt="2026-05-29T15:18:20.471" v="3369" actId="1037"/>
          <ac:spMkLst>
            <pc:docMk/>
            <pc:sldMk cId="3918771646" sldId="12502"/>
            <ac:spMk id="3" creationId="{1D2C0D17-90E5-46CA-A3B3-F7B25CB53808}"/>
          </ac:spMkLst>
        </pc:spChg>
        <pc:picChg chg="add mod">
          <ac:chgData name="Tracey Parent" userId="f124e6bf-4c70-4730-b6e9-849815460e2e" providerId="ADAL" clId="{190CE402-8FE2-49BF-8A4C-92A80D47BAC0}" dt="2026-05-29T15:18:20.471" v="3369" actId="1037"/>
          <ac:picMkLst>
            <pc:docMk/>
            <pc:sldMk cId="3918771646" sldId="12502"/>
            <ac:picMk id="7" creationId="{6DC09FB0-7917-E402-C785-FEA017931B3F}"/>
          </ac:picMkLst>
        </pc:picChg>
        <pc:picChg chg="add mod">
          <ac:chgData name="Tracey Parent" userId="f124e6bf-4c70-4730-b6e9-849815460e2e" providerId="ADAL" clId="{190CE402-8FE2-49BF-8A4C-92A80D47BAC0}" dt="2026-05-29T15:18:20.471" v="3369" actId="1037"/>
          <ac:picMkLst>
            <pc:docMk/>
            <pc:sldMk cId="3918771646" sldId="12502"/>
            <ac:picMk id="10" creationId="{4EB659D5-AC68-A8C5-FA47-793C615FC8F4}"/>
          </ac:picMkLst>
        </pc:picChg>
      </pc:sldChg>
      <pc:sldChg chg="add">
        <pc:chgData name="Tracey Parent" userId="f124e6bf-4c70-4730-b6e9-849815460e2e" providerId="ADAL" clId="{190CE402-8FE2-49BF-8A4C-92A80D47BAC0}" dt="2026-06-05T14:52:38.425" v="3401"/>
        <pc:sldMkLst>
          <pc:docMk/>
          <pc:sldMk cId="3374343326" sldId="12525"/>
        </pc:sldMkLst>
      </pc:sldChg>
    </pc:docChg>
  </pc:docChgLst>
  <pc:docChgLst>
    <pc:chgData name="Andrew Houtenville" userId="aea22101-bd61-4dfe-a17f-14b576307e93" providerId="ADAL" clId="{BC17D646-F322-487D-AB9C-22277D1AF511}"/>
    <pc:docChg chg="undo custSel addSld delSld modSld">
      <pc:chgData name="Andrew Houtenville" userId="aea22101-bd61-4dfe-a17f-14b576307e93" providerId="ADAL" clId="{BC17D646-F322-487D-AB9C-22277D1AF511}" dt="2026-06-05T14:03:50.303" v="560" actId="20577"/>
      <pc:docMkLst>
        <pc:docMk/>
      </pc:docMkLst>
      <pc:sldChg chg="modSp mod">
        <pc:chgData name="Andrew Houtenville" userId="aea22101-bd61-4dfe-a17f-14b576307e93" providerId="ADAL" clId="{BC17D646-F322-487D-AB9C-22277D1AF511}" dt="2026-06-05T14:03:50.303" v="560" actId="20577"/>
        <pc:sldMkLst>
          <pc:docMk/>
          <pc:sldMk cId="2663235087" sldId="12470"/>
        </pc:sldMkLst>
        <pc:spChg chg="mod">
          <ac:chgData name="Andrew Houtenville" userId="aea22101-bd61-4dfe-a17f-14b576307e93" providerId="ADAL" clId="{BC17D646-F322-487D-AB9C-22277D1AF511}" dt="2026-06-05T14:03:50.303" v="560" actId="20577"/>
          <ac:spMkLst>
            <pc:docMk/>
            <pc:sldMk cId="2663235087" sldId="12470"/>
            <ac:spMk id="3" creationId="{4B922925-3559-40AC-B514-4AFF24DE8FDB}"/>
          </ac:spMkLst>
        </pc:spChg>
      </pc:sldChg>
      <pc:sldChg chg="modSp mod">
        <pc:chgData name="Andrew Houtenville" userId="aea22101-bd61-4dfe-a17f-14b576307e93" providerId="ADAL" clId="{BC17D646-F322-487D-AB9C-22277D1AF511}" dt="2026-05-08T13:55:20.580" v="142" actId="20577"/>
        <pc:sldMkLst>
          <pc:docMk/>
          <pc:sldMk cId="2927702797" sldId="12473"/>
        </pc:sldMkLst>
        <pc:spChg chg="mod">
          <ac:chgData name="Andrew Houtenville" userId="aea22101-bd61-4dfe-a17f-14b576307e93" providerId="ADAL" clId="{BC17D646-F322-487D-AB9C-22277D1AF511}" dt="2026-05-08T13:55:20.580" v="142" actId="20577"/>
          <ac:spMkLst>
            <pc:docMk/>
            <pc:sldMk cId="2927702797" sldId="12473"/>
            <ac:spMk id="3" creationId="{95E458D0-8646-47D0-B30C-9FB4935B1C58}"/>
          </ac:spMkLst>
        </pc:spChg>
      </pc:sldChg>
      <pc:sldChg chg="addSp delSp modSp del mod modNotesTx">
        <pc:chgData name="Andrew Houtenville" userId="aea22101-bd61-4dfe-a17f-14b576307e93" providerId="ADAL" clId="{BC17D646-F322-487D-AB9C-22277D1AF511}" dt="2026-06-05T13:40:33.466" v="380" actId="47"/>
        <pc:sldMkLst>
          <pc:docMk/>
          <pc:sldMk cId="4179418668" sldId="12477"/>
        </pc:sldMkLst>
        <pc:spChg chg="mod">
          <ac:chgData name="Andrew Houtenville" userId="aea22101-bd61-4dfe-a17f-14b576307e93" providerId="ADAL" clId="{BC17D646-F322-487D-AB9C-22277D1AF511}" dt="2026-06-05T13:26:53.977" v="151" actId="20577"/>
          <ac:spMkLst>
            <pc:docMk/>
            <pc:sldMk cId="4179418668" sldId="12477"/>
            <ac:spMk id="2" creationId="{CAD9B724-0BBC-4052-8F50-158D8643067E}"/>
          </ac:spMkLst>
        </pc:spChg>
        <pc:picChg chg="add mod">
          <ac:chgData name="Andrew Houtenville" userId="aea22101-bd61-4dfe-a17f-14b576307e93" providerId="ADAL" clId="{BC17D646-F322-487D-AB9C-22277D1AF511}" dt="2026-06-05T13:39:12.820" v="367" actId="962"/>
          <ac:picMkLst>
            <pc:docMk/>
            <pc:sldMk cId="4179418668" sldId="12477"/>
            <ac:picMk id="3" creationId="{1EC7BC6B-793B-FA6A-4431-256C316EC87A}"/>
          </ac:picMkLst>
        </pc:picChg>
        <pc:picChg chg="add del mod">
          <ac:chgData name="Andrew Houtenville" userId="aea22101-bd61-4dfe-a17f-14b576307e93" providerId="ADAL" clId="{BC17D646-F322-487D-AB9C-22277D1AF511}" dt="2026-06-05T13:26:40.472" v="143" actId="478"/>
          <ac:picMkLst>
            <pc:docMk/>
            <pc:sldMk cId="4179418668" sldId="12477"/>
            <ac:picMk id="20" creationId="{534AD7D0-826F-F5F0-E613-E28F36EDB8FF}"/>
          </ac:picMkLst>
        </pc:picChg>
      </pc:sldChg>
      <pc:sldChg chg="addSp delSp modSp mod modNotesTx">
        <pc:chgData name="Andrew Houtenville" userId="aea22101-bd61-4dfe-a17f-14b576307e93" providerId="ADAL" clId="{BC17D646-F322-487D-AB9C-22277D1AF511}" dt="2026-06-05T13:41:41.685" v="425" actId="20577"/>
        <pc:sldMkLst>
          <pc:docMk/>
          <pc:sldMk cId="3611705923" sldId="12478"/>
        </pc:sldMkLst>
        <pc:spChg chg="mod">
          <ac:chgData name="Andrew Houtenville" userId="aea22101-bd61-4dfe-a17f-14b576307e93" providerId="ADAL" clId="{BC17D646-F322-487D-AB9C-22277D1AF511}" dt="2026-06-05T13:26:59.005" v="154" actId="20577"/>
          <ac:spMkLst>
            <pc:docMk/>
            <pc:sldMk cId="3611705923" sldId="12478"/>
            <ac:spMk id="2" creationId="{CAD9B724-0BBC-4052-8F50-158D8643067E}"/>
          </ac:spMkLst>
        </pc:spChg>
        <pc:spChg chg="add mod">
          <ac:chgData name="Andrew Houtenville" userId="aea22101-bd61-4dfe-a17f-14b576307e93" providerId="ADAL" clId="{BC17D646-F322-487D-AB9C-22277D1AF511}" dt="2026-06-05T13:32:00.856" v="181"/>
          <ac:spMkLst>
            <pc:docMk/>
            <pc:sldMk cId="3611705923" sldId="12478"/>
            <ac:spMk id="12" creationId="{CDE293A0-112D-4CC4-8FC8-9D871F03E9CC}"/>
          </ac:spMkLst>
        </pc:spChg>
        <pc:spChg chg="add mod">
          <ac:chgData name="Andrew Houtenville" userId="aea22101-bd61-4dfe-a17f-14b576307e93" providerId="ADAL" clId="{BC17D646-F322-487D-AB9C-22277D1AF511}" dt="2026-06-05T13:32:00.856" v="181"/>
          <ac:spMkLst>
            <pc:docMk/>
            <pc:sldMk cId="3611705923" sldId="12478"/>
            <ac:spMk id="14" creationId="{031A4599-9F95-2382-788A-EBC09E180D51}"/>
          </ac:spMkLst>
        </pc:spChg>
        <pc:spChg chg="add mod">
          <ac:chgData name="Andrew Houtenville" userId="aea22101-bd61-4dfe-a17f-14b576307e93" providerId="ADAL" clId="{BC17D646-F322-487D-AB9C-22277D1AF511}" dt="2026-06-05T13:32:00.856" v="181"/>
          <ac:spMkLst>
            <pc:docMk/>
            <pc:sldMk cId="3611705923" sldId="12478"/>
            <ac:spMk id="16" creationId="{5BA37875-AD96-4F6A-9E7D-51F79BEDCBBA}"/>
          </ac:spMkLst>
        </pc:spChg>
        <pc:grpChg chg="add mod">
          <ac:chgData name="Andrew Houtenville" userId="aea22101-bd61-4dfe-a17f-14b576307e93" providerId="ADAL" clId="{BC17D646-F322-487D-AB9C-22277D1AF511}" dt="2026-06-05T13:32:00.856" v="181"/>
          <ac:grpSpMkLst>
            <pc:docMk/>
            <pc:sldMk cId="3611705923" sldId="12478"/>
            <ac:grpSpMk id="3" creationId="{304EA9F6-7388-CB67-C060-BF6A0454AE17}"/>
          </ac:grpSpMkLst>
        </pc:grpChg>
        <pc:grpChg chg="add mod">
          <ac:chgData name="Andrew Houtenville" userId="aea22101-bd61-4dfe-a17f-14b576307e93" providerId="ADAL" clId="{BC17D646-F322-487D-AB9C-22277D1AF511}" dt="2026-06-05T13:32:00.856" v="181"/>
          <ac:grpSpMkLst>
            <pc:docMk/>
            <pc:sldMk cId="3611705923" sldId="12478"/>
            <ac:grpSpMk id="6" creationId="{277F71A5-8918-45A5-AE2B-F367F99D634E}"/>
          </ac:grpSpMkLst>
        </pc:grpChg>
        <pc:grpChg chg="add mod">
          <ac:chgData name="Andrew Houtenville" userId="aea22101-bd61-4dfe-a17f-14b576307e93" providerId="ADAL" clId="{BC17D646-F322-487D-AB9C-22277D1AF511}" dt="2026-06-05T13:32:00.856" v="181"/>
          <ac:grpSpMkLst>
            <pc:docMk/>
            <pc:sldMk cId="3611705923" sldId="12478"/>
            <ac:grpSpMk id="7" creationId="{F214A893-A458-7E52-1F2F-11E864DA816A}"/>
          </ac:grpSpMkLst>
        </pc:grpChg>
        <pc:grpChg chg="add mod">
          <ac:chgData name="Andrew Houtenville" userId="aea22101-bd61-4dfe-a17f-14b576307e93" providerId="ADAL" clId="{BC17D646-F322-487D-AB9C-22277D1AF511}" dt="2026-06-05T13:32:00.856" v="181"/>
          <ac:grpSpMkLst>
            <pc:docMk/>
            <pc:sldMk cId="3611705923" sldId="12478"/>
            <ac:grpSpMk id="11" creationId="{F2DA9E61-BE35-B2F8-4BE4-7CC4335DB5FA}"/>
          </ac:grpSpMkLst>
        </pc:grpChg>
        <pc:grpChg chg="add mod">
          <ac:chgData name="Andrew Houtenville" userId="aea22101-bd61-4dfe-a17f-14b576307e93" providerId="ADAL" clId="{BC17D646-F322-487D-AB9C-22277D1AF511}" dt="2026-06-05T13:32:00.856" v="181"/>
          <ac:grpSpMkLst>
            <pc:docMk/>
            <pc:sldMk cId="3611705923" sldId="12478"/>
            <ac:grpSpMk id="15" creationId="{1FB394B5-9256-4010-97C7-2DACB6D53B0B}"/>
          </ac:grpSpMkLst>
        </pc:grpChg>
        <pc:graphicFrameChg chg="add mod">
          <ac:chgData name="Andrew Houtenville" userId="aea22101-bd61-4dfe-a17f-14b576307e93" providerId="ADAL" clId="{BC17D646-F322-487D-AB9C-22277D1AF511}" dt="2026-06-05T13:32:00.856" v="181"/>
          <ac:graphicFrameMkLst>
            <pc:docMk/>
            <pc:sldMk cId="3611705923" sldId="12478"/>
            <ac:graphicFrameMk id="17" creationId="{80354D53-BDD5-4BA0-525C-29DF5530B685}"/>
          </ac:graphicFrameMkLst>
        </pc:graphicFrameChg>
        <pc:graphicFrameChg chg="add mod">
          <ac:chgData name="Andrew Houtenville" userId="aea22101-bd61-4dfe-a17f-14b576307e93" providerId="ADAL" clId="{BC17D646-F322-487D-AB9C-22277D1AF511}" dt="2026-06-05T13:32:00.856" v="181"/>
          <ac:graphicFrameMkLst>
            <pc:docMk/>
            <pc:sldMk cId="3611705923" sldId="12478"/>
            <ac:graphicFrameMk id="18" creationId="{744364B4-7D5A-1355-4F53-2CF7AA11D547}"/>
          </ac:graphicFrameMkLst>
        </pc:graphicFrameChg>
        <pc:picChg chg="add mod">
          <ac:chgData name="Andrew Houtenville" userId="aea22101-bd61-4dfe-a17f-14b576307e93" providerId="ADAL" clId="{BC17D646-F322-487D-AB9C-22277D1AF511}" dt="2026-06-05T13:39:24.184" v="369" actId="962"/>
          <ac:picMkLst>
            <pc:docMk/>
            <pc:sldMk cId="3611705923" sldId="12478"/>
            <ac:picMk id="20" creationId="{15640BA3-A220-2CF3-DB93-D422C17771ED}"/>
          </ac:picMkLst>
        </pc:picChg>
        <pc:picChg chg="add del mod">
          <ac:chgData name="Andrew Houtenville" userId="aea22101-bd61-4dfe-a17f-14b576307e93" providerId="ADAL" clId="{BC17D646-F322-487D-AB9C-22277D1AF511}" dt="2026-06-05T13:26:43.274" v="144" actId="478"/>
          <ac:picMkLst>
            <pc:docMk/>
            <pc:sldMk cId="3611705923" sldId="12478"/>
            <ac:picMk id="21" creationId="{FC8048E6-9E42-BF05-EDAA-A922BA1E28CD}"/>
          </ac:picMkLst>
        </pc:picChg>
      </pc:sldChg>
      <pc:sldChg chg="addSp delSp modSp mod modNotesTx">
        <pc:chgData name="Andrew Houtenville" userId="aea22101-bd61-4dfe-a17f-14b576307e93" providerId="ADAL" clId="{BC17D646-F322-487D-AB9C-22277D1AF511}" dt="2026-06-05T13:42:23.437" v="430" actId="20577"/>
        <pc:sldMkLst>
          <pc:docMk/>
          <pc:sldMk cId="1026734761" sldId="12499"/>
        </pc:sldMkLst>
        <pc:spChg chg="mod">
          <ac:chgData name="Andrew Houtenville" userId="aea22101-bd61-4dfe-a17f-14b576307e93" providerId="ADAL" clId="{BC17D646-F322-487D-AB9C-22277D1AF511}" dt="2026-06-05T13:27:02.565" v="159" actId="20577"/>
          <ac:spMkLst>
            <pc:docMk/>
            <pc:sldMk cId="1026734761" sldId="12499"/>
            <ac:spMk id="2" creationId="{B6C594A4-8EFD-FB86-AA9D-9797A7C03BC3}"/>
          </ac:spMkLst>
        </pc:spChg>
        <pc:spChg chg="add mod">
          <ac:chgData name="Andrew Houtenville" userId="aea22101-bd61-4dfe-a17f-14b576307e93" providerId="ADAL" clId="{BC17D646-F322-487D-AB9C-22277D1AF511}" dt="2026-06-05T13:27:54.287" v="171"/>
          <ac:spMkLst>
            <pc:docMk/>
            <pc:sldMk cId="1026734761" sldId="12499"/>
            <ac:spMk id="12" creationId="{9B287D66-FCB1-35CA-D0F0-0848B528B26E}"/>
          </ac:spMkLst>
        </pc:spChg>
        <pc:spChg chg="add mod">
          <ac:chgData name="Andrew Houtenville" userId="aea22101-bd61-4dfe-a17f-14b576307e93" providerId="ADAL" clId="{BC17D646-F322-487D-AB9C-22277D1AF511}" dt="2026-06-05T13:27:54.287" v="171"/>
          <ac:spMkLst>
            <pc:docMk/>
            <pc:sldMk cId="1026734761" sldId="12499"/>
            <ac:spMk id="14" creationId="{C7063337-D81A-E545-2B8E-FB38E87D4CDC}"/>
          </ac:spMkLst>
        </pc:spChg>
        <pc:spChg chg="add mod">
          <ac:chgData name="Andrew Houtenville" userId="aea22101-bd61-4dfe-a17f-14b576307e93" providerId="ADAL" clId="{BC17D646-F322-487D-AB9C-22277D1AF511}" dt="2026-06-05T13:27:54.287" v="171"/>
          <ac:spMkLst>
            <pc:docMk/>
            <pc:sldMk cId="1026734761" sldId="12499"/>
            <ac:spMk id="16" creationId="{41B439CE-66F5-DE42-7450-A32D854D7B2E}"/>
          </ac:spMkLst>
        </pc:spChg>
        <pc:grpChg chg="add mod">
          <ac:chgData name="Andrew Houtenville" userId="aea22101-bd61-4dfe-a17f-14b576307e93" providerId="ADAL" clId="{BC17D646-F322-487D-AB9C-22277D1AF511}" dt="2026-06-05T13:27:54.287" v="171"/>
          <ac:grpSpMkLst>
            <pc:docMk/>
            <pc:sldMk cId="1026734761" sldId="12499"/>
            <ac:grpSpMk id="3" creationId="{D1B2CF7F-763E-4793-B898-D08959B45BCC}"/>
          </ac:grpSpMkLst>
        </pc:grpChg>
        <pc:grpChg chg="add mod">
          <ac:chgData name="Andrew Houtenville" userId="aea22101-bd61-4dfe-a17f-14b576307e93" providerId="ADAL" clId="{BC17D646-F322-487D-AB9C-22277D1AF511}" dt="2026-06-05T13:27:54.287" v="171"/>
          <ac:grpSpMkLst>
            <pc:docMk/>
            <pc:sldMk cId="1026734761" sldId="12499"/>
            <ac:grpSpMk id="6" creationId="{89AC94CB-332E-808E-9725-2C308A54BCF7}"/>
          </ac:grpSpMkLst>
        </pc:grpChg>
        <pc:grpChg chg="add mod">
          <ac:chgData name="Andrew Houtenville" userId="aea22101-bd61-4dfe-a17f-14b576307e93" providerId="ADAL" clId="{BC17D646-F322-487D-AB9C-22277D1AF511}" dt="2026-06-05T13:27:54.287" v="171"/>
          <ac:grpSpMkLst>
            <pc:docMk/>
            <pc:sldMk cId="1026734761" sldId="12499"/>
            <ac:grpSpMk id="11" creationId="{F8D3393F-310D-D9E2-3125-6CA187D8F0E5}"/>
          </ac:grpSpMkLst>
        </pc:grpChg>
        <pc:grpChg chg="add mod">
          <ac:chgData name="Andrew Houtenville" userId="aea22101-bd61-4dfe-a17f-14b576307e93" providerId="ADAL" clId="{BC17D646-F322-487D-AB9C-22277D1AF511}" dt="2026-06-05T13:27:54.287" v="171"/>
          <ac:grpSpMkLst>
            <pc:docMk/>
            <pc:sldMk cId="1026734761" sldId="12499"/>
            <ac:grpSpMk id="13" creationId="{B69C15E6-9850-5A78-9E76-C6E12CEC1E67}"/>
          </ac:grpSpMkLst>
        </pc:grpChg>
        <pc:grpChg chg="add mod">
          <ac:chgData name="Andrew Houtenville" userId="aea22101-bd61-4dfe-a17f-14b576307e93" providerId="ADAL" clId="{BC17D646-F322-487D-AB9C-22277D1AF511}" dt="2026-06-05T13:27:54.287" v="171"/>
          <ac:grpSpMkLst>
            <pc:docMk/>
            <pc:sldMk cId="1026734761" sldId="12499"/>
            <ac:grpSpMk id="15" creationId="{C50F8A3F-04BF-F865-2E02-CE316B5F319E}"/>
          </ac:grpSpMkLst>
        </pc:grpChg>
        <pc:graphicFrameChg chg="add mod">
          <ac:chgData name="Andrew Houtenville" userId="aea22101-bd61-4dfe-a17f-14b576307e93" providerId="ADAL" clId="{BC17D646-F322-487D-AB9C-22277D1AF511}" dt="2026-06-05T13:27:54.287" v="171"/>
          <ac:graphicFrameMkLst>
            <pc:docMk/>
            <pc:sldMk cId="1026734761" sldId="12499"/>
            <ac:graphicFrameMk id="17" creationId="{F3803100-EC3C-7EE9-3603-698B0FEA9A70}"/>
          </ac:graphicFrameMkLst>
        </pc:graphicFrameChg>
        <pc:graphicFrameChg chg="add mod">
          <ac:chgData name="Andrew Houtenville" userId="aea22101-bd61-4dfe-a17f-14b576307e93" providerId="ADAL" clId="{BC17D646-F322-487D-AB9C-22277D1AF511}" dt="2026-06-05T13:27:54.287" v="171"/>
          <ac:graphicFrameMkLst>
            <pc:docMk/>
            <pc:sldMk cId="1026734761" sldId="12499"/>
            <ac:graphicFrameMk id="18" creationId="{1B88020C-FC8D-A354-179E-E47520C295DE}"/>
          </ac:graphicFrameMkLst>
        </pc:graphicFrameChg>
        <pc:picChg chg="add del mod">
          <ac:chgData name="Andrew Houtenville" userId="aea22101-bd61-4dfe-a17f-14b576307e93" providerId="ADAL" clId="{BC17D646-F322-487D-AB9C-22277D1AF511}" dt="2026-06-05T13:26:46.556" v="145" actId="478"/>
          <ac:picMkLst>
            <pc:docMk/>
            <pc:sldMk cId="1026734761" sldId="12499"/>
            <ac:picMk id="20" creationId="{E0DECB06-EBF6-113B-FF59-7EA01C0B738B}"/>
          </ac:picMkLst>
        </pc:picChg>
        <pc:picChg chg="add mod">
          <ac:chgData name="Andrew Houtenville" userId="aea22101-bd61-4dfe-a17f-14b576307e93" providerId="ADAL" clId="{BC17D646-F322-487D-AB9C-22277D1AF511}" dt="2026-06-05T13:39:37.982" v="371" actId="962"/>
          <ac:picMkLst>
            <pc:docMk/>
            <pc:sldMk cId="1026734761" sldId="12499"/>
            <ac:picMk id="21" creationId="{E40A0F39-CDA2-D19A-A563-AA16B0D9C8E8}"/>
          </ac:picMkLst>
        </pc:picChg>
      </pc:sldChg>
      <pc:sldChg chg="addSp delSp modSp mod modNotesTx">
        <pc:chgData name="Andrew Houtenville" userId="aea22101-bd61-4dfe-a17f-14b576307e93" providerId="ADAL" clId="{BC17D646-F322-487D-AB9C-22277D1AF511}" dt="2026-06-05T13:42:41.271" v="438" actId="20577"/>
        <pc:sldMkLst>
          <pc:docMk/>
          <pc:sldMk cId="1016460461" sldId="12500"/>
        </pc:sldMkLst>
        <pc:spChg chg="mod">
          <ac:chgData name="Andrew Houtenville" userId="aea22101-bd61-4dfe-a17f-14b576307e93" providerId="ADAL" clId="{BC17D646-F322-487D-AB9C-22277D1AF511}" dt="2026-06-05T13:27:07.122" v="162" actId="20577"/>
          <ac:spMkLst>
            <pc:docMk/>
            <pc:sldMk cId="1016460461" sldId="12500"/>
            <ac:spMk id="2" creationId="{3CCE5528-A33C-8893-5C49-ADD4A175379D}"/>
          </ac:spMkLst>
        </pc:spChg>
        <pc:spChg chg="add mod">
          <ac:chgData name="Andrew Houtenville" userId="aea22101-bd61-4dfe-a17f-14b576307e93" providerId="ADAL" clId="{BC17D646-F322-487D-AB9C-22277D1AF511}" dt="2026-06-05T13:30:22.647" v="176"/>
          <ac:spMkLst>
            <pc:docMk/>
            <pc:sldMk cId="1016460461" sldId="12500"/>
            <ac:spMk id="12" creationId="{9B287D66-FCB1-35CA-D0F0-0848B528B26E}"/>
          </ac:spMkLst>
        </pc:spChg>
        <pc:spChg chg="add mod">
          <ac:chgData name="Andrew Houtenville" userId="aea22101-bd61-4dfe-a17f-14b576307e93" providerId="ADAL" clId="{BC17D646-F322-487D-AB9C-22277D1AF511}" dt="2026-06-05T13:30:22.647" v="176"/>
          <ac:spMkLst>
            <pc:docMk/>
            <pc:sldMk cId="1016460461" sldId="12500"/>
            <ac:spMk id="14" creationId="{C7063337-D81A-E545-2B8E-FB38E87D4CDC}"/>
          </ac:spMkLst>
        </pc:spChg>
        <pc:spChg chg="add mod">
          <ac:chgData name="Andrew Houtenville" userId="aea22101-bd61-4dfe-a17f-14b576307e93" providerId="ADAL" clId="{BC17D646-F322-487D-AB9C-22277D1AF511}" dt="2026-06-05T13:30:22.647" v="176"/>
          <ac:spMkLst>
            <pc:docMk/>
            <pc:sldMk cId="1016460461" sldId="12500"/>
            <ac:spMk id="16" creationId="{41B439CE-66F5-DE42-7450-A32D854D7B2E}"/>
          </ac:spMkLst>
        </pc:spChg>
        <pc:spChg chg="add mod">
          <ac:chgData name="Andrew Houtenville" userId="aea22101-bd61-4dfe-a17f-14b576307e93" providerId="ADAL" clId="{BC17D646-F322-487D-AB9C-22277D1AF511}" dt="2026-06-05T13:37:34.531" v="355"/>
          <ac:spMkLst>
            <pc:docMk/>
            <pc:sldMk cId="1016460461" sldId="12500"/>
            <ac:spMk id="29" creationId="{9B287D66-FCB1-35CA-D0F0-0848B528B26E}"/>
          </ac:spMkLst>
        </pc:spChg>
        <pc:spChg chg="add mod">
          <ac:chgData name="Andrew Houtenville" userId="aea22101-bd61-4dfe-a17f-14b576307e93" providerId="ADAL" clId="{BC17D646-F322-487D-AB9C-22277D1AF511}" dt="2026-06-05T13:37:34.531" v="355"/>
          <ac:spMkLst>
            <pc:docMk/>
            <pc:sldMk cId="1016460461" sldId="12500"/>
            <ac:spMk id="31" creationId="{C7063337-D81A-E545-2B8E-FB38E87D4CDC}"/>
          </ac:spMkLst>
        </pc:spChg>
        <pc:spChg chg="add mod">
          <ac:chgData name="Andrew Houtenville" userId="aea22101-bd61-4dfe-a17f-14b576307e93" providerId="ADAL" clId="{BC17D646-F322-487D-AB9C-22277D1AF511}" dt="2026-06-05T13:37:34.531" v="355"/>
          <ac:spMkLst>
            <pc:docMk/>
            <pc:sldMk cId="1016460461" sldId="12500"/>
            <ac:spMk id="33" creationId="{41B439CE-66F5-DE42-7450-A32D854D7B2E}"/>
          </ac:spMkLst>
        </pc:spChg>
        <pc:grpChg chg="add mod">
          <ac:chgData name="Andrew Houtenville" userId="aea22101-bd61-4dfe-a17f-14b576307e93" providerId="ADAL" clId="{BC17D646-F322-487D-AB9C-22277D1AF511}" dt="2026-06-05T13:30:22.647" v="176"/>
          <ac:grpSpMkLst>
            <pc:docMk/>
            <pc:sldMk cId="1016460461" sldId="12500"/>
            <ac:grpSpMk id="3" creationId="{D1B2CF7F-763E-4793-B898-D08959B45BCC}"/>
          </ac:grpSpMkLst>
        </pc:grpChg>
        <pc:grpChg chg="add mod">
          <ac:chgData name="Andrew Houtenville" userId="aea22101-bd61-4dfe-a17f-14b576307e93" providerId="ADAL" clId="{BC17D646-F322-487D-AB9C-22277D1AF511}" dt="2026-06-05T13:30:22.647" v="176"/>
          <ac:grpSpMkLst>
            <pc:docMk/>
            <pc:sldMk cId="1016460461" sldId="12500"/>
            <ac:grpSpMk id="6" creationId="{89AC94CB-332E-808E-9725-2C308A54BCF7}"/>
          </ac:grpSpMkLst>
        </pc:grpChg>
        <pc:grpChg chg="add mod">
          <ac:chgData name="Andrew Houtenville" userId="aea22101-bd61-4dfe-a17f-14b576307e93" providerId="ADAL" clId="{BC17D646-F322-487D-AB9C-22277D1AF511}" dt="2026-06-05T13:30:19.704" v="175"/>
          <ac:grpSpMkLst>
            <pc:docMk/>
            <pc:sldMk cId="1016460461" sldId="12500"/>
            <ac:grpSpMk id="7" creationId="{B3E7913E-045C-8FA4-E26C-049FE74774A8}"/>
          </ac:grpSpMkLst>
        </pc:grpChg>
        <pc:grpChg chg="mod">
          <ac:chgData name="Andrew Houtenville" userId="aea22101-bd61-4dfe-a17f-14b576307e93" providerId="ADAL" clId="{BC17D646-F322-487D-AB9C-22277D1AF511}" dt="2026-06-05T13:30:22.647" v="176"/>
          <ac:grpSpMkLst>
            <pc:docMk/>
            <pc:sldMk cId="1016460461" sldId="12500"/>
            <ac:grpSpMk id="11" creationId="{F8D3393F-310D-D9E2-3125-6CA187D8F0E5}"/>
          </ac:grpSpMkLst>
        </pc:grpChg>
        <pc:grpChg chg="add mod">
          <ac:chgData name="Andrew Houtenville" userId="aea22101-bd61-4dfe-a17f-14b576307e93" providerId="ADAL" clId="{BC17D646-F322-487D-AB9C-22277D1AF511}" dt="2026-06-05T13:30:22.647" v="176"/>
          <ac:grpSpMkLst>
            <pc:docMk/>
            <pc:sldMk cId="1016460461" sldId="12500"/>
            <ac:grpSpMk id="13" creationId="{B69C15E6-9850-5A78-9E76-C6E12CEC1E67}"/>
          </ac:grpSpMkLst>
        </pc:grpChg>
        <pc:grpChg chg="add mod">
          <ac:chgData name="Andrew Houtenville" userId="aea22101-bd61-4dfe-a17f-14b576307e93" providerId="ADAL" clId="{BC17D646-F322-487D-AB9C-22277D1AF511}" dt="2026-06-05T13:30:22.647" v="176"/>
          <ac:grpSpMkLst>
            <pc:docMk/>
            <pc:sldMk cId="1016460461" sldId="12500"/>
            <ac:grpSpMk id="15" creationId="{C50F8A3F-04BF-F865-2E02-CE316B5F319E}"/>
          </ac:grpSpMkLst>
        </pc:grpChg>
        <pc:grpChg chg="add mod">
          <ac:chgData name="Andrew Houtenville" userId="aea22101-bd61-4dfe-a17f-14b576307e93" providerId="ADAL" clId="{BC17D646-F322-487D-AB9C-22277D1AF511}" dt="2026-06-05T13:37:34.531" v="355"/>
          <ac:grpSpMkLst>
            <pc:docMk/>
            <pc:sldMk cId="1016460461" sldId="12500"/>
            <ac:grpSpMk id="22" creationId="{D1B2CF7F-763E-4793-B898-D08959B45BCC}"/>
          </ac:grpSpMkLst>
        </pc:grpChg>
        <pc:grpChg chg="add mod">
          <ac:chgData name="Andrew Houtenville" userId="aea22101-bd61-4dfe-a17f-14b576307e93" providerId="ADAL" clId="{BC17D646-F322-487D-AB9C-22277D1AF511}" dt="2026-06-05T13:37:34.531" v="355"/>
          <ac:grpSpMkLst>
            <pc:docMk/>
            <pc:sldMk cId="1016460461" sldId="12500"/>
            <ac:grpSpMk id="24" creationId="{B3E7913E-045C-8FA4-E26C-049FE74774A8}"/>
          </ac:grpSpMkLst>
        </pc:grpChg>
        <pc:grpChg chg="add mod">
          <ac:chgData name="Andrew Houtenville" userId="aea22101-bd61-4dfe-a17f-14b576307e93" providerId="ADAL" clId="{BC17D646-F322-487D-AB9C-22277D1AF511}" dt="2026-06-05T13:37:34.531" v="355"/>
          <ac:grpSpMkLst>
            <pc:docMk/>
            <pc:sldMk cId="1016460461" sldId="12500"/>
            <ac:grpSpMk id="28" creationId="{F8D3393F-310D-D9E2-3125-6CA187D8F0E5}"/>
          </ac:grpSpMkLst>
        </pc:grpChg>
        <pc:grpChg chg="add mod">
          <ac:chgData name="Andrew Houtenville" userId="aea22101-bd61-4dfe-a17f-14b576307e93" providerId="ADAL" clId="{BC17D646-F322-487D-AB9C-22277D1AF511}" dt="2026-06-05T13:37:34.531" v="355"/>
          <ac:grpSpMkLst>
            <pc:docMk/>
            <pc:sldMk cId="1016460461" sldId="12500"/>
            <ac:grpSpMk id="30" creationId="{B69C15E6-9850-5A78-9E76-C6E12CEC1E67}"/>
          </ac:grpSpMkLst>
        </pc:grpChg>
        <pc:grpChg chg="add mod">
          <ac:chgData name="Andrew Houtenville" userId="aea22101-bd61-4dfe-a17f-14b576307e93" providerId="ADAL" clId="{BC17D646-F322-487D-AB9C-22277D1AF511}" dt="2026-06-05T13:37:34.531" v="355"/>
          <ac:grpSpMkLst>
            <pc:docMk/>
            <pc:sldMk cId="1016460461" sldId="12500"/>
            <ac:grpSpMk id="32" creationId="{C50F8A3F-04BF-F865-2E02-CE316B5F319E}"/>
          </ac:grpSpMkLst>
        </pc:grpChg>
        <pc:graphicFrameChg chg="add mod">
          <ac:chgData name="Andrew Houtenville" userId="aea22101-bd61-4dfe-a17f-14b576307e93" providerId="ADAL" clId="{BC17D646-F322-487D-AB9C-22277D1AF511}" dt="2026-06-05T13:30:22.647" v="176"/>
          <ac:graphicFrameMkLst>
            <pc:docMk/>
            <pc:sldMk cId="1016460461" sldId="12500"/>
            <ac:graphicFrameMk id="17" creationId="{F3803100-EC3C-7EE9-3603-698B0FEA9A70}"/>
          </ac:graphicFrameMkLst>
        </pc:graphicFrameChg>
        <pc:graphicFrameChg chg="add mod">
          <ac:chgData name="Andrew Houtenville" userId="aea22101-bd61-4dfe-a17f-14b576307e93" providerId="ADAL" clId="{BC17D646-F322-487D-AB9C-22277D1AF511}" dt="2026-06-05T13:30:22.647" v="176"/>
          <ac:graphicFrameMkLst>
            <pc:docMk/>
            <pc:sldMk cId="1016460461" sldId="12500"/>
            <ac:graphicFrameMk id="18" creationId="{1B88020C-FC8D-A354-179E-E47520C295DE}"/>
          </ac:graphicFrameMkLst>
        </pc:graphicFrameChg>
        <pc:graphicFrameChg chg="add mod">
          <ac:chgData name="Andrew Houtenville" userId="aea22101-bd61-4dfe-a17f-14b576307e93" providerId="ADAL" clId="{BC17D646-F322-487D-AB9C-22277D1AF511}" dt="2026-06-05T13:37:34.531" v="355"/>
          <ac:graphicFrameMkLst>
            <pc:docMk/>
            <pc:sldMk cId="1016460461" sldId="12500"/>
            <ac:graphicFrameMk id="34" creationId="{F3803100-EC3C-7EE9-3603-698B0FEA9A70}"/>
          </ac:graphicFrameMkLst>
        </pc:graphicFrameChg>
        <pc:graphicFrameChg chg="add mod">
          <ac:chgData name="Andrew Houtenville" userId="aea22101-bd61-4dfe-a17f-14b576307e93" providerId="ADAL" clId="{BC17D646-F322-487D-AB9C-22277D1AF511}" dt="2026-06-05T13:37:34.531" v="355"/>
          <ac:graphicFrameMkLst>
            <pc:docMk/>
            <pc:sldMk cId="1016460461" sldId="12500"/>
            <ac:graphicFrameMk id="35" creationId="{1B88020C-FC8D-A354-179E-E47520C295DE}"/>
          </ac:graphicFrameMkLst>
        </pc:graphicFrameChg>
        <pc:picChg chg="add del mod">
          <ac:chgData name="Andrew Houtenville" userId="aea22101-bd61-4dfe-a17f-14b576307e93" providerId="ADAL" clId="{BC17D646-F322-487D-AB9C-22277D1AF511}" dt="2026-06-05T13:26:49.632" v="146" actId="478"/>
          <ac:picMkLst>
            <pc:docMk/>
            <pc:sldMk cId="1016460461" sldId="12500"/>
            <ac:picMk id="20" creationId="{F219FAFA-8EEE-D756-8EE7-0C76E16F8A5E}"/>
          </ac:picMkLst>
        </pc:picChg>
        <pc:picChg chg="add del mod">
          <ac:chgData name="Andrew Houtenville" userId="aea22101-bd61-4dfe-a17f-14b576307e93" providerId="ADAL" clId="{BC17D646-F322-487D-AB9C-22277D1AF511}" dt="2026-06-05T13:37:11.466" v="351" actId="478"/>
          <ac:picMkLst>
            <pc:docMk/>
            <pc:sldMk cId="1016460461" sldId="12500"/>
            <ac:picMk id="21" creationId="{9C7E5AB1-C066-68D4-0E0D-AA0F372913A2}"/>
          </ac:picMkLst>
        </pc:picChg>
        <pc:picChg chg="add mod">
          <ac:chgData name="Andrew Houtenville" userId="aea22101-bd61-4dfe-a17f-14b576307e93" providerId="ADAL" clId="{BC17D646-F322-487D-AB9C-22277D1AF511}" dt="2026-06-05T13:39:45.007" v="373" actId="962"/>
          <ac:picMkLst>
            <pc:docMk/>
            <pc:sldMk cId="1016460461" sldId="12500"/>
            <ac:picMk id="37" creationId="{33A211E5-B47E-5C55-BA19-63827CB71DE8}"/>
          </ac:picMkLst>
        </pc:picChg>
      </pc:sldChg>
      <pc:sldChg chg="addSp delSp modSp mod">
        <pc:chgData name="Andrew Houtenville" userId="aea22101-bd61-4dfe-a17f-14b576307e93" providerId="ADAL" clId="{BC17D646-F322-487D-AB9C-22277D1AF511}" dt="2026-06-05T13:32:50.756" v="289" actId="21"/>
        <pc:sldMkLst>
          <pc:docMk/>
          <pc:sldMk cId="3699648736" sldId="12501"/>
        </pc:sldMkLst>
        <pc:spChg chg="add mod">
          <ac:chgData name="Andrew Houtenville" userId="aea22101-bd61-4dfe-a17f-14b576307e93" providerId="ADAL" clId="{BC17D646-F322-487D-AB9C-22277D1AF511}" dt="2026-06-05T13:27:38.008" v="166"/>
          <ac:spMkLst>
            <pc:docMk/>
            <pc:sldMk cId="3699648736" sldId="12501"/>
            <ac:spMk id="12" creationId="{CDE293A0-112D-4CC4-8FC8-9D871F03E9CC}"/>
          </ac:spMkLst>
        </pc:spChg>
        <pc:spChg chg="add mod">
          <ac:chgData name="Andrew Houtenville" userId="aea22101-bd61-4dfe-a17f-14b576307e93" providerId="ADAL" clId="{BC17D646-F322-487D-AB9C-22277D1AF511}" dt="2026-06-05T13:27:38.008" v="166"/>
          <ac:spMkLst>
            <pc:docMk/>
            <pc:sldMk cId="3699648736" sldId="12501"/>
            <ac:spMk id="14" creationId="{031A4599-9F95-2382-788A-EBC09E180D51}"/>
          </ac:spMkLst>
        </pc:spChg>
        <pc:spChg chg="add mod">
          <ac:chgData name="Andrew Houtenville" userId="aea22101-bd61-4dfe-a17f-14b576307e93" providerId="ADAL" clId="{BC17D646-F322-487D-AB9C-22277D1AF511}" dt="2026-06-05T13:27:38.008" v="166"/>
          <ac:spMkLst>
            <pc:docMk/>
            <pc:sldMk cId="3699648736" sldId="12501"/>
            <ac:spMk id="16" creationId="{5BA37875-AD96-4F6A-9E7D-51F79BEDCBBA}"/>
          </ac:spMkLst>
        </pc:spChg>
        <pc:grpChg chg="add mod">
          <ac:chgData name="Andrew Houtenville" userId="aea22101-bd61-4dfe-a17f-14b576307e93" providerId="ADAL" clId="{BC17D646-F322-487D-AB9C-22277D1AF511}" dt="2026-06-05T13:27:38.008" v="166"/>
          <ac:grpSpMkLst>
            <pc:docMk/>
            <pc:sldMk cId="3699648736" sldId="12501"/>
            <ac:grpSpMk id="3" creationId="{304EA9F6-7388-CB67-C060-BF6A0454AE17}"/>
          </ac:grpSpMkLst>
        </pc:grpChg>
        <pc:grpChg chg="add mod">
          <ac:chgData name="Andrew Houtenville" userId="aea22101-bd61-4dfe-a17f-14b576307e93" providerId="ADAL" clId="{BC17D646-F322-487D-AB9C-22277D1AF511}" dt="2026-06-05T13:27:38.008" v="166"/>
          <ac:grpSpMkLst>
            <pc:docMk/>
            <pc:sldMk cId="3699648736" sldId="12501"/>
            <ac:grpSpMk id="7" creationId="{F214A893-A458-7E52-1F2F-11E864DA816A}"/>
          </ac:grpSpMkLst>
        </pc:grpChg>
        <pc:grpChg chg="add mod">
          <ac:chgData name="Andrew Houtenville" userId="aea22101-bd61-4dfe-a17f-14b576307e93" providerId="ADAL" clId="{BC17D646-F322-487D-AB9C-22277D1AF511}" dt="2026-06-05T13:27:38.008" v="166"/>
          <ac:grpSpMkLst>
            <pc:docMk/>
            <pc:sldMk cId="3699648736" sldId="12501"/>
            <ac:grpSpMk id="11" creationId="{F2DA9E61-BE35-B2F8-4BE4-7CC4335DB5FA}"/>
          </ac:grpSpMkLst>
        </pc:grpChg>
        <pc:grpChg chg="add mod">
          <ac:chgData name="Andrew Houtenville" userId="aea22101-bd61-4dfe-a17f-14b576307e93" providerId="ADAL" clId="{BC17D646-F322-487D-AB9C-22277D1AF511}" dt="2026-06-05T13:27:38.008" v="166"/>
          <ac:grpSpMkLst>
            <pc:docMk/>
            <pc:sldMk cId="3699648736" sldId="12501"/>
            <ac:grpSpMk id="13" creationId="{2FC29CC6-1D12-A092-1CD6-3BB2DD3FD101}"/>
          </ac:grpSpMkLst>
        </pc:grpChg>
        <pc:grpChg chg="add mod">
          <ac:chgData name="Andrew Houtenville" userId="aea22101-bd61-4dfe-a17f-14b576307e93" providerId="ADAL" clId="{BC17D646-F322-487D-AB9C-22277D1AF511}" dt="2026-06-05T13:27:38.008" v="166"/>
          <ac:grpSpMkLst>
            <pc:docMk/>
            <pc:sldMk cId="3699648736" sldId="12501"/>
            <ac:grpSpMk id="15" creationId="{1FB394B5-9256-4010-97C7-2DACB6D53B0B}"/>
          </ac:grpSpMkLst>
        </pc:grpChg>
        <pc:graphicFrameChg chg="add mod">
          <ac:chgData name="Andrew Houtenville" userId="aea22101-bd61-4dfe-a17f-14b576307e93" providerId="ADAL" clId="{BC17D646-F322-487D-AB9C-22277D1AF511}" dt="2026-06-05T13:27:38.008" v="166"/>
          <ac:graphicFrameMkLst>
            <pc:docMk/>
            <pc:sldMk cId="3699648736" sldId="12501"/>
            <ac:graphicFrameMk id="17" creationId="{80354D53-BDD5-4BA0-525C-29DF5530B685}"/>
          </ac:graphicFrameMkLst>
        </pc:graphicFrameChg>
        <pc:graphicFrameChg chg="add mod">
          <ac:chgData name="Andrew Houtenville" userId="aea22101-bd61-4dfe-a17f-14b576307e93" providerId="ADAL" clId="{BC17D646-F322-487D-AB9C-22277D1AF511}" dt="2026-06-05T13:27:38.008" v="166"/>
          <ac:graphicFrameMkLst>
            <pc:docMk/>
            <pc:sldMk cId="3699648736" sldId="12501"/>
            <ac:graphicFrameMk id="18" creationId="{744364B4-7D5A-1355-4F53-2CF7AA11D547}"/>
          </ac:graphicFrameMkLst>
        </pc:graphicFrameChg>
        <pc:picChg chg="add del">
          <ac:chgData name="Andrew Houtenville" userId="aea22101-bd61-4dfe-a17f-14b576307e93" providerId="ADAL" clId="{BC17D646-F322-487D-AB9C-22277D1AF511}" dt="2026-06-05T13:32:50.756" v="289" actId="21"/>
          <ac:picMkLst>
            <pc:docMk/>
            <pc:sldMk cId="3699648736" sldId="12501"/>
            <ac:picMk id="20" creationId="{1EC7BC6B-793B-FA6A-4431-256C316EC87A}"/>
          </ac:picMkLst>
        </pc:picChg>
      </pc:sldChg>
      <pc:sldChg chg="modSp mod">
        <pc:chgData name="Andrew Houtenville" userId="aea22101-bd61-4dfe-a17f-14b576307e93" providerId="ADAL" clId="{BC17D646-F322-487D-AB9C-22277D1AF511}" dt="2026-06-05T13:52:40.582" v="508" actId="1035"/>
        <pc:sldMkLst>
          <pc:docMk/>
          <pc:sldMk cId="3918771646" sldId="12502"/>
        </pc:sldMkLst>
        <pc:picChg chg="mod modCrop">
          <ac:chgData name="Andrew Houtenville" userId="aea22101-bd61-4dfe-a17f-14b576307e93" providerId="ADAL" clId="{BC17D646-F322-487D-AB9C-22277D1AF511}" dt="2026-06-05T13:52:40.582" v="508" actId="1035"/>
          <ac:picMkLst>
            <pc:docMk/>
            <pc:sldMk cId="3918771646" sldId="12502"/>
            <ac:picMk id="7" creationId="{6DC09FB0-7917-E402-C785-FEA017931B3F}"/>
          </ac:picMkLst>
        </pc:picChg>
        <pc:picChg chg="mod modCrop">
          <ac:chgData name="Andrew Houtenville" userId="aea22101-bd61-4dfe-a17f-14b576307e93" providerId="ADAL" clId="{BC17D646-F322-487D-AB9C-22277D1AF511}" dt="2026-06-05T13:51:58.887" v="478" actId="14100"/>
          <ac:picMkLst>
            <pc:docMk/>
            <pc:sldMk cId="3918771646" sldId="12502"/>
            <ac:picMk id="10" creationId="{4EB659D5-AC68-A8C5-FA47-793C615FC8F4}"/>
          </ac:picMkLst>
        </pc:picChg>
      </pc:sldChg>
      <pc:sldChg chg="add modNotesTx">
        <pc:chgData name="Andrew Houtenville" userId="aea22101-bd61-4dfe-a17f-14b576307e93" providerId="ADAL" clId="{BC17D646-F322-487D-AB9C-22277D1AF511}" dt="2026-06-05T13:40:50.252" v="398" actId="6549"/>
        <pc:sldMkLst>
          <pc:docMk/>
          <pc:sldMk cId="2037401513" sldId="125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6/5/2026</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6/5/2026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a:t>
            </a:fld>
            <a:endParaRPr lang="en-US"/>
          </a:p>
        </p:txBody>
      </p:sp>
    </p:spTree>
    <p:extLst>
      <p:ext uri="{BB962C8B-B14F-4D97-AF65-F5344CB8AC3E}">
        <p14:creationId xmlns:p14="http://schemas.microsoft.com/office/powerpoint/2010/main" val="20944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Under the rule, affected Medicaid applicants and enrollees (referred to as “applicable individuals”) will be required to demonstrate 80 hours per month of qualifying activities, such as employment, participation in certain work programs, or community service, or be enrolled in educational program at least half time. Individuals may combine activities to meet the 80-hour requirement. or meet it by earning at least 80 times the Federal hourly minimum wage ($580 per month in 2026); for seasonal workers, there is a different calculation. Certain new Medicaid applicants will need to meet the requirement for at least one month before the month in which the applicant applies, and existing Medicaid beneficiaries will need to meet the requirement for one or more months between renewals. </a:t>
            </a:r>
          </a:p>
          <a:p>
            <a:endParaRPr lang="en-US" sz="1200" b="0" i="0" kern="1200">
              <a:solidFill>
                <a:schemeClr val="tx1"/>
              </a:solidFill>
              <a:effectLst/>
              <a:latin typeface="+mn-lt"/>
              <a:ea typeface="+mn-ea"/>
              <a:cs typeface="+mn-cs"/>
            </a:endParaRPr>
          </a:p>
          <a:p>
            <a:r>
              <a:rPr lang="en-US">
                <a:ea typeface="Calibri"/>
                <a:cs typeface="Calibri"/>
              </a:rPr>
              <a:t>https://www.cms.gov/newsroom/fact-sheets/medicaid-community-engagement-requirement-certain-individuals-interim-final-rule-comment-period-cms</a:t>
            </a:r>
          </a:p>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00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1DD8F-092C-E922-F7D8-7CC305DB6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17A3F-134D-B418-8DCB-9ADA8DFBA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A660A-AC36-B873-008B-CF573358761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E07BA145-C844-F221-3843-5ADBB0DE30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30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895F-EB7A-44A4-0056-A123534EB4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39A95-A1B3-BD0A-6496-A866AFFE1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FBD11-1FA4-C01A-886C-47C4F23A2160}"/>
              </a:ext>
            </a:extLst>
          </p:cNvPr>
          <p:cNvSpPr>
            <a:spLocks noGrp="1"/>
          </p:cNvSpPr>
          <p:nvPr>
            <p:ph type="body" idx="1"/>
          </p:nvPr>
        </p:nvSpPr>
        <p:spPr/>
        <p:txBody>
          <a:bodyPr/>
          <a:lstStyle/>
          <a:p>
            <a:r>
              <a:rPr lang="en-US" i="1">
                <a:ea typeface="Calibri"/>
                <a:cs typeface="Calibri"/>
              </a:rPr>
              <a:t>Annual appropriations process that funds federal agencies and underlying programs</a:t>
            </a:r>
          </a:p>
        </p:txBody>
      </p:sp>
      <p:sp>
        <p:nvSpPr>
          <p:cNvPr id="4" name="Slide Number Placeholder 3">
            <a:extLst>
              <a:ext uri="{FF2B5EF4-FFF2-40B4-BE49-F238E27FC236}">
                <a16:creationId xmlns:a16="http://schemas.microsoft.com/office/drawing/2014/main" id="{A0744C33-725B-9F02-3B59-0E9611F606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421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26AA5-E8C7-4AB6-A4F0-0E5A0ADE0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D2F64-10A4-9F29-36AA-E1D03876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310AE-70B0-B3E1-3CF8-9C0707E32F52}"/>
              </a:ext>
            </a:extLst>
          </p:cNvPr>
          <p:cNvSpPr>
            <a:spLocks noGrp="1"/>
          </p:cNvSpPr>
          <p:nvPr>
            <p:ph type="body" idx="1"/>
          </p:nvPr>
        </p:nvSpPr>
        <p:spPr/>
        <p:txBody>
          <a:bodyPr/>
          <a:lstStyle/>
          <a:p>
            <a:r>
              <a:rPr lang="en-US" sz="1200" b="0" i="0" kern="1200">
                <a:solidFill>
                  <a:schemeClr val="tx1"/>
                </a:solidFill>
                <a:effectLst/>
                <a:latin typeface="+mn-lt"/>
                <a:ea typeface="+mn-ea"/>
                <a:cs typeface="+mn-cs"/>
              </a:rPr>
              <a:t>The directive to HUD’s Office of Fair Housing and Equal Opportunity staff late last month does not change existing law, but does influence enforcement by curtailing what types of Fair Housing Act complaints the agency will take up. It replaces guidance that was issued in 2020.</a:t>
            </a:r>
          </a:p>
          <a:p>
            <a:r>
              <a:rPr lang="en-US" sz="1200" b="0" i="0" kern="1200">
                <a:solidFill>
                  <a:schemeClr val="tx1"/>
                </a:solidFill>
                <a:effectLst/>
                <a:latin typeface="+mn-lt"/>
                <a:ea typeface="+mn-ea"/>
                <a:cs typeface="+mn-cs"/>
              </a:rPr>
              <a:t>Per the new guidance, HUD will more closely align its standard for determining which animals qualify as reasonable accommodations with the Americans with Disabilities Act. One notable difference, however, is that the housing agency will recognize any species with proper training while the ADA definition is limited to dogs and miniature horses.</a:t>
            </a:r>
          </a:p>
          <a:p>
            <a:endParaRPr lang="en-US">
              <a:ea typeface="Calibri"/>
              <a:cs typeface="Calibri"/>
            </a:endParaRPr>
          </a:p>
        </p:txBody>
      </p:sp>
      <p:sp>
        <p:nvSpPr>
          <p:cNvPr id="4" name="Slide Number Placeholder 3">
            <a:extLst>
              <a:ext uri="{FF2B5EF4-FFF2-40B4-BE49-F238E27FC236}">
                <a16:creationId xmlns:a16="http://schemas.microsoft.com/office/drawing/2014/main" id="{3C5E76D5-4E86-DCA5-76D5-22CD8894DE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97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3291-3D45-3573-6C7F-EAB437B57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FC676-5959-25C4-06A6-3F65DBA79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22CF8D-439B-2A2C-B7A6-294A0B05AEDF}"/>
              </a:ext>
            </a:extLst>
          </p:cNvPr>
          <p:cNvSpPr>
            <a:spLocks noGrp="1"/>
          </p:cNvSpPr>
          <p:nvPr>
            <p:ph type="body" idx="1"/>
          </p:nvPr>
        </p:nvSpPr>
        <p:spPr/>
        <p:txBody>
          <a:bodyPr/>
          <a:lstStyle/>
          <a:p>
            <a:r>
              <a:rPr lang="en-US" sz="1200" b="0" i="0" kern="1200">
                <a:solidFill>
                  <a:schemeClr val="tx1"/>
                </a:solidFill>
                <a:effectLst/>
                <a:latin typeface="+mn-lt"/>
                <a:ea typeface="+mn-ea"/>
                <a:cs typeface="+mn-cs"/>
              </a:rPr>
              <a:t>Frame this as an update over may to this ongoing court case and refresh people on what the case was </a:t>
            </a:r>
          </a:p>
          <a:p>
            <a:endParaRPr lang="en-US">
              <a:ea typeface="Calibri"/>
              <a:cs typeface="Calibri"/>
            </a:endParaRPr>
          </a:p>
          <a:p>
            <a:r>
              <a:rPr lang="en-US">
                <a:ea typeface="Calibri"/>
                <a:cs typeface="Calibri"/>
              </a:rPr>
              <a:t>Background/refresher info: </a:t>
            </a:r>
          </a:p>
          <a:p>
            <a:endParaRPr lang="en-US">
              <a:ea typeface="Calibri"/>
              <a:cs typeface="Calibri"/>
            </a:endParaRPr>
          </a:p>
          <a:p>
            <a:pPr lvl="1"/>
            <a:r>
              <a:rPr lang="en-US"/>
              <a:t>Texas v. Kennedy (previously Texas v. Becerra) is a court case in Texas that was filed in Texas in September 2024. A group of 17 states sued the United States government. The 17 states were Texas, Alaska, Alabama, Arkansas, Florida, Georgia, Indiana, Iowa, Kansas, Louisiana, Missouri, Montana, Nebraska, South Carolina, South Dakota, Utah, and West Virginia.</a:t>
            </a:r>
          </a:p>
          <a:p>
            <a:pPr lvl="1"/>
            <a:endParaRPr lang="en-US"/>
          </a:p>
          <a:p>
            <a:pPr lvl="1"/>
            <a:r>
              <a:rPr lang="en-US"/>
              <a:t>The complaint asked the court to get rid of Section 504 and its updated rules from 2024 that protect people with disabilities from discrimination in health care and human services. The case changed over time, in part due to the 2024 election and subsequent steps by the Trump Administration, and in part due to the advocacy of the disability community.</a:t>
            </a:r>
          </a:p>
          <a:p>
            <a:endParaRPr lang="en-US">
              <a:ea typeface="Calibri"/>
              <a:cs typeface="Calibri"/>
            </a:endParaRPr>
          </a:p>
        </p:txBody>
      </p:sp>
      <p:sp>
        <p:nvSpPr>
          <p:cNvPr id="4" name="Slide Number Placeholder 3">
            <a:extLst>
              <a:ext uri="{FF2B5EF4-FFF2-40B4-BE49-F238E27FC236}">
                <a16:creationId xmlns:a16="http://schemas.microsoft.com/office/drawing/2014/main" id="{158D14C5-D172-A208-ACA7-1D1BC12AA7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455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23</a:t>
            </a:fld>
            <a:endParaRPr lang="en-US"/>
          </a:p>
        </p:txBody>
      </p:sp>
    </p:spTree>
    <p:extLst>
      <p:ext uri="{BB962C8B-B14F-4D97-AF65-F5344CB8AC3E}">
        <p14:creationId xmlns:p14="http://schemas.microsoft.com/office/powerpoint/2010/main" val="121139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AA0B-5B41-4C75-843C-E84B23CABC2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11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Disability, Mental Health, and Employment Must Be Addressed Together, Understanding the Complex Needs of the People We Serve, Hands-On Employment Support at the Mental Health Association, Independent Living and Employment Support Through CIL, Benefits Counseling and System Navigation as Employment Enablers, Virtual Supports, Service Gaps, and Community Innovation, Strengthening Partnerships for Sustainable Employment Outcomes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AA0B-5B41-4C75-843C-E84B23CABC2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069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050" dirty="0"/>
              <a:t>This presentation is grounded in a community-level view of how disability, mental health, and employment intersect in the lives of individuals in Atlantic County. From the perspective of both the Atlantic Center for Independent Living and the Mental Health Association in Atlantic County, employment is not a standalone outcome. It is shaped by access to supports, the stability of mental health, the presence or absence of accommodations, and an individual’s confidence navigating complex systems. Too often, employment initiatives are designed in isolation, without recognizing how disability-related needs, behavioral health conditions, and long periods of service disconnection affect readiness for work.
Our organizations bring decades of experience supporting individuals with lived experience of disability and mental health conditions. Beginning in the mid-1990s, we were part of New Jersey’s early efforts to integrate people with lived mental health experience into the public behavioral health workforce. What began as a controversial idea has since evolved into a formalized, credentialed peer workforce recognized statewide. That evolution reflects a broader truth: when systems are designed with lived experience at the center, outcomes improve.
Today, this work continues through structured employment pathways such as the Certified Recovery Support Practitioner (CRSP) credential, which creates meaningful employment opportunities for individuals with lived mental health or co-occurring conditions. These pathways are not simply jobs; they represent stability, professional identity, and a way to transform lived experience into expertise. By framing employment within a larger ecosystem of support, this presentation sets the stage for understanding why integrated approaches are essential. The goal is not only to help people obtain jobs, but to help them sustain employment, protect benefits, advocate for accommodations, and build long-term independence. This purpose guides every slide that follows and reflects a shared commitment to stronger outcomes for individuals and for the broader community.</a:t>
            </a:r>
          </a:p>
        </p:txBody>
      </p:sp>
    </p:spTree>
    <p:extLst>
      <p:ext uri="{BB962C8B-B14F-4D97-AF65-F5344CB8AC3E}">
        <p14:creationId xmlns:p14="http://schemas.microsoft.com/office/powerpoint/2010/main" val="3991876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000" dirty="0"/>
              <a:t>At the Mental Health Association, employment support begins with a simple but often overlooked step: asking individuals what they want. Many people have not been invited to articulate career goals in years, particularly if they have cycled through crisis-driven systems. MHA staff start by identifying strengths, interests, and lived experience, recognizing that motivation grows when goals feel personally meaningful.
From there, individuals are introduced to concrete training and credentialing pathways. One of the most significant options in New Jersey is the Certified Recovery Support Practitioner credential. To earn the CRSP, individuals must identify as having lived experience with mental health or co-occurring conditions, complete a state-approved 84-hour core training program, participate in a Wellness Recovery Action Plan seminar, and accumulate 500 hours of supervised peer support experience. This structure provides clarity, legitimacy, and a clear professional identity.
For individuals with substance use or co-occurring recovery experience, MHA also discusses the Certified Peer Recovery Specialist credential. Many people pursue dual credentials, increasing their employability across behavioral health settings. These pathways demonstrate that lived experience can translate into sustainable, respected employment.
However, training alone is not enough. MHA’s approach is intentionally hands-on and relational. Staff help individuals address practical barriers such as transportation, documentation, scheduling conflicts, and anxiety about returning to work. This step-by-step support builds confidence and reduces the likelihood of disengagement. When individuals feel supported and seen, they are far more likely to persist through challenges and move forward on their employment journey.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AA0B-5B41-4C75-843C-E84B23CABC2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73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6</a:t>
            </a:fld>
            <a:endParaRPr lang="en-US"/>
          </a:p>
        </p:txBody>
      </p:sp>
    </p:spTree>
    <p:extLst>
      <p:ext uri="{BB962C8B-B14F-4D97-AF65-F5344CB8AC3E}">
        <p14:creationId xmlns:p14="http://schemas.microsoft.com/office/powerpoint/2010/main" val="324787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100" dirty="0"/>
              <a:t>Centers for Independent Living approach employment as one component of a broader goal: autonomy and self-determination. At the Atlantic Center for Independent Living, staff work with individuals to build the foundational skills that make employment sustainable over time. These include budgeting, time management, communication, and daily living routines that support consistency in the workplace.
CIL also plays a critical role in helping individuals navigate vocational rehabilitation systems. These systems can be complex and intimidating, particularly for people who have had negative experiences with bureaucracy in the past. Staff help translate processes, clarify expectations, and advocate when systems become barriers rather than supports. This guidance helps individuals prepare for job transitions and reduces the likelihood of disengagement.
Workplace accommodations are another key focus. Many individuals are unaware of their rights under disability law or unsure how to request accommodations without fear of stigma. CIL provides education and coaching on self-advocacy, helping individuals articulate their needs clearly and confidently. At the same time, CIL works with employers to promote inclusive practices that benefit both employees and organizations.
When combined with structured workforce pathways such as peer certification programs, the independent living model strengthens employment outcomes. Individuals are not only placed into jobs but are equipped with the skills and confidence needed to maintain employment, adapt to change, and make informed choices about their futures.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AA0B-5B41-4C75-843C-E84B23CABC2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114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Fear of losing public benefits is one of the most significant barriers to employment for people with disabilities and mental health conditions. Many individuals rely on SSI or SSDI as their primary source of income and fear that even attempting to work could jeopardize their financial stability. This fear is often fueled by misinformation, inconsistent guidance, and past experiences of sudden benefit disruptions.
Accurate benefits counseling is therefore essential. When individuals understand work incentives, income thresholds, and protections, they are better able to make informed decisions about employment. This is particularly important for those entering structured employment pathways such as CRSP or CPRS roles, where earnings may increase gradually over time.
Both MHA and CIL emphasize the importance of consistent messaging across systems. When behavioral health providers, vocational rehabilitation counselors, and independent living staff offer conflicting information, individuals lose trust and may abandon employment efforts altogether. Cross-agency coordination helps create a sense of safety and predictability.
Effective benefits counseling reframes employment as a calculated, manageable step rather than a risky leap. By reducing uncertainty and clarifying options, individuals are empowered to pursue work that aligns with their goals while protecting essential supports. This clarity often makes the difference between stagnation and progress on the path to employment.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AA0B-5B41-4C75-843C-E84B23CABC2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280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COVID-19 pandemic highlighted both the gaps in traditional service delivery and the potential of virtual support. Many individuals served by MHA and CIL face transportation barriers, health vulnerabilities, or anxiety that make in-person participation difficult. Virtual groups and meetings have proven to be powerful tools for maintaining engagement and continuity.
Virtual formats have also expanded access to workforce development activities, including peer training and certification preparation. Individuals working toward credentials such as CRSP can remain connected to learning and peer support even when in-person attendance is not feasible. This flexibility reduces dropout rates and supports sustained progress.
Beyond virtual services, both organizations frequently fill gaps left by larger systems. This may include assistance with paperwork, connections to housing resources, or simply providing a consistent, judgment-free point of contact. These seemingly small supports often stabilize individuals enough to allow them to focus on employment goals.
Community-based innovation thrives when organizations are willing to adapt to real needs rather than rigid program models. By meeting people where they are, both physically and emotionally, MHA and CIL create conditions in which employment becomes possible rather than overwhelming. These adaptive supports are a critical complement to formal workforce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AA0B-5B41-4C75-843C-E84B23CABC2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61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Sustainable employment outcomes are strongest when agencies work together rather than in silos. Collaboration between mental health providers, independent living centers, vocational rehabilitation, and benefits counselors creates a more coherent experience for individuals navigating complex systems. Shared goals and aligned messaging reduce confusion and build trust.
Integrated approaches also allow organizations to leverage each other’s strengths. Peer certification pathways such as CRSP and CPRS are most effective when supported by independent living skills, accurate benefits counseling, and responsive behavioral health care. No single agency can provide all of these elements alone.
Partnerships improve accountability as well. When agencies share responsibility for outcomes, there is greater incentive to address barriers proactively rather than shifting blame. This collective approach benefits individuals, employers, and the broader community.
The central message of this presentation is simple: disability employment and mental health support cannot be separated. When they are integrated, people are more likely to thrive in the workplace and beyond. Investing in collaborative, lived-experience-informed systems strengthens not only individual outcomes but the resilience and inclusivity of the entire community.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1FAA0B-5B41-4C75-843C-E84B23CABC21}"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556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FA76-57A0-DBBF-9C5C-FCE14FC1A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F2818-13EA-2CD6-D408-9B1AD2132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2462A-9CC9-7B4A-2640-A6CE2DA118C7}"/>
              </a:ext>
            </a:extLst>
          </p:cNvPr>
          <p:cNvSpPr>
            <a:spLocks noGrp="1"/>
          </p:cNvSpPr>
          <p:nvPr>
            <p:ph type="body" idx="1"/>
          </p:nvPr>
        </p:nvSpPr>
        <p:spPr/>
        <p:txBody>
          <a:bodyPr/>
          <a:lstStyle/>
          <a:p>
            <a:r>
              <a:rPr lang="en-US"/>
              <a:t>[Repeat of text from the photo’s alt text] A line chart with four lines, comparing the employment-to-population ratio trend lines from nTIDE, which uses CPS monthly data (June 2008-March 2026) and the Annual Report, which uses ACS annual data (2008-2024).  Basically, the trend lines from the annual report (one for people with disabilities and one for people without disabilities) are overlayed on top of the standard trend lines from nTIDE.  Overall, they follow the same pattern, which acts to verify the two data sources. The trend lines for from nTIDE are always lower than those of the Annual Report, in part because nTIDE includes 16 and 17 year olds, who are less likely to be employed.</a:t>
            </a:r>
          </a:p>
        </p:txBody>
      </p:sp>
      <p:sp>
        <p:nvSpPr>
          <p:cNvPr id="4" name="Slide Number Placeholder 3">
            <a:extLst>
              <a:ext uri="{FF2B5EF4-FFF2-40B4-BE49-F238E27FC236}">
                <a16:creationId xmlns:a16="http://schemas.microsoft.com/office/drawing/2014/main" id="{696AEF2F-19EE-71EA-FC47-40A3BF45BAD8}"/>
              </a:ext>
            </a:extLst>
          </p:cNvPr>
          <p:cNvSpPr>
            <a:spLocks noGrp="1"/>
          </p:cNvSpPr>
          <p:nvPr>
            <p:ph type="sldNum" sz="quarter" idx="5"/>
          </p:nvPr>
        </p:nvSpPr>
        <p:spPr/>
        <p:txBody>
          <a:bodyPr/>
          <a:lstStyle/>
          <a:p>
            <a:fld id="{3DC83497-73C4-47F8-A748-2E4F1A1B6711}" type="slidenum">
              <a:rPr lang="en-US" smtClean="0"/>
              <a:t>32</a:t>
            </a:fld>
            <a:endParaRPr lang="en-US"/>
          </a:p>
        </p:txBody>
      </p:sp>
    </p:spTree>
    <p:extLst>
      <p:ext uri="{BB962C8B-B14F-4D97-AF65-F5344CB8AC3E}">
        <p14:creationId xmlns:p14="http://schemas.microsoft.com/office/powerpoint/2010/main" val="227069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4327-2A48-39C0-9D3C-B684AE60F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DAE6-6155-AEB2-621D-70543B067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5A2C1-FBED-6253-F641-DED7B90C78A3}"/>
              </a:ext>
            </a:extLst>
          </p:cNvPr>
          <p:cNvSpPr>
            <a:spLocks noGrp="1"/>
          </p:cNvSpPr>
          <p:nvPr>
            <p:ph type="body" idx="1"/>
          </p:nvPr>
        </p:nvSpPr>
        <p:spPr/>
        <p:txBody>
          <a:bodyPr/>
          <a:lstStyle/>
          <a:p>
            <a:r>
              <a:rPr lang="en-US"/>
              <a:t>Blank page other than the title.</a:t>
            </a:r>
          </a:p>
        </p:txBody>
      </p:sp>
      <p:sp>
        <p:nvSpPr>
          <p:cNvPr id="4" name="Slide Number Placeholder 3">
            <a:extLst>
              <a:ext uri="{FF2B5EF4-FFF2-40B4-BE49-F238E27FC236}">
                <a16:creationId xmlns:a16="http://schemas.microsoft.com/office/drawing/2014/main" id="{972DBC39-4545-DD83-8636-50840C6837E7}"/>
              </a:ext>
            </a:extLst>
          </p:cNvPr>
          <p:cNvSpPr>
            <a:spLocks noGrp="1"/>
          </p:cNvSpPr>
          <p:nvPr>
            <p:ph type="sldNum" sz="quarter" idx="5"/>
          </p:nvPr>
        </p:nvSpPr>
        <p:spPr/>
        <p:txBody>
          <a:bodyPr/>
          <a:lstStyle/>
          <a:p>
            <a:fld id="{3DC83497-73C4-47F8-A748-2E4F1A1B6711}" type="slidenum">
              <a:rPr lang="en-US" smtClean="0"/>
              <a:t>11</a:t>
            </a:fld>
            <a:endParaRPr lang="en-US"/>
          </a:p>
        </p:txBody>
      </p:sp>
    </p:spTree>
    <p:extLst>
      <p:ext uri="{BB962C8B-B14F-4D97-AF65-F5344CB8AC3E}">
        <p14:creationId xmlns:p14="http://schemas.microsoft.com/office/powerpoint/2010/main" val="416706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B36DF-76AA-5C2D-00D1-DD8F62C8D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30757-E132-9126-337F-00C8C46EA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32968-175A-B6B4-8699-6BD13E78AE11}"/>
              </a:ext>
            </a:extLst>
          </p:cNvPr>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Employment-to-Population Ratio</a:t>
            </a:r>
          </a:p>
          <a:p>
            <a:r>
              <a:rPr lang="en-US" dirty="0"/>
              <a:t>People without Disabilities:</a:t>
            </a:r>
          </a:p>
          <a:p>
            <a:pPr marL="171450" indent="-171450">
              <a:buFont typeface="Arial" panose="020B0604020202020204" pitchFamily="34" charset="0"/>
              <a:buChar char="•"/>
            </a:pPr>
            <a:r>
              <a:rPr lang="en-US" dirty="0"/>
              <a:t>June 2008 74.9</a:t>
            </a:r>
          </a:p>
          <a:p>
            <a:pPr marL="171450" indent="-171450">
              <a:buFont typeface="Arial" panose="020B0604020202020204" pitchFamily="34" charset="0"/>
              <a:buChar char="•"/>
            </a:pPr>
            <a:r>
              <a:rPr lang="en-US" dirty="0"/>
              <a:t>January 2010 (lowest point pre-covid) 68.8</a:t>
            </a:r>
          </a:p>
          <a:p>
            <a:pPr marL="171450" indent="-171450">
              <a:buFont typeface="Arial" panose="020B0604020202020204" pitchFamily="34" charset="0"/>
              <a:buChar char="•"/>
            </a:pPr>
            <a:r>
              <a:rPr lang="en-US" dirty="0"/>
              <a:t>February 2020 74.8</a:t>
            </a:r>
          </a:p>
          <a:p>
            <a:pPr marL="171450" indent="-171450">
              <a:buFont typeface="Arial" panose="020B0604020202020204" pitchFamily="34" charset="0"/>
              <a:buChar char="•"/>
            </a:pPr>
            <a:r>
              <a:rPr lang="en-US" dirty="0"/>
              <a:t>April 2020 (Covid-19 Recession hits) 63.2 (lowest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November 2025 74.9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74.9</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(lowest point pre-covid) 24.1 (lowest point)</a:t>
            </a:r>
          </a:p>
          <a:p>
            <a:pPr marL="171450" indent="-171450">
              <a:buFont typeface="Arial" panose="020B0604020202020204" pitchFamily="34" charset="0"/>
              <a:buChar char="•"/>
            </a:pPr>
            <a:r>
              <a:rPr lang="en-US" dirty="0"/>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November 2025 39.8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37.9</a:t>
            </a:r>
            <a:r>
              <a:rPr lang="en-US" dirty="0">
                <a:effectLst/>
              </a:rPr>
              <a:t> </a:t>
            </a:r>
            <a:endParaRPr lang="en-US"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A55D7E2-8B2B-7D7E-D9D0-DF609F505F9D}"/>
              </a:ext>
            </a:extLst>
          </p:cNvPr>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322866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Details:</a:t>
            </a:r>
          </a:p>
          <a:p>
            <a:r>
              <a:rPr lang="en-US" dirty="0"/>
              <a:t>This is the same trend line as before with the two trendlines extended one month</a:t>
            </a:r>
          </a:p>
          <a:p>
            <a:r>
              <a:rPr lang="en-US" dirty="0"/>
              <a:t>People without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74.9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May 2026 75.0</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People with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37.9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May 2026 37.8</a:t>
            </a:r>
            <a:r>
              <a:rPr lang="en-US" dirty="0">
                <a:effectLst/>
              </a:rPr>
              <a:t> </a:t>
            </a:r>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Blank page other than the title.</a:t>
            </a:r>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32A-15D5-37ED-5A0C-5E05AFFB9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5639-E476-21B7-AC48-7FEC1060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D4309-8784-CA87-A2F2-6F983EDBFCEE}"/>
              </a:ext>
            </a:extLst>
          </p:cNvPr>
          <p:cNvSpPr>
            <a:spLocks noGrp="1"/>
          </p:cNvSpPr>
          <p:nvPr>
            <p:ph type="body" idx="1"/>
          </p:nvPr>
        </p:nvSpPr>
        <p:spPr/>
        <p:txBody>
          <a:bodyPr/>
          <a:lstStyle/>
          <a:p>
            <a:r>
              <a:rPr lang="en-US" dirty="0"/>
              <a:t>Chart Details:</a:t>
            </a:r>
          </a:p>
          <a:p>
            <a:r>
              <a:rPr lang="en-US" dirty="0"/>
              <a:t>The data series starts in June 2008 during the Great Recession which lasted until Mid-2009.  The COVID-19 Recession started in April 2020 and last for two months.</a:t>
            </a:r>
          </a:p>
          <a:p>
            <a:r>
              <a:rPr lang="en-US" dirty="0"/>
              <a:t>Visible Data points (highlights start of the series, the lowest point pre-covid, the points right before and after the COVID-19 recession hit, and the current labor force participation rate.</a:t>
            </a:r>
          </a:p>
          <a:p>
            <a:r>
              <a:rPr lang="en-US" dirty="0"/>
              <a:t>People without Disabilities:</a:t>
            </a:r>
          </a:p>
          <a:p>
            <a:pPr marL="171450" indent="-171450">
              <a:buFont typeface="Arial" panose="020B0604020202020204" pitchFamily="34" charset="0"/>
              <a:buChar char="•"/>
            </a:pPr>
            <a:r>
              <a:rPr lang="en-US" dirty="0"/>
              <a:t>July 2008 79.5</a:t>
            </a:r>
          </a:p>
          <a:p>
            <a:pPr marL="171450" indent="-171450">
              <a:buFont typeface="Arial" panose="020B0604020202020204" pitchFamily="34" charset="0"/>
              <a:buChar char="•"/>
            </a:pPr>
            <a:r>
              <a:rPr lang="en-US" dirty="0"/>
              <a:t>January 2014 (lowest point pre-covid) 75.6</a:t>
            </a:r>
          </a:p>
          <a:p>
            <a:pPr marL="171450" indent="-171450">
              <a:buFont typeface="Arial" panose="020B0604020202020204" pitchFamily="34" charset="0"/>
              <a:buChar char="•"/>
            </a:pPr>
            <a:r>
              <a:rPr lang="en-US" dirty="0"/>
              <a:t>February 2020 77.7</a:t>
            </a:r>
          </a:p>
          <a:p>
            <a:pPr marL="171450" indent="-171450">
              <a:buFont typeface="Arial" panose="020B0604020202020204" pitchFamily="34" charset="0"/>
              <a:buChar char="•"/>
            </a:pPr>
            <a:r>
              <a:rPr lang="en-US" dirty="0"/>
              <a:t>April 2020 (Covid-19 Recession hits) 73.6 (lowest point)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November 2025 78.2</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April 2026 77.9</a:t>
            </a:r>
            <a:r>
              <a:rPr lang="en-US" dirty="0">
                <a:effectLst/>
              </a:rPr>
              <a:t> </a:t>
            </a: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dirty="0"/>
              <a:t>People with Disabilities:</a:t>
            </a:r>
          </a:p>
          <a:p>
            <a:pPr marL="171450" indent="-171450">
              <a:buFont typeface="Arial" panose="020B0604020202020204" pitchFamily="34" charset="0"/>
              <a:buChar char="•"/>
            </a:pPr>
            <a:r>
              <a:rPr lang="en-US" dirty="0"/>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January 2014 28.3 (lowest point)</a:t>
            </a:r>
          </a:p>
          <a:p>
            <a:pPr marL="171450" indent="-171450">
              <a:buFont typeface="Arial" panose="020B0604020202020204" pitchFamily="34" charset="0"/>
              <a:buChar char="•"/>
            </a:pPr>
            <a:r>
              <a:rPr lang="en-US" dirty="0"/>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April 2020 (Covid-19 Recession hits) 32.7</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November 2025 42.8</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April 2026 41.1</a:t>
            </a:r>
            <a:r>
              <a:rPr lang="en-US" dirty="0">
                <a:effectLst/>
              </a:rPr>
              <a:t> </a:t>
            </a:r>
          </a:p>
          <a:p>
            <a:pPr marL="171450" indent="-171450">
              <a:buFont typeface="Arial" panose="020B0604020202020204" pitchFamily="34" charset="0"/>
              <a:buChar char="•"/>
            </a:pPr>
            <a:endParaRPr lang="da-DK" sz="1200" b="0" i="0" u="none" strike="noStrik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E078AB4-5309-2A2D-223C-9B5C2D4A1B2D}"/>
              </a:ext>
            </a:extLst>
          </p:cNvPr>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102636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BBE1-269E-41AF-C220-9E4B19C5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CF6E-9D85-1525-17CA-1CBA488E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7A3D-DD0C-B178-4DD4-F73FDBB99FAE}"/>
              </a:ext>
            </a:extLst>
          </p:cNvPr>
          <p:cNvSpPr>
            <a:spLocks noGrp="1"/>
          </p:cNvSpPr>
          <p:nvPr>
            <p:ph type="body" idx="1"/>
          </p:nvPr>
        </p:nvSpPr>
        <p:spPr/>
        <p:txBody>
          <a:bodyPr/>
          <a:lstStyle/>
          <a:p>
            <a:r>
              <a:rPr lang="en-US" dirty="0"/>
              <a:t>Chart Details:</a:t>
            </a:r>
          </a:p>
          <a:p>
            <a:r>
              <a:rPr lang="en-US" dirty="0"/>
              <a:t>This is the same trend line as before with the two trendlines extended one month</a:t>
            </a:r>
          </a:p>
          <a:p>
            <a:r>
              <a:rPr lang="en-US" dirty="0"/>
              <a:t>People without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77.9</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May 2026 78.0</a:t>
            </a:r>
            <a:endParaRPr lang="en-US" dirty="0">
              <a:effectLst/>
            </a:endParaRPr>
          </a:p>
          <a:p>
            <a:pPr marL="0" indent="0">
              <a:buFont typeface="Arial" panose="020B0604020202020204" pitchFamily="34" charset="0"/>
              <a:buNone/>
            </a:pPr>
            <a:r>
              <a:rPr lang="en-US" dirty="0"/>
              <a:t>People with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April 2026 41.1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May 2026 42.0</a:t>
            </a:r>
            <a:endParaRPr lang="en-US"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p:txBody>
      </p:sp>
      <p:sp>
        <p:nvSpPr>
          <p:cNvPr id="4" name="Slide Number Placeholder 3">
            <a:extLst>
              <a:ext uri="{FF2B5EF4-FFF2-40B4-BE49-F238E27FC236}">
                <a16:creationId xmlns:a16="http://schemas.microsoft.com/office/drawing/2014/main" id="{A8CE011E-BB5E-0E74-D1E7-7F34900FB12B}"/>
              </a:ext>
            </a:extLst>
          </p:cNvPr>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30987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C83497-73C4-47F8-A748-2E4F1A1B67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701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5" Type="http://schemas.openxmlformats.org/officeDocument/2006/relationships/image" Target="../media/image4.gif"/><Relationship Id="rId4" Type="http://schemas.openxmlformats.org/officeDocument/2006/relationships/image" Target="../media/image28.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6" name="Picture 5">
            <a:extLst>
              <a:ext uri="{FF2B5EF4-FFF2-40B4-BE49-F238E27FC236}">
                <a16:creationId xmlns:a16="http://schemas.microsoft.com/office/drawing/2014/main" id="{F3287903-12F6-C625-1AC3-E9ED49A8CEB6}"/>
              </a:ext>
            </a:extLst>
          </p:cNvPr>
          <p:cNvPicPr>
            <a:picLocks noChangeAspect="1"/>
          </p:cNvPicPr>
          <p:nvPr userDrawn="1"/>
        </p:nvPicPr>
        <p:blipFill>
          <a:blip r:embed="rId5"/>
          <a:stretch>
            <a:fillRect/>
          </a:stretch>
        </p:blipFill>
        <p:spPr>
          <a:xfrm>
            <a:off x="7753996" y="5134755"/>
            <a:ext cx="2453196" cy="953328"/>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428911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print">
              <a:extLst>
                <a:ext uri="{28A0092B-C50C-407E-A947-70E740481C1C}">
                  <a14:useLocalDpi xmlns:a14="http://schemas.microsoft.com/office/drawing/2010/main"/>
                </a:ext>
              </a:extLst>
            </a:blip>
            <a:srcRect/>
            <a:stretch>
              <a:fillRect t="44"/>
            </a:stretch>
          </a:blipFill>
        </p:spPr>
        <p:txBody>
          <a:bodyPr anchor="t"/>
          <a:lstStyle>
            <a:lvl1pPr marL="0" indent="0" algn="r">
              <a:buFontTx/>
              <a:buNone/>
              <a:defRPr sz="1800">
                <a:solidFill>
                  <a:srgbClr val="FF0000"/>
                </a:solidFill>
              </a:defRPr>
            </a:lvl1pPr>
          </a:lstStyle>
          <a:p>
            <a:r>
              <a:rPr lang="en-US"/>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261957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 </a:t>
            </a:r>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3" cstate="screen">
              <a:extLst>
                <a:ext uri="{28A0092B-C50C-407E-A947-70E740481C1C}">
                  <a14:useLocalDpi xmlns:a14="http://schemas.microsoft.com/office/drawing/2010/main"/>
                </a:ext>
              </a:extLst>
            </a:blip>
            <a:stretch>
              <a:fillRect/>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9340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a:t>Name</a:t>
            </a:r>
          </a:p>
          <a:p>
            <a:pPr lvl="1"/>
            <a:r>
              <a:rPr lang="en-US"/>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a:t>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34332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a:t>Presenter 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51860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_Section Open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077972"/>
            <a:ext cx="9601200" cy="702056"/>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69623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d_Section Opener Ph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EA4C9AA-3B63-4CC1-BEDA-84AA127B80AB}"/>
              </a:ext>
            </a:extLst>
          </p:cNvPr>
          <p:cNvSpPr>
            <a:spLocks noGrp="1"/>
          </p:cNvSpPr>
          <p:nvPr>
            <p:ph type="pic" sz="quarter" idx="13"/>
          </p:nvPr>
        </p:nvSpPr>
        <p:spPr>
          <a:xfrm>
            <a:off x="-9427" y="9144"/>
            <a:ext cx="12201427" cy="68695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131217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914400 w 12192000"/>
              <a:gd name="connsiteY4" fmla="*/ 1357460 h 6858000"/>
              <a:gd name="connsiteX5" fmla="*/ 1131217 w 12192000"/>
              <a:gd name="connsiteY5" fmla="*/ 0 h 6858000"/>
              <a:gd name="connsiteX0" fmla="*/ 1140644 w 12201427"/>
              <a:gd name="connsiteY0" fmla="*/ 0 h 6858000"/>
              <a:gd name="connsiteX1" fmla="*/ 12201427 w 12201427"/>
              <a:gd name="connsiteY1" fmla="*/ 0 h 6858000"/>
              <a:gd name="connsiteX2" fmla="*/ 12201427 w 12201427"/>
              <a:gd name="connsiteY2" fmla="*/ 6858000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907572 w 12201427"/>
              <a:gd name="connsiteY3" fmla="*/ 5429839 h 6858000"/>
              <a:gd name="connsiteX4" fmla="*/ 9427 w 12201427"/>
              <a:gd name="connsiteY4" fmla="*/ 6858000 h 6858000"/>
              <a:gd name="connsiteX5" fmla="*/ 0 w 12201427"/>
              <a:gd name="connsiteY5" fmla="*/ 1121790 h 6858000"/>
              <a:gd name="connsiteX6" fmla="*/ 1140644 w 12201427"/>
              <a:gd name="connsiteY6"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10350632 w 12201427"/>
              <a:gd name="connsiteY3" fmla="*/ 6853286 h 6858000"/>
              <a:gd name="connsiteX4" fmla="*/ 9427 w 12201427"/>
              <a:gd name="connsiteY4" fmla="*/ 6858000 h 6858000"/>
              <a:gd name="connsiteX5" fmla="*/ 0 w 12201427"/>
              <a:gd name="connsiteY5" fmla="*/ 1121790 h 6858000"/>
              <a:gd name="connsiteX6" fmla="*/ 1140644 w 122014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427" h="6858000">
                <a:moveTo>
                  <a:pt x="1140644" y="0"/>
                </a:moveTo>
                <a:lnTo>
                  <a:pt x="12201427" y="0"/>
                </a:lnTo>
                <a:lnTo>
                  <a:pt x="12201427" y="5114041"/>
                </a:lnTo>
                <a:lnTo>
                  <a:pt x="10350632" y="6853286"/>
                </a:lnTo>
                <a:lnTo>
                  <a:pt x="9427" y="6858000"/>
                </a:lnTo>
                <a:cubicBezTo>
                  <a:pt x="6285" y="4945930"/>
                  <a:pt x="3142" y="3033860"/>
                  <a:pt x="0" y="1121790"/>
                </a:cubicBezTo>
                <a:lnTo>
                  <a:pt x="1140644" y="0"/>
                </a:lnTo>
                <a:close/>
              </a:path>
            </a:pathLst>
          </a:custGeom>
        </p:spPr>
        <p:txBody>
          <a:bodyPr/>
          <a:lstStyle>
            <a:lvl1pPr marL="0" indent="0" algn="ctr">
              <a:buNone/>
              <a:defRPr sz="1600" b="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939800" y="3077972"/>
            <a:ext cx="4770120" cy="702056"/>
          </a:xfrm>
        </p:spPr>
        <p:txBody>
          <a:bodyPr lIns="0" tIns="0" rIns="0" bIns="0">
            <a:normAutofit/>
          </a:bodyPr>
          <a:lstStyle>
            <a:lvl1pPr algn="l">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a:p>
        </p:txBody>
      </p:sp>
      <p:sp>
        <p:nvSpPr>
          <p:cNvPr id="8" name="Rectangle 6">
            <a:extLst>
              <a:ext uri="{FF2B5EF4-FFF2-40B4-BE49-F238E27FC236}">
                <a16:creationId xmlns:a16="http://schemas.microsoft.com/office/drawing/2014/main" id="{0DD9632D-8168-456D-9C99-78CAC8FDFA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7CF50F7-2E3D-4E43-ABE3-4B0158439007}"/>
              </a:ext>
            </a:extLst>
          </p:cNvPr>
          <p:cNvSpPr/>
          <p:nvPr userDrawn="1"/>
        </p:nvSpPr>
        <p:spPr>
          <a:xfrm>
            <a:off x="9546777"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3">
            <a:extLst>
              <a:ext uri="{FF2B5EF4-FFF2-40B4-BE49-F238E27FC236}">
                <a16:creationId xmlns:a16="http://schemas.microsoft.com/office/drawing/2014/main" id="{04839836-9194-4248-B382-8689DE011FF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4761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8701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372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92741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8688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b="27"/>
            </a:stretch>
          </a:blipFill>
        </p:spPr>
        <p:txBody>
          <a:bodyPr/>
          <a:lstStyle>
            <a:lvl1pPr marL="0" indent="0" algn="ctr">
              <a:buFontTx/>
              <a:buNone/>
              <a:defRPr sz="800">
                <a:solidFill>
                  <a:schemeClr val="bg1"/>
                </a:solidFill>
              </a:defRPr>
            </a:lvl1pPr>
          </a:lstStyle>
          <a:p>
            <a:r>
              <a:rPr lang="en-US"/>
              <a:t>Click icon to add picture</a:t>
            </a:r>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79613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t="3"/>
            </a:stretch>
          </a:blipFill>
        </p:spPr>
        <p:txBody>
          <a:bodyPr/>
          <a:lstStyle>
            <a:lvl1pPr marL="0" indent="0" algn="ctr">
              <a:buFontTx/>
              <a:buNone/>
              <a:defRPr sz="800">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0897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a:t>Click to insert text, graphic, or table</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578749241"/>
      </p:ext>
    </p:extLst>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97062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4021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a:t>Name</a:t>
            </a:r>
          </a:p>
          <a:p>
            <a:pPr lvl="1"/>
            <a:r>
              <a:rPr lang="en-US"/>
              <a:t>Details</a:t>
            </a:r>
          </a:p>
          <a:p>
            <a:pPr lvl="2"/>
            <a:r>
              <a:rPr lang="en-US"/>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a:t>Name</a:t>
            </a:r>
          </a:p>
          <a:p>
            <a:pPr lvl="1"/>
            <a:r>
              <a:rPr lang="en-US"/>
              <a:t>Details</a:t>
            </a:r>
          </a:p>
          <a:p>
            <a:pPr lvl="2"/>
            <a:r>
              <a:rPr lang="en-US"/>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657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list head</a:t>
            </a:r>
          </a:p>
          <a:p>
            <a:pPr lvl="1"/>
            <a:r>
              <a:rPr lang="en-US"/>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36876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a:t>Questions?</a:t>
            </a:r>
          </a:p>
        </p:txBody>
      </p:sp>
      <p:cxnSp>
        <p:nvCxnSpPr>
          <p:cNvPr id="9" name="Straight Connector 8">
            <a:extLst>
              <a:ext uri="{FF2B5EF4-FFF2-40B4-BE49-F238E27FC236}">
                <a16:creationId xmlns:a16="http://schemas.microsoft.com/office/drawing/2014/main" id="{4C0C52EC-68C9-4B07-8A18-A51230252915}"/>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a:t>Mathematica, Progress Together, and the “spotlight M” logo are registered trademarks of Mathematica Inc.</a:t>
            </a:r>
          </a:p>
        </p:txBody>
      </p:sp>
    </p:spTree>
    <p:extLst>
      <p:ext uri="{BB962C8B-B14F-4D97-AF65-F5344CB8AC3E}">
        <p14:creationId xmlns:p14="http://schemas.microsoft.com/office/powerpoint/2010/main" val="39987960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4" name="Picture 3">
            <a:extLst>
              <a:ext uri="{FF2B5EF4-FFF2-40B4-BE49-F238E27FC236}">
                <a16:creationId xmlns:a16="http://schemas.microsoft.com/office/drawing/2014/main" id="{34707A75-7AD6-2314-03B2-7CD3691948B7}"/>
              </a:ext>
            </a:extLst>
          </p:cNvPr>
          <p:cNvPicPr>
            <a:picLocks noChangeAspect="1"/>
          </p:cNvPicPr>
          <p:nvPr userDrawn="1"/>
        </p:nvPicPr>
        <p:blipFill>
          <a:blip r:embed="rId5"/>
          <a:stretch>
            <a:fillRect/>
          </a:stretch>
        </p:blipFill>
        <p:spPr>
          <a:xfrm>
            <a:off x="7857893" y="5165804"/>
            <a:ext cx="2293398" cy="891230"/>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903157069"/>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664967168"/>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481709401"/>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AD527F-9C49-4481-A18C-80BA2EA99E79}" type="datetime1">
              <a:rPr lang="en-US" smtClean="0"/>
              <a:t>6/5/2026</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256790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8039EB-95FD-42A0-BF06-87A9D15142C9}" type="datetime1">
              <a:rPr lang="en-US" smtClean="0"/>
              <a:t>6/5/2026</a:t>
            </a:fld>
            <a:endParaRPr lang="en-US"/>
          </a:p>
        </p:txBody>
      </p:sp>
      <p:sp>
        <p:nvSpPr>
          <p:cNvPr id="8" name="Footer Placeholder 7"/>
          <p:cNvSpPr>
            <a:spLocks noGrp="1"/>
          </p:cNvSpPr>
          <p:nvPr>
            <p:ph type="ftr" sz="quarter" idx="11"/>
          </p:nvPr>
        </p:nvSpPr>
        <p:spPr/>
        <p:txBody>
          <a:bodyPr/>
          <a:lstStyle/>
          <a:p>
            <a:r>
              <a:rPr lang="en-US"/>
              <a:t>Footer Text</a:t>
            </a:r>
          </a:p>
        </p:txBody>
      </p:sp>
      <p:sp>
        <p:nvSpPr>
          <p:cNvPr id="9" name="Slide Number Placeholder 8"/>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5706304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819701D-AA71-4F6F-B74A-236E07E9ABE4}" type="datetime1">
              <a:rPr lang="en-US" smtClean="0"/>
              <a:t>6/5/2026</a:t>
            </a:fld>
            <a:endParaRPr lang="en-US"/>
          </a:p>
        </p:txBody>
      </p:sp>
      <p:sp>
        <p:nvSpPr>
          <p:cNvPr id="5" name="Footer Placeholder 3"/>
          <p:cNvSpPr>
            <a:spLocks noGrp="1"/>
          </p:cNvSpPr>
          <p:nvPr>
            <p:ph type="ftr" sz="quarter" idx="11"/>
          </p:nvPr>
        </p:nvSpPr>
        <p:spPr/>
        <p:txBody>
          <a:bodyPr/>
          <a:lstStyle/>
          <a:p>
            <a:r>
              <a:rPr lang="en-US"/>
              <a:t>Footer Text</a:t>
            </a:r>
          </a:p>
        </p:txBody>
      </p:sp>
      <p:sp>
        <p:nvSpPr>
          <p:cNvPr id="6" name="Slide Number Placeholder 4"/>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402087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2"/>
          <p:cNvSpPr>
            <a:spLocks noGrp="1"/>
          </p:cNvSpPr>
          <p:nvPr>
            <p:ph type="ftr" sz="quarter" idx="11"/>
          </p:nvPr>
        </p:nvSpPr>
        <p:spPr/>
        <p:txBody>
          <a:bodyPr/>
          <a:lstStyle/>
          <a:p>
            <a:r>
              <a:rPr lang="en-US"/>
              <a:t>Footer Text</a:t>
            </a:r>
          </a:p>
        </p:txBody>
      </p:sp>
      <p:sp>
        <p:nvSpPr>
          <p:cNvPr id="6" name="Slide Number Placeholder 3"/>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2871309543"/>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550E5DF-8560-4E07-A403-19861023D638}" type="datetime1">
              <a:rPr lang="en-US" smtClean="0"/>
              <a:t>6/5/2026</a:t>
            </a:fld>
            <a:endParaRPr lang="en-US"/>
          </a:p>
        </p:txBody>
      </p:sp>
      <p:sp>
        <p:nvSpPr>
          <p:cNvPr id="5" name="Footer Placeholder 5"/>
          <p:cNvSpPr>
            <a:spLocks noGrp="1"/>
          </p:cNvSpPr>
          <p:nvPr>
            <p:ph type="ftr" sz="quarter" idx="11"/>
          </p:nvPr>
        </p:nvSpPr>
        <p:spPr/>
        <p:txBody>
          <a:bodyPr/>
          <a:lstStyle/>
          <a:p>
            <a:r>
              <a:rPr lang="en-US"/>
              <a:t>Footer Text</a:t>
            </a:r>
          </a:p>
        </p:txBody>
      </p:sp>
      <p:sp>
        <p:nvSpPr>
          <p:cNvPr id="6" name="Slide Number Placeholder 6"/>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5655148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9972A-00A4-4626-8EEC-CE2966C6B0BF}" type="datetime1">
              <a:rPr lang="en-US" smtClean="0"/>
              <a:t>6/5/2026</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396811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4B20A-718A-4149-B5D2-676E857EB828}" type="datetime1">
              <a:rPr lang="en-US" smtClean="0"/>
              <a:t>6/5/2026</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1441186988"/>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1278673895"/>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00279783"/>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528795166"/>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4"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840190428"/>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4"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1688075811"/>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867574641"/>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4B20A-718A-4149-B5D2-676E857EB828}" type="datetime1">
              <a:rPr lang="en-US" smtClean="0"/>
              <a:t>6/5/2026</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645080090"/>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cSld name="Title with Picture 4">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AEB3F954-B0A7-AD5D-A897-AAA57CEEA771}"/>
              </a:ext>
            </a:extLst>
          </p:cNvPr>
          <p:cNvSpPr>
            <a:spLocks noGrp="1"/>
          </p:cNvSpPr>
          <p:nvPr>
            <p:ph type="pic" sz="quarter" idx="13" hasCustomPrompt="1"/>
          </p:nvPr>
        </p:nvSpPr>
        <p:spPr>
          <a:xfrm>
            <a:off x="0" y="0"/>
            <a:ext cx="12198096" cy="6858000"/>
          </a:xfrm>
          <a:custGeom>
            <a:avLst/>
            <a:gdLst>
              <a:gd name="connsiteX0" fmla="*/ 6914322 w 12198096"/>
              <a:gd name="connsiteY0" fmla="*/ 789558 h 6858000"/>
              <a:gd name="connsiteX1" fmla="*/ 6914322 w 12198096"/>
              <a:gd name="connsiteY1" fmla="*/ 6106620 h 6858000"/>
              <a:gd name="connsiteX2" fmla="*/ 11547659 w 12198096"/>
              <a:gd name="connsiteY2" fmla="*/ 6106620 h 6858000"/>
              <a:gd name="connsiteX3" fmla="*/ 11547659 w 12198096"/>
              <a:gd name="connsiteY3" fmla="*/ 789558 h 6858000"/>
              <a:gd name="connsiteX4" fmla="*/ 0 w 12198096"/>
              <a:gd name="connsiteY4" fmla="*/ 0 h 6858000"/>
              <a:gd name="connsiteX5" fmla="*/ 12198096 w 12198096"/>
              <a:gd name="connsiteY5" fmla="*/ 0 h 6858000"/>
              <a:gd name="connsiteX6" fmla="*/ 12198096 w 12198096"/>
              <a:gd name="connsiteY6" fmla="*/ 6858000 h 6858000"/>
              <a:gd name="connsiteX7" fmla="*/ 0 w 1219809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096" h="6858000">
                <a:moveTo>
                  <a:pt x="6914322" y="789558"/>
                </a:moveTo>
                <a:lnTo>
                  <a:pt x="6914322" y="6106620"/>
                </a:lnTo>
                <a:lnTo>
                  <a:pt x="11547659" y="6106620"/>
                </a:lnTo>
                <a:lnTo>
                  <a:pt x="11547659" y="789558"/>
                </a:lnTo>
                <a:close/>
                <a:moveTo>
                  <a:pt x="0" y="0"/>
                </a:moveTo>
                <a:lnTo>
                  <a:pt x="12198096" y="0"/>
                </a:lnTo>
                <a:lnTo>
                  <a:pt x="12198096"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a:t> </a:t>
            </a:r>
          </a:p>
        </p:txBody>
      </p:sp>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6914324" y="789558"/>
            <a:ext cx="4633337" cy="4212210"/>
          </a:xfrm>
          <a:solidFill>
            <a:schemeClr val="bg2"/>
          </a:solidFill>
          <a:ln>
            <a:solidFill>
              <a:schemeClr val="tx2"/>
            </a:solidFill>
          </a:ln>
        </p:spPr>
        <p:txBody>
          <a:bodyPr vert="horz" lIns="320040" tIns="347472" rIns="228600" bIns="45720" rtlCol="0" anchor="t">
            <a:normAutofit/>
          </a:bodyPr>
          <a:lstStyle>
            <a:lvl1pPr>
              <a:defRPr lang="en-US" sz="6000" dirty="0"/>
            </a:lvl1pPr>
          </a:lstStyle>
          <a:p>
            <a:pPr lvl="0"/>
            <a:r>
              <a:rPr lang="en-US"/>
              <a:t>Click to edit Master title style</a:t>
            </a:r>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6914322" y="4994648"/>
            <a:ext cx="4633338" cy="1111972"/>
          </a:xfrm>
          <a:solidFill>
            <a:schemeClr val="bg2"/>
          </a:solidFill>
          <a:ln>
            <a:solidFill>
              <a:schemeClr val="tx2"/>
            </a:solidFill>
          </a:ln>
        </p:spPr>
        <p:txBody>
          <a:bodyPr vert="horz" lIns="320040" tIns="45720" rIns="274320" bIns="45720" rtlCol="0" anchor="ctr">
            <a:normAutofit/>
          </a:bodyPr>
          <a:lstStyle>
            <a:lvl1pPr marL="0" indent="0">
              <a:buNone/>
              <a:defRPr lang="en-US"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r>
              <a:rPr lang="en-US"/>
              <a:t>Footer Text</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6914323" y="207982"/>
            <a:ext cx="2687062" cy="413360"/>
          </a:xfrm>
        </p:spPr>
        <p:txBody>
          <a:bodyPr/>
          <a:lstStyle>
            <a:lvl1pPr>
              <a:defRPr>
                <a:solidFill>
                  <a:srgbClr val="FFFFFF"/>
                </a:solidFill>
                <a:effectLst>
                  <a:outerShdw blurRad="38100" dist="38100" dir="2700000" algn="tl">
                    <a:srgbClr val="000000">
                      <a:alpha val="43137"/>
                    </a:srgbClr>
                  </a:outerShdw>
                </a:effectLst>
              </a:defRPr>
            </a:lvl1pPr>
          </a:lstStyle>
          <a:p>
            <a:fld id="{AC13FD3B-23EF-4174-AD3C-BC50B64D7857}" type="datetime1">
              <a:rPr lang="en-US" smtClean="0"/>
              <a:t>6/5/2026</a:t>
            </a:fld>
            <a:endParaRPr lang="en-US"/>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1806859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750308" y="612648"/>
            <a:ext cx="7022592" cy="103327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4342584" cy="6858000"/>
          </a:xfrm>
          <a:blipFill>
            <a:blip r:embed="rId2">
              <a:alphaModFix amt="80000"/>
            </a:blip>
            <a:stretch>
              <a:fillRect/>
            </a:stretch>
          </a:blipFill>
        </p:spPr>
        <p:txBody>
          <a:bodyPr/>
          <a:lstStyle>
            <a:lvl1pPr marL="0" indent="0">
              <a:buNone/>
              <a:defRPr/>
            </a:lvl1pPr>
          </a:lstStyle>
          <a:p>
            <a:r>
              <a:rPr lang="en-US"/>
              <a:t> </a:t>
            </a:r>
          </a:p>
        </p:txBody>
      </p:sp>
      <p:sp>
        <p:nvSpPr>
          <p:cNvPr id="9" name="Footer Placeholder 8">
            <a:extLst>
              <a:ext uri="{FF2B5EF4-FFF2-40B4-BE49-F238E27FC236}">
                <a16:creationId xmlns:a16="http://schemas.microsoft.com/office/drawing/2014/main" id="{CD81791C-036D-058C-0055-96793694D657}"/>
              </a:ext>
            </a:extLst>
          </p:cNvPr>
          <p:cNvSpPr>
            <a:spLocks noGrp="1"/>
          </p:cNvSpPr>
          <p:nvPr>
            <p:ph type="ftr" sz="quarter" idx="15"/>
          </p:nvPr>
        </p:nvSpPr>
        <p:spPr>
          <a:xfrm>
            <a:off x="4750307" y="210312"/>
            <a:ext cx="3531437" cy="413360"/>
          </a:xfrm>
        </p:spPr>
        <p:txBody>
          <a:bodyPr/>
          <a:lstStyle/>
          <a:p>
            <a:r>
              <a:rPr lang="en-US"/>
              <a:t>Footer Text</a:t>
            </a:r>
          </a:p>
        </p:txBody>
      </p:sp>
      <p:sp>
        <p:nvSpPr>
          <p:cNvPr id="7" name="Date Placeholder 6">
            <a:extLst>
              <a:ext uri="{FF2B5EF4-FFF2-40B4-BE49-F238E27FC236}">
                <a16:creationId xmlns:a16="http://schemas.microsoft.com/office/drawing/2014/main" id="{E2A8DE5B-9C41-DE5B-BF91-98510120DCFE}"/>
              </a:ext>
            </a:extLst>
          </p:cNvPr>
          <p:cNvSpPr>
            <a:spLocks noGrp="1"/>
          </p:cNvSpPr>
          <p:nvPr>
            <p:ph type="dt" sz="half" idx="14"/>
          </p:nvPr>
        </p:nvSpPr>
        <p:spPr>
          <a:xfrm>
            <a:off x="9582299" y="210312"/>
            <a:ext cx="1679642" cy="413360"/>
          </a:xfrm>
        </p:spPr>
        <p:txBody>
          <a:bodyPr/>
          <a:lstStyle/>
          <a:p>
            <a:fld id="{5824A7B9-17B9-4425-9158-739F678A55EB}" type="datetime1">
              <a:rPr lang="en-US" smtClean="0"/>
              <a:t>6/5/2026</a:t>
            </a:fld>
            <a:endParaRPr lang="en-US"/>
          </a:p>
        </p:txBody>
      </p:sp>
      <p:sp>
        <p:nvSpPr>
          <p:cNvPr id="11" name="Slide Number Placeholder 10">
            <a:extLst>
              <a:ext uri="{FF2B5EF4-FFF2-40B4-BE49-F238E27FC236}">
                <a16:creationId xmlns:a16="http://schemas.microsoft.com/office/drawing/2014/main" id="{0E0FD979-F905-C567-8E21-A3EDCE179803}"/>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50307" y="1746503"/>
            <a:ext cx="7022592" cy="480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658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7" y="762002"/>
            <a:ext cx="5294939" cy="1555895"/>
          </a:xfrm>
        </p:spPr>
        <p:txBody>
          <a:bodyPr vert="horz" lIns="91440" tIns="45720" rIns="91440" bIns="45720" rtlCol="0" anchor="t">
            <a:normAutofit/>
          </a:bodyPr>
          <a:lstStyle>
            <a:lvl1pPr>
              <a:defRPr lang="en-US" sz="60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70F70C4A-BA92-6BFC-3B1F-307DC253CC2B}"/>
              </a:ext>
            </a:extLst>
          </p:cNvPr>
          <p:cNvSpPr>
            <a:spLocks noGrp="1"/>
          </p:cNvSpPr>
          <p:nvPr>
            <p:ph type="ftr" sz="quarter" idx="15"/>
          </p:nvPr>
        </p:nvSpPr>
        <p:spPr/>
        <p:txBody>
          <a:bodyPr/>
          <a:lstStyle/>
          <a:p>
            <a:r>
              <a:rPr lang="en-US"/>
              <a:t>Footer Text</a:t>
            </a:r>
          </a:p>
        </p:txBody>
      </p:sp>
      <p:sp>
        <p:nvSpPr>
          <p:cNvPr id="8" name="Date Placeholder 7">
            <a:extLst>
              <a:ext uri="{FF2B5EF4-FFF2-40B4-BE49-F238E27FC236}">
                <a16:creationId xmlns:a16="http://schemas.microsoft.com/office/drawing/2014/main" id="{E2862A36-3103-C394-ACDE-9712D22EC1E9}"/>
              </a:ext>
            </a:extLst>
          </p:cNvPr>
          <p:cNvSpPr>
            <a:spLocks noGrp="1"/>
          </p:cNvSpPr>
          <p:nvPr>
            <p:ph type="dt" sz="half" idx="14"/>
          </p:nvPr>
        </p:nvSpPr>
        <p:spPr>
          <a:xfrm>
            <a:off x="6340642" y="207982"/>
            <a:ext cx="1921315" cy="413360"/>
          </a:xfrm>
        </p:spPr>
        <p:txBody>
          <a:bodyPr/>
          <a:lstStyle/>
          <a:p>
            <a:fld id="{025BF5DA-9B72-4C47-B5EF-1EED5B08EE79}" type="datetime1">
              <a:rPr lang="en-US" smtClean="0"/>
              <a:t>6/5/2026</a:t>
            </a:fld>
            <a:endParaRPr lang="en-US"/>
          </a:p>
        </p:txBody>
      </p:sp>
      <p:sp>
        <p:nvSpPr>
          <p:cNvPr id="11" name="Slide Number Placeholder 10">
            <a:extLst>
              <a:ext uri="{FF2B5EF4-FFF2-40B4-BE49-F238E27FC236}">
                <a16:creationId xmlns:a16="http://schemas.microsoft.com/office/drawing/2014/main" id="{E054C547-CF4F-67F9-FBC5-A0BE282578D6}"/>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2442689"/>
            <a:ext cx="5875421" cy="4422032"/>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6340642" y="762000"/>
            <a:ext cx="5432239"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1351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12648"/>
            <a:ext cx="7015483" cy="1033272"/>
          </a:xfrm>
        </p:spPr>
        <p:txBody>
          <a:bodyPr vert="horz" lIns="91440" tIns="45720" rIns="91440" bIns="45720" rtlCol="0" anchor="b">
            <a:normAutofit/>
          </a:bodyPr>
          <a:lstStyle>
            <a:lvl1pPr>
              <a:defRPr lang="en-US" dirty="0"/>
            </a:lvl1pPr>
          </a:lstStyle>
          <a:p>
            <a:pPr lvl="0"/>
            <a:r>
              <a:rPr lang="en-US"/>
              <a:t>Click to edit Master title style</a:t>
            </a:r>
          </a:p>
        </p:txBody>
      </p:sp>
      <p:sp>
        <p:nvSpPr>
          <p:cNvPr id="11" name="Footer Placeholder 10">
            <a:extLst>
              <a:ext uri="{FF2B5EF4-FFF2-40B4-BE49-F238E27FC236}">
                <a16:creationId xmlns:a16="http://schemas.microsoft.com/office/drawing/2014/main" id="{BB59EF2B-7C7F-BA27-16C2-C56B21D3774C}"/>
              </a:ext>
            </a:extLst>
          </p:cNvPr>
          <p:cNvSpPr>
            <a:spLocks noGrp="1"/>
          </p:cNvSpPr>
          <p:nvPr>
            <p:ph type="ftr" sz="quarter" idx="15"/>
          </p:nvPr>
        </p:nvSpPr>
        <p:spPr/>
        <p:txBody>
          <a:bodyPr/>
          <a:lstStyle/>
          <a:p>
            <a:r>
              <a:rPr lang="en-US"/>
              <a:t>Footer Text</a:t>
            </a:r>
          </a:p>
        </p:txBody>
      </p:sp>
      <p:sp>
        <p:nvSpPr>
          <p:cNvPr id="9" name="Date Placeholder 8">
            <a:extLst>
              <a:ext uri="{FF2B5EF4-FFF2-40B4-BE49-F238E27FC236}">
                <a16:creationId xmlns:a16="http://schemas.microsoft.com/office/drawing/2014/main" id="{2A99D216-CE5A-6458-A23E-BE0E554AC3D1}"/>
              </a:ext>
            </a:extLst>
          </p:cNvPr>
          <p:cNvSpPr>
            <a:spLocks noGrp="1"/>
          </p:cNvSpPr>
          <p:nvPr>
            <p:ph type="dt" sz="half" idx="14"/>
          </p:nvPr>
        </p:nvSpPr>
        <p:spPr>
          <a:xfrm>
            <a:off x="5224951" y="207982"/>
            <a:ext cx="1682496" cy="413360"/>
          </a:xfrm>
        </p:spPr>
        <p:txBody>
          <a:bodyPr/>
          <a:lstStyle/>
          <a:p>
            <a:fld id="{28E8FF4C-7F6A-4962-9270-F797B8959287}" type="datetime1">
              <a:rPr lang="en-US" smtClean="0"/>
              <a:t>6/5/2026</a:t>
            </a:fld>
            <a:endParaRPr lang="en-US"/>
          </a:p>
        </p:txBody>
      </p:sp>
      <p:sp>
        <p:nvSpPr>
          <p:cNvPr id="12" name="Slide Number Placeholder 11">
            <a:extLst>
              <a:ext uri="{FF2B5EF4-FFF2-40B4-BE49-F238E27FC236}">
                <a16:creationId xmlns:a16="http://schemas.microsoft.com/office/drawing/2014/main" id="{3220FA64-3C9A-EBCF-5C28-E7DED40C97DC}"/>
              </a:ext>
            </a:extLst>
          </p:cNvPr>
          <p:cNvSpPr>
            <a:spLocks noGrp="1"/>
          </p:cNvSpPr>
          <p:nvPr>
            <p:ph type="sldNum" sz="quarter" idx="16"/>
          </p:nvPr>
        </p:nvSpPr>
        <p:spPr>
          <a:xfrm>
            <a:off x="6789594" y="20798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746504"/>
            <a:ext cx="7018271" cy="4806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773592" y="0"/>
            <a:ext cx="4417215" cy="6858000"/>
          </a:xfrm>
          <a:blipFill>
            <a:blip r:embed="rId2">
              <a:alphaModFix amt="8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697503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3" cy="960120"/>
          </a:xfrm>
        </p:spPr>
        <p:txBody>
          <a:bodyPr vert="horz" lIns="91440" tIns="45720" rIns="91440" bIns="45720" rtlCol="0" anchor="t">
            <a:normAutofit/>
          </a:bodyPr>
          <a:lstStyle>
            <a:lvl1pPr>
              <a:defRPr lang="en-US" sz="7200" dirty="0"/>
            </a:lvl1pPr>
          </a:lstStyle>
          <a:p>
            <a:pPr lvl="0"/>
            <a:r>
              <a:rPr lang="en-US"/>
              <a:t>Click to edit Master title style</a:t>
            </a:r>
          </a:p>
        </p:txBody>
      </p:sp>
      <p:sp>
        <p:nvSpPr>
          <p:cNvPr id="9" name="Footer Placeholder 8">
            <a:extLst>
              <a:ext uri="{FF2B5EF4-FFF2-40B4-BE49-F238E27FC236}">
                <a16:creationId xmlns:a16="http://schemas.microsoft.com/office/drawing/2014/main" id="{58B12C2E-FD87-6FEB-F35D-ABCDF00C8DFA}"/>
              </a:ext>
            </a:extLst>
          </p:cNvPr>
          <p:cNvSpPr>
            <a:spLocks noGrp="1"/>
          </p:cNvSpPr>
          <p:nvPr>
            <p:ph type="ftr" sz="quarter" idx="15"/>
          </p:nvPr>
        </p:nvSpPr>
        <p:spPr/>
        <p:txBody>
          <a:bodyPr/>
          <a:lstStyle/>
          <a:p>
            <a:r>
              <a:rPr lang="en-US"/>
              <a:t>Footer Text</a:t>
            </a:r>
          </a:p>
        </p:txBody>
      </p:sp>
      <p:sp>
        <p:nvSpPr>
          <p:cNvPr id="7" name="Date Placeholder 6">
            <a:extLst>
              <a:ext uri="{FF2B5EF4-FFF2-40B4-BE49-F238E27FC236}">
                <a16:creationId xmlns:a16="http://schemas.microsoft.com/office/drawing/2014/main" id="{85656A87-5539-46DA-CF5D-F2506ECA3F8D}"/>
              </a:ext>
            </a:extLst>
          </p:cNvPr>
          <p:cNvSpPr>
            <a:spLocks noGrp="1"/>
          </p:cNvSpPr>
          <p:nvPr>
            <p:ph type="dt" sz="half" idx="14"/>
          </p:nvPr>
        </p:nvSpPr>
        <p:spPr/>
        <p:txBody>
          <a:bodyPr/>
          <a:lstStyle/>
          <a:p>
            <a:fld id="{C3A045AE-50EB-46C6-B8D1-C8DF92FBD24F}" type="datetime1">
              <a:rPr lang="en-US" smtClean="0"/>
              <a:t>6/5/2026</a:t>
            </a:fld>
            <a:endParaRPr lang="en-US"/>
          </a:p>
        </p:txBody>
      </p:sp>
      <p:sp>
        <p:nvSpPr>
          <p:cNvPr id="12" name="Slide Number Placeholder 11">
            <a:extLst>
              <a:ext uri="{FF2B5EF4-FFF2-40B4-BE49-F238E27FC236}">
                <a16:creationId xmlns:a16="http://schemas.microsoft.com/office/drawing/2014/main" id="{01AB7173-DF2F-B8EA-F83D-4C7263C765EB}"/>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1834525"/>
            <a:ext cx="4905942" cy="5023476"/>
          </a:xfrm>
          <a:blipFill>
            <a:blip r:embed="rId2">
              <a:alphaModFix amt="80000"/>
            </a:blip>
            <a:stretch>
              <a:fillRect/>
            </a:stretch>
          </a:blipFill>
        </p:spPr>
        <p:txBody>
          <a:bodyPr/>
          <a:lstStyle>
            <a:lvl1pPr marL="0" indent="0">
              <a:buNone/>
              <a:defRPr/>
            </a:lvl1pPr>
          </a:lstStyle>
          <a:p>
            <a:r>
              <a:rPr lang="en-US"/>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32911" y="2180556"/>
            <a:ext cx="6435936" cy="430476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4526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580" y="1997822"/>
            <a:ext cx="5055752" cy="3035992"/>
          </a:xfrm>
          <a:prstGeom prst="rect">
            <a:avLst/>
          </a:prstGeom>
        </p:spPr>
      </p:pic>
      <p:pic>
        <p:nvPicPr>
          <p:cNvPr id="5" name="Picture 4" descr="Institute on Disability/UCED">
            <a:extLst>
              <a:ext uri="{FF2B5EF4-FFF2-40B4-BE49-F238E27FC236}">
                <a16:creationId xmlns:a16="http://schemas.microsoft.com/office/drawing/2014/main" id="{8C6F161C-69F2-4916-B6B8-F22E87F0C0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2844" y="5301149"/>
            <a:ext cx="2243496" cy="620541"/>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920" r="28503" b="37974"/>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44449" y="5333180"/>
            <a:ext cx="1547470" cy="556479"/>
          </a:xfrm>
          <a:prstGeom prst="rect">
            <a:avLst/>
          </a:prstGeom>
        </p:spPr>
      </p:pic>
    </p:spTree>
    <p:extLst>
      <p:ext uri="{BB962C8B-B14F-4D97-AF65-F5344CB8AC3E}">
        <p14:creationId xmlns:p14="http://schemas.microsoft.com/office/powerpoint/2010/main" val="2610115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948662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2332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2620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126337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36416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809872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398320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216610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2310097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6183158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36340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21.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20.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19.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4.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image" Target="../media/image2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5.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2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here to insert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a:p>
        </p:txBody>
      </p:sp>
    </p:spTree>
    <p:extLst>
      <p:ext uri="{BB962C8B-B14F-4D97-AF65-F5344CB8AC3E}">
        <p14:creationId xmlns:p14="http://schemas.microsoft.com/office/powerpoint/2010/main" val="1641881537"/>
      </p:ext>
    </p:extLst>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 id="2147486507" r:id="rId14"/>
    <p:sldLayoutId id="2147486508" r:id="rId15"/>
    <p:sldLayoutId id="2147486509" r:id="rId16"/>
    <p:sldLayoutId id="2147486510" r:id="rId17"/>
    <p:sldLayoutId id="2147486511" r:id="rId18"/>
    <p:sldLayoutId id="2147486512" r:id="rId1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 id="2147486524" r:id="rId11"/>
    <p:sldLayoutId id="214748652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8A4B20A-718A-4149-B5D2-676E857EB828}" type="datetime1">
              <a:rPr lang="en-US" smtClean="0"/>
              <a:t>6/5/2026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Footer Text</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1807821229"/>
      </p:ext>
    </p:extLst>
  </p:cSld>
  <p:clrMap bg1="dk1" tx1="lt1" bg2="dk2" tx2="lt2" accent1="accent1" accent2="accent2" accent3="accent3" accent4="accent4" accent5="accent5" accent6="accent6" hlink="hlink" folHlink="folHlink"/>
  <p:sldLayoutIdLst>
    <p:sldLayoutId id="2147486527" r:id="rId1"/>
    <p:sldLayoutId id="2147486528" r:id="rId2"/>
    <p:sldLayoutId id="2147486529" r:id="rId3"/>
    <p:sldLayoutId id="2147486530" r:id="rId4"/>
    <p:sldLayoutId id="2147486531" r:id="rId5"/>
    <p:sldLayoutId id="2147486532" r:id="rId6"/>
    <p:sldLayoutId id="2147486533" r:id="rId7"/>
    <p:sldLayoutId id="2147486534" r:id="rId8"/>
    <p:sldLayoutId id="2147486535" r:id="rId9"/>
    <p:sldLayoutId id="2147486536" r:id="rId10"/>
    <p:sldLayoutId id="2147486537" r:id="rId11"/>
    <p:sldLayoutId id="2147486538" r:id="rId12"/>
    <p:sldLayoutId id="2147486539" r:id="rId13"/>
    <p:sldLayoutId id="2147486540" r:id="rId14"/>
    <p:sldLayoutId id="2147486541" r:id="rId15"/>
    <p:sldLayoutId id="2147486542" r:id="rId16"/>
    <p:sldLayoutId id="2147486543" r:id="rId17"/>
    <p:sldLayoutId id="2147486544" r:id="rId18"/>
    <p:sldLayoutId id="2147486545" r:id="rId19"/>
    <p:sldLayoutId id="2147486546" r:id="rId20"/>
    <p:sldLayoutId id="2147486547" r:id="rId21"/>
    <p:sldLayoutId id="2147486548" r:id="rId22"/>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21000482"/>
      </p:ext>
    </p:extLst>
  </p:cSld>
  <p:clrMap bg1="lt1" tx1="dk1" bg2="lt2" tx2="dk2" accent1="accent1" accent2="accent2" accent3="accent3" accent4="accent4" accent5="accent5" accent6="accent6" hlink="hlink" folHlink="folHlink"/>
  <p:sldLayoutIdLst>
    <p:sldLayoutId id="2147486550" r:id="rId1"/>
    <p:sldLayoutId id="2147486551" r:id="rId2"/>
    <p:sldLayoutId id="2147486552" r:id="rId3"/>
    <p:sldLayoutId id="2147486553" r:id="rId4"/>
    <p:sldLayoutId id="2147486554" r:id="rId5"/>
    <p:sldLayoutId id="2147486555" r:id="rId6"/>
    <p:sldLayoutId id="2147486556" r:id="rId7"/>
    <p:sldLayoutId id="2147486557" r:id="rId8"/>
    <p:sldLayoutId id="2147486558" r:id="rId9"/>
    <p:sldLayoutId id="2147486559" r:id="rId10"/>
    <p:sldLayoutId id="2147486560" r:id="rId11"/>
    <p:sldLayoutId id="2147486561"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3" Type="http://schemas.openxmlformats.org/officeDocument/2006/relationships/hyperlink" Target="https://www.whitehouse.gov/presidential-actions/2025/08/improving-oversight-of-federal-grantmaking/" TargetMode="External"/><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9.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hyperlink" Target="https://dredf.org/texas-and-eight-other-states-renew-attack-on-section-504-and-the-right-of-disabled-people-to-live-in-their-communities/" TargetMode="External"/><Relationship Id="rId2" Type="http://schemas.openxmlformats.org/officeDocument/2006/relationships/notesSlide" Target="../notesSlides/notesSlide14.xml"/><Relationship Id="rId1" Type="http://schemas.openxmlformats.org/officeDocument/2006/relationships/slideLayout" Target="../slideLayouts/slideLayout67.xml"/><Relationship Id="rId5" Type="http://schemas.openxmlformats.org/officeDocument/2006/relationships/hyperlink" Target="https://dredf.org/wp-content/uploads/2025/01/2026.05.12-TX-v-Kennedy-DOC-106-SD-dismissal-Access-Pass.pdf" TargetMode="External"/><Relationship Id="rId4" Type="http://schemas.openxmlformats.org/officeDocument/2006/relationships/hyperlink" Target="https://dredf.org/wp-content/uploads/2026/05/2026.05.01-Notice-of-Dismissal-filed-by-State-of-Indiana-Access-Pas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9.png"/><Relationship Id="rId7"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6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9.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6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hyperlink" Target="http://www.aucd.org/"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9.png"/><Relationship Id="rId4" Type="http://schemas.microsoft.com/office/2017/04/relationships/track" Target="../media/track4.vtt"/></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9.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dirty="0" err="1"/>
              <a:t>nTIDE</a:t>
            </a:r>
            <a:r>
              <a:rPr lang="en-US" dirty="0"/>
              <a:t> Lunch &amp; Learn</a:t>
            </a:r>
            <a:br>
              <a:rPr lang="en-US" dirty="0"/>
            </a:br>
            <a:r>
              <a:rPr lang="en-US" dirty="0"/>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11, Episode 6</a:t>
            </a:r>
            <a:br>
              <a:rPr lang="en-US" dirty="0"/>
            </a:br>
            <a:r>
              <a:rPr lang="en-US" dirty="0"/>
              <a:t>Date: June 5, 2026</a:t>
            </a:r>
          </a:p>
        </p:txBody>
      </p:sp>
    </p:spTree>
    <p:extLst>
      <p:ext uri="{BB962C8B-B14F-4D97-AF65-F5344CB8AC3E}">
        <p14:creationId xmlns:p14="http://schemas.microsoft.com/office/powerpoint/2010/main" val="12103148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b="1" u="sng">
                <a:cs typeface="Calibri" panose="020F0502020204030204" pitchFamily="34" charset="0"/>
              </a:rPr>
              <a:t>T</a:t>
            </a:r>
            <a:r>
              <a:rPr lang="en-US" sz="4400" b="1" u="sng">
                <a:solidFill>
                  <a:schemeClr val="tx1"/>
                </a:solidFill>
                <a:cs typeface="Calibri" panose="020F0502020204030204" pitchFamily="34" charset="0"/>
              </a:rPr>
              <a:t>he Numbers</a:t>
            </a:r>
            <a:endParaRPr lang="en-US">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a:xfrm>
            <a:off x="972014" y="2005012"/>
            <a:ext cx="10515600" cy="4351338"/>
          </a:xfrm>
        </p:spPr>
        <p:txBody>
          <a:bodyPr>
            <a:normAutofit/>
          </a:bodyPr>
          <a:lstStyle/>
          <a:p>
            <a:pPr algn="ctr"/>
            <a:endParaRPr lang="en-US" sz="3600" b="1" dirty="0">
              <a:solidFill>
                <a:schemeClr val="tx1"/>
              </a:solidFill>
            </a:endParaRPr>
          </a:p>
          <a:p>
            <a:pPr algn="ctr"/>
            <a:endParaRPr lang="en-US" sz="3600" b="1" dirty="0"/>
          </a:p>
          <a:p>
            <a:pPr marL="0" indent="0" algn="ctr">
              <a:buNone/>
            </a:pPr>
            <a:r>
              <a:rPr lang="en-US" sz="3600" b="1" dirty="0"/>
              <a:t>Andrew Houtenville</a:t>
            </a:r>
            <a:br>
              <a:rPr lang="en-US" sz="3600" b="1" dirty="0">
                <a:solidFill>
                  <a:schemeClr val="tx1"/>
                </a:solidFill>
              </a:rPr>
            </a:br>
            <a:r>
              <a:rPr lang="en-US" sz="3600" dirty="0">
                <a:solidFill>
                  <a:schemeClr val="tx1"/>
                </a:solidFill>
              </a:rPr>
              <a:t>University of New Hampshire</a:t>
            </a:r>
            <a:endParaRPr lang="en-US" sz="3600" dirty="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348854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C749-F856-C93B-73E8-4C2C6EC7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EC8A-8ECD-48F2-2414-A40FB135830B}"/>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831B95E3-982F-D648-C67B-0FBFE7BB513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BF127BDC-A88B-553A-C3B6-B02ACCE1B7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369964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4F995-10F9-B07A-F60C-AC54F335E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34F20-F872-EAF5-5A31-F56A01ACD508}"/>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dirty="0"/>
            </a:br>
            <a:r>
              <a:rPr lang="en-US" sz="4000" b="1" dirty="0"/>
              <a:t>April </a:t>
            </a: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7DF63921-0F59-E3E1-CBE4-1CF564FF885A}"/>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2884893C-9FED-40FE-44A0-C99711B9358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pic>
        <p:nvPicPr>
          <p:cNvPr id="3" name="Picture 2" descr="A line chart with two lines. One line is for people with disabilities, showing their employment-to-population ratio was 37.9 percent in April 2026. The other line is for people without disabilities, showing their employment-to-population ratio was 74.9 percent in April 2026. More detail in slide notes.&#10;">
            <a:extLst>
              <a:ext uri="{FF2B5EF4-FFF2-40B4-BE49-F238E27FC236}">
                <a16:creationId xmlns:a16="http://schemas.microsoft.com/office/drawing/2014/main" id="{F6EC4D75-B16C-B073-C186-B81D0A3AEFEA}"/>
              </a:ext>
            </a:extLst>
          </p:cNvPr>
          <p:cNvPicPr>
            <a:picLocks noChangeAspect="1"/>
          </p:cNvPicPr>
          <p:nvPr/>
        </p:nvPicPr>
        <p:blipFill>
          <a:blip r:embed="rId3"/>
          <a:stretch>
            <a:fillRect/>
          </a:stretch>
        </p:blipFill>
        <p:spPr>
          <a:xfrm>
            <a:off x="3195414" y="777240"/>
            <a:ext cx="8503920" cy="5266667"/>
          </a:xfrm>
          <a:prstGeom prst="rect">
            <a:avLst/>
          </a:prstGeom>
        </p:spPr>
      </p:pic>
    </p:spTree>
    <p:extLst>
      <p:ext uri="{BB962C8B-B14F-4D97-AF65-F5344CB8AC3E}">
        <p14:creationId xmlns:p14="http://schemas.microsoft.com/office/powerpoint/2010/main" val="203740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dirty="0"/>
              <a:t>Employment- </a:t>
            </a:r>
            <a:br>
              <a:rPr lang="en-US" sz="4000" b="1" u="sng" dirty="0"/>
            </a:br>
            <a:r>
              <a:rPr lang="en-US" sz="4000" b="1" u="sng" dirty="0"/>
              <a:t>to-Population </a:t>
            </a:r>
            <a:br>
              <a:rPr lang="en-US" sz="4000" b="1" u="sng" dirty="0"/>
            </a:br>
            <a:r>
              <a:rPr lang="en-US" sz="4000" b="1" u="sng" dirty="0"/>
              <a:t>Ratio</a:t>
            </a:r>
            <a:r>
              <a:rPr lang="en-US" sz="4000" b="1" dirty="0"/>
              <a:t>:</a:t>
            </a:r>
            <a:br>
              <a:rPr lang="en-US" sz="4000" b="1" dirty="0"/>
            </a:br>
            <a:br>
              <a:rPr lang="en-US" sz="4000" b="1" dirty="0"/>
            </a:br>
            <a:r>
              <a:rPr lang="en-US" sz="4000" b="1" dirty="0"/>
              <a:t>May</a:t>
            </a:r>
            <a:br>
              <a:rPr lang="en-US" sz="4000" b="1" u="sng" dirty="0"/>
            </a:br>
            <a:br>
              <a:rPr lang="en-US" sz="4000" b="1" dirty="0"/>
            </a:br>
            <a:br>
              <a:rPr lang="en-US" sz="4000" b="1" dirty="0"/>
            </a:br>
            <a:endParaRPr lang="en-US" sz="4000" b="1" dirty="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20" name="Picture 19" descr="Same chart as previous slide but with the latest month's data point added. One line is for people with disabilities, showing their employment-to-population ratio decreased from 37.9 percent in April 2026 to 37.8 percent in May 2026. The other line is for people without disabilities, showing their employment-to-population ratio increased from 74.9 percent in April 2026 to 75 percent in May 2026. More detail in slide notes.&#10;">
            <a:extLst>
              <a:ext uri="{FF2B5EF4-FFF2-40B4-BE49-F238E27FC236}">
                <a16:creationId xmlns:a16="http://schemas.microsoft.com/office/drawing/2014/main" id="{15640BA3-A220-2CF3-DB93-D422C17771ED}"/>
              </a:ext>
            </a:extLst>
          </p:cNvPr>
          <p:cNvPicPr>
            <a:picLocks/>
          </p:cNvPicPr>
          <p:nvPr/>
        </p:nvPicPr>
        <p:blipFill>
          <a:blip r:embed="rId3"/>
          <a:stretch>
            <a:fillRect/>
          </a:stretch>
        </p:blipFill>
        <p:spPr>
          <a:xfrm>
            <a:off x="3198460" y="777240"/>
            <a:ext cx="8503920" cy="5266944"/>
          </a:xfrm>
          <a:prstGeom prst="rect">
            <a:avLst/>
          </a:prstGeom>
        </p:spPr>
      </p:pic>
    </p:spTree>
    <p:extLst>
      <p:ext uri="{BB962C8B-B14F-4D97-AF65-F5344CB8AC3E}">
        <p14:creationId xmlns:p14="http://schemas.microsoft.com/office/powerpoint/2010/main" val="361170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330219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20FC-9BFB-8148-B3C9-A7076A10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94A4-8EFD-FB86-AA9D-9797A7C03BC3}"/>
              </a:ext>
            </a:extLst>
          </p:cNvPr>
          <p:cNvSpPr>
            <a:spLocks noGrp="1"/>
          </p:cNvSpPr>
          <p:nvPr>
            <p:ph type="title"/>
          </p:nvPr>
        </p:nvSpPr>
        <p:spPr>
          <a:xfrm>
            <a:off x="101446" y="681480"/>
            <a:ext cx="3451702" cy="4639550"/>
          </a:xfrm>
        </p:spPr>
        <p:txBody>
          <a:bodyPr anchor="t" anchorCtr="0">
            <a:normAutofit/>
          </a:bodyPr>
          <a:lstStyle/>
          <a:p>
            <a:r>
              <a:rPr lang="en-US" sz="3600" b="1" u="sng" dirty="0"/>
              <a:t>Labor Force</a:t>
            </a:r>
            <a:br>
              <a:rPr lang="en-US" sz="3600" b="1" u="sng" dirty="0"/>
            </a:br>
            <a:r>
              <a:rPr lang="en-US" sz="3600" b="1" u="sng" dirty="0"/>
              <a:t>Participation</a:t>
            </a:r>
            <a:br>
              <a:rPr lang="en-US" sz="3600" b="1" u="sng" dirty="0"/>
            </a:br>
            <a:r>
              <a:rPr lang="en-US" sz="3600" b="1" u="sng" dirty="0"/>
              <a:t>Rate</a:t>
            </a:r>
            <a:r>
              <a:rPr lang="en-US" sz="3600" b="1" dirty="0"/>
              <a:t>:</a:t>
            </a:r>
            <a:br>
              <a:rPr lang="en-US" sz="3600" b="1" u="sng" dirty="0"/>
            </a:br>
            <a:br>
              <a:rPr lang="en-US" sz="3600" b="1" dirty="0"/>
            </a:br>
            <a:r>
              <a:rPr lang="en-US" sz="3600" b="1" dirty="0"/>
              <a:t>April</a:t>
            </a:r>
            <a:endParaRPr lang="en-US" sz="3600" dirty="0"/>
          </a:p>
        </p:txBody>
      </p:sp>
      <p:sp>
        <p:nvSpPr>
          <p:cNvPr id="4" name="Date Placeholder 3">
            <a:extLst>
              <a:ext uri="{FF2B5EF4-FFF2-40B4-BE49-F238E27FC236}">
                <a16:creationId xmlns:a16="http://schemas.microsoft.com/office/drawing/2014/main" id="{CF551919-2F62-5F04-2372-8F7F1AAACC5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901A453A-3F40-BF2D-4536-D2954E524A9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21" name="Picture 20" descr="A line chart with two lines. One line is for people with disabilities, showing their labor force participation rate was 41.1 percent in April 2026. The other line is for people without disabilities, showing their labor force participation rate was 77.9 percent in April 2026. More detail in slide notes.&#10;">
            <a:extLst>
              <a:ext uri="{FF2B5EF4-FFF2-40B4-BE49-F238E27FC236}">
                <a16:creationId xmlns:a16="http://schemas.microsoft.com/office/drawing/2014/main" id="{E40A0F39-CDA2-D19A-A563-AA16B0D9C8E8}"/>
              </a:ext>
            </a:extLst>
          </p:cNvPr>
          <p:cNvPicPr>
            <a:picLocks/>
          </p:cNvPicPr>
          <p:nvPr/>
        </p:nvPicPr>
        <p:blipFill>
          <a:blip r:embed="rId3"/>
          <a:stretch>
            <a:fillRect/>
          </a:stretch>
        </p:blipFill>
        <p:spPr>
          <a:xfrm>
            <a:off x="2969270" y="822960"/>
            <a:ext cx="8503920" cy="5266944"/>
          </a:xfrm>
          <a:prstGeom prst="rect">
            <a:avLst/>
          </a:prstGeom>
        </p:spPr>
      </p:pic>
    </p:spTree>
    <p:extLst>
      <p:ext uri="{BB962C8B-B14F-4D97-AF65-F5344CB8AC3E}">
        <p14:creationId xmlns:p14="http://schemas.microsoft.com/office/powerpoint/2010/main" val="102673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98C2-7324-1313-7EE6-5DDADA5C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5528-A33C-8893-5C49-ADD4A175379D}"/>
              </a:ext>
            </a:extLst>
          </p:cNvPr>
          <p:cNvSpPr>
            <a:spLocks noGrp="1"/>
          </p:cNvSpPr>
          <p:nvPr>
            <p:ph type="title"/>
          </p:nvPr>
        </p:nvSpPr>
        <p:spPr>
          <a:xfrm>
            <a:off x="101446" y="681480"/>
            <a:ext cx="3451702" cy="4629822"/>
          </a:xfrm>
        </p:spPr>
        <p:txBody>
          <a:bodyPr anchor="t" anchorCtr="0">
            <a:normAutofit/>
          </a:bodyPr>
          <a:lstStyle/>
          <a:p>
            <a:r>
              <a:rPr lang="en-US" sz="3600" b="1" u="sng" dirty="0"/>
              <a:t>Labor Force</a:t>
            </a:r>
            <a:br>
              <a:rPr lang="en-US" sz="3600" b="1" u="sng" dirty="0"/>
            </a:br>
            <a:r>
              <a:rPr lang="en-US" sz="3600" b="1" u="sng" dirty="0"/>
              <a:t>Participation</a:t>
            </a:r>
            <a:br>
              <a:rPr lang="en-US" sz="3600" b="1" u="sng" dirty="0"/>
            </a:br>
            <a:r>
              <a:rPr lang="en-US" sz="3600" b="1" u="sng" dirty="0"/>
              <a:t>Rate</a:t>
            </a:r>
            <a:r>
              <a:rPr lang="en-US" sz="3600" b="1" dirty="0"/>
              <a:t>:</a:t>
            </a:r>
            <a:br>
              <a:rPr lang="en-US" sz="3600" b="1" u="sng" dirty="0"/>
            </a:br>
            <a:br>
              <a:rPr lang="en-US" sz="3600" b="1" dirty="0"/>
            </a:br>
            <a:r>
              <a:rPr lang="en-US" sz="3600" b="1" dirty="0"/>
              <a:t>May</a:t>
            </a:r>
            <a:endParaRPr lang="en-US" sz="3600" dirty="0"/>
          </a:p>
        </p:txBody>
      </p:sp>
      <p:sp>
        <p:nvSpPr>
          <p:cNvPr id="4" name="Date Placeholder 3">
            <a:extLst>
              <a:ext uri="{FF2B5EF4-FFF2-40B4-BE49-F238E27FC236}">
                <a16:creationId xmlns:a16="http://schemas.microsoft.com/office/drawing/2014/main" id="{BE0EC66D-002D-27DE-4E65-5B11FE0B11E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D87807C1-40B9-762A-5D66-942274D859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7" name="Picture 36" descr="Same chart as previous slide but with the latest month's data point added. One line is for people with disabilities, showing their labor force participation rate increased from 41.1 percent in April 2026 to 42 percent in May 2026. The other line is for people without disabilities, showing their labor force participation rate increased from 77.9 percent in April 2026 to 78 percent in May 2026. More detail in slide notes.&#10;">
            <a:extLst>
              <a:ext uri="{FF2B5EF4-FFF2-40B4-BE49-F238E27FC236}">
                <a16:creationId xmlns:a16="http://schemas.microsoft.com/office/drawing/2014/main" id="{33A211E5-B47E-5C55-BA19-63827CB71DE8}"/>
              </a:ext>
            </a:extLst>
          </p:cNvPr>
          <p:cNvPicPr>
            <a:picLocks/>
          </p:cNvPicPr>
          <p:nvPr/>
        </p:nvPicPr>
        <p:blipFill>
          <a:blip r:embed="rId3"/>
          <a:stretch>
            <a:fillRect/>
          </a:stretch>
        </p:blipFill>
        <p:spPr>
          <a:xfrm>
            <a:off x="2971800" y="822960"/>
            <a:ext cx="8503920" cy="5266944"/>
          </a:xfrm>
          <a:prstGeom prst="rect">
            <a:avLst/>
          </a:prstGeom>
        </p:spPr>
      </p:pic>
    </p:spTree>
    <p:extLst>
      <p:ext uri="{BB962C8B-B14F-4D97-AF65-F5344CB8AC3E}">
        <p14:creationId xmlns:p14="http://schemas.microsoft.com/office/powerpoint/2010/main" val="101646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p:txBody>
          <a:bodyPr/>
          <a:lstStyle/>
          <a:p>
            <a:pPr algn="ctr"/>
            <a:r>
              <a:rPr lang="en-US" b="1" u="sng" dirty="0"/>
              <a:t>Part 2</a:t>
            </a:r>
            <a:br>
              <a:rPr lang="en-US" b="1" dirty="0"/>
            </a:br>
            <a:r>
              <a:rPr lang="en-US" b="1" dirty="0" err="1"/>
              <a:t>nTIDE</a:t>
            </a:r>
            <a:r>
              <a:rPr lang="en-US" b="1" dirty="0"/>
              <a:t>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838200" y="1825625"/>
            <a:ext cx="10515600" cy="3419475"/>
          </a:xfrm>
        </p:spPr>
        <p:txBody>
          <a:bodyPr vert="horz" lIns="91440" tIns="45720" rIns="91440" bIns="45720" rtlCol="0" anchor="t">
            <a:normAutofit/>
          </a:bodyPr>
          <a:lstStyle/>
          <a:p>
            <a:pPr marL="0" indent="0">
              <a:buNone/>
            </a:pPr>
            <a:endParaRPr lang="en-US" b="1"/>
          </a:p>
          <a:p>
            <a:pPr marL="0" indent="0" algn="ctr">
              <a:buNone/>
            </a:pPr>
            <a:endParaRPr lang="en-US" b="1"/>
          </a:p>
          <a:p>
            <a:pPr marL="0" indent="0" algn="ctr">
              <a:buNone/>
            </a:pPr>
            <a:r>
              <a:rPr lang="en-US" b="1"/>
              <a:t>Shoshana Marin</a:t>
            </a:r>
          </a:p>
          <a:p>
            <a:pPr marL="0" indent="0" algn="ctr">
              <a:buNone/>
            </a:pPr>
            <a:r>
              <a:rPr lang="en-US"/>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37434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F510-D024-4E1E-B321-854270D69A22}"/>
              </a:ext>
            </a:extLst>
          </p:cNvPr>
          <p:cNvSpPr>
            <a:spLocks noGrp="1"/>
          </p:cNvSpPr>
          <p:nvPr>
            <p:ph type="title"/>
          </p:nvPr>
        </p:nvSpPr>
        <p:spPr/>
        <p:txBody>
          <a:bodyPr/>
          <a:lstStyle/>
          <a:p>
            <a:r>
              <a:rPr lang="en-US"/>
              <a:t>Medicaid Work Requirements</a:t>
            </a:r>
          </a:p>
        </p:txBody>
      </p:sp>
      <p:sp>
        <p:nvSpPr>
          <p:cNvPr id="3" name="Content Placeholder 2">
            <a:extLst>
              <a:ext uri="{FF2B5EF4-FFF2-40B4-BE49-F238E27FC236}">
                <a16:creationId xmlns:a16="http://schemas.microsoft.com/office/drawing/2014/main" id="{C79E77A0-F2B8-46A0-941E-04FCED98CA03}"/>
              </a:ext>
            </a:extLst>
          </p:cNvPr>
          <p:cNvSpPr>
            <a:spLocks noGrp="1"/>
          </p:cNvSpPr>
          <p:nvPr>
            <p:ph idx="1"/>
          </p:nvPr>
        </p:nvSpPr>
        <p:spPr>
          <a:xfrm>
            <a:off x="838200" y="1423988"/>
            <a:ext cx="10515600" cy="4351338"/>
          </a:xfrm>
        </p:spPr>
        <p:txBody>
          <a:bodyPr vert="horz" lIns="91440" tIns="45720" rIns="91440" bIns="45720" rtlCol="0" anchor="t">
            <a:normAutofit fontScale="92500" lnSpcReduction="20000"/>
          </a:bodyPr>
          <a:lstStyle/>
          <a:p>
            <a:r>
              <a:rPr lang="en-US"/>
              <a:t>June 1, 2026, the Centers for Medicare and Medicaid Services (CMS) issued an Interim Final Rule (IFR) on Wednesday, June 3rd, regarding new Medicaid community engagement and work requirements. The IFR provides guidance to states on implementing the Medicaid community engagement requirements enacted last July as part of the sweeping changes and cuts to Medicaid in H.R. 1, the 2025 budget reconciliation bill. </a:t>
            </a:r>
          </a:p>
          <a:p>
            <a:endParaRPr lang="en-US"/>
          </a:p>
          <a:p>
            <a:r>
              <a:rPr lang="en-US"/>
              <a:t>Under these provisions, all 41 states that expanded Medicaid under the Affordable Care Act (ACA) will be required to implement work requirements for Medicaid recipients beginning January 1, 2027. The Medicaid work and community engagement requirements will apply everywhere except Alabama, Florida, Georgia, Kansas, Mississippi, South Carolina, Tennessee, Texas, Wisconsin, and Wyoming.</a:t>
            </a:r>
          </a:p>
        </p:txBody>
      </p:sp>
      <p:sp>
        <p:nvSpPr>
          <p:cNvPr id="4" name="Date Placeholder 3">
            <a:extLst>
              <a:ext uri="{FF2B5EF4-FFF2-40B4-BE49-F238E27FC236}">
                <a16:creationId xmlns:a16="http://schemas.microsoft.com/office/drawing/2014/main" id="{28BF8B78-0606-4EFC-873C-DAAF90A84D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7690C913-9C62-4D8D-9A6B-FC4ADB8DE5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90730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F71F2-55CF-1738-AF9F-38E102BF0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88E40E-7FCA-31FD-2CB7-56E21A5C3C91}"/>
              </a:ext>
            </a:extLst>
          </p:cNvPr>
          <p:cNvSpPr>
            <a:spLocks noGrp="1"/>
          </p:cNvSpPr>
          <p:nvPr>
            <p:ph type="title"/>
          </p:nvPr>
        </p:nvSpPr>
        <p:spPr/>
        <p:txBody>
          <a:bodyPr/>
          <a:lstStyle/>
          <a:p>
            <a:r>
              <a:rPr lang="en-US"/>
              <a:t>OMB Grant Review Proposed Rule</a:t>
            </a:r>
          </a:p>
        </p:txBody>
      </p:sp>
      <p:sp>
        <p:nvSpPr>
          <p:cNvPr id="3" name="Content Placeholder 2">
            <a:extLst>
              <a:ext uri="{FF2B5EF4-FFF2-40B4-BE49-F238E27FC236}">
                <a16:creationId xmlns:a16="http://schemas.microsoft.com/office/drawing/2014/main" id="{C64D8183-D36B-5936-35E9-18E0416C2685}"/>
              </a:ext>
            </a:extLst>
          </p:cNvPr>
          <p:cNvSpPr>
            <a:spLocks noGrp="1"/>
          </p:cNvSpPr>
          <p:nvPr>
            <p:ph idx="1"/>
          </p:nvPr>
        </p:nvSpPr>
        <p:spPr>
          <a:xfrm>
            <a:off x="838200" y="1690688"/>
            <a:ext cx="10515600" cy="4084638"/>
          </a:xfrm>
        </p:spPr>
        <p:txBody>
          <a:bodyPr vert="horz" lIns="91440" tIns="45720" rIns="91440" bIns="45720" rtlCol="0" anchor="t">
            <a:normAutofit fontScale="85000" lnSpcReduction="20000"/>
          </a:bodyPr>
          <a:lstStyle/>
          <a:p>
            <a:r>
              <a:rPr lang="en-US"/>
              <a:t>OMB released a 400-plus page rewrite on Friday of the Uniform Administrative Requirements, Cost Principles, and Audit Requirements for Federal Awards that implements many of the changes President Donald Trump outlined in his August executive order, </a:t>
            </a:r>
            <a:r>
              <a:rPr lang="en-US">
                <a:hlinkClick r:id="rId3"/>
              </a:rPr>
              <a:t>Improving Oversight of Federal Grantmaking</a:t>
            </a:r>
            <a:r>
              <a:rPr lang="en-US"/>
              <a:t>. It also addresses areas that weren’t necessarily called out in the EO.</a:t>
            </a:r>
          </a:p>
          <a:p>
            <a:pPr marL="0" indent="0">
              <a:buNone/>
            </a:pPr>
            <a:endParaRPr lang="en-US"/>
          </a:p>
          <a:p>
            <a:r>
              <a:rPr lang="en-US"/>
              <a:t>The proposed rules would set up a process for political review of grants, possibly helping insulate cancellations from legal challenges that stymied the administration in the past. Among many other changes, the rules direct “senior appointees” at federal agencies to take charge of awarding and terminating new and existing research grants and other federal awards—a change that reflects an August executive order.</a:t>
            </a:r>
          </a:p>
        </p:txBody>
      </p:sp>
      <p:sp>
        <p:nvSpPr>
          <p:cNvPr id="4" name="Date Placeholder 3">
            <a:extLst>
              <a:ext uri="{FF2B5EF4-FFF2-40B4-BE49-F238E27FC236}">
                <a16:creationId xmlns:a16="http://schemas.microsoft.com/office/drawing/2014/main" id="{65043B48-49AA-85D2-24A9-6DDBA521F0A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33457F86-0F17-C09B-C60A-A080E1DD60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58432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endParaRPr lang="en-US">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dirty="0"/>
              <a:t>Kessler Foundation, AUCD,</a:t>
            </a:r>
            <a:br>
              <a:rPr lang="en-US" dirty="0"/>
            </a:br>
            <a:r>
              <a:rPr lang="en-US" dirty="0"/>
              <a:t>University of New Hampshire Institute on Disability</a:t>
            </a:r>
            <a:br>
              <a:rPr lang="en-US" dirty="0"/>
            </a:br>
            <a:r>
              <a:rPr lang="en-US" dirty="0"/>
              <a:t>Season 11, Episode 6</a:t>
            </a:r>
            <a:br>
              <a:rPr lang="en-US" dirty="0"/>
            </a:br>
            <a:r>
              <a:rPr lang="en-US" dirty="0"/>
              <a:t>Date: June 5, 2026</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97214877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9696-0F22-2479-7593-7BD7C000E4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C05B1-25D4-2460-2719-95CE4ED2E946}"/>
              </a:ext>
            </a:extLst>
          </p:cNvPr>
          <p:cNvSpPr>
            <a:spLocks noGrp="1"/>
          </p:cNvSpPr>
          <p:nvPr>
            <p:ph type="title"/>
          </p:nvPr>
        </p:nvSpPr>
        <p:spPr/>
        <p:txBody>
          <a:bodyPr/>
          <a:lstStyle/>
          <a:p>
            <a:r>
              <a:rPr lang="en-US"/>
              <a:t>FY27 Appropriations</a:t>
            </a:r>
          </a:p>
        </p:txBody>
      </p:sp>
      <p:sp>
        <p:nvSpPr>
          <p:cNvPr id="3" name="Content Placeholder 2">
            <a:extLst>
              <a:ext uri="{FF2B5EF4-FFF2-40B4-BE49-F238E27FC236}">
                <a16:creationId xmlns:a16="http://schemas.microsoft.com/office/drawing/2014/main" id="{CDDCAED7-4E54-DAD8-4FF9-F15E23645912}"/>
              </a:ext>
            </a:extLst>
          </p:cNvPr>
          <p:cNvSpPr>
            <a:spLocks noGrp="1"/>
          </p:cNvSpPr>
          <p:nvPr>
            <p:ph idx="1"/>
          </p:nvPr>
        </p:nvSpPr>
        <p:spPr>
          <a:xfrm>
            <a:off x="838200" y="1423988"/>
            <a:ext cx="10515600" cy="4351338"/>
          </a:xfrm>
        </p:spPr>
        <p:txBody>
          <a:bodyPr vert="horz" lIns="91440" tIns="45720" rIns="91440" bIns="45720" rtlCol="0" anchor="t">
            <a:normAutofit/>
          </a:bodyPr>
          <a:lstStyle/>
          <a:p>
            <a:r>
              <a:rPr lang="en-US"/>
              <a:t>House LHHS Subcommittee Markup on 6/5</a:t>
            </a:r>
          </a:p>
          <a:p>
            <a:r>
              <a:rPr lang="en-US"/>
              <a:t>Full Committee Markup 6/11</a:t>
            </a:r>
          </a:p>
          <a:p>
            <a:r>
              <a:rPr lang="en-US"/>
              <a:t>The House Appropriations Committee released the Fiscal Year 2027 Labor, Health and Human Services, Education, and Related Agencies bill, which funds a majority of disability programs. The bill proposes a four percent cut to the Department of Health and Human Services (HHS) and a 10 percent cut to the Department of Education. </a:t>
            </a:r>
          </a:p>
        </p:txBody>
      </p:sp>
      <p:sp>
        <p:nvSpPr>
          <p:cNvPr id="4" name="Date Placeholder 3">
            <a:extLst>
              <a:ext uri="{FF2B5EF4-FFF2-40B4-BE49-F238E27FC236}">
                <a16:creationId xmlns:a16="http://schemas.microsoft.com/office/drawing/2014/main" id="{052620AD-FF7B-D27D-4B69-ED86DDFC63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2B919F3C-177B-8387-C787-66628398F9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42166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628A7-2C10-F2A7-5264-E982B3AF8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A4A8A-A354-AFC8-B2DF-DC540584E3DC}"/>
              </a:ext>
            </a:extLst>
          </p:cNvPr>
          <p:cNvSpPr>
            <a:spLocks noGrp="1"/>
          </p:cNvSpPr>
          <p:nvPr>
            <p:ph type="title"/>
          </p:nvPr>
        </p:nvSpPr>
        <p:spPr/>
        <p:txBody>
          <a:bodyPr/>
          <a:lstStyle/>
          <a:p>
            <a:r>
              <a:rPr lang="en-US"/>
              <a:t>Service Animal Limitations from HUD</a:t>
            </a:r>
          </a:p>
        </p:txBody>
      </p:sp>
      <p:sp>
        <p:nvSpPr>
          <p:cNvPr id="3" name="Content Placeholder 2">
            <a:extLst>
              <a:ext uri="{FF2B5EF4-FFF2-40B4-BE49-F238E27FC236}">
                <a16:creationId xmlns:a16="http://schemas.microsoft.com/office/drawing/2014/main" id="{A17A3702-144C-DB62-5B24-3DA3094DCF74}"/>
              </a:ext>
            </a:extLst>
          </p:cNvPr>
          <p:cNvSpPr>
            <a:spLocks noGrp="1"/>
          </p:cNvSpPr>
          <p:nvPr>
            <p:ph idx="1"/>
          </p:nvPr>
        </p:nvSpPr>
        <p:spPr>
          <a:xfrm>
            <a:off x="304800" y="1423988"/>
            <a:ext cx="11049000" cy="4351338"/>
          </a:xfrm>
        </p:spPr>
        <p:txBody>
          <a:bodyPr vert="horz" lIns="91440" tIns="45720" rIns="91440" bIns="45720" rtlCol="0" anchor="t">
            <a:normAutofit/>
          </a:bodyPr>
          <a:lstStyle/>
          <a:p>
            <a:pPr lvl="1"/>
            <a:r>
              <a:rPr lang="en-US"/>
              <a:t>The U.S. Department of Housing and Urban Development is sharply limiting which types of animals people with disabilities who are renting a home can claim as a “reasonable accommodation.”</a:t>
            </a:r>
          </a:p>
          <a:p>
            <a:pPr lvl="1"/>
            <a:endParaRPr lang="en-US"/>
          </a:p>
          <a:p>
            <a:pPr lvl="1"/>
            <a:r>
              <a:rPr lang="en-US"/>
              <a:t>New guidance indicates that the federal housing agency will only consider “animals trained to provide disability-related assistance” as an accommodation for people with disabilities under the Fair Housing Act.</a:t>
            </a:r>
          </a:p>
          <a:p>
            <a:pPr lvl="1"/>
            <a:endParaRPr lang="en-US"/>
          </a:p>
          <a:p>
            <a:pPr lvl="1"/>
            <a:r>
              <a:rPr lang="en-US"/>
              <a:t>Previously, animals that provided emotional support qualified even if they didn’t have any specialized training. As a result, landlords generally could not charge a pet fee or deny housing to an individual with an emotional support animal.</a:t>
            </a:r>
          </a:p>
        </p:txBody>
      </p:sp>
      <p:sp>
        <p:nvSpPr>
          <p:cNvPr id="4" name="Date Placeholder 3">
            <a:extLst>
              <a:ext uri="{FF2B5EF4-FFF2-40B4-BE49-F238E27FC236}">
                <a16:creationId xmlns:a16="http://schemas.microsoft.com/office/drawing/2014/main" id="{9BDAD748-4EFA-BBD5-C21E-DAFA841C08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4EFF900A-85ED-76AD-2CEC-0D09965EFB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277260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8F7B-B148-C437-CBEC-492260D17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8E725-89DE-59A1-2B16-4F2C0D74A2C8}"/>
              </a:ext>
            </a:extLst>
          </p:cNvPr>
          <p:cNvSpPr>
            <a:spLocks noGrp="1"/>
          </p:cNvSpPr>
          <p:nvPr>
            <p:ph type="title"/>
          </p:nvPr>
        </p:nvSpPr>
        <p:spPr/>
        <p:txBody>
          <a:bodyPr/>
          <a:lstStyle/>
          <a:p>
            <a:r>
              <a:rPr lang="en-US"/>
              <a:t>Texas v. Kennedy- Update</a:t>
            </a:r>
          </a:p>
        </p:txBody>
      </p:sp>
      <p:sp>
        <p:nvSpPr>
          <p:cNvPr id="3" name="Content Placeholder 2">
            <a:extLst>
              <a:ext uri="{FF2B5EF4-FFF2-40B4-BE49-F238E27FC236}">
                <a16:creationId xmlns:a16="http://schemas.microsoft.com/office/drawing/2014/main" id="{487ABC84-7C04-5BF0-5067-BAC3E9C374E3}"/>
              </a:ext>
            </a:extLst>
          </p:cNvPr>
          <p:cNvSpPr>
            <a:spLocks noGrp="1"/>
          </p:cNvSpPr>
          <p:nvPr>
            <p:ph idx="1"/>
          </p:nvPr>
        </p:nvSpPr>
        <p:spPr>
          <a:xfrm>
            <a:off x="304800" y="1423988"/>
            <a:ext cx="11049000" cy="4351338"/>
          </a:xfrm>
        </p:spPr>
        <p:txBody>
          <a:bodyPr vert="horz" lIns="91440" tIns="45720" rIns="91440" bIns="45720" rtlCol="0" anchor="t">
            <a:normAutofit/>
          </a:bodyPr>
          <a:lstStyle/>
          <a:p>
            <a:pPr lvl="1"/>
            <a:r>
              <a:rPr lang="en-US"/>
              <a:t>On January 25, 2026, nine states – Alaska, Florida, Indiana, Kansas, Louisiana, Missouri, Montana, South Dakota, and Texas – </a:t>
            </a:r>
            <a:r>
              <a:rPr lang="en-US" b="1" u="sng">
                <a:hlinkClick r:id="rId3"/>
              </a:rPr>
              <a:t>renewed their attack</a:t>
            </a:r>
            <a:r>
              <a:rPr lang="en-US"/>
              <a:t> on Section 504 and the right to live in the community. On May 1, 2026, </a:t>
            </a:r>
            <a:r>
              <a:rPr lang="en-US" b="1" u="sng">
                <a:hlinkClick r:id="rId4"/>
              </a:rPr>
              <a:t>Indiana dropped out</a:t>
            </a:r>
            <a:r>
              <a:rPr lang="en-US"/>
              <a:t> of the </a:t>
            </a:r>
            <a:r>
              <a:rPr lang="en-US" i="1"/>
              <a:t>Texas v. Becerra</a:t>
            </a:r>
            <a:r>
              <a:rPr lang="en-US"/>
              <a:t> case, demonstrating the power of the disability community. On May 12, 2026, </a:t>
            </a:r>
            <a:r>
              <a:rPr lang="en-US" b="1" u="sng">
                <a:hlinkClick r:id="rId5"/>
              </a:rPr>
              <a:t>South Dakota dropped out</a:t>
            </a:r>
            <a:r>
              <a:rPr lang="en-US"/>
              <a:t> of the case, too. </a:t>
            </a:r>
          </a:p>
        </p:txBody>
      </p:sp>
      <p:sp>
        <p:nvSpPr>
          <p:cNvPr id="4" name="Date Placeholder 3">
            <a:extLst>
              <a:ext uri="{FF2B5EF4-FFF2-40B4-BE49-F238E27FC236}">
                <a16:creationId xmlns:a16="http://schemas.microsoft.com/office/drawing/2014/main" id="{A4248147-3B7F-D911-6855-E20A8C55E8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FA7D3F2C-EB5A-DBBF-E3D1-B7101D6FC5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39842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0" y="136525"/>
            <a:ext cx="12192000" cy="1744480"/>
          </a:xfrm>
        </p:spPr>
        <p:txBody>
          <a:bodyPr/>
          <a:lstStyle/>
          <a:p>
            <a:pPr algn="ctr"/>
            <a:r>
              <a:rPr lang="en-US" b="1" u="sng" dirty="0"/>
              <a:t>Part 3: Guest Speakers</a:t>
            </a:r>
            <a:br>
              <a:rPr lang="en-US" b="1" u="sng" dirty="0"/>
            </a:br>
            <a:endParaRPr lang="en-US" b="1" dirty="0">
              <a:highlight>
                <a:srgbClr val="FFFF00"/>
              </a:highlight>
            </a:endParaRP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3913093" y="1521425"/>
            <a:ext cx="6517340" cy="3815149"/>
          </a:xfrm>
        </p:spPr>
        <p:txBody>
          <a:bodyPr>
            <a:normAutofit/>
          </a:bodyPr>
          <a:lstStyle/>
          <a:p>
            <a:pPr marL="0" indent="0">
              <a:buNone/>
            </a:pPr>
            <a:r>
              <a:rPr lang="en-US" b="1" i="1" dirty="0"/>
              <a:t>Victoria Phillips	</a:t>
            </a:r>
          </a:p>
          <a:p>
            <a:pPr marL="0" indent="0">
              <a:buNone/>
            </a:pPr>
            <a:r>
              <a:rPr lang="en-US" sz="2400" i="1" dirty="0"/>
              <a:t>Executive Director</a:t>
            </a:r>
          </a:p>
          <a:p>
            <a:pPr marL="0" indent="0">
              <a:buNone/>
            </a:pPr>
            <a:r>
              <a:rPr lang="en-US" sz="2400" i="1" dirty="0"/>
              <a:t>Mental Health Association in Atlantic County</a:t>
            </a:r>
          </a:p>
          <a:p>
            <a:pPr marL="0" indent="0">
              <a:buNone/>
            </a:pPr>
            <a:endParaRPr lang="en-US" sz="2400" i="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black"/>
                </a:solidFill>
                <a:effectLst/>
                <a:uLnTx/>
                <a:uFillTx/>
                <a:latin typeface="Myriad Pro"/>
                <a:ea typeface="+mn-ea"/>
                <a:cs typeface="+mn-cs"/>
              </a:rPr>
              <a:t>Donald Campbell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Myriad Pro"/>
                <a:ea typeface="+mn-ea"/>
                <a:cs typeface="+mn-cs"/>
              </a:rPr>
              <a:t>Executive Director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Myriad Pro"/>
                <a:ea typeface="+mn-ea"/>
                <a:cs typeface="+mn-cs"/>
              </a:rPr>
              <a:t>Atlantic Center for Independent Living, Inc.</a:t>
            </a:r>
            <a:endParaRPr kumimoji="0" lang="en-US" sz="2000" b="0" i="1" u="none" strike="noStrike" kern="1200" cap="none" spc="0" normalizeH="0" baseline="0" noProof="0" dirty="0">
              <a:ln>
                <a:noFill/>
              </a:ln>
              <a:solidFill>
                <a:prstClr val="black"/>
              </a:solidFill>
              <a:effectLst/>
              <a:uLnTx/>
              <a:uFillTx/>
              <a:latin typeface="Myriad Pro"/>
              <a:ea typeface="+mn-ea"/>
              <a:cs typeface="+mn-cs"/>
            </a:endParaRPr>
          </a:p>
          <a:p>
            <a:pPr marL="0" indent="0">
              <a:buNone/>
            </a:pPr>
            <a:endParaRPr lang="en-US" sz="2000" i="1" dirty="0"/>
          </a:p>
        </p:txBody>
      </p:sp>
      <p:sp>
        <p:nvSpPr>
          <p:cNvPr id="4" name="Date Placeholder 3">
            <a:extLst>
              <a:ext uri="{FF2B5EF4-FFF2-40B4-BE49-F238E27FC236}">
                <a16:creationId xmlns:a16="http://schemas.microsoft.com/office/drawing/2014/main" id="{0AA7E3B3-30B2-4133-9FDC-23BCE5E50F8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7" name="Picture 6">
            <a:extLst>
              <a:ext uri="{FF2B5EF4-FFF2-40B4-BE49-F238E27FC236}">
                <a16:creationId xmlns:a16="http://schemas.microsoft.com/office/drawing/2014/main" id="{6DC09FB0-7917-E402-C785-FEA017931B3F}"/>
              </a:ext>
            </a:extLst>
          </p:cNvPr>
          <p:cNvPicPr>
            <a:picLocks noChangeAspect="1"/>
          </p:cNvPicPr>
          <p:nvPr/>
        </p:nvPicPr>
        <p:blipFill>
          <a:blip r:embed="rId3"/>
          <a:srcRect l="13558" r="6518"/>
          <a:stretch>
            <a:fillRect/>
          </a:stretch>
        </p:blipFill>
        <p:spPr>
          <a:xfrm>
            <a:off x="1864318" y="1604151"/>
            <a:ext cx="1475782" cy="1854259"/>
          </a:xfrm>
          <a:prstGeom prst="rect">
            <a:avLst/>
          </a:prstGeom>
        </p:spPr>
      </p:pic>
      <p:pic>
        <p:nvPicPr>
          <p:cNvPr id="10" name="Picture 9">
            <a:extLst>
              <a:ext uri="{FF2B5EF4-FFF2-40B4-BE49-F238E27FC236}">
                <a16:creationId xmlns:a16="http://schemas.microsoft.com/office/drawing/2014/main" id="{4EB659D5-AC68-A8C5-FA47-793C615FC8F4}"/>
              </a:ext>
            </a:extLst>
          </p:cNvPr>
          <p:cNvPicPr>
            <a:picLocks noChangeAspect="1"/>
          </p:cNvPicPr>
          <p:nvPr/>
        </p:nvPicPr>
        <p:blipFill>
          <a:blip r:embed="rId4"/>
          <a:srcRect b="11522"/>
          <a:stretch>
            <a:fillRect/>
          </a:stretch>
        </p:blipFill>
        <p:spPr>
          <a:xfrm>
            <a:off x="1870874" y="3517545"/>
            <a:ext cx="1341236" cy="1968856"/>
          </a:xfrm>
          <a:prstGeom prst="rect">
            <a:avLst/>
          </a:prstGeom>
        </p:spPr>
      </p:pic>
    </p:spTree>
    <p:extLst>
      <p:ext uri="{BB962C8B-B14F-4D97-AF65-F5344CB8AC3E}">
        <p14:creationId xmlns:p14="http://schemas.microsoft.com/office/powerpoint/2010/main" val="391877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5" name="Rectangle 24">
            <a:extLst>
              <a:ext uri="{FF2B5EF4-FFF2-40B4-BE49-F238E27FC236}">
                <a16:creationId xmlns:a16="http://schemas.microsoft.com/office/drawing/2014/main" id="{A4322390-8B58-46BE-88EB-D9FD30C0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Placeholder 7" descr="Sea of hands in the middle">
            <a:extLst>
              <a:ext uri="{FF2B5EF4-FFF2-40B4-BE49-F238E27FC236}">
                <a16:creationId xmlns:a16="http://schemas.microsoft.com/office/drawing/2014/main" id="{6BCF7180-EED5-432B-958E-46C6AF60F478}"/>
              </a:ext>
            </a:extLst>
          </p:cNvPr>
          <p:cNvPicPr>
            <a:picLocks noGrp="1" noChangeAspect="1"/>
          </p:cNvPicPr>
          <p:nvPr>
            <p:ph type="pic" sz="quarter" idx="13"/>
          </p:nvPr>
        </p:nvPicPr>
        <p:blipFill>
          <a:blip r:embed="rId7">
            <a:alphaModFix amt="40000"/>
          </a:blip>
          <a:srcRect t="4769" b="10961"/>
          <a:stretch>
            <a:fillRect/>
          </a:stretch>
        </p:blipFill>
        <p:spPr>
          <a:xfrm>
            <a:off x="20" y="10"/>
            <a:ext cx="12191980" cy="6857990"/>
          </a:xfrm>
          <a:prstGeom prst="rect">
            <a:avLst/>
          </a:prstGeom>
          <a:blipFill>
            <a:blip r:embed="rId8">
              <a:alphaModFix amt="80000"/>
            </a:blip>
            <a:stretch>
              <a:fillRect/>
            </a:stretch>
          </a:blipFill>
        </p:spPr>
      </p:pic>
      <p:sp>
        <p:nvSpPr>
          <p:cNvPr id="2" name="Title 1">
            <a:extLst>
              <a:ext uri="{FF2B5EF4-FFF2-40B4-BE49-F238E27FC236}">
                <a16:creationId xmlns:a16="http://schemas.microsoft.com/office/drawing/2014/main" id="{296CE88B-56EF-8D1D-F08C-3AE53C51727D}"/>
              </a:ext>
            </a:extLst>
          </p:cNvPr>
          <p:cNvSpPr>
            <a:spLocks noGrp="1"/>
          </p:cNvSpPr>
          <p:nvPr>
            <p:ph type="ctrTitle"/>
          </p:nvPr>
        </p:nvSpPr>
        <p:spPr>
          <a:xfrm>
            <a:off x="1154955" y="1447800"/>
            <a:ext cx="8825658" cy="3329581"/>
          </a:xfrm>
        </p:spPr>
        <p:txBody>
          <a:bodyPr vert="horz" lIns="91440" tIns="45720" rIns="91440" bIns="45720" rtlCol="0" anchor="b">
            <a:normAutofit/>
          </a:bodyPr>
          <a:lstStyle/>
          <a:p>
            <a:pPr>
              <a:lnSpc>
                <a:spcPct val="90000"/>
              </a:lnSpc>
            </a:pPr>
            <a:r>
              <a:rPr lang="en-US" sz="5600" cap="none" dirty="0">
                <a:solidFill>
                  <a:schemeClr val="tx1"/>
                </a:solidFill>
              </a:rPr>
              <a:t>Pathways To Work: </a:t>
            </a:r>
            <a:br>
              <a:rPr lang="en-US" sz="5600" cap="none" dirty="0">
                <a:solidFill>
                  <a:schemeClr val="tx1"/>
                </a:solidFill>
              </a:rPr>
            </a:br>
            <a:r>
              <a:rPr lang="en-US" sz="5600" cap="none" dirty="0">
                <a:solidFill>
                  <a:schemeClr val="tx1"/>
                </a:solidFill>
              </a:rPr>
              <a:t>Navigating Employment With Complex Life Challenges </a:t>
            </a:r>
          </a:p>
        </p:txBody>
      </p:sp>
      <p:sp>
        <p:nvSpPr>
          <p:cNvPr id="3" name="Subtitle 2">
            <a:extLst>
              <a:ext uri="{FF2B5EF4-FFF2-40B4-BE49-F238E27FC236}">
                <a16:creationId xmlns:a16="http://schemas.microsoft.com/office/drawing/2014/main" id="{8CF59D21-1D0F-3FD7-4C3A-EE321E3EA8A0}"/>
              </a:ext>
            </a:extLst>
          </p:cNvPr>
          <p:cNvSpPr>
            <a:spLocks noGrp="1"/>
          </p:cNvSpPr>
          <p:nvPr>
            <p:ph type="subTitle" idx="1"/>
          </p:nvPr>
        </p:nvSpPr>
        <p:spPr>
          <a:xfrm>
            <a:off x="1154955" y="4777380"/>
            <a:ext cx="8825658" cy="861420"/>
          </a:xfrm>
        </p:spPr>
        <p:txBody>
          <a:bodyPr vert="horz" lIns="91440" tIns="45720" rIns="91440" bIns="45720" rtlCol="0" anchor="t">
            <a:normAutofit/>
          </a:bodyPr>
          <a:lstStyle/>
          <a:p>
            <a:r>
              <a:rPr lang="en-US" cap="all" dirty="0"/>
              <a:t>Exploring community support for inclusion and workforce participation</a:t>
            </a:r>
          </a:p>
        </p:txBody>
      </p:sp>
      <p:sp>
        <p:nvSpPr>
          <p:cNvPr id="7" name="Slide Number Placeholder 6">
            <a:extLst>
              <a:ext uri="{FF2B5EF4-FFF2-40B4-BE49-F238E27FC236}">
                <a16:creationId xmlns:a16="http://schemas.microsoft.com/office/drawing/2014/main" id="{1C95AF98-01D0-B30E-D44C-328A5A45631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24</a:t>
            </a:fld>
            <a:endParaRPr kumimoji="0" lang="en-US" sz="2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29656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7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700"/>
                                        <p:tgtEl>
                                          <p:spTgt spid="3">
                                            <p:txEl>
                                              <p:pRg st="0" end="0"/>
                                            </p:txEl>
                                          </p:spTgt>
                                        </p:tgtEl>
                                      </p:cBhvr>
                                    </p:animEffect>
                                  </p:childTnLst>
                                </p:cTn>
                              </p:par>
                              <p:par>
                                <p:cTn id="16" presetID="42" presetClass="entr" presetSubtype="0" fill="hold" grpId="1" nodeType="withEffect">
                                  <p:stCondLst>
                                    <p:cond delay="250"/>
                                  </p:stCondLst>
                                  <p:iterate>
                                    <p:tmPct val="10000"/>
                                  </p:iterate>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anim calcmode="lin" valueType="num">
                                      <p:cBhvr>
                                        <p:cTn id="19" dur="250" fill="hold"/>
                                        <p:tgtEl>
                                          <p:spTgt spid="3"/>
                                        </p:tgtEl>
                                        <p:attrNameLst>
                                          <p:attrName>ppt_x</p:attrName>
                                        </p:attrNameLst>
                                      </p:cBhvr>
                                      <p:tavLst>
                                        <p:tav tm="0">
                                          <p:val>
                                            <p:strVal val="#ppt_x"/>
                                          </p:val>
                                        </p:tav>
                                        <p:tav tm="100000">
                                          <p:val>
                                            <p:strVal val="#ppt_x"/>
                                          </p:val>
                                        </p:tav>
                                      </p:tavLst>
                                    </p:anim>
                                    <p:anim calcmode="lin" valueType="num">
                                      <p:cBhvr>
                                        <p:cTn id="20"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44E196-B6E0-480E-19E7-51F3ED6FCB38}"/>
              </a:ext>
            </a:extLst>
          </p:cNvPr>
          <p:cNvSpPr>
            <a:spLocks noGrp="1"/>
          </p:cNvSpPr>
          <p:nvPr>
            <p:ph type="title"/>
          </p:nvPr>
        </p:nvSpPr>
        <p:spPr/>
        <p:txBody>
          <a:bodyPr anchor="ctr">
            <a:normAutofit/>
          </a:bodyPr>
          <a:lstStyle/>
          <a:p>
            <a:r>
              <a:rPr lang="en-US" cap="none"/>
              <a:t>The People We Serve</a:t>
            </a:r>
          </a:p>
        </p:txBody>
      </p:sp>
      <p:pic>
        <p:nvPicPr>
          <p:cNvPr id="15" name="Content Placeholder 14" descr="Diverse group of workers in meeting">
            <a:extLst>
              <a:ext uri="{FF2B5EF4-FFF2-40B4-BE49-F238E27FC236}">
                <a16:creationId xmlns:a16="http://schemas.microsoft.com/office/drawing/2014/main" id="{9B203D78-F5EA-3BDF-9624-8C51ED176C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7122" y="2052638"/>
            <a:ext cx="6259531" cy="4195762"/>
          </a:xfrm>
          <a:prstGeom prst="rect">
            <a:avLst/>
          </a:prstGeom>
          <a:noFill/>
        </p:spPr>
      </p:pic>
      <p:sp>
        <p:nvSpPr>
          <p:cNvPr id="7" name="Slide Number Placeholder 6">
            <a:extLst>
              <a:ext uri="{FF2B5EF4-FFF2-40B4-BE49-F238E27FC236}">
                <a16:creationId xmlns:a16="http://schemas.microsoft.com/office/drawing/2014/main" id="{C8A4E020-3DFE-24E6-1145-5DE3F9E1C7A7}"/>
              </a:ext>
            </a:extLst>
          </p:cNvPr>
          <p:cNvSpPr>
            <a:spLocks noGrp="1"/>
          </p:cNvSpPr>
          <p:nvPr>
            <p:ph type="sldNum" sz="quarter" idx="12"/>
          </p:nvPr>
        </p:nvSpPr>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25</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3203230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698B6249-2A4D-3EF0-8625-C2287E0E6FCF}"/>
              </a:ext>
            </a:extLst>
          </p:cNvPr>
          <p:cNvSpPr>
            <a:spLocks noGrp="1"/>
          </p:cNvSpPr>
          <p:nvPr>
            <p:ph type="title"/>
          </p:nvPr>
        </p:nvSpPr>
        <p:spPr>
          <a:xfrm>
            <a:off x="648930" y="629266"/>
            <a:ext cx="9252154" cy="1223983"/>
          </a:xfrm>
        </p:spPr>
        <p:txBody>
          <a:bodyPr vert="horz" lIns="91440" tIns="45720" rIns="91440" bIns="45720" rtlCol="0" anchor="t">
            <a:normAutofit/>
          </a:bodyPr>
          <a:lstStyle/>
          <a:p>
            <a:pPr>
              <a:lnSpc>
                <a:spcPct val="90000"/>
              </a:lnSpc>
            </a:pPr>
            <a:r>
              <a:rPr lang="en-US" sz="3300"/>
              <a:t>Why Disability, Mental Health, and Employment Must Be Addressed Together</a:t>
            </a:r>
          </a:p>
        </p:txBody>
      </p:sp>
      <p:sp>
        <p:nvSpPr>
          <p:cNvPr id="5" name="Slide Number Placeholder 4">
            <a:extLst>
              <a:ext uri="{FF2B5EF4-FFF2-40B4-BE49-F238E27FC236}">
                <a16:creationId xmlns:a16="http://schemas.microsoft.com/office/drawing/2014/main" id="{FC3E337A-8DE2-F1EF-3200-DB3F6A2E0ED2}"/>
              </a:ext>
            </a:extLst>
          </p:cNvPr>
          <p:cNvSpPr>
            <a:spLocks noGrp="1"/>
          </p:cNvSpPr>
          <p:nvPr>
            <p:ph type="sldNum" sz="quarter" idx="16"/>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26</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pic>
        <p:nvPicPr>
          <p:cNvPr id="8" name="Content Placeholder 7" descr="Paper illustration of purple girl silhouettes with hearts over them standing side by side creating a circle over white background">
            <a:extLst>
              <a:ext uri="{FF2B5EF4-FFF2-40B4-BE49-F238E27FC236}">
                <a16:creationId xmlns:a16="http://schemas.microsoft.com/office/drawing/2014/main" id="{F136E30A-2A27-4C16-8D63-B2C5C9AA8E8A}"/>
              </a:ext>
            </a:extLst>
          </p:cNvPr>
          <p:cNvPicPr>
            <a:picLocks noGrp="1" noChangeAspect="1"/>
          </p:cNvPicPr>
          <p:nvPr>
            <p:ph type="pic" sz="quarter" idx="13"/>
          </p:nvPr>
        </p:nvPicPr>
        <p:blipFill>
          <a:blip r:embed="rId8"/>
          <a:srcRect l="2363" r="2502" b="-4"/>
          <a:stretch>
            <a:fillRect/>
          </a:stretch>
        </p:blipFill>
        <p:spPr>
          <a:xfrm>
            <a:off x="648930" y="2052213"/>
            <a:ext cx="3991900" cy="4196185"/>
          </a:xfrm>
          <a:prstGeom prst="rect">
            <a:avLst/>
          </a:prstGeom>
          <a:effectLst>
            <a:outerShdw blurRad="50800" dist="38100" dir="5400000" algn="t" rotWithShape="0">
              <a:prstClr val="black">
                <a:alpha val="43000"/>
              </a:prstClr>
            </a:outerShdw>
          </a:effectLst>
        </p:spPr>
      </p:pic>
      <p:sp>
        <p:nvSpPr>
          <p:cNvPr id="7" name="Content Placeholder 6">
            <a:extLst>
              <a:ext uri="{FF2B5EF4-FFF2-40B4-BE49-F238E27FC236}">
                <a16:creationId xmlns:a16="http://schemas.microsoft.com/office/drawing/2014/main" id="{D2D8544A-5371-168B-BEFA-7844721F54E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89007" y="2052214"/>
            <a:ext cx="6400800" cy="4196185"/>
          </a:xfrm>
        </p:spPr>
        <p:txBody>
          <a:bodyPr>
            <a:normAutofit/>
          </a:bodyPr>
          <a:lstStyle/>
          <a:p>
            <a:pPr marL="0" indent="0">
              <a:spcBef>
                <a:spcPts val="2500"/>
              </a:spcBef>
              <a:buFont typeface="Arial" panose="020B0604020202020204" pitchFamily="34" charset="0"/>
              <a:buNone/>
            </a:pPr>
            <a:r>
              <a:rPr lang="en-US" sz="3200" b="1" dirty="0"/>
              <a:t>Interconnected Challenges</a:t>
            </a:r>
          </a:p>
          <a:p>
            <a:pPr marL="0" indent="0">
              <a:spcBef>
                <a:spcPts val="2500"/>
              </a:spcBef>
              <a:buFont typeface="Arial" panose="020B0604020202020204" pitchFamily="34" charset="0"/>
              <a:buNone/>
            </a:pPr>
            <a:r>
              <a:rPr lang="en-US" sz="3200" b="1" dirty="0"/>
              <a:t>Lived Experience Integration</a:t>
            </a:r>
          </a:p>
          <a:p>
            <a:pPr marL="0" indent="0">
              <a:spcBef>
                <a:spcPts val="2500"/>
              </a:spcBef>
              <a:buFont typeface="Arial" panose="020B0604020202020204" pitchFamily="34" charset="0"/>
              <a:buNone/>
            </a:pPr>
            <a:r>
              <a:rPr lang="en-US" sz="3200" b="1" dirty="0"/>
              <a:t>Structured Employment Pathways</a:t>
            </a:r>
          </a:p>
          <a:p>
            <a:pPr marL="0" lvl="1" indent="0">
              <a:buFont typeface="Arial" panose="020B0604020202020204" pitchFamily="34" charset="0"/>
              <a:buNone/>
            </a:pPr>
            <a:r>
              <a:rPr lang="en-US" sz="3200" b="1" dirty="0"/>
              <a:t>Sustaining Employment</a:t>
            </a:r>
          </a:p>
        </p:txBody>
      </p:sp>
      <p:sp>
        <p:nvSpPr>
          <p:cNvPr id="4" name="Date Placeholder 3">
            <a:extLst>
              <a:ext uri="{FF2B5EF4-FFF2-40B4-BE49-F238E27FC236}">
                <a16:creationId xmlns:a16="http://schemas.microsoft.com/office/drawing/2014/main" id="{82795BD3-667E-E6AA-0276-15BE206C7993}"/>
              </a:ext>
            </a:extLst>
          </p:cNvPr>
          <p:cNvSpPr>
            <a:spLocks noGrp="1"/>
          </p:cNvSpPr>
          <p:nvPr>
            <p:ph type="dt" sz="half" idx="14"/>
          </p:nvPr>
        </p:nvSpPr>
        <p:spPr>
          <a:xfrm>
            <a:off x="10553700" y="6355080"/>
            <a:ext cx="990599" cy="304799"/>
          </a:xfrm>
        </p:spPr>
        <p:txBody>
          <a:bodyPr vert="horz" lIns="91440" tIns="45720" rIns="91440" bIns="45720" rtlCol="0"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EAD527F-9C49-4481-A18C-80BA2EA99E79}" type="datetime1">
              <a:rPr kumimoji="0" lang="en-US" sz="1100" b="0" i="0" u="none" strike="noStrike" kern="1200" cap="none" spc="0" normalizeH="0" baseline="0" noProof="0" smtClean="0">
                <a:ln>
                  <a:noFill/>
                </a:ln>
                <a:solidFill>
                  <a:prstClr val="white">
                    <a:tint val="75000"/>
                    <a:alpha val="60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6/5/2026</a:t>
            </a:fld>
            <a:endParaRPr kumimoji="0" lang="en-US" sz="1100" b="0" i="0" u="none" strike="noStrike" kern="1200" cap="none" spc="0" normalizeH="0" baseline="0" noProof="0">
              <a:ln>
                <a:noFill/>
              </a:ln>
              <a:solidFill>
                <a:prstClr val="white">
                  <a:tint val="75000"/>
                  <a:alpha val="60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43827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3AA2C171-6905-2926-E304-6440FFC53F75}"/>
              </a:ext>
            </a:extLst>
          </p:cNvPr>
          <p:cNvSpPr>
            <a:spLocks noGrp="1"/>
          </p:cNvSpPr>
          <p:nvPr>
            <p:ph type="title"/>
          </p:nvPr>
        </p:nvSpPr>
        <p:spPr>
          <a:xfrm>
            <a:off x="461894" y="258462"/>
            <a:ext cx="9252154" cy="1223983"/>
          </a:xfrm>
        </p:spPr>
        <p:txBody>
          <a:bodyPr vert="horz" lIns="91440" tIns="45720" rIns="91440" bIns="45720" rtlCol="0" anchor="t">
            <a:normAutofit/>
          </a:bodyPr>
          <a:lstStyle/>
          <a:p>
            <a:pPr>
              <a:lnSpc>
                <a:spcPct val="90000"/>
              </a:lnSpc>
            </a:pPr>
            <a:r>
              <a:rPr lang="en-US" sz="3900" dirty="0"/>
              <a:t>Hands-On Employment Support at the Mental Health Association</a:t>
            </a:r>
          </a:p>
        </p:txBody>
      </p:sp>
      <p:sp>
        <p:nvSpPr>
          <p:cNvPr id="5" name="Slide Number Placeholder 4">
            <a:extLst>
              <a:ext uri="{FF2B5EF4-FFF2-40B4-BE49-F238E27FC236}">
                <a16:creationId xmlns:a16="http://schemas.microsoft.com/office/drawing/2014/main" id="{14BFA047-4F45-F6D6-62C9-59DBDC60CF4E}"/>
              </a:ext>
            </a:extLst>
          </p:cNvPr>
          <p:cNvSpPr>
            <a:spLocks noGrp="1"/>
          </p:cNvSpPr>
          <p:nvPr>
            <p:ph type="sldNum" sz="quarter" idx="16"/>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27</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Content Placeholder 6">
            <a:extLst>
              <a:ext uri="{FF2B5EF4-FFF2-40B4-BE49-F238E27FC236}">
                <a16:creationId xmlns:a16="http://schemas.microsoft.com/office/drawing/2014/main" id="{249A5053-B0A2-C8B8-6D36-46A71B732D7F}"/>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3291" y="2318221"/>
            <a:ext cx="6887095" cy="4196185"/>
          </a:xfrm>
        </p:spPr>
        <p:txBody>
          <a:bodyPr>
            <a:noAutofit/>
          </a:bodyPr>
          <a:lstStyle/>
          <a:p>
            <a:pPr marL="0" indent="0">
              <a:spcBef>
                <a:spcPts val="2500"/>
              </a:spcBef>
              <a:buFont typeface="Arial" panose="020B0604020202020204" pitchFamily="34" charset="0"/>
              <a:buNone/>
            </a:pPr>
            <a:r>
              <a:rPr lang="en-US" sz="2800" b="1" dirty="0"/>
              <a:t>Personalized Career Exploration</a:t>
            </a:r>
          </a:p>
          <a:p>
            <a:pPr marL="0" indent="0">
              <a:spcBef>
                <a:spcPts val="2500"/>
              </a:spcBef>
              <a:buFont typeface="Arial" panose="020B0604020202020204" pitchFamily="34" charset="0"/>
              <a:buNone/>
            </a:pPr>
            <a:r>
              <a:rPr lang="en-US" sz="2800" b="1" dirty="0"/>
              <a:t>Training and Credentialing Pathways</a:t>
            </a:r>
          </a:p>
          <a:p>
            <a:pPr marL="0" indent="0">
              <a:spcBef>
                <a:spcPts val="2500"/>
              </a:spcBef>
              <a:buFont typeface="Arial" panose="020B0604020202020204" pitchFamily="34" charset="0"/>
              <a:buNone/>
            </a:pPr>
            <a:r>
              <a:rPr lang="en-US" sz="2800" b="1" dirty="0"/>
              <a:t>Hands-On Practical Support</a:t>
            </a:r>
          </a:p>
          <a:p>
            <a:pPr marL="0" indent="0">
              <a:spcBef>
                <a:spcPts val="2500"/>
              </a:spcBef>
              <a:buFont typeface="Arial" panose="020B0604020202020204" pitchFamily="34" charset="0"/>
              <a:buNone/>
            </a:pPr>
            <a:r>
              <a:rPr lang="en-US" sz="2800" b="1" dirty="0"/>
              <a:t>Empowering Lived Experience</a:t>
            </a:r>
          </a:p>
        </p:txBody>
      </p:sp>
      <p:pic>
        <p:nvPicPr>
          <p:cNvPr id="8" name="Content Placeholder 7" descr="Outsourcing concept">
            <a:extLst>
              <a:ext uri="{FF2B5EF4-FFF2-40B4-BE49-F238E27FC236}">
                <a16:creationId xmlns:a16="http://schemas.microsoft.com/office/drawing/2014/main" id="{05C3E648-5274-4D7B-8F88-4019D9726734}"/>
              </a:ext>
            </a:extLst>
          </p:cNvPr>
          <p:cNvPicPr>
            <a:picLocks noGrp="1" noChangeAspect="1"/>
          </p:cNvPicPr>
          <p:nvPr>
            <p:ph type="pic" sz="quarter" idx="13"/>
          </p:nvPr>
        </p:nvPicPr>
        <p:blipFill>
          <a:blip r:embed="rId8"/>
          <a:srcRect r="4864" b="-4"/>
          <a:stretch>
            <a:fillRect/>
          </a:stretch>
        </p:blipFill>
        <p:spPr>
          <a:xfrm>
            <a:off x="7551643" y="2052213"/>
            <a:ext cx="3991900"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541616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4" name="Picture 33">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Rectangle 3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A41223BF-5C67-D9CA-E72F-B98F434DC70B}"/>
              </a:ext>
            </a:extLst>
          </p:cNvPr>
          <p:cNvSpPr>
            <a:spLocks noGrp="1"/>
          </p:cNvSpPr>
          <p:nvPr>
            <p:ph type="title"/>
          </p:nvPr>
        </p:nvSpPr>
        <p:spPr>
          <a:xfrm>
            <a:off x="5411931" y="452718"/>
            <a:ext cx="4638903" cy="1400530"/>
          </a:xfrm>
        </p:spPr>
        <p:txBody>
          <a:bodyPr vert="horz" lIns="91440" tIns="45720" rIns="91440" bIns="45720" rtlCol="0" anchor="t">
            <a:normAutofit/>
          </a:bodyPr>
          <a:lstStyle/>
          <a:p>
            <a:pPr>
              <a:lnSpc>
                <a:spcPct val="90000"/>
              </a:lnSpc>
            </a:pPr>
            <a:r>
              <a:rPr lang="en-US" sz="2900"/>
              <a:t>Independent Living and Employment Support Through CIL</a:t>
            </a:r>
          </a:p>
        </p:txBody>
      </p:sp>
      <p:sp>
        <p:nvSpPr>
          <p:cNvPr id="4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Content Placeholder 7" descr="Filling out forms on a table">
            <a:extLst>
              <a:ext uri="{FF2B5EF4-FFF2-40B4-BE49-F238E27FC236}">
                <a16:creationId xmlns:a16="http://schemas.microsoft.com/office/drawing/2014/main" id="{1BC43F24-C03A-454A-BF61-588E965CAED8}"/>
              </a:ext>
            </a:extLst>
          </p:cNvPr>
          <p:cNvPicPr preferRelativeResize="0">
            <a:picLocks noGrp="1"/>
          </p:cNvPicPr>
          <p:nvPr>
            <p:ph type="pic" sz="quarter" idx="13"/>
          </p:nvPr>
        </p:nvPicPr>
        <p:blipFill>
          <a:blip r:embed="rId8">
            <a:extLst>
              <a:ext uri="{28A0092B-C50C-407E-A947-70E740481C1C}">
                <a14:useLocalDpi xmlns:a14="http://schemas.microsoft.com/office/drawing/2010/main" val="0"/>
              </a:ext>
            </a:extLst>
          </a:blip>
          <a:srcRect l="50328" r="1267" b="-1"/>
          <a:stretch>
            <a:fillRect/>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44" name="Rectangle 43">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6A8C6A5D-0FFB-5567-8805-FD4C3EF99264}"/>
              </a:ext>
            </a:extLst>
          </p:cNvPr>
          <p:cNvSpPr>
            <a:spLocks noGrp="1"/>
          </p:cNvSpPr>
          <p:nvPr>
            <p:ph type="sldNum" sz="quarter" idx="16"/>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28</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Content Placeholder 6">
            <a:extLst>
              <a:ext uri="{FF2B5EF4-FFF2-40B4-BE49-F238E27FC236}">
                <a16:creationId xmlns:a16="http://schemas.microsoft.com/office/drawing/2014/main" id="{EFFB2FFA-D26B-97D4-BDCE-21BEA357C48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10950" y="2052918"/>
            <a:ext cx="4638903" cy="4195481"/>
          </a:xfrm>
        </p:spPr>
        <p:txBody>
          <a:bodyPr>
            <a:normAutofit/>
          </a:bodyPr>
          <a:lstStyle/>
          <a:p>
            <a:pPr marL="0" indent="0">
              <a:spcBef>
                <a:spcPts val="2500"/>
              </a:spcBef>
              <a:buFont typeface="Arial" panose="020B0604020202020204" pitchFamily="34" charset="0"/>
              <a:buNone/>
            </a:pPr>
            <a:r>
              <a:rPr lang="en-US" sz="2400" b="1" dirty="0"/>
              <a:t>Building Foundational Skills</a:t>
            </a:r>
          </a:p>
          <a:p>
            <a:pPr marL="0" indent="0">
              <a:spcBef>
                <a:spcPts val="2500"/>
              </a:spcBef>
              <a:buFont typeface="Arial" panose="020B0604020202020204" pitchFamily="34" charset="0"/>
              <a:buNone/>
            </a:pPr>
            <a:r>
              <a:rPr lang="en-US" sz="2400" b="1" dirty="0"/>
              <a:t>Navigating Vocational Rehabilitation</a:t>
            </a:r>
          </a:p>
          <a:p>
            <a:pPr marL="0" indent="0">
              <a:spcBef>
                <a:spcPts val="2500"/>
              </a:spcBef>
              <a:buFont typeface="Arial" panose="020B0604020202020204" pitchFamily="34" charset="0"/>
              <a:buNone/>
            </a:pPr>
            <a:r>
              <a:rPr lang="en-US" sz="2400" b="1" dirty="0"/>
              <a:t>Workplace Accommodations and Advocacy</a:t>
            </a:r>
          </a:p>
          <a:p>
            <a:pPr marL="0" indent="0">
              <a:spcBef>
                <a:spcPts val="2500"/>
              </a:spcBef>
              <a:buFont typeface="Arial" panose="020B0604020202020204" pitchFamily="34" charset="0"/>
              <a:buNone/>
            </a:pPr>
            <a:r>
              <a:rPr lang="en-US" sz="2400" b="1" dirty="0"/>
              <a:t>Strengthening Employment Outcomes</a:t>
            </a:r>
          </a:p>
        </p:txBody>
      </p:sp>
    </p:spTree>
    <p:extLst>
      <p:ext uri="{BB962C8B-B14F-4D97-AF65-F5344CB8AC3E}">
        <p14:creationId xmlns:p14="http://schemas.microsoft.com/office/powerpoint/2010/main" val="153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5" name="Oval 34">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6" name="Picture 3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9849AF-1F32-4EE6-C7E4-ED1FAB1BD162}"/>
              </a:ext>
            </a:extLst>
          </p:cNvPr>
          <p:cNvSpPr>
            <a:spLocks noGrp="1"/>
          </p:cNvSpPr>
          <p:nvPr>
            <p:ph type="title"/>
          </p:nvPr>
        </p:nvSpPr>
        <p:spPr>
          <a:xfrm>
            <a:off x="6742108" y="629266"/>
            <a:ext cx="3307744" cy="1641986"/>
          </a:xfrm>
        </p:spPr>
        <p:txBody>
          <a:bodyPr vert="horz" lIns="91440" tIns="45720" rIns="91440" bIns="45720" rtlCol="0" anchor="t">
            <a:normAutofit/>
          </a:bodyPr>
          <a:lstStyle/>
          <a:p>
            <a:pPr>
              <a:lnSpc>
                <a:spcPct val="90000"/>
              </a:lnSpc>
            </a:pPr>
            <a:r>
              <a:rPr lang="en-US" sz="2300" dirty="0"/>
              <a:t>Benefits Counseling and System Navigation as Employment Enablers</a:t>
            </a:r>
          </a:p>
        </p:txBody>
      </p:sp>
      <p:pic>
        <p:nvPicPr>
          <p:cNvPr id="8" name="Content Placeholder 7" descr="young couple talk about their problems">
            <a:extLst>
              <a:ext uri="{FF2B5EF4-FFF2-40B4-BE49-F238E27FC236}">
                <a16:creationId xmlns:a16="http://schemas.microsoft.com/office/drawing/2014/main" id="{25142EA2-D4BE-4159-BC0F-168FDC45028C}"/>
              </a:ext>
            </a:extLst>
          </p:cNvPr>
          <p:cNvPicPr>
            <a:picLocks noGrp="1" noChangeAspect="1"/>
          </p:cNvPicPr>
          <p:nvPr>
            <p:ph type="pic" sz="quarter" idx="13"/>
          </p:nvPr>
        </p:nvPicPr>
        <p:blipFill>
          <a:blip r:embed="rId8"/>
          <a:srcRect l="9061" r="31620" b="-1"/>
          <a:stretch>
            <a:fillRect/>
          </a:stretch>
        </p:blipFill>
        <p:spPr>
          <a:xfrm>
            <a:off x="-2" y="10"/>
            <a:ext cx="6094407" cy="6857990"/>
          </a:xfrm>
          <a:prstGeom prst="rect">
            <a:avLst/>
          </a:prstGeom>
        </p:spPr>
      </p:pic>
      <p:sp>
        <p:nvSpPr>
          <p:cNvPr id="5" name="Slide Number Placeholder 4">
            <a:extLst>
              <a:ext uri="{FF2B5EF4-FFF2-40B4-BE49-F238E27FC236}">
                <a16:creationId xmlns:a16="http://schemas.microsoft.com/office/drawing/2014/main" id="{4AA06483-C25F-56E4-373F-012D5C33FEE4}"/>
              </a:ext>
            </a:extLst>
          </p:cNvPr>
          <p:cNvSpPr>
            <a:spLocks noGrp="1"/>
          </p:cNvSpPr>
          <p:nvPr>
            <p:ph type="sldNum" sz="quarter" idx="16"/>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29</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Content Placeholder 6">
            <a:extLst>
              <a:ext uri="{FF2B5EF4-FFF2-40B4-BE49-F238E27FC236}">
                <a16:creationId xmlns:a16="http://schemas.microsoft.com/office/drawing/2014/main" id="{19C5294D-4251-1385-4C5F-69DC69A15EB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42107" y="2438400"/>
            <a:ext cx="4547215" cy="3809999"/>
          </a:xfrm>
        </p:spPr>
        <p:txBody>
          <a:bodyPr>
            <a:normAutofit/>
          </a:bodyPr>
          <a:lstStyle/>
          <a:p>
            <a:pPr marL="0" indent="0">
              <a:spcBef>
                <a:spcPts val="2500"/>
              </a:spcBef>
              <a:buFont typeface="Arial" panose="020B0604020202020204" pitchFamily="34" charset="0"/>
              <a:buNone/>
            </a:pPr>
            <a:r>
              <a:rPr lang="en-US" b="1" dirty="0"/>
              <a:t>Barrier of Benefit Loss Fear</a:t>
            </a:r>
          </a:p>
          <a:p>
            <a:pPr marL="0" indent="0">
              <a:spcBef>
                <a:spcPts val="2500"/>
              </a:spcBef>
              <a:buFont typeface="Arial" panose="020B0604020202020204" pitchFamily="34" charset="0"/>
              <a:buNone/>
            </a:pPr>
            <a:r>
              <a:rPr lang="en-US" b="1" dirty="0"/>
              <a:t>Importance of Accurate Counseling</a:t>
            </a:r>
          </a:p>
          <a:p>
            <a:pPr marL="0" indent="0">
              <a:spcBef>
                <a:spcPts val="2500"/>
              </a:spcBef>
              <a:buFont typeface="Arial" panose="020B0604020202020204" pitchFamily="34" charset="0"/>
              <a:buNone/>
            </a:pPr>
            <a:r>
              <a:rPr lang="en-US" b="1" dirty="0"/>
              <a:t>Need for Consistent Messaging</a:t>
            </a:r>
          </a:p>
          <a:p>
            <a:pPr marL="0" indent="0">
              <a:spcBef>
                <a:spcPts val="2500"/>
              </a:spcBef>
              <a:buFont typeface="Arial" panose="020B0604020202020204" pitchFamily="34" charset="0"/>
              <a:buNone/>
            </a:pPr>
            <a:r>
              <a:rPr lang="en-US" b="1" dirty="0"/>
              <a:t>Empowerment Through Clarity</a:t>
            </a:r>
          </a:p>
          <a:p>
            <a:pPr marL="0" lvl="1" indent="0">
              <a:buFont typeface="Arial" panose="020B0604020202020204" pitchFamily="34" charset="0"/>
              <a:buNone/>
            </a:pPr>
            <a:endParaRPr lang="en-US" sz="1400" dirty="0"/>
          </a:p>
        </p:txBody>
      </p:sp>
    </p:spTree>
    <p:extLst>
      <p:ext uri="{BB962C8B-B14F-4D97-AF65-F5344CB8AC3E}">
        <p14:creationId xmlns:p14="http://schemas.microsoft.com/office/powerpoint/2010/main" val="1568216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fontScale="92500"/>
          </a:bodyPr>
          <a:lstStyle/>
          <a:p>
            <a:pPr>
              <a:lnSpc>
                <a:spcPct val="100000"/>
              </a:lnSpc>
            </a:pPr>
            <a:r>
              <a:rPr lang="en-US" sz="2800" dirty="0"/>
              <a:t>This webinar is being recorded. We will post an archive of along side the Monthly nTIDE broadcast on our webinar, each month, on our website at </a:t>
            </a:r>
            <a:r>
              <a:rPr lang="en-US" sz="2800" u="sng" dirty="0">
                <a:hlinkClick r:id="rId4"/>
              </a:rPr>
              <a:t>www.ResearchOnDisability.org/nTIDE</a:t>
            </a:r>
            <a:r>
              <a:rPr lang="en-US" sz="2800" dirty="0"/>
              <a:t>. This site will also provide copies of the presentations, the speakers’ bios, full transcripts, and other valuable resources.</a:t>
            </a:r>
          </a:p>
          <a:p>
            <a:pPr>
              <a:lnSpc>
                <a:spcPct val="100000"/>
              </a:lnSpc>
            </a:pPr>
            <a:r>
              <a:rPr lang="en-US" sz="28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dirty="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407973436"/>
      </p:ext>
    </p:extLst>
  </p:cSld>
  <p:clrMapOvr>
    <a:masterClrMapping/>
  </p:clrMapOvr>
  <mc:AlternateContent xmlns:mc="http://schemas.openxmlformats.org/markup-compatibility/2006" xmlns:p14="http://schemas.microsoft.com/office/powerpoint/2010/main">
    <mc:Choice Requires="p14">
      <p:transition p14:dur="380" advClick="0" advTm="380"/>
    </mc:Choice>
    <mc:Fallback xmlns="">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24">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A61C0E0-D0DF-1511-4087-99D51D8FE4BC}"/>
              </a:ext>
            </a:extLst>
          </p:cNvPr>
          <p:cNvSpPr>
            <a:spLocks noGrp="1"/>
          </p:cNvSpPr>
          <p:nvPr>
            <p:ph type="title"/>
          </p:nvPr>
        </p:nvSpPr>
        <p:spPr>
          <a:xfrm>
            <a:off x="452640" y="372235"/>
            <a:ext cx="4166510" cy="1622321"/>
          </a:xfrm>
        </p:spPr>
        <p:txBody>
          <a:bodyPr vert="horz" lIns="91440" tIns="45720" rIns="91440" bIns="45720" rtlCol="0" anchor="t">
            <a:normAutofit/>
          </a:bodyPr>
          <a:lstStyle/>
          <a:p>
            <a:pPr>
              <a:lnSpc>
                <a:spcPct val="90000"/>
              </a:lnSpc>
            </a:pPr>
            <a:r>
              <a:rPr lang="en-US" sz="2800" b="0" i="0" kern="1200" dirty="0">
                <a:solidFill>
                  <a:srgbClr val="EBEBEB"/>
                </a:solidFill>
                <a:latin typeface="+mj-lt"/>
                <a:ea typeface="+mj-ea"/>
                <a:cs typeface="+mj-cs"/>
              </a:rPr>
              <a:t>Virtual Supports, Service Gaps, and Community Innovation</a:t>
            </a:r>
          </a:p>
        </p:txBody>
      </p:sp>
      <p:sp>
        <p:nvSpPr>
          <p:cNvPr id="2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9" name="Freeform: Shape 28">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8" name="Content Placeholder 7" descr="Business woman with protective face mask attending online business meeting from home using laptop in pandemic">
            <a:extLst>
              <a:ext uri="{FF2B5EF4-FFF2-40B4-BE49-F238E27FC236}">
                <a16:creationId xmlns:a16="http://schemas.microsoft.com/office/drawing/2014/main" id="{4FA3EE29-350C-46D2-A888-21069F631E78}"/>
              </a:ext>
            </a:extLst>
          </p:cNvPr>
          <p:cNvPicPr>
            <a:picLocks noGrp="1" noChangeAspect="1"/>
          </p:cNvPicPr>
          <p:nvPr>
            <p:ph type="pic" sz="quarter" idx="13"/>
          </p:nvPr>
        </p:nvPicPr>
        <p:blipFill>
          <a:blip r:embed="rId7"/>
          <a:srcRect l="17430" r="17430"/>
          <a:stretch>
            <a:fillRect/>
          </a:stretch>
        </p:blipFill>
        <p:spPr>
          <a:xfrm>
            <a:off x="6104721" y="647698"/>
            <a:ext cx="5428431" cy="5562601"/>
          </a:xfrm>
          <a:prstGeom prst="rect">
            <a:avLst/>
          </a:prstGeom>
          <a:effectLst/>
        </p:spPr>
      </p:pic>
      <p:sp>
        <p:nvSpPr>
          <p:cNvPr id="31" name="Rectangle 3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Slide Number Placeholder 4">
            <a:extLst>
              <a:ext uri="{FF2B5EF4-FFF2-40B4-BE49-F238E27FC236}">
                <a16:creationId xmlns:a16="http://schemas.microsoft.com/office/drawing/2014/main" id="{091D5F01-3CC1-CD3E-0621-A702DCA0E471}"/>
              </a:ext>
            </a:extLst>
          </p:cNvPr>
          <p:cNvSpPr>
            <a:spLocks noGrp="1"/>
          </p:cNvSpPr>
          <p:nvPr>
            <p:ph type="sldNum" sz="quarter" idx="16"/>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30</a:t>
            </a:fld>
            <a:endParaRPr kumimoji="0" lang="en-US" sz="2800" b="0" i="0" u="none" strike="noStrike" kern="1200" cap="none" spc="0" normalizeH="0" baseline="0" noProof="0">
              <a:ln>
                <a:noFill/>
              </a:ln>
              <a:solidFill>
                <a:srgbClr val="FFFFFF"/>
              </a:solidFill>
              <a:effectLst/>
              <a:uLnTx/>
              <a:uFillTx/>
              <a:latin typeface="Century Gothic" panose="020B0502020202020204"/>
              <a:ea typeface="+mn-ea"/>
              <a:cs typeface="+mn-cs"/>
            </a:endParaRPr>
          </a:p>
        </p:txBody>
      </p:sp>
      <p:sp>
        <p:nvSpPr>
          <p:cNvPr id="7" name="Content Placeholder 6">
            <a:extLst>
              <a:ext uri="{FF2B5EF4-FFF2-40B4-BE49-F238E27FC236}">
                <a16:creationId xmlns:a16="http://schemas.microsoft.com/office/drawing/2014/main" id="{4DA1E3AA-0D59-E652-56C6-2729227D1F7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17007" y="2438400"/>
            <a:ext cx="4398433" cy="3785419"/>
          </a:xfrm>
        </p:spPr>
        <p:txBody>
          <a:bodyPr>
            <a:normAutofit/>
          </a:bodyPr>
          <a:lstStyle/>
          <a:p>
            <a:pPr marL="0" indent="0">
              <a:spcBef>
                <a:spcPts val="2500"/>
              </a:spcBef>
              <a:buFont typeface="Arial" panose="020B0604020202020204" pitchFamily="34" charset="0"/>
              <a:buNone/>
            </a:pPr>
            <a:r>
              <a:rPr lang="en-US" sz="2400" b="1" dirty="0">
                <a:solidFill>
                  <a:srgbClr val="EBEBEB"/>
                </a:solidFill>
              </a:rPr>
              <a:t>Virtual Engagement and Accessibility</a:t>
            </a:r>
          </a:p>
          <a:p>
            <a:pPr marL="0" indent="0">
              <a:spcBef>
                <a:spcPts val="2500"/>
              </a:spcBef>
              <a:buFont typeface="Arial" panose="020B0604020202020204" pitchFamily="34" charset="0"/>
              <a:buNone/>
            </a:pPr>
            <a:r>
              <a:rPr lang="en-US" sz="2400" b="1" dirty="0">
                <a:solidFill>
                  <a:srgbClr val="EBEBEB"/>
                </a:solidFill>
              </a:rPr>
              <a:t>Expanded Workforce Development</a:t>
            </a:r>
          </a:p>
          <a:p>
            <a:pPr marL="0" indent="0">
              <a:spcBef>
                <a:spcPts val="2500"/>
              </a:spcBef>
              <a:buFont typeface="Arial" panose="020B0604020202020204" pitchFamily="34" charset="0"/>
              <a:buNone/>
            </a:pPr>
            <a:r>
              <a:rPr lang="en-US" sz="2400" b="1" dirty="0">
                <a:solidFill>
                  <a:srgbClr val="EBEBEB"/>
                </a:solidFill>
              </a:rPr>
              <a:t>Filling Service Gaps</a:t>
            </a:r>
          </a:p>
          <a:p>
            <a:pPr marL="0" indent="0">
              <a:spcBef>
                <a:spcPts val="2500"/>
              </a:spcBef>
              <a:buFont typeface="Arial" panose="020B0604020202020204" pitchFamily="34" charset="0"/>
              <a:buNone/>
            </a:pPr>
            <a:r>
              <a:rPr lang="en-US" sz="2400" b="1" dirty="0">
                <a:solidFill>
                  <a:srgbClr val="EBEBEB"/>
                </a:solidFill>
              </a:rPr>
              <a:t>Community-Based Innovation</a:t>
            </a:r>
          </a:p>
        </p:txBody>
      </p:sp>
    </p:spTree>
    <p:extLst>
      <p:ext uri="{BB962C8B-B14F-4D97-AF65-F5344CB8AC3E}">
        <p14:creationId xmlns:p14="http://schemas.microsoft.com/office/powerpoint/2010/main" val="365152845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5" name="Picture 1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7" name="Oval 1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9" name="Picture 1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1" name="Picture 2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3" name="Rectangle 2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597B5D3-8CA7-8600-11FC-2F7AA8520637}"/>
              </a:ext>
            </a:extLst>
          </p:cNvPr>
          <p:cNvSpPr>
            <a:spLocks noGrp="1"/>
          </p:cNvSpPr>
          <p:nvPr>
            <p:ph type="title"/>
          </p:nvPr>
        </p:nvSpPr>
        <p:spPr>
          <a:xfrm>
            <a:off x="6375679" y="295729"/>
            <a:ext cx="3909734" cy="1641986"/>
          </a:xfrm>
        </p:spPr>
        <p:txBody>
          <a:bodyPr vert="horz" lIns="91440" tIns="45720" rIns="91440" bIns="45720" rtlCol="0" anchor="t">
            <a:noAutofit/>
          </a:bodyPr>
          <a:lstStyle/>
          <a:p>
            <a:pPr>
              <a:lnSpc>
                <a:spcPct val="90000"/>
              </a:lnSpc>
            </a:pPr>
            <a:r>
              <a:rPr lang="en-US" sz="2400" dirty="0"/>
              <a:t>Strengthening Partnerships for Sustainable Employment Outcomes</a:t>
            </a:r>
          </a:p>
        </p:txBody>
      </p:sp>
      <p:pic>
        <p:nvPicPr>
          <p:cNvPr id="8" name="Content Placeholder 7" descr="Teamwork thinking mind head puzzle">
            <a:extLst>
              <a:ext uri="{FF2B5EF4-FFF2-40B4-BE49-F238E27FC236}">
                <a16:creationId xmlns:a16="http://schemas.microsoft.com/office/drawing/2014/main" id="{0717EE83-8A40-47BD-90D4-21878AF8002C}"/>
              </a:ext>
            </a:extLst>
          </p:cNvPr>
          <p:cNvPicPr>
            <a:picLocks noGrp="1" noChangeAspect="1"/>
          </p:cNvPicPr>
          <p:nvPr>
            <p:ph type="pic" sz="quarter" idx="13"/>
          </p:nvPr>
        </p:nvPicPr>
        <p:blipFill>
          <a:blip r:embed="rId8"/>
          <a:srcRect l="4327" r="6808"/>
          <a:stretch>
            <a:fillRect/>
          </a:stretch>
        </p:blipFill>
        <p:spPr>
          <a:xfrm>
            <a:off x="-2" y="10"/>
            <a:ext cx="6094407" cy="6857990"/>
          </a:xfrm>
          <a:prstGeom prst="rect">
            <a:avLst/>
          </a:prstGeom>
        </p:spPr>
      </p:pic>
      <p:sp>
        <p:nvSpPr>
          <p:cNvPr id="5" name="Slide Number Placeholder 4">
            <a:extLst>
              <a:ext uri="{FF2B5EF4-FFF2-40B4-BE49-F238E27FC236}">
                <a16:creationId xmlns:a16="http://schemas.microsoft.com/office/drawing/2014/main" id="{E165FD18-58AE-1E70-08B8-B34DF8C8BD3E}"/>
              </a:ext>
            </a:extLst>
          </p:cNvPr>
          <p:cNvSpPr>
            <a:spLocks noGrp="1"/>
          </p:cNvSpPr>
          <p:nvPr>
            <p:ph type="sldNum" sz="quarter" idx="16"/>
          </p:nvPr>
        </p:nvSpPr>
        <p:spPr>
          <a:xfrm>
            <a:off x="10352540" y="295729"/>
            <a:ext cx="838199" cy="767687"/>
          </a:xfrm>
        </p:spPr>
        <p:txBody>
          <a:bodyPr vert="horz" lIns="91440" tIns="45720" rIns="91440" bIns="45720" rtlCol="0" anchor="b">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753D0FD4-819D-4187-8797-C35567B41C78}" type="slidenum">
              <a:rPr kumimoji="0" lang="en-US"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31</a:t>
            </a:fld>
            <a:endParaRPr kumimoji="0" lang="en-US" sz="2800" b="0" i="0" u="none" strike="noStrike" kern="1200" cap="none" spc="0" normalizeH="0" baseline="0" noProof="0">
              <a:ln>
                <a:noFill/>
              </a:ln>
              <a:solidFill>
                <a:prstClr val="white">
                  <a:tint val="75000"/>
                </a:prstClr>
              </a:solidFill>
              <a:effectLst/>
              <a:uLnTx/>
              <a:uFillTx/>
              <a:latin typeface="Century Gothic" panose="020B0502020202020204"/>
              <a:ea typeface="+mn-ea"/>
              <a:cs typeface="+mn-cs"/>
            </a:endParaRPr>
          </a:p>
        </p:txBody>
      </p:sp>
      <p:sp>
        <p:nvSpPr>
          <p:cNvPr id="7" name="Content Placeholder 6">
            <a:extLst>
              <a:ext uri="{FF2B5EF4-FFF2-40B4-BE49-F238E27FC236}">
                <a16:creationId xmlns:a16="http://schemas.microsoft.com/office/drawing/2014/main" id="{8C2DC618-6D2A-E360-D0E8-26316E886B4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742108" y="2438401"/>
            <a:ext cx="4331176" cy="2545582"/>
          </a:xfrm>
        </p:spPr>
        <p:txBody>
          <a:bodyPr>
            <a:noAutofit/>
          </a:bodyPr>
          <a:lstStyle/>
          <a:p>
            <a:pPr marL="0" indent="0">
              <a:spcBef>
                <a:spcPts val="2500"/>
              </a:spcBef>
              <a:buFont typeface="Arial" panose="020B0604020202020204" pitchFamily="34" charset="0"/>
              <a:buNone/>
            </a:pPr>
            <a:r>
              <a:rPr lang="en-US" sz="2400" b="1" dirty="0"/>
              <a:t>Collaborative Agency Approach</a:t>
            </a:r>
          </a:p>
          <a:p>
            <a:pPr marL="0" indent="0">
              <a:spcBef>
                <a:spcPts val="2500"/>
              </a:spcBef>
              <a:buFont typeface="Arial" panose="020B0604020202020204" pitchFamily="34" charset="0"/>
              <a:buNone/>
            </a:pPr>
            <a:r>
              <a:rPr lang="en-US" sz="2400" b="1" dirty="0"/>
              <a:t>Leveraging Combined Strengths</a:t>
            </a:r>
          </a:p>
          <a:p>
            <a:pPr marL="0" indent="0">
              <a:spcBef>
                <a:spcPts val="2500"/>
              </a:spcBef>
              <a:buFont typeface="Arial" panose="020B0604020202020204" pitchFamily="34" charset="0"/>
              <a:buNone/>
            </a:pPr>
            <a:r>
              <a:rPr lang="en-US" sz="2400" b="1" dirty="0"/>
              <a:t>Enhanced Accountability</a:t>
            </a:r>
          </a:p>
          <a:p>
            <a:pPr marL="0" indent="0">
              <a:spcBef>
                <a:spcPts val="2500"/>
              </a:spcBef>
              <a:buFont typeface="Arial" panose="020B0604020202020204" pitchFamily="34" charset="0"/>
              <a:buNone/>
            </a:pPr>
            <a:r>
              <a:rPr lang="en-US" sz="2400" b="1" dirty="0"/>
              <a:t>Inclusive Employment Outcomes</a:t>
            </a:r>
          </a:p>
        </p:txBody>
      </p:sp>
    </p:spTree>
    <p:extLst>
      <p:ext uri="{BB962C8B-B14F-4D97-AF65-F5344CB8AC3E}">
        <p14:creationId xmlns:p14="http://schemas.microsoft.com/office/powerpoint/2010/main" val="4136616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F8122-B7A2-9958-1483-C10A79C09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30E0C-E5E6-85F5-33ED-DE7ABAF44B0C}"/>
              </a:ext>
            </a:extLst>
          </p:cNvPr>
          <p:cNvSpPr>
            <a:spLocks noGrp="1"/>
          </p:cNvSpPr>
          <p:nvPr>
            <p:ph type="title"/>
          </p:nvPr>
        </p:nvSpPr>
        <p:spPr>
          <a:xfrm>
            <a:off x="101446" y="681480"/>
            <a:ext cx="3929378"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Comparing:</a:t>
            </a:r>
            <a:br>
              <a:rPr lang="en-US" sz="4000" b="1"/>
            </a:br>
            <a:r>
              <a:rPr lang="en-US" sz="4000" b="1"/>
              <a:t> </a:t>
            </a:r>
            <a:r>
              <a:rPr lang="en-US" sz="3100" b="1"/>
              <a:t>nTIDE (Ages </a:t>
            </a:r>
            <a:r>
              <a:rPr lang="en-US" sz="3100" b="1">
                <a:solidFill>
                  <a:srgbClr val="FF0000"/>
                </a:solidFill>
              </a:rPr>
              <a:t>16</a:t>
            </a:r>
            <a:r>
              <a:rPr lang="en-US" sz="3100" b="1"/>
              <a:t>-64)</a:t>
            </a:r>
            <a:br>
              <a:rPr lang="en-US" sz="3100" b="1"/>
            </a:br>
            <a:r>
              <a:rPr lang="en-US" sz="3100" b="1"/>
              <a:t> </a:t>
            </a:r>
            <a:r>
              <a:rPr lang="en-US" sz="3100" b="1" err="1"/>
              <a:t>AnnRpt</a:t>
            </a:r>
            <a:r>
              <a:rPr lang="en-US" sz="3100" b="1"/>
              <a:t> (Ages </a:t>
            </a:r>
            <a:r>
              <a:rPr lang="en-US" sz="3100" b="1">
                <a:solidFill>
                  <a:srgbClr val="FF0000"/>
                </a:solidFill>
              </a:rPr>
              <a:t>18</a:t>
            </a:r>
            <a:r>
              <a:rPr lang="en-US" sz="3100" b="1"/>
              <a:t>-64)</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AF4D5029-19A0-A517-C343-332AE9FA875B}"/>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6E0B8181-7E05-5E62-737F-9C2D087EEDC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32</a:t>
            </a:fld>
            <a:endParaRPr lang="en-US"/>
          </a:p>
        </p:txBody>
      </p:sp>
      <p:pic>
        <p:nvPicPr>
          <p:cNvPr id="73" name="Picture 72" descr="A line chart with four lines, comparing the employment-to-population ratio trend lines from nTIDE, which uses CPS monthly data (June 2008-March 2026) and the Annual Report, which uses ACS annual data (2008-2024).  Basically, the trend lines from the annual report (one for people with disabilities and one for people without disabilities) are overlayed on top of the standard trend lines from nTIDE.  Overall, they follow the same pattern, which acts to verify the two data sources. The trend lines for from nTIDE are always lower than those of the Annual Report, in part because nTIDE includes 16 and 17 year olds, who are less likely to be employed.&#10;">
            <a:extLst>
              <a:ext uri="{FF2B5EF4-FFF2-40B4-BE49-F238E27FC236}">
                <a16:creationId xmlns:a16="http://schemas.microsoft.com/office/drawing/2014/main" id="{DC804F77-85B6-757B-5CDC-042130DD468A}"/>
              </a:ext>
            </a:extLst>
          </p:cNvPr>
          <p:cNvPicPr>
            <a:picLocks noChangeAspect="1"/>
          </p:cNvPicPr>
          <p:nvPr/>
        </p:nvPicPr>
        <p:blipFill>
          <a:blip r:embed="rId3"/>
          <a:stretch>
            <a:fillRect/>
          </a:stretch>
        </p:blipFill>
        <p:spPr>
          <a:xfrm>
            <a:off x="4153919" y="0"/>
            <a:ext cx="5828281" cy="6120914"/>
          </a:xfrm>
          <a:prstGeom prst="rect">
            <a:avLst/>
          </a:prstGeom>
        </p:spPr>
      </p:pic>
    </p:spTree>
    <p:extLst>
      <p:ext uri="{BB962C8B-B14F-4D97-AF65-F5344CB8AC3E}">
        <p14:creationId xmlns:p14="http://schemas.microsoft.com/office/powerpoint/2010/main" val="3908235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61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solidFill>
                  <a:srgbClr val="003591"/>
                </a:solidFill>
                <a:latin typeface="Calibri" panose="020F0502020204030204" pitchFamily="34" charset="0"/>
              </a:rPr>
              <a:t>Bye!</a:t>
            </a:r>
            <a:endParaRPr lang="en-US">
              <a:solidFill>
                <a:srgbClr val="003591"/>
              </a:solidFill>
            </a:endParaRPr>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10659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rPr>
              <a:t>Up Front Matters – Contact Info</a:t>
            </a:r>
            <a:endParaRPr lang="en-US"/>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dirty="0"/>
              <a:t>If you have any questions following this recording, please contact us at </a:t>
            </a:r>
            <a:r>
              <a:rPr lang="en-US" sz="3000" u="sng" dirty="0">
                <a:hlinkClick r:id="rId4"/>
              </a:rPr>
              <a:t>Disability.Statistics@unh.edu</a:t>
            </a:r>
            <a:r>
              <a:rPr lang="en-US" sz="3000" dirty="0"/>
              <a:t>, or toll free at 866-538-9521 for more information. Thanks for joining us. Enjoy today's webinar!</a:t>
            </a:r>
          </a:p>
          <a:p>
            <a:endParaRPr lang="en-US" dirty="0"/>
          </a:p>
        </p:txBody>
      </p:sp>
      <p:pic>
        <p:nvPicPr>
          <p:cNvPr id="6" name="nTIDE-3">
            <a:hlinkClick r:id="" action="ppaction://media"/>
            <a:extLst>
              <a:ext uri="{FF2B5EF4-FFF2-40B4-BE49-F238E27FC236}">
                <a16:creationId xmlns:a16="http://schemas.microsoft.com/office/drawing/2014/main" id="{1EBEF609-0148-4D2B-86AF-CCA882B45E6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03FDA9B-112D-4E78-9A17-015C61488197}"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xmlns:p14="http://schemas.microsoft.com/office/powerpoint/2010/main">
    <mc:Choice Requires="p14">
      <p:transition spd="slow" p14:dur="2000" advClick="0" advTm="180"/>
    </mc:Choice>
    <mc:Fallback xmlns="">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Welcome to the </a:t>
            </a:r>
            <a:r>
              <a:rPr lang="en-US" sz="4400" b="1" i="1" u="sng">
                <a:solidFill>
                  <a:schemeClr val="tx1"/>
                </a:solidFill>
                <a:latin typeface="Calibri" panose="020F0502020204030204" pitchFamily="34" charset="0"/>
              </a:rPr>
              <a:t>nTIDE Lunch &amp; Learn</a:t>
            </a:r>
            <a:endParaRPr lang="en-US" i="1"/>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dirty="0">
                <a:latin typeface="Calibri" panose="020F0502020204030204" pitchFamily="34" charset="0"/>
              </a:rPr>
              <a:t>Occurs at noon Eastern-time on the first Friday day of each month, with the release of the </a:t>
            </a:r>
            <a:r>
              <a:rPr lang="en-US" sz="3000" u="sng" dirty="0">
                <a:latin typeface="Calibri" panose="020F0502020204030204" pitchFamily="34" charset="0"/>
              </a:rPr>
              <a:t>nTIDE Report</a:t>
            </a:r>
            <a:r>
              <a:rPr lang="en-US" sz="3000" dirty="0">
                <a:latin typeface="Calibri" panose="020F0502020204030204" pitchFamily="34" charset="0"/>
              </a:rPr>
              <a:t>.</a:t>
            </a:r>
          </a:p>
          <a:p>
            <a:pPr marL="233363" lvl="1">
              <a:spcBef>
                <a:spcPts val="1800"/>
              </a:spcBef>
            </a:pPr>
            <a:r>
              <a:rPr lang="en-US" sz="3000" dirty="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57904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257175" y="255156"/>
            <a:ext cx="10515600" cy="1325563"/>
          </a:xfrm>
        </p:spPr>
        <p:txBody>
          <a:bodyPr>
            <a:normAutofit/>
          </a:bodyPr>
          <a:lstStyle/>
          <a:p>
            <a:pPr algn="ctr"/>
            <a:r>
              <a:rPr lang="en-US" sz="3600" b="1" u="sng" dirty="0">
                <a:latin typeface="Calibri" panose="020F0502020204030204" pitchFamily="34" charset="0"/>
              </a:rPr>
              <a:t>Today’s Session: Pathways to Work – Navigating Employment with Complex Life Challenges</a:t>
            </a:r>
            <a:endParaRPr lang="en-US" sz="3600" dirty="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a:bodyPr>
          <a:lstStyle/>
          <a:p>
            <a:pPr>
              <a:spcBef>
                <a:spcPts val="1200"/>
              </a:spcBef>
            </a:pPr>
            <a:r>
              <a:rPr lang="en-US" sz="3000" dirty="0">
                <a:latin typeface="Calibri" panose="020F0502020204030204" pitchFamily="34" charset="0"/>
              </a:rPr>
              <a:t>Part 1: nTIDE Report … “The Numbers”</a:t>
            </a:r>
          </a:p>
          <a:p>
            <a:pPr lvl="1">
              <a:spcBef>
                <a:spcPts val="800"/>
              </a:spcBef>
            </a:pPr>
            <a:r>
              <a:rPr lang="en-US" dirty="0">
                <a:latin typeface="Calibri" panose="020F0502020204030204" pitchFamily="34" charset="0"/>
              </a:rPr>
              <a:t>Andrew Houtenville, University of New Hampshire </a:t>
            </a:r>
            <a:r>
              <a:rPr lang="en-US">
                <a:latin typeface="Calibri" panose="020F0502020204030204" pitchFamily="34" charset="0"/>
              </a:rPr>
              <a:t>(Stockton </a:t>
            </a:r>
            <a:r>
              <a:rPr lang="en-US" dirty="0">
                <a:latin typeface="Calibri" panose="020F0502020204030204" pitchFamily="34" charset="0"/>
              </a:rPr>
              <a:t>’88)</a:t>
            </a:r>
          </a:p>
          <a:p>
            <a:r>
              <a:rPr lang="en-US" sz="3000" dirty="0">
                <a:latin typeface="Calibri" panose="020F0502020204030204" pitchFamily="34" charset="0"/>
              </a:rPr>
              <a:t>Part 2: nTIDE News</a:t>
            </a:r>
          </a:p>
          <a:p>
            <a:pPr lvl="1"/>
            <a:r>
              <a:rPr lang="en-US" dirty="0">
                <a:latin typeface="Calibri"/>
                <a:cs typeface="Calibri"/>
              </a:rPr>
              <a:t>Shoshana Marin, </a:t>
            </a:r>
            <a:r>
              <a:rPr lang="en-US" dirty="0">
                <a:solidFill>
                  <a:srgbClr val="000000"/>
                </a:solidFill>
                <a:latin typeface="Calibri"/>
                <a:cs typeface="Calibri"/>
              </a:rPr>
              <a:t>Association of University Centers on Disabilities (AUCD</a:t>
            </a:r>
            <a:r>
              <a:rPr lang="en-US" dirty="0">
                <a:latin typeface="Calibri"/>
                <a:cs typeface="Calibri"/>
              </a:rPr>
              <a:t>)</a:t>
            </a:r>
          </a:p>
          <a:p>
            <a:pPr>
              <a:spcBef>
                <a:spcPts val="1200"/>
              </a:spcBef>
            </a:pPr>
            <a:r>
              <a:rPr lang="en-US" sz="3000" dirty="0">
                <a:latin typeface="Calibri"/>
                <a:cs typeface="Calibri"/>
              </a:rPr>
              <a:t>Part 3: Guest Speakers</a:t>
            </a:r>
          </a:p>
          <a:p>
            <a:pPr lvl="1">
              <a:spcBef>
                <a:spcPts val="1200"/>
              </a:spcBef>
            </a:pPr>
            <a:r>
              <a:rPr lang="en-US" dirty="0">
                <a:latin typeface="Calibri"/>
                <a:ea typeface="Calibri"/>
                <a:cs typeface="Calibri"/>
              </a:rPr>
              <a:t>Victoria Phillips, Mental Health Association in Atlantic County (NJ)</a:t>
            </a:r>
          </a:p>
          <a:p>
            <a:pPr lvl="1">
              <a:spcBef>
                <a:spcPts val="1200"/>
              </a:spcBef>
            </a:pPr>
            <a:r>
              <a:rPr lang="en-US" dirty="0">
                <a:latin typeface="Calibri"/>
                <a:ea typeface="Calibri"/>
                <a:cs typeface="Calibri"/>
              </a:rPr>
              <a:t>Donald Campbell, Atlantic Center for Independent Living, Inc.</a:t>
            </a:r>
          </a:p>
          <a:p>
            <a:pPr>
              <a:spcBef>
                <a:spcPts val="1200"/>
              </a:spcBef>
            </a:pPr>
            <a:r>
              <a:rPr lang="en-US" sz="3000" dirty="0">
                <a:latin typeface="Calibri"/>
                <a:cs typeface="Calibri"/>
              </a:rPr>
              <a:t>Part 4: Q&amp;A</a:t>
            </a:r>
          </a:p>
          <a:p>
            <a:endParaRPr lang="en-US" dirty="0"/>
          </a:p>
          <a:p>
            <a:pPr marL="0" indent="0">
              <a:spcBef>
                <a:spcPts val="1200"/>
              </a:spcBef>
              <a:buNone/>
            </a:pPr>
            <a:endParaRPr lang="en-US" sz="3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266323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7" name="Picture 6">
            <a:extLst>
              <a:ext uri="{FF2B5EF4-FFF2-40B4-BE49-F238E27FC236}">
                <a16:creationId xmlns:a16="http://schemas.microsoft.com/office/drawing/2014/main" id="{024EE939-9D60-95B1-608D-1C9FA688ACA7}"/>
              </a:ext>
            </a:extLst>
          </p:cNvPr>
          <p:cNvPicPr>
            <a:picLocks noChangeAspect="1"/>
          </p:cNvPicPr>
          <p:nvPr/>
        </p:nvPicPr>
        <p:blipFill>
          <a:blip r:embed="rId2"/>
          <a:stretch>
            <a:fillRect/>
          </a:stretch>
        </p:blipFill>
        <p:spPr>
          <a:xfrm>
            <a:off x="2895322" y="2700465"/>
            <a:ext cx="6401355" cy="1457070"/>
          </a:xfrm>
          <a:prstGeom prst="rect">
            <a:avLst/>
          </a:prstGeom>
        </p:spPr>
      </p:pic>
    </p:spTree>
    <p:extLst>
      <p:ext uri="{BB962C8B-B14F-4D97-AF65-F5344CB8AC3E}">
        <p14:creationId xmlns:p14="http://schemas.microsoft.com/office/powerpoint/2010/main" val="313373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a:t>
            </a:r>
            <a:r>
              <a:rPr lang="en-US" b="1" u="sng" err="1">
                <a:latin typeface="Calibri" panose="020F0502020204030204" pitchFamily="34" charset="0"/>
                <a:cs typeface="Calibri" panose="020F0502020204030204" pitchFamily="34" charset="0"/>
              </a:rPr>
              <a:t>nTIDE</a:t>
            </a:r>
            <a:r>
              <a:rPr lang="en-US" b="1" u="sng">
                <a:latin typeface="Calibri" panose="020F0502020204030204" pitchFamily="34" charset="0"/>
                <a:cs typeface="Calibri" panose="020F0502020204030204" pitchFamily="34" charset="0"/>
              </a:rPr>
              <a:t>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sz="3000" dirty="0">
                <a:latin typeface="Calibri" panose="020F0502020204030204" pitchFamily="34" charset="0"/>
              </a:rPr>
              <a:t>The monthly </a:t>
            </a:r>
            <a:r>
              <a:rPr lang="en-US" sz="3000" u="sng" dirty="0">
                <a:latin typeface="Calibri" panose="020F0502020204030204" pitchFamily="34" charset="0"/>
              </a:rPr>
              <a:t>nTIDE Report</a:t>
            </a:r>
            <a:r>
              <a:rPr lang="en-US" sz="3000" dirty="0">
                <a:latin typeface="Calibri" panose="020F0502020204030204" pitchFamily="34" charset="0"/>
              </a:rPr>
              <a:t> is a press release and infographic, looking at the latest employment statistics.</a:t>
            </a:r>
          </a:p>
          <a:p>
            <a:pPr>
              <a:spcBef>
                <a:spcPts val="1800"/>
              </a:spcBef>
            </a:pPr>
            <a:r>
              <a:rPr lang="en-US" sz="3000" dirty="0">
                <a:latin typeface="Calibri" panose="020F0502020204030204" pitchFamily="34" charset="0"/>
              </a:rPr>
              <a:t>Uses data from the “jobs report” released by the U.S. Bureau of Labor Statistics, on the 1</a:t>
            </a:r>
            <a:r>
              <a:rPr lang="en-US" sz="3000" baseline="30000" dirty="0">
                <a:latin typeface="Calibri" panose="020F0502020204030204" pitchFamily="34" charset="0"/>
              </a:rPr>
              <a:t>st</a:t>
            </a:r>
            <a:r>
              <a:rPr lang="en-US" sz="3000" dirty="0">
                <a:latin typeface="Calibri" panose="020F0502020204030204" pitchFamily="34" charset="0"/>
              </a:rPr>
              <a:t> Friday of each month.</a:t>
            </a:r>
          </a:p>
          <a:p>
            <a:endParaRPr lang="en-US" dirty="0"/>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4796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sz="3000"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sz="3000" dirty="0">
                <a:latin typeface="Calibri" panose="020F0502020204030204" pitchFamily="34" charset="0"/>
              </a:rPr>
              <a:t>Civilians, ages 16-64, not living in institutions.</a:t>
            </a:r>
          </a:p>
          <a:p>
            <a:pPr>
              <a:spcBef>
                <a:spcPts val="1800"/>
              </a:spcBef>
            </a:pPr>
            <a:r>
              <a:rPr lang="en-US" sz="3000" dirty="0">
                <a:latin typeface="Calibri" panose="020F0502020204030204" pitchFamily="34" charset="0"/>
              </a:rPr>
              <a:t>Available September 2008 onward.</a:t>
            </a:r>
          </a:p>
          <a:p>
            <a:pPr>
              <a:spcBef>
                <a:spcPts val="1800"/>
              </a:spcBef>
            </a:pPr>
            <a:r>
              <a:rPr lang="en-US" sz="3000" dirty="0">
                <a:latin typeface="Calibri" panose="020F0502020204030204" pitchFamily="34" charset="0"/>
              </a:rPr>
              <a:t>Not yet seasonally adjusted …</a:t>
            </a:r>
          </a:p>
          <a:p>
            <a:pPr lvl="1">
              <a:spcBef>
                <a:spcPts val="1200"/>
              </a:spcBef>
            </a:pPr>
            <a:r>
              <a:rPr lang="en-US" sz="2400" dirty="0">
                <a:latin typeface="Calibri" panose="020F0502020204030204" pitchFamily="34" charset="0"/>
              </a:rPr>
              <a:t>Which is why </a:t>
            </a:r>
            <a:r>
              <a:rPr lang="en-US" dirty="0">
                <a:latin typeface="Calibri" panose="020F0502020204030204" pitchFamily="34" charset="0"/>
              </a:rPr>
              <a:t>the nTIDE Report </a:t>
            </a:r>
            <a:r>
              <a:rPr lang="en-US" sz="2400" dirty="0">
                <a:latin typeface="Calibri" panose="020F0502020204030204" pitchFamily="34" charset="0"/>
              </a:rPr>
              <a:t>also compares the same month last year.</a:t>
            </a:r>
          </a:p>
          <a:p>
            <a:pPr lvl="1">
              <a:spcBef>
                <a:spcPts val="1200"/>
              </a:spcBef>
            </a:pPr>
            <a:r>
              <a:rPr lang="en-US" dirty="0">
                <a:latin typeface="Calibri" panose="020F0502020204030204" pitchFamily="34" charset="0"/>
              </a:rPr>
              <a:t>Since COVID, we started focusing on the month-to-month change. </a:t>
            </a:r>
            <a:endParaRPr lang="en-US" sz="2400" dirty="0">
              <a:latin typeface="Calibri" panose="020F0502020204030204" pitchFamily="34" charset="0"/>
            </a:endParaRPr>
          </a:p>
          <a:p>
            <a:endParaRPr lang="en-US" dirty="0"/>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927702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_rels/theme4.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AAFC6080-F3C5-4C7A-ABE2-5717816B5D64}" vid="{87E6AF80-6DA5-4758-80DD-051F9E3BD3BA}"/>
    </a:ext>
  </a:extLst>
</a:theme>
</file>

<file path=ppt/theme/theme3.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3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55F3AE54-E525-407A-9473-4F14C43EA8FD}">
  <ds:schemaRefs>
    <ds:schemaRef ds:uri="fa6c27e5-2960-4c71-81aa-383a710c0b60"/>
    <ds:schemaRef ds:uri="http://www.w3.org/XML/1998/namespace"/>
    <ds:schemaRef ds:uri="112b3ed3-6cb6-4524-af0a-33e0546dafc2"/>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0AC4E82-BFB4-4A26-837F-B818C79A956A}">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174</TotalTime>
  <Words>4080</Words>
  <Application>Microsoft Office PowerPoint</Application>
  <PresentationFormat>Widescreen</PresentationFormat>
  <Paragraphs>277</Paragraphs>
  <Slides>34</Slides>
  <Notes>24</Notes>
  <HiddenSlides>0</HiddenSlides>
  <MMClips>4</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34</vt:i4>
      </vt:variant>
    </vt:vector>
  </HeadingPairs>
  <TitlesOfParts>
    <vt:vector size="47" baseType="lpstr">
      <vt:lpstr>Arial</vt:lpstr>
      <vt:lpstr>Arial Black</vt:lpstr>
      <vt:lpstr>Calibri</vt:lpstr>
      <vt:lpstr>Century Gothic</vt:lpstr>
      <vt:lpstr>Courier New</vt:lpstr>
      <vt:lpstr>Myriad Pro</vt:lpstr>
      <vt:lpstr>Times New Roman</vt:lpstr>
      <vt:lpstr>Wingdings 3</vt:lpstr>
      <vt:lpstr>2_nTIDE Lunch and Learn PPT Template</vt:lpstr>
      <vt:lpstr>Custom Design</vt:lpstr>
      <vt:lpstr>2_nTIDE Lunch and Learn PPT Template</vt:lpstr>
      <vt:lpstr>Ion</vt:lpstr>
      <vt:lpstr>3_nTIDE Lunch and Learn PPT Template</vt:lpstr>
      <vt:lpstr>nTIDE Lunch &amp; Learn Webinar Series</vt:lpstr>
      <vt:lpstr>nTIDE Lunch &amp; Learn Webinar Series</vt:lpstr>
      <vt:lpstr>Up Front Matters</vt:lpstr>
      <vt:lpstr>Up Front Matters – Contact Info</vt:lpstr>
      <vt:lpstr>Welcome to the nTIDE Lunch &amp; Learn</vt:lpstr>
      <vt:lpstr>Today’s Session: Pathways to Work – Navigating Employment with Complex Life Challenges</vt:lpstr>
      <vt:lpstr>Part 1: The nTIDE Report</vt:lpstr>
      <vt:lpstr>The Monthly nTIDE Report</vt:lpstr>
      <vt:lpstr>Source of the Data</vt:lpstr>
      <vt:lpstr>The Numbers</vt:lpstr>
      <vt:lpstr>Employment-  to-Population  Ratio:     </vt:lpstr>
      <vt:lpstr>Employment-  to-Population  Ratio:  April    </vt:lpstr>
      <vt:lpstr>Employment-  to-Population  Ratio:  May   </vt:lpstr>
      <vt:lpstr>Labor Force Participation Rate:  </vt:lpstr>
      <vt:lpstr>Labor Force Participation Rate:  April</vt:lpstr>
      <vt:lpstr>Labor Force Participation Rate:  May</vt:lpstr>
      <vt:lpstr>Part 2 nTIDE News</vt:lpstr>
      <vt:lpstr>Medicaid Work Requirements</vt:lpstr>
      <vt:lpstr>OMB Grant Review Proposed Rule</vt:lpstr>
      <vt:lpstr>FY27 Appropriations</vt:lpstr>
      <vt:lpstr>Service Animal Limitations from HUD</vt:lpstr>
      <vt:lpstr>Texas v. Kennedy- Update</vt:lpstr>
      <vt:lpstr>Part 3: Guest Speakers </vt:lpstr>
      <vt:lpstr>Pathways To Work:  Navigating Employment With Complex Life Challenges </vt:lpstr>
      <vt:lpstr>The People We Serve</vt:lpstr>
      <vt:lpstr>Why Disability, Mental Health, and Employment Must Be Addressed Together</vt:lpstr>
      <vt:lpstr>Hands-On Employment Support at the Mental Health Association</vt:lpstr>
      <vt:lpstr>Independent Living and Employment Support Through CIL</vt:lpstr>
      <vt:lpstr>Benefits Counseling and System Navigation as Employment Enablers</vt:lpstr>
      <vt:lpstr>Virtual Supports, Service Gaps, and Community Innovation</vt:lpstr>
      <vt:lpstr>Strengthening Partnerships for Sustainable Employment Outcomes</vt:lpstr>
      <vt:lpstr>Employment-  to-Population  Ratio:  Comparing:  nTIDE (Ages 16-64)  AnnRpt (Ages 18-64)     </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lastModifiedBy>Tracey Parent</cp:lastModifiedBy>
  <cp:revision>1</cp:revision>
  <dcterms:created xsi:type="dcterms:W3CDTF">2020-10-02T13:45:56Z</dcterms:created>
  <dcterms:modified xsi:type="dcterms:W3CDTF">2026-06-05T14:52:47Z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