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93" r:id="rId5"/>
    <p:sldMasterId id="2147486513" r:id="rId6"/>
    <p:sldMasterId id="2147486526" r:id="rId7"/>
    <p:sldMasterId id="2147486538" r:id="rId8"/>
  </p:sldMasterIdLst>
  <p:notesMasterIdLst>
    <p:notesMasterId r:id="rId51"/>
  </p:notesMasterIdLst>
  <p:handoutMasterIdLst>
    <p:handoutMasterId r:id="rId52"/>
  </p:handoutMasterIdLst>
  <p:sldIdLst>
    <p:sldId id="12466" r:id="rId9"/>
    <p:sldId id="12467" r:id="rId10"/>
    <p:sldId id="12486" r:id="rId11"/>
    <p:sldId id="260" r:id="rId12"/>
    <p:sldId id="12469" r:id="rId13"/>
    <p:sldId id="12470" r:id="rId14"/>
    <p:sldId id="12471" r:id="rId15"/>
    <p:sldId id="12472" r:id="rId16"/>
    <p:sldId id="12473" r:id="rId17"/>
    <p:sldId id="12475" r:id="rId18"/>
    <p:sldId id="12501" r:id="rId19"/>
    <p:sldId id="12477" r:id="rId20"/>
    <p:sldId id="12478" r:id="rId21"/>
    <p:sldId id="12476" r:id="rId22"/>
    <p:sldId id="12499" r:id="rId23"/>
    <p:sldId id="12500" r:id="rId24"/>
    <p:sldId id="306" r:id="rId25"/>
    <p:sldId id="12525" r:id="rId26"/>
    <p:sldId id="307" r:id="rId27"/>
    <p:sldId id="323" r:id="rId28"/>
    <p:sldId id="319" r:id="rId29"/>
    <p:sldId id="320" r:id="rId30"/>
    <p:sldId id="313" r:id="rId31"/>
    <p:sldId id="324" r:id="rId32"/>
    <p:sldId id="310" r:id="rId33"/>
    <p:sldId id="315" r:id="rId34"/>
    <p:sldId id="12502" r:id="rId35"/>
    <p:sldId id="256" r:id="rId36"/>
    <p:sldId id="257" r:id="rId37"/>
    <p:sldId id="258" r:id="rId38"/>
    <p:sldId id="259" r:id="rId39"/>
    <p:sldId id="12524" r:id="rId40"/>
    <p:sldId id="261" r:id="rId41"/>
    <p:sldId id="262" r:id="rId42"/>
    <p:sldId id="263" r:id="rId43"/>
    <p:sldId id="264" r:id="rId44"/>
    <p:sldId id="265" r:id="rId45"/>
    <p:sldId id="266" r:id="rId46"/>
    <p:sldId id="267" r:id="rId47"/>
    <p:sldId id="12523" r:id="rId48"/>
    <p:sldId id="12481" r:id="rId49"/>
    <p:sldId id="12485"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07A2C"/>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45DED-E859-4BEB-B546-7CE941D811D0}" v="23" dt="2026-05-08T13:52:40.991"/>
    <p1510:client id="{E60C89E6-F84F-4F55-BFA2-7AA5EB5CE7A1}" v="4" dt="2026-05-08T12:47:23.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02" d="100"/>
          <a:sy n="102" d="100"/>
        </p:scale>
        <p:origin x="114" y="2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Parent" userId="f124e6bf-4c70-4730-b6e9-849815460e2e" providerId="ADAL" clId="{190CE402-8FE2-49BF-8A4C-92A80D47BAC0}"/>
    <pc:docChg chg="undo custSel addSld delSld modSld delMainMaster modMainMaster">
      <pc:chgData name="Tracey Parent" userId="f124e6bf-4c70-4730-b6e9-849815460e2e" providerId="ADAL" clId="{190CE402-8FE2-49BF-8A4C-92A80D47BAC0}" dt="2026-05-08T12:47:23.573" v="2988"/>
      <pc:docMkLst>
        <pc:docMk/>
      </pc:docMkLst>
      <pc:sldChg chg="add del">
        <pc:chgData name="Tracey Parent" userId="f124e6bf-4c70-4730-b6e9-849815460e2e" providerId="ADAL" clId="{190CE402-8FE2-49BF-8A4C-92A80D47BAC0}" dt="2026-05-05T17:09:20.373" v="2987"/>
        <pc:sldMkLst>
          <pc:docMk/>
          <pc:sldMk cId="0" sldId="256"/>
        </pc:sldMkLst>
      </pc:sldChg>
      <pc:sldChg chg="add del">
        <pc:chgData name="Tracey Parent" userId="f124e6bf-4c70-4730-b6e9-849815460e2e" providerId="ADAL" clId="{190CE402-8FE2-49BF-8A4C-92A80D47BAC0}" dt="2026-05-05T17:09:20.373" v="2987"/>
        <pc:sldMkLst>
          <pc:docMk/>
          <pc:sldMk cId="0" sldId="257"/>
        </pc:sldMkLst>
      </pc:sldChg>
      <pc:sldChg chg="add del">
        <pc:chgData name="Tracey Parent" userId="f124e6bf-4c70-4730-b6e9-849815460e2e" providerId="ADAL" clId="{190CE402-8FE2-49BF-8A4C-92A80D47BAC0}" dt="2026-05-05T17:09:20.373" v="2987"/>
        <pc:sldMkLst>
          <pc:docMk/>
          <pc:sldMk cId="0" sldId="258"/>
        </pc:sldMkLst>
      </pc:sldChg>
      <pc:sldChg chg="add del">
        <pc:chgData name="Tracey Parent" userId="f124e6bf-4c70-4730-b6e9-849815460e2e" providerId="ADAL" clId="{190CE402-8FE2-49BF-8A4C-92A80D47BAC0}" dt="2026-05-05T17:09:20.373" v="2987"/>
        <pc:sldMkLst>
          <pc:docMk/>
          <pc:sldMk cId="0" sldId="259"/>
        </pc:sldMkLst>
      </pc:sldChg>
      <pc:sldChg chg="add del">
        <pc:chgData name="Tracey Parent" userId="f124e6bf-4c70-4730-b6e9-849815460e2e" providerId="ADAL" clId="{190CE402-8FE2-49BF-8A4C-92A80D47BAC0}" dt="2026-05-05T17:09:20.373" v="2987"/>
        <pc:sldMkLst>
          <pc:docMk/>
          <pc:sldMk cId="0" sldId="261"/>
        </pc:sldMkLst>
      </pc:sldChg>
      <pc:sldChg chg="add del">
        <pc:chgData name="Tracey Parent" userId="f124e6bf-4c70-4730-b6e9-849815460e2e" providerId="ADAL" clId="{190CE402-8FE2-49BF-8A4C-92A80D47BAC0}" dt="2026-05-05T17:09:20.373" v="2987"/>
        <pc:sldMkLst>
          <pc:docMk/>
          <pc:sldMk cId="0" sldId="262"/>
        </pc:sldMkLst>
      </pc:sldChg>
      <pc:sldChg chg="add del">
        <pc:chgData name="Tracey Parent" userId="f124e6bf-4c70-4730-b6e9-849815460e2e" providerId="ADAL" clId="{190CE402-8FE2-49BF-8A4C-92A80D47BAC0}" dt="2026-05-05T17:09:20.373" v="2987"/>
        <pc:sldMkLst>
          <pc:docMk/>
          <pc:sldMk cId="0" sldId="263"/>
        </pc:sldMkLst>
      </pc:sldChg>
      <pc:sldChg chg="add del">
        <pc:chgData name="Tracey Parent" userId="f124e6bf-4c70-4730-b6e9-849815460e2e" providerId="ADAL" clId="{190CE402-8FE2-49BF-8A4C-92A80D47BAC0}" dt="2026-05-05T17:09:20.373" v="2987"/>
        <pc:sldMkLst>
          <pc:docMk/>
          <pc:sldMk cId="0" sldId="264"/>
        </pc:sldMkLst>
      </pc:sldChg>
      <pc:sldChg chg="add del">
        <pc:chgData name="Tracey Parent" userId="f124e6bf-4c70-4730-b6e9-849815460e2e" providerId="ADAL" clId="{190CE402-8FE2-49BF-8A4C-92A80D47BAC0}" dt="2026-05-05T17:09:20.373" v="2987"/>
        <pc:sldMkLst>
          <pc:docMk/>
          <pc:sldMk cId="0" sldId="265"/>
        </pc:sldMkLst>
      </pc:sldChg>
      <pc:sldChg chg="add del">
        <pc:chgData name="Tracey Parent" userId="f124e6bf-4c70-4730-b6e9-849815460e2e" providerId="ADAL" clId="{190CE402-8FE2-49BF-8A4C-92A80D47BAC0}" dt="2026-05-05T17:09:20.373" v="2987"/>
        <pc:sldMkLst>
          <pc:docMk/>
          <pc:sldMk cId="0" sldId="266"/>
        </pc:sldMkLst>
      </pc:sldChg>
      <pc:sldChg chg="add del">
        <pc:chgData name="Tracey Parent" userId="f124e6bf-4c70-4730-b6e9-849815460e2e" providerId="ADAL" clId="{190CE402-8FE2-49BF-8A4C-92A80D47BAC0}" dt="2026-05-05T17:09:20.373" v="2987"/>
        <pc:sldMkLst>
          <pc:docMk/>
          <pc:sldMk cId="0" sldId="267"/>
        </pc:sldMkLst>
      </pc:sldChg>
      <pc:sldChg chg="add">
        <pc:chgData name="Tracey Parent" userId="f124e6bf-4c70-4730-b6e9-849815460e2e" providerId="ADAL" clId="{190CE402-8FE2-49BF-8A4C-92A80D47BAC0}" dt="2026-05-08T12:47:23.573" v="2988"/>
        <pc:sldMkLst>
          <pc:docMk/>
          <pc:sldMk cId="3907300640" sldId="307"/>
        </pc:sldMkLst>
      </pc:sldChg>
      <pc:sldChg chg="add">
        <pc:chgData name="Tracey Parent" userId="f124e6bf-4c70-4730-b6e9-849815460e2e" providerId="ADAL" clId="{190CE402-8FE2-49BF-8A4C-92A80D47BAC0}" dt="2026-05-08T12:47:23.573" v="2988"/>
        <pc:sldMkLst>
          <pc:docMk/>
          <pc:sldMk cId="70065318" sldId="310"/>
        </pc:sldMkLst>
      </pc:sldChg>
      <pc:sldChg chg="add">
        <pc:chgData name="Tracey Parent" userId="f124e6bf-4c70-4730-b6e9-849815460e2e" providerId="ADAL" clId="{190CE402-8FE2-49BF-8A4C-92A80D47BAC0}" dt="2026-05-08T12:47:23.573" v="2988"/>
        <pc:sldMkLst>
          <pc:docMk/>
          <pc:sldMk cId="3863218999" sldId="313"/>
        </pc:sldMkLst>
      </pc:sldChg>
      <pc:sldChg chg="add">
        <pc:chgData name="Tracey Parent" userId="f124e6bf-4c70-4730-b6e9-849815460e2e" providerId="ADAL" clId="{190CE402-8FE2-49BF-8A4C-92A80D47BAC0}" dt="2026-05-08T12:47:23.573" v="2988"/>
        <pc:sldMkLst>
          <pc:docMk/>
          <pc:sldMk cId="229424497" sldId="315"/>
        </pc:sldMkLst>
      </pc:sldChg>
      <pc:sldChg chg="add">
        <pc:chgData name="Tracey Parent" userId="f124e6bf-4c70-4730-b6e9-849815460e2e" providerId="ADAL" clId="{190CE402-8FE2-49BF-8A4C-92A80D47BAC0}" dt="2026-05-08T12:47:23.573" v="2988"/>
        <pc:sldMkLst>
          <pc:docMk/>
          <pc:sldMk cId="1642166780" sldId="319"/>
        </pc:sldMkLst>
      </pc:sldChg>
      <pc:sldChg chg="add">
        <pc:chgData name="Tracey Parent" userId="f124e6bf-4c70-4730-b6e9-849815460e2e" providerId="ADAL" clId="{190CE402-8FE2-49BF-8A4C-92A80D47BAC0}" dt="2026-05-08T12:47:23.573" v="2988"/>
        <pc:sldMkLst>
          <pc:docMk/>
          <pc:sldMk cId="1277260583" sldId="320"/>
        </pc:sldMkLst>
      </pc:sldChg>
      <pc:sldChg chg="add">
        <pc:chgData name="Tracey Parent" userId="f124e6bf-4c70-4730-b6e9-849815460e2e" providerId="ADAL" clId="{190CE402-8FE2-49BF-8A4C-92A80D47BAC0}" dt="2026-05-08T12:47:23.573" v="2988"/>
        <pc:sldMkLst>
          <pc:docMk/>
          <pc:sldMk cId="584321209" sldId="323"/>
        </pc:sldMkLst>
      </pc:sldChg>
      <pc:sldChg chg="add">
        <pc:chgData name="Tracey Parent" userId="f124e6bf-4c70-4730-b6e9-849815460e2e" providerId="ADAL" clId="{190CE402-8FE2-49BF-8A4C-92A80D47BAC0}" dt="2026-05-08T12:47:23.573" v="2988"/>
        <pc:sldMkLst>
          <pc:docMk/>
          <pc:sldMk cId="615171937" sldId="324"/>
        </pc:sldMkLst>
      </pc:sldChg>
      <pc:sldChg chg="modSp mod">
        <pc:chgData name="Tracey Parent" userId="f124e6bf-4c70-4730-b6e9-849815460e2e" providerId="ADAL" clId="{190CE402-8FE2-49BF-8A4C-92A80D47BAC0}" dt="2026-04-09T14:23:23.309" v="2761" actId="20577"/>
        <pc:sldMkLst>
          <pc:docMk/>
          <pc:sldMk cId="1210314853" sldId="12466"/>
        </pc:sldMkLst>
        <pc:spChg chg="mod">
          <ac:chgData name="Tracey Parent" userId="f124e6bf-4c70-4730-b6e9-849815460e2e" providerId="ADAL" clId="{190CE402-8FE2-49BF-8A4C-92A80D47BAC0}" dt="2026-04-09T14:23:23.309" v="2761" actId="20577"/>
          <ac:spMkLst>
            <pc:docMk/>
            <pc:sldMk cId="1210314853" sldId="12466"/>
            <ac:spMk id="3" creationId="{514675EA-F78D-48A7-B127-E5D3889F7E0D}"/>
          </ac:spMkLst>
        </pc:spChg>
      </pc:sldChg>
      <pc:sldChg chg="modSp mod">
        <pc:chgData name="Tracey Parent" userId="f124e6bf-4c70-4730-b6e9-849815460e2e" providerId="ADAL" clId="{190CE402-8FE2-49BF-8A4C-92A80D47BAC0}" dt="2026-04-09T14:23:34.190" v="2775" actId="20577"/>
        <pc:sldMkLst>
          <pc:docMk/>
          <pc:sldMk cId="972148777" sldId="12467"/>
        </pc:sldMkLst>
        <pc:spChg chg="mod">
          <ac:chgData name="Tracey Parent" userId="f124e6bf-4c70-4730-b6e9-849815460e2e" providerId="ADAL" clId="{190CE402-8FE2-49BF-8A4C-92A80D47BAC0}" dt="2026-04-09T14:23:34.190" v="2775" actId="20577"/>
          <ac:spMkLst>
            <pc:docMk/>
            <pc:sldMk cId="972148777" sldId="12467"/>
            <ac:spMk id="3" creationId="{514675EA-F78D-48A7-B127-E5D3889F7E0D}"/>
          </ac:spMkLst>
        </pc:spChg>
      </pc:sldChg>
      <pc:sldChg chg="modSp mod">
        <pc:chgData name="Tracey Parent" userId="f124e6bf-4c70-4730-b6e9-849815460e2e" providerId="ADAL" clId="{190CE402-8FE2-49BF-8A4C-92A80D47BAC0}" dt="2026-04-09T14:24:07.754" v="2816" actId="20577"/>
        <pc:sldMkLst>
          <pc:docMk/>
          <pc:sldMk cId="2663235087" sldId="12470"/>
        </pc:sldMkLst>
        <pc:spChg chg="mod">
          <ac:chgData name="Tracey Parent" userId="f124e6bf-4c70-4730-b6e9-849815460e2e" providerId="ADAL" clId="{190CE402-8FE2-49BF-8A4C-92A80D47BAC0}" dt="2026-04-09T14:24:07.754" v="2816" actId="20577"/>
          <ac:spMkLst>
            <pc:docMk/>
            <pc:sldMk cId="2663235087" sldId="12470"/>
            <ac:spMk id="3" creationId="{4B922925-3559-40AC-B514-4AFF24DE8FDB}"/>
          </ac:spMkLst>
        </pc:spChg>
      </pc:sldChg>
      <pc:sldChg chg="addSp delSp modSp add mod">
        <pc:chgData name="Tracey Parent" userId="f124e6bf-4c70-4730-b6e9-849815460e2e" providerId="ADAL" clId="{190CE402-8FE2-49BF-8A4C-92A80D47BAC0}" dt="2026-04-13T19:18:34.728" v="2984" actId="962"/>
        <pc:sldMkLst>
          <pc:docMk/>
          <pc:sldMk cId="3918771646" sldId="12502"/>
        </pc:sldMkLst>
        <pc:spChg chg="add del mod">
          <ac:chgData name="Tracey Parent" userId="f124e6bf-4c70-4730-b6e9-849815460e2e" providerId="ADAL" clId="{190CE402-8FE2-49BF-8A4C-92A80D47BAC0}" dt="2026-04-09T14:30:45.746" v="2979" actId="1076"/>
          <ac:spMkLst>
            <pc:docMk/>
            <pc:sldMk cId="3918771646" sldId="12502"/>
            <ac:spMk id="3" creationId="{1D2C0D17-90E5-46CA-A3B3-F7B25CB53808}"/>
          </ac:spMkLst>
        </pc:spChg>
        <pc:picChg chg="add mod">
          <ac:chgData name="Tracey Parent" userId="f124e6bf-4c70-4730-b6e9-849815460e2e" providerId="ADAL" clId="{190CE402-8FE2-49BF-8A4C-92A80D47BAC0}" dt="2026-04-13T19:18:34.728" v="2984" actId="962"/>
          <ac:picMkLst>
            <pc:docMk/>
            <pc:sldMk cId="3918771646" sldId="12502"/>
            <ac:picMk id="9" creationId="{329573DC-377F-EF0C-0D7B-62BEF490E59F}"/>
          </ac:picMkLst>
        </pc:picChg>
      </pc:sldChg>
      <pc:sldChg chg="add del">
        <pc:chgData name="Tracey Parent" userId="f124e6bf-4c70-4730-b6e9-849815460e2e" providerId="ADAL" clId="{190CE402-8FE2-49BF-8A4C-92A80D47BAC0}" dt="2026-05-05T17:09:20.373" v="2987"/>
        <pc:sldMkLst>
          <pc:docMk/>
          <pc:sldMk cId="0" sldId="12524"/>
        </pc:sldMkLst>
      </pc:sldChg>
      <pc:sldChg chg="add">
        <pc:chgData name="Tracey Parent" userId="f124e6bf-4c70-4730-b6e9-849815460e2e" providerId="ADAL" clId="{190CE402-8FE2-49BF-8A4C-92A80D47BAC0}" dt="2026-05-08T12:47:23.573" v="2988"/>
        <pc:sldMkLst>
          <pc:docMk/>
          <pc:sldMk cId="3383261047" sldId="12525"/>
        </pc:sldMkLst>
      </pc:sldChg>
      <pc:sldMasterChg chg="delSldLayout">
        <pc:chgData name="Tracey Parent" userId="f124e6bf-4c70-4730-b6e9-849815460e2e" providerId="ADAL" clId="{190CE402-8FE2-49BF-8A4C-92A80D47BAC0}" dt="2026-04-09T14:27:41.304" v="2895" actId="47"/>
        <pc:sldMasterMkLst>
          <pc:docMk/>
          <pc:sldMasterMk cId="3389113765" sldId="2147486513"/>
        </pc:sldMasterMkLst>
      </pc:sldMasterChg>
    </pc:docChg>
  </pc:docChgLst>
  <pc:docChgLst>
    <pc:chgData name="Andrew Houtenville" userId="aea22101-bd61-4dfe-a17f-14b576307e93" providerId="ADAL" clId="{BC17D646-F322-487D-AB9C-22277D1AF511}"/>
    <pc:docChg chg="undo custSel modSld">
      <pc:chgData name="Andrew Houtenville" userId="aea22101-bd61-4dfe-a17f-14b576307e93" providerId="ADAL" clId="{BC17D646-F322-487D-AB9C-22277D1AF511}" dt="2026-05-08T13:55:20.580" v="142" actId="20577"/>
      <pc:docMkLst>
        <pc:docMk/>
      </pc:docMkLst>
      <pc:sldChg chg="modSp mod">
        <pc:chgData name="Andrew Houtenville" userId="aea22101-bd61-4dfe-a17f-14b576307e93" providerId="ADAL" clId="{BC17D646-F322-487D-AB9C-22277D1AF511}" dt="2026-05-08T13:55:20.580" v="142" actId="20577"/>
        <pc:sldMkLst>
          <pc:docMk/>
          <pc:sldMk cId="2927702797" sldId="12473"/>
        </pc:sldMkLst>
        <pc:spChg chg="mod">
          <ac:chgData name="Andrew Houtenville" userId="aea22101-bd61-4dfe-a17f-14b576307e93" providerId="ADAL" clId="{BC17D646-F322-487D-AB9C-22277D1AF511}" dt="2026-05-08T13:55:20.580" v="142" actId="20577"/>
          <ac:spMkLst>
            <pc:docMk/>
            <pc:sldMk cId="2927702797" sldId="12473"/>
            <ac:spMk id="3" creationId="{95E458D0-8646-47D0-B30C-9FB4935B1C58}"/>
          </ac:spMkLst>
        </pc:spChg>
      </pc:sldChg>
      <pc:sldChg chg="addSp delSp modSp mod modNotesTx">
        <pc:chgData name="Andrew Houtenville" userId="aea22101-bd61-4dfe-a17f-14b576307e93" providerId="ADAL" clId="{BC17D646-F322-487D-AB9C-22277D1AF511}" dt="2026-05-08T13:53:16.450" v="133" actId="1076"/>
        <pc:sldMkLst>
          <pc:docMk/>
          <pc:sldMk cId="4179418668" sldId="12477"/>
        </pc:sldMkLst>
        <pc:spChg chg="mod">
          <ac:chgData name="Andrew Houtenville" userId="aea22101-bd61-4dfe-a17f-14b576307e93" providerId="ADAL" clId="{BC17D646-F322-487D-AB9C-22277D1AF511}" dt="2026-05-08T13:37:07.975" v="7" actId="20577"/>
          <ac:spMkLst>
            <pc:docMk/>
            <pc:sldMk cId="4179418668" sldId="12477"/>
            <ac:spMk id="2" creationId="{CAD9B724-0BBC-4052-8F50-158D8643067E}"/>
          </ac:spMkLst>
        </pc:spChg>
        <pc:spChg chg="add mod">
          <ac:chgData name="Andrew Houtenville" userId="aea22101-bd61-4dfe-a17f-14b576307e93" providerId="ADAL" clId="{BC17D646-F322-487D-AB9C-22277D1AF511}" dt="2026-05-08T13:46:59.481" v="46"/>
          <ac:spMkLst>
            <pc:docMk/>
            <pc:sldMk cId="4179418668" sldId="12477"/>
            <ac:spMk id="12" creationId="{CDE293A0-112D-4CC4-8FC8-9D871F03E9CC}"/>
          </ac:spMkLst>
        </pc:spChg>
        <pc:spChg chg="add mod">
          <ac:chgData name="Andrew Houtenville" userId="aea22101-bd61-4dfe-a17f-14b576307e93" providerId="ADAL" clId="{BC17D646-F322-487D-AB9C-22277D1AF511}" dt="2026-05-08T13:46:59.481" v="46"/>
          <ac:spMkLst>
            <pc:docMk/>
            <pc:sldMk cId="4179418668" sldId="12477"/>
            <ac:spMk id="14" creationId="{031A4599-9F95-2382-788A-EBC09E180D51}"/>
          </ac:spMkLst>
        </pc:spChg>
        <pc:spChg chg="add mod">
          <ac:chgData name="Andrew Houtenville" userId="aea22101-bd61-4dfe-a17f-14b576307e93" providerId="ADAL" clId="{BC17D646-F322-487D-AB9C-22277D1AF511}" dt="2026-05-08T13:46:59.481" v="46"/>
          <ac:spMkLst>
            <pc:docMk/>
            <pc:sldMk cId="4179418668" sldId="12477"/>
            <ac:spMk id="16" creationId="{5BA37875-AD96-4F6A-9E7D-51F79BEDCBBA}"/>
          </ac:spMkLst>
        </pc:spChg>
        <pc:grpChg chg="add mod">
          <ac:chgData name="Andrew Houtenville" userId="aea22101-bd61-4dfe-a17f-14b576307e93" providerId="ADAL" clId="{BC17D646-F322-487D-AB9C-22277D1AF511}" dt="2026-05-08T13:46:59.481" v="46"/>
          <ac:grpSpMkLst>
            <pc:docMk/>
            <pc:sldMk cId="4179418668" sldId="12477"/>
            <ac:grpSpMk id="3" creationId="{304EA9F6-7388-CB67-C060-BF6A0454AE17}"/>
          </ac:grpSpMkLst>
        </pc:grpChg>
        <pc:grpChg chg="add mod">
          <ac:chgData name="Andrew Houtenville" userId="aea22101-bd61-4dfe-a17f-14b576307e93" providerId="ADAL" clId="{BC17D646-F322-487D-AB9C-22277D1AF511}" dt="2026-05-08T13:46:59.481" v="46"/>
          <ac:grpSpMkLst>
            <pc:docMk/>
            <pc:sldMk cId="4179418668" sldId="12477"/>
            <ac:grpSpMk id="6" creationId="{277F71A5-8918-45A5-AE2B-F367F99D634E}"/>
          </ac:grpSpMkLst>
        </pc:grpChg>
        <pc:grpChg chg="add mod">
          <ac:chgData name="Andrew Houtenville" userId="aea22101-bd61-4dfe-a17f-14b576307e93" providerId="ADAL" clId="{BC17D646-F322-487D-AB9C-22277D1AF511}" dt="2026-05-08T13:46:59.481" v="46"/>
          <ac:grpSpMkLst>
            <pc:docMk/>
            <pc:sldMk cId="4179418668" sldId="12477"/>
            <ac:grpSpMk id="7" creationId="{F214A893-A458-7E52-1F2F-11E864DA816A}"/>
          </ac:grpSpMkLst>
        </pc:grpChg>
        <pc:grpChg chg="add mod">
          <ac:chgData name="Andrew Houtenville" userId="aea22101-bd61-4dfe-a17f-14b576307e93" providerId="ADAL" clId="{BC17D646-F322-487D-AB9C-22277D1AF511}" dt="2026-05-08T13:46:59.481" v="46"/>
          <ac:grpSpMkLst>
            <pc:docMk/>
            <pc:sldMk cId="4179418668" sldId="12477"/>
            <ac:grpSpMk id="11" creationId="{F2DA9E61-BE35-B2F8-4BE4-7CC4335DB5FA}"/>
          </ac:grpSpMkLst>
        </pc:grpChg>
        <pc:grpChg chg="add mod">
          <ac:chgData name="Andrew Houtenville" userId="aea22101-bd61-4dfe-a17f-14b576307e93" providerId="ADAL" clId="{BC17D646-F322-487D-AB9C-22277D1AF511}" dt="2026-05-08T13:46:59.481" v="46"/>
          <ac:grpSpMkLst>
            <pc:docMk/>
            <pc:sldMk cId="4179418668" sldId="12477"/>
            <ac:grpSpMk id="13" creationId="{2FC29CC6-1D12-A092-1CD6-3BB2DD3FD101}"/>
          </ac:grpSpMkLst>
        </pc:grpChg>
        <pc:graphicFrameChg chg="add mod">
          <ac:chgData name="Andrew Houtenville" userId="aea22101-bd61-4dfe-a17f-14b576307e93" providerId="ADAL" clId="{BC17D646-F322-487D-AB9C-22277D1AF511}" dt="2026-05-08T13:46:59.481" v="46"/>
          <ac:graphicFrameMkLst>
            <pc:docMk/>
            <pc:sldMk cId="4179418668" sldId="12477"/>
            <ac:graphicFrameMk id="17" creationId="{80354D53-BDD5-4BA0-525C-29DF5530B685}"/>
          </ac:graphicFrameMkLst>
        </pc:graphicFrameChg>
        <pc:graphicFrameChg chg="add mod">
          <ac:chgData name="Andrew Houtenville" userId="aea22101-bd61-4dfe-a17f-14b576307e93" providerId="ADAL" clId="{BC17D646-F322-487D-AB9C-22277D1AF511}" dt="2026-05-08T13:46:59.481" v="46"/>
          <ac:graphicFrameMkLst>
            <pc:docMk/>
            <pc:sldMk cId="4179418668" sldId="12477"/>
            <ac:graphicFrameMk id="18" creationId="{744364B4-7D5A-1355-4F53-2CF7AA11D547}"/>
          </ac:graphicFrameMkLst>
        </pc:graphicFrameChg>
        <pc:picChg chg="add mod">
          <ac:chgData name="Andrew Houtenville" userId="aea22101-bd61-4dfe-a17f-14b576307e93" providerId="ADAL" clId="{BC17D646-F322-487D-AB9C-22277D1AF511}" dt="2026-05-08T13:53:16.450" v="133" actId="1076"/>
          <ac:picMkLst>
            <pc:docMk/>
            <pc:sldMk cId="4179418668" sldId="12477"/>
            <ac:picMk id="20" creationId="{534AD7D0-826F-F5F0-E613-E28F36EDB8FF}"/>
          </ac:picMkLst>
        </pc:picChg>
        <pc:picChg chg="del">
          <ac:chgData name="Andrew Houtenville" userId="aea22101-bd61-4dfe-a17f-14b576307e93" providerId="ADAL" clId="{BC17D646-F322-487D-AB9C-22277D1AF511}" dt="2026-05-08T13:37:03.996" v="0" actId="478"/>
          <ac:picMkLst>
            <pc:docMk/>
            <pc:sldMk cId="4179418668" sldId="12477"/>
            <ac:picMk id="21" creationId="{1A7AFA1C-6EA3-A6A6-5D83-D0D37CF2AEF2}"/>
          </ac:picMkLst>
        </pc:picChg>
      </pc:sldChg>
      <pc:sldChg chg="addSp delSp modSp mod modNotesTx">
        <pc:chgData name="Andrew Houtenville" userId="aea22101-bd61-4dfe-a17f-14b576307e93" providerId="ADAL" clId="{BC17D646-F322-487D-AB9C-22277D1AF511}" dt="2026-05-08T13:53:26.872" v="137" actId="1076"/>
        <pc:sldMkLst>
          <pc:docMk/>
          <pc:sldMk cId="3611705923" sldId="12478"/>
        </pc:sldMkLst>
        <pc:spChg chg="mod">
          <ac:chgData name="Andrew Houtenville" userId="aea22101-bd61-4dfe-a17f-14b576307e93" providerId="ADAL" clId="{BC17D646-F322-487D-AB9C-22277D1AF511}" dt="2026-05-08T13:37:25.159" v="19" actId="20577"/>
          <ac:spMkLst>
            <pc:docMk/>
            <pc:sldMk cId="3611705923" sldId="12478"/>
            <ac:spMk id="2" creationId="{CAD9B724-0BBC-4052-8F50-158D8643067E}"/>
          </ac:spMkLst>
        </pc:spChg>
        <pc:spChg chg="add mod">
          <ac:chgData name="Andrew Houtenville" userId="aea22101-bd61-4dfe-a17f-14b576307e93" providerId="ADAL" clId="{BC17D646-F322-487D-AB9C-22277D1AF511}" dt="2026-05-08T13:40:19.381" v="36"/>
          <ac:spMkLst>
            <pc:docMk/>
            <pc:sldMk cId="3611705923" sldId="12478"/>
            <ac:spMk id="12" creationId="{CDE293A0-112D-4CC4-8FC8-9D871F03E9CC}"/>
          </ac:spMkLst>
        </pc:spChg>
        <pc:spChg chg="add mod">
          <ac:chgData name="Andrew Houtenville" userId="aea22101-bd61-4dfe-a17f-14b576307e93" providerId="ADAL" clId="{BC17D646-F322-487D-AB9C-22277D1AF511}" dt="2026-05-08T13:40:19.381" v="36"/>
          <ac:spMkLst>
            <pc:docMk/>
            <pc:sldMk cId="3611705923" sldId="12478"/>
            <ac:spMk id="14" creationId="{031A4599-9F95-2382-788A-EBC09E180D51}"/>
          </ac:spMkLst>
        </pc:spChg>
        <pc:spChg chg="add mod">
          <ac:chgData name="Andrew Houtenville" userId="aea22101-bd61-4dfe-a17f-14b576307e93" providerId="ADAL" clId="{BC17D646-F322-487D-AB9C-22277D1AF511}" dt="2026-05-08T13:40:19.381" v="36"/>
          <ac:spMkLst>
            <pc:docMk/>
            <pc:sldMk cId="3611705923" sldId="12478"/>
            <ac:spMk id="16" creationId="{5BA37875-AD96-4F6A-9E7D-51F79BEDCBBA}"/>
          </ac:spMkLst>
        </pc:spChg>
        <pc:grpChg chg="add mod">
          <ac:chgData name="Andrew Houtenville" userId="aea22101-bd61-4dfe-a17f-14b576307e93" providerId="ADAL" clId="{BC17D646-F322-487D-AB9C-22277D1AF511}" dt="2026-05-08T13:40:19.381" v="36"/>
          <ac:grpSpMkLst>
            <pc:docMk/>
            <pc:sldMk cId="3611705923" sldId="12478"/>
            <ac:grpSpMk id="3" creationId="{304EA9F6-7388-CB67-C060-BF6A0454AE17}"/>
          </ac:grpSpMkLst>
        </pc:grpChg>
        <pc:grpChg chg="add mod">
          <ac:chgData name="Andrew Houtenville" userId="aea22101-bd61-4dfe-a17f-14b576307e93" providerId="ADAL" clId="{BC17D646-F322-487D-AB9C-22277D1AF511}" dt="2026-05-08T13:40:19.381" v="36"/>
          <ac:grpSpMkLst>
            <pc:docMk/>
            <pc:sldMk cId="3611705923" sldId="12478"/>
            <ac:grpSpMk id="6" creationId="{277F71A5-8918-45A5-AE2B-F367F99D634E}"/>
          </ac:grpSpMkLst>
        </pc:grpChg>
        <pc:grpChg chg="add mod">
          <ac:chgData name="Andrew Houtenville" userId="aea22101-bd61-4dfe-a17f-14b576307e93" providerId="ADAL" clId="{BC17D646-F322-487D-AB9C-22277D1AF511}" dt="2026-05-08T13:40:19.381" v="36"/>
          <ac:grpSpMkLst>
            <pc:docMk/>
            <pc:sldMk cId="3611705923" sldId="12478"/>
            <ac:grpSpMk id="7" creationId="{F214A893-A458-7E52-1F2F-11E864DA816A}"/>
          </ac:grpSpMkLst>
        </pc:grpChg>
        <pc:grpChg chg="add mod">
          <ac:chgData name="Andrew Houtenville" userId="aea22101-bd61-4dfe-a17f-14b576307e93" providerId="ADAL" clId="{BC17D646-F322-487D-AB9C-22277D1AF511}" dt="2026-05-08T13:40:19.381" v="36"/>
          <ac:grpSpMkLst>
            <pc:docMk/>
            <pc:sldMk cId="3611705923" sldId="12478"/>
            <ac:grpSpMk id="11" creationId="{F2DA9E61-BE35-B2F8-4BE4-7CC4335DB5FA}"/>
          </ac:grpSpMkLst>
        </pc:grpChg>
        <pc:grpChg chg="add mod">
          <ac:chgData name="Andrew Houtenville" userId="aea22101-bd61-4dfe-a17f-14b576307e93" providerId="ADAL" clId="{BC17D646-F322-487D-AB9C-22277D1AF511}" dt="2026-05-08T13:40:19.381" v="36"/>
          <ac:grpSpMkLst>
            <pc:docMk/>
            <pc:sldMk cId="3611705923" sldId="12478"/>
            <ac:grpSpMk id="15" creationId="{1FB394B5-9256-4010-97C7-2DACB6D53B0B}"/>
          </ac:grpSpMkLst>
        </pc:grpChg>
        <pc:graphicFrameChg chg="add mod">
          <ac:chgData name="Andrew Houtenville" userId="aea22101-bd61-4dfe-a17f-14b576307e93" providerId="ADAL" clId="{BC17D646-F322-487D-AB9C-22277D1AF511}" dt="2026-05-08T13:40:19.381" v="36"/>
          <ac:graphicFrameMkLst>
            <pc:docMk/>
            <pc:sldMk cId="3611705923" sldId="12478"/>
            <ac:graphicFrameMk id="17" creationId="{80354D53-BDD5-4BA0-525C-29DF5530B685}"/>
          </ac:graphicFrameMkLst>
        </pc:graphicFrameChg>
        <pc:graphicFrameChg chg="add mod">
          <ac:chgData name="Andrew Houtenville" userId="aea22101-bd61-4dfe-a17f-14b576307e93" providerId="ADAL" clId="{BC17D646-F322-487D-AB9C-22277D1AF511}" dt="2026-05-08T13:40:19.381" v="36"/>
          <ac:graphicFrameMkLst>
            <pc:docMk/>
            <pc:sldMk cId="3611705923" sldId="12478"/>
            <ac:graphicFrameMk id="18" creationId="{744364B4-7D5A-1355-4F53-2CF7AA11D547}"/>
          </ac:graphicFrameMkLst>
        </pc:graphicFrameChg>
        <pc:picChg chg="del">
          <ac:chgData name="Andrew Houtenville" userId="aea22101-bd61-4dfe-a17f-14b576307e93" providerId="ADAL" clId="{BC17D646-F322-487D-AB9C-22277D1AF511}" dt="2026-05-08T13:37:22.597" v="14" actId="478"/>
          <ac:picMkLst>
            <pc:docMk/>
            <pc:sldMk cId="3611705923" sldId="12478"/>
            <ac:picMk id="20" creationId="{89AB989A-013E-6FD0-5E70-1178004A624D}"/>
          </ac:picMkLst>
        </pc:picChg>
        <pc:picChg chg="add mod">
          <ac:chgData name="Andrew Houtenville" userId="aea22101-bd61-4dfe-a17f-14b576307e93" providerId="ADAL" clId="{BC17D646-F322-487D-AB9C-22277D1AF511}" dt="2026-05-08T13:53:26.872" v="137" actId="1076"/>
          <ac:picMkLst>
            <pc:docMk/>
            <pc:sldMk cId="3611705923" sldId="12478"/>
            <ac:picMk id="21" creationId="{FC8048E6-9E42-BF05-EDAA-A922BA1E28CD}"/>
          </ac:picMkLst>
        </pc:picChg>
      </pc:sldChg>
      <pc:sldChg chg="addSp delSp modSp mod modNotesTx">
        <pc:chgData name="Andrew Houtenville" userId="aea22101-bd61-4dfe-a17f-14b576307e93" providerId="ADAL" clId="{BC17D646-F322-487D-AB9C-22277D1AF511}" dt="2026-05-08T13:53:56.817" v="139" actId="1076"/>
        <pc:sldMkLst>
          <pc:docMk/>
          <pc:sldMk cId="1026734761" sldId="12499"/>
        </pc:sldMkLst>
        <pc:spChg chg="mod">
          <ac:chgData name="Andrew Houtenville" userId="aea22101-bd61-4dfe-a17f-14b576307e93" providerId="ADAL" clId="{BC17D646-F322-487D-AB9C-22277D1AF511}" dt="2026-05-08T13:37:32.030" v="26" actId="20577"/>
          <ac:spMkLst>
            <pc:docMk/>
            <pc:sldMk cId="1026734761" sldId="12499"/>
            <ac:spMk id="2" creationId="{B6C594A4-8EFD-FB86-AA9D-9797A7C03BC3}"/>
          </ac:spMkLst>
        </pc:spChg>
        <pc:spChg chg="add mod">
          <ac:chgData name="Andrew Houtenville" userId="aea22101-bd61-4dfe-a17f-14b576307e93" providerId="ADAL" clId="{BC17D646-F322-487D-AB9C-22277D1AF511}" dt="2026-05-08T13:47:16.394" v="51"/>
          <ac:spMkLst>
            <pc:docMk/>
            <pc:sldMk cId="1026734761" sldId="12499"/>
            <ac:spMk id="12" creationId="{9B287D66-FCB1-35CA-D0F0-0848B528B26E}"/>
          </ac:spMkLst>
        </pc:spChg>
        <pc:spChg chg="add mod">
          <ac:chgData name="Andrew Houtenville" userId="aea22101-bd61-4dfe-a17f-14b576307e93" providerId="ADAL" clId="{BC17D646-F322-487D-AB9C-22277D1AF511}" dt="2026-05-08T13:47:16.394" v="51"/>
          <ac:spMkLst>
            <pc:docMk/>
            <pc:sldMk cId="1026734761" sldId="12499"/>
            <ac:spMk id="14" creationId="{C7063337-D81A-E545-2B8E-FB38E87D4CDC}"/>
          </ac:spMkLst>
        </pc:spChg>
        <pc:spChg chg="add mod">
          <ac:chgData name="Andrew Houtenville" userId="aea22101-bd61-4dfe-a17f-14b576307e93" providerId="ADAL" clId="{BC17D646-F322-487D-AB9C-22277D1AF511}" dt="2026-05-08T13:47:16.394" v="51"/>
          <ac:spMkLst>
            <pc:docMk/>
            <pc:sldMk cId="1026734761" sldId="12499"/>
            <ac:spMk id="16" creationId="{41B439CE-66F5-DE42-7450-A32D854D7B2E}"/>
          </ac:spMkLst>
        </pc:spChg>
        <pc:grpChg chg="add mod">
          <ac:chgData name="Andrew Houtenville" userId="aea22101-bd61-4dfe-a17f-14b576307e93" providerId="ADAL" clId="{BC17D646-F322-487D-AB9C-22277D1AF511}" dt="2026-05-08T13:47:16.394" v="51"/>
          <ac:grpSpMkLst>
            <pc:docMk/>
            <pc:sldMk cId="1026734761" sldId="12499"/>
            <ac:grpSpMk id="3" creationId="{D1B2CF7F-763E-4793-B898-D08959B45BCC}"/>
          </ac:grpSpMkLst>
        </pc:grpChg>
        <pc:grpChg chg="add mod">
          <ac:chgData name="Andrew Houtenville" userId="aea22101-bd61-4dfe-a17f-14b576307e93" providerId="ADAL" clId="{BC17D646-F322-487D-AB9C-22277D1AF511}" dt="2026-05-08T13:47:16.394" v="51"/>
          <ac:grpSpMkLst>
            <pc:docMk/>
            <pc:sldMk cId="1026734761" sldId="12499"/>
            <ac:grpSpMk id="6" creationId="{89AC94CB-332E-808E-9725-2C308A54BCF7}"/>
          </ac:grpSpMkLst>
        </pc:grpChg>
        <pc:grpChg chg="add mod">
          <ac:chgData name="Andrew Houtenville" userId="aea22101-bd61-4dfe-a17f-14b576307e93" providerId="ADAL" clId="{BC17D646-F322-487D-AB9C-22277D1AF511}" dt="2026-05-08T13:47:16.394" v="51"/>
          <ac:grpSpMkLst>
            <pc:docMk/>
            <pc:sldMk cId="1026734761" sldId="12499"/>
            <ac:grpSpMk id="7" creationId="{B3E7913E-045C-8FA4-E26C-049FE74774A8}"/>
          </ac:grpSpMkLst>
        </pc:grpChg>
        <pc:grpChg chg="add mod">
          <ac:chgData name="Andrew Houtenville" userId="aea22101-bd61-4dfe-a17f-14b576307e93" providerId="ADAL" clId="{BC17D646-F322-487D-AB9C-22277D1AF511}" dt="2026-05-08T13:47:16.394" v="51"/>
          <ac:grpSpMkLst>
            <pc:docMk/>
            <pc:sldMk cId="1026734761" sldId="12499"/>
            <ac:grpSpMk id="11" creationId="{F8D3393F-310D-D9E2-3125-6CA187D8F0E5}"/>
          </ac:grpSpMkLst>
        </pc:grpChg>
        <pc:grpChg chg="add mod">
          <ac:chgData name="Andrew Houtenville" userId="aea22101-bd61-4dfe-a17f-14b576307e93" providerId="ADAL" clId="{BC17D646-F322-487D-AB9C-22277D1AF511}" dt="2026-05-08T13:47:16.394" v="51"/>
          <ac:grpSpMkLst>
            <pc:docMk/>
            <pc:sldMk cId="1026734761" sldId="12499"/>
            <ac:grpSpMk id="13" creationId="{B69C15E6-9850-5A78-9E76-C6E12CEC1E67}"/>
          </ac:grpSpMkLst>
        </pc:grpChg>
        <pc:graphicFrameChg chg="add mod">
          <ac:chgData name="Andrew Houtenville" userId="aea22101-bd61-4dfe-a17f-14b576307e93" providerId="ADAL" clId="{BC17D646-F322-487D-AB9C-22277D1AF511}" dt="2026-05-08T13:47:16.394" v="51"/>
          <ac:graphicFrameMkLst>
            <pc:docMk/>
            <pc:sldMk cId="1026734761" sldId="12499"/>
            <ac:graphicFrameMk id="17" creationId="{F3803100-EC3C-7EE9-3603-698B0FEA9A70}"/>
          </ac:graphicFrameMkLst>
        </pc:graphicFrameChg>
        <pc:graphicFrameChg chg="add mod">
          <ac:chgData name="Andrew Houtenville" userId="aea22101-bd61-4dfe-a17f-14b576307e93" providerId="ADAL" clId="{BC17D646-F322-487D-AB9C-22277D1AF511}" dt="2026-05-08T13:47:16.394" v="51"/>
          <ac:graphicFrameMkLst>
            <pc:docMk/>
            <pc:sldMk cId="1026734761" sldId="12499"/>
            <ac:graphicFrameMk id="18" creationId="{1B88020C-FC8D-A354-179E-E47520C295DE}"/>
          </ac:graphicFrameMkLst>
        </pc:graphicFrameChg>
        <pc:graphicFrameChg chg="add mod">
          <ac:chgData name="Andrew Houtenville" userId="aea22101-bd61-4dfe-a17f-14b576307e93" providerId="ADAL" clId="{BC17D646-F322-487D-AB9C-22277D1AF511}" dt="2026-05-08T13:48:50.057" v="61"/>
          <ac:graphicFrameMkLst>
            <pc:docMk/>
            <pc:sldMk cId="1026734761" sldId="12499"/>
            <ac:graphicFrameMk id="22" creationId="{8F1F7162-0704-36B4-B4D1-6BA659A40DE9}"/>
          </ac:graphicFrameMkLst>
        </pc:graphicFrameChg>
        <pc:picChg chg="add mod">
          <ac:chgData name="Andrew Houtenville" userId="aea22101-bd61-4dfe-a17f-14b576307e93" providerId="ADAL" clId="{BC17D646-F322-487D-AB9C-22277D1AF511}" dt="2026-05-08T13:53:56.817" v="139" actId="1076"/>
          <ac:picMkLst>
            <pc:docMk/>
            <pc:sldMk cId="1026734761" sldId="12499"/>
            <ac:picMk id="20" creationId="{E0DECB06-EBF6-113B-FF59-7EA01C0B738B}"/>
          </ac:picMkLst>
        </pc:picChg>
        <pc:picChg chg="del">
          <ac:chgData name="Andrew Houtenville" userId="aea22101-bd61-4dfe-a17f-14b576307e93" providerId="ADAL" clId="{BC17D646-F322-487D-AB9C-22277D1AF511}" dt="2026-05-08T13:37:13.991" v="8" actId="478"/>
          <ac:picMkLst>
            <pc:docMk/>
            <pc:sldMk cId="1026734761" sldId="12499"/>
            <ac:picMk id="21" creationId="{9D47BC60-0833-6094-A8B4-29BB5296003E}"/>
          </ac:picMkLst>
        </pc:picChg>
      </pc:sldChg>
      <pc:sldChg chg="addSp delSp modSp mod modNotesTx">
        <pc:chgData name="Andrew Houtenville" userId="aea22101-bd61-4dfe-a17f-14b576307e93" providerId="ADAL" clId="{BC17D646-F322-487D-AB9C-22277D1AF511}" dt="2026-05-08T13:54:07.211" v="141" actId="1076"/>
        <pc:sldMkLst>
          <pc:docMk/>
          <pc:sldMk cId="1016460461" sldId="12500"/>
        </pc:sldMkLst>
        <pc:spChg chg="mod">
          <ac:chgData name="Andrew Houtenville" userId="aea22101-bd61-4dfe-a17f-14b576307e93" providerId="ADAL" clId="{BC17D646-F322-487D-AB9C-22277D1AF511}" dt="2026-05-08T13:37:38.117" v="32" actId="20577"/>
          <ac:spMkLst>
            <pc:docMk/>
            <pc:sldMk cId="1016460461" sldId="12500"/>
            <ac:spMk id="2" creationId="{3CCE5528-A33C-8893-5C49-ADD4A175379D}"/>
          </ac:spMkLst>
        </pc:spChg>
        <pc:spChg chg="add mod">
          <ac:chgData name="Andrew Houtenville" userId="aea22101-bd61-4dfe-a17f-14b576307e93" providerId="ADAL" clId="{BC17D646-F322-487D-AB9C-22277D1AF511}" dt="2026-05-08T13:46:13.782" v="41"/>
          <ac:spMkLst>
            <pc:docMk/>
            <pc:sldMk cId="1016460461" sldId="12500"/>
            <ac:spMk id="12" creationId="{9B287D66-FCB1-35CA-D0F0-0848B528B26E}"/>
          </ac:spMkLst>
        </pc:spChg>
        <pc:spChg chg="add mod">
          <ac:chgData name="Andrew Houtenville" userId="aea22101-bd61-4dfe-a17f-14b576307e93" providerId="ADAL" clId="{BC17D646-F322-487D-AB9C-22277D1AF511}" dt="2026-05-08T13:46:13.782" v="41"/>
          <ac:spMkLst>
            <pc:docMk/>
            <pc:sldMk cId="1016460461" sldId="12500"/>
            <ac:spMk id="14" creationId="{C7063337-D81A-E545-2B8E-FB38E87D4CDC}"/>
          </ac:spMkLst>
        </pc:spChg>
        <pc:spChg chg="add mod">
          <ac:chgData name="Andrew Houtenville" userId="aea22101-bd61-4dfe-a17f-14b576307e93" providerId="ADAL" clId="{BC17D646-F322-487D-AB9C-22277D1AF511}" dt="2026-05-08T13:46:13.782" v="41"/>
          <ac:spMkLst>
            <pc:docMk/>
            <pc:sldMk cId="1016460461" sldId="12500"/>
            <ac:spMk id="16" creationId="{41B439CE-66F5-DE42-7450-A32D854D7B2E}"/>
          </ac:spMkLst>
        </pc:spChg>
        <pc:grpChg chg="add mod">
          <ac:chgData name="Andrew Houtenville" userId="aea22101-bd61-4dfe-a17f-14b576307e93" providerId="ADAL" clId="{BC17D646-F322-487D-AB9C-22277D1AF511}" dt="2026-05-08T13:46:13.782" v="41"/>
          <ac:grpSpMkLst>
            <pc:docMk/>
            <pc:sldMk cId="1016460461" sldId="12500"/>
            <ac:grpSpMk id="3" creationId="{D1B2CF7F-763E-4793-B898-D08959B45BCC}"/>
          </ac:grpSpMkLst>
        </pc:grpChg>
        <pc:grpChg chg="add mod">
          <ac:chgData name="Andrew Houtenville" userId="aea22101-bd61-4dfe-a17f-14b576307e93" providerId="ADAL" clId="{BC17D646-F322-487D-AB9C-22277D1AF511}" dt="2026-05-08T13:46:13.782" v="41"/>
          <ac:grpSpMkLst>
            <pc:docMk/>
            <pc:sldMk cId="1016460461" sldId="12500"/>
            <ac:grpSpMk id="7" creationId="{B3E7913E-045C-8FA4-E26C-049FE74774A8}"/>
          </ac:grpSpMkLst>
        </pc:grpChg>
        <pc:grpChg chg="add mod">
          <ac:chgData name="Andrew Houtenville" userId="aea22101-bd61-4dfe-a17f-14b576307e93" providerId="ADAL" clId="{BC17D646-F322-487D-AB9C-22277D1AF511}" dt="2026-05-08T13:46:13.782" v="41"/>
          <ac:grpSpMkLst>
            <pc:docMk/>
            <pc:sldMk cId="1016460461" sldId="12500"/>
            <ac:grpSpMk id="11" creationId="{F8D3393F-310D-D9E2-3125-6CA187D8F0E5}"/>
          </ac:grpSpMkLst>
        </pc:grpChg>
        <pc:grpChg chg="add mod">
          <ac:chgData name="Andrew Houtenville" userId="aea22101-bd61-4dfe-a17f-14b576307e93" providerId="ADAL" clId="{BC17D646-F322-487D-AB9C-22277D1AF511}" dt="2026-05-08T13:46:13.782" v="41"/>
          <ac:grpSpMkLst>
            <pc:docMk/>
            <pc:sldMk cId="1016460461" sldId="12500"/>
            <ac:grpSpMk id="13" creationId="{B69C15E6-9850-5A78-9E76-C6E12CEC1E67}"/>
          </ac:grpSpMkLst>
        </pc:grpChg>
        <pc:grpChg chg="add mod">
          <ac:chgData name="Andrew Houtenville" userId="aea22101-bd61-4dfe-a17f-14b576307e93" providerId="ADAL" clId="{BC17D646-F322-487D-AB9C-22277D1AF511}" dt="2026-05-08T13:46:13.782" v="41"/>
          <ac:grpSpMkLst>
            <pc:docMk/>
            <pc:sldMk cId="1016460461" sldId="12500"/>
            <ac:grpSpMk id="15" creationId="{C50F8A3F-04BF-F865-2E02-CE316B5F319E}"/>
          </ac:grpSpMkLst>
        </pc:grpChg>
        <pc:graphicFrameChg chg="add mod">
          <ac:chgData name="Andrew Houtenville" userId="aea22101-bd61-4dfe-a17f-14b576307e93" providerId="ADAL" clId="{BC17D646-F322-487D-AB9C-22277D1AF511}" dt="2026-05-08T13:46:13.782" v="41"/>
          <ac:graphicFrameMkLst>
            <pc:docMk/>
            <pc:sldMk cId="1016460461" sldId="12500"/>
            <ac:graphicFrameMk id="17" creationId="{F3803100-EC3C-7EE9-3603-698B0FEA9A70}"/>
          </ac:graphicFrameMkLst>
        </pc:graphicFrameChg>
        <pc:graphicFrameChg chg="add mod">
          <ac:chgData name="Andrew Houtenville" userId="aea22101-bd61-4dfe-a17f-14b576307e93" providerId="ADAL" clId="{BC17D646-F322-487D-AB9C-22277D1AF511}" dt="2026-05-08T13:46:13.782" v="41"/>
          <ac:graphicFrameMkLst>
            <pc:docMk/>
            <pc:sldMk cId="1016460461" sldId="12500"/>
            <ac:graphicFrameMk id="18" creationId="{1B88020C-FC8D-A354-179E-E47520C295DE}"/>
          </ac:graphicFrameMkLst>
        </pc:graphicFrameChg>
        <pc:picChg chg="add mod">
          <ac:chgData name="Andrew Houtenville" userId="aea22101-bd61-4dfe-a17f-14b576307e93" providerId="ADAL" clId="{BC17D646-F322-487D-AB9C-22277D1AF511}" dt="2026-05-08T13:54:07.211" v="141" actId="1076"/>
          <ac:picMkLst>
            <pc:docMk/>
            <pc:sldMk cId="1016460461" sldId="12500"/>
            <ac:picMk id="20" creationId="{F219FAFA-8EEE-D756-8EE7-0C76E16F8A5E}"/>
          </ac:picMkLst>
        </pc:picChg>
        <pc:picChg chg="del">
          <ac:chgData name="Andrew Houtenville" userId="aea22101-bd61-4dfe-a17f-14b576307e93" providerId="ADAL" clId="{BC17D646-F322-487D-AB9C-22277D1AF511}" dt="2026-05-08T13:37:35.509" v="27" actId="478"/>
          <ac:picMkLst>
            <pc:docMk/>
            <pc:sldMk cId="1016460461" sldId="12500"/>
            <ac:picMk id="37" creationId="{CE931B2D-513E-4497-C4F2-C054C2A881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5/8/2026</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5/8/2026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da.gov/law-and-regs/regulations/title-ii-2010-regulation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w3.org/TR/WCAG21/"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ederalregister.gov/documents/2024/04/19/2024-08364/expand-the-definition-of-a-public-assistance-househol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a:t>
            </a:fld>
            <a:endParaRPr lang="en-US"/>
          </a:p>
        </p:txBody>
      </p:sp>
    </p:spTree>
    <p:extLst>
      <p:ext uri="{BB962C8B-B14F-4D97-AF65-F5344CB8AC3E}">
        <p14:creationId xmlns:p14="http://schemas.microsoft.com/office/powerpoint/2010/main" val="20944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70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0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DD8F-092C-E922-F7D8-7CC305DB6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7A3F-134D-B418-8DCB-9ADA8DFBA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A660A-AC36-B873-008B-CF5733587610}"/>
              </a:ext>
            </a:extLst>
          </p:cNvPr>
          <p:cNvSpPr>
            <a:spLocks noGrp="1"/>
          </p:cNvSpPr>
          <p:nvPr>
            <p:ph type="body" idx="1"/>
          </p:nvPr>
        </p:nvSpPr>
        <p:spPr/>
        <p:txBody>
          <a:bodyPr/>
          <a:lstStyle/>
          <a:p>
            <a:endParaRPr lang="en-US" i="1"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07BA145-C844-F221-3843-5ADBB0DE30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30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895F-EB7A-44A4-0056-A123534EB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9A95-A1B3-BD0A-6496-A866AFFE1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FBD11-1FA4-C01A-886C-47C4F23A2160}"/>
              </a:ext>
            </a:extLst>
          </p:cNvPr>
          <p:cNvSpPr>
            <a:spLocks noGrp="1"/>
          </p:cNvSpPr>
          <p:nvPr>
            <p:ph type="body" idx="1"/>
          </p:nvPr>
        </p:nvSpPr>
        <p:spPr/>
        <p:txBody>
          <a:bodyPr/>
          <a:lstStyle/>
          <a:p>
            <a:endParaRPr lang="en-US" i="1" dirty="0">
              <a:ea typeface="Calibri"/>
              <a:cs typeface="Calibri"/>
            </a:endParaRPr>
          </a:p>
          <a:p>
            <a:endParaRPr lang="en-US" dirty="0">
              <a:ea typeface="Calibri"/>
              <a:cs typeface="Calibri"/>
            </a:endParaRPr>
          </a:p>
          <a:p>
            <a:r>
              <a:rPr lang="en-US" dirty="0">
                <a:ea typeface="Calibri"/>
                <a:cs typeface="Calibri"/>
              </a:rPr>
              <a:t>Budget hearings- note about McMahon going and saying still trying to offload special education to labor or ED</a:t>
            </a:r>
          </a:p>
        </p:txBody>
      </p:sp>
      <p:sp>
        <p:nvSpPr>
          <p:cNvPr id="4" name="Slide Number Placeholder 3">
            <a:extLst>
              <a:ext uri="{FF2B5EF4-FFF2-40B4-BE49-F238E27FC236}">
                <a16:creationId xmlns:a16="http://schemas.microsoft.com/office/drawing/2014/main" id="{A0744C33-725B-9F02-3B59-0E9611F606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42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6AA5-E8C7-4AB6-A4F0-0E5A0ADE0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D2F64-10A4-9F29-36AA-E1D03876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310AE-70B0-B3E1-3CF8-9C0707E32F52}"/>
              </a:ext>
            </a:extLst>
          </p:cNvPr>
          <p:cNvSpPr>
            <a:spLocks noGrp="1"/>
          </p:cNvSpPr>
          <p:nvPr>
            <p:ph type="body" idx="1"/>
          </p:nvPr>
        </p:nvSpPr>
        <p:spPr/>
        <p:txBody>
          <a:bodyPr/>
          <a:lstStyle/>
          <a:p>
            <a:r>
              <a:rPr lang="en-US" i="1" dirty="0">
                <a:ea typeface="Calibri"/>
                <a:cs typeface="Calibri"/>
              </a:rPr>
              <a:t>What is reconciliation</a:t>
            </a:r>
          </a:p>
          <a:p>
            <a:endParaRPr lang="en-US" i="1" dirty="0">
              <a:ea typeface="Calibri"/>
              <a:cs typeface="Calibri"/>
            </a:endParaRPr>
          </a:p>
          <a:p>
            <a:r>
              <a:rPr lang="en-US" i="1" dirty="0">
                <a:ea typeface="Calibri"/>
                <a:cs typeface="Calibri"/>
              </a:rPr>
              <a:t>HR 1 “OBBBA” – sweeping Medicaid cuts, huge impacts to HCBS, implementation to really pick up speed as 2027 is when a lot of this goes into play (like work requirements)</a:t>
            </a:r>
          </a:p>
          <a:p>
            <a:endParaRPr lang="en-US" i="1" dirty="0">
              <a:ea typeface="Calibri"/>
              <a:cs typeface="Calibri"/>
            </a:endParaRPr>
          </a:p>
          <a:p>
            <a:r>
              <a:rPr lang="en-US" i="1" dirty="0">
                <a:ea typeface="Calibri"/>
                <a:cs typeface="Calibri"/>
              </a:rPr>
              <a:t>Because of DHS shutdown, congress started on a “reconciliation 2.0” to fund DHS/ICE through 2029 without needing Dem votes. Senate budget really limited to DHS/Immigration space. If house wants to ram in more stuff it’ll get kicked by the senate. Pres. Trump has asked for something on his desk to sign into law by June 1. </a:t>
            </a:r>
          </a:p>
          <a:p>
            <a:endParaRPr lang="en-US" dirty="0">
              <a:ea typeface="Calibri"/>
              <a:cs typeface="Calibri"/>
            </a:endParaRPr>
          </a:p>
          <a:p>
            <a:r>
              <a:rPr lang="en-US" dirty="0">
                <a:ea typeface="Calibri"/>
                <a:cs typeface="Calibri"/>
              </a:rPr>
              <a:t>Reconciliation 3.0- </a:t>
            </a:r>
            <a:r>
              <a:rPr lang="en-US" sz="1200" b="0" i="0" u="none" strike="noStrike" kern="1200" dirty="0">
                <a:solidFill>
                  <a:schemeClr val="tx1"/>
                </a:solidFill>
                <a:effectLst/>
                <a:latin typeface="+mn-lt"/>
                <a:ea typeface="+mn-ea"/>
                <a:cs typeface="+mn-cs"/>
              </a:rPr>
              <a:t>Potential of anti-fraud bills being included in Reconciliation 3.0 – a lot of GOP senate seems averse to this. Also SUPER tight timeline. </a:t>
            </a:r>
            <a:endParaRPr lang="en-US" dirty="0">
              <a:ea typeface="Calibri"/>
              <a:cs typeface="Calibri"/>
            </a:endParaRPr>
          </a:p>
        </p:txBody>
      </p:sp>
      <p:sp>
        <p:nvSpPr>
          <p:cNvPr id="4" name="Slide Number Placeholder 3">
            <a:extLst>
              <a:ext uri="{FF2B5EF4-FFF2-40B4-BE49-F238E27FC236}">
                <a16:creationId xmlns:a16="http://schemas.microsoft.com/office/drawing/2014/main" id="{3C5E76D5-4E86-DCA5-76D5-22CD8894DE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97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colleges, K-12 schools, local governments and other public institutions will have an extra year to make their digital materials fully accessible for people with disabilities, according to the U.S. Department of Justice.</a:t>
            </a:r>
          </a:p>
          <a:p>
            <a:endParaRPr lang="en-US" dirty="0"/>
          </a:p>
          <a:p>
            <a:r>
              <a:rPr lang="en-US" dirty="0"/>
              <a:t>Many institutions had been racing, for at least two years, toward a deadline that was originally set for this Friday to comply with new federal accessibility guidelines updating the Americans with Disabilities Act (ADA). It was a day disability rights advocates had been eagerly awaiting.</a:t>
            </a:r>
          </a:p>
          <a:p>
            <a:endParaRPr lang="en-US" dirty="0"/>
          </a:p>
          <a:p>
            <a:r>
              <a:rPr lang="en-US" dirty="0"/>
              <a:t>But just four days ahead of the deadline, the Justice Department overrode the original rule and said public entities serving 50,000 or more people will now have until April 26, 2027. Smaller public institutions will have until that date in 2028.</a:t>
            </a:r>
          </a:p>
          <a:p>
            <a:endParaRPr lang="en-US" dirty="0"/>
          </a:p>
          <a:p>
            <a:pPr fontAlgn="base"/>
            <a:r>
              <a:rPr lang="en-US" sz="1200" b="0" i="0" u="sng" strike="noStrike" kern="1200" dirty="0">
                <a:solidFill>
                  <a:schemeClr val="tx1"/>
                </a:solidFill>
                <a:effectLst/>
                <a:latin typeface="+mn-lt"/>
                <a:ea typeface="+mn-ea"/>
                <a:cs typeface="+mn-cs"/>
                <a:hlinkClick r:id="rId3"/>
              </a:rPr>
              <a:t>Title II of the ADA,</a:t>
            </a:r>
            <a:r>
              <a:rPr lang="en-US" sz="1200" b="0" i="0" kern="1200" dirty="0">
                <a:solidFill>
                  <a:schemeClr val="tx1"/>
                </a:solidFill>
                <a:effectLst/>
                <a:latin typeface="+mn-lt"/>
                <a:ea typeface="+mn-ea"/>
                <a:cs typeface="+mn-cs"/>
              </a:rPr>
              <a:t> the 1990 law which has long promised accessibility to people with disabilities, including in the digital realm. But before this rule, the ADA didn't clearly lay out what accessibility had to look or sound like.</a:t>
            </a:r>
          </a:p>
          <a:p>
            <a:pPr fontAlgn="base"/>
            <a:r>
              <a:rPr lang="en-US" sz="1200" b="0" i="0" kern="1200" dirty="0">
                <a:solidFill>
                  <a:schemeClr val="tx1"/>
                </a:solidFill>
                <a:effectLst/>
                <a:latin typeface="+mn-lt"/>
                <a:ea typeface="+mn-ea"/>
                <a:cs typeface="+mn-cs"/>
              </a:rPr>
              <a:t>The new regulation, announced in 2024, aimed to change that by pointing institutions to a set of technical guidelines known as </a:t>
            </a:r>
            <a:r>
              <a:rPr lang="en-US" sz="1200" b="0" i="0" u="sng" strike="noStrike" kern="1200" dirty="0">
                <a:solidFill>
                  <a:schemeClr val="tx1"/>
                </a:solidFill>
                <a:effectLst/>
                <a:latin typeface="+mn-lt"/>
                <a:ea typeface="+mn-ea"/>
                <a:cs typeface="+mn-cs"/>
                <a:hlinkClick r:id="rId4"/>
              </a:rPr>
              <a:t>WCAG 2.1</a:t>
            </a:r>
            <a:r>
              <a:rPr lang="en-US" sz="1200" b="0" i="0" kern="1200" dirty="0">
                <a:solidFill>
                  <a:schemeClr val="tx1"/>
                </a:solidFill>
                <a:effectLst/>
                <a:latin typeface="+mn-lt"/>
                <a:ea typeface="+mn-ea"/>
                <a:cs typeface="+mn-cs"/>
              </a:rPr>
              <a:t>. It provided a clear checklist of accessibility requirements their web and mobile content had to meet.</a:t>
            </a:r>
          </a:p>
          <a:p>
            <a:pPr fontAlgn="base"/>
            <a:r>
              <a:rPr lang="en-US" sz="1200" b="0" i="0" kern="1200" dirty="0">
                <a:solidFill>
                  <a:schemeClr val="tx1"/>
                </a:solidFill>
                <a:effectLst/>
                <a:latin typeface="+mn-lt"/>
                <a:ea typeface="+mn-ea"/>
                <a:cs typeface="+mn-cs"/>
              </a:rPr>
              <a:t>That includes transcripts for audio clips, captioning for videos and making sure PDFs and other webpages are friendly with screen readers, an assistive technology blind people use to interpret visual content into audible speech.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54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B4CA3-C102-A78A-2B9D-5FD2061DC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AF242-67FE-CC38-E87A-7A3A5A7DB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57AD2-5869-4A88-26E9-BAC92F99C98F}"/>
              </a:ext>
            </a:extLst>
          </p:cNvPr>
          <p:cNvSpPr>
            <a:spLocks noGrp="1"/>
          </p:cNvSpPr>
          <p:nvPr>
            <p:ph type="body" idx="1"/>
          </p:nvPr>
        </p:nvSpPr>
        <p:spPr/>
        <p:txBody>
          <a:bodyPr/>
          <a:lstStyle/>
          <a:p>
            <a:r>
              <a:rPr lang="en-US" dirty="0"/>
              <a:t>Now, President Donald Trump’s administration is poised to penalize people simply for living in the same home as their families, according to four federal officials, internal emails and a federal regulatory listing. The administration is working on a rule change that would deduct the value of a disabled adult’s bedroom from their SSI allotment, even if the family members they live with are poor enough to qualify for food stamps. This would mean slashing the benefits of some of the most low-income SSI recipients by up to a third or ending their support altogether.</a:t>
            </a:r>
          </a:p>
          <a:p>
            <a:endParaRPr lang="en-US" dirty="0"/>
          </a:p>
          <a:p>
            <a:r>
              <a:rPr lang="en-US" sz="1200" b="0" i="0" kern="1200" dirty="0">
                <a:solidFill>
                  <a:schemeClr val="tx1"/>
                </a:solidFill>
                <a:effectLst/>
                <a:latin typeface="+mn-lt"/>
                <a:ea typeface="+mn-ea"/>
                <a:cs typeface="+mn-cs"/>
              </a:rPr>
              <a:t>The effort to cut SSI for families who also rely on food stamps, also known as the Supplemental Nutrition Assistance Program, or SNAP, was initiated by top White House and Department of Government Efficiency officials last year, multiple Social Security officials said. It marks a second attempt by the Trump administration to quietly but dramatically downsize disability benefit programs overseen by the Social Security Administration, despite those programs’ strict eligibility standards and minimal instances of fraud.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likely SSI cut will affect not just younger adults with disabilities such as Down syndrome and severe autism who are still living at home with their low-income parents, but also older people with health or financial problems who have had to move in with their adult children on tight budgets. All told, as many as 400,000 poor and disabled people and indigent older people across the United States could have their support cut or eliminated, according to a ProPublica analysis of </a:t>
            </a:r>
            <a:r>
              <a:rPr lang="en-US" sz="1200" b="0" i="0" u="sng" kern="1200" dirty="0">
                <a:solidFill>
                  <a:schemeClr val="tx1"/>
                </a:solidFill>
                <a:effectLst/>
                <a:latin typeface="+mn-lt"/>
                <a:ea typeface="+mn-ea"/>
                <a:cs typeface="+mn-cs"/>
                <a:hlinkClick r:id="rId3"/>
              </a:rPr>
              <a:t>actuarial figures from the Social Security Administration</a:t>
            </a:r>
            <a:r>
              <a:rPr lang="en-US" sz="1200" b="0" i="0"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114DEC0C-39FA-5498-240E-E593570ED7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53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trusted disability-led, community-based organizations, CILs play a vital role in advancing competitive, integrated employment (CIE). CILs provide services, supports, and community connections to support jobseekers with disabilities prepare for, obtain, and thrive in the workforce. This action‑oriented learning community will equip CILs with increased knowledge and capacity to develop, sustain, and scale employment programs, while navigating an evolving landscape for funding and partnerships. Participants will build skills in business development and communicating their value/impact to prospective partners by hearing first-hand about approaches and lessons learned from high ‑impact CIL peers.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697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dirty="0"/>
              <a:t>Join DETAC for a webinar highlighting Microsoft’s Supported Employment Program as a proven, replicable model for building partnerships with large employers to advance competitive, integrated employment for people with disabilities. Speakers from the Washington Initiative for Supported Employment (Wise), Microsoft, and Microsoft’s supplier partners will  discuss how they’ve aligned funding streams, addressed benefits concerns through planning, and collaborated with vocational rehabilitation and service providers to scale supported employment hiring across Microsoft’s supplier network over more than a decade. </a:t>
            </a:r>
          </a:p>
          <a:p>
            <a:pPr>
              <a:lnSpc>
                <a:spcPct val="100000"/>
              </a:lnSpc>
              <a:spcBef>
                <a:spcPts val="0"/>
              </a:spcBef>
            </a:pPr>
            <a:endParaRPr lang="en-US" sz="1200" dirty="0"/>
          </a:p>
          <a:p>
            <a:pPr>
              <a:lnSpc>
                <a:spcPct val="100000"/>
              </a:lnSpc>
              <a:spcBef>
                <a:spcPts val="0"/>
              </a:spcBef>
            </a:pPr>
            <a:r>
              <a:rPr lang="en-US" sz="1200" dirty="0"/>
              <a:t>https://aoddisabilityemploymenttacenter.com/webinar-office-hour-scaling-supported-employment-with-large-businesses-lessons-from-the-evolution-of-microsofts-supported-employment-program/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275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27</a:t>
            </a:fld>
            <a:endParaRPr lang="en-US"/>
          </a:p>
        </p:txBody>
      </p:sp>
    </p:spTree>
    <p:extLst>
      <p:ext uri="{BB962C8B-B14F-4D97-AF65-F5344CB8AC3E}">
        <p14:creationId xmlns:p14="http://schemas.microsoft.com/office/powerpoint/2010/main" val="121139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324787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666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6448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855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802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396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2785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4306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117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009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Blank page other than the title.</a:t>
            </a:r>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E94EA-725E-7646-B0A0-F3D33E3FF3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8076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FA76-57A0-DBBF-9C5C-FCE14FC1A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F2818-13EA-2CD6-D408-9B1AD2132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2462A-9CC9-7B4A-2640-A6CE2DA118C7}"/>
              </a:ext>
            </a:extLst>
          </p:cNvPr>
          <p:cNvSpPr>
            <a:spLocks noGrp="1"/>
          </p:cNvSpPr>
          <p:nvPr>
            <p:ph type="body" idx="1"/>
          </p:nvPr>
        </p:nvSpPr>
        <p:spPr/>
        <p:txBody>
          <a:bodyPr/>
          <a:lstStyle/>
          <a:p>
            <a:r>
              <a:rPr lang="en-US"/>
              <a:t>[Repeat of text from the photo’s alt text] A line chart with four lines, comparing the employment-to-population ratio trend lines from nTIDE, which uses CPS monthly data (June 2008-March 2026) and the Annual Report, which uses ACS annual data (2008-2024).  Basically, the trend lines from the annual report (one for people with disabilities and one for people without disabilities) are overlayed on top of the standard trend lines from nTIDE.  Overall, they follow the same pattern, which acts to verify the two data sources. The trend lines for from nTIDE are always lower than those of the Annual Report, in part because nTIDE includes 16 and 17 year olds, who are less likely to be employed.</a:t>
            </a:r>
          </a:p>
        </p:txBody>
      </p:sp>
      <p:sp>
        <p:nvSpPr>
          <p:cNvPr id="4" name="Slide Number Placeholder 3">
            <a:extLst>
              <a:ext uri="{FF2B5EF4-FFF2-40B4-BE49-F238E27FC236}">
                <a16:creationId xmlns:a16="http://schemas.microsoft.com/office/drawing/2014/main" id="{696AEF2F-19EE-71EA-FC47-40A3BF45BAD8}"/>
              </a:ext>
            </a:extLst>
          </p:cNvPr>
          <p:cNvSpPr>
            <a:spLocks noGrp="1"/>
          </p:cNvSpPr>
          <p:nvPr>
            <p:ph type="sldNum" sz="quarter" idx="5"/>
          </p:nvPr>
        </p:nvSpPr>
        <p:spPr/>
        <p:txBody>
          <a:bodyPr/>
          <a:lstStyle/>
          <a:p>
            <a:fld id="{3DC83497-73C4-47F8-A748-2E4F1A1B6711}" type="slidenum">
              <a:rPr lang="en-US" smtClean="0"/>
              <a:t>40</a:t>
            </a:fld>
            <a:endParaRPr lang="en-US"/>
          </a:p>
        </p:txBody>
      </p:sp>
    </p:spTree>
    <p:extLst>
      <p:ext uri="{BB962C8B-B14F-4D97-AF65-F5344CB8AC3E}">
        <p14:creationId xmlns:p14="http://schemas.microsoft.com/office/powerpoint/2010/main" val="227069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Employment-to-Population Ratio</a:t>
            </a:r>
          </a:p>
          <a:p>
            <a:r>
              <a:rPr lang="en-US" dirty="0"/>
              <a:t>People without Disabilities:</a:t>
            </a:r>
          </a:p>
          <a:p>
            <a:pPr marL="171450" indent="-171450">
              <a:buFont typeface="Arial" panose="020B0604020202020204" pitchFamily="34" charset="0"/>
              <a:buChar char="•"/>
            </a:pPr>
            <a:r>
              <a:rPr lang="en-US" dirty="0"/>
              <a:t>June 2008 74.9</a:t>
            </a:r>
          </a:p>
          <a:p>
            <a:pPr marL="171450" indent="-171450">
              <a:buFont typeface="Arial" panose="020B0604020202020204" pitchFamily="34" charset="0"/>
              <a:buChar char="•"/>
            </a:pPr>
            <a:r>
              <a:rPr lang="en-US" dirty="0"/>
              <a:t>January 2010 (lowest point pre-covid) 68.8</a:t>
            </a:r>
          </a:p>
          <a:p>
            <a:pPr marL="171450" indent="-171450">
              <a:buFont typeface="Arial" panose="020B0604020202020204" pitchFamily="34" charset="0"/>
              <a:buChar char="•"/>
            </a:pPr>
            <a:r>
              <a:rPr lang="en-US" dirty="0"/>
              <a:t>February 2020 74.8</a:t>
            </a:r>
          </a:p>
          <a:p>
            <a:pPr marL="171450" indent="-171450">
              <a:buFont typeface="Arial" panose="020B0604020202020204" pitchFamily="34" charset="0"/>
              <a:buChar char="•"/>
            </a:pPr>
            <a:r>
              <a:rPr lang="en-US" dirty="0"/>
              <a:t>April 2020 (Covid-19 Recession hits) 63.2 (lowest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November 2025 74.9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74.8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(lowest point pre-covid) 24.1 (lowest point)</a:t>
            </a:r>
          </a:p>
          <a:p>
            <a:pPr marL="171450" indent="-171450">
              <a:buFont typeface="Arial" panose="020B0604020202020204" pitchFamily="34" charset="0"/>
              <a:buChar char="•"/>
            </a:pPr>
            <a:r>
              <a:rPr lang="en-US" dirty="0"/>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November 2025 39.8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38.5</a:t>
            </a:r>
            <a:r>
              <a:rPr lang="en-US" dirty="0">
                <a:effectLst/>
              </a:rPr>
              <a:t>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Details:</a:t>
            </a:r>
          </a:p>
          <a:p>
            <a:r>
              <a:rPr lang="en-US" dirty="0"/>
              <a:t>This is the same trend line as before with the two trendlines extended one month</a:t>
            </a:r>
          </a:p>
          <a:p>
            <a:r>
              <a:rPr lang="en-US" dirty="0"/>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74.8</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74.9</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People with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38.5</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37.9</a:t>
            </a:r>
            <a:endParaRPr lang="en-US" dirty="0">
              <a:effectLst/>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page other than the title.</a:t>
            </a:r>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labor force participation rate.</a:t>
            </a:r>
          </a:p>
          <a:p>
            <a:r>
              <a:rPr lang="en-US" dirty="0"/>
              <a:t>People without Disabilities:</a:t>
            </a:r>
          </a:p>
          <a:p>
            <a:pPr marL="171450" indent="-171450">
              <a:buFont typeface="Arial" panose="020B0604020202020204" pitchFamily="34" charset="0"/>
              <a:buChar char="•"/>
            </a:pPr>
            <a:r>
              <a:rPr lang="en-US" dirty="0"/>
              <a:t>July 2008 79.5</a:t>
            </a:r>
          </a:p>
          <a:p>
            <a:pPr marL="171450" indent="-171450">
              <a:buFont typeface="Arial" panose="020B0604020202020204" pitchFamily="34" charset="0"/>
              <a:buChar char="•"/>
            </a:pPr>
            <a:r>
              <a:rPr lang="en-US" dirty="0"/>
              <a:t>January 2014 (lowest point pre-covid) 75.6</a:t>
            </a:r>
          </a:p>
          <a:p>
            <a:pPr marL="171450" indent="-171450">
              <a:buFont typeface="Arial" panose="020B0604020202020204" pitchFamily="34" charset="0"/>
              <a:buChar char="•"/>
            </a:pPr>
            <a:r>
              <a:rPr lang="en-US" dirty="0"/>
              <a:t>February 2020 77.7</a:t>
            </a:r>
          </a:p>
          <a:p>
            <a:pPr marL="171450" indent="-171450">
              <a:buFont typeface="Arial" panose="020B0604020202020204" pitchFamily="34" charset="0"/>
              <a:buChar char="•"/>
            </a:pPr>
            <a:r>
              <a:rPr lang="en-US" dirty="0"/>
              <a:t>April 2020 (Covid-19 Recession hits) 73.6 (lowest point)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November 2025 78.2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78.0</a:t>
            </a:r>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28.3 (lowest point)</a:t>
            </a:r>
          </a:p>
          <a:p>
            <a:pPr marL="171450" indent="-171450">
              <a:buFont typeface="Arial" panose="020B0604020202020204" pitchFamily="34" charset="0"/>
              <a:buChar char="•"/>
            </a:pPr>
            <a:r>
              <a:rPr lang="en-US" dirty="0"/>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32.7</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November 2025 42.8</a:t>
            </a:r>
            <a:r>
              <a:rPr lang="en-US" dirty="0">
                <a:effectLst/>
              </a:rPr>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March 2026 41.9</a:t>
            </a:r>
            <a:r>
              <a:rPr lang="en-US" dirty="0">
                <a:effectLst/>
              </a:rPr>
              <a:t> </a:t>
            </a:r>
            <a:endParaRPr lang="da-DK"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endParaRPr lang="da-DK"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dirty="0"/>
              <a:t>Chart Details:</a:t>
            </a:r>
          </a:p>
          <a:p>
            <a:r>
              <a:rPr lang="en-US" dirty="0"/>
              <a:t>This is the same trend line as before with the two trendlines extended one month</a:t>
            </a:r>
          </a:p>
          <a:p>
            <a:r>
              <a:rPr lang="en-US" dirty="0"/>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78.0</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77.9</a:t>
            </a:r>
            <a:r>
              <a:rPr lang="en-US" dirty="0">
                <a:effectLst/>
              </a:rPr>
              <a:t> </a:t>
            </a:r>
          </a:p>
          <a:p>
            <a:pPr marL="0" indent="0">
              <a:buFont typeface="Arial" panose="020B0604020202020204" pitchFamily="34" charset="0"/>
              <a:buNone/>
            </a:pPr>
            <a:r>
              <a:rPr lang="en-US" dirty="0"/>
              <a:t>People with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March 2026 41.9</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41.1</a:t>
            </a:r>
            <a:endParaRPr lang="en-US"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35361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4.gif"/><Relationship Id="rId4" Type="http://schemas.openxmlformats.org/officeDocument/2006/relationships/image" Target="../media/image19.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6" name="Picture 5">
            <a:extLst>
              <a:ext uri="{FF2B5EF4-FFF2-40B4-BE49-F238E27FC236}">
                <a16:creationId xmlns:a16="http://schemas.microsoft.com/office/drawing/2014/main" id="{F3287903-12F6-C625-1AC3-E9ED49A8CEB6}"/>
              </a:ext>
            </a:extLst>
          </p:cNvPr>
          <p:cNvPicPr>
            <a:picLocks noChangeAspect="1"/>
          </p:cNvPicPr>
          <p:nvPr userDrawn="1"/>
        </p:nvPicPr>
        <p:blipFill>
          <a:blip r:embed="rId5"/>
          <a:stretch>
            <a:fillRect/>
          </a:stretch>
        </p:blipFill>
        <p:spPr>
          <a:xfrm>
            <a:off x="7753996" y="5134755"/>
            <a:ext cx="2453196" cy="953328"/>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print">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 </a:t>
            </a:r>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3"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340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a:t>Name</a:t>
            </a:r>
          </a:p>
          <a:p>
            <a:pPr lvl="1"/>
            <a:r>
              <a:rPr lang="en-US"/>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a:t>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a:t>Presenter 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a:t>Click to insert text, graphic, or table</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a:t>Name</a:t>
            </a:r>
          </a:p>
          <a:p>
            <a:pPr lvl="1"/>
            <a:r>
              <a:rPr lang="en-US"/>
              <a:t>Details</a:t>
            </a:r>
          </a:p>
          <a:p>
            <a:pPr lvl="2"/>
            <a:r>
              <a:rPr lang="en-US"/>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a:t>Name</a:t>
            </a:r>
          </a:p>
          <a:p>
            <a:pPr lvl="1"/>
            <a:r>
              <a:rPr lang="en-US"/>
              <a:t>Details</a:t>
            </a:r>
          </a:p>
          <a:p>
            <a:pPr lvl="2"/>
            <a:r>
              <a:rPr lang="en-US"/>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list head</a:t>
            </a:r>
          </a:p>
          <a:p>
            <a:pPr lvl="1"/>
            <a:r>
              <a:rPr lang="en-US"/>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4" name="Picture 3">
            <a:extLst>
              <a:ext uri="{FF2B5EF4-FFF2-40B4-BE49-F238E27FC236}">
                <a16:creationId xmlns:a16="http://schemas.microsoft.com/office/drawing/2014/main" id="{34707A75-7AD6-2314-03B2-7CD3691948B7}"/>
              </a:ext>
            </a:extLst>
          </p:cNvPr>
          <p:cNvPicPr>
            <a:picLocks noChangeAspect="1"/>
          </p:cNvPicPr>
          <p:nvPr userDrawn="1"/>
        </p:nvPicPr>
        <p:blipFill>
          <a:blip r:embed="rId5"/>
          <a:stretch>
            <a:fillRect/>
          </a:stretch>
        </p:blipFill>
        <p:spPr>
          <a:xfrm>
            <a:off x="7857893" y="5165804"/>
            <a:ext cx="2293398" cy="891230"/>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1348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1476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395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9713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0361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444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4556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7736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21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0713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452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934219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2432956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250818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891754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1281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554487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57571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91814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17657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28622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4371592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5101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here to insert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 id="214748652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82967740"/>
      </p:ext>
    </p:extLst>
  </p:cSld>
  <p:clrMap bg1="lt1" tx1="dk1" bg2="lt2" tx2="dk2" accent1="accent1" accent2="accent2" accent3="accent3" accent4="accent4" accent5="accent5" accent6="accent6" hlink="hlink" folHlink="folHlink"/>
  <p:sldLayoutIdLst>
    <p:sldLayoutId id="2147486527" r:id="rId1"/>
    <p:sldLayoutId id="2147486528" r:id="rId2"/>
    <p:sldLayoutId id="2147486529" r:id="rId3"/>
    <p:sldLayoutId id="2147486530" r:id="rId4"/>
    <p:sldLayoutId id="2147486531" r:id="rId5"/>
    <p:sldLayoutId id="2147486532" r:id="rId6"/>
    <p:sldLayoutId id="2147486533" r:id="rId7"/>
    <p:sldLayoutId id="2147486534" r:id="rId8"/>
    <p:sldLayoutId id="2147486535" r:id="rId9"/>
    <p:sldLayoutId id="2147486536" r:id="rId10"/>
    <p:sldLayoutId id="214748653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218319883"/>
      </p:ext>
    </p:extLst>
  </p:cSld>
  <p:clrMap bg1="lt1" tx1="dk1" bg2="lt2" tx2="dk2" accent1="accent1" accent2="accent2" accent3="accent3" accent4="accent4" accent5="accent5" accent6="accent6" hlink="hlink" folHlink="folHlink"/>
  <p:sldLayoutIdLst>
    <p:sldLayoutId id="2147486539" r:id="rId1"/>
    <p:sldLayoutId id="2147486540" r:id="rId2"/>
    <p:sldLayoutId id="2147486541" r:id="rId3"/>
    <p:sldLayoutId id="2147486542" r:id="rId4"/>
    <p:sldLayoutId id="2147486543" r:id="rId5"/>
    <p:sldLayoutId id="2147486544" r:id="rId6"/>
    <p:sldLayoutId id="2147486545" r:id="rId7"/>
    <p:sldLayoutId id="2147486546" r:id="rId8"/>
    <p:sldLayoutId id="2147486547" r:id="rId9"/>
    <p:sldLayoutId id="2147486548" r:id="rId10"/>
    <p:sldLayoutId id="2147486549" r:id="rId11"/>
    <p:sldLayoutId id="214748655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0.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hyperlink" Target="https://app.smartsheet.com/b/form/019d4a929a1174b7b196a9d6623305fc" TargetMode="External"/><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hyperlink" Target="https://aoddisabilityemploymenttacenter.com/webinar-office-hour-scaling-supported-employment-with-large-businesses-lessons-from-the-evolution-of-microsofts-supported-employment-program/" TargetMode="External"/><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5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0.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50.xml"/><Relationship Id="rId6" Type="http://schemas.openxmlformats.org/officeDocument/2006/relationships/image" Target="../media/image35.svg"/><Relationship Id="rId5" Type="http://schemas.openxmlformats.org/officeDocument/2006/relationships/image" Target="../media/image38.jpe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0.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notesSlide" Target="../notesSlides/notesSlide27.xml"/><Relationship Id="rId1" Type="http://schemas.openxmlformats.org/officeDocument/2006/relationships/slideLayout" Target="../slideLayouts/slideLayout50.xml"/><Relationship Id="rId5" Type="http://schemas.openxmlformats.org/officeDocument/2006/relationships/image" Target="../media/image35.svg"/><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notesSlide" Target="../notesSlides/notesSlide28.xml"/><Relationship Id="rId1" Type="http://schemas.openxmlformats.org/officeDocument/2006/relationships/slideLayout" Target="../slideLayouts/slideLayout50.xml"/><Relationship Id="rId5" Type="http://schemas.openxmlformats.org/officeDocument/2006/relationships/image" Target="../media/image35.svg"/><Relationship Id="rId4" Type="http://schemas.openxmlformats.org/officeDocument/2006/relationships/image" Target="../media/image44.svg"/></Relationships>
</file>

<file path=ppt/slides/_rels/slide3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8" Type="http://schemas.openxmlformats.org/officeDocument/2006/relationships/hyperlink" Target="https://www.aapd.com/inclusive-retail-spaces-coalition/" TargetMode="External"/><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notesSlide" Target="../notesSlides/notesSlide30.xml"/><Relationship Id="rId1" Type="http://schemas.openxmlformats.org/officeDocument/2006/relationships/slideLayout" Target="../slideLayouts/slideLayout50.xml"/><Relationship Id="rId6" Type="http://schemas.openxmlformats.org/officeDocument/2006/relationships/hyperlink" Target="https://www.linkedin.com/company/the-access-coalition/" TargetMode="External"/><Relationship Id="rId5" Type="http://schemas.openxmlformats.org/officeDocument/2006/relationships/image" Target="../media/image46.svg"/><Relationship Id="rId4" Type="http://schemas.openxmlformats.org/officeDocument/2006/relationships/hyperlink" Target="mailto:knackstedt@unlockaccess.org"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0.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www.aucd.org/"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0.png"/><Relationship Id="rId4" Type="http://schemas.microsoft.com/office/2017/04/relationships/track" Target="../media/track4.vt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11, Episode 5</a:t>
            </a:r>
            <a:br>
              <a:rPr lang="en-US" dirty="0"/>
            </a:br>
            <a:r>
              <a:rPr lang="en-US" dirty="0"/>
              <a:t>Date: May 8, 2026</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b="1" u="sng">
                <a:cs typeface="Calibri" panose="020F0502020204030204" pitchFamily="34" charset="0"/>
              </a:rPr>
              <a:t>T</a:t>
            </a:r>
            <a:r>
              <a:rPr lang="en-US" sz="4400" b="1" u="sng">
                <a:solidFill>
                  <a:schemeClr val="tx1"/>
                </a:solidFill>
                <a:cs typeface="Calibri" panose="020F0502020204030204" pitchFamily="34" charset="0"/>
              </a:rPr>
              <a:t>he Numbers</a:t>
            </a:r>
            <a:endParaRPr lang="en-US">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a:xfrm>
            <a:off x="972014" y="2005012"/>
            <a:ext cx="10515600" cy="4351338"/>
          </a:xfrm>
        </p:spPr>
        <p:txBody>
          <a:bodyPr>
            <a:normAutofit/>
          </a:bodyPr>
          <a:lstStyle/>
          <a:p>
            <a:pPr algn="ctr"/>
            <a:endParaRPr lang="en-US" sz="3600" b="1">
              <a:solidFill>
                <a:schemeClr val="tx1"/>
              </a:solidFill>
            </a:endParaRPr>
          </a:p>
          <a:p>
            <a:pPr algn="ctr"/>
            <a:endParaRPr lang="en-US" sz="3600" b="1"/>
          </a:p>
          <a:p>
            <a:pPr marL="0" indent="0" algn="ctr">
              <a:buNone/>
            </a:pPr>
            <a:r>
              <a:rPr lang="en-US" sz="3600" b="1"/>
              <a:t>Andrew Houtenville</a:t>
            </a:r>
            <a:br>
              <a:rPr lang="en-US" sz="3600" b="1">
                <a:solidFill>
                  <a:schemeClr val="tx1"/>
                </a:solidFill>
              </a:rPr>
            </a:br>
            <a:r>
              <a:rPr lang="en-US" sz="3600">
                <a:solidFill>
                  <a:schemeClr val="tx1"/>
                </a:solidFill>
              </a:rPr>
              <a:t>University of New Hampshire</a:t>
            </a:r>
            <a:endParaRPr lang="en-US" sz="360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348854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36996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r>
              <a:rPr lang="en-US" sz="4000" b="1" dirty="0"/>
              <a:t>March </a:t>
            </a: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pic>
        <p:nvPicPr>
          <p:cNvPr id="20" name="Picture 19" descr="A line chart with two lines. One line is for people with disabilities, showing their employment-to-population ratio was 38.5 percent in March 2026. The other line is for people without disabilities, showing their employment-to-population ratio was 74.8 percent in March 2026. More detail in slide notes.">
            <a:extLst>
              <a:ext uri="{FF2B5EF4-FFF2-40B4-BE49-F238E27FC236}">
                <a16:creationId xmlns:a16="http://schemas.microsoft.com/office/drawing/2014/main" id="{534AD7D0-826F-F5F0-E613-E28F36EDB8FF}"/>
              </a:ext>
            </a:extLst>
          </p:cNvPr>
          <p:cNvPicPr>
            <a:picLocks noChangeAspect="1"/>
          </p:cNvPicPr>
          <p:nvPr/>
        </p:nvPicPr>
        <p:blipFill>
          <a:blip r:embed="rId3"/>
          <a:stretch>
            <a:fillRect/>
          </a:stretch>
        </p:blipFill>
        <p:spPr>
          <a:xfrm>
            <a:off x="3200400" y="822960"/>
            <a:ext cx="8455885" cy="5236918"/>
          </a:xfrm>
          <a:prstGeom prst="rect">
            <a:avLst/>
          </a:prstGeom>
        </p:spPr>
      </p:pic>
    </p:spTree>
    <p:extLst>
      <p:ext uri="{BB962C8B-B14F-4D97-AF65-F5344CB8AC3E}">
        <p14:creationId xmlns:p14="http://schemas.microsoft.com/office/powerpoint/2010/main" val="417941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r>
              <a:rPr lang="en-US" sz="4000" b="1" dirty="0"/>
              <a:t>April</a:t>
            </a: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21" name="Picture 20" descr="Same chart as previous slide but with the latest month's data point added. One line is for people with disabilities, showing their employment-to-population ratio decreased from 38.5 percent in March 2026 to 37.9 percent in April 2026. The other line is for people without disabilities, showing their employment-to-population ratio increased from 74.8 percent in March 2026 to 74.9 percent in April 2026. More detail in slide notes.">
            <a:extLst>
              <a:ext uri="{FF2B5EF4-FFF2-40B4-BE49-F238E27FC236}">
                <a16:creationId xmlns:a16="http://schemas.microsoft.com/office/drawing/2014/main" id="{FC8048E6-9E42-BF05-EDAA-A922BA1E28CD}"/>
              </a:ext>
            </a:extLst>
          </p:cNvPr>
          <p:cNvPicPr>
            <a:picLocks noChangeAspect="1"/>
          </p:cNvPicPr>
          <p:nvPr/>
        </p:nvPicPr>
        <p:blipFill>
          <a:blip r:embed="rId3"/>
          <a:stretch>
            <a:fillRect/>
          </a:stretch>
        </p:blipFill>
        <p:spPr>
          <a:xfrm>
            <a:off x="3200400" y="822960"/>
            <a:ext cx="8455885" cy="5236918"/>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33021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dirty="0"/>
              <a:t>Labor Force</a:t>
            </a:r>
            <a:br>
              <a:rPr lang="en-US" sz="3600" b="1" u="sng" dirty="0"/>
            </a:br>
            <a:r>
              <a:rPr lang="en-US" sz="3600" b="1" u="sng" dirty="0"/>
              <a:t>Participation</a:t>
            </a:r>
            <a:br>
              <a:rPr lang="en-US" sz="3600" b="1" u="sng" dirty="0"/>
            </a:br>
            <a:r>
              <a:rPr lang="en-US" sz="3600" b="1" u="sng" dirty="0"/>
              <a:t>Rate</a:t>
            </a:r>
            <a:r>
              <a:rPr lang="en-US" sz="3600" b="1" dirty="0"/>
              <a:t>:</a:t>
            </a:r>
            <a:br>
              <a:rPr lang="en-US" sz="3600" b="1" u="sng" dirty="0"/>
            </a:br>
            <a:br>
              <a:rPr lang="en-US" sz="3600" b="1" dirty="0"/>
            </a:br>
            <a:r>
              <a:rPr lang="en-US" sz="3600" b="1" dirty="0"/>
              <a:t>March</a:t>
            </a:r>
            <a:endParaRPr lang="en-US" sz="3600" dirty="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20" name="Picture 19" descr="A line chart with two lines. One line is for people with disabilities, showing their labor force participation rate was 41.9 percent in March 2026. The other line is for people without disabilities, showing their labor force participation rate was 78 percent in March 2026. More detail in slide notes.">
            <a:extLst>
              <a:ext uri="{FF2B5EF4-FFF2-40B4-BE49-F238E27FC236}">
                <a16:creationId xmlns:a16="http://schemas.microsoft.com/office/drawing/2014/main" id="{E0DECB06-EBF6-113B-FF59-7EA01C0B738B}"/>
              </a:ext>
            </a:extLst>
          </p:cNvPr>
          <p:cNvPicPr>
            <a:picLocks noChangeAspect="1"/>
          </p:cNvPicPr>
          <p:nvPr/>
        </p:nvPicPr>
        <p:blipFill>
          <a:blip r:embed="rId3"/>
          <a:stretch>
            <a:fillRect/>
          </a:stretch>
        </p:blipFill>
        <p:spPr>
          <a:xfrm>
            <a:off x="3200400" y="822960"/>
            <a:ext cx="8455885" cy="5236918"/>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dirty="0"/>
              <a:t>Labor Force</a:t>
            </a:r>
            <a:br>
              <a:rPr lang="en-US" sz="3600" b="1" u="sng" dirty="0"/>
            </a:br>
            <a:r>
              <a:rPr lang="en-US" sz="3600" b="1" u="sng" dirty="0"/>
              <a:t>Participation</a:t>
            </a:r>
            <a:br>
              <a:rPr lang="en-US" sz="3600" b="1" u="sng" dirty="0"/>
            </a:br>
            <a:r>
              <a:rPr lang="en-US" sz="3600" b="1" u="sng" dirty="0"/>
              <a:t>Rate</a:t>
            </a:r>
            <a:r>
              <a:rPr lang="en-US" sz="3600" b="1" dirty="0"/>
              <a:t>:</a:t>
            </a:r>
            <a:br>
              <a:rPr lang="en-US" sz="3600" b="1" u="sng" dirty="0"/>
            </a:br>
            <a:br>
              <a:rPr lang="en-US" sz="3600" b="1" dirty="0"/>
            </a:br>
            <a:r>
              <a:rPr lang="en-US" sz="3600" b="1" dirty="0"/>
              <a:t>April</a:t>
            </a:r>
            <a:endParaRPr lang="en-US" sz="3600" dirty="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20" name="Picture 19" descr="Same chart as previous slide but with the latest month's data point added. One line is for people with disabilities, showing their labor force participation rate decreased from 41.9 percent in March 2026 to 41.1 percent in April 2026. The other line is for people without disabilities, showing their labor force participation rate decreased from 78 percent in March 2026 to 77.9 percent in April 2026. More detail in slide notes.">
            <a:extLst>
              <a:ext uri="{FF2B5EF4-FFF2-40B4-BE49-F238E27FC236}">
                <a16:creationId xmlns:a16="http://schemas.microsoft.com/office/drawing/2014/main" id="{F219FAFA-8EEE-D756-8EE7-0C76E16F8A5E}"/>
              </a:ext>
            </a:extLst>
          </p:cNvPr>
          <p:cNvPicPr>
            <a:picLocks noChangeAspect="1"/>
          </p:cNvPicPr>
          <p:nvPr/>
        </p:nvPicPr>
        <p:blipFill>
          <a:blip r:embed="rId3"/>
          <a:stretch>
            <a:fillRect/>
          </a:stretch>
        </p:blipFill>
        <p:spPr>
          <a:xfrm>
            <a:off x="3200400" y="822960"/>
            <a:ext cx="8455885" cy="5236918"/>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a:t>Part 2</a:t>
            </a:r>
            <a:br>
              <a:rPr lang="en-US" b="1"/>
            </a:br>
            <a:r>
              <a:rPr lang="en-US" b="1" err="1"/>
              <a:t>nTIDE</a:t>
            </a:r>
            <a:r>
              <a:rPr lang="en-US" b="1"/>
              <a:t>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a:p>
          <a:p>
            <a:pPr marL="0" indent="0" algn="ctr">
              <a:buNone/>
            </a:pPr>
            <a:r>
              <a:rPr lang="en-US" sz="3600" b="1"/>
              <a:t>Lillie Heigl</a:t>
            </a:r>
          </a:p>
          <a:p>
            <a:pPr marL="0" indent="0" algn="ctr">
              <a:buNone/>
            </a:pPr>
            <a:r>
              <a:rPr lang="en-US" sz="360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8934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p:txBody>
          <a:bodyPr/>
          <a:lstStyle/>
          <a:p>
            <a:pPr algn="ctr"/>
            <a:r>
              <a:rPr lang="en-US" b="1" u="sng"/>
              <a:t>Part 2</a:t>
            </a:r>
            <a:br>
              <a:rPr lang="en-US" b="1"/>
            </a:br>
            <a:r>
              <a:rPr lang="en-US" b="1" err="1"/>
              <a:t>nTIDE</a:t>
            </a:r>
            <a:r>
              <a:rPr lang="en-US" b="1"/>
              <a:t>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838200" y="1825625"/>
            <a:ext cx="10515600" cy="3419475"/>
          </a:xfrm>
        </p:spPr>
        <p:txBody>
          <a:bodyPr vert="horz" lIns="91440" tIns="45720" rIns="91440" bIns="45720" rtlCol="0" anchor="t">
            <a:normAutofit/>
          </a:bodyPr>
          <a:lstStyle/>
          <a:p>
            <a:pPr marL="0" indent="0">
              <a:buNone/>
            </a:pPr>
            <a:endParaRPr lang="en-US" b="1"/>
          </a:p>
          <a:p>
            <a:pPr marL="0" indent="0" algn="ctr">
              <a:buNone/>
            </a:pPr>
            <a:endParaRPr lang="en-US" b="1"/>
          </a:p>
          <a:p>
            <a:pPr marL="0" indent="0" algn="ctr">
              <a:buNone/>
            </a:pPr>
            <a:r>
              <a:rPr lang="en-US" b="1"/>
              <a:t>Lillie Heigl</a:t>
            </a:r>
          </a:p>
          <a:p>
            <a:pPr marL="0" indent="0" algn="ctr">
              <a:buNone/>
            </a:pPr>
            <a:r>
              <a:rPr lang="en-US"/>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383261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p:txBody>
          <a:bodyPr/>
          <a:lstStyle/>
          <a:p>
            <a:r>
              <a:rPr lang="en-US" dirty="0"/>
              <a:t>Secretary of Labor</a:t>
            </a:r>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838200" y="1423988"/>
            <a:ext cx="10515600" cy="4351338"/>
          </a:xfrm>
        </p:spPr>
        <p:txBody>
          <a:bodyPr vert="horz" lIns="91440" tIns="45720" rIns="91440" bIns="45720" rtlCol="0" anchor="t">
            <a:normAutofit/>
          </a:bodyPr>
          <a:lstStyle/>
          <a:p>
            <a:r>
              <a:rPr lang="en-US" dirty="0"/>
              <a:t>Labor Secretary Lori Chavez-DeRemer resigned</a:t>
            </a:r>
          </a:p>
          <a:p>
            <a:r>
              <a:rPr lang="en-US" dirty="0"/>
              <a:t>Chavez-DeRemer had been facing a probe from the Labor Department’s inspector general over potential misconduct. That investigation had already resulted in multiple of her top staffers being placed on administrative leave and then ultimately leaving their posts.</a:t>
            </a:r>
          </a:p>
          <a:p>
            <a:r>
              <a:rPr lang="en-US" dirty="0"/>
              <a:t>Keith Sonderling (Previously Deputy Secretary and Former EEOC Commissioner) will be acting labor secretary.</a:t>
            </a:r>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90730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11, Episode 5</a:t>
            </a:r>
            <a:br>
              <a:rPr lang="en-US" dirty="0"/>
            </a:br>
            <a:r>
              <a:rPr lang="en-US" dirty="0"/>
              <a:t>Date: May 8, 2026</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F71F2-55CF-1738-AF9F-38E102BF0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8E40E-7FCA-31FD-2CB7-56E21A5C3C91}"/>
              </a:ext>
            </a:extLst>
          </p:cNvPr>
          <p:cNvSpPr>
            <a:spLocks noGrp="1"/>
          </p:cNvSpPr>
          <p:nvPr>
            <p:ph type="title"/>
          </p:nvPr>
        </p:nvSpPr>
        <p:spPr/>
        <p:txBody>
          <a:bodyPr/>
          <a:lstStyle/>
          <a:p>
            <a:r>
              <a:rPr lang="en-US" dirty="0"/>
              <a:t>DHS Shutdown</a:t>
            </a:r>
          </a:p>
        </p:txBody>
      </p:sp>
      <p:sp>
        <p:nvSpPr>
          <p:cNvPr id="3" name="Content Placeholder 2">
            <a:extLst>
              <a:ext uri="{FF2B5EF4-FFF2-40B4-BE49-F238E27FC236}">
                <a16:creationId xmlns:a16="http://schemas.microsoft.com/office/drawing/2014/main" id="{C64D8183-D36B-5936-35E9-18E0416C2685}"/>
              </a:ext>
            </a:extLst>
          </p:cNvPr>
          <p:cNvSpPr>
            <a:spLocks noGrp="1"/>
          </p:cNvSpPr>
          <p:nvPr>
            <p:ph idx="1"/>
          </p:nvPr>
        </p:nvSpPr>
        <p:spPr>
          <a:xfrm>
            <a:off x="838200" y="1690688"/>
            <a:ext cx="10515600" cy="4084638"/>
          </a:xfrm>
        </p:spPr>
        <p:txBody>
          <a:bodyPr vert="horz" lIns="91440" tIns="45720" rIns="91440" bIns="45720" rtlCol="0" anchor="t">
            <a:normAutofit/>
          </a:bodyPr>
          <a:lstStyle/>
          <a:p>
            <a:r>
              <a:rPr lang="en-US" dirty="0"/>
              <a:t>Last week, President Donald Trump signed bipartisan legislation on Thursday to fund key agencies at the Department of Homeland Security, officially concluding the record-breaking shutdown</a:t>
            </a:r>
          </a:p>
        </p:txBody>
      </p:sp>
      <p:sp>
        <p:nvSpPr>
          <p:cNvPr id="4" name="Date Placeholder 3">
            <a:extLst>
              <a:ext uri="{FF2B5EF4-FFF2-40B4-BE49-F238E27FC236}">
                <a16:creationId xmlns:a16="http://schemas.microsoft.com/office/drawing/2014/main" id="{65043B48-49AA-85D2-24A9-6DDBA521F0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3457F86-0F17-C09B-C60A-A080E1DD60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58432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696-0F22-2479-7593-7BD7C000E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C05B1-25D4-2460-2719-95CE4ED2E946}"/>
              </a:ext>
            </a:extLst>
          </p:cNvPr>
          <p:cNvSpPr>
            <a:spLocks noGrp="1"/>
          </p:cNvSpPr>
          <p:nvPr>
            <p:ph type="title"/>
          </p:nvPr>
        </p:nvSpPr>
        <p:spPr/>
        <p:txBody>
          <a:bodyPr/>
          <a:lstStyle/>
          <a:p>
            <a:r>
              <a:rPr lang="en-US" dirty="0"/>
              <a:t>FY27 Appropriations</a:t>
            </a:r>
          </a:p>
        </p:txBody>
      </p:sp>
      <p:sp>
        <p:nvSpPr>
          <p:cNvPr id="3" name="Content Placeholder 2">
            <a:extLst>
              <a:ext uri="{FF2B5EF4-FFF2-40B4-BE49-F238E27FC236}">
                <a16:creationId xmlns:a16="http://schemas.microsoft.com/office/drawing/2014/main" id="{CDDCAED7-4E54-DAD8-4FF9-F15E23645912}"/>
              </a:ext>
            </a:extLst>
          </p:cNvPr>
          <p:cNvSpPr>
            <a:spLocks noGrp="1"/>
          </p:cNvSpPr>
          <p:nvPr>
            <p:ph idx="1"/>
          </p:nvPr>
        </p:nvSpPr>
        <p:spPr>
          <a:xfrm>
            <a:off x="838200" y="1423988"/>
            <a:ext cx="10515600" cy="4351338"/>
          </a:xfrm>
        </p:spPr>
        <p:txBody>
          <a:bodyPr vert="horz" lIns="91440" tIns="45720" rIns="91440" bIns="45720" rtlCol="0" anchor="t">
            <a:normAutofit/>
          </a:bodyPr>
          <a:lstStyle/>
          <a:p>
            <a:r>
              <a:rPr lang="en-US" dirty="0"/>
              <a:t>Budget Hearings before the House and Senate</a:t>
            </a:r>
          </a:p>
          <a:p>
            <a:r>
              <a:rPr lang="en-US" dirty="0"/>
              <a:t>House Beginning Markups </a:t>
            </a:r>
          </a:p>
          <a:p>
            <a:r>
              <a:rPr lang="en-US" dirty="0"/>
              <a:t>Senate aiming for June </a:t>
            </a:r>
          </a:p>
          <a:p>
            <a:r>
              <a:rPr lang="en-US" dirty="0"/>
              <a:t>Fund the government by Sept 30 </a:t>
            </a:r>
          </a:p>
        </p:txBody>
      </p:sp>
      <p:sp>
        <p:nvSpPr>
          <p:cNvPr id="4" name="Date Placeholder 3">
            <a:extLst>
              <a:ext uri="{FF2B5EF4-FFF2-40B4-BE49-F238E27FC236}">
                <a16:creationId xmlns:a16="http://schemas.microsoft.com/office/drawing/2014/main" id="{052620AD-FF7B-D27D-4B69-ED86DDFC63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2B919F3C-177B-8387-C787-66628398F9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4216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628A7-2C10-F2A7-5264-E982B3AF8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A4A8A-A354-AFC8-B2DF-DC540584E3DC}"/>
              </a:ext>
            </a:extLst>
          </p:cNvPr>
          <p:cNvSpPr>
            <a:spLocks noGrp="1"/>
          </p:cNvSpPr>
          <p:nvPr>
            <p:ph type="title"/>
          </p:nvPr>
        </p:nvSpPr>
        <p:spPr/>
        <p:txBody>
          <a:bodyPr/>
          <a:lstStyle/>
          <a:p>
            <a:r>
              <a:rPr lang="en-US" dirty="0"/>
              <a:t>Reconciliation</a:t>
            </a:r>
          </a:p>
        </p:txBody>
      </p:sp>
      <p:sp>
        <p:nvSpPr>
          <p:cNvPr id="3" name="Content Placeholder 2">
            <a:extLst>
              <a:ext uri="{FF2B5EF4-FFF2-40B4-BE49-F238E27FC236}">
                <a16:creationId xmlns:a16="http://schemas.microsoft.com/office/drawing/2014/main" id="{A17A3702-144C-DB62-5B24-3DA3094DCF74}"/>
              </a:ext>
            </a:extLst>
          </p:cNvPr>
          <p:cNvSpPr>
            <a:spLocks noGrp="1"/>
          </p:cNvSpPr>
          <p:nvPr>
            <p:ph idx="1"/>
          </p:nvPr>
        </p:nvSpPr>
        <p:spPr>
          <a:xfrm>
            <a:off x="838200" y="1423988"/>
            <a:ext cx="10515600" cy="4351338"/>
          </a:xfrm>
        </p:spPr>
        <p:txBody>
          <a:bodyPr vert="horz" lIns="91440" tIns="45720" rIns="91440" bIns="45720" rtlCol="0" anchor="t">
            <a:normAutofit/>
          </a:bodyPr>
          <a:lstStyle/>
          <a:p>
            <a:r>
              <a:rPr lang="en-US" dirty="0"/>
              <a:t>H.R.1 “One Big Beautiful Bill Act</a:t>
            </a:r>
          </a:p>
          <a:p>
            <a:r>
              <a:rPr lang="en-US" dirty="0"/>
              <a:t>Reconciliation 2.0</a:t>
            </a:r>
          </a:p>
          <a:p>
            <a:r>
              <a:rPr lang="en-US" dirty="0"/>
              <a:t>Reconciliation 3.0?</a:t>
            </a:r>
          </a:p>
          <a:p>
            <a:pPr marL="457200" lvl="1" indent="0">
              <a:buNone/>
            </a:pPr>
            <a:endParaRPr lang="en-US" dirty="0"/>
          </a:p>
        </p:txBody>
      </p:sp>
      <p:sp>
        <p:nvSpPr>
          <p:cNvPr id="4" name="Date Placeholder 3">
            <a:extLst>
              <a:ext uri="{FF2B5EF4-FFF2-40B4-BE49-F238E27FC236}">
                <a16:creationId xmlns:a16="http://schemas.microsoft.com/office/drawing/2014/main" id="{9BDAD748-4EFA-BBD5-C21E-DAFA841C08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4EFF900A-85ED-76AD-2CEC-0D09965EF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27726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9C45-1848-F91B-9221-9A553D2D0318}"/>
              </a:ext>
            </a:extLst>
          </p:cNvPr>
          <p:cNvSpPr>
            <a:spLocks noGrp="1"/>
          </p:cNvSpPr>
          <p:nvPr>
            <p:ph type="title"/>
          </p:nvPr>
        </p:nvSpPr>
        <p:spPr/>
        <p:txBody>
          <a:bodyPr/>
          <a:lstStyle/>
          <a:p>
            <a:r>
              <a:rPr lang="en-US" dirty="0"/>
              <a:t>DOJ Web Access Rule </a:t>
            </a:r>
          </a:p>
        </p:txBody>
      </p:sp>
      <p:sp>
        <p:nvSpPr>
          <p:cNvPr id="3" name="Content Placeholder 2">
            <a:extLst>
              <a:ext uri="{FF2B5EF4-FFF2-40B4-BE49-F238E27FC236}">
                <a16:creationId xmlns:a16="http://schemas.microsoft.com/office/drawing/2014/main" id="{089151E7-AD52-3F48-579C-2540864EEB47}"/>
              </a:ext>
            </a:extLst>
          </p:cNvPr>
          <p:cNvSpPr>
            <a:spLocks noGrp="1"/>
          </p:cNvSpPr>
          <p:nvPr>
            <p:ph idx="1"/>
          </p:nvPr>
        </p:nvSpPr>
        <p:spPr>
          <a:xfrm>
            <a:off x="838200" y="1546225"/>
            <a:ext cx="10515600" cy="4351338"/>
          </a:xfrm>
        </p:spPr>
        <p:txBody>
          <a:bodyPr>
            <a:normAutofit/>
          </a:bodyPr>
          <a:lstStyle/>
          <a:p>
            <a:r>
              <a:rPr lang="en-US" sz="2400" dirty="0"/>
              <a:t>Web Access rule issued in 2024 had a compliance deadline in April 2026. </a:t>
            </a:r>
          </a:p>
          <a:p>
            <a:pPr lvl="1"/>
            <a:r>
              <a:rPr lang="en-US" sz="2000" dirty="0"/>
              <a:t>Rule aimed to change uncertainty for web access compliance under Title II of the ADA by pointing institutions to a set of technical guidelines known as WCAG 2.1. It provided a clear checklist of accessibility requirements their web and mobile content had to meet.</a:t>
            </a:r>
          </a:p>
          <a:p>
            <a:pPr lvl="1"/>
            <a:r>
              <a:rPr lang="en-US" sz="2000" dirty="0"/>
              <a:t>That includes transcripts for audio clips, captioning for videos and making sure PDFs and other webpages are friendly with screen readers, an assistive technology blind people use to interpret visual content into audible speech.</a:t>
            </a:r>
          </a:p>
          <a:p>
            <a:pPr lvl="1"/>
            <a:endParaRPr lang="en-US" sz="2000" dirty="0"/>
          </a:p>
          <a:p>
            <a:pPr lvl="1"/>
            <a:r>
              <a:rPr lang="en-US" sz="2000" dirty="0"/>
              <a:t>But just four days ahead of the deadline, the Justice Department overrode the original rule and said public entities serving 50,000 or more people will now have until April 26, 2027. Smaller public institutions will have until that date in 2028.</a:t>
            </a:r>
          </a:p>
          <a:p>
            <a:pPr lvl="1"/>
            <a:endParaRPr lang="en-US" sz="2000" dirty="0"/>
          </a:p>
          <a:p>
            <a:pPr lvl="1"/>
            <a:endParaRPr lang="en-US" sz="2000" dirty="0"/>
          </a:p>
        </p:txBody>
      </p:sp>
      <p:sp>
        <p:nvSpPr>
          <p:cNvPr id="4" name="Date Placeholder 3">
            <a:extLst>
              <a:ext uri="{FF2B5EF4-FFF2-40B4-BE49-F238E27FC236}">
                <a16:creationId xmlns:a16="http://schemas.microsoft.com/office/drawing/2014/main" id="{F170E6D3-3EA1-EF4F-2099-CDDCAAD3D7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E8AB48CA-FE8C-0F35-5724-863E038352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86321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68457-C4E2-E6B4-CC2B-7C2D8094C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DFFFA-527A-69A5-239B-91B718F56BAC}"/>
              </a:ext>
            </a:extLst>
          </p:cNvPr>
          <p:cNvSpPr>
            <a:spLocks noGrp="1"/>
          </p:cNvSpPr>
          <p:nvPr>
            <p:ph type="title"/>
          </p:nvPr>
        </p:nvSpPr>
        <p:spPr/>
        <p:txBody>
          <a:bodyPr/>
          <a:lstStyle/>
          <a:p>
            <a:r>
              <a:rPr lang="en-US" dirty="0"/>
              <a:t>SSI and SNAP Benefits</a:t>
            </a:r>
          </a:p>
        </p:txBody>
      </p:sp>
      <p:sp>
        <p:nvSpPr>
          <p:cNvPr id="3" name="Content Placeholder 2">
            <a:extLst>
              <a:ext uri="{FF2B5EF4-FFF2-40B4-BE49-F238E27FC236}">
                <a16:creationId xmlns:a16="http://schemas.microsoft.com/office/drawing/2014/main" id="{0274CD43-DF15-B7EE-B293-046DF6E1DA2B}"/>
              </a:ext>
            </a:extLst>
          </p:cNvPr>
          <p:cNvSpPr>
            <a:spLocks noGrp="1"/>
          </p:cNvSpPr>
          <p:nvPr>
            <p:ph idx="1"/>
          </p:nvPr>
        </p:nvSpPr>
        <p:spPr>
          <a:xfrm>
            <a:off x="838200" y="1546225"/>
            <a:ext cx="10515600" cy="4351338"/>
          </a:xfrm>
        </p:spPr>
        <p:txBody>
          <a:bodyPr>
            <a:normAutofit/>
          </a:bodyPr>
          <a:lstStyle/>
          <a:p>
            <a:pPr marL="457200" lvl="1" indent="0">
              <a:buNone/>
            </a:pPr>
            <a:endParaRPr lang="en-US" sz="2000" dirty="0"/>
          </a:p>
          <a:p>
            <a:pPr lvl="1"/>
            <a:endParaRPr lang="en-US" sz="2000" dirty="0"/>
          </a:p>
        </p:txBody>
      </p:sp>
      <p:sp>
        <p:nvSpPr>
          <p:cNvPr id="4" name="Date Placeholder 3">
            <a:extLst>
              <a:ext uri="{FF2B5EF4-FFF2-40B4-BE49-F238E27FC236}">
                <a16:creationId xmlns:a16="http://schemas.microsoft.com/office/drawing/2014/main" id="{23C3A72B-89FF-43C8-9FE9-DE9FB0CFE4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B01CA1CF-4CD8-D323-3C28-666FAE92A7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
        <p:nvSpPr>
          <p:cNvPr id="6" name="Content Placeholder 2">
            <a:extLst>
              <a:ext uri="{FF2B5EF4-FFF2-40B4-BE49-F238E27FC236}">
                <a16:creationId xmlns:a16="http://schemas.microsoft.com/office/drawing/2014/main" id="{43572B0C-A696-927D-4C56-B3A4B77A71EA}"/>
              </a:ext>
            </a:extLst>
          </p:cNvPr>
          <p:cNvSpPr txBox="1">
            <a:spLocks/>
          </p:cNvSpPr>
          <p:nvPr/>
        </p:nvSpPr>
        <p:spPr>
          <a:xfrm>
            <a:off x="990600" y="1698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yriad Pro"/>
                <a:ea typeface="+mn-ea"/>
                <a:cs typeface="+mn-cs"/>
              </a:rPr>
              <a:t>Administration is working on a rule change that would deduct the value of a disabled adult’s bedroom from their SSI allotment, even if the family members they live with are poor enough to qualify for food stamps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yriad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61517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8431-8EE7-EB6A-AC84-CCBC9A05DF7F}"/>
              </a:ext>
            </a:extLst>
          </p:cNvPr>
          <p:cNvSpPr>
            <a:spLocks noGrp="1"/>
          </p:cNvSpPr>
          <p:nvPr>
            <p:ph type="title"/>
          </p:nvPr>
        </p:nvSpPr>
        <p:spPr>
          <a:xfrm>
            <a:off x="203200" y="829733"/>
            <a:ext cx="11785600" cy="2448153"/>
          </a:xfrm>
        </p:spPr>
        <p:txBody>
          <a:bodyPr>
            <a:normAutofit/>
          </a:bodyPr>
          <a:lstStyle/>
          <a:p>
            <a:r>
              <a:rPr lang="en-US" sz="3600" dirty="0"/>
              <a:t>Apply Today! Scaling Independent Living Employment Programs Through Funding Diversification and Partnership Development RISE Community</a:t>
            </a:r>
          </a:p>
        </p:txBody>
      </p:sp>
      <p:sp>
        <p:nvSpPr>
          <p:cNvPr id="3" name="Content Placeholder 2">
            <a:extLst>
              <a:ext uri="{FF2B5EF4-FFF2-40B4-BE49-F238E27FC236}">
                <a16:creationId xmlns:a16="http://schemas.microsoft.com/office/drawing/2014/main" id="{73891CF0-2507-EFD1-C37E-19BC050CD925}"/>
              </a:ext>
            </a:extLst>
          </p:cNvPr>
          <p:cNvSpPr>
            <a:spLocks noGrp="1"/>
          </p:cNvSpPr>
          <p:nvPr>
            <p:ph idx="1"/>
          </p:nvPr>
        </p:nvSpPr>
        <p:spPr>
          <a:xfrm>
            <a:off x="112108" y="3429000"/>
            <a:ext cx="12079892" cy="2344171"/>
          </a:xfrm>
        </p:spPr>
        <p:txBody>
          <a:bodyPr vert="horz" lIns="91440" tIns="45720" rIns="91440" bIns="45720" rtlCol="0" anchor="t">
            <a:noAutofit/>
          </a:bodyPr>
          <a:lstStyle/>
          <a:p>
            <a:pPr lvl="1">
              <a:lnSpc>
                <a:spcPct val="100000"/>
              </a:lnSpc>
              <a:spcBef>
                <a:spcPts val="0"/>
              </a:spcBef>
              <a:buFont typeface="Courier New" panose="02070309020205020404" pitchFamily="49" charset="0"/>
              <a:buChar char="o"/>
            </a:pPr>
            <a:r>
              <a:rPr lang="en-US" dirty="0"/>
              <a:t>Full Application Hyperlink: </a:t>
            </a:r>
            <a:r>
              <a:rPr lang="en-US" dirty="0">
                <a:hlinkClick r:id="rId3"/>
              </a:rPr>
              <a:t>https://app.smartsheet.com/b/form/019d4a929a1174b7b196a9d6623305fc</a:t>
            </a:r>
            <a:endParaRPr lang="en-US" dirty="0"/>
          </a:p>
          <a:p>
            <a:pPr lvl="1">
              <a:lnSpc>
                <a:spcPct val="100000"/>
              </a:lnSpc>
              <a:spcBef>
                <a:spcPts val="0"/>
              </a:spcBef>
              <a:buFont typeface="Courier New" panose="02070309020205020404" pitchFamily="49" charset="0"/>
              <a:buChar char="o"/>
            </a:pPr>
            <a:endParaRPr lang="en-US" dirty="0"/>
          </a:p>
          <a:p>
            <a:pPr lvl="1">
              <a:lnSpc>
                <a:spcPct val="100000"/>
              </a:lnSpc>
              <a:spcBef>
                <a:spcPts val="0"/>
              </a:spcBef>
              <a:buFont typeface="Courier New" panose="02070309020205020404" pitchFamily="49" charset="0"/>
              <a:buChar char="o"/>
            </a:pPr>
            <a:endParaRPr lang="en-US" dirty="0"/>
          </a:p>
        </p:txBody>
      </p:sp>
      <p:sp>
        <p:nvSpPr>
          <p:cNvPr id="4" name="Date Placeholder 3">
            <a:extLst>
              <a:ext uri="{FF2B5EF4-FFF2-40B4-BE49-F238E27FC236}">
                <a16:creationId xmlns:a16="http://schemas.microsoft.com/office/drawing/2014/main" id="{A57D340A-4169-5E7A-599E-745F205F6D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925C0E7-773F-CB79-25BA-479F24CF0F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7006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EB0C-C8E2-5CBE-DEF1-A2574891AF58}"/>
              </a:ext>
            </a:extLst>
          </p:cNvPr>
          <p:cNvSpPr>
            <a:spLocks noGrp="1"/>
          </p:cNvSpPr>
          <p:nvPr>
            <p:ph type="title"/>
          </p:nvPr>
        </p:nvSpPr>
        <p:spPr/>
        <p:txBody>
          <a:bodyPr>
            <a:normAutofit/>
          </a:bodyPr>
          <a:lstStyle/>
          <a:p>
            <a:r>
              <a:rPr lang="en-US" sz="4000" dirty="0"/>
              <a:t>DETAC Webinar</a:t>
            </a:r>
          </a:p>
        </p:txBody>
      </p:sp>
      <p:sp>
        <p:nvSpPr>
          <p:cNvPr id="3" name="Content Placeholder 2">
            <a:extLst>
              <a:ext uri="{FF2B5EF4-FFF2-40B4-BE49-F238E27FC236}">
                <a16:creationId xmlns:a16="http://schemas.microsoft.com/office/drawing/2014/main" id="{FC342120-9BE9-AE66-1EA5-D8400B870E5F}"/>
              </a:ext>
            </a:extLst>
          </p:cNvPr>
          <p:cNvSpPr>
            <a:spLocks noGrp="1"/>
          </p:cNvSpPr>
          <p:nvPr>
            <p:ph idx="1"/>
          </p:nvPr>
        </p:nvSpPr>
        <p:spPr>
          <a:xfrm>
            <a:off x="395816" y="1419755"/>
            <a:ext cx="11400367" cy="6183312"/>
          </a:xfrm>
        </p:spPr>
        <p:txBody>
          <a:bodyPr>
            <a:noAutofit/>
          </a:bodyPr>
          <a:lstStyle/>
          <a:p>
            <a:pPr>
              <a:lnSpc>
                <a:spcPct val="100000"/>
              </a:lnSpc>
              <a:spcBef>
                <a:spcPts val="0"/>
              </a:spcBef>
            </a:pPr>
            <a:r>
              <a:rPr lang="en-US" sz="2000" dirty="0"/>
              <a:t>Scaling Supported Employment with Large Businesses: Lessons from the Evolution of Microsoft’s Supported Employment Program</a:t>
            </a:r>
          </a:p>
          <a:p>
            <a:pPr>
              <a:lnSpc>
                <a:spcPct val="100000"/>
              </a:lnSpc>
              <a:spcBef>
                <a:spcPts val="0"/>
              </a:spcBef>
            </a:pPr>
            <a:endParaRPr lang="en-US" sz="2000" dirty="0"/>
          </a:p>
          <a:p>
            <a:pPr>
              <a:lnSpc>
                <a:spcPct val="100000"/>
              </a:lnSpc>
              <a:spcBef>
                <a:spcPts val="0"/>
              </a:spcBef>
            </a:pPr>
            <a:r>
              <a:rPr lang="en-US" sz="2000" dirty="0">
                <a:hlinkClick r:id="rId3"/>
              </a:rPr>
              <a:t>Webinar Date: May 12, 2026 | Time: 3:00 to 4:30 PM Eastern Time</a:t>
            </a:r>
            <a:endParaRPr lang="en-US" sz="2000" dirty="0"/>
          </a:p>
          <a:p>
            <a:pPr>
              <a:lnSpc>
                <a:spcPct val="100000"/>
              </a:lnSpc>
              <a:spcBef>
                <a:spcPts val="0"/>
              </a:spcBef>
            </a:pPr>
            <a:endParaRPr lang="en-US" sz="2000" dirty="0"/>
          </a:p>
          <a:p>
            <a:pPr>
              <a:lnSpc>
                <a:spcPct val="100000"/>
              </a:lnSpc>
              <a:spcBef>
                <a:spcPts val="0"/>
              </a:spcBef>
            </a:pPr>
            <a:r>
              <a:rPr lang="en-US" sz="2000" dirty="0"/>
              <a:t>Office Hour Date: May 14, 2026 | Time: 3:00 to 4:00 PM Eastern Time</a:t>
            </a:r>
          </a:p>
          <a:p>
            <a:pPr>
              <a:lnSpc>
                <a:spcPct val="100000"/>
              </a:lnSpc>
              <a:spcBef>
                <a:spcPts val="0"/>
              </a:spcBef>
            </a:pPr>
            <a:endParaRPr lang="en-US" sz="2000" dirty="0"/>
          </a:p>
        </p:txBody>
      </p:sp>
      <p:sp>
        <p:nvSpPr>
          <p:cNvPr id="4" name="Date Placeholder 3">
            <a:extLst>
              <a:ext uri="{FF2B5EF4-FFF2-40B4-BE49-F238E27FC236}">
                <a16:creationId xmlns:a16="http://schemas.microsoft.com/office/drawing/2014/main" id="{D8555EE2-51BF-EF5A-0A6C-7D24BB9D2A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6E0FF41-63E9-E764-6A60-7A57E4DCF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2942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0" y="136525"/>
            <a:ext cx="12192000" cy="1744480"/>
          </a:xfrm>
        </p:spPr>
        <p:txBody>
          <a:bodyPr/>
          <a:lstStyle/>
          <a:p>
            <a:pPr algn="ctr"/>
            <a:r>
              <a:rPr lang="en-US" b="1" u="sng" dirty="0"/>
              <a:t>Part 3: Guest Speaker</a:t>
            </a:r>
            <a:br>
              <a:rPr lang="en-US" b="1" u="sng" dirty="0"/>
            </a:br>
            <a:endParaRPr lang="en-US" b="1" dirty="0">
              <a:highlight>
                <a:srgbClr val="FFFF00"/>
              </a:highlight>
            </a:endParaRP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1514103" y="2276658"/>
            <a:ext cx="5039097" cy="2304682"/>
          </a:xfrm>
        </p:spPr>
        <p:txBody>
          <a:bodyPr>
            <a:normAutofit/>
          </a:bodyPr>
          <a:lstStyle/>
          <a:p>
            <a:pPr marL="0" indent="0">
              <a:buNone/>
            </a:pPr>
            <a:r>
              <a:rPr lang="en-US" b="1" i="1" dirty="0"/>
              <a:t>Kimberly Knackstedt, PhD	</a:t>
            </a:r>
          </a:p>
          <a:p>
            <a:pPr marL="0" indent="0">
              <a:buNone/>
            </a:pPr>
            <a:r>
              <a:rPr lang="en-US" sz="2400" i="1" dirty="0"/>
              <a:t>Principal Consultant</a:t>
            </a:r>
          </a:p>
          <a:p>
            <a:pPr marL="0" indent="0">
              <a:buNone/>
            </a:pPr>
            <a:r>
              <a:rPr lang="en-US" sz="2400" i="1" dirty="0"/>
              <a:t>Unlock Access, LLC</a:t>
            </a:r>
            <a:endParaRPr lang="en-US" sz="2000" i="1" dirty="0"/>
          </a:p>
        </p:txBody>
      </p:sp>
      <p:sp>
        <p:nvSpPr>
          <p:cNvPr id="4" name="Date Placeholder 3">
            <a:extLst>
              <a:ext uri="{FF2B5EF4-FFF2-40B4-BE49-F238E27FC236}">
                <a16:creationId xmlns:a16="http://schemas.microsoft.com/office/drawing/2014/main" id="{0AA7E3B3-30B2-4133-9FDC-23BCE5E50F8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8" descr="Kim is a white woman with shoulder length, straight, blonde hair.&#10;She is sitting down and she is wearing a cream-colored blazer overtop a black shirt and black pants.">
            <a:extLst>
              <a:ext uri="{FF2B5EF4-FFF2-40B4-BE49-F238E27FC236}">
                <a16:creationId xmlns:a16="http://schemas.microsoft.com/office/drawing/2014/main" id="{329573DC-377F-EF0C-0D7B-62BEF490E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462" y="1655749"/>
            <a:ext cx="2962275" cy="3546501"/>
          </a:xfrm>
          <a:prstGeom prst="rect">
            <a:avLst/>
          </a:prstGeom>
        </p:spPr>
      </p:pic>
    </p:spTree>
    <p:extLst>
      <p:ext uri="{BB962C8B-B14F-4D97-AF65-F5344CB8AC3E}">
        <p14:creationId xmlns:p14="http://schemas.microsoft.com/office/powerpoint/2010/main" val="3918771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506200" y="-77327"/>
            <a:ext cx="685800" cy="6935327"/>
            <a:chOff x="0" y="0"/>
            <a:chExt cx="812800" cy="8219646"/>
          </a:xfrm>
        </p:grpSpPr>
        <p:sp>
          <p:nvSpPr>
            <p:cNvPr id="3" name="Freeform 3">
              <a:extLst>
                <a:ext uri="{C183D7F6-B498-43B3-948B-1728B52AA6E4}">
                  <adec:decorative xmlns:adec="http://schemas.microsoft.com/office/drawing/2017/decorative" val="1"/>
                </a:ext>
              </a:extLst>
            </p:cNvPr>
            <p:cNvSpPr/>
            <p:nvPr/>
          </p:nvSpPr>
          <p:spPr>
            <a:xfrm>
              <a:off x="0" y="0"/>
              <a:ext cx="812800" cy="8219646"/>
            </a:xfrm>
            <a:custGeom>
              <a:avLst/>
              <a:gdLst/>
              <a:ahLst/>
              <a:cxnLst/>
              <a:rect l="l" t="t" r="r" b="b"/>
              <a:pathLst>
                <a:path w="812800" h="8219646">
                  <a:moveTo>
                    <a:pt x="0" y="0"/>
                  </a:moveTo>
                  <a:lnTo>
                    <a:pt x="812800" y="0"/>
                  </a:lnTo>
                  <a:lnTo>
                    <a:pt x="812800" y="8219646"/>
                  </a:lnTo>
                  <a:lnTo>
                    <a:pt x="0" y="8219646"/>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812800" cy="824822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406609" y="0"/>
            <a:ext cx="1129861" cy="6858000"/>
            <a:chOff x="0" y="0"/>
            <a:chExt cx="446365" cy="2709333"/>
          </a:xfrm>
        </p:grpSpPr>
        <p:sp>
          <p:nvSpPr>
            <p:cNvPr id="6" name="Freeform 6">
              <a:extLst>
                <a:ext uri="{C183D7F6-B498-43B3-948B-1728B52AA6E4}">
                  <adec:decorative xmlns:adec="http://schemas.microsoft.com/office/drawing/2017/decorative" val="1"/>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7" name="TextBox 7"/>
            <p:cNvSpPr txBox="1"/>
            <p:nvPr/>
          </p:nvSpPr>
          <p:spPr>
            <a:xfrm>
              <a:off x="0" y="-28575"/>
              <a:ext cx="44636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1082949" y="3912475"/>
            <a:ext cx="2784171" cy="436287"/>
            <a:chOff x="0" y="0"/>
            <a:chExt cx="1099919" cy="172360"/>
          </a:xfrm>
        </p:grpSpPr>
        <p:sp>
          <p:nvSpPr>
            <p:cNvPr id="9" name="Freeform 9" descr="Blue oval with white text that says &quot;October 2025&quot;"/>
            <p:cNvSpPr/>
            <p:nvPr/>
          </p:nvSpPr>
          <p:spPr>
            <a:xfrm>
              <a:off x="0" y="0"/>
              <a:ext cx="1099919" cy="172360"/>
            </a:xfrm>
            <a:custGeom>
              <a:avLst/>
              <a:gdLst/>
              <a:ahLst/>
              <a:cxnLst/>
              <a:rect l="l" t="t" r="r" b="b"/>
              <a:pathLst>
                <a:path w="1099919" h="172360">
                  <a:moveTo>
                    <a:pt x="86180" y="0"/>
                  </a:moveTo>
                  <a:lnTo>
                    <a:pt x="1013739" y="0"/>
                  </a:lnTo>
                  <a:cubicBezTo>
                    <a:pt x="1061335" y="0"/>
                    <a:pt x="1099919" y="38584"/>
                    <a:pt x="1099919" y="86180"/>
                  </a:cubicBezTo>
                  <a:lnTo>
                    <a:pt x="1099919" y="86180"/>
                  </a:lnTo>
                  <a:cubicBezTo>
                    <a:pt x="1099919" y="109037"/>
                    <a:pt x="1090840" y="130957"/>
                    <a:pt x="1074678" y="147119"/>
                  </a:cubicBezTo>
                  <a:cubicBezTo>
                    <a:pt x="1058516" y="163281"/>
                    <a:pt x="1036596" y="172360"/>
                    <a:pt x="1013739" y="172360"/>
                  </a:cubicBezTo>
                  <a:lnTo>
                    <a:pt x="86180" y="172360"/>
                  </a:lnTo>
                  <a:cubicBezTo>
                    <a:pt x="38584" y="172360"/>
                    <a:pt x="0" y="133776"/>
                    <a:pt x="0" y="86180"/>
                  </a:cubicBezTo>
                  <a:lnTo>
                    <a:pt x="0" y="86180"/>
                  </a:lnTo>
                  <a:cubicBezTo>
                    <a:pt x="0" y="38584"/>
                    <a:pt x="38584" y="0"/>
                    <a:pt x="86180"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10" name="TextBox 10"/>
            <p:cNvSpPr txBox="1"/>
            <p:nvPr/>
          </p:nvSpPr>
          <p:spPr>
            <a:xfrm>
              <a:off x="0" y="-57150"/>
              <a:ext cx="1099919" cy="229510"/>
            </a:xfrm>
            <a:prstGeom prst="rect">
              <a:avLst/>
            </a:prstGeom>
          </p:spPr>
          <p:txBody>
            <a:bodyPr lIns="33867" tIns="33867" rIns="33867" bIns="33867" rtlCol="0" anchor="ctr"/>
            <a:lstStyle/>
            <a:p>
              <a:pPr algn="ctr" defTabSz="609630">
                <a:lnSpc>
                  <a:spcPts val="2987"/>
                </a:lnSpc>
              </a:pPr>
              <a:r>
                <a:rPr lang="en-US" sz="2133">
                  <a:solidFill>
                    <a:srgbClr val="FFFFFF"/>
                  </a:solidFill>
                  <a:latin typeface="Atkinson Hyperlegible"/>
                  <a:ea typeface="Atkinson Hyperlegible"/>
                  <a:cs typeface="Atkinson Hyperlegible"/>
                  <a:sym typeface="Atkinson Hyperlegible"/>
                </a:rPr>
                <a:t>May 8, 2026</a:t>
              </a:r>
            </a:p>
          </p:txBody>
        </p:sp>
      </p:grpSp>
      <p:grpSp>
        <p:nvGrpSpPr>
          <p:cNvPr id="11" name="Group 11">
            <a:extLst>
              <a:ext uri="{C183D7F6-B498-43B3-948B-1728B52AA6E4}">
                <adec:decorative xmlns:adec="http://schemas.microsoft.com/office/drawing/2017/decorative" val="1"/>
              </a:ext>
            </a:extLst>
          </p:cNvPr>
          <p:cNvGrpSpPr/>
          <p:nvPr/>
        </p:nvGrpSpPr>
        <p:grpSpPr>
          <a:xfrm>
            <a:off x="10434668" y="442472"/>
            <a:ext cx="1318109" cy="1318109"/>
            <a:chOff x="0" y="0"/>
            <a:chExt cx="812800" cy="812800"/>
          </a:xfrm>
        </p:grpSpPr>
        <p:sp>
          <p:nvSpPr>
            <p:cNvPr id="12" name="Freeform 12">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199699" y="0"/>
                  </a:moveTo>
                  <a:lnTo>
                    <a:pt x="613101" y="0"/>
                  </a:lnTo>
                  <a:cubicBezTo>
                    <a:pt x="666064" y="0"/>
                    <a:pt x="716859" y="21040"/>
                    <a:pt x="754309" y="58491"/>
                  </a:cubicBezTo>
                  <a:cubicBezTo>
                    <a:pt x="791760" y="95941"/>
                    <a:pt x="812800" y="146736"/>
                    <a:pt x="812800" y="199699"/>
                  </a:cubicBezTo>
                  <a:lnTo>
                    <a:pt x="812800" y="613101"/>
                  </a:lnTo>
                  <a:cubicBezTo>
                    <a:pt x="812800" y="666064"/>
                    <a:pt x="791760" y="716859"/>
                    <a:pt x="754309" y="754309"/>
                  </a:cubicBezTo>
                  <a:cubicBezTo>
                    <a:pt x="716859" y="791760"/>
                    <a:pt x="666064" y="812800"/>
                    <a:pt x="613101" y="812800"/>
                  </a:cubicBezTo>
                  <a:lnTo>
                    <a:pt x="199699" y="812800"/>
                  </a:lnTo>
                  <a:cubicBezTo>
                    <a:pt x="146736" y="812800"/>
                    <a:pt x="95941" y="791760"/>
                    <a:pt x="58491" y="754309"/>
                  </a:cubicBezTo>
                  <a:cubicBezTo>
                    <a:pt x="21040" y="716859"/>
                    <a:pt x="0" y="666064"/>
                    <a:pt x="0" y="613101"/>
                  </a:cubicBezTo>
                  <a:lnTo>
                    <a:pt x="0" y="199699"/>
                  </a:lnTo>
                  <a:cubicBezTo>
                    <a:pt x="0" y="146736"/>
                    <a:pt x="21040" y="95941"/>
                    <a:pt x="58491" y="58491"/>
                  </a:cubicBezTo>
                  <a:cubicBezTo>
                    <a:pt x="95941" y="21040"/>
                    <a:pt x="146736" y="0"/>
                    <a:pt x="199699" y="0"/>
                  </a:cubicBezTo>
                  <a:close/>
                </a:path>
              </a:pathLst>
            </a:custGeom>
            <a:solidFill>
              <a:srgbClr val="1A2461">
                <a:alpha val="29804"/>
              </a:srgbClr>
            </a:solidFill>
          </p:spPr>
          <p:txBody>
            <a:bodyPr/>
            <a:lstStyle/>
            <a:p>
              <a:pPr defTabSz="609630"/>
              <a:endParaRPr lang="en-US" sz="1200">
                <a:solidFill>
                  <a:prstClr val="black"/>
                </a:solidFill>
                <a:latin typeface="Calibri"/>
              </a:endParaRPr>
            </a:p>
          </p:txBody>
        </p:sp>
        <p:sp>
          <p:nvSpPr>
            <p:cNvPr id="13" name="TextBox 13"/>
            <p:cNvSpPr txBox="1"/>
            <p:nvPr/>
          </p:nvSpPr>
          <p:spPr>
            <a:xfrm>
              <a:off x="0" y="-28575"/>
              <a:ext cx="812800" cy="8413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TextBox 14"/>
          <p:cNvSpPr txBox="1">
            <a:spLocks noGrp="1"/>
          </p:cNvSpPr>
          <p:nvPr>
            <p:ph type="title" idx="4294967295"/>
          </p:nvPr>
        </p:nvSpPr>
        <p:spPr>
          <a:xfrm>
            <a:off x="1082949" y="1048974"/>
            <a:ext cx="9189095" cy="17055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676"/>
              </a:lnSpc>
              <a:spcBef>
                <a:spcPts val="0"/>
              </a:spcBef>
              <a:defRPr/>
            </a:pPr>
            <a:r>
              <a:rPr lang="en-US" sz="4066" b="1" dirty="0">
                <a:solidFill>
                  <a:srgbClr val="000000"/>
                </a:solidFill>
                <a:latin typeface="Atkinson Hyperlegible Bold"/>
                <a:ea typeface="Atkinson Hyperlegible Bold"/>
                <a:cs typeface="Atkinson Hyperlegible Bold"/>
                <a:sym typeface="Atkinson Hyperlegible Bold"/>
              </a:rPr>
              <a:t>THE POWER OF PARTNERSHIPS: </a:t>
            </a:r>
          </a:p>
          <a:p>
            <a:pPr algn="l">
              <a:lnSpc>
                <a:spcPts val="4294"/>
              </a:lnSpc>
              <a:spcBef>
                <a:spcPts val="0"/>
              </a:spcBef>
              <a:defRPr/>
            </a:pPr>
            <a:r>
              <a:rPr lang="en-US" sz="3734" b="1" dirty="0">
                <a:solidFill>
                  <a:srgbClr val="000000"/>
                </a:solidFill>
                <a:latin typeface="Atkinson Hyperlegible Bold"/>
                <a:ea typeface="Atkinson Hyperlegible Bold"/>
                <a:cs typeface="Atkinson Hyperlegible Bold"/>
                <a:sym typeface="Atkinson Hyperlegible Bold"/>
              </a:rPr>
              <a:t>How The Access Coalition Drives Accessibility in Retail</a:t>
            </a:r>
          </a:p>
        </p:txBody>
      </p:sp>
      <p:sp>
        <p:nvSpPr>
          <p:cNvPr id="15" name="TextBox 15"/>
          <p:cNvSpPr txBox="1"/>
          <p:nvPr/>
        </p:nvSpPr>
        <p:spPr>
          <a:xfrm>
            <a:off x="1082949" y="3092054"/>
            <a:ext cx="9189095" cy="474489"/>
          </a:xfrm>
          <a:prstGeom prst="rect">
            <a:avLst/>
          </a:prstGeom>
        </p:spPr>
        <p:txBody>
          <a:bodyPr lIns="0" tIns="0" rIns="0" bIns="0" rtlCol="0" anchor="t">
            <a:spAutoFit/>
          </a:bodyPr>
          <a:lstStyle/>
          <a:p>
            <a:pPr defTabSz="609630">
              <a:lnSpc>
                <a:spcPts val="3680"/>
              </a:lnSpc>
            </a:pPr>
            <a:r>
              <a:rPr lang="en-US" sz="3200">
                <a:solidFill>
                  <a:srgbClr val="000000"/>
                </a:solidFill>
                <a:latin typeface="Atkinson Hyperlegible"/>
                <a:ea typeface="Atkinson Hyperlegible"/>
                <a:cs typeface="Atkinson Hyperlegible"/>
                <a:sym typeface="Atkinson Hyperlegible"/>
              </a:rPr>
              <a:t>NTIDE Lunch &amp; Learn Webinar Series</a:t>
            </a:r>
          </a:p>
        </p:txBody>
      </p:sp>
      <p:sp>
        <p:nvSpPr>
          <p:cNvPr id="16" name="TextBox 16"/>
          <p:cNvSpPr txBox="1"/>
          <p:nvPr/>
        </p:nvSpPr>
        <p:spPr>
          <a:xfrm>
            <a:off x="1082949" y="4710712"/>
            <a:ext cx="9927326" cy="1231106"/>
          </a:xfrm>
          <a:prstGeom prst="rect">
            <a:avLst/>
          </a:prstGeom>
        </p:spPr>
        <p:txBody>
          <a:bodyPr lIns="0" tIns="0" rIns="0" bIns="0" rtlCol="0" anchor="t">
            <a:spAutoFit/>
          </a:bodyPr>
          <a:lstStyle/>
          <a:p>
            <a:pPr defTabSz="609630">
              <a:lnSpc>
                <a:spcPts val="2453"/>
              </a:lnSpc>
            </a:pPr>
            <a:r>
              <a:rPr lang="en-US" sz="2133">
                <a:solidFill>
                  <a:srgbClr val="000000"/>
                </a:solidFill>
                <a:latin typeface="Atkinson Hyperlegible"/>
                <a:ea typeface="Atkinson Hyperlegible"/>
                <a:cs typeface="Atkinson Hyperlegible"/>
                <a:sym typeface="Atkinson Hyperlegible"/>
              </a:rPr>
              <a:t>Presented by:</a:t>
            </a:r>
          </a:p>
          <a:p>
            <a:pPr defTabSz="609630">
              <a:lnSpc>
                <a:spcPts val="2453"/>
              </a:lnSpc>
            </a:pPr>
            <a:r>
              <a:rPr lang="en-US" sz="2133" b="1">
                <a:solidFill>
                  <a:srgbClr val="000000"/>
                </a:solidFill>
                <a:latin typeface="Atkinson Hyperlegible Bold"/>
                <a:ea typeface="Atkinson Hyperlegible Bold"/>
                <a:cs typeface="Atkinson Hyperlegible Bold"/>
                <a:sym typeface="Atkinson Hyperlegible Bold"/>
              </a:rPr>
              <a:t>Kimberly Knackstedt, Ph.D.</a:t>
            </a:r>
          </a:p>
          <a:p>
            <a:pPr defTabSz="609630">
              <a:lnSpc>
                <a:spcPts val="2300"/>
              </a:lnSpc>
            </a:pPr>
            <a:r>
              <a:rPr lang="en-US" sz="2000">
                <a:solidFill>
                  <a:srgbClr val="000000"/>
                </a:solidFill>
                <a:latin typeface="Atkinson Hyperlegible"/>
                <a:ea typeface="Atkinson Hyperlegible"/>
                <a:cs typeface="Atkinson Hyperlegible"/>
                <a:sym typeface="Atkinson Hyperlegible"/>
              </a:rPr>
              <a:t>Senior Advisor to The Access Coalition</a:t>
            </a:r>
          </a:p>
          <a:p>
            <a:pPr defTabSz="609630">
              <a:lnSpc>
                <a:spcPts val="2300"/>
              </a:lnSpc>
            </a:pPr>
            <a:r>
              <a:rPr lang="en-US" sz="2000">
                <a:solidFill>
                  <a:srgbClr val="000000"/>
                </a:solidFill>
                <a:latin typeface="Atkinson Hyperlegible"/>
                <a:ea typeface="Atkinson Hyperlegible"/>
                <a:cs typeface="Atkinson Hyperlegible"/>
                <a:sym typeface="Atkinson Hyperlegible"/>
              </a:rPr>
              <a:t>Principal Consultant and Founder of Unlock Access, LLC.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87192" cy="6858000"/>
            <a:chOff x="0" y="0"/>
            <a:chExt cx="1180125" cy="2709333"/>
          </a:xfrm>
        </p:grpSpPr>
        <p:sp>
          <p:nvSpPr>
            <p:cNvPr id="3" name="Freeform 3">
              <a:extLst>
                <a:ext uri="{C183D7F6-B498-43B3-948B-1728B52AA6E4}">
                  <adec:decorative xmlns:adec="http://schemas.microsoft.com/office/drawing/2017/decorative" val="1"/>
                </a:ext>
              </a:extLst>
            </p:cNvPr>
            <p:cNvSpPr/>
            <p:nvPr/>
          </p:nvSpPr>
          <p:spPr>
            <a:xfrm>
              <a:off x="0" y="0"/>
              <a:ext cx="1180125" cy="2709333"/>
            </a:xfrm>
            <a:custGeom>
              <a:avLst/>
              <a:gdLst/>
              <a:ahLst/>
              <a:cxnLst/>
              <a:rect l="l" t="t" r="r" b="b"/>
              <a:pathLst>
                <a:path w="1180125" h="2709333">
                  <a:moveTo>
                    <a:pt x="0" y="0"/>
                  </a:moveTo>
                  <a:lnTo>
                    <a:pt x="1180125" y="0"/>
                  </a:lnTo>
                  <a:lnTo>
                    <a:pt x="1180125"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18012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20196" y="2526717"/>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5" name="TextBox 15"/>
          <p:cNvSpPr txBox="1">
            <a:spLocks noGrp="1"/>
          </p:cNvSpPr>
          <p:nvPr>
            <p:ph type="title" idx="4294967295"/>
          </p:nvPr>
        </p:nvSpPr>
        <p:spPr>
          <a:xfrm>
            <a:off x="228712" y="717783"/>
            <a:ext cx="2529769" cy="14571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MEET THE</a:t>
            </a:r>
          </a:p>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ACCESS</a:t>
            </a:r>
          </a:p>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COALITION</a:t>
            </a:r>
          </a:p>
        </p:txBody>
      </p:sp>
      <p:sp>
        <p:nvSpPr>
          <p:cNvPr id="14" name="Freeform 14" descr="AAPD logo"/>
          <p:cNvSpPr/>
          <p:nvPr/>
        </p:nvSpPr>
        <p:spPr>
          <a:xfrm>
            <a:off x="5745606" y="572673"/>
            <a:ext cx="3910613" cy="1112643"/>
          </a:xfrm>
          <a:custGeom>
            <a:avLst/>
            <a:gdLst/>
            <a:ahLst/>
            <a:cxnLst/>
            <a:rect l="l" t="t" r="r" b="b"/>
            <a:pathLst>
              <a:path w="5865920" h="1668965">
                <a:moveTo>
                  <a:pt x="0" y="0"/>
                </a:moveTo>
                <a:lnTo>
                  <a:pt x="5865920" y="0"/>
                </a:lnTo>
                <a:lnTo>
                  <a:pt x="5865920" y="1668964"/>
                </a:lnTo>
                <a:lnTo>
                  <a:pt x="0" y="1668964"/>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6" name="Freeform 6" descr="Starbucks logo"/>
          <p:cNvSpPr/>
          <p:nvPr/>
        </p:nvSpPr>
        <p:spPr>
          <a:xfrm>
            <a:off x="2987192" y="1896994"/>
            <a:ext cx="1910452" cy="1601527"/>
          </a:xfrm>
          <a:custGeom>
            <a:avLst/>
            <a:gdLst/>
            <a:ahLst/>
            <a:cxnLst/>
            <a:rect l="l" t="t" r="r" b="b"/>
            <a:pathLst>
              <a:path w="2865678" h="2402291">
                <a:moveTo>
                  <a:pt x="0" y="0"/>
                </a:moveTo>
                <a:lnTo>
                  <a:pt x="2865678" y="0"/>
                </a:lnTo>
                <a:lnTo>
                  <a:pt x="2865678" y="2402292"/>
                </a:lnTo>
                <a:lnTo>
                  <a:pt x="0" y="2402292"/>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8" name="Freeform 8" descr="CVS Health logo"/>
          <p:cNvSpPr/>
          <p:nvPr/>
        </p:nvSpPr>
        <p:spPr>
          <a:xfrm>
            <a:off x="5175009" y="2059367"/>
            <a:ext cx="2525903" cy="1276783"/>
          </a:xfrm>
          <a:custGeom>
            <a:avLst/>
            <a:gdLst/>
            <a:ahLst/>
            <a:cxnLst/>
            <a:rect l="l" t="t" r="r" b="b"/>
            <a:pathLst>
              <a:path w="3788854" h="1915175">
                <a:moveTo>
                  <a:pt x="0" y="0"/>
                </a:moveTo>
                <a:lnTo>
                  <a:pt x="3788854" y="0"/>
                </a:lnTo>
                <a:lnTo>
                  <a:pt x="3788854" y="1915174"/>
                </a:lnTo>
                <a:lnTo>
                  <a:pt x="0" y="1915174"/>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7" name="Freeform 7" descr="Walmart logo"/>
          <p:cNvSpPr/>
          <p:nvPr/>
        </p:nvSpPr>
        <p:spPr>
          <a:xfrm>
            <a:off x="7980312" y="2324555"/>
            <a:ext cx="3902773" cy="746405"/>
          </a:xfrm>
          <a:custGeom>
            <a:avLst/>
            <a:gdLst/>
            <a:ahLst/>
            <a:cxnLst/>
            <a:rect l="l" t="t" r="r" b="b"/>
            <a:pathLst>
              <a:path w="5854160" h="1119608">
                <a:moveTo>
                  <a:pt x="0" y="0"/>
                </a:moveTo>
                <a:lnTo>
                  <a:pt x="5854160" y="0"/>
                </a:lnTo>
                <a:lnTo>
                  <a:pt x="5854160" y="1119608"/>
                </a:lnTo>
                <a:lnTo>
                  <a:pt x="0" y="111960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0" name="Freeform 10" descr="LockNet logo"/>
          <p:cNvSpPr/>
          <p:nvPr/>
        </p:nvSpPr>
        <p:spPr>
          <a:xfrm>
            <a:off x="3144383" y="3878012"/>
            <a:ext cx="2667688" cy="909062"/>
          </a:xfrm>
          <a:custGeom>
            <a:avLst/>
            <a:gdLst/>
            <a:ahLst/>
            <a:cxnLst/>
            <a:rect l="l" t="t" r="r" b="b"/>
            <a:pathLst>
              <a:path w="4001532" h="1363593">
                <a:moveTo>
                  <a:pt x="0" y="0"/>
                </a:moveTo>
                <a:lnTo>
                  <a:pt x="4001532" y="0"/>
                </a:lnTo>
                <a:lnTo>
                  <a:pt x="4001532" y="1363593"/>
                </a:lnTo>
                <a:lnTo>
                  <a:pt x="0" y="1363593"/>
                </a:lnTo>
                <a:lnTo>
                  <a:pt x="0" y="0"/>
                </a:lnTo>
                <a:close/>
              </a:path>
            </a:pathLst>
          </a:custGeom>
          <a:blipFill>
            <a:blip r:embed="rId7"/>
            <a:stretch>
              <a:fillRect l="-8215" t="-29343" r="-10198" b="-44257"/>
            </a:stretch>
          </a:blipFill>
        </p:spPr>
        <p:txBody>
          <a:bodyPr/>
          <a:lstStyle/>
          <a:p>
            <a:pPr defTabSz="609630"/>
            <a:endParaRPr lang="en-US" sz="1200">
              <a:solidFill>
                <a:prstClr val="black"/>
              </a:solidFill>
              <a:latin typeface="Calibri"/>
            </a:endParaRPr>
          </a:p>
        </p:txBody>
      </p:sp>
      <p:sp>
        <p:nvSpPr>
          <p:cNvPr id="13" name="Freeform 13" descr="Kohler logo"/>
          <p:cNvSpPr/>
          <p:nvPr/>
        </p:nvSpPr>
        <p:spPr>
          <a:xfrm>
            <a:off x="6459772" y="4079771"/>
            <a:ext cx="2534670" cy="780826"/>
          </a:xfrm>
          <a:custGeom>
            <a:avLst/>
            <a:gdLst/>
            <a:ahLst/>
            <a:cxnLst/>
            <a:rect l="l" t="t" r="r" b="b"/>
            <a:pathLst>
              <a:path w="3802005" h="1171239">
                <a:moveTo>
                  <a:pt x="0" y="0"/>
                </a:moveTo>
                <a:lnTo>
                  <a:pt x="3802004" y="0"/>
                </a:lnTo>
                <a:lnTo>
                  <a:pt x="3802004" y="1171239"/>
                </a:lnTo>
                <a:lnTo>
                  <a:pt x="0" y="117123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9" name="Freeform 9" descr="Sam's Club logo"/>
          <p:cNvSpPr/>
          <p:nvPr/>
        </p:nvSpPr>
        <p:spPr>
          <a:xfrm>
            <a:off x="9643035" y="3804489"/>
            <a:ext cx="1615076" cy="1056108"/>
          </a:xfrm>
          <a:custGeom>
            <a:avLst/>
            <a:gdLst/>
            <a:ahLst/>
            <a:cxnLst/>
            <a:rect l="l" t="t" r="r" b="b"/>
            <a:pathLst>
              <a:path w="2422614" h="1584162">
                <a:moveTo>
                  <a:pt x="0" y="0"/>
                </a:moveTo>
                <a:lnTo>
                  <a:pt x="2422614" y="0"/>
                </a:lnTo>
                <a:lnTo>
                  <a:pt x="2422614" y="1584162"/>
                </a:lnTo>
                <a:lnTo>
                  <a:pt x="0" y="1584162"/>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11" name="Freeform 11" descr="Step 'n Wash logo"/>
          <p:cNvSpPr/>
          <p:nvPr/>
        </p:nvSpPr>
        <p:spPr>
          <a:xfrm>
            <a:off x="3926517" y="5396674"/>
            <a:ext cx="3525240" cy="888654"/>
          </a:xfrm>
          <a:custGeom>
            <a:avLst/>
            <a:gdLst/>
            <a:ahLst/>
            <a:cxnLst/>
            <a:rect l="l" t="t" r="r" b="b"/>
            <a:pathLst>
              <a:path w="5287860" h="1332981">
                <a:moveTo>
                  <a:pt x="0" y="0"/>
                </a:moveTo>
                <a:lnTo>
                  <a:pt x="5287860" y="0"/>
                </a:lnTo>
                <a:lnTo>
                  <a:pt x="5287860" y="1332981"/>
                </a:lnTo>
                <a:lnTo>
                  <a:pt x="0" y="1332981"/>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12" name="Freeform 12" descr="Inclusive Web logo"/>
          <p:cNvSpPr/>
          <p:nvPr/>
        </p:nvSpPr>
        <p:spPr>
          <a:xfrm>
            <a:off x="7858103" y="5553181"/>
            <a:ext cx="3569863" cy="575641"/>
          </a:xfrm>
          <a:custGeom>
            <a:avLst/>
            <a:gdLst/>
            <a:ahLst/>
            <a:cxnLst/>
            <a:rect l="l" t="t" r="r" b="b"/>
            <a:pathLst>
              <a:path w="5354795" h="863461">
                <a:moveTo>
                  <a:pt x="0" y="0"/>
                </a:moveTo>
                <a:lnTo>
                  <a:pt x="5354796" y="0"/>
                </a:lnTo>
                <a:lnTo>
                  <a:pt x="5354796" y="863461"/>
                </a:lnTo>
                <a:lnTo>
                  <a:pt x="0" y="863461"/>
                </a:lnTo>
                <a:lnTo>
                  <a:pt x="0" y="0"/>
                </a:lnTo>
                <a:close/>
              </a:path>
            </a:pathLst>
          </a:custGeom>
          <a:blipFill>
            <a:blip r:embed="rId11"/>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lnSpc>
                <a:spcPct val="100000"/>
              </a:lnSpc>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dirty="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87192" cy="6858000"/>
            <a:chOff x="0" y="0"/>
            <a:chExt cx="1180125" cy="2709333"/>
          </a:xfrm>
        </p:grpSpPr>
        <p:sp>
          <p:nvSpPr>
            <p:cNvPr id="3" name="Freeform 3">
              <a:extLst>
                <a:ext uri="{C183D7F6-B498-43B3-948B-1728B52AA6E4}">
                  <adec:decorative xmlns:adec="http://schemas.microsoft.com/office/drawing/2017/decorative" val="1"/>
                </a:ext>
              </a:extLst>
            </p:cNvPr>
            <p:cNvSpPr/>
            <p:nvPr/>
          </p:nvSpPr>
          <p:spPr>
            <a:xfrm>
              <a:off x="0" y="0"/>
              <a:ext cx="1180125" cy="2709333"/>
            </a:xfrm>
            <a:custGeom>
              <a:avLst/>
              <a:gdLst/>
              <a:ahLst/>
              <a:cxnLst/>
              <a:rect l="l" t="t" r="r" b="b"/>
              <a:pathLst>
                <a:path w="1180125" h="2709333">
                  <a:moveTo>
                    <a:pt x="0" y="0"/>
                  </a:moveTo>
                  <a:lnTo>
                    <a:pt x="1180125" y="0"/>
                  </a:lnTo>
                  <a:lnTo>
                    <a:pt x="1180125"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1180125" cy="2747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15942" y="2079370"/>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6" name="TextBox 6"/>
          <p:cNvSpPr txBox="1">
            <a:spLocks noGrp="1"/>
          </p:cNvSpPr>
          <p:nvPr>
            <p:ph type="title" idx="4294967295"/>
          </p:nvPr>
        </p:nvSpPr>
        <p:spPr>
          <a:xfrm>
            <a:off x="272093" y="933174"/>
            <a:ext cx="2434499" cy="5493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666"/>
              </a:lnSpc>
              <a:spcBef>
                <a:spcPts val="0"/>
              </a:spcBef>
              <a:defRPr/>
            </a:pPr>
            <a:r>
              <a:rPr lang="en-US" sz="3333" b="1" spc="66" dirty="0">
                <a:solidFill>
                  <a:srgbClr val="FFFFFF"/>
                </a:solidFill>
                <a:latin typeface="Atkinson Hyperlegible Bold"/>
                <a:ea typeface="Atkinson Hyperlegible Bold"/>
                <a:cs typeface="Atkinson Hyperlegible Bold"/>
                <a:sym typeface="Atkinson Hyperlegible Bold"/>
              </a:rPr>
              <a:t>OVERVIEW</a:t>
            </a:r>
          </a:p>
        </p:txBody>
      </p:sp>
      <p:grpSp>
        <p:nvGrpSpPr>
          <p:cNvPr id="7" name="Group 7">
            <a:extLst>
              <a:ext uri="{C183D7F6-B498-43B3-948B-1728B52AA6E4}">
                <adec:decorative xmlns:adec="http://schemas.microsoft.com/office/drawing/2017/decorative" val="1"/>
              </a:ext>
            </a:extLst>
          </p:cNvPr>
          <p:cNvGrpSpPr/>
          <p:nvPr/>
        </p:nvGrpSpPr>
        <p:grpSpPr>
          <a:xfrm>
            <a:off x="3448689" y="727791"/>
            <a:ext cx="326895" cy="326895"/>
            <a:chOff x="0" y="0"/>
            <a:chExt cx="812800" cy="812800"/>
          </a:xfrm>
        </p:grpSpPr>
        <p:sp>
          <p:nvSpPr>
            <p:cNvPr id="8" name="Freeform 8">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2461"/>
            </a:solidFill>
            <a:ln cap="sq">
              <a:noFill/>
              <a:prstDash val="solid"/>
              <a:miter/>
            </a:ln>
          </p:spPr>
          <p:txBody>
            <a:bodyPr/>
            <a:lstStyle/>
            <a:p>
              <a:pPr defTabSz="609630"/>
              <a:endParaRPr lang="en-US" sz="1200">
                <a:solidFill>
                  <a:prstClr val="black"/>
                </a:solidFill>
                <a:latin typeface="Calibri"/>
              </a:endParaRPr>
            </a:p>
          </p:txBody>
        </p:sp>
        <p:sp>
          <p:nvSpPr>
            <p:cNvPr id="9" name="TextBox 9"/>
            <p:cNvSpPr txBox="1"/>
            <p:nvPr/>
          </p:nvSpPr>
          <p:spPr>
            <a:xfrm>
              <a:off x="76200" y="38100"/>
              <a:ext cx="660400" cy="698500"/>
            </a:xfrm>
            <a:prstGeom prst="rect">
              <a:avLst/>
            </a:prstGeom>
          </p:spPr>
          <p:txBody>
            <a:bodyPr lIns="33867" tIns="33867" rIns="33867" bIns="33867" rtlCol="0" anchor="ctr"/>
            <a:lstStyle/>
            <a:p>
              <a:pPr algn="ctr" defTabSz="609630">
                <a:lnSpc>
                  <a:spcPts val="1213"/>
                </a:lnSpc>
              </a:pPr>
              <a:endParaRPr sz="1200">
                <a:solidFill>
                  <a:prstClr val="black"/>
                </a:solidFill>
                <a:latin typeface="Calibri"/>
              </a:endParaRPr>
            </a:p>
          </p:txBody>
        </p:sp>
      </p:grpSp>
      <p:sp>
        <p:nvSpPr>
          <p:cNvPr id="11" name="TextBox 11"/>
          <p:cNvSpPr txBox="1"/>
          <p:nvPr/>
        </p:nvSpPr>
        <p:spPr>
          <a:xfrm>
            <a:off x="4038800" y="544952"/>
            <a:ext cx="3669097" cy="549446"/>
          </a:xfrm>
          <a:prstGeom prst="rect">
            <a:avLst/>
          </a:prstGeom>
        </p:spPr>
        <p:txBody>
          <a:bodyPr lIns="0" tIns="0" rIns="0" bIns="0" rtlCol="0" anchor="t">
            <a:spAutoFit/>
          </a:bodyPr>
          <a:lstStyle/>
          <a:p>
            <a:pPr defTabSz="609630">
              <a:lnSpc>
                <a:spcPts val="4667"/>
              </a:lnSpc>
            </a:pPr>
            <a:r>
              <a:rPr lang="en-US" sz="3334" b="1">
                <a:solidFill>
                  <a:srgbClr val="000000"/>
                </a:solidFill>
                <a:latin typeface="Atkinson Hyperlegible Bold"/>
                <a:ea typeface="Atkinson Hyperlegible Bold"/>
                <a:cs typeface="Atkinson Hyperlegible Bold"/>
                <a:sym typeface="Atkinson Hyperlegible Bold"/>
              </a:rPr>
              <a:t>Vision</a:t>
            </a:r>
          </a:p>
        </p:txBody>
      </p:sp>
      <p:sp>
        <p:nvSpPr>
          <p:cNvPr id="10" name="TextBox 10"/>
          <p:cNvSpPr txBox="1"/>
          <p:nvPr/>
        </p:nvSpPr>
        <p:spPr>
          <a:xfrm>
            <a:off x="4038800" y="1097825"/>
            <a:ext cx="7467401" cy="1374992"/>
          </a:xfrm>
          <a:prstGeom prst="rect">
            <a:avLst/>
          </a:prstGeom>
        </p:spPr>
        <p:txBody>
          <a:bodyPr lIns="0" tIns="0" rIns="0" bIns="0" rtlCol="0" anchor="t">
            <a:spAutoFit/>
          </a:bodyPr>
          <a:lstStyle/>
          <a:p>
            <a:pPr defTabSz="609630">
              <a:lnSpc>
                <a:spcPts val="3720"/>
              </a:lnSpc>
            </a:pPr>
            <a:r>
              <a:rPr lang="en-US" sz="2400">
                <a:solidFill>
                  <a:srgbClr val="000000"/>
                </a:solidFill>
                <a:latin typeface="Atkinson Hyperlegible"/>
                <a:ea typeface="Atkinson Hyperlegible"/>
                <a:cs typeface="Atkinson Hyperlegible"/>
                <a:sym typeface="Atkinson Hyperlegible"/>
              </a:rPr>
              <a:t>Innovate through inclusive design to include all people in retail and infrastructure experiences and create spaces that reflect the needs of diverse populations.</a:t>
            </a:r>
          </a:p>
        </p:txBody>
      </p:sp>
      <p:sp>
        <p:nvSpPr>
          <p:cNvPr id="13" name="TextBox 13"/>
          <p:cNvSpPr txBox="1"/>
          <p:nvPr/>
        </p:nvSpPr>
        <p:spPr>
          <a:xfrm>
            <a:off x="4038800" y="3320868"/>
            <a:ext cx="3669097" cy="549446"/>
          </a:xfrm>
          <a:prstGeom prst="rect">
            <a:avLst/>
          </a:prstGeom>
        </p:spPr>
        <p:txBody>
          <a:bodyPr lIns="0" tIns="0" rIns="0" bIns="0" rtlCol="0" anchor="t">
            <a:spAutoFit/>
          </a:bodyPr>
          <a:lstStyle/>
          <a:p>
            <a:pPr defTabSz="609630">
              <a:lnSpc>
                <a:spcPts val="4667"/>
              </a:lnSpc>
            </a:pPr>
            <a:r>
              <a:rPr lang="en-US" sz="3334" b="1">
                <a:solidFill>
                  <a:srgbClr val="000000"/>
                </a:solidFill>
                <a:latin typeface="Atkinson Hyperlegible Bold"/>
                <a:ea typeface="Atkinson Hyperlegible Bold"/>
                <a:cs typeface="Atkinson Hyperlegible Bold"/>
                <a:sym typeface="Atkinson Hyperlegible Bold"/>
              </a:rPr>
              <a:t>Mission</a:t>
            </a:r>
          </a:p>
        </p:txBody>
      </p:sp>
      <p:sp>
        <p:nvSpPr>
          <p:cNvPr id="12" name="TextBox 12"/>
          <p:cNvSpPr txBox="1"/>
          <p:nvPr/>
        </p:nvSpPr>
        <p:spPr>
          <a:xfrm>
            <a:off x="4038800" y="3873741"/>
            <a:ext cx="7467401" cy="2323970"/>
          </a:xfrm>
          <a:prstGeom prst="rect">
            <a:avLst/>
          </a:prstGeom>
        </p:spPr>
        <p:txBody>
          <a:bodyPr lIns="0" tIns="0" rIns="0" bIns="0" rtlCol="0" anchor="t">
            <a:spAutoFit/>
          </a:bodyPr>
          <a:lstStyle/>
          <a:p>
            <a:pPr defTabSz="609630">
              <a:lnSpc>
                <a:spcPts val="3720"/>
              </a:lnSpc>
            </a:pPr>
            <a:r>
              <a:rPr lang="en-US" sz="2400">
                <a:solidFill>
                  <a:srgbClr val="000000"/>
                </a:solidFill>
                <a:latin typeface="Atkinson Hyperlegible"/>
                <a:ea typeface="Atkinson Hyperlegible"/>
                <a:cs typeface="Atkinson Hyperlegible"/>
                <a:sym typeface="Atkinson Hyperlegible"/>
              </a:rPr>
              <a:t>The Coalition helps retailers and others create inclusive spaces that welcome everyone by building co-authored frameworks, sharing open-source solutions, and proving the business case for accessibility. </a:t>
            </a:r>
          </a:p>
        </p:txBody>
      </p:sp>
      <p:grpSp>
        <p:nvGrpSpPr>
          <p:cNvPr id="14" name="Group 14">
            <a:extLst>
              <a:ext uri="{C183D7F6-B498-43B3-948B-1728B52AA6E4}">
                <adec:decorative xmlns:adec="http://schemas.microsoft.com/office/drawing/2017/decorative" val="1"/>
              </a:ext>
            </a:extLst>
          </p:cNvPr>
          <p:cNvGrpSpPr/>
          <p:nvPr/>
        </p:nvGrpSpPr>
        <p:grpSpPr>
          <a:xfrm>
            <a:off x="3448689" y="3503707"/>
            <a:ext cx="326895" cy="326895"/>
            <a:chOff x="0" y="0"/>
            <a:chExt cx="812800" cy="812800"/>
          </a:xfrm>
        </p:grpSpPr>
        <p:sp>
          <p:nvSpPr>
            <p:cNvPr id="15" name="Freeform 15">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2461"/>
            </a:solidFill>
            <a:ln cap="sq">
              <a:noFill/>
              <a:prstDash val="solid"/>
              <a:miter/>
            </a:ln>
          </p:spPr>
          <p:txBody>
            <a:bodyPr/>
            <a:lstStyle/>
            <a:p>
              <a:pPr defTabSz="609630"/>
              <a:endParaRPr lang="en-US" sz="1200">
                <a:solidFill>
                  <a:prstClr val="black"/>
                </a:solidFill>
                <a:latin typeface="Calibri"/>
              </a:endParaRPr>
            </a:p>
          </p:txBody>
        </p:sp>
        <p:sp>
          <p:nvSpPr>
            <p:cNvPr id="16" name="TextBox 16"/>
            <p:cNvSpPr txBox="1"/>
            <p:nvPr/>
          </p:nvSpPr>
          <p:spPr>
            <a:xfrm>
              <a:off x="76200" y="38100"/>
              <a:ext cx="660400" cy="698500"/>
            </a:xfrm>
            <a:prstGeom prst="rect">
              <a:avLst/>
            </a:prstGeom>
          </p:spPr>
          <p:txBody>
            <a:bodyPr lIns="33867" tIns="33867" rIns="33867" bIns="33867" rtlCol="0" anchor="ctr"/>
            <a:lstStyle/>
            <a:p>
              <a:pPr algn="ctr" defTabSz="609630">
                <a:lnSpc>
                  <a:spcPts val="1213"/>
                </a:lnSpc>
              </a:pPr>
              <a:endParaRPr sz="1200">
                <a:solidFill>
                  <a:prstClr val="black"/>
                </a:solidFill>
                <a:latin typeface="Calibri"/>
              </a:endParaRPr>
            </a:p>
          </p:txBody>
        </p:sp>
      </p:grpSp>
      <p:grpSp>
        <p:nvGrpSpPr>
          <p:cNvPr id="17" name="Group 17" descr="Logo: Circle around text that reads: The Access Coalition: Creating More Inclusive Retail Spaces."/>
          <p:cNvGrpSpPr/>
          <p:nvPr/>
        </p:nvGrpSpPr>
        <p:grpSpPr>
          <a:xfrm>
            <a:off x="11223063" y="5925788"/>
            <a:ext cx="788857" cy="788857"/>
            <a:chOff x="0" y="0"/>
            <a:chExt cx="1577713" cy="1577713"/>
          </a:xfrm>
        </p:grpSpPr>
        <p:sp>
          <p:nvSpPr>
            <p:cNvPr id="18" name="Freeform 18">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a:solidFill>
                    <a:srgbClr val="2B3580"/>
                  </a:solidFill>
                  <a:latin typeface="Atkinson Hyperlegible"/>
                  <a:ea typeface="Atkinson Hyperlegible"/>
                  <a:cs typeface="Atkinson Hyperlegible"/>
                  <a:sym typeface="Atkinson Hyperlegible"/>
                </a:rPr>
                <a:t>Coalition</a:t>
              </a:r>
            </a:p>
          </p:txBody>
        </p:sp>
        <p:sp>
          <p:nvSpPr>
            <p:cNvPr id="20" name="TextBox 20"/>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72020" cy="6858000"/>
            <a:chOff x="0" y="0"/>
            <a:chExt cx="1174131" cy="2709333"/>
          </a:xfrm>
        </p:grpSpPr>
        <p:sp>
          <p:nvSpPr>
            <p:cNvPr id="3" name="Freeform 3">
              <a:extLst>
                <a:ext uri="{C183D7F6-B498-43B3-948B-1728B52AA6E4}">
                  <adec:decorative xmlns:adec="http://schemas.microsoft.com/office/drawing/2017/decorative" val="1"/>
                </a:ext>
              </a:extLst>
            </p:cNvPr>
            <p:cNvSpPr/>
            <p:nvPr/>
          </p:nvSpPr>
          <p:spPr>
            <a:xfrm>
              <a:off x="0" y="0"/>
              <a:ext cx="1174131" cy="2709333"/>
            </a:xfrm>
            <a:custGeom>
              <a:avLst/>
              <a:gdLst/>
              <a:ahLst/>
              <a:cxnLst/>
              <a:rect l="l" t="t" r="r" b="b"/>
              <a:pathLst>
                <a:path w="1174131" h="2709333">
                  <a:moveTo>
                    <a:pt x="0" y="0"/>
                  </a:moveTo>
                  <a:lnTo>
                    <a:pt x="1174131" y="0"/>
                  </a:lnTo>
                  <a:lnTo>
                    <a:pt x="1174131"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1174131" cy="2747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15942" y="2079370"/>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6" name="TextBox 6"/>
          <p:cNvSpPr txBox="1">
            <a:spLocks noGrp="1"/>
          </p:cNvSpPr>
          <p:nvPr>
            <p:ph type="title" idx="4294967295"/>
          </p:nvPr>
        </p:nvSpPr>
        <p:spPr>
          <a:xfrm>
            <a:off x="279946" y="969857"/>
            <a:ext cx="2412128" cy="5493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666"/>
              </a:lnSpc>
              <a:spcBef>
                <a:spcPts val="0"/>
              </a:spcBef>
              <a:defRPr/>
            </a:pPr>
            <a:r>
              <a:rPr lang="en-US" sz="3333" b="1" spc="66" dirty="0">
                <a:solidFill>
                  <a:srgbClr val="FFFFFF"/>
                </a:solidFill>
                <a:latin typeface="Atkinson Hyperlegible Bold"/>
                <a:ea typeface="Atkinson Hyperlegible Bold"/>
                <a:cs typeface="Atkinson Hyperlegible Bold"/>
                <a:sym typeface="Atkinson Hyperlegible Bold"/>
              </a:rPr>
              <a:t>OVERVIEW</a:t>
            </a:r>
          </a:p>
        </p:txBody>
      </p:sp>
      <p:sp>
        <p:nvSpPr>
          <p:cNvPr id="8" name="TextBox 8"/>
          <p:cNvSpPr txBox="1"/>
          <p:nvPr/>
        </p:nvSpPr>
        <p:spPr>
          <a:xfrm>
            <a:off x="3993500" y="546682"/>
            <a:ext cx="4196116" cy="609206"/>
          </a:xfrm>
          <a:prstGeom prst="rect">
            <a:avLst/>
          </a:prstGeom>
        </p:spPr>
        <p:txBody>
          <a:bodyPr lIns="0" tIns="0" rIns="0" bIns="0" rtlCol="0" anchor="t">
            <a:spAutoFit/>
          </a:bodyPr>
          <a:lstStyle/>
          <a:p>
            <a:pPr defTabSz="609630">
              <a:lnSpc>
                <a:spcPts val="5227"/>
              </a:lnSpc>
            </a:pPr>
            <a:r>
              <a:rPr lang="en-US" sz="3734" b="1">
                <a:solidFill>
                  <a:srgbClr val="000000"/>
                </a:solidFill>
                <a:latin typeface="Atkinson Hyperlegible Bold"/>
                <a:ea typeface="Atkinson Hyperlegible Bold"/>
                <a:cs typeface="Atkinson Hyperlegible Bold"/>
                <a:sym typeface="Atkinson Hyperlegible Bold"/>
              </a:rPr>
              <a:t>Description</a:t>
            </a:r>
          </a:p>
        </p:txBody>
      </p:sp>
      <p:sp>
        <p:nvSpPr>
          <p:cNvPr id="7" name="TextBox 7"/>
          <p:cNvSpPr txBox="1"/>
          <p:nvPr/>
        </p:nvSpPr>
        <p:spPr>
          <a:xfrm>
            <a:off x="3993500" y="1216449"/>
            <a:ext cx="7512700" cy="5168146"/>
          </a:xfrm>
          <a:prstGeom prst="rect">
            <a:avLst/>
          </a:prstGeom>
        </p:spPr>
        <p:txBody>
          <a:bodyPr lIns="0" tIns="0" rIns="0" bIns="0" rtlCol="0" anchor="t">
            <a:spAutoFit/>
          </a:bodyPr>
          <a:lstStyle/>
          <a:p>
            <a:pPr defTabSz="609630">
              <a:lnSpc>
                <a:spcPts val="2893"/>
              </a:lnSpc>
            </a:pPr>
            <a:r>
              <a:rPr lang="en-US" sz="1867">
                <a:solidFill>
                  <a:srgbClr val="000000"/>
                </a:solidFill>
                <a:latin typeface="Atkinson Hyperlegible"/>
                <a:ea typeface="Atkinson Hyperlegible"/>
                <a:cs typeface="Atkinson Hyperlegible"/>
                <a:sym typeface="Atkinson Hyperlegible"/>
              </a:rPr>
              <a:t>Inclusive design is not only good for people – it’s good for business. Research shows it spurs innovation, resulting in products and services in demand by the broadest possible audience, and workplaces that attract and retain a broad base of talent—including the historically underleveraged pool of talent represented by the disability community.</a:t>
            </a:r>
          </a:p>
          <a:p>
            <a:pPr defTabSz="609630">
              <a:lnSpc>
                <a:spcPts val="2893"/>
              </a:lnSpc>
            </a:pPr>
            <a:endParaRPr lang="en-US" sz="1867">
              <a:solidFill>
                <a:srgbClr val="000000"/>
              </a:solidFill>
              <a:latin typeface="Atkinson Hyperlegible"/>
              <a:ea typeface="Atkinson Hyperlegible"/>
              <a:cs typeface="Atkinson Hyperlegible"/>
              <a:sym typeface="Atkinson Hyperlegible"/>
            </a:endParaRPr>
          </a:p>
          <a:p>
            <a:pPr defTabSz="609630">
              <a:lnSpc>
                <a:spcPts val="2893"/>
              </a:lnSpc>
            </a:pPr>
            <a:r>
              <a:rPr lang="en-US" sz="1867">
                <a:solidFill>
                  <a:srgbClr val="000000"/>
                </a:solidFill>
                <a:latin typeface="Atkinson Hyperlegible"/>
                <a:ea typeface="Atkinson Hyperlegible"/>
                <a:cs typeface="Atkinson Hyperlegible"/>
                <a:sym typeface="Atkinson Hyperlegible"/>
              </a:rPr>
              <a:t>In search of design guidance that centers accessibility and inclusion for built retail environments, The Access Coalition launched in October 2024. The objective of the coalition is to create an open-source framework that builds on the strong foundation of the ADA, centered on five principles: human centered design, co-creation, transparency, research &amp; evidence based, and a holistic systems approach to creating an accessible experience.</a:t>
            </a:r>
          </a:p>
          <a:p>
            <a:pPr defTabSz="609630">
              <a:lnSpc>
                <a:spcPts val="2893"/>
              </a:lnSpc>
            </a:pPr>
            <a:endParaRPr lang="en-US" sz="1867">
              <a:solidFill>
                <a:srgbClr val="000000"/>
              </a:solidFill>
              <a:latin typeface="Atkinson Hyperlegible"/>
              <a:ea typeface="Atkinson Hyperlegible"/>
              <a:cs typeface="Atkinson Hyperlegible"/>
              <a:sym typeface="Atkinson Hyperlegible"/>
            </a:endParaRPr>
          </a:p>
        </p:txBody>
      </p:sp>
      <p:grpSp>
        <p:nvGrpSpPr>
          <p:cNvPr id="9" name="Group 9">
            <a:extLst>
              <a:ext uri="{C183D7F6-B498-43B3-948B-1728B52AA6E4}">
                <adec:decorative xmlns:adec="http://schemas.microsoft.com/office/drawing/2017/decorative" val="1"/>
              </a:ext>
            </a:extLst>
          </p:cNvPr>
          <p:cNvGrpSpPr/>
          <p:nvPr/>
        </p:nvGrpSpPr>
        <p:grpSpPr>
          <a:xfrm>
            <a:off x="3426039" y="735871"/>
            <a:ext cx="326895" cy="326895"/>
            <a:chOff x="0" y="0"/>
            <a:chExt cx="812800" cy="812800"/>
          </a:xfrm>
        </p:grpSpPr>
        <p:sp>
          <p:nvSpPr>
            <p:cNvPr id="10" name="Freeform 10">
              <a:extLs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A2461"/>
            </a:solidFill>
            <a:ln cap="sq">
              <a:noFill/>
              <a:prstDash val="solid"/>
              <a:miter/>
            </a:ln>
          </p:spPr>
          <p:txBody>
            <a:bodyPr/>
            <a:lstStyle/>
            <a:p>
              <a:pPr defTabSz="609630"/>
              <a:endParaRPr lang="en-US" sz="1200">
                <a:solidFill>
                  <a:prstClr val="black"/>
                </a:solidFill>
                <a:latin typeface="Calibri"/>
              </a:endParaRPr>
            </a:p>
          </p:txBody>
        </p:sp>
        <p:sp>
          <p:nvSpPr>
            <p:cNvPr id="11" name="TextBox 11"/>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descr="Logo: Circle around text that reads: The Access Coalition: Creating More Inclusive Retail Spaces."/>
          <p:cNvGrpSpPr/>
          <p:nvPr/>
        </p:nvGrpSpPr>
        <p:grpSpPr>
          <a:xfrm>
            <a:off x="11223063" y="5925788"/>
            <a:ext cx="788857" cy="788857"/>
            <a:chOff x="0" y="0"/>
            <a:chExt cx="1577713" cy="1577713"/>
          </a:xfrm>
        </p:grpSpPr>
        <p:sp>
          <p:nvSpPr>
            <p:cNvPr id="13" name="Freeform 13">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a:solidFill>
                    <a:srgbClr val="2B3580"/>
                  </a:solidFill>
                  <a:latin typeface="Atkinson Hyperlegible"/>
                  <a:ea typeface="Atkinson Hyperlegible"/>
                  <a:cs typeface="Atkinson Hyperlegible"/>
                  <a:sym typeface="Atkinson Hyperlegible"/>
                </a:rPr>
                <a:t>Coalition</a:t>
              </a:r>
            </a:p>
          </p:txBody>
        </p:sp>
        <p:sp>
          <p:nvSpPr>
            <p:cNvPr id="15" name="TextBox 15"/>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3217009" cy="6858000"/>
            <a:chOff x="0" y="0"/>
            <a:chExt cx="1270917" cy="2709333"/>
          </a:xfrm>
        </p:grpSpPr>
        <p:sp>
          <p:nvSpPr>
            <p:cNvPr id="3" name="Freeform 3">
              <a:extLst>
                <a:ext uri="{C183D7F6-B498-43B3-948B-1728B52AA6E4}">
                  <adec:decorative xmlns:adec="http://schemas.microsoft.com/office/drawing/2017/decorative" val="1"/>
                </a:ext>
              </a:extLst>
            </p:cNvPr>
            <p:cNvSpPr/>
            <p:nvPr/>
          </p:nvSpPr>
          <p:spPr>
            <a:xfrm>
              <a:off x="0" y="0"/>
              <a:ext cx="1270917" cy="2709333"/>
            </a:xfrm>
            <a:custGeom>
              <a:avLst/>
              <a:gdLst/>
              <a:ahLst/>
              <a:cxnLst/>
              <a:rect l="l" t="t" r="r" b="b"/>
              <a:pathLst>
                <a:path w="1270917" h="2709333">
                  <a:moveTo>
                    <a:pt x="0" y="0"/>
                  </a:moveTo>
                  <a:lnTo>
                    <a:pt x="1270917" y="0"/>
                  </a:lnTo>
                  <a:lnTo>
                    <a:pt x="1270917"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1270917" cy="2747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355363" y="1801217"/>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6" name="TextBox 6"/>
          <p:cNvSpPr txBox="1">
            <a:spLocks noGrp="1"/>
          </p:cNvSpPr>
          <p:nvPr>
            <p:ph type="title" idx="4294967295"/>
          </p:nvPr>
        </p:nvSpPr>
        <p:spPr>
          <a:xfrm>
            <a:off x="355363" y="258201"/>
            <a:ext cx="2688259" cy="1152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666"/>
              </a:lnSpc>
              <a:spcBef>
                <a:spcPts val="0"/>
              </a:spcBef>
              <a:defRPr/>
            </a:pPr>
            <a:r>
              <a:rPr lang="en-US" sz="3333" b="1" spc="66" dirty="0">
                <a:solidFill>
                  <a:srgbClr val="FFFFFF"/>
                </a:solidFill>
                <a:latin typeface="Atkinson Hyperlegible Bold"/>
                <a:ea typeface="Atkinson Hyperlegible Bold"/>
                <a:cs typeface="Atkinson Hyperlegible Bold"/>
                <a:sym typeface="Atkinson Hyperlegible Bold"/>
              </a:rPr>
              <a:t>GUIDING PRINCIPLES</a:t>
            </a:r>
          </a:p>
        </p:txBody>
      </p:sp>
      <p:grpSp>
        <p:nvGrpSpPr>
          <p:cNvPr id="8" name="Group 8" descr="Human Centered Design">
            <a:extLst>
              <a:ext uri="{C183D7F6-B498-43B3-948B-1728B52AA6E4}">
                <adec:decorative xmlns:adec="http://schemas.microsoft.com/office/drawing/2017/decorative" val="0"/>
              </a:ext>
            </a:extLst>
          </p:cNvPr>
          <p:cNvGrpSpPr/>
          <p:nvPr/>
        </p:nvGrpSpPr>
        <p:grpSpPr>
          <a:xfrm>
            <a:off x="3463153" y="315351"/>
            <a:ext cx="8421424" cy="351367"/>
            <a:chOff x="0" y="0"/>
            <a:chExt cx="11427536" cy="476791"/>
          </a:xfrm>
        </p:grpSpPr>
        <p:sp>
          <p:nvSpPr>
            <p:cNvPr id="9" name="Freeform 9" descr="Blue oval with white text that says &quot;Human Centered Design&quot;"/>
            <p:cNvSpPr/>
            <p:nvPr/>
          </p:nvSpPr>
          <p:spPr>
            <a:xfrm>
              <a:off x="0" y="0"/>
              <a:ext cx="11427536" cy="476791"/>
            </a:xfrm>
            <a:custGeom>
              <a:avLst/>
              <a:gdLst/>
              <a:ahLst/>
              <a:cxnLst/>
              <a:rect l="l" t="t" r="r" b="b"/>
              <a:pathLst>
                <a:path w="11427536" h="476791">
                  <a:moveTo>
                    <a:pt x="11224336" y="0"/>
                  </a:moveTo>
                  <a:cubicBezTo>
                    <a:pt x="11336560" y="0"/>
                    <a:pt x="11427536" y="106733"/>
                    <a:pt x="11427536" y="238395"/>
                  </a:cubicBezTo>
                  <a:cubicBezTo>
                    <a:pt x="11427536" y="370057"/>
                    <a:pt x="11336560" y="476791"/>
                    <a:pt x="11224336" y="476791"/>
                  </a:cubicBezTo>
                  <a:lnTo>
                    <a:pt x="203200" y="476791"/>
                  </a:lnTo>
                  <a:cubicBezTo>
                    <a:pt x="90976" y="476791"/>
                    <a:pt x="0" y="370057"/>
                    <a:pt x="0" y="238395"/>
                  </a:cubicBezTo>
                  <a:cubicBezTo>
                    <a:pt x="0" y="106733"/>
                    <a:pt x="90976" y="0"/>
                    <a:pt x="203200"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10" name="TextBox 10"/>
            <p:cNvSpPr txBox="1"/>
            <p:nvPr/>
          </p:nvSpPr>
          <p:spPr>
            <a:xfrm>
              <a:off x="0" y="-57150"/>
              <a:ext cx="11427536" cy="533941"/>
            </a:xfrm>
            <a:prstGeom prst="rect">
              <a:avLst/>
            </a:prstGeom>
          </p:spPr>
          <p:txBody>
            <a:bodyPr lIns="33867" tIns="33867" rIns="33867" bIns="33867" rtlCol="0" anchor="ctr"/>
            <a:lstStyle/>
            <a:p>
              <a:pPr algn="ctr" defTabSz="609630">
                <a:lnSpc>
                  <a:spcPts val="2333"/>
                </a:lnSpc>
              </a:pPr>
              <a:r>
                <a:rPr lang="en-US" sz="1667" b="1" dirty="0">
                  <a:solidFill>
                    <a:srgbClr val="FFFFFF"/>
                  </a:solidFill>
                  <a:latin typeface="Atkinson Hyperlegible Bold"/>
                  <a:ea typeface="Atkinson Hyperlegible Bold"/>
                  <a:cs typeface="Atkinson Hyperlegible Bold"/>
                  <a:sym typeface="Atkinson Hyperlegible Bold"/>
                </a:rPr>
                <a:t>Human Centered Design:</a:t>
              </a:r>
            </a:p>
          </p:txBody>
        </p:sp>
      </p:grpSp>
      <p:sp>
        <p:nvSpPr>
          <p:cNvPr id="7" name="TextBox 7"/>
          <p:cNvSpPr txBox="1"/>
          <p:nvPr/>
        </p:nvSpPr>
        <p:spPr>
          <a:xfrm>
            <a:off x="355363" y="2236572"/>
            <a:ext cx="2501457" cy="965585"/>
          </a:xfrm>
          <a:prstGeom prst="rect">
            <a:avLst/>
          </a:prstGeom>
        </p:spPr>
        <p:txBody>
          <a:bodyPr lIns="0" tIns="0" rIns="0" bIns="0" rtlCol="0" anchor="t">
            <a:spAutoFit/>
          </a:bodyPr>
          <a:lstStyle/>
          <a:p>
            <a:pPr defTabSz="609630">
              <a:lnSpc>
                <a:spcPts val="2583"/>
              </a:lnSpc>
            </a:pPr>
            <a:r>
              <a:rPr lang="en-US" sz="1666">
                <a:solidFill>
                  <a:srgbClr val="FFFFFF"/>
                </a:solidFill>
                <a:latin typeface="Atkinson Hyperlegible"/>
                <a:ea typeface="Atkinson Hyperlegible"/>
                <a:cs typeface="Atkinson Hyperlegible"/>
                <a:sym typeface="Atkinson Hyperlegible"/>
              </a:rPr>
              <a:t>The Coalition centers its work around five guiding principles</a:t>
            </a:r>
          </a:p>
        </p:txBody>
      </p:sp>
      <p:grpSp>
        <p:nvGrpSpPr>
          <p:cNvPr id="11" name="Group 11">
            <a:extLst>
              <a:ext uri="{C183D7F6-B498-43B3-948B-1728B52AA6E4}">
                <adec:decorative xmlns:adec="http://schemas.microsoft.com/office/drawing/2017/decorative" val="1"/>
              </a:ext>
            </a:extLst>
          </p:cNvPr>
          <p:cNvGrpSpPr/>
          <p:nvPr/>
        </p:nvGrpSpPr>
        <p:grpSpPr>
          <a:xfrm>
            <a:off x="3436061" y="723867"/>
            <a:ext cx="8421424" cy="793716"/>
            <a:chOff x="0" y="0"/>
            <a:chExt cx="4730891" cy="445885"/>
          </a:xfrm>
        </p:grpSpPr>
        <p:sp>
          <p:nvSpPr>
            <p:cNvPr id="12" name="Freeform 12">
              <a:extLst>
                <a:ext uri="{C183D7F6-B498-43B3-948B-1728B52AA6E4}">
                  <adec:decorative xmlns:adec="http://schemas.microsoft.com/office/drawing/2017/decorative" val="1"/>
                </a:ext>
              </a:extLst>
            </p:cNvPr>
            <p:cNvSpPr/>
            <p:nvPr/>
          </p:nvSpPr>
          <p:spPr>
            <a:xfrm>
              <a:off x="0" y="0"/>
              <a:ext cx="4730891" cy="445885"/>
            </a:xfrm>
            <a:custGeom>
              <a:avLst/>
              <a:gdLst/>
              <a:ahLst/>
              <a:cxnLst/>
              <a:rect l="l" t="t" r="r" b="b"/>
              <a:pathLst>
                <a:path w="4730891" h="445885">
                  <a:moveTo>
                    <a:pt x="31257" y="0"/>
                  </a:moveTo>
                  <a:lnTo>
                    <a:pt x="4699634" y="0"/>
                  </a:lnTo>
                  <a:cubicBezTo>
                    <a:pt x="4716897" y="0"/>
                    <a:pt x="4730891" y="13994"/>
                    <a:pt x="4730891" y="31257"/>
                  </a:cubicBezTo>
                  <a:lnTo>
                    <a:pt x="4730891" y="414628"/>
                  </a:lnTo>
                  <a:cubicBezTo>
                    <a:pt x="4730891" y="431891"/>
                    <a:pt x="4716897" y="445885"/>
                    <a:pt x="4699634" y="445885"/>
                  </a:cubicBezTo>
                  <a:lnTo>
                    <a:pt x="31257" y="445885"/>
                  </a:lnTo>
                  <a:cubicBezTo>
                    <a:pt x="13994" y="445885"/>
                    <a:pt x="0" y="431891"/>
                    <a:pt x="0" y="414628"/>
                  </a:cubicBezTo>
                  <a:lnTo>
                    <a:pt x="0" y="31257"/>
                  </a:lnTo>
                  <a:cubicBezTo>
                    <a:pt x="0" y="13994"/>
                    <a:pt x="13994" y="0"/>
                    <a:pt x="31257" y="0"/>
                  </a:cubicBezTo>
                  <a:close/>
                </a:path>
              </a:pathLst>
            </a:custGeom>
            <a:solidFill>
              <a:srgbClr val="E6E8FF"/>
            </a:solidFill>
          </p:spPr>
          <p:txBody>
            <a:bodyPr/>
            <a:lstStyle/>
            <a:p>
              <a:pPr defTabSz="609630"/>
              <a:endParaRPr lang="en-US" sz="1200">
                <a:solidFill>
                  <a:prstClr val="black"/>
                </a:solidFill>
                <a:latin typeface="Calibri"/>
              </a:endParaRPr>
            </a:p>
          </p:txBody>
        </p:sp>
        <p:sp>
          <p:nvSpPr>
            <p:cNvPr id="13" name="TextBox 13"/>
            <p:cNvSpPr txBox="1"/>
            <p:nvPr/>
          </p:nvSpPr>
          <p:spPr>
            <a:xfrm>
              <a:off x="0" y="-38100"/>
              <a:ext cx="4730891" cy="48398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TextBox 14"/>
          <p:cNvSpPr txBox="1"/>
          <p:nvPr/>
        </p:nvSpPr>
        <p:spPr>
          <a:xfrm>
            <a:off x="3765321" y="691821"/>
            <a:ext cx="7871276" cy="779509"/>
          </a:xfrm>
          <a:prstGeom prst="rect">
            <a:avLst/>
          </a:prstGeom>
        </p:spPr>
        <p:txBody>
          <a:bodyPr lIns="0" tIns="0" rIns="0" bIns="0" rtlCol="0" anchor="t">
            <a:spAutoFit/>
          </a:bodyPr>
          <a:lstStyle/>
          <a:p>
            <a:pPr defTabSz="609630">
              <a:lnSpc>
                <a:spcPts val="2067"/>
              </a:lnSpc>
            </a:pPr>
            <a:r>
              <a:rPr lang="en-US" sz="1333" dirty="0">
                <a:solidFill>
                  <a:srgbClr val="000000"/>
                </a:solidFill>
                <a:latin typeface="Atkinson Hyperlegible"/>
                <a:ea typeface="Atkinson Hyperlegible"/>
                <a:cs typeface="Atkinson Hyperlegible"/>
                <a:sym typeface="Atkinson Hyperlegible"/>
              </a:rPr>
              <a:t>Human centered design is the idea of putting real people at the center of the design process and problem solving. In the context of the Coalition, it is centering disabled people in retail environments and the problems they face accessing spaces every day.</a:t>
            </a:r>
          </a:p>
        </p:txBody>
      </p:sp>
      <p:grpSp>
        <p:nvGrpSpPr>
          <p:cNvPr id="15" name="Group 15" descr="Systems Approach">
            <a:extLst>
              <a:ext uri="{C183D7F6-B498-43B3-948B-1728B52AA6E4}">
                <adec:decorative xmlns:adec="http://schemas.microsoft.com/office/drawing/2017/decorative" val="0"/>
              </a:ext>
            </a:extLst>
          </p:cNvPr>
          <p:cNvGrpSpPr/>
          <p:nvPr/>
        </p:nvGrpSpPr>
        <p:grpSpPr>
          <a:xfrm>
            <a:off x="3436061" y="1593783"/>
            <a:ext cx="8421424" cy="351367"/>
            <a:chOff x="0" y="0"/>
            <a:chExt cx="11427536" cy="476791"/>
          </a:xfrm>
        </p:grpSpPr>
        <p:sp>
          <p:nvSpPr>
            <p:cNvPr id="16" name="Freeform 16" descr="Blue oval with white text that says &quot;systems approach&quot;"/>
            <p:cNvSpPr/>
            <p:nvPr/>
          </p:nvSpPr>
          <p:spPr>
            <a:xfrm>
              <a:off x="0" y="0"/>
              <a:ext cx="11427536" cy="476791"/>
            </a:xfrm>
            <a:custGeom>
              <a:avLst/>
              <a:gdLst/>
              <a:ahLst/>
              <a:cxnLst/>
              <a:rect l="l" t="t" r="r" b="b"/>
              <a:pathLst>
                <a:path w="11427536" h="476791">
                  <a:moveTo>
                    <a:pt x="11224336" y="0"/>
                  </a:moveTo>
                  <a:cubicBezTo>
                    <a:pt x="11336560" y="0"/>
                    <a:pt x="11427536" y="106733"/>
                    <a:pt x="11427536" y="238395"/>
                  </a:cubicBezTo>
                  <a:cubicBezTo>
                    <a:pt x="11427536" y="370057"/>
                    <a:pt x="11336560" y="476791"/>
                    <a:pt x="11224336" y="476791"/>
                  </a:cubicBezTo>
                  <a:lnTo>
                    <a:pt x="203200" y="476791"/>
                  </a:lnTo>
                  <a:cubicBezTo>
                    <a:pt x="90976" y="476791"/>
                    <a:pt x="0" y="370057"/>
                    <a:pt x="0" y="238395"/>
                  </a:cubicBezTo>
                  <a:cubicBezTo>
                    <a:pt x="0" y="106733"/>
                    <a:pt x="90976" y="0"/>
                    <a:pt x="203200"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17" name="TextBox 17"/>
            <p:cNvSpPr txBox="1"/>
            <p:nvPr/>
          </p:nvSpPr>
          <p:spPr>
            <a:xfrm>
              <a:off x="0" y="-38100"/>
              <a:ext cx="11427536" cy="514891"/>
            </a:xfrm>
            <a:prstGeom prst="rect">
              <a:avLst/>
            </a:prstGeom>
          </p:spPr>
          <p:txBody>
            <a:bodyPr lIns="33867" tIns="33867" rIns="33867" bIns="33867" rtlCol="0" anchor="ctr"/>
            <a:lstStyle/>
            <a:p>
              <a:pPr algn="ctr" defTabSz="609630">
                <a:lnSpc>
                  <a:spcPts val="2333"/>
                </a:lnSpc>
              </a:pPr>
              <a:r>
                <a:rPr lang="en-US" sz="1666" b="1">
                  <a:solidFill>
                    <a:srgbClr val="FFFFFF"/>
                  </a:solidFill>
                  <a:latin typeface="Atkinson Hyperlegible Bold"/>
                  <a:ea typeface="Atkinson Hyperlegible Bold"/>
                  <a:cs typeface="Atkinson Hyperlegible Bold"/>
                  <a:sym typeface="Atkinson Hyperlegible Bold"/>
                </a:rPr>
                <a:t>Systems Approach:</a:t>
              </a:r>
            </a:p>
          </p:txBody>
        </p:sp>
      </p:grpSp>
      <p:grpSp>
        <p:nvGrpSpPr>
          <p:cNvPr id="18" name="Group 18">
            <a:extLst>
              <a:ext uri="{C183D7F6-B498-43B3-948B-1728B52AA6E4}">
                <adec:decorative xmlns:adec="http://schemas.microsoft.com/office/drawing/2017/decorative" val="1"/>
              </a:ext>
            </a:extLst>
          </p:cNvPr>
          <p:cNvGrpSpPr/>
          <p:nvPr/>
        </p:nvGrpSpPr>
        <p:grpSpPr>
          <a:xfrm>
            <a:off x="3436061" y="2002300"/>
            <a:ext cx="8421424" cy="807888"/>
            <a:chOff x="0" y="0"/>
            <a:chExt cx="4730891" cy="453846"/>
          </a:xfrm>
        </p:grpSpPr>
        <p:sp>
          <p:nvSpPr>
            <p:cNvPr id="19" name="Freeform 19">
              <a:extLst>
                <a:ext uri="{C183D7F6-B498-43B3-948B-1728B52AA6E4}">
                  <adec:decorative xmlns:adec="http://schemas.microsoft.com/office/drawing/2017/decorative" val="1"/>
                </a:ext>
              </a:extLst>
            </p:cNvPr>
            <p:cNvSpPr/>
            <p:nvPr/>
          </p:nvSpPr>
          <p:spPr>
            <a:xfrm>
              <a:off x="0" y="0"/>
              <a:ext cx="4730891" cy="453846"/>
            </a:xfrm>
            <a:custGeom>
              <a:avLst/>
              <a:gdLst/>
              <a:ahLst/>
              <a:cxnLst/>
              <a:rect l="l" t="t" r="r" b="b"/>
              <a:pathLst>
                <a:path w="4730891" h="453846">
                  <a:moveTo>
                    <a:pt x="31257" y="0"/>
                  </a:moveTo>
                  <a:lnTo>
                    <a:pt x="4699634" y="0"/>
                  </a:lnTo>
                  <a:cubicBezTo>
                    <a:pt x="4716897" y="0"/>
                    <a:pt x="4730891" y="13994"/>
                    <a:pt x="4730891" y="31257"/>
                  </a:cubicBezTo>
                  <a:lnTo>
                    <a:pt x="4730891" y="422589"/>
                  </a:lnTo>
                  <a:cubicBezTo>
                    <a:pt x="4730891" y="439852"/>
                    <a:pt x="4716897" y="453846"/>
                    <a:pt x="4699634" y="453846"/>
                  </a:cubicBezTo>
                  <a:lnTo>
                    <a:pt x="31257" y="453846"/>
                  </a:lnTo>
                  <a:cubicBezTo>
                    <a:pt x="13994" y="453846"/>
                    <a:pt x="0" y="439852"/>
                    <a:pt x="0" y="422589"/>
                  </a:cubicBezTo>
                  <a:lnTo>
                    <a:pt x="0" y="31257"/>
                  </a:lnTo>
                  <a:cubicBezTo>
                    <a:pt x="0" y="13994"/>
                    <a:pt x="13994" y="0"/>
                    <a:pt x="31257" y="0"/>
                  </a:cubicBezTo>
                  <a:close/>
                </a:path>
              </a:pathLst>
            </a:custGeom>
            <a:solidFill>
              <a:srgbClr val="E6E8FF"/>
            </a:solidFill>
          </p:spPr>
          <p:txBody>
            <a:bodyPr/>
            <a:lstStyle/>
            <a:p>
              <a:pPr defTabSz="609630"/>
              <a:endParaRPr lang="en-US" sz="1200">
                <a:solidFill>
                  <a:prstClr val="black"/>
                </a:solidFill>
                <a:latin typeface="Calibri"/>
              </a:endParaRPr>
            </a:p>
          </p:txBody>
        </p:sp>
        <p:sp>
          <p:nvSpPr>
            <p:cNvPr id="20" name="TextBox 20"/>
            <p:cNvSpPr txBox="1"/>
            <p:nvPr/>
          </p:nvSpPr>
          <p:spPr>
            <a:xfrm>
              <a:off x="0" y="-38100"/>
              <a:ext cx="4730891" cy="491946"/>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TextBox 21"/>
          <p:cNvSpPr txBox="1"/>
          <p:nvPr/>
        </p:nvSpPr>
        <p:spPr>
          <a:xfrm>
            <a:off x="3738228" y="1991377"/>
            <a:ext cx="7817090" cy="779509"/>
          </a:xfrm>
          <a:prstGeom prst="rect">
            <a:avLst/>
          </a:prstGeom>
        </p:spPr>
        <p:txBody>
          <a:bodyPr lIns="0" tIns="0" rIns="0" bIns="0" rtlCol="0" anchor="t">
            <a:spAutoFit/>
          </a:bodyPr>
          <a:lstStyle/>
          <a:p>
            <a:pPr defTabSz="609630">
              <a:lnSpc>
                <a:spcPts val="2067"/>
              </a:lnSpc>
            </a:pPr>
            <a:r>
              <a:rPr lang="en-US" sz="1333">
                <a:solidFill>
                  <a:srgbClr val="000000"/>
                </a:solidFill>
                <a:latin typeface="Atkinson Hyperlegible"/>
                <a:ea typeface="Atkinson Hyperlegible"/>
                <a:cs typeface="Atkinson Hyperlegible"/>
                <a:sym typeface="Atkinson Hyperlegible"/>
              </a:rPr>
              <a:t>This guiding principle enables members of the coalition to consider every problem and solution and design element as part of a bigger picture. Every part of a retail space is connected. The Coalition works to support bigger, more connected thinking.</a:t>
            </a:r>
          </a:p>
        </p:txBody>
      </p:sp>
      <p:grpSp>
        <p:nvGrpSpPr>
          <p:cNvPr id="22" name="Group 22" descr="Co-Creation">
            <a:extLst>
              <a:ext uri="{C183D7F6-B498-43B3-948B-1728B52AA6E4}">
                <adec:decorative xmlns:adec="http://schemas.microsoft.com/office/drawing/2017/decorative" val="0"/>
              </a:ext>
            </a:extLst>
          </p:cNvPr>
          <p:cNvGrpSpPr/>
          <p:nvPr/>
        </p:nvGrpSpPr>
        <p:grpSpPr>
          <a:xfrm>
            <a:off x="3436061" y="2860988"/>
            <a:ext cx="8421424" cy="351367"/>
            <a:chOff x="0" y="0"/>
            <a:chExt cx="11427536" cy="476791"/>
          </a:xfrm>
        </p:grpSpPr>
        <p:sp>
          <p:nvSpPr>
            <p:cNvPr id="23" name="Freeform 23" descr="blue oval with white text that says &quot;co-creation&quot;"/>
            <p:cNvSpPr/>
            <p:nvPr/>
          </p:nvSpPr>
          <p:spPr>
            <a:xfrm>
              <a:off x="0" y="0"/>
              <a:ext cx="11427536" cy="476791"/>
            </a:xfrm>
            <a:custGeom>
              <a:avLst/>
              <a:gdLst/>
              <a:ahLst/>
              <a:cxnLst/>
              <a:rect l="l" t="t" r="r" b="b"/>
              <a:pathLst>
                <a:path w="11427536" h="476791">
                  <a:moveTo>
                    <a:pt x="11224336" y="0"/>
                  </a:moveTo>
                  <a:cubicBezTo>
                    <a:pt x="11336560" y="0"/>
                    <a:pt x="11427536" y="106733"/>
                    <a:pt x="11427536" y="238395"/>
                  </a:cubicBezTo>
                  <a:cubicBezTo>
                    <a:pt x="11427536" y="370057"/>
                    <a:pt x="11336560" y="476791"/>
                    <a:pt x="11224336" y="476791"/>
                  </a:cubicBezTo>
                  <a:lnTo>
                    <a:pt x="203200" y="476791"/>
                  </a:lnTo>
                  <a:cubicBezTo>
                    <a:pt x="90976" y="476791"/>
                    <a:pt x="0" y="370057"/>
                    <a:pt x="0" y="238395"/>
                  </a:cubicBezTo>
                  <a:cubicBezTo>
                    <a:pt x="0" y="106733"/>
                    <a:pt x="90976" y="0"/>
                    <a:pt x="203200"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24" name="TextBox 24"/>
            <p:cNvSpPr txBox="1"/>
            <p:nvPr/>
          </p:nvSpPr>
          <p:spPr>
            <a:xfrm>
              <a:off x="0" y="-38100"/>
              <a:ext cx="11427536" cy="514891"/>
            </a:xfrm>
            <a:prstGeom prst="rect">
              <a:avLst/>
            </a:prstGeom>
          </p:spPr>
          <p:txBody>
            <a:bodyPr lIns="33867" tIns="33867" rIns="33867" bIns="33867" rtlCol="0" anchor="ctr"/>
            <a:lstStyle/>
            <a:p>
              <a:pPr algn="ctr" defTabSz="609630">
                <a:lnSpc>
                  <a:spcPts val="2333"/>
                </a:lnSpc>
              </a:pPr>
              <a:r>
                <a:rPr lang="en-US" sz="1666" b="1">
                  <a:solidFill>
                    <a:srgbClr val="FFFFFF"/>
                  </a:solidFill>
                  <a:latin typeface="Atkinson Hyperlegible Bold"/>
                  <a:ea typeface="Atkinson Hyperlegible Bold"/>
                  <a:cs typeface="Atkinson Hyperlegible Bold"/>
                  <a:sym typeface="Atkinson Hyperlegible Bold"/>
                </a:rPr>
                <a:t>Co-Creation:</a:t>
              </a:r>
            </a:p>
          </p:txBody>
        </p:sp>
      </p:grpSp>
      <p:grpSp>
        <p:nvGrpSpPr>
          <p:cNvPr id="25" name="Group 25">
            <a:extLst>
              <a:ext uri="{C183D7F6-B498-43B3-948B-1728B52AA6E4}">
                <adec:decorative xmlns:adec="http://schemas.microsoft.com/office/drawing/2017/decorative" val="1"/>
              </a:ext>
            </a:extLst>
          </p:cNvPr>
          <p:cNvGrpSpPr/>
          <p:nvPr/>
        </p:nvGrpSpPr>
        <p:grpSpPr>
          <a:xfrm>
            <a:off x="3436061" y="3249926"/>
            <a:ext cx="8421424" cy="804236"/>
            <a:chOff x="0" y="0"/>
            <a:chExt cx="4730891" cy="451795"/>
          </a:xfrm>
        </p:grpSpPr>
        <p:sp>
          <p:nvSpPr>
            <p:cNvPr id="26" name="Freeform 26">
              <a:extLst>
                <a:ext uri="{C183D7F6-B498-43B3-948B-1728B52AA6E4}">
                  <adec:decorative xmlns:adec="http://schemas.microsoft.com/office/drawing/2017/decorative" val="1"/>
                </a:ext>
              </a:extLst>
            </p:cNvPr>
            <p:cNvSpPr/>
            <p:nvPr/>
          </p:nvSpPr>
          <p:spPr>
            <a:xfrm>
              <a:off x="0" y="0"/>
              <a:ext cx="4730891" cy="451795"/>
            </a:xfrm>
            <a:custGeom>
              <a:avLst/>
              <a:gdLst/>
              <a:ahLst/>
              <a:cxnLst/>
              <a:rect l="l" t="t" r="r" b="b"/>
              <a:pathLst>
                <a:path w="4730891" h="451795">
                  <a:moveTo>
                    <a:pt x="31257" y="0"/>
                  </a:moveTo>
                  <a:lnTo>
                    <a:pt x="4699634" y="0"/>
                  </a:lnTo>
                  <a:cubicBezTo>
                    <a:pt x="4716897" y="0"/>
                    <a:pt x="4730891" y="13994"/>
                    <a:pt x="4730891" y="31257"/>
                  </a:cubicBezTo>
                  <a:lnTo>
                    <a:pt x="4730891" y="420538"/>
                  </a:lnTo>
                  <a:cubicBezTo>
                    <a:pt x="4730891" y="437801"/>
                    <a:pt x="4716897" y="451795"/>
                    <a:pt x="4699634" y="451795"/>
                  </a:cubicBezTo>
                  <a:lnTo>
                    <a:pt x="31257" y="451795"/>
                  </a:lnTo>
                  <a:cubicBezTo>
                    <a:pt x="13994" y="451795"/>
                    <a:pt x="0" y="437801"/>
                    <a:pt x="0" y="420538"/>
                  </a:cubicBezTo>
                  <a:lnTo>
                    <a:pt x="0" y="31257"/>
                  </a:lnTo>
                  <a:cubicBezTo>
                    <a:pt x="0" y="13994"/>
                    <a:pt x="13994" y="0"/>
                    <a:pt x="31257" y="0"/>
                  </a:cubicBezTo>
                  <a:close/>
                </a:path>
              </a:pathLst>
            </a:custGeom>
            <a:solidFill>
              <a:srgbClr val="E6E8FF"/>
            </a:solidFill>
          </p:spPr>
          <p:txBody>
            <a:bodyPr/>
            <a:lstStyle/>
            <a:p>
              <a:pPr defTabSz="609630"/>
              <a:endParaRPr lang="en-US" sz="1200">
                <a:solidFill>
                  <a:prstClr val="black"/>
                </a:solidFill>
                <a:latin typeface="Calibri"/>
              </a:endParaRPr>
            </a:p>
          </p:txBody>
        </p:sp>
        <p:sp>
          <p:nvSpPr>
            <p:cNvPr id="27" name="TextBox 27"/>
            <p:cNvSpPr txBox="1"/>
            <p:nvPr/>
          </p:nvSpPr>
          <p:spPr>
            <a:xfrm>
              <a:off x="0" y="-38100"/>
              <a:ext cx="4730891" cy="48989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8" name="TextBox 28"/>
          <p:cNvSpPr txBox="1"/>
          <p:nvPr/>
        </p:nvSpPr>
        <p:spPr>
          <a:xfrm>
            <a:off x="3792414" y="3211777"/>
            <a:ext cx="7817090" cy="779509"/>
          </a:xfrm>
          <a:prstGeom prst="rect">
            <a:avLst/>
          </a:prstGeom>
        </p:spPr>
        <p:txBody>
          <a:bodyPr lIns="0" tIns="0" rIns="0" bIns="0" rtlCol="0" anchor="t">
            <a:spAutoFit/>
          </a:bodyPr>
          <a:lstStyle/>
          <a:p>
            <a:pPr defTabSz="609630">
              <a:lnSpc>
                <a:spcPts val="2067"/>
              </a:lnSpc>
            </a:pPr>
            <a:r>
              <a:rPr lang="en-US" sz="1333">
                <a:solidFill>
                  <a:srgbClr val="000000"/>
                </a:solidFill>
                <a:latin typeface="Atkinson Hyperlegible"/>
                <a:ea typeface="Atkinson Hyperlegible"/>
                <a:cs typeface="Atkinson Hyperlegible"/>
                <a:sym typeface="Atkinson Hyperlegible"/>
              </a:rPr>
              <a:t>The work of the coalition is done with the disability community, with employees, and with customers, rather than to each of these communities. Inclusive design work is iterative and will always adapt and evolve; co-creation is imperative for the Coalition to learn, grow, and adapt.</a:t>
            </a:r>
          </a:p>
        </p:txBody>
      </p:sp>
      <p:grpSp>
        <p:nvGrpSpPr>
          <p:cNvPr id="29" name="Group 29" descr="Research &amp; Evidence-Based">
            <a:extLst>
              <a:ext uri="{C183D7F6-B498-43B3-948B-1728B52AA6E4}">
                <adec:decorative xmlns:adec="http://schemas.microsoft.com/office/drawing/2017/decorative" val="0"/>
              </a:ext>
            </a:extLst>
          </p:cNvPr>
          <p:cNvGrpSpPr/>
          <p:nvPr/>
        </p:nvGrpSpPr>
        <p:grpSpPr>
          <a:xfrm>
            <a:off x="3436061" y="4130362"/>
            <a:ext cx="8421424" cy="351367"/>
            <a:chOff x="0" y="0"/>
            <a:chExt cx="11427536" cy="476791"/>
          </a:xfrm>
        </p:grpSpPr>
        <p:sp>
          <p:nvSpPr>
            <p:cNvPr id="30" name="Freeform 30" descr="blue oval with white text that says &quot;research &amp; evidence based&quot;"/>
            <p:cNvSpPr/>
            <p:nvPr/>
          </p:nvSpPr>
          <p:spPr>
            <a:xfrm>
              <a:off x="0" y="0"/>
              <a:ext cx="11427536" cy="476791"/>
            </a:xfrm>
            <a:custGeom>
              <a:avLst/>
              <a:gdLst/>
              <a:ahLst/>
              <a:cxnLst/>
              <a:rect l="l" t="t" r="r" b="b"/>
              <a:pathLst>
                <a:path w="11427536" h="476791">
                  <a:moveTo>
                    <a:pt x="11224336" y="0"/>
                  </a:moveTo>
                  <a:cubicBezTo>
                    <a:pt x="11336560" y="0"/>
                    <a:pt x="11427536" y="106733"/>
                    <a:pt x="11427536" y="238395"/>
                  </a:cubicBezTo>
                  <a:cubicBezTo>
                    <a:pt x="11427536" y="370057"/>
                    <a:pt x="11336560" y="476791"/>
                    <a:pt x="11224336" y="476791"/>
                  </a:cubicBezTo>
                  <a:lnTo>
                    <a:pt x="203200" y="476791"/>
                  </a:lnTo>
                  <a:cubicBezTo>
                    <a:pt x="90976" y="476791"/>
                    <a:pt x="0" y="370057"/>
                    <a:pt x="0" y="238395"/>
                  </a:cubicBezTo>
                  <a:cubicBezTo>
                    <a:pt x="0" y="106733"/>
                    <a:pt x="90976" y="0"/>
                    <a:pt x="203200"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31" name="TextBox 31"/>
            <p:cNvSpPr txBox="1"/>
            <p:nvPr/>
          </p:nvSpPr>
          <p:spPr>
            <a:xfrm>
              <a:off x="0" y="-38100"/>
              <a:ext cx="11427536" cy="514891"/>
            </a:xfrm>
            <a:prstGeom prst="rect">
              <a:avLst/>
            </a:prstGeom>
          </p:spPr>
          <p:txBody>
            <a:bodyPr lIns="33867" tIns="33867" rIns="33867" bIns="33867" rtlCol="0" anchor="ctr"/>
            <a:lstStyle/>
            <a:p>
              <a:pPr algn="ctr" defTabSz="609630">
                <a:lnSpc>
                  <a:spcPts val="2333"/>
                </a:lnSpc>
              </a:pPr>
              <a:r>
                <a:rPr lang="en-US" sz="1666" b="1">
                  <a:solidFill>
                    <a:srgbClr val="FFFFFF"/>
                  </a:solidFill>
                  <a:latin typeface="Atkinson Hyperlegible Bold"/>
                  <a:ea typeface="Atkinson Hyperlegible Bold"/>
                  <a:cs typeface="Atkinson Hyperlegible Bold"/>
                  <a:sym typeface="Atkinson Hyperlegible Bold"/>
                </a:rPr>
                <a:t>Research &amp; Evidence-Based:</a:t>
              </a:r>
            </a:p>
          </p:txBody>
        </p:sp>
      </p:grpSp>
      <p:grpSp>
        <p:nvGrpSpPr>
          <p:cNvPr id="32" name="Group 32">
            <a:extLst>
              <a:ext uri="{C183D7F6-B498-43B3-948B-1728B52AA6E4}">
                <adec:decorative xmlns:adec="http://schemas.microsoft.com/office/drawing/2017/decorative" val="1"/>
              </a:ext>
            </a:extLst>
          </p:cNvPr>
          <p:cNvGrpSpPr/>
          <p:nvPr/>
        </p:nvGrpSpPr>
        <p:grpSpPr>
          <a:xfrm>
            <a:off x="3436061" y="4532156"/>
            <a:ext cx="8421424" cy="696286"/>
            <a:chOff x="0" y="0"/>
            <a:chExt cx="4730891" cy="391152"/>
          </a:xfrm>
        </p:grpSpPr>
        <p:sp>
          <p:nvSpPr>
            <p:cNvPr id="33" name="Freeform 33">
              <a:extLst>
                <a:ext uri="{C183D7F6-B498-43B3-948B-1728B52AA6E4}">
                  <adec:decorative xmlns:adec="http://schemas.microsoft.com/office/drawing/2017/decorative" val="1"/>
                </a:ext>
              </a:extLst>
            </p:cNvPr>
            <p:cNvSpPr/>
            <p:nvPr/>
          </p:nvSpPr>
          <p:spPr>
            <a:xfrm>
              <a:off x="0" y="0"/>
              <a:ext cx="4730891" cy="391152"/>
            </a:xfrm>
            <a:custGeom>
              <a:avLst/>
              <a:gdLst/>
              <a:ahLst/>
              <a:cxnLst/>
              <a:rect l="l" t="t" r="r" b="b"/>
              <a:pathLst>
                <a:path w="4730891" h="391152">
                  <a:moveTo>
                    <a:pt x="31257" y="0"/>
                  </a:moveTo>
                  <a:lnTo>
                    <a:pt x="4699634" y="0"/>
                  </a:lnTo>
                  <a:cubicBezTo>
                    <a:pt x="4716897" y="0"/>
                    <a:pt x="4730891" y="13994"/>
                    <a:pt x="4730891" y="31257"/>
                  </a:cubicBezTo>
                  <a:lnTo>
                    <a:pt x="4730891" y="359895"/>
                  </a:lnTo>
                  <a:cubicBezTo>
                    <a:pt x="4730891" y="377158"/>
                    <a:pt x="4716897" y="391152"/>
                    <a:pt x="4699634" y="391152"/>
                  </a:cubicBezTo>
                  <a:lnTo>
                    <a:pt x="31257" y="391152"/>
                  </a:lnTo>
                  <a:cubicBezTo>
                    <a:pt x="13994" y="391152"/>
                    <a:pt x="0" y="377158"/>
                    <a:pt x="0" y="359895"/>
                  </a:cubicBezTo>
                  <a:lnTo>
                    <a:pt x="0" y="31257"/>
                  </a:lnTo>
                  <a:cubicBezTo>
                    <a:pt x="0" y="13994"/>
                    <a:pt x="13994" y="0"/>
                    <a:pt x="31257" y="0"/>
                  </a:cubicBezTo>
                  <a:close/>
                </a:path>
              </a:pathLst>
            </a:custGeom>
            <a:solidFill>
              <a:srgbClr val="E6E8FF"/>
            </a:solidFill>
          </p:spPr>
          <p:txBody>
            <a:bodyPr/>
            <a:lstStyle/>
            <a:p>
              <a:pPr defTabSz="609630"/>
              <a:endParaRPr lang="en-US" sz="1200">
                <a:solidFill>
                  <a:prstClr val="black"/>
                </a:solidFill>
                <a:latin typeface="Calibri"/>
              </a:endParaRPr>
            </a:p>
          </p:txBody>
        </p:sp>
        <p:sp>
          <p:nvSpPr>
            <p:cNvPr id="34" name="TextBox 34"/>
            <p:cNvSpPr txBox="1"/>
            <p:nvPr/>
          </p:nvSpPr>
          <p:spPr>
            <a:xfrm>
              <a:off x="0" y="-38100"/>
              <a:ext cx="4730891" cy="42925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5" name="TextBox 35"/>
          <p:cNvSpPr txBox="1"/>
          <p:nvPr/>
        </p:nvSpPr>
        <p:spPr>
          <a:xfrm>
            <a:off x="3765321" y="4455859"/>
            <a:ext cx="7817090" cy="779509"/>
          </a:xfrm>
          <a:prstGeom prst="rect">
            <a:avLst/>
          </a:prstGeom>
        </p:spPr>
        <p:txBody>
          <a:bodyPr lIns="0" tIns="0" rIns="0" bIns="0" rtlCol="0" anchor="t">
            <a:spAutoFit/>
          </a:bodyPr>
          <a:lstStyle/>
          <a:p>
            <a:pPr defTabSz="609630">
              <a:lnSpc>
                <a:spcPts val="2067"/>
              </a:lnSpc>
            </a:pPr>
            <a:r>
              <a:rPr lang="en-US" sz="1333">
                <a:solidFill>
                  <a:srgbClr val="000000"/>
                </a:solidFill>
                <a:latin typeface="Atkinson Hyperlegible"/>
                <a:ea typeface="Atkinson Hyperlegible"/>
                <a:cs typeface="Atkinson Hyperlegible"/>
                <a:sym typeface="Atkinson Hyperlegible"/>
              </a:rPr>
              <a:t>The Coalition will center research and evidence as a guiding principle to ensure that decisions are based on fact and informed choices. Where possible, analysis of current research will be used to guide decisions and actions. </a:t>
            </a:r>
          </a:p>
        </p:txBody>
      </p:sp>
      <p:grpSp>
        <p:nvGrpSpPr>
          <p:cNvPr id="36" name="Group 36" descr="Transparency">
            <a:extLst>
              <a:ext uri="{C183D7F6-B498-43B3-948B-1728B52AA6E4}">
                <adec:decorative xmlns:adec="http://schemas.microsoft.com/office/drawing/2017/decorative" val="0"/>
              </a:ext>
            </a:extLst>
          </p:cNvPr>
          <p:cNvGrpSpPr/>
          <p:nvPr/>
        </p:nvGrpSpPr>
        <p:grpSpPr>
          <a:xfrm>
            <a:off x="3490247" y="5304642"/>
            <a:ext cx="8325889" cy="351367"/>
            <a:chOff x="0" y="0"/>
            <a:chExt cx="11297899" cy="476791"/>
          </a:xfrm>
        </p:grpSpPr>
        <p:sp>
          <p:nvSpPr>
            <p:cNvPr id="37" name="Freeform 37" descr="blue oval with white text that says &quot;transparency&quot;"/>
            <p:cNvSpPr/>
            <p:nvPr/>
          </p:nvSpPr>
          <p:spPr>
            <a:xfrm>
              <a:off x="0" y="0"/>
              <a:ext cx="11297900" cy="476791"/>
            </a:xfrm>
            <a:custGeom>
              <a:avLst/>
              <a:gdLst/>
              <a:ahLst/>
              <a:cxnLst/>
              <a:rect l="l" t="t" r="r" b="b"/>
              <a:pathLst>
                <a:path w="11297900" h="476791">
                  <a:moveTo>
                    <a:pt x="11094700" y="0"/>
                  </a:moveTo>
                  <a:cubicBezTo>
                    <a:pt x="11206924" y="0"/>
                    <a:pt x="11297900" y="106733"/>
                    <a:pt x="11297900" y="238395"/>
                  </a:cubicBezTo>
                  <a:cubicBezTo>
                    <a:pt x="11297900" y="370057"/>
                    <a:pt x="11206924" y="476791"/>
                    <a:pt x="11094700" y="476791"/>
                  </a:cubicBezTo>
                  <a:lnTo>
                    <a:pt x="203200" y="476791"/>
                  </a:lnTo>
                  <a:cubicBezTo>
                    <a:pt x="90976" y="476791"/>
                    <a:pt x="0" y="370057"/>
                    <a:pt x="0" y="238395"/>
                  </a:cubicBezTo>
                  <a:cubicBezTo>
                    <a:pt x="0" y="106733"/>
                    <a:pt x="90976" y="0"/>
                    <a:pt x="203200"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38" name="TextBox 38"/>
            <p:cNvSpPr txBox="1"/>
            <p:nvPr/>
          </p:nvSpPr>
          <p:spPr>
            <a:xfrm>
              <a:off x="0" y="-38100"/>
              <a:ext cx="11297899" cy="514891"/>
            </a:xfrm>
            <a:prstGeom prst="rect">
              <a:avLst/>
            </a:prstGeom>
          </p:spPr>
          <p:txBody>
            <a:bodyPr lIns="33867" tIns="33867" rIns="33867" bIns="33867" rtlCol="0" anchor="ctr"/>
            <a:lstStyle/>
            <a:p>
              <a:pPr algn="ctr" defTabSz="609630">
                <a:lnSpc>
                  <a:spcPts val="2333"/>
                </a:lnSpc>
              </a:pPr>
              <a:r>
                <a:rPr lang="en-US" sz="1666" b="1">
                  <a:solidFill>
                    <a:srgbClr val="FFFFFF"/>
                  </a:solidFill>
                  <a:latin typeface="Atkinson Hyperlegible Bold"/>
                  <a:ea typeface="Atkinson Hyperlegible Bold"/>
                  <a:cs typeface="Atkinson Hyperlegible Bold"/>
                  <a:sym typeface="Atkinson Hyperlegible Bold"/>
                </a:rPr>
                <a:t>Transparency:</a:t>
              </a:r>
            </a:p>
          </p:txBody>
        </p:sp>
      </p:grpSp>
      <p:grpSp>
        <p:nvGrpSpPr>
          <p:cNvPr id="39" name="Group 39">
            <a:extLst>
              <a:ext uri="{C183D7F6-B498-43B3-948B-1728B52AA6E4}">
                <adec:decorative xmlns:adec="http://schemas.microsoft.com/office/drawing/2017/decorative" val="1"/>
              </a:ext>
            </a:extLst>
          </p:cNvPr>
          <p:cNvGrpSpPr/>
          <p:nvPr/>
        </p:nvGrpSpPr>
        <p:grpSpPr>
          <a:xfrm>
            <a:off x="3490247" y="5656009"/>
            <a:ext cx="8421424" cy="926491"/>
            <a:chOff x="0" y="0"/>
            <a:chExt cx="4730891" cy="520474"/>
          </a:xfrm>
        </p:grpSpPr>
        <p:sp>
          <p:nvSpPr>
            <p:cNvPr id="40" name="Freeform 40">
              <a:extLst>
                <a:ext uri="{C183D7F6-B498-43B3-948B-1728B52AA6E4}">
                  <adec:decorative xmlns:adec="http://schemas.microsoft.com/office/drawing/2017/decorative" val="1"/>
                </a:ext>
              </a:extLst>
            </p:cNvPr>
            <p:cNvSpPr/>
            <p:nvPr/>
          </p:nvSpPr>
          <p:spPr>
            <a:xfrm>
              <a:off x="0" y="0"/>
              <a:ext cx="4730891" cy="520474"/>
            </a:xfrm>
            <a:custGeom>
              <a:avLst/>
              <a:gdLst/>
              <a:ahLst/>
              <a:cxnLst/>
              <a:rect l="l" t="t" r="r" b="b"/>
              <a:pathLst>
                <a:path w="4730891" h="520474">
                  <a:moveTo>
                    <a:pt x="31257" y="0"/>
                  </a:moveTo>
                  <a:lnTo>
                    <a:pt x="4699634" y="0"/>
                  </a:lnTo>
                  <a:cubicBezTo>
                    <a:pt x="4716897" y="0"/>
                    <a:pt x="4730891" y="13994"/>
                    <a:pt x="4730891" y="31257"/>
                  </a:cubicBezTo>
                  <a:lnTo>
                    <a:pt x="4730891" y="489217"/>
                  </a:lnTo>
                  <a:cubicBezTo>
                    <a:pt x="4730891" y="506480"/>
                    <a:pt x="4716897" y="520474"/>
                    <a:pt x="4699634" y="520474"/>
                  </a:cubicBezTo>
                  <a:lnTo>
                    <a:pt x="31257" y="520474"/>
                  </a:lnTo>
                  <a:cubicBezTo>
                    <a:pt x="13994" y="520474"/>
                    <a:pt x="0" y="506480"/>
                    <a:pt x="0" y="489217"/>
                  </a:cubicBezTo>
                  <a:lnTo>
                    <a:pt x="0" y="31257"/>
                  </a:lnTo>
                  <a:cubicBezTo>
                    <a:pt x="0" y="13994"/>
                    <a:pt x="13994" y="0"/>
                    <a:pt x="31257" y="0"/>
                  </a:cubicBezTo>
                  <a:close/>
                </a:path>
              </a:pathLst>
            </a:custGeom>
            <a:solidFill>
              <a:srgbClr val="E6E8FF"/>
            </a:solidFill>
          </p:spPr>
          <p:txBody>
            <a:bodyPr/>
            <a:lstStyle/>
            <a:p>
              <a:pPr defTabSz="609630"/>
              <a:endParaRPr lang="en-US" sz="1200">
                <a:solidFill>
                  <a:prstClr val="black"/>
                </a:solidFill>
                <a:latin typeface="Calibri"/>
              </a:endParaRPr>
            </a:p>
          </p:txBody>
        </p:sp>
        <p:sp>
          <p:nvSpPr>
            <p:cNvPr id="41" name="TextBox 41"/>
            <p:cNvSpPr txBox="1"/>
            <p:nvPr/>
          </p:nvSpPr>
          <p:spPr>
            <a:xfrm>
              <a:off x="0" y="-38100"/>
              <a:ext cx="4730891" cy="55857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42" name="TextBox 42"/>
          <p:cNvSpPr txBox="1"/>
          <p:nvPr/>
        </p:nvSpPr>
        <p:spPr>
          <a:xfrm>
            <a:off x="3738227" y="5700459"/>
            <a:ext cx="7871276" cy="779509"/>
          </a:xfrm>
          <a:prstGeom prst="rect">
            <a:avLst/>
          </a:prstGeom>
        </p:spPr>
        <p:txBody>
          <a:bodyPr lIns="0" tIns="0" rIns="0" bIns="0" rtlCol="0" anchor="t">
            <a:spAutoFit/>
          </a:bodyPr>
          <a:lstStyle/>
          <a:p>
            <a:pPr defTabSz="609630">
              <a:lnSpc>
                <a:spcPts val="2067"/>
              </a:lnSpc>
            </a:pPr>
            <a:r>
              <a:rPr lang="en-US" sz="1333">
                <a:solidFill>
                  <a:srgbClr val="000000"/>
                </a:solidFill>
                <a:latin typeface="Atkinson Hyperlegible"/>
                <a:ea typeface="Atkinson Hyperlegible"/>
                <a:cs typeface="Atkinson Hyperlegible"/>
                <a:sym typeface="Atkinson Hyperlegible"/>
              </a:rPr>
              <a:t>A unique element of the Coalition is multiple companies coming together, putting competition aside, and working toward improvement in accessibility and inclusive design. A guiding principle of this work is transparency and openness about the work to stakeholders and other companies.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3396237" cy="6858000"/>
            <a:chOff x="0" y="0"/>
            <a:chExt cx="1341724" cy="2709333"/>
          </a:xfrm>
        </p:grpSpPr>
        <p:sp>
          <p:nvSpPr>
            <p:cNvPr id="3" name="Freeform 3">
              <a:extLst>
                <a:ext uri="{C183D7F6-B498-43B3-948B-1728B52AA6E4}">
                  <adec:decorative xmlns:adec="http://schemas.microsoft.com/office/drawing/2017/decorative" val="1"/>
                </a:ext>
              </a:extLst>
            </p:cNvPr>
            <p:cNvSpPr/>
            <p:nvPr/>
          </p:nvSpPr>
          <p:spPr>
            <a:xfrm>
              <a:off x="0" y="0"/>
              <a:ext cx="1341724" cy="2709333"/>
            </a:xfrm>
            <a:custGeom>
              <a:avLst/>
              <a:gdLst/>
              <a:ahLst/>
              <a:cxnLst/>
              <a:rect l="l" t="t" r="r" b="b"/>
              <a:pathLst>
                <a:path w="1341724" h="2709333">
                  <a:moveTo>
                    <a:pt x="0" y="0"/>
                  </a:moveTo>
                  <a:lnTo>
                    <a:pt x="1341724" y="0"/>
                  </a:lnTo>
                  <a:lnTo>
                    <a:pt x="1341724"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38100"/>
              <a:ext cx="1341724" cy="2747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391315" y="2691383"/>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6" name="TextBox 16"/>
          <p:cNvSpPr txBox="1">
            <a:spLocks noGrp="1"/>
          </p:cNvSpPr>
          <p:nvPr>
            <p:ph type="title" idx="4294967295"/>
          </p:nvPr>
        </p:nvSpPr>
        <p:spPr>
          <a:xfrm>
            <a:off x="350275" y="485934"/>
            <a:ext cx="3045963" cy="175483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666"/>
              </a:lnSpc>
              <a:spcBef>
                <a:spcPts val="0"/>
              </a:spcBef>
              <a:defRPr/>
            </a:pPr>
            <a:r>
              <a:rPr lang="en-US" sz="3333" b="1" spc="66" dirty="0">
                <a:solidFill>
                  <a:srgbClr val="FFFFFF"/>
                </a:solidFill>
                <a:latin typeface="Atkinson Hyperlegible Bold"/>
                <a:ea typeface="Atkinson Hyperlegible Bold"/>
                <a:cs typeface="Atkinson Hyperlegible Bold"/>
                <a:sym typeface="Atkinson Hyperlegible Bold"/>
              </a:rPr>
              <a:t>INCLUSIVE SPACES FRAMEWORK</a:t>
            </a:r>
          </a:p>
        </p:txBody>
      </p:sp>
      <p:sp>
        <p:nvSpPr>
          <p:cNvPr id="9" name="Freeform 9" descr="Screen shot of the Inclusive Spaces Framework Tiers. Find full accessible PDF here on page 3 https://www.aapd.com/wp-content/uploads/2026/02/Coalition_Checklist_Final-copy-accessiblev-1.pdf."/>
          <p:cNvSpPr/>
          <p:nvPr/>
        </p:nvSpPr>
        <p:spPr>
          <a:xfrm>
            <a:off x="3748455" y="110992"/>
            <a:ext cx="5064511" cy="3861690"/>
          </a:xfrm>
          <a:custGeom>
            <a:avLst/>
            <a:gdLst/>
            <a:ahLst/>
            <a:cxnLst/>
            <a:rect l="l" t="t" r="r" b="b"/>
            <a:pathLst>
              <a:path w="7596767" h="5792535">
                <a:moveTo>
                  <a:pt x="0" y="0"/>
                </a:moveTo>
                <a:lnTo>
                  <a:pt x="7596768" y="0"/>
                </a:lnTo>
                <a:lnTo>
                  <a:pt x="7596768" y="5792535"/>
                </a:lnTo>
                <a:lnTo>
                  <a:pt x="0" y="5792535"/>
                </a:lnTo>
                <a:lnTo>
                  <a:pt x="0" y="0"/>
                </a:lnTo>
                <a:close/>
              </a:path>
            </a:pathLst>
          </a:custGeom>
          <a:blipFill>
            <a:blip r:embed="rId3"/>
            <a:stretch>
              <a:fillRect/>
            </a:stretch>
          </a:blipFill>
          <a:ln w="38100" cap="sq">
            <a:solidFill>
              <a:srgbClr val="1A2461"/>
            </a:solidFill>
            <a:prstDash val="solid"/>
            <a:miter/>
          </a:ln>
        </p:spPr>
        <p:txBody>
          <a:bodyPr/>
          <a:lstStyle/>
          <a:p>
            <a:pPr defTabSz="609630"/>
            <a:endParaRPr lang="en-US" sz="1200">
              <a:solidFill>
                <a:prstClr val="black"/>
              </a:solidFill>
              <a:latin typeface="Calibri"/>
            </a:endParaRPr>
          </a:p>
        </p:txBody>
      </p:sp>
      <p:sp>
        <p:nvSpPr>
          <p:cNvPr id="10" name="Freeform 10" descr="Screen shot of the Inclusive Spaces Framework Bathroom Multi-use page. Find full accessible PDF here on page 17 https://www.aapd.com/wp-content/uploads/2026/02/Coalition_Checklist_Final-copy-accessiblev-1.pdf."/>
          <p:cNvSpPr/>
          <p:nvPr/>
        </p:nvSpPr>
        <p:spPr>
          <a:xfrm>
            <a:off x="7954904" y="3678527"/>
            <a:ext cx="3960621" cy="3019974"/>
          </a:xfrm>
          <a:custGeom>
            <a:avLst/>
            <a:gdLst/>
            <a:ahLst/>
            <a:cxnLst/>
            <a:rect l="l" t="t" r="r" b="b"/>
            <a:pathLst>
              <a:path w="5940932" h="4529961">
                <a:moveTo>
                  <a:pt x="0" y="0"/>
                </a:moveTo>
                <a:lnTo>
                  <a:pt x="5940932" y="0"/>
                </a:lnTo>
                <a:lnTo>
                  <a:pt x="5940932" y="4529961"/>
                </a:lnTo>
                <a:lnTo>
                  <a:pt x="0" y="4529961"/>
                </a:lnTo>
                <a:lnTo>
                  <a:pt x="0" y="0"/>
                </a:lnTo>
                <a:close/>
              </a:path>
            </a:pathLst>
          </a:custGeom>
          <a:blipFill>
            <a:blip r:embed="rId4"/>
            <a:stretch>
              <a:fillRect/>
            </a:stretch>
          </a:blipFill>
          <a:ln w="38100" cap="sq">
            <a:solidFill>
              <a:srgbClr val="1A2461"/>
            </a:solidFill>
            <a:prstDash val="solid"/>
            <a:miter/>
          </a:ln>
        </p:spPr>
        <p:txBody>
          <a:bodyPr/>
          <a:lstStyle/>
          <a:p>
            <a:pPr defTabSz="609630"/>
            <a:endParaRPr lang="en-US" sz="1200">
              <a:solidFill>
                <a:prstClr val="black"/>
              </a:solidFill>
              <a:latin typeface="Calibri"/>
            </a:endParaRPr>
          </a:p>
        </p:txBody>
      </p:sp>
      <p:sp>
        <p:nvSpPr>
          <p:cNvPr id="17" name="TextBox 17"/>
          <p:cNvSpPr txBox="1"/>
          <p:nvPr/>
        </p:nvSpPr>
        <p:spPr>
          <a:xfrm>
            <a:off x="3577910" y="4683266"/>
            <a:ext cx="1483449" cy="998800"/>
          </a:xfrm>
          <a:prstGeom prst="rect">
            <a:avLst/>
          </a:prstGeom>
        </p:spPr>
        <p:txBody>
          <a:bodyPr lIns="0" tIns="0" rIns="0" bIns="0" rtlCol="0" anchor="t">
            <a:spAutoFit/>
          </a:bodyPr>
          <a:lstStyle/>
          <a:p>
            <a:pPr defTabSz="609630">
              <a:lnSpc>
                <a:spcPts val="1963"/>
              </a:lnSpc>
            </a:pPr>
            <a:r>
              <a:rPr lang="en-US" sz="1266">
                <a:solidFill>
                  <a:srgbClr val="000000"/>
                </a:solidFill>
                <a:latin typeface="Atkinson Hyperlegible"/>
                <a:ea typeface="Atkinson Hyperlegible"/>
                <a:cs typeface="Atkinson Hyperlegible"/>
                <a:sym typeface="Atkinson Hyperlegible"/>
              </a:rPr>
              <a:t>Scan the accessible QR code to the right to access the full framework.</a:t>
            </a:r>
          </a:p>
        </p:txBody>
      </p:sp>
      <p:sp>
        <p:nvSpPr>
          <p:cNvPr id="15" name="Freeform 15" descr="Accessible NaviLens QR code for website with The Access Coalition's Inclusive Spaces Framework."/>
          <p:cNvSpPr/>
          <p:nvPr/>
        </p:nvSpPr>
        <p:spPr>
          <a:xfrm>
            <a:off x="5101721" y="4159998"/>
            <a:ext cx="2357979" cy="2447978"/>
          </a:xfrm>
          <a:custGeom>
            <a:avLst/>
            <a:gdLst/>
            <a:ahLst/>
            <a:cxnLst/>
            <a:rect l="l" t="t" r="r" b="b"/>
            <a:pathLst>
              <a:path w="3536968" h="3671967">
                <a:moveTo>
                  <a:pt x="0" y="0"/>
                </a:moveTo>
                <a:lnTo>
                  <a:pt x="3536968" y="0"/>
                </a:lnTo>
                <a:lnTo>
                  <a:pt x="3536968" y="3671967"/>
                </a:lnTo>
                <a:lnTo>
                  <a:pt x="0" y="3671967"/>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grpSp>
        <p:nvGrpSpPr>
          <p:cNvPr id="11" name="Group 11" descr="Logo: Circle around text that reads: The Access Coalition: Creating More Inclusive Retail Spaces."/>
          <p:cNvGrpSpPr/>
          <p:nvPr/>
        </p:nvGrpSpPr>
        <p:grpSpPr>
          <a:xfrm>
            <a:off x="11126668" y="148656"/>
            <a:ext cx="788857" cy="788857"/>
            <a:chOff x="0" y="0"/>
            <a:chExt cx="1577713" cy="1577713"/>
          </a:xfrm>
        </p:grpSpPr>
        <p:sp>
          <p:nvSpPr>
            <p:cNvPr id="12" name="Freeform 12">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a:solidFill>
                    <a:srgbClr val="2B3580"/>
                  </a:solidFill>
                  <a:latin typeface="Atkinson Hyperlegible"/>
                  <a:ea typeface="Atkinson Hyperlegible"/>
                  <a:cs typeface="Atkinson Hyperlegible"/>
                  <a:sym typeface="Atkinson Hyperlegible"/>
                </a:rPr>
                <a:t>Coalition</a:t>
              </a:r>
            </a:p>
          </p:txBody>
        </p:sp>
        <p:sp>
          <p:nvSpPr>
            <p:cNvPr id="14" name="TextBox 14"/>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3013865" cy="6858000"/>
            <a:chOff x="0" y="0"/>
            <a:chExt cx="1190663" cy="2709333"/>
          </a:xfrm>
        </p:grpSpPr>
        <p:sp>
          <p:nvSpPr>
            <p:cNvPr id="3" name="Freeform 3">
              <a:extLst>
                <a:ext uri="{C183D7F6-B498-43B3-948B-1728B52AA6E4}">
                  <adec:decorative xmlns:adec="http://schemas.microsoft.com/office/drawing/2017/decorative" val="1"/>
                </a:ext>
              </a:extLst>
            </p:cNvPr>
            <p:cNvSpPr/>
            <p:nvPr/>
          </p:nvSpPr>
          <p:spPr>
            <a:xfrm>
              <a:off x="0" y="0"/>
              <a:ext cx="1190662" cy="2709333"/>
            </a:xfrm>
            <a:custGeom>
              <a:avLst/>
              <a:gdLst/>
              <a:ahLst/>
              <a:cxnLst/>
              <a:rect l="l" t="t" r="r" b="b"/>
              <a:pathLst>
                <a:path w="1190662" h="2709333">
                  <a:moveTo>
                    <a:pt x="0" y="0"/>
                  </a:moveTo>
                  <a:lnTo>
                    <a:pt x="1190662" y="0"/>
                  </a:lnTo>
                  <a:lnTo>
                    <a:pt x="1190662"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190663"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279982" y="2724305"/>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0" name="TextBox 10"/>
          <p:cNvSpPr txBox="1">
            <a:spLocks noGrp="1"/>
          </p:cNvSpPr>
          <p:nvPr>
            <p:ph type="title" idx="4294967295"/>
          </p:nvPr>
        </p:nvSpPr>
        <p:spPr>
          <a:xfrm>
            <a:off x="279982" y="485934"/>
            <a:ext cx="3045963" cy="175483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4666"/>
              </a:lnSpc>
              <a:spcBef>
                <a:spcPts val="0"/>
              </a:spcBef>
              <a:defRPr/>
            </a:pPr>
            <a:r>
              <a:rPr lang="en-US" sz="3333" b="1" spc="66" dirty="0">
                <a:solidFill>
                  <a:srgbClr val="FFFFFF"/>
                </a:solidFill>
                <a:latin typeface="Atkinson Hyperlegible Bold"/>
                <a:ea typeface="Atkinson Hyperlegible Bold"/>
                <a:cs typeface="Atkinson Hyperlegible Bold"/>
                <a:sym typeface="Atkinson Hyperlegible Bold"/>
              </a:rPr>
              <a:t>INCLUSIVE SPACES PLAYBOOK</a:t>
            </a:r>
          </a:p>
        </p:txBody>
      </p:sp>
      <p:sp>
        <p:nvSpPr>
          <p:cNvPr id="6" name="Freeform 6" descr="Screen shot of the Inclusive Spaces Playbook. Find full accessible PDF here on page 31, https://www.aapd.com/wp-content/uploads/2026/02/AAPD_Coalition_Playbook_2026_Final-copy-accessiblev-1.pdf"/>
          <p:cNvSpPr/>
          <p:nvPr/>
        </p:nvSpPr>
        <p:spPr>
          <a:xfrm>
            <a:off x="3448667" y="261382"/>
            <a:ext cx="3860549" cy="2871283"/>
          </a:xfrm>
          <a:custGeom>
            <a:avLst/>
            <a:gdLst/>
            <a:ahLst/>
            <a:cxnLst/>
            <a:rect l="l" t="t" r="r" b="b"/>
            <a:pathLst>
              <a:path w="5790824" h="4306925">
                <a:moveTo>
                  <a:pt x="0" y="0"/>
                </a:moveTo>
                <a:lnTo>
                  <a:pt x="5790824" y="0"/>
                </a:lnTo>
                <a:lnTo>
                  <a:pt x="5790824" y="4306925"/>
                </a:lnTo>
                <a:lnTo>
                  <a:pt x="0" y="4306925"/>
                </a:lnTo>
                <a:lnTo>
                  <a:pt x="0" y="0"/>
                </a:lnTo>
                <a:close/>
              </a:path>
            </a:pathLst>
          </a:custGeom>
          <a:blipFill>
            <a:blip r:embed="rId3"/>
            <a:stretch>
              <a:fillRect/>
            </a:stretch>
          </a:blipFill>
          <a:ln w="38100" cap="sq">
            <a:solidFill>
              <a:srgbClr val="1A2461"/>
            </a:solidFill>
            <a:prstDash val="solid"/>
            <a:miter/>
          </a:ln>
        </p:spPr>
        <p:txBody>
          <a:bodyPr/>
          <a:lstStyle/>
          <a:p>
            <a:pPr defTabSz="609630"/>
            <a:endParaRPr lang="en-US" sz="1200">
              <a:solidFill>
                <a:prstClr val="black"/>
              </a:solidFill>
              <a:latin typeface="Calibri"/>
            </a:endParaRPr>
          </a:p>
        </p:txBody>
      </p:sp>
      <p:sp>
        <p:nvSpPr>
          <p:cNvPr id="7" name="Freeform 7" descr="Screen shot of the Inclusive Spaces Playbook. Find full accessible PDF here on page 6, https://www.aapd.com/wp-content/uploads/2026/02/AAPD_Coalition_Playbook_2026_Final-copy-accessiblev-1.pdf"/>
          <p:cNvSpPr/>
          <p:nvPr/>
        </p:nvSpPr>
        <p:spPr>
          <a:xfrm>
            <a:off x="7892943" y="88538"/>
            <a:ext cx="4086075" cy="3044126"/>
          </a:xfrm>
          <a:custGeom>
            <a:avLst/>
            <a:gdLst/>
            <a:ahLst/>
            <a:cxnLst/>
            <a:rect l="l" t="t" r="r" b="b"/>
            <a:pathLst>
              <a:path w="6129113" h="4566189">
                <a:moveTo>
                  <a:pt x="0" y="0"/>
                </a:moveTo>
                <a:lnTo>
                  <a:pt x="6129113" y="0"/>
                </a:lnTo>
                <a:lnTo>
                  <a:pt x="6129113" y="4566190"/>
                </a:lnTo>
                <a:lnTo>
                  <a:pt x="0" y="4566190"/>
                </a:lnTo>
                <a:lnTo>
                  <a:pt x="0" y="0"/>
                </a:lnTo>
                <a:close/>
              </a:path>
            </a:pathLst>
          </a:custGeom>
          <a:blipFill>
            <a:blip r:embed="rId4"/>
            <a:stretch>
              <a:fillRect/>
            </a:stretch>
          </a:blipFill>
          <a:ln w="38100" cap="sq">
            <a:solidFill>
              <a:srgbClr val="1A2461"/>
            </a:solidFill>
            <a:prstDash val="solid"/>
            <a:miter/>
          </a:ln>
        </p:spPr>
        <p:txBody>
          <a:bodyPr/>
          <a:lstStyle/>
          <a:p>
            <a:pPr defTabSz="609630"/>
            <a:endParaRPr lang="en-US" sz="1200">
              <a:solidFill>
                <a:prstClr val="black"/>
              </a:solidFill>
              <a:latin typeface="Calibri"/>
            </a:endParaRPr>
          </a:p>
        </p:txBody>
      </p:sp>
      <p:sp>
        <p:nvSpPr>
          <p:cNvPr id="8" name="Freeform 8" descr="Screen shot of the Inclusive Spaces Playbook. Find full accessible PDF here on front cover, https://www.aapd.com/wp-content/uploads/2026/02/AAPD_Coalition_Playbook_2026_Final-copy-accessiblev-1.pdf"/>
          <p:cNvSpPr/>
          <p:nvPr/>
        </p:nvSpPr>
        <p:spPr>
          <a:xfrm>
            <a:off x="6835380" y="2887405"/>
            <a:ext cx="5356621" cy="3970595"/>
          </a:xfrm>
          <a:custGeom>
            <a:avLst/>
            <a:gdLst/>
            <a:ahLst/>
            <a:cxnLst/>
            <a:rect l="l" t="t" r="r" b="b"/>
            <a:pathLst>
              <a:path w="8034931" h="5955893">
                <a:moveTo>
                  <a:pt x="0" y="0"/>
                </a:moveTo>
                <a:lnTo>
                  <a:pt x="8034931" y="0"/>
                </a:lnTo>
                <a:lnTo>
                  <a:pt x="8034931" y="5955893"/>
                </a:lnTo>
                <a:lnTo>
                  <a:pt x="0" y="5955893"/>
                </a:lnTo>
                <a:lnTo>
                  <a:pt x="0" y="0"/>
                </a:lnTo>
                <a:close/>
              </a:path>
            </a:pathLst>
          </a:custGeom>
          <a:blipFill>
            <a:blip r:embed="rId5"/>
            <a:stretch>
              <a:fillRect/>
            </a:stretch>
          </a:blipFill>
          <a:ln w="38100" cap="sq">
            <a:solidFill>
              <a:srgbClr val="1A2461"/>
            </a:solidFill>
            <a:prstDash val="solid"/>
            <a:miter/>
          </a:ln>
        </p:spPr>
        <p:txBody>
          <a:bodyPr/>
          <a:lstStyle/>
          <a:p>
            <a:pPr defTabSz="609630"/>
            <a:endParaRPr lang="en-US" sz="1200">
              <a:solidFill>
                <a:prstClr val="black"/>
              </a:solidFill>
              <a:latin typeface="Calibri"/>
            </a:endParaRPr>
          </a:p>
        </p:txBody>
      </p:sp>
      <p:sp>
        <p:nvSpPr>
          <p:cNvPr id="11" name="TextBox 11"/>
          <p:cNvSpPr txBox="1"/>
          <p:nvPr/>
        </p:nvSpPr>
        <p:spPr>
          <a:xfrm>
            <a:off x="3532642" y="3390900"/>
            <a:ext cx="2783960" cy="485839"/>
          </a:xfrm>
          <a:prstGeom prst="rect">
            <a:avLst/>
          </a:prstGeom>
        </p:spPr>
        <p:txBody>
          <a:bodyPr lIns="0" tIns="0" rIns="0" bIns="0" rtlCol="0" anchor="t">
            <a:spAutoFit/>
          </a:bodyPr>
          <a:lstStyle/>
          <a:p>
            <a:pPr defTabSz="609630">
              <a:lnSpc>
                <a:spcPts val="1963"/>
              </a:lnSpc>
            </a:pPr>
            <a:r>
              <a:rPr lang="en-US" sz="1266">
                <a:solidFill>
                  <a:srgbClr val="000000"/>
                </a:solidFill>
                <a:latin typeface="Atkinson Hyperlegible"/>
                <a:ea typeface="Atkinson Hyperlegible"/>
                <a:cs typeface="Atkinson Hyperlegible"/>
                <a:sym typeface="Atkinson Hyperlegible"/>
              </a:rPr>
              <a:t>Scan the accessible QR code below to access the full playbook.</a:t>
            </a:r>
          </a:p>
        </p:txBody>
      </p:sp>
      <p:sp>
        <p:nvSpPr>
          <p:cNvPr id="9" name="Freeform 9" descr="Accessible NaviLens QR code for website with The Access Coalition's Inclusive Spaces Playbook."/>
          <p:cNvSpPr/>
          <p:nvPr/>
        </p:nvSpPr>
        <p:spPr>
          <a:xfrm>
            <a:off x="3750800" y="3963138"/>
            <a:ext cx="2347645" cy="2437250"/>
          </a:xfrm>
          <a:custGeom>
            <a:avLst/>
            <a:gdLst/>
            <a:ahLst/>
            <a:cxnLst/>
            <a:rect l="l" t="t" r="r" b="b"/>
            <a:pathLst>
              <a:path w="3521468" h="3655875">
                <a:moveTo>
                  <a:pt x="0" y="0"/>
                </a:moveTo>
                <a:lnTo>
                  <a:pt x="3521468" y="0"/>
                </a:lnTo>
                <a:lnTo>
                  <a:pt x="3521468" y="3655875"/>
                </a:lnTo>
                <a:lnTo>
                  <a:pt x="0" y="3655875"/>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87192" cy="6858000"/>
            <a:chOff x="0" y="0"/>
            <a:chExt cx="1180125" cy="2709333"/>
          </a:xfrm>
        </p:grpSpPr>
        <p:sp>
          <p:nvSpPr>
            <p:cNvPr id="3" name="Freeform 3">
              <a:extLst>
                <a:ext uri="{C183D7F6-B498-43B3-948B-1728B52AA6E4}">
                  <adec:decorative xmlns:adec="http://schemas.microsoft.com/office/drawing/2017/decorative" val="1"/>
                </a:ext>
              </a:extLst>
            </p:cNvPr>
            <p:cNvSpPr/>
            <p:nvPr/>
          </p:nvSpPr>
          <p:spPr>
            <a:xfrm>
              <a:off x="0" y="0"/>
              <a:ext cx="1180125" cy="2709333"/>
            </a:xfrm>
            <a:custGeom>
              <a:avLst/>
              <a:gdLst/>
              <a:ahLst/>
              <a:cxnLst/>
              <a:rect l="l" t="t" r="r" b="b"/>
              <a:pathLst>
                <a:path w="1180125" h="2709333">
                  <a:moveTo>
                    <a:pt x="0" y="0"/>
                  </a:moveTo>
                  <a:lnTo>
                    <a:pt x="1180125" y="0"/>
                  </a:lnTo>
                  <a:lnTo>
                    <a:pt x="1180125"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18012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20196" y="3429000"/>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6" name="TextBox 6"/>
          <p:cNvSpPr txBox="1">
            <a:spLocks noGrp="1"/>
          </p:cNvSpPr>
          <p:nvPr>
            <p:ph type="title" idx="4294967295"/>
          </p:nvPr>
        </p:nvSpPr>
        <p:spPr>
          <a:xfrm>
            <a:off x="228712" y="717783"/>
            <a:ext cx="2529769" cy="14571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NEW RESEARCH:</a:t>
            </a:r>
          </a:p>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THE SURVEY</a:t>
            </a:r>
          </a:p>
        </p:txBody>
      </p:sp>
      <p:sp>
        <p:nvSpPr>
          <p:cNvPr id="7" name="TextBox 7"/>
          <p:cNvSpPr txBox="1"/>
          <p:nvPr/>
        </p:nvSpPr>
        <p:spPr>
          <a:xfrm>
            <a:off x="3312622" y="495724"/>
            <a:ext cx="7792910" cy="5924699"/>
          </a:xfrm>
          <a:prstGeom prst="rect">
            <a:avLst/>
          </a:prstGeom>
        </p:spPr>
        <p:txBody>
          <a:bodyPr lIns="0" tIns="0" rIns="0" bIns="0" rtlCol="0" anchor="t">
            <a:spAutoFit/>
          </a:bodyPr>
          <a:lstStyle/>
          <a:p>
            <a:pPr marL="403033" lvl="1" indent="-201517"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Goal of the research: To understand how restroom accessibility shapes customer behavior.</a:t>
            </a:r>
          </a:p>
          <a:p>
            <a:pPr defTabSz="609630">
              <a:lnSpc>
                <a:spcPts val="2146"/>
              </a:lnSpc>
            </a:pPr>
            <a:endParaRPr lang="en-US" sz="1866">
              <a:solidFill>
                <a:srgbClr val="000000"/>
              </a:solidFill>
              <a:latin typeface="Atkinson Hyperlegible"/>
              <a:ea typeface="Atkinson Hyperlegible"/>
              <a:cs typeface="Atkinson Hyperlegible"/>
              <a:sym typeface="Atkinson Hyperlegible"/>
            </a:endParaRPr>
          </a:p>
          <a:p>
            <a:pPr marL="403033" lvl="1" indent="-201517"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Open Inclusion designed an online survey with an experts group who have lived experience and Coalition members.</a:t>
            </a:r>
          </a:p>
          <a:p>
            <a:pPr defTabSz="609630">
              <a:lnSpc>
                <a:spcPts val="2146"/>
              </a:lnSpc>
            </a:pPr>
            <a:endParaRPr lang="en-US" sz="1866">
              <a:solidFill>
                <a:srgbClr val="000000"/>
              </a:solidFill>
              <a:latin typeface="Atkinson Hyperlegible"/>
              <a:ea typeface="Atkinson Hyperlegible"/>
              <a:cs typeface="Atkinson Hyperlegible"/>
              <a:sym typeface="Atkinson Hyperlegible"/>
            </a:endParaRPr>
          </a:p>
          <a:p>
            <a:pPr marL="403033" lvl="1" indent="-201517"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The survey was delivered to 1,000 US shoppers to ensure it captured real-world accessibility barriers. </a:t>
            </a:r>
          </a:p>
          <a:p>
            <a:pPr defTabSz="609630">
              <a:lnSpc>
                <a:spcPts val="2146"/>
              </a:lnSpc>
            </a:pPr>
            <a:endParaRPr lang="en-US" sz="1866">
              <a:solidFill>
                <a:srgbClr val="000000"/>
              </a:solidFill>
              <a:latin typeface="Atkinson Hyperlegible"/>
              <a:ea typeface="Atkinson Hyperlegible"/>
              <a:cs typeface="Atkinson Hyperlegible"/>
              <a:sym typeface="Atkinson Hyperlegible"/>
            </a:endParaRPr>
          </a:p>
          <a:p>
            <a:pPr marL="403033" lvl="1" indent="-201517"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Responses from disabled and non-disabled shoppers reveal how restroom use, access challenges, and overall experience shape shopping behavior, loyalty, and satisfaction.</a:t>
            </a:r>
          </a:p>
          <a:p>
            <a:pPr defTabSz="609630">
              <a:lnSpc>
                <a:spcPts val="2146"/>
              </a:lnSpc>
            </a:pPr>
            <a:endParaRPr lang="en-US" sz="1866">
              <a:solidFill>
                <a:srgbClr val="000000"/>
              </a:solidFill>
              <a:latin typeface="Atkinson Hyperlegible"/>
              <a:ea typeface="Atkinson Hyperlegible"/>
              <a:cs typeface="Atkinson Hyperlegible"/>
              <a:sym typeface="Atkinson Hyperlegible"/>
            </a:endParaRPr>
          </a:p>
          <a:p>
            <a:pPr marL="403033" lvl="1" indent="-201517"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Demographics of participants:</a:t>
            </a:r>
          </a:p>
          <a:p>
            <a:pPr marL="806066" lvl="2" indent="-268689"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48% women, 51% men, 1% nonbinary, transgender, or other</a:t>
            </a:r>
          </a:p>
          <a:p>
            <a:pPr marL="806066" lvl="2" indent="-268689"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Living in US regions: 25% west, 31% south, 23% midwest, 20% northeast</a:t>
            </a:r>
          </a:p>
          <a:p>
            <a:pPr marL="806066" lvl="2" indent="-268689"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Ages ranged from 18-75+ with a nearly equal distribution.</a:t>
            </a:r>
          </a:p>
          <a:p>
            <a:pPr marL="806066" lvl="2" indent="-268689"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Half of participants were disabled, half were nondisabled</a:t>
            </a:r>
          </a:p>
          <a:p>
            <a:pPr marL="806066" lvl="2" indent="-268689" defTabSz="609630">
              <a:lnSpc>
                <a:spcPts val="2146"/>
              </a:lnSpc>
              <a:buFont typeface="Arial"/>
              <a:buChar char="⚬"/>
            </a:pPr>
            <a:r>
              <a:rPr lang="en-US" sz="1866">
                <a:solidFill>
                  <a:srgbClr val="000000"/>
                </a:solidFill>
                <a:latin typeface="Atkinson Hyperlegible"/>
                <a:ea typeface="Atkinson Hyperlegible"/>
                <a:cs typeface="Atkinson Hyperlegible"/>
                <a:sym typeface="Atkinson Hyperlegible"/>
              </a:rPr>
              <a:t>Disabilities included blind/low vision, Deaf/hard of hearing, dexterity, mobility, neurodiveret, mental health chronic health, and communication</a:t>
            </a:r>
          </a:p>
        </p:txBody>
      </p:sp>
      <p:grpSp>
        <p:nvGrpSpPr>
          <p:cNvPr id="8" name="Group 8" descr="Logo: Circle around text that reads: The Access Coalition: Creating More Inclusive Retail Spaces."/>
          <p:cNvGrpSpPr/>
          <p:nvPr/>
        </p:nvGrpSpPr>
        <p:grpSpPr>
          <a:xfrm>
            <a:off x="11213011" y="5896588"/>
            <a:ext cx="788857" cy="788857"/>
            <a:chOff x="0" y="0"/>
            <a:chExt cx="1577713" cy="1577713"/>
          </a:xfrm>
        </p:grpSpPr>
        <p:sp>
          <p:nvSpPr>
            <p:cNvPr id="9" name="Freeform 9">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a:solidFill>
                    <a:srgbClr val="2B3580"/>
                  </a:solidFill>
                  <a:latin typeface="Atkinson Hyperlegible"/>
                  <a:ea typeface="Atkinson Hyperlegible"/>
                  <a:cs typeface="Atkinson Hyperlegible"/>
                  <a:sym typeface="Atkinson Hyperlegible"/>
                </a:rPr>
                <a:t>Coalition</a:t>
              </a:r>
            </a:p>
          </p:txBody>
        </p:sp>
        <p:sp>
          <p:nvSpPr>
            <p:cNvPr id="11" name="TextBox 11"/>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87192" cy="6858000"/>
            <a:chOff x="0" y="0"/>
            <a:chExt cx="1180125" cy="2709333"/>
          </a:xfrm>
        </p:grpSpPr>
        <p:sp>
          <p:nvSpPr>
            <p:cNvPr id="3" name="Freeform 3">
              <a:extLst>
                <a:ext uri="{C183D7F6-B498-43B3-948B-1728B52AA6E4}">
                  <adec:decorative xmlns:adec="http://schemas.microsoft.com/office/drawing/2017/decorative" val="1"/>
                </a:ext>
              </a:extLst>
            </p:cNvPr>
            <p:cNvSpPr/>
            <p:nvPr/>
          </p:nvSpPr>
          <p:spPr>
            <a:xfrm>
              <a:off x="0" y="0"/>
              <a:ext cx="1180125" cy="2709333"/>
            </a:xfrm>
            <a:custGeom>
              <a:avLst/>
              <a:gdLst/>
              <a:ahLst/>
              <a:cxnLst/>
              <a:rect l="l" t="t" r="r" b="b"/>
              <a:pathLst>
                <a:path w="1180125" h="2709333">
                  <a:moveTo>
                    <a:pt x="0" y="0"/>
                  </a:moveTo>
                  <a:lnTo>
                    <a:pt x="1180125" y="0"/>
                  </a:lnTo>
                  <a:lnTo>
                    <a:pt x="1180125"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18012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20196" y="4094107"/>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7" name="TextBox 7"/>
          <p:cNvSpPr txBox="1">
            <a:spLocks noGrp="1"/>
          </p:cNvSpPr>
          <p:nvPr>
            <p:ph type="title" idx="4294967295"/>
          </p:nvPr>
        </p:nvSpPr>
        <p:spPr>
          <a:xfrm>
            <a:off x="252308" y="640266"/>
            <a:ext cx="2482576" cy="29575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NEW RESEARCH:</a:t>
            </a:r>
          </a:p>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RESTROOMS IMPACT THE RETAIL EXPERIENCE</a:t>
            </a:r>
          </a:p>
        </p:txBody>
      </p:sp>
      <p:sp>
        <p:nvSpPr>
          <p:cNvPr id="8" name="TextBox 8"/>
          <p:cNvSpPr txBox="1"/>
          <p:nvPr/>
        </p:nvSpPr>
        <p:spPr>
          <a:xfrm>
            <a:off x="3665204" y="315182"/>
            <a:ext cx="7792910" cy="718145"/>
          </a:xfrm>
          <a:prstGeom prst="rect">
            <a:avLst/>
          </a:prstGeom>
        </p:spPr>
        <p:txBody>
          <a:bodyPr lIns="0" tIns="0" rIns="0" bIns="0" rtlCol="0" anchor="t">
            <a:spAutoFit/>
          </a:bodyPr>
          <a:lstStyle/>
          <a:p>
            <a:pPr algn="ctr" defTabSz="609630">
              <a:lnSpc>
                <a:spcPts val="2760"/>
              </a:lnSpc>
            </a:pPr>
            <a:r>
              <a:rPr lang="en-US" sz="2400">
                <a:solidFill>
                  <a:srgbClr val="000000"/>
                </a:solidFill>
                <a:latin typeface="Atkinson Hyperlegible"/>
                <a:ea typeface="Atkinson Hyperlegible"/>
                <a:cs typeface="Atkinson Hyperlegible"/>
                <a:sym typeface="Atkinson Hyperlegible"/>
              </a:rPr>
              <a:t>One in five of </a:t>
            </a:r>
            <a:r>
              <a:rPr lang="en-US" sz="2400" u="sng">
                <a:solidFill>
                  <a:srgbClr val="000000"/>
                </a:solidFill>
                <a:latin typeface="Atkinson Hyperlegible"/>
                <a:ea typeface="Atkinson Hyperlegible"/>
                <a:cs typeface="Atkinson Hyperlegible"/>
                <a:sym typeface="Atkinson Hyperlegible"/>
              </a:rPr>
              <a:t>all </a:t>
            </a:r>
            <a:r>
              <a:rPr lang="en-US" sz="2400">
                <a:solidFill>
                  <a:srgbClr val="000000"/>
                </a:solidFill>
                <a:latin typeface="Atkinson Hyperlegible"/>
                <a:ea typeface="Atkinson Hyperlegible"/>
                <a:cs typeface="Atkinson Hyperlegible"/>
                <a:sym typeface="Atkinson Hyperlegible"/>
              </a:rPr>
              <a:t>shoppers actively search for information about restrooms, before going to a retail space.</a:t>
            </a:r>
          </a:p>
        </p:txBody>
      </p:sp>
      <p:sp>
        <p:nvSpPr>
          <p:cNvPr id="6" name="Freeform 6" descr="Outline of shoulders and head of one person. Colored purple. "/>
          <p:cNvSpPr/>
          <p:nvPr/>
        </p:nvSpPr>
        <p:spPr>
          <a:xfrm>
            <a:off x="5573168" y="1102524"/>
            <a:ext cx="724361" cy="949981"/>
          </a:xfrm>
          <a:custGeom>
            <a:avLst/>
            <a:gdLst/>
            <a:ahLst/>
            <a:cxnLst/>
            <a:rect l="l" t="t" r="r" b="b"/>
            <a:pathLst>
              <a:path w="1086541" h="1424972">
                <a:moveTo>
                  <a:pt x="0" y="0"/>
                </a:moveTo>
                <a:lnTo>
                  <a:pt x="1086541" y="0"/>
                </a:lnTo>
                <a:lnTo>
                  <a:pt x="1086541" y="1424973"/>
                </a:lnTo>
                <a:lnTo>
                  <a:pt x="0" y="142497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9" name="Freeform 9" descr="Outline of shoulders and head of one person. Colored black. "/>
          <p:cNvSpPr/>
          <p:nvPr/>
        </p:nvSpPr>
        <p:spPr>
          <a:xfrm>
            <a:off x="6425949" y="1102524"/>
            <a:ext cx="724361" cy="949981"/>
          </a:xfrm>
          <a:custGeom>
            <a:avLst/>
            <a:gdLst/>
            <a:ahLst/>
            <a:cxnLst/>
            <a:rect l="l" t="t" r="r" b="b"/>
            <a:pathLst>
              <a:path w="1086541" h="1424972">
                <a:moveTo>
                  <a:pt x="0" y="0"/>
                </a:moveTo>
                <a:lnTo>
                  <a:pt x="1086542" y="0"/>
                </a:lnTo>
                <a:lnTo>
                  <a:pt x="1086542" y="1424973"/>
                </a:lnTo>
                <a:lnTo>
                  <a:pt x="0" y="142497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0" name="Freeform 10" descr="Outline of shoulders and head of one person. Colored black. "/>
          <p:cNvSpPr/>
          <p:nvPr/>
        </p:nvSpPr>
        <p:spPr>
          <a:xfrm>
            <a:off x="7278788" y="1102524"/>
            <a:ext cx="724361" cy="949981"/>
          </a:xfrm>
          <a:custGeom>
            <a:avLst/>
            <a:gdLst/>
            <a:ahLst/>
            <a:cxnLst/>
            <a:rect l="l" t="t" r="r" b="b"/>
            <a:pathLst>
              <a:path w="1086541" h="1424972">
                <a:moveTo>
                  <a:pt x="0" y="0"/>
                </a:moveTo>
                <a:lnTo>
                  <a:pt x="1086541" y="0"/>
                </a:lnTo>
                <a:lnTo>
                  <a:pt x="1086541" y="1424973"/>
                </a:lnTo>
                <a:lnTo>
                  <a:pt x="0" y="142497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Freeform 11" descr="Outline of shoulders and head of one person. Colored black. "/>
          <p:cNvSpPr/>
          <p:nvPr/>
        </p:nvSpPr>
        <p:spPr>
          <a:xfrm>
            <a:off x="8131627" y="1102524"/>
            <a:ext cx="724361" cy="949981"/>
          </a:xfrm>
          <a:custGeom>
            <a:avLst/>
            <a:gdLst/>
            <a:ahLst/>
            <a:cxnLst/>
            <a:rect l="l" t="t" r="r" b="b"/>
            <a:pathLst>
              <a:path w="1086541" h="1424972">
                <a:moveTo>
                  <a:pt x="0" y="0"/>
                </a:moveTo>
                <a:lnTo>
                  <a:pt x="1086541" y="0"/>
                </a:lnTo>
                <a:lnTo>
                  <a:pt x="1086541" y="1424973"/>
                </a:lnTo>
                <a:lnTo>
                  <a:pt x="0" y="142497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2" name="Freeform 12" descr="Outline of shoulders and head of one person. Colored black. "/>
          <p:cNvSpPr/>
          <p:nvPr/>
        </p:nvSpPr>
        <p:spPr>
          <a:xfrm>
            <a:off x="8984466" y="1102524"/>
            <a:ext cx="724361" cy="949981"/>
          </a:xfrm>
          <a:custGeom>
            <a:avLst/>
            <a:gdLst/>
            <a:ahLst/>
            <a:cxnLst/>
            <a:rect l="l" t="t" r="r" b="b"/>
            <a:pathLst>
              <a:path w="1086541" h="1424972">
                <a:moveTo>
                  <a:pt x="0" y="0"/>
                </a:moveTo>
                <a:lnTo>
                  <a:pt x="1086542" y="0"/>
                </a:lnTo>
                <a:lnTo>
                  <a:pt x="1086542" y="1424973"/>
                </a:lnTo>
                <a:lnTo>
                  <a:pt x="0" y="142497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3713290" y="2154106"/>
            <a:ext cx="7792910" cy="718145"/>
          </a:xfrm>
          <a:prstGeom prst="rect">
            <a:avLst/>
          </a:prstGeom>
        </p:spPr>
        <p:txBody>
          <a:bodyPr lIns="0" tIns="0" rIns="0" bIns="0" rtlCol="0" anchor="t">
            <a:spAutoFit/>
          </a:bodyPr>
          <a:lstStyle/>
          <a:p>
            <a:pPr algn="ctr" defTabSz="609630">
              <a:lnSpc>
                <a:spcPts val="2760"/>
              </a:lnSpc>
            </a:pPr>
            <a:r>
              <a:rPr lang="en-US" sz="2400">
                <a:solidFill>
                  <a:srgbClr val="000000"/>
                </a:solidFill>
                <a:latin typeface="Atkinson Hyperlegible"/>
                <a:ea typeface="Atkinson Hyperlegible"/>
                <a:cs typeface="Atkinson Hyperlegible"/>
                <a:sym typeface="Atkinson Hyperlegible"/>
              </a:rPr>
              <a:t>23%, nearly one in four, of </a:t>
            </a:r>
            <a:r>
              <a:rPr lang="en-US" sz="2400" u="sng">
                <a:solidFill>
                  <a:srgbClr val="000000"/>
                </a:solidFill>
                <a:latin typeface="Atkinson Hyperlegible"/>
                <a:ea typeface="Atkinson Hyperlegible"/>
                <a:cs typeface="Atkinson Hyperlegible"/>
                <a:sym typeface="Atkinson Hyperlegible"/>
              </a:rPr>
              <a:t>disabled shoppers</a:t>
            </a:r>
            <a:r>
              <a:rPr lang="en-US" sz="2400">
                <a:solidFill>
                  <a:srgbClr val="000000"/>
                </a:solidFill>
                <a:latin typeface="Atkinson Hyperlegible"/>
                <a:ea typeface="Atkinson Hyperlegible"/>
                <a:cs typeface="Atkinson Hyperlegible"/>
                <a:sym typeface="Atkinson Hyperlegible"/>
              </a:rPr>
              <a:t> actively search for information about restrooms.</a:t>
            </a:r>
          </a:p>
        </p:txBody>
      </p:sp>
      <p:sp>
        <p:nvSpPr>
          <p:cNvPr id="13" name="Freeform 13" descr="Outline of shoulders and head of one person. Colored purple. "/>
          <p:cNvSpPr/>
          <p:nvPr/>
        </p:nvSpPr>
        <p:spPr>
          <a:xfrm>
            <a:off x="5979724" y="2913075"/>
            <a:ext cx="733114" cy="961461"/>
          </a:xfrm>
          <a:custGeom>
            <a:avLst/>
            <a:gdLst/>
            <a:ahLst/>
            <a:cxnLst/>
            <a:rect l="l" t="t" r="r" b="b"/>
            <a:pathLst>
              <a:path w="1099671" h="1442192">
                <a:moveTo>
                  <a:pt x="0" y="0"/>
                </a:moveTo>
                <a:lnTo>
                  <a:pt x="1099672" y="0"/>
                </a:lnTo>
                <a:lnTo>
                  <a:pt x="1099672" y="1442191"/>
                </a:lnTo>
                <a:lnTo>
                  <a:pt x="0" y="144219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5" name="Freeform 15" descr="Outline of shoulders and head of one person. Colored black. "/>
          <p:cNvSpPr/>
          <p:nvPr/>
        </p:nvSpPr>
        <p:spPr>
          <a:xfrm>
            <a:off x="6842810" y="2913075"/>
            <a:ext cx="733114" cy="961461"/>
          </a:xfrm>
          <a:custGeom>
            <a:avLst/>
            <a:gdLst/>
            <a:ahLst/>
            <a:cxnLst/>
            <a:rect l="l" t="t" r="r" b="b"/>
            <a:pathLst>
              <a:path w="1099671" h="1442192">
                <a:moveTo>
                  <a:pt x="0" y="0"/>
                </a:moveTo>
                <a:lnTo>
                  <a:pt x="1099671" y="0"/>
                </a:lnTo>
                <a:lnTo>
                  <a:pt x="1099671"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6" name="Freeform 16" descr="Outline of shoulders and head of one person. Colored black. "/>
          <p:cNvSpPr/>
          <p:nvPr/>
        </p:nvSpPr>
        <p:spPr>
          <a:xfrm>
            <a:off x="7705954" y="2913075"/>
            <a:ext cx="733114" cy="961461"/>
          </a:xfrm>
          <a:custGeom>
            <a:avLst/>
            <a:gdLst/>
            <a:ahLst/>
            <a:cxnLst/>
            <a:rect l="l" t="t" r="r" b="b"/>
            <a:pathLst>
              <a:path w="1099671" h="1442192">
                <a:moveTo>
                  <a:pt x="0" y="0"/>
                </a:moveTo>
                <a:lnTo>
                  <a:pt x="1099671" y="0"/>
                </a:lnTo>
                <a:lnTo>
                  <a:pt x="1099671"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7" name="Freeform 17" descr="Outline of shoulders and head of one person. Colored black. "/>
          <p:cNvSpPr/>
          <p:nvPr/>
        </p:nvSpPr>
        <p:spPr>
          <a:xfrm>
            <a:off x="8569099" y="2913075"/>
            <a:ext cx="733114" cy="961461"/>
          </a:xfrm>
          <a:custGeom>
            <a:avLst/>
            <a:gdLst/>
            <a:ahLst/>
            <a:cxnLst/>
            <a:rect l="l" t="t" r="r" b="b"/>
            <a:pathLst>
              <a:path w="1099671" h="1442192">
                <a:moveTo>
                  <a:pt x="0" y="0"/>
                </a:moveTo>
                <a:lnTo>
                  <a:pt x="1099671" y="0"/>
                </a:lnTo>
                <a:lnTo>
                  <a:pt x="1099671"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3577584" y="4075057"/>
            <a:ext cx="8126768" cy="2513509"/>
          </a:xfrm>
          <a:prstGeom prst="rect">
            <a:avLst/>
          </a:prstGeom>
        </p:spPr>
        <p:txBody>
          <a:bodyPr lIns="0" tIns="0" rIns="0" bIns="0" rtlCol="0" anchor="t">
            <a:spAutoFit/>
          </a:bodyPr>
          <a:lstStyle/>
          <a:p>
            <a:pPr defTabSz="609630">
              <a:lnSpc>
                <a:spcPts val="2760"/>
              </a:lnSpc>
            </a:pPr>
            <a:r>
              <a:rPr lang="en-US" sz="2400">
                <a:solidFill>
                  <a:srgbClr val="000000"/>
                </a:solidFill>
                <a:latin typeface="Atkinson Hyperlegible"/>
                <a:ea typeface="Atkinson Hyperlegible"/>
                <a:cs typeface="Atkinson Hyperlegible"/>
                <a:sym typeface="Atkinson Hyperlegible"/>
              </a:rPr>
              <a:t>Information about restrooms determines:</a:t>
            </a:r>
          </a:p>
          <a:p>
            <a:pPr marL="518186" lvl="1" indent="-259093" defTabSz="609630">
              <a:lnSpc>
                <a:spcPts val="2760"/>
              </a:lnSpc>
              <a:buFont typeface="Arial"/>
              <a:buChar char="•"/>
            </a:pPr>
            <a:r>
              <a:rPr lang="en-US" sz="2400" b="1">
                <a:solidFill>
                  <a:srgbClr val="000000"/>
                </a:solidFill>
                <a:latin typeface="Atkinson Hyperlegible Bold"/>
                <a:ea typeface="Atkinson Hyperlegible Bold"/>
                <a:cs typeface="Atkinson Hyperlegible Bold"/>
                <a:sym typeface="Atkinson Hyperlegible Bold"/>
              </a:rPr>
              <a:t>How long I feel comfortable staying to shop</a:t>
            </a:r>
          </a:p>
          <a:p>
            <a:pPr marL="1036372" lvl="2" indent="-345457" defTabSz="609630">
              <a:lnSpc>
                <a:spcPts val="2760"/>
              </a:lnSpc>
              <a:buFont typeface="Arial"/>
              <a:buChar char="⚬"/>
            </a:pPr>
            <a:r>
              <a:rPr lang="en-US" sz="2400">
                <a:solidFill>
                  <a:srgbClr val="000000"/>
                </a:solidFill>
                <a:latin typeface="Atkinson Hyperlegible"/>
                <a:ea typeface="Atkinson Hyperlegible"/>
                <a:cs typeface="Atkinson Hyperlegible"/>
                <a:sym typeface="Atkinson Hyperlegible"/>
              </a:rPr>
              <a:t>41% disabled and 44% nondisabled shoppers.</a:t>
            </a:r>
          </a:p>
          <a:p>
            <a:pPr marL="518186" lvl="1" indent="-259093" defTabSz="609630">
              <a:lnSpc>
                <a:spcPts val="2760"/>
              </a:lnSpc>
              <a:buFont typeface="Arial"/>
              <a:buChar char="•"/>
            </a:pPr>
            <a:r>
              <a:rPr lang="en-US" sz="2400" b="1">
                <a:solidFill>
                  <a:srgbClr val="000000"/>
                </a:solidFill>
                <a:latin typeface="Atkinson Hyperlegible Bold"/>
                <a:ea typeface="Atkinson Hyperlegible Bold"/>
                <a:cs typeface="Atkinson Hyperlegible Bold"/>
                <a:sym typeface="Atkinson Hyperlegible Bold"/>
              </a:rPr>
              <a:t>Whether I can visit at all</a:t>
            </a:r>
          </a:p>
          <a:p>
            <a:pPr marL="1036372" lvl="2" indent="-345457" defTabSz="609630">
              <a:lnSpc>
                <a:spcPts val="2760"/>
              </a:lnSpc>
              <a:buFont typeface="Arial"/>
              <a:buChar char="⚬"/>
            </a:pPr>
            <a:r>
              <a:rPr lang="en-US" sz="2400">
                <a:solidFill>
                  <a:srgbClr val="000000"/>
                </a:solidFill>
                <a:latin typeface="Atkinson Hyperlegible"/>
                <a:ea typeface="Atkinson Hyperlegible"/>
                <a:cs typeface="Atkinson Hyperlegible"/>
                <a:sym typeface="Atkinson Hyperlegible"/>
              </a:rPr>
              <a:t>39% disabled and 34% nondisabled shoppers.</a:t>
            </a:r>
          </a:p>
          <a:p>
            <a:pPr marL="518186" lvl="1" indent="-259093" defTabSz="609630">
              <a:lnSpc>
                <a:spcPts val="2760"/>
              </a:lnSpc>
              <a:buFont typeface="Arial"/>
              <a:buChar char="•"/>
            </a:pPr>
            <a:r>
              <a:rPr lang="en-US" sz="2400" b="1">
                <a:solidFill>
                  <a:srgbClr val="000000"/>
                </a:solidFill>
                <a:latin typeface="Atkinson Hyperlegible Bold"/>
                <a:ea typeface="Atkinson Hyperlegible Bold"/>
                <a:cs typeface="Atkinson Hyperlegible Bold"/>
                <a:sym typeface="Atkinson Hyperlegible Bold"/>
              </a:rPr>
              <a:t>Which specific store I choose (over competitor)</a:t>
            </a:r>
          </a:p>
          <a:p>
            <a:pPr marL="1036372" lvl="2" indent="-345457" defTabSz="609630">
              <a:lnSpc>
                <a:spcPts val="2760"/>
              </a:lnSpc>
              <a:buFont typeface="Arial"/>
              <a:buChar char="⚬"/>
            </a:pPr>
            <a:r>
              <a:rPr lang="en-US" sz="2400">
                <a:solidFill>
                  <a:srgbClr val="000000"/>
                </a:solidFill>
                <a:latin typeface="Atkinson Hyperlegible"/>
                <a:ea typeface="Atkinson Hyperlegible"/>
                <a:cs typeface="Atkinson Hyperlegible"/>
                <a:sym typeface="Atkinson Hyperlegible"/>
              </a:rPr>
              <a:t>33% disabled and 31% nondisabled shoppers.</a:t>
            </a:r>
          </a:p>
        </p:txBody>
      </p:sp>
      <p:grpSp>
        <p:nvGrpSpPr>
          <p:cNvPr id="19" name="Group 19" descr="Logo: Circle around text that reads: The Access Coalition: Creating More Inclusive Retail Spaces."/>
          <p:cNvGrpSpPr/>
          <p:nvPr/>
        </p:nvGrpSpPr>
        <p:grpSpPr>
          <a:xfrm>
            <a:off x="11213011" y="5896588"/>
            <a:ext cx="788857" cy="788857"/>
            <a:chOff x="0" y="0"/>
            <a:chExt cx="1577713" cy="1577713"/>
          </a:xfrm>
        </p:grpSpPr>
        <p:sp>
          <p:nvSpPr>
            <p:cNvPr id="20" name="Freeform 20">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1" name="TextBox 21"/>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a:solidFill>
                    <a:srgbClr val="2B3580"/>
                  </a:solidFill>
                  <a:latin typeface="Atkinson Hyperlegible"/>
                  <a:ea typeface="Atkinson Hyperlegible"/>
                  <a:cs typeface="Atkinson Hyperlegible"/>
                  <a:sym typeface="Atkinson Hyperlegible"/>
                </a:rPr>
                <a:t>Coalition</a:t>
              </a:r>
            </a:p>
          </p:txBody>
        </p:sp>
        <p:sp>
          <p:nvSpPr>
            <p:cNvPr id="22" name="TextBox 22"/>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87192" cy="6858000"/>
            <a:chOff x="0" y="0"/>
            <a:chExt cx="1180125" cy="2709333"/>
          </a:xfrm>
        </p:grpSpPr>
        <p:sp>
          <p:nvSpPr>
            <p:cNvPr id="3" name="Freeform 3">
              <a:extLst>
                <a:ext uri="{C183D7F6-B498-43B3-948B-1728B52AA6E4}">
                  <adec:decorative xmlns:adec="http://schemas.microsoft.com/office/drawing/2017/decorative" val="1"/>
                </a:ext>
              </a:extLst>
            </p:cNvPr>
            <p:cNvSpPr/>
            <p:nvPr/>
          </p:nvSpPr>
          <p:spPr>
            <a:xfrm>
              <a:off x="0" y="0"/>
              <a:ext cx="1180125" cy="2709333"/>
            </a:xfrm>
            <a:custGeom>
              <a:avLst/>
              <a:gdLst/>
              <a:ahLst/>
              <a:cxnLst/>
              <a:rect l="l" t="t" r="r" b="b"/>
              <a:pathLst>
                <a:path w="1180125" h="2709333">
                  <a:moveTo>
                    <a:pt x="0" y="0"/>
                  </a:moveTo>
                  <a:lnTo>
                    <a:pt x="1180125" y="0"/>
                  </a:lnTo>
                  <a:lnTo>
                    <a:pt x="1180125"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18012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20196" y="3429000"/>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7" name="TextBox 7"/>
          <p:cNvSpPr txBox="1">
            <a:spLocks noGrp="1"/>
          </p:cNvSpPr>
          <p:nvPr>
            <p:ph type="title" idx="4294967295"/>
          </p:nvPr>
        </p:nvSpPr>
        <p:spPr>
          <a:xfrm>
            <a:off x="114356" y="635000"/>
            <a:ext cx="2758481" cy="19572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3920"/>
              </a:lnSpc>
              <a:spcBef>
                <a:spcPts val="0"/>
              </a:spcBef>
              <a:defRPr/>
            </a:pPr>
            <a:r>
              <a:rPr lang="en-US" sz="2799" b="1" spc="55" dirty="0">
                <a:solidFill>
                  <a:srgbClr val="FFFFFF"/>
                </a:solidFill>
                <a:latin typeface="Atkinson Hyperlegible Bold"/>
                <a:ea typeface="Atkinson Hyperlegible Bold"/>
                <a:cs typeface="Atkinson Hyperlegible Bold"/>
                <a:sym typeface="Atkinson Hyperlegible Bold"/>
              </a:rPr>
              <a:t>INACCESSIBLE RESTROOMS HURT CUSTOMERS </a:t>
            </a:r>
          </a:p>
        </p:txBody>
      </p:sp>
      <p:sp>
        <p:nvSpPr>
          <p:cNvPr id="8" name="TextBox 8"/>
          <p:cNvSpPr txBox="1"/>
          <p:nvPr/>
        </p:nvSpPr>
        <p:spPr>
          <a:xfrm>
            <a:off x="3665204" y="315182"/>
            <a:ext cx="7792910" cy="718145"/>
          </a:xfrm>
          <a:prstGeom prst="rect">
            <a:avLst/>
          </a:prstGeom>
        </p:spPr>
        <p:txBody>
          <a:bodyPr lIns="0" tIns="0" rIns="0" bIns="0" rtlCol="0" anchor="t">
            <a:spAutoFit/>
          </a:bodyPr>
          <a:lstStyle/>
          <a:p>
            <a:pPr algn="ctr" defTabSz="609630">
              <a:lnSpc>
                <a:spcPts val="2760"/>
              </a:lnSpc>
            </a:pPr>
            <a:r>
              <a:rPr lang="en-US" sz="2400">
                <a:solidFill>
                  <a:srgbClr val="000000"/>
                </a:solidFill>
                <a:latin typeface="Atkinson Hyperlegible"/>
                <a:ea typeface="Atkinson Hyperlegible"/>
                <a:cs typeface="Atkinson Hyperlegible"/>
                <a:sym typeface="Atkinson Hyperlegible"/>
              </a:rPr>
              <a:t>Only 1 in 3 disabled shoppers feel very confident the restroom will meet their needs.</a:t>
            </a:r>
          </a:p>
        </p:txBody>
      </p:sp>
      <p:sp>
        <p:nvSpPr>
          <p:cNvPr id="6" name="Freeform 6" descr="Outline of shoulders and head of one person. Colored purple. "/>
          <p:cNvSpPr/>
          <p:nvPr/>
        </p:nvSpPr>
        <p:spPr>
          <a:xfrm>
            <a:off x="6442877" y="1104680"/>
            <a:ext cx="724361" cy="949981"/>
          </a:xfrm>
          <a:custGeom>
            <a:avLst/>
            <a:gdLst/>
            <a:ahLst/>
            <a:cxnLst/>
            <a:rect l="l" t="t" r="r" b="b"/>
            <a:pathLst>
              <a:path w="1086541" h="1424972">
                <a:moveTo>
                  <a:pt x="0" y="0"/>
                </a:moveTo>
                <a:lnTo>
                  <a:pt x="1086542" y="0"/>
                </a:lnTo>
                <a:lnTo>
                  <a:pt x="1086542" y="1424972"/>
                </a:lnTo>
                <a:lnTo>
                  <a:pt x="0" y="142497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9" name="Freeform 9" descr="Outline of shoulders and head of one person. Colored black. "/>
          <p:cNvSpPr/>
          <p:nvPr/>
        </p:nvSpPr>
        <p:spPr>
          <a:xfrm>
            <a:off x="7295658" y="1104680"/>
            <a:ext cx="724361" cy="949981"/>
          </a:xfrm>
          <a:custGeom>
            <a:avLst/>
            <a:gdLst/>
            <a:ahLst/>
            <a:cxnLst/>
            <a:rect l="l" t="t" r="r" b="b"/>
            <a:pathLst>
              <a:path w="1086541" h="1424972">
                <a:moveTo>
                  <a:pt x="0" y="0"/>
                </a:moveTo>
                <a:lnTo>
                  <a:pt x="1086541" y="0"/>
                </a:lnTo>
                <a:lnTo>
                  <a:pt x="1086541" y="1424972"/>
                </a:lnTo>
                <a:lnTo>
                  <a:pt x="0" y="142497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0" name="Freeform 10" descr="Outline of shoulders and head of one person. Colored black. "/>
          <p:cNvSpPr/>
          <p:nvPr/>
        </p:nvSpPr>
        <p:spPr>
          <a:xfrm>
            <a:off x="8148497" y="1104680"/>
            <a:ext cx="724361" cy="949981"/>
          </a:xfrm>
          <a:custGeom>
            <a:avLst/>
            <a:gdLst/>
            <a:ahLst/>
            <a:cxnLst/>
            <a:rect l="l" t="t" r="r" b="b"/>
            <a:pathLst>
              <a:path w="1086541" h="1424972">
                <a:moveTo>
                  <a:pt x="0" y="0"/>
                </a:moveTo>
                <a:lnTo>
                  <a:pt x="1086541" y="0"/>
                </a:lnTo>
                <a:lnTo>
                  <a:pt x="1086541" y="1424972"/>
                </a:lnTo>
                <a:lnTo>
                  <a:pt x="0" y="142497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3713290" y="2473761"/>
            <a:ext cx="7792910" cy="718145"/>
          </a:xfrm>
          <a:prstGeom prst="rect">
            <a:avLst/>
          </a:prstGeom>
        </p:spPr>
        <p:txBody>
          <a:bodyPr lIns="0" tIns="0" rIns="0" bIns="0" rtlCol="0" anchor="t">
            <a:spAutoFit/>
          </a:bodyPr>
          <a:lstStyle/>
          <a:p>
            <a:pPr algn="ctr" defTabSz="609630">
              <a:lnSpc>
                <a:spcPts val="2760"/>
              </a:lnSpc>
            </a:pPr>
            <a:r>
              <a:rPr lang="en-US" sz="2400">
                <a:solidFill>
                  <a:srgbClr val="000000"/>
                </a:solidFill>
                <a:latin typeface="Atkinson Hyperlegible"/>
                <a:ea typeface="Atkinson Hyperlegible"/>
                <a:cs typeface="Atkinson Hyperlegible"/>
                <a:sym typeface="Atkinson Hyperlegible"/>
              </a:rPr>
              <a:t>Because of that ... more than 1 in 4 disabled shoppers </a:t>
            </a:r>
            <a:r>
              <a:rPr lang="en-US" sz="2400" b="1" u="sng">
                <a:solidFill>
                  <a:srgbClr val="000000"/>
                </a:solidFill>
                <a:latin typeface="Atkinson Hyperlegible Bold"/>
                <a:ea typeface="Atkinson Hyperlegible Bold"/>
                <a:cs typeface="Atkinson Hyperlegible Bold"/>
                <a:sym typeface="Atkinson Hyperlegible Bold"/>
              </a:rPr>
              <a:t>restricts eating and drinking.</a:t>
            </a:r>
          </a:p>
        </p:txBody>
      </p:sp>
      <p:sp>
        <p:nvSpPr>
          <p:cNvPr id="11" name="Freeform 11" descr="Outline of shoulders and head of one person. Colored purple. "/>
          <p:cNvSpPr/>
          <p:nvPr/>
        </p:nvSpPr>
        <p:spPr>
          <a:xfrm>
            <a:off x="5979724" y="3232730"/>
            <a:ext cx="733114" cy="961461"/>
          </a:xfrm>
          <a:custGeom>
            <a:avLst/>
            <a:gdLst/>
            <a:ahLst/>
            <a:cxnLst/>
            <a:rect l="l" t="t" r="r" b="b"/>
            <a:pathLst>
              <a:path w="1099671" h="1442192">
                <a:moveTo>
                  <a:pt x="0" y="0"/>
                </a:moveTo>
                <a:lnTo>
                  <a:pt x="1099672" y="0"/>
                </a:lnTo>
                <a:lnTo>
                  <a:pt x="1099672" y="1442192"/>
                </a:lnTo>
                <a:lnTo>
                  <a:pt x="0" y="144219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20" name="Group 20" descr="Outline of shoulders and head of one person. Colored half purple, half black."/>
          <p:cNvGrpSpPr/>
          <p:nvPr/>
        </p:nvGrpSpPr>
        <p:grpSpPr>
          <a:xfrm>
            <a:off x="6842810" y="3232730"/>
            <a:ext cx="733114" cy="961461"/>
            <a:chOff x="0" y="0"/>
            <a:chExt cx="1466228" cy="1922922"/>
          </a:xfrm>
        </p:grpSpPr>
        <p:sp>
          <p:nvSpPr>
            <p:cNvPr id="21" name="Freeform 21" descr="Outline of shoulders and head of one person. Colored black. "/>
            <p:cNvSpPr/>
            <p:nvPr/>
          </p:nvSpPr>
          <p:spPr>
            <a:xfrm>
              <a:off x="0" y="0"/>
              <a:ext cx="1466228" cy="1922922"/>
            </a:xfrm>
            <a:custGeom>
              <a:avLst/>
              <a:gdLst/>
              <a:ahLst/>
              <a:cxnLst/>
              <a:rect l="l" t="t" r="r" b="b"/>
              <a:pathLst>
                <a:path w="1466228" h="1922922">
                  <a:moveTo>
                    <a:pt x="0" y="0"/>
                  </a:moveTo>
                  <a:lnTo>
                    <a:pt x="1466228" y="0"/>
                  </a:lnTo>
                  <a:lnTo>
                    <a:pt x="1466228" y="1922922"/>
                  </a:lnTo>
                  <a:lnTo>
                    <a:pt x="0" y="192292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22" name="Freeform 22" descr="Outline of shoulders and head of one person. 1/2 colored purple. "/>
            <p:cNvSpPr/>
            <p:nvPr/>
          </p:nvSpPr>
          <p:spPr>
            <a:xfrm>
              <a:off x="0" y="0"/>
              <a:ext cx="770224" cy="1898886"/>
            </a:xfrm>
            <a:custGeom>
              <a:avLst/>
              <a:gdLst/>
              <a:ahLst/>
              <a:cxnLst/>
              <a:rect l="l" t="t" r="r" b="b"/>
              <a:pathLst>
                <a:path w="770224" h="1898886">
                  <a:moveTo>
                    <a:pt x="0" y="0"/>
                  </a:moveTo>
                  <a:lnTo>
                    <a:pt x="770224" y="0"/>
                  </a:lnTo>
                  <a:lnTo>
                    <a:pt x="770224" y="1898886"/>
                  </a:lnTo>
                  <a:lnTo>
                    <a:pt x="0" y="1898886"/>
                  </a:lnTo>
                  <a:lnTo>
                    <a:pt x="0" y="0"/>
                  </a:lnTo>
                  <a:close/>
                </a:path>
              </a:pathLst>
            </a:custGeom>
            <a:blipFill>
              <a:blip>
                <a:extLst>
                  <a:ext uri="{96DAC541-7B7A-43D3-8B79-37D633B846F1}">
                    <asvg:svgBlip xmlns:asvg="http://schemas.microsoft.com/office/drawing/2016/SVG/main" r:embed="rId3"/>
                  </a:ext>
                </a:extLst>
              </a:blip>
              <a:stretch>
                <a:fillRect r="-92804" b="-2564"/>
              </a:stretch>
            </a:blipFill>
          </p:spPr>
          <p:txBody>
            <a:bodyPr/>
            <a:lstStyle/>
            <a:p>
              <a:pPr defTabSz="609630"/>
              <a:endParaRPr lang="en-US" sz="1200">
                <a:solidFill>
                  <a:prstClr val="black"/>
                </a:solidFill>
                <a:latin typeface="Calibri"/>
              </a:endParaRPr>
            </a:p>
          </p:txBody>
        </p:sp>
      </p:grpSp>
      <p:sp>
        <p:nvSpPr>
          <p:cNvPr id="13" name="Freeform 13" descr="Outline of shoulders and head of one person. Colored black. "/>
          <p:cNvSpPr/>
          <p:nvPr/>
        </p:nvSpPr>
        <p:spPr>
          <a:xfrm>
            <a:off x="7705954" y="3232730"/>
            <a:ext cx="733114" cy="961461"/>
          </a:xfrm>
          <a:custGeom>
            <a:avLst/>
            <a:gdLst/>
            <a:ahLst/>
            <a:cxnLst/>
            <a:rect l="l" t="t" r="r" b="b"/>
            <a:pathLst>
              <a:path w="1099671" h="1442192">
                <a:moveTo>
                  <a:pt x="0" y="0"/>
                </a:moveTo>
                <a:lnTo>
                  <a:pt x="1099671" y="0"/>
                </a:lnTo>
                <a:lnTo>
                  <a:pt x="1099671" y="1442192"/>
                </a:lnTo>
                <a:lnTo>
                  <a:pt x="0" y="14421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4" name="Freeform 14" descr="Outline of shoulders and head of one person. Colored black. "/>
          <p:cNvSpPr/>
          <p:nvPr/>
        </p:nvSpPr>
        <p:spPr>
          <a:xfrm>
            <a:off x="8569099" y="3232730"/>
            <a:ext cx="733114" cy="961461"/>
          </a:xfrm>
          <a:custGeom>
            <a:avLst/>
            <a:gdLst/>
            <a:ahLst/>
            <a:cxnLst/>
            <a:rect l="l" t="t" r="r" b="b"/>
            <a:pathLst>
              <a:path w="1099671" h="1442192">
                <a:moveTo>
                  <a:pt x="0" y="0"/>
                </a:moveTo>
                <a:lnTo>
                  <a:pt x="1099671" y="0"/>
                </a:lnTo>
                <a:lnTo>
                  <a:pt x="1099671" y="1442192"/>
                </a:lnTo>
                <a:lnTo>
                  <a:pt x="0" y="144219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3665204" y="4615448"/>
            <a:ext cx="7792910" cy="718145"/>
          </a:xfrm>
          <a:prstGeom prst="rect">
            <a:avLst/>
          </a:prstGeom>
        </p:spPr>
        <p:txBody>
          <a:bodyPr lIns="0" tIns="0" rIns="0" bIns="0" rtlCol="0" anchor="t">
            <a:spAutoFit/>
          </a:bodyPr>
          <a:lstStyle/>
          <a:p>
            <a:pPr algn="ctr" defTabSz="609630">
              <a:lnSpc>
                <a:spcPts val="2760"/>
              </a:lnSpc>
            </a:pPr>
            <a:r>
              <a:rPr lang="en-US" sz="2400">
                <a:solidFill>
                  <a:srgbClr val="000000"/>
                </a:solidFill>
                <a:latin typeface="Atkinson Hyperlegible"/>
                <a:ea typeface="Atkinson Hyperlegible"/>
                <a:cs typeface="Atkinson Hyperlegible"/>
                <a:sym typeface="Atkinson Hyperlegible"/>
              </a:rPr>
              <a:t>And, more than 1 in 5 disabled shoppers </a:t>
            </a:r>
            <a:r>
              <a:rPr lang="en-US" sz="2400" b="1" u="sng">
                <a:solidFill>
                  <a:srgbClr val="000000"/>
                </a:solidFill>
                <a:latin typeface="Atkinson Hyperlegible Bold"/>
                <a:ea typeface="Atkinson Hyperlegible Bold"/>
                <a:cs typeface="Atkinson Hyperlegible Bold"/>
                <a:sym typeface="Atkinson Hyperlegible Bold"/>
              </a:rPr>
              <a:t>time their retail visits around</a:t>
            </a:r>
            <a:r>
              <a:rPr lang="en-US" sz="2400">
                <a:solidFill>
                  <a:srgbClr val="000000"/>
                </a:solidFill>
                <a:latin typeface="Atkinson Hyperlegible"/>
                <a:ea typeface="Atkinson Hyperlegible"/>
                <a:cs typeface="Atkinson Hyperlegible"/>
                <a:sym typeface="Atkinson Hyperlegible"/>
              </a:rPr>
              <a:t> their bathroom schedule.</a:t>
            </a:r>
          </a:p>
        </p:txBody>
      </p:sp>
      <p:sp>
        <p:nvSpPr>
          <p:cNvPr id="15" name="Freeform 15" descr="Outline of shoulders and head of one person. Colored purple. "/>
          <p:cNvSpPr/>
          <p:nvPr/>
        </p:nvSpPr>
        <p:spPr>
          <a:xfrm>
            <a:off x="5614653" y="5373638"/>
            <a:ext cx="733114" cy="961461"/>
          </a:xfrm>
          <a:custGeom>
            <a:avLst/>
            <a:gdLst/>
            <a:ahLst/>
            <a:cxnLst/>
            <a:rect l="l" t="t" r="r" b="b"/>
            <a:pathLst>
              <a:path w="1099671" h="1442192">
                <a:moveTo>
                  <a:pt x="0" y="0"/>
                </a:moveTo>
                <a:lnTo>
                  <a:pt x="1099671" y="0"/>
                </a:lnTo>
                <a:lnTo>
                  <a:pt x="1099671" y="1442191"/>
                </a:lnTo>
                <a:lnTo>
                  <a:pt x="0" y="144219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7" name="Freeform 17" descr="Outline of shoulders and head of one person. Colored black. "/>
          <p:cNvSpPr/>
          <p:nvPr/>
        </p:nvSpPr>
        <p:spPr>
          <a:xfrm>
            <a:off x="6477738" y="5373638"/>
            <a:ext cx="733114" cy="961461"/>
          </a:xfrm>
          <a:custGeom>
            <a:avLst/>
            <a:gdLst/>
            <a:ahLst/>
            <a:cxnLst/>
            <a:rect l="l" t="t" r="r" b="b"/>
            <a:pathLst>
              <a:path w="1099671" h="1442192">
                <a:moveTo>
                  <a:pt x="0" y="0"/>
                </a:moveTo>
                <a:lnTo>
                  <a:pt x="1099672" y="0"/>
                </a:lnTo>
                <a:lnTo>
                  <a:pt x="1099672"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8" name="Freeform 18" descr="Outline of shoulders and head of one person. Colored black. "/>
          <p:cNvSpPr/>
          <p:nvPr/>
        </p:nvSpPr>
        <p:spPr>
          <a:xfrm>
            <a:off x="7340883" y="5373638"/>
            <a:ext cx="733114" cy="961461"/>
          </a:xfrm>
          <a:custGeom>
            <a:avLst/>
            <a:gdLst/>
            <a:ahLst/>
            <a:cxnLst/>
            <a:rect l="l" t="t" r="r" b="b"/>
            <a:pathLst>
              <a:path w="1099671" h="1442192">
                <a:moveTo>
                  <a:pt x="0" y="0"/>
                </a:moveTo>
                <a:lnTo>
                  <a:pt x="1099672" y="0"/>
                </a:lnTo>
                <a:lnTo>
                  <a:pt x="1099672"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9" name="Freeform 19" descr="Outline of shoulders and head of one person. Colored black. "/>
          <p:cNvSpPr/>
          <p:nvPr/>
        </p:nvSpPr>
        <p:spPr>
          <a:xfrm>
            <a:off x="8204028" y="5373638"/>
            <a:ext cx="733114" cy="961461"/>
          </a:xfrm>
          <a:custGeom>
            <a:avLst/>
            <a:gdLst/>
            <a:ahLst/>
            <a:cxnLst/>
            <a:rect l="l" t="t" r="r" b="b"/>
            <a:pathLst>
              <a:path w="1099671" h="1442192">
                <a:moveTo>
                  <a:pt x="0" y="0"/>
                </a:moveTo>
                <a:lnTo>
                  <a:pt x="1099671" y="0"/>
                </a:lnTo>
                <a:lnTo>
                  <a:pt x="1099671"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23" name="Freeform 23" descr="Outline of shoulders and head of one person. Colored black. "/>
          <p:cNvSpPr/>
          <p:nvPr/>
        </p:nvSpPr>
        <p:spPr>
          <a:xfrm>
            <a:off x="9064142" y="5373638"/>
            <a:ext cx="733114" cy="961461"/>
          </a:xfrm>
          <a:custGeom>
            <a:avLst/>
            <a:gdLst/>
            <a:ahLst/>
            <a:cxnLst/>
            <a:rect l="l" t="t" r="r" b="b"/>
            <a:pathLst>
              <a:path w="1099671" h="1442192">
                <a:moveTo>
                  <a:pt x="0" y="0"/>
                </a:moveTo>
                <a:lnTo>
                  <a:pt x="1099672" y="0"/>
                </a:lnTo>
                <a:lnTo>
                  <a:pt x="1099672" y="1442191"/>
                </a:lnTo>
                <a:lnTo>
                  <a:pt x="0" y="144219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24" name="Group 24" descr="Logo: Circle around text that reads: The Access Coalition: Creating More Inclusive Retail Spaces."/>
          <p:cNvGrpSpPr/>
          <p:nvPr/>
        </p:nvGrpSpPr>
        <p:grpSpPr>
          <a:xfrm>
            <a:off x="11213011" y="5896588"/>
            <a:ext cx="788857" cy="788857"/>
            <a:chOff x="0" y="0"/>
            <a:chExt cx="1577713" cy="1577713"/>
          </a:xfrm>
        </p:grpSpPr>
        <p:sp>
          <p:nvSpPr>
            <p:cNvPr id="25" name="Freeform 25">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26" name="TextBox 26"/>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dirty="0">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dirty="0">
                  <a:solidFill>
                    <a:srgbClr val="2B3580"/>
                  </a:solidFill>
                  <a:latin typeface="Atkinson Hyperlegible"/>
                  <a:ea typeface="Atkinson Hyperlegible"/>
                  <a:cs typeface="Atkinson Hyperlegible"/>
                  <a:sym typeface="Atkinson Hyperlegible"/>
                </a:rPr>
                <a:t>Coalition</a:t>
              </a:r>
            </a:p>
          </p:txBody>
        </p:sp>
        <p:sp>
          <p:nvSpPr>
            <p:cNvPr id="27" name="TextBox 27"/>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2987192" cy="6858000"/>
            <a:chOff x="0" y="0"/>
            <a:chExt cx="1180125" cy="2709333"/>
          </a:xfrm>
        </p:grpSpPr>
        <p:sp>
          <p:nvSpPr>
            <p:cNvPr id="3" name="Freeform 3">
              <a:extLst>
                <a:ext uri="{C183D7F6-B498-43B3-948B-1728B52AA6E4}">
                  <adec:decorative xmlns:adec="http://schemas.microsoft.com/office/drawing/2017/decorative" val="1"/>
                </a:ext>
              </a:extLst>
            </p:cNvPr>
            <p:cNvSpPr/>
            <p:nvPr/>
          </p:nvSpPr>
          <p:spPr>
            <a:xfrm>
              <a:off x="0" y="0"/>
              <a:ext cx="1180125" cy="2709333"/>
            </a:xfrm>
            <a:custGeom>
              <a:avLst/>
              <a:gdLst/>
              <a:ahLst/>
              <a:cxnLst/>
              <a:rect l="l" t="t" r="r" b="b"/>
              <a:pathLst>
                <a:path w="1180125" h="2709333">
                  <a:moveTo>
                    <a:pt x="0" y="0"/>
                  </a:moveTo>
                  <a:lnTo>
                    <a:pt x="1180125" y="0"/>
                  </a:lnTo>
                  <a:lnTo>
                    <a:pt x="1180125" y="2709333"/>
                  </a:lnTo>
                  <a:lnTo>
                    <a:pt x="0" y="2709333"/>
                  </a:lnTo>
                  <a:close/>
                </a:path>
              </a:pathLst>
            </a:custGeom>
            <a:solidFill>
              <a:srgbClr val="1A2461"/>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18012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p:nvPr/>
        </p:nvSpPr>
        <p:spPr>
          <a:xfrm>
            <a:off x="627655" y="2317925"/>
            <a:ext cx="873400" cy="0"/>
          </a:xfrm>
          <a:prstGeom prst="line">
            <a:avLst/>
          </a:prstGeom>
          <a:ln w="95250"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6" name="TextBox 6"/>
          <p:cNvSpPr txBox="1">
            <a:spLocks noGrp="1"/>
          </p:cNvSpPr>
          <p:nvPr>
            <p:ph type="title" idx="4294967295"/>
          </p:nvPr>
        </p:nvSpPr>
        <p:spPr>
          <a:xfrm>
            <a:off x="627655" y="687956"/>
            <a:ext cx="1731883" cy="19572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3920"/>
              </a:lnSpc>
              <a:spcBef>
                <a:spcPts val="0"/>
              </a:spcBef>
              <a:defRPr/>
            </a:pPr>
            <a:r>
              <a:rPr lang="en-US" sz="2800" b="1" spc="56" dirty="0">
                <a:solidFill>
                  <a:srgbClr val="FFFFFF"/>
                </a:solidFill>
                <a:latin typeface="Atkinson Hyperlegible Bold"/>
                <a:ea typeface="Atkinson Hyperlegible Bold"/>
                <a:cs typeface="Atkinson Hyperlegible Bold"/>
                <a:sym typeface="Atkinson Hyperlegible Bold"/>
              </a:rPr>
              <a:t>LESSONS LEARNED</a:t>
            </a:r>
          </a:p>
        </p:txBody>
      </p:sp>
      <p:sp>
        <p:nvSpPr>
          <p:cNvPr id="7" name="TextBox 7"/>
          <p:cNvSpPr txBox="1"/>
          <p:nvPr/>
        </p:nvSpPr>
        <p:spPr>
          <a:xfrm>
            <a:off x="3312622" y="356024"/>
            <a:ext cx="7900389" cy="6463308"/>
          </a:xfrm>
          <a:prstGeom prst="rect">
            <a:avLst/>
          </a:prstGeom>
        </p:spPr>
        <p:txBody>
          <a:bodyPr lIns="0" tIns="0" rIns="0" bIns="0" rtlCol="0" anchor="t">
            <a:spAutoFit/>
          </a:bodyPr>
          <a:lstStyle/>
          <a:p>
            <a:pPr marL="388639" lvl="1" indent="-194320" defTabSz="609630">
              <a:lnSpc>
                <a:spcPts val="2069"/>
              </a:lnSpc>
              <a:buFont typeface="Arial"/>
              <a:buChar char="•"/>
            </a:pPr>
            <a:r>
              <a:rPr lang="en-US" b="1">
                <a:solidFill>
                  <a:srgbClr val="000000"/>
                </a:solidFill>
                <a:latin typeface="Atkinson Hyperlegible Bold"/>
                <a:ea typeface="Atkinson Hyperlegible Bold"/>
                <a:cs typeface="Atkinson Hyperlegible Bold"/>
                <a:sym typeface="Atkinson Hyperlegible Bold"/>
              </a:rPr>
              <a:t>Coalition Building</a:t>
            </a:r>
          </a:p>
          <a:p>
            <a:pPr marL="777279" lvl="2" indent="-259093" defTabSz="609630">
              <a:lnSpc>
                <a:spcPts val="2069"/>
              </a:lnSpc>
              <a:buFont typeface="Arial"/>
              <a:buChar char="⚬"/>
            </a:pPr>
            <a:r>
              <a:rPr lang="en-US">
                <a:solidFill>
                  <a:srgbClr val="000000"/>
                </a:solidFill>
                <a:latin typeface="Atkinson Hyperlegible"/>
                <a:ea typeface="Atkinson Hyperlegible"/>
                <a:cs typeface="Atkinson Hyperlegible"/>
                <a:sym typeface="Atkinson Hyperlegible"/>
              </a:rPr>
              <a:t>Bringing different companies together under shared goals has sweeping benefits. Member companies learn together and from one another. Problem solving with tough issues happens organically. Coalitions also bring shared risk management - working together, publicly shows unity over a complex issue. </a:t>
            </a:r>
          </a:p>
          <a:p>
            <a:pPr defTabSz="609630">
              <a:lnSpc>
                <a:spcPts val="2069"/>
              </a:lnSpc>
            </a:pPr>
            <a:endParaRPr lang="en-US">
              <a:solidFill>
                <a:srgbClr val="000000"/>
              </a:solidFill>
              <a:latin typeface="Atkinson Hyperlegible"/>
              <a:ea typeface="Atkinson Hyperlegible"/>
              <a:cs typeface="Atkinson Hyperlegible"/>
              <a:sym typeface="Atkinson Hyperlegible"/>
            </a:endParaRPr>
          </a:p>
          <a:p>
            <a:pPr marL="388639" lvl="1" indent="-194320" defTabSz="609630">
              <a:lnSpc>
                <a:spcPts val="2069"/>
              </a:lnSpc>
              <a:buFont typeface="Arial"/>
              <a:buChar char="•"/>
            </a:pPr>
            <a:r>
              <a:rPr lang="en-US" b="1">
                <a:solidFill>
                  <a:srgbClr val="000000"/>
                </a:solidFill>
                <a:latin typeface="Atkinson Hyperlegible Bold"/>
                <a:ea typeface="Atkinson Hyperlegible Bold"/>
                <a:cs typeface="Atkinson Hyperlegible Bold"/>
                <a:sym typeface="Atkinson Hyperlegible Bold"/>
              </a:rPr>
              <a:t>Tools to Implement</a:t>
            </a:r>
          </a:p>
          <a:p>
            <a:pPr marL="777279" lvl="2" indent="-259093" defTabSz="609630">
              <a:lnSpc>
                <a:spcPts val="2069"/>
              </a:lnSpc>
              <a:buFont typeface="Arial"/>
              <a:buChar char="⚬"/>
            </a:pPr>
            <a:r>
              <a:rPr lang="en-US">
                <a:solidFill>
                  <a:srgbClr val="000000"/>
                </a:solidFill>
                <a:latin typeface="Atkinson Hyperlegible"/>
                <a:ea typeface="Atkinson Hyperlegible"/>
                <a:cs typeface="Atkinson Hyperlegible"/>
                <a:sym typeface="Atkinson Hyperlegible"/>
              </a:rPr>
              <a:t>The field wants resources and tools to use today. If something works, share it. The overall learnings from the Coalition captured in the playbook has been widely praised. We do not know what we do not know. Putting information out helps everyone to achieve the shared goals.</a:t>
            </a:r>
          </a:p>
          <a:p>
            <a:pPr defTabSz="609630">
              <a:lnSpc>
                <a:spcPts val="2069"/>
              </a:lnSpc>
            </a:pPr>
            <a:endParaRPr lang="en-US">
              <a:solidFill>
                <a:srgbClr val="000000"/>
              </a:solidFill>
              <a:latin typeface="Atkinson Hyperlegible"/>
              <a:ea typeface="Atkinson Hyperlegible"/>
              <a:cs typeface="Atkinson Hyperlegible"/>
              <a:sym typeface="Atkinson Hyperlegible"/>
            </a:endParaRPr>
          </a:p>
          <a:p>
            <a:pPr marL="388639" lvl="1" indent="-194320" defTabSz="609630">
              <a:lnSpc>
                <a:spcPts val="2069"/>
              </a:lnSpc>
              <a:buFont typeface="Arial"/>
              <a:buChar char="•"/>
            </a:pPr>
            <a:r>
              <a:rPr lang="en-US" b="1">
                <a:solidFill>
                  <a:srgbClr val="000000"/>
                </a:solidFill>
                <a:latin typeface="Atkinson Hyperlegible Bold"/>
                <a:ea typeface="Atkinson Hyperlegible Bold"/>
                <a:cs typeface="Atkinson Hyperlegible Bold"/>
                <a:sym typeface="Atkinson Hyperlegible Bold"/>
              </a:rPr>
              <a:t>Open-Sourced Resources</a:t>
            </a:r>
          </a:p>
          <a:p>
            <a:pPr marL="777279" lvl="2" indent="-259093" defTabSz="609630">
              <a:lnSpc>
                <a:spcPts val="2069"/>
              </a:lnSpc>
              <a:buFont typeface="Arial"/>
              <a:buChar char="⚬"/>
            </a:pPr>
            <a:r>
              <a:rPr lang="en-US">
                <a:solidFill>
                  <a:srgbClr val="000000"/>
                </a:solidFill>
                <a:latin typeface="Atkinson Hyperlegible"/>
                <a:ea typeface="Atkinson Hyperlegible"/>
                <a:cs typeface="Atkinson Hyperlegible"/>
                <a:sym typeface="Atkinson Hyperlegible"/>
              </a:rPr>
              <a:t>Today, many resources are behind paywalls. Sharing what works helps every place in the community become more accessible, especially for small businesses without the resources of large companies.</a:t>
            </a:r>
          </a:p>
          <a:p>
            <a:pPr defTabSz="609630">
              <a:lnSpc>
                <a:spcPts val="2069"/>
              </a:lnSpc>
            </a:pPr>
            <a:endParaRPr lang="en-US">
              <a:solidFill>
                <a:srgbClr val="000000"/>
              </a:solidFill>
              <a:latin typeface="Atkinson Hyperlegible"/>
              <a:ea typeface="Atkinson Hyperlegible"/>
              <a:cs typeface="Atkinson Hyperlegible"/>
              <a:sym typeface="Atkinson Hyperlegible"/>
            </a:endParaRPr>
          </a:p>
          <a:p>
            <a:pPr marL="388639" lvl="1" indent="-194320" defTabSz="609630">
              <a:lnSpc>
                <a:spcPts val="2069"/>
              </a:lnSpc>
              <a:buFont typeface="Arial"/>
              <a:buChar char="•"/>
            </a:pPr>
            <a:r>
              <a:rPr lang="en-US" b="1">
                <a:solidFill>
                  <a:srgbClr val="000000"/>
                </a:solidFill>
                <a:latin typeface="Atkinson Hyperlegible Bold"/>
                <a:ea typeface="Atkinson Hyperlegible Bold"/>
                <a:cs typeface="Atkinson Hyperlegible Bold"/>
                <a:sym typeface="Atkinson Hyperlegible Bold"/>
              </a:rPr>
              <a:t>Accessibility is Good Business</a:t>
            </a:r>
          </a:p>
          <a:p>
            <a:pPr marL="777279" lvl="2" indent="-259093" defTabSz="609630">
              <a:lnSpc>
                <a:spcPts val="2069"/>
              </a:lnSpc>
              <a:buFont typeface="Arial"/>
              <a:buChar char="⚬"/>
            </a:pPr>
            <a:r>
              <a:rPr lang="en-US">
                <a:solidFill>
                  <a:srgbClr val="000000"/>
                </a:solidFill>
                <a:latin typeface="Atkinson Hyperlegible"/>
                <a:ea typeface="Atkinson Hyperlegible"/>
                <a:cs typeface="Atkinson Hyperlegible"/>
                <a:sym typeface="Atkinson Hyperlegible"/>
              </a:rPr>
              <a:t>Accessibility is about creating spaces that work for everyone. This supports customers and employees with disabilities, aging customers, families, caregivers, and every person to belong in a space.</a:t>
            </a:r>
          </a:p>
        </p:txBody>
      </p:sp>
      <p:grpSp>
        <p:nvGrpSpPr>
          <p:cNvPr id="8" name="Group 8" descr="Logo: Circle around text that reads: The Access Coalition: Creating More Inclusive Retail Spaces.">
            <a:extLst>
              <a:ext uri="{C183D7F6-B498-43B3-948B-1728B52AA6E4}">
                <adec:decorative xmlns:adec="http://schemas.microsoft.com/office/drawing/2017/decorative" val="0"/>
              </a:ext>
            </a:extLst>
          </p:cNvPr>
          <p:cNvGrpSpPr/>
          <p:nvPr/>
        </p:nvGrpSpPr>
        <p:grpSpPr>
          <a:xfrm>
            <a:off x="11213011" y="5896588"/>
            <a:ext cx="788857" cy="788857"/>
            <a:chOff x="0" y="0"/>
            <a:chExt cx="1577713" cy="1577713"/>
          </a:xfrm>
        </p:grpSpPr>
        <p:sp>
          <p:nvSpPr>
            <p:cNvPr id="9" name="Freeform 9">
              <a:extLst>
                <a:ext uri="{C183D7F6-B498-43B3-948B-1728B52AA6E4}">
                  <adec:decorative xmlns:adec="http://schemas.microsoft.com/office/drawing/2017/decorative" val="1"/>
                </a:ext>
              </a:extLst>
            </p:cNvPr>
            <p:cNvSpPr/>
            <p:nvPr/>
          </p:nvSpPr>
          <p:spPr>
            <a:xfrm>
              <a:off x="0" y="0"/>
              <a:ext cx="1577713" cy="1577713"/>
            </a:xfrm>
            <a:custGeom>
              <a:avLst/>
              <a:gdLst/>
              <a:ahLst/>
              <a:cxnLst/>
              <a:rect l="l" t="t" r="r" b="b"/>
              <a:pathLst>
                <a:path w="1577713" h="1577713">
                  <a:moveTo>
                    <a:pt x="0" y="0"/>
                  </a:moveTo>
                  <a:lnTo>
                    <a:pt x="1577713" y="0"/>
                  </a:lnTo>
                  <a:lnTo>
                    <a:pt x="1577713" y="1577713"/>
                  </a:lnTo>
                  <a:lnTo>
                    <a:pt x="0" y="157771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153548" y="339850"/>
              <a:ext cx="1270617" cy="589392"/>
            </a:xfrm>
            <a:prstGeom prst="rect">
              <a:avLst/>
            </a:prstGeom>
          </p:spPr>
          <p:txBody>
            <a:bodyPr lIns="0" tIns="0" rIns="0" bIns="0" rtlCol="0" anchor="t">
              <a:spAutoFit/>
            </a:bodyPr>
            <a:lstStyle/>
            <a:p>
              <a:pPr algn="ctr" defTabSz="609630">
                <a:lnSpc>
                  <a:spcPts val="1219"/>
                </a:lnSpc>
              </a:pPr>
              <a:r>
                <a:rPr lang="en-US" sz="871">
                  <a:solidFill>
                    <a:srgbClr val="2B3580"/>
                  </a:solidFill>
                  <a:latin typeface="Atkinson Hyperlegible"/>
                  <a:ea typeface="Atkinson Hyperlegible"/>
                  <a:cs typeface="Atkinson Hyperlegible"/>
                  <a:sym typeface="Atkinson Hyperlegible"/>
                </a:rPr>
                <a:t>The Access </a:t>
              </a:r>
            </a:p>
            <a:p>
              <a:pPr algn="ctr" defTabSz="609630">
                <a:lnSpc>
                  <a:spcPts val="1219"/>
                </a:lnSpc>
              </a:pPr>
              <a:r>
                <a:rPr lang="en-US" sz="871">
                  <a:solidFill>
                    <a:srgbClr val="2B3580"/>
                  </a:solidFill>
                  <a:latin typeface="Atkinson Hyperlegible"/>
                  <a:ea typeface="Atkinson Hyperlegible"/>
                  <a:cs typeface="Atkinson Hyperlegible"/>
                  <a:sym typeface="Atkinson Hyperlegible"/>
                </a:rPr>
                <a:t>Coalition</a:t>
              </a:r>
            </a:p>
          </p:txBody>
        </p:sp>
        <p:sp>
          <p:nvSpPr>
            <p:cNvPr id="11" name="TextBox 11"/>
            <p:cNvSpPr txBox="1"/>
            <p:nvPr/>
          </p:nvSpPr>
          <p:spPr>
            <a:xfrm>
              <a:off x="153548" y="957267"/>
              <a:ext cx="1270617" cy="293158"/>
            </a:xfrm>
            <a:prstGeom prst="rect">
              <a:avLst/>
            </a:prstGeom>
          </p:spPr>
          <p:txBody>
            <a:bodyPr lIns="0" tIns="0" rIns="0" bIns="0" rtlCol="0" anchor="t">
              <a:spAutoFit/>
            </a:bodyPr>
            <a:lstStyle/>
            <a:p>
              <a:pPr algn="ctr" defTabSz="609630">
                <a:lnSpc>
                  <a:spcPts val="572"/>
                </a:lnSpc>
                <a:spcBef>
                  <a:spcPct val="0"/>
                </a:spcBef>
              </a:pPr>
              <a:r>
                <a:rPr lang="en-US" sz="409">
                  <a:solidFill>
                    <a:srgbClr val="2B3580"/>
                  </a:solidFill>
                  <a:latin typeface="Atkinson Hyperlegible"/>
                  <a:ea typeface="Atkinson Hyperlegible"/>
                  <a:cs typeface="Atkinson Hyperlegible"/>
                  <a:sym typeface="Atkinson Hyperlegible"/>
                </a:rPr>
                <a:t>Creating More Inclusive Retail Spaces</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555104"/>
            <a:ext cx="12192000" cy="2302897"/>
            <a:chOff x="0" y="0"/>
            <a:chExt cx="14449778" cy="2729359"/>
          </a:xfrm>
        </p:grpSpPr>
        <p:sp>
          <p:nvSpPr>
            <p:cNvPr id="3" name="Freeform 3">
              <a:extLst>
                <a:ext uri="{C183D7F6-B498-43B3-948B-1728B52AA6E4}">
                  <adec:decorative xmlns:adec="http://schemas.microsoft.com/office/drawing/2017/decorative" val="1"/>
                </a:ext>
              </a:extLst>
            </p:cNvPr>
            <p:cNvSpPr/>
            <p:nvPr/>
          </p:nvSpPr>
          <p:spPr>
            <a:xfrm>
              <a:off x="0" y="0"/>
              <a:ext cx="14449778" cy="2729359"/>
            </a:xfrm>
            <a:custGeom>
              <a:avLst/>
              <a:gdLst/>
              <a:ahLst/>
              <a:cxnLst/>
              <a:rect l="l" t="t" r="r" b="b"/>
              <a:pathLst>
                <a:path w="14449778" h="2729359">
                  <a:moveTo>
                    <a:pt x="0" y="0"/>
                  </a:moveTo>
                  <a:lnTo>
                    <a:pt x="14449778" y="0"/>
                  </a:lnTo>
                  <a:lnTo>
                    <a:pt x="14449778" y="2729359"/>
                  </a:lnTo>
                  <a:lnTo>
                    <a:pt x="0" y="2729359"/>
                  </a:lnTo>
                  <a:close/>
                </a:path>
              </a:pathLst>
            </a:custGeom>
            <a:solidFill>
              <a:srgbClr val="E6E8FF"/>
            </a:solidFill>
          </p:spPr>
          <p:txBody>
            <a:bodyPr/>
            <a:lstStyle/>
            <a:p>
              <a:pPr defTabSz="609630"/>
              <a:endParaRPr lang="en-US" sz="1200">
                <a:solidFill>
                  <a:prstClr val="black"/>
                </a:solidFill>
                <a:latin typeface="Calibri"/>
              </a:endParaRPr>
            </a:p>
          </p:txBody>
        </p:sp>
        <p:sp>
          <p:nvSpPr>
            <p:cNvPr id="4" name="TextBox 4"/>
            <p:cNvSpPr txBox="1"/>
            <p:nvPr/>
          </p:nvSpPr>
          <p:spPr>
            <a:xfrm>
              <a:off x="0" y="-28575"/>
              <a:ext cx="14449778" cy="275793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406609" y="0"/>
            <a:ext cx="1129861" cy="6858000"/>
            <a:chOff x="0" y="0"/>
            <a:chExt cx="446365" cy="2709333"/>
          </a:xfrm>
        </p:grpSpPr>
        <p:sp>
          <p:nvSpPr>
            <p:cNvPr id="6" name="Freeform 6">
              <a:extLst>
                <a:ext uri="{C183D7F6-B498-43B3-948B-1728B52AA6E4}">
                  <adec:decorative xmlns:adec="http://schemas.microsoft.com/office/drawing/2017/decorative" val="1"/>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solidFill>
              <a:srgbClr val="1A2461"/>
            </a:solidFill>
          </p:spPr>
          <p:txBody>
            <a:bodyPr/>
            <a:lstStyle/>
            <a:p>
              <a:pPr defTabSz="609630"/>
              <a:endParaRPr lang="en-US" sz="1200">
                <a:solidFill>
                  <a:prstClr val="black"/>
                </a:solidFill>
                <a:latin typeface="Calibri"/>
              </a:endParaRPr>
            </a:p>
          </p:txBody>
        </p:sp>
        <p:sp>
          <p:nvSpPr>
            <p:cNvPr id="7" name="TextBox 7"/>
            <p:cNvSpPr txBox="1"/>
            <p:nvPr/>
          </p:nvSpPr>
          <p:spPr>
            <a:xfrm>
              <a:off x="0" y="-28575"/>
              <a:ext cx="446365" cy="2737908"/>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3" name="TextBox 13"/>
          <p:cNvSpPr txBox="1">
            <a:spLocks noGrp="1"/>
          </p:cNvSpPr>
          <p:nvPr>
            <p:ph type="title" idx="4294967295"/>
          </p:nvPr>
        </p:nvSpPr>
        <p:spPr>
          <a:xfrm>
            <a:off x="1082949" y="711200"/>
            <a:ext cx="9189095" cy="30777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7667"/>
              </a:lnSpc>
              <a:spcBef>
                <a:spcPts val="0"/>
              </a:spcBef>
              <a:defRPr/>
            </a:pPr>
            <a:r>
              <a:rPr lang="en-US" sz="6667" b="1" dirty="0">
                <a:solidFill>
                  <a:srgbClr val="000000"/>
                </a:solidFill>
                <a:latin typeface="Atkinson Hyperlegible Bold"/>
                <a:ea typeface="Atkinson Hyperlegible Bold"/>
                <a:cs typeface="Atkinson Hyperlegible Bold"/>
                <a:sym typeface="Atkinson Hyperlegible Bold"/>
              </a:rPr>
              <a:t>THE ACCESS COALITION</a:t>
            </a:r>
          </a:p>
          <a:p>
            <a:pPr algn="l">
              <a:lnSpc>
                <a:spcPts val="4294"/>
              </a:lnSpc>
              <a:spcBef>
                <a:spcPts val="0"/>
              </a:spcBef>
              <a:defRPr/>
            </a:pPr>
            <a:r>
              <a:rPr lang="en-US" sz="3734" b="1" dirty="0">
                <a:solidFill>
                  <a:srgbClr val="000000"/>
                </a:solidFill>
                <a:latin typeface="Atkinson Hyperlegible Bold"/>
                <a:ea typeface="Atkinson Hyperlegible Bold"/>
                <a:cs typeface="Atkinson Hyperlegible Bold"/>
                <a:sym typeface="Atkinson Hyperlegible Bold"/>
              </a:rPr>
              <a:t>CREATING MORE INCLUSIVE RETAIL SPACES</a:t>
            </a:r>
          </a:p>
        </p:txBody>
      </p:sp>
      <p:sp>
        <p:nvSpPr>
          <p:cNvPr id="15" name="TextBox 15"/>
          <p:cNvSpPr txBox="1"/>
          <p:nvPr/>
        </p:nvSpPr>
        <p:spPr>
          <a:xfrm>
            <a:off x="1082949" y="4702101"/>
            <a:ext cx="9189095" cy="230832"/>
          </a:xfrm>
          <a:prstGeom prst="rect">
            <a:avLst/>
          </a:prstGeom>
        </p:spPr>
        <p:txBody>
          <a:bodyPr lIns="0" tIns="0" rIns="0" bIns="0" rtlCol="0" anchor="t">
            <a:spAutoFit/>
          </a:bodyPr>
          <a:lstStyle/>
          <a:p>
            <a:pPr defTabSz="609630">
              <a:lnSpc>
                <a:spcPts val="1840"/>
              </a:lnSpc>
            </a:pPr>
            <a:r>
              <a:rPr lang="en-US" sz="1600" b="1">
                <a:solidFill>
                  <a:srgbClr val="000000"/>
                </a:solidFill>
                <a:latin typeface="Atkinson Hyperlegible Bold"/>
                <a:ea typeface="Atkinson Hyperlegible Bold"/>
                <a:cs typeface="Atkinson Hyperlegible Bold"/>
                <a:sym typeface="Atkinson Hyperlegible Bold"/>
              </a:rPr>
              <a:t>For additional information:</a:t>
            </a:r>
          </a:p>
        </p:txBody>
      </p:sp>
      <p:sp>
        <p:nvSpPr>
          <p:cNvPr id="8" name="Freeform 8" descr="an email envelope icon on a white background"/>
          <p:cNvSpPr/>
          <p:nvPr/>
        </p:nvSpPr>
        <p:spPr>
          <a:xfrm>
            <a:off x="1082949" y="5048811"/>
            <a:ext cx="325659" cy="325659"/>
          </a:xfrm>
          <a:custGeom>
            <a:avLst/>
            <a:gdLst/>
            <a:ahLst/>
            <a:cxnLst/>
            <a:rect l="l" t="t" r="r" b="b"/>
            <a:pathLst>
              <a:path w="488488" h="488488">
                <a:moveTo>
                  <a:pt x="0" y="0"/>
                </a:moveTo>
                <a:lnTo>
                  <a:pt x="488488" y="0"/>
                </a:lnTo>
                <a:lnTo>
                  <a:pt x="488488" y="488488"/>
                </a:lnTo>
                <a:lnTo>
                  <a:pt x="0" y="48848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1529086" y="5066014"/>
            <a:ext cx="3401693" cy="246734"/>
          </a:xfrm>
          <a:prstGeom prst="rect">
            <a:avLst/>
          </a:prstGeom>
        </p:spPr>
        <p:txBody>
          <a:bodyPr lIns="0" tIns="0" rIns="0" bIns="0" rtlCol="0" anchor="t">
            <a:spAutoFit/>
          </a:bodyPr>
          <a:lstStyle/>
          <a:p>
            <a:pPr defTabSz="609630">
              <a:lnSpc>
                <a:spcPts val="2147"/>
              </a:lnSpc>
            </a:pPr>
            <a:r>
              <a:rPr lang="en-US" sz="1533" u="sng">
                <a:solidFill>
                  <a:srgbClr val="000000"/>
                </a:solidFill>
                <a:latin typeface="Atkinson Hyperlegible"/>
                <a:ea typeface="Atkinson Hyperlegible"/>
                <a:cs typeface="Atkinson Hyperlegible"/>
                <a:sym typeface="Atkinson Hyperlegible"/>
                <a:hlinkClick r:id="rId4" tooltip="mailto:knackstedt@unlockaccess.org"/>
              </a:rPr>
              <a:t>knackstedt@unlockaccess.org</a:t>
            </a:r>
          </a:p>
        </p:txBody>
      </p:sp>
      <p:sp>
        <p:nvSpPr>
          <p:cNvPr id="10" name="Freeform 10" descr="The linkedin logo in white text on blue background"/>
          <p:cNvSpPr/>
          <p:nvPr/>
        </p:nvSpPr>
        <p:spPr>
          <a:xfrm>
            <a:off x="1082949" y="5476621"/>
            <a:ext cx="354402" cy="302208"/>
          </a:xfrm>
          <a:custGeom>
            <a:avLst/>
            <a:gdLst/>
            <a:ahLst/>
            <a:cxnLst/>
            <a:rect l="l" t="t" r="r" b="b"/>
            <a:pathLst>
              <a:path w="531603" h="453312">
                <a:moveTo>
                  <a:pt x="0" y="0"/>
                </a:moveTo>
                <a:lnTo>
                  <a:pt x="531603" y="0"/>
                </a:lnTo>
                <a:lnTo>
                  <a:pt x="531603" y="453312"/>
                </a:lnTo>
                <a:lnTo>
                  <a:pt x="0" y="45331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1529086" y="5482098"/>
            <a:ext cx="5276684" cy="246734"/>
          </a:xfrm>
          <a:prstGeom prst="rect">
            <a:avLst/>
          </a:prstGeom>
        </p:spPr>
        <p:txBody>
          <a:bodyPr lIns="0" tIns="0" rIns="0" bIns="0" rtlCol="0" anchor="t">
            <a:spAutoFit/>
          </a:bodyPr>
          <a:lstStyle/>
          <a:p>
            <a:pPr defTabSz="609630">
              <a:lnSpc>
                <a:spcPts val="2147"/>
              </a:lnSpc>
            </a:pPr>
            <a:r>
              <a:rPr lang="en-US" sz="1533" u="sng" spc="31">
                <a:solidFill>
                  <a:srgbClr val="222222"/>
                </a:solidFill>
                <a:latin typeface="Aileron"/>
                <a:ea typeface="Aileron"/>
                <a:cs typeface="Aileron"/>
                <a:sym typeface="Aileron"/>
                <a:hlinkClick r:id="rId6" tooltip="https://www.linkedin.com/company/the-access-coalition/"/>
              </a:rPr>
              <a:t>https://www.linkedin.com/company/the-access-coalition/</a:t>
            </a:r>
          </a:p>
        </p:txBody>
      </p:sp>
      <p:sp>
        <p:nvSpPr>
          <p:cNvPr id="9" name="Freeform 9" descr="a blue circle with a globe in the center signaling email"/>
          <p:cNvSpPr/>
          <p:nvPr/>
        </p:nvSpPr>
        <p:spPr>
          <a:xfrm>
            <a:off x="1082949" y="5846541"/>
            <a:ext cx="325659" cy="325659"/>
          </a:xfrm>
          <a:custGeom>
            <a:avLst/>
            <a:gdLst/>
            <a:ahLst/>
            <a:cxnLst/>
            <a:rect l="l" t="t" r="r" b="b"/>
            <a:pathLst>
              <a:path w="488488" h="488488">
                <a:moveTo>
                  <a:pt x="0" y="0"/>
                </a:moveTo>
                <a:lnTo>
                  <a:pt x="488488" y="0"/>
                </a:lnTo>
                <a:lnTo>
                  <a:pt x="488488" y="488488"/>
                </a:lnTo>
                <a:lnTo>
                  <a:pt x="0" y="4884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1529086" y="5862996"/>
            <a:ext cx="5531768" cy="246734"/>
          </a:xfrm>
          <a:prstGeom prst="rect">
            <a:avLst/>
          </a:prstGeom>
        </p:spPr>
        <p:txBody>
          <a:bodyPr lIns="0" tIns="0" rIns="0" bIns="0" rtlCol="0" anchor="t">
            <a:spAutoFit/>
          </a:bodyPr>
          <a:lstStyle/>
          <a:p>
            <a:pPr defTabSz="609630">
              <a:lnSpc>
                <a:spcPts val="2147"/>
              </a:lnSpc>
            </a:pPr>
            <a:r>
              <a:rPr lang="en-US" sz="1533" u="sng">
                <a:solidFill>
                  <a:srgbClr val="000000"/>
                </a:solidFill>
                <a:latin typeface="Atkinson Hyperlegible"/>
                <a:ea typeface="Atkinson Hyperlegible"/>
                <a:cs typeface="Atkinson Hyperlegible"/>
                <a:sym typeface="Atkinson Hyperlegible"/>
                <a:hlinkClick r:id="rId8" tooltip="https://www.aapd.com/inclusive-retail-spaces-coalition/"/>
              </a:rPr>
              <a:t>https://www.aapd.com/inclusive-retail-spaces-coalition/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dirty="0"/>
              <a:t>If you have any questions following this recording, please contact us at </a:t>
            </a:r>
            <a:r>
              <a:rPr lang="en-US" sz="3000" u="sng" dirty="0">
                <a:hlinkClick r:id="rId4"/>
              </a:rPr>
              <a:t>Disability.Statistics@unh.edu</a:t>
            </a:r>
            <a:r>
              <a:rPr lang="en-US" sz="3000" dirty="0"/>
              <a:t>, or toll free at 866-538-9521 for more information. Thanks for joining us. Enjoy today's webinar!</a:t>
            </a:r>
          </a:p>
          <a:p>
            <a:endParaRPr lang="en-US" dirty="0"/>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F8122-B7A2-9958-1483-C10A79C09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30E0C-E5E6-85F5-33ED-DE7ABAF44B0C}"/>
              </a:ext>
            </a:extLst>
          </p:cNvPr>
          <p:cNvSpPr>
            <a:spLocks noGrp="1"/>
          </p:cNvSpPr>
          <p:nvPr>
            <p:ph type="title"/>
          </p:nvPr>
        </p:nvSpPr>
        <p:spPr>
          <a:xfrm>
            <a:off x="101446" y="681480"/>
            <a:ext cx="3929378"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Comparing:</a:t>
            </a:r>
            <a:br>
              <a:rPr lang="en-US" sz="4000" b="1"/>
            </a:br>
            <a:r>
              <a:rPr lang="en-US" sz="4000" b="1"/>
              <a:t> </a:t>
            </a:r>
            <a:r>
              <a:rPr lang="en-US" sz="3100" b="1"/>
              <a:t>nTIDE (Ages </a:t>
            </a:r>
            <a:r>
              <a:rPr lang="en-US" sz="3100" b="1">
                <a:solidFill>
                  <a:srgbClr val="FF0000"/>
                </a:solidFill>
              </a:rPr>
              <a:t>16</a:t>
            </a:r>
            <a:r>
              <a:rPr lang="en-US" sz="3100" b="1"/>
              <a:t>-64)</a:t>
            </a:r>
            <a:br>
              <a:rPr lang="en-US" sz="3100" b="1"/>
            </a:br>
            <a:r>
              <a:rPr lang="en-US" sz="3100" b="1"/>
              <a:t> </a:t>
            </a:r>
            <a:r>
              <a:rPr lang="en-US" sz="3100" b="1" err="1"/>
              <a:t>AnnRpt</a:t>
            </a:r>
            <a:r>
              <a:rPr lang="en-US" sz="3100" b="1"/>
              <a:t> (Ages </a:t>
            </a:r>
            <a:r>
              <a:rPr lang="en-US" sz="3100" b="1">
                <a:solidFill>
                  <a:srgbClr val="FF0000"/>
                </a:solidFill>
              </a:rPr>
              <a:t>18</a:t>
            </a:r>
            <a:r>
              <a:rPr lang="en-US" sz="3100" b="1"/>
              <a:t>-64)</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AF4D5029-19A0-A517-C343-332AE9FA875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6E0B8181-7E05-5E62-737F-9C2D087EEDC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40</a:t>
            </a:fld>
            <a:endParaRPr lang="en-US"/>
          </a:p>
        </p:txBody>
      </p:sp>
      <p:pic>
        <p:nvPicPr>
          <p:cNvPr id="73" name="Picture 72" descr="A line chart with four lines, comparing the employment-to-population ratio trend lines from nTIDE, which uses CPS monthly data (June 2008-March 2026) and the Annual Report, which uses ACS annual data (2008-2024).  Basically, the trend lines from the annual report (one for people with disabilities and one for people without disabilities) are overlayed on top of the standard trend lines from nTIDE.  Overall, they follow the same pattern, which acts to verify the two data sources. The trend lines for from nTIDE are always lower than those of the Annual Report, in part because nTIDE includes 16 and 17 year olds, who are less likely to be employed.&#10;">
            <a:extLst>
              <a:ext uri="{FF2B5EF4-FFF2-40B4-BE49-F238E27FC236}">
                <a16:creationId xmlns:a16="http://schemas.microsoft.com/office/drawing/2014/main" id="{DC804F77-85B6-757B-5CDC-042130DD468A}"/>
              </a:ext>
            </a:extLst>
          </p:cNvPr>
          <p:cNvPicPr>
            <a:picLocks noChangeAspect="1"/>
          </p:cNvPicPr>
          <p:nvPr/>
        </p:nvPicPr>
        <p:blipFill>
          <a:blip r:embed="rId3"/>
          <a:stretch>
            <a:fillRect/>
          </a:stretch>
        </p:blipFill>
        <p:spPr>
          <a:xfrm>
            <a:off x="4153919" y="0"/>
            <a:ext cx="5828281" cy="6120914"/>
          </a:xfrm>
          <a:prstGeom prst="rect">
            <a:avLst/>
          </a:prstGeom>
        </p:spPr>
      </p:pic>
    </p:spTree>
    <p:extLst>
      <p:ext uri="{BB962C8B-B14F-4D97-AF65-F5344CB8AC3E}">
        <p14:creationId xmlns:p14="http://schemas.microsoft.com/office/powerpoint/2010/main" val="3908235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solidFill>
                  <a:srgbClr val="003591"/>
                </a:solidFill>
                <a:latin typeface="Calibri" panose="020F0502020204030204" pitchFamily="34" charset="0"/>
              </a:rPr>
              <a:t>Bye!</a:t>
            </a:r>
            <a:endParaRPr lang="en-US">
              <a:solidFill>
                <a:srgbClr val="003591"/>
              </a:solidFill>
            </a:endParaRPr>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Welcome to the </a:t>
            </a:r>
            <a:r>
              <a:rPr lang="en-US" sz="4400" b="1" i="1" u="sng">
                <a:solidFill>
                  <a:schemeClr val="tx1"/>
                </a:solidFill>
                <a:latin typeface="Calibri" panose="020F0502020204030204" pitchFamily="34" charset="0"/>
              </a:rPr>
              <a:t>nTIDE Lunch &amp; Learn</a:t>
            </a:r>
            <a:endParaRPr lang="en-US" i="1"/>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dirty="0">
                <a:latin typeface="Calibri" panose="020F0502020204030204" pitchFamily="34" charset="0"/>
              </a:rPr>
              <a:t>Occurs at noon Eastern-time on the first Friday day of each month, with the release of the </a:t>
            </a:r>
            <a:r>
              <a:rPr lang="en-US" sz="3000" u="sng" dirty="0">
                <a:latin typeface="Calibri" panose="020F0502020204030204" pitchFamily="34" charset="0"/>
              </a:rPr>
              <a:t>nTIDE Report</a:t>
            </a:r>
            <a:r>
              <a:rPr lang="en-US" sz="3000" dirty="0">
                <a:latin typeface="Calibri" panose="020F0502020204030204" pitchFamily="34" charset="0"/>
              </a:rPr>
              <a:t>.</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57904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257175" y="255156"/>
            <a:ext cx="10515600" cy="1325563"/>
          </a:xfrm>
        </p:spPr>
        <p:txBody>
          <a:bodyPr>
            <a:normAutofit/>
          </a:bodyPr>
          <a:lstStyle/>
          <a:p>
            <a:pPr algn="ctr"/>
            <a:r>
              <a:rPr lang="en-US" sz="3600" b="1" u="sng" dirty="0">
                <a:latin typeface="Calibri" panose="020F0502020204030204" pitchFamily="34" charset="0"/>
              </a:rPr>
              <a:t>Today’s Session: Disability Employment</a:t>
            </a:r>
            <a:br>
              <a:rPr lang="en-US" sz="3600" b="1" u="sng" dirty="0">
                <a:latin typeface="Calibri" panose="020F0502020204030204" pitchFamily="34" charset="0"/>
              </a:rPr>
            </a:br>
            <a:r>
              <a:rPr lang="en-US" sz="3600" b="1" u="sng" dirty="0">
                <a:latin typeface="Calibri" panose="020F0502020204030204" pitchFamily="34" charset="0"/>
              </a:rPr>
              <a:t>Beyond Traditional Workforce Models</a:t>
            </a:r>
            <a:endParaRPr lang="en-US" sz="3600"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dirty="0">
                <a:latin typeface="Calibri" panose="020F0502020204030204" pitchFamily="34" charset="0"/>
              </a:rPr>
              <a:t>Part 1: nTIDE Report … “The Numbers”</a:t>
            </a:r>
          </a:p>
          <a:p>
            <a:pPr lvl="1">
              <a:spcBef>
                <a:spcPts val="800"/>
              </a:spcBef>
            </a:pPr>
            <a:r>
              <a:rPr lang="en-US" dirty="0">
                <a:latin typeface="Calibri" panose="020F0502020204030204" pitchFamily="34" charset="0"/>
              </a:rPr>
              <a:t>Andrew Houtenville, University of New Hampshire</a:t>
            </a:r>
          </a:p>
          <a:p>
            <a:pPr lvl="1">
              <a:spcBef>
                <a:spcPts val="800"/>
              </a:spcBef>
            </a:pPr>
            <a:r>
              <a:rPr lang="en-US" dirty="0">
                <a:latin typeface="Calibri" panose="020F0502020204030204" pitchFamily="34" charset="0"/>
              </a:rPr>
              <a:t>John O’Neill, Kessler Foundation</a:t>
            </a:r>
          </a:p>
          <a:p>
            <a:r>
              <a:rPr lang="en-US" sz="3000" dirty="0">
                <a:latin typeface="Calibri" panose="020F0502020204030204" pitchFamily="34" charset="0"/>
              </a:rPr>
              <a:t>Part 2: nTIDE News</a:t>
            </a:r>
          </a:p>
          <a:p>
            <a:pPr lvl="1"/>
            <a:r>
              <a:rPr lang="en-US" dirty="0">
                <a:latin typeface="Calibri"/>
                <a:cs typeface="Calibri"/>
              </a:rPr>
              <a:t>Lillie Heigl, </a:t>
            </a:r>
            <a:r>
              <a:rPr lang="en-US" dirty="0">
                <a:solidFill>
                  <a:srgbClr val="000000"/>
                </a:solidFill>
                <a:latin typeface="Calibri"/>
                <a:cs typeface="Calibri"/>
              </a:rPr>
              <a:t>Association of University Centers on Disabilities (AUCD</a:t>
            </a:r>
            <a:r>
              <a:rPr lang="en-US" dirty="0">
                <a:latin typeface="Calibri"/>
                <a:cs typeface="Calibri"/>
              </a:rPr>
              <a:t>)</a:t>
            </a:r>
          </a:p>
          <a:p>
            <a:pPr>
              <a:spcBef>
                <a:spcPts val="1200"/>
              </a:spcBef>
            </a:pPr>
            <a:r>
              <a:rPr lang="en-US" sz="3000" dirty="0">
                <a:latin typeface="Calibri"/>
                <a:cs typeface="Calibri"/>
              </a:rPr>
              <a:t>Part 3: Guest Speaker</a:t>
            </a:r>
          </a:p>
          <a:p>
            <a:pPr lvl="1">
              <a:spcBef>
                <a:spcPts val="1200"/>
              </a:spcBef>
            </a:pPr>
            <a:r>
              <a:rPr lang="en-US" dirty="0">
                <a:latin typeface="Calibri"/>
                <a:ea typeface="Calibri"/>
                <a:cs typeface="Calibri"/>
              </a:rPr>
              <a:t>Kimberly Knackstedt, Unlock Access, LLC</a:t>
            </a:r>
          </a:p>
          <a:p>
            <a:pPr>
              <a:spcBef>
                <a:spcPts val="1200"/>
              </a:spcBef>
            </a:pPr>
            <a:r>
              <a:rPr lang="en-US" sz="3000" dirty="0">
                <a:latin typeface="Calibri"/>
                <a:cs typeface="Calibri"/>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26632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3373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a:t>
            </a:r>
            <a:r>
              <a:rPr lang="en-US" b="1" u="sng" err="1">
                <a:latin typeface="Calibri" panose="020F0502020204030204" pitchFamily="34" charset="0"/>
                <a:cs typeface="Calibri" panose="020F0502020204030204" pitchFamily="34" charset="0"/>
              </a:rPr>
              <a:t>nTIDE</a:t>
            </a:r>
            <a:r>
              <a:rPr lang="en-US" b="1" u="sng">
                <a:latin typeface="Calibri" panose="020F0502020204030204" pitchFamily="34" charset="0"/>
                <a:cs typeface="Calibri" panose="020F0502020204030204" pitchFamily="34" charset="0"/>
              </a:rPr>
              <a:t>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sz="3000" dirty="0">
                <a:latin typeface="Calibri" panose="020F0502020204030204" pitchFamily="34" charset="0"/>
              </a:rPr>
              <a:t>The monthly </a:t>
            </a:r>
            <a:r>
              <a:rPr lang="en-US" sz="3000" u="sng" dirty="0">
                <a:latin typeface="Calibri" panose="020F0502020204030204" pitchFamily="34" charset="0"/>
              </a:rPr>
              <a:t>nTIDE Report</a:t>
            </a:r>
            <a:r>
              <a:rPr lang="en-US" sz="3000" dirty="0">
                <a:latin typeface="Calibri" panose="020F0502020204030204" pitchFamily="34" charset="0"/>
              </a:rPr>
              <a:t> is a press release and infographic, looking at the latest employment statistics.</a:t>
            </a:r>
          </a:p>
          <a:p>
            <a:pPr>
              <a:spcBef>
                <a:spcPts val="1800"/>
              </a:spcBef>
            </a:pPr>
            <a:r>
              <a:rPr lang="en-US" sz="3000" dirty="0">
                <a:latin typeface="Calibri" panose="020F0502020204030204" pitchFamily="34" charset="0"/>
              </a:rPr>
              <a:t>Uses data from the “jobs report” released by the U.S. Bureau of Labor Statistics, on the 1</a:t>
            </a:r>
            <a:r>
              <a:rPr lang="en-US" sz="3000" baseline="30000" dirty="0">
                <a:latin typeface="Calibri" panose="020F0502020204030204" pitchFamily="34" charset="0"/>
              </a:rPr>
              <a:t>st</a:t>
            </a:r>
            <a:r>
              <a:rPr lang="en-US" sz="3000" dirty="0">
                <a:latin typeface="Calibri" panose="020F0502020204030204" pitchFamily="34" charset="0"/>
              </a:rPr>
              <a:t> Friday of each month.</a:t>
            </a:r>
          </a:p>
          <a:p>
            <a:endParaRPr lang="en-US" dirty="0"/>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4796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sz="3000"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sz="3000" dirty="0">
                <a:latin typeface="Calibri" panose="020F0502020204030204" pitchFamily="34" charset="0"/>
              </a:rPr>
              <a:t>Civilians, ages 16-64, not living in institutions.</a:t>
            </a:r>
          </a:p>
          <a:p>
            <a:pPr>
              <a:spcBef>
                <a:spcPts val="1800"/>
              </a:spcBef>
            </a:pPr>
            <a:r>
              <a:rPr lang="en-US" sz="3000" dirty="0">
                <a:latin typeface="Calibri" panose="020F0502020204030204" pitchFamily="34" charset="0"/>
              </a:rPr>
              <a:t>Available September 2008 onward.</a:t>
            </a:r>
          </a:p>
          <a:p>
            <a:pPr>
              <a:spcBef>
                <a:spcPts val="1800"/>
              </a:spcBef>
            </a:pPr>
            <a:r>
              <a:rPr lang="en-US" sz="3000" dirty="0">
                <a:latin typeface="Calibri" panose="020F0502020204030204" pitchFamily="34" charset="0"/>
              </a:rPr>
              <a:t>Not yet seasonally adjusted …</a:t>
            </a:r>
          </a:p>
          <a:p>
            <a:pPr lvl="1">
              <a:spcBef>
                <a:spcPts val="1200"/>
              </a:spcBef>
            </a:pPr>
            <a:r>
              <a:rPr lang="en-US" sz="2400" dirty="0">
                <a:latin typeface="Calibri" panose="020F0502020204030204" pitchFamily="34" charset="0"/>
              </a:rPr>
              <a:t>Which is why </a:t>
            </a:r>
            <a:r>
              <a:rPr lang="en-US" dirty="0">
                <a:latin typeface="Calibri" panose="020F0502020204030204" pitchFamily="34" charset="0"/>
              </a:rPr>
              <a:t>the nTIDE Report </a:t>
            </a:r>
            <a:r>
              <a:rPr lang="en-US" sz="2400" dirty="0">
                <a:latin typeface="Calibri" panose="020F0502020204030204" pitchFamily="34" charset="0"/>
              </a:rPr>
              <a:t>also compares the same month last year.</a:t>
            </a:r>
          </a:p>
          <a:p>
            <a:pPr lvl="1">
              <a:spcBef>
                <a:spcPts val="1200"/>
              </a:spcBef>
            </a:pPr>
            <a:r>
              <a:rPr lang="en-US" dirty="0">
                <a:latin typeface="Calibri" panose="020F0502020204030204" pitchFamily="34" charset="0"/>
              </a:rPr>
              <a:t>Since COVID, we started focusing on the month-to-month change. </a:t>
            </a:r>
            <a:endParaRPr lang="en-US" sz="2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927702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3.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C4E82-BFB4-4A26-837F-B818C79A956A}">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F3AE54-E525-407A-9473-4F14C43EA8FD}">
  <ds:schemaRefs>
    <ds:schemaRef ds:uri="http://purl.org/dc/elements/1.1/"/>
    <ds:schemaRef ds:uri="http://purl.org/dc/terms/"/>
    <ds:schemaRef ds:uri="http://www.w3.org/XML/1998/namespace"/>
    <ds:schemaRef ds:uri="fa6c27e5-2960-4c71-81aa-383a710c0b60"/>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112b3ed3-6cb6-4524-af0a-33e0546dafc2"/>
    <ds:schemaRef ds:uri="http://schemas.microsoft.com/office/2006/metadata/properties"/>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TotalTime>
  <Words>3745</Words>
  <Application>Microsoft Office PowerPoint</Application>
  <PresentationFormat>Widescreen</PresentationFormat>
  <Paragraphs>380</Paragraphs>
  <Slides>42</Slides>
  <Notes>31</Notes>
  <HiddenSlides>0</HiddenSlides>
  <MMClips>4</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42</vt:i4>
      </vt:variant>
    </vt:vector>
  </HeadingPairs>
  <TitlesOfParts>
    <vt:vector size="57" baseType="lpstr">
      <vt:lpstr>Aileron</vt:lpstr>
      <vt:lpstr>Aptos</vt:lpstr>
      <vt:lpstr>Arial</vt:lpstr>
      <vt:lpstr>Arial Black</vt:lpstr>
      <vt:lpstr>Atkinson Hyperlegible</vt:lpstr>
      <vt:lpstr>Atkinson Hyperlegible Bold</vt:lpstr>
      <vt:lpstr>Calibri</vt:lpstr>
      <vt:lpstr>Courier New</vt:lpstr>
      <vt:lpstr>Myriad Pro</vt:lpstr>
      <vt:lpstr>Times New Roman</vt:lpstr>
      <vt:lpstr>2_nTIDE Lunch and Learn PPT Template</vt:lpstr>
      <vt:lpstr>Custom Design</vt:lpstr>
      <vt:lpstr>2_nTIDE Lunch and Learn PPT Template</vt:lpstr>
      <vt:lpstr>Office Theme</vt:lpstr>
      <vt:lpstr>3_nTIDE Lunch and Learn PPT Template</vt:lpstr>
      <vt:lpstr>nTIDE Lunch &amp; Learn Webinar Series</vt:lpstr>
      <vt:lpstr>nTIDE Lunch &amp; Learn Webinar Series</vt:lpstr>
      <vt:lpstr>Up Front Matters</vt:lpstr>
      <vt:lpstr>Up Front Matters – Contact Info</vt:lpstr>
      <vt:lpstr>Welcome to the nTIDE Lunch &amp; Learn</vt:lpstr>
      <vt:lpstr>Today’s Session: Disability Employment Beyond Traditional Workforce Models</vt:lpstr>
      <vt:lpstr>Part 1: The nTIDE Report</vt:lpstr>
      <vt:lpstr>The Monthly nTIDE Report</vt:lpstr>
      <vt:lpstr>Source of the Data</vt:lpstr>
      <vt:lpstr>The Numbers</vt:lpstr>
      <vt:lpstr>Employment-  to-Population  Ratio:     </vt:lpstr>
      <vt:lpstr>Employment-  to-Population  Ratio:  March    </vt:lpstr>
      <vt:lpstr>Employment-  to-Population  Ratio:  April   </vt:lpstr>
      <vt:lpstr>Labor Force Participation Rate:  </vt:lpstr>
      <vt:lpstr>Labor Force Participation Rate:  March</vt:lpstr>
      <vt:lpstr>Labor Force Participation Rate:  April</vt:lpstr>
      <vt:lpstr>Part 2 nTIDE News</vt:lpstr>
      <vt:lpstr>Part 2 nTIDE News</vt:lpstr>
      <vt:lpstr>Secretary of Labor</vt:lpstr>
      <vt:lpstr>DHS Shutdown</vt:lpstr>
      <vt:lpstr>FY27 Appropriations</vt:lpstr>
      <vt:lpstr>Reconciliation</vt:lpstr>
      <vt:lpstr>DOJ Web Access Rule </vt:lpstr>
      <vt:lpstr>SSI and SNAP Benefits</vt:lpstr>
      <vt:lpstr>Apply Today! Scaling Independent Living Employment Programs Through Funding Diversification and Partnership Development RISE Community</vt:lpstr>
      <vt:lpstr>DETAC Webinar</vt:lpstr>
      <vt:lpstr>Part 3: Guest Speaker </vt:lpstr>
      <vt:lpstr>THE POWER OF PARTNERSHIPS:  How The Access Coalition Drives Accessibility in Retail</vt:lpstr>
      <vt:lpstr>MEET THE ACCESS COALITION</vt:lpstr>
      <vt:lpstr>OVERVIEW</vt:lpstr>
      <vt:lpstr>OVERVIEW</vt:lpstr>
      <vt:lpstr>GUIDING PRINCIPLES</vt:lpstr>
      <vt:lpstr>INCLUSIVE SPACES FRAMEWORK</vt:lpstr>
      <vt:lpstr>INCLUSIVE SPACES PLAYBOOK</vt:lpstr>
      <vt:lpstr>NEW RESEARCH: THE SURVEY</vt:lpstr>
      <vt:lpstr>NEW RESEARCH: RESTROOMS IMPACT THE RETAIL EXPERIENCE</vt:lpstr>
      <vt:lpstr>INACCESSIBLE RESTROOMS HURT CUSTOMERS </vt:lpstr>
      <vt:lpstr>LESSONS LEARNED</vt:lpstr>
      <vt:lpstr>THE ACCESS COALITION CREATING MORE INCLUSIVE RETAIL SPACES</vt:lpstr>
      <vt:lpstr>Employment-  to-Population  Ratio:  Comparing:  nTIDE (Ages 16-64)  AnnRpt (Ages 18-64)     </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lastModifiedBy>Andrew Houtenville</cp:lastModifiedBy>
  <cp:revision>1</cp:revision>
  <dcterms:created xsi:type="dcterms:W3CDTF">2020-10-02T13:45:56Z</dcterms:created>
  <dcterms:modified xsi:type="dcterms:W3CDTF">2026-05-08T13:55:29Z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