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16"/>
  </p:notesMasterIdLst>
  <p:handoutMasterIdLst>
    <p:handoutMasterId r:id="rId17"/>
  </p:handoutMasterIdLst>
  <p:sldIdLst>
    <p:sldId id="301" r:id="rId5"/>
    <p:sldId id="303" r:id="rId6"/>
    <p:sldId id="305" r:id="rId7"/>
    <p:sldId id="306" r:id="rId8"/>
    <p:sldId id="307" r:id="rId9"/>
    <p:sldId id="308" r:id="rId10"/>
    <p:sldId id="311" r:id="rId11"/>
    <p:sldId id="312" r:id="rId12"/>
    <p:sldId id="309" r:id="rId13"/>
    <p:sldId id="313" r:id="rId14"/>
    <p:sldId id="31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6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D00"/>
    <a:srgbClr val="004F9D"/>
    <a:srgbClr val="18214F"/>
    <a:srgbClr val="013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467" autoAdjust="0"/>
  </p:normalViewPr>
  <p:slideViewPr>
    <p:cSldViewPr snapToGrid="0" snapToObjects="1">
      <p:cViewPr varScale="1">
        <p:scale>
          <a:sx n="98" d="100"/>
          <a:sy n="98" d="100"/>
        </p:scale>
        <p:origin x="200" y="232"/>
      </p:cViewPr>
      <p:guideLst>
        <p:guide pos="3816"/>
        <p:guide orient="horz" pos="2160"/>
      </p:guideLst>
    </p:cSldViewPr>
  </p:slideViewPr>
  <p:outlineViewPr>
    <p:cViewPr>
      <p:scale>
        <a:sx n="33" d="100"/>
        <a:sy n="33" d="100"/>
      </p:scale>
      <p:origin x="0" y="-23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Henly" userId="886c3e4a-c5fb-4d90-8ac1-76009426fd41" providerId="ADAL" clId="{C612BC19-23E1-42ED-A0F1-C83D5F729CA1}"/>
    <pc:docChg chg="delSld">
      <pc:chgData name="Megan Henly" userId="886c3e4a-c5fb-4d90-8ac1-76009426fd41" providerId="ADAL" clId="{C612BC19-23E1-42ED-A0F1-C83D5F729CA1}" dt="2026-02-18T14:24:51.824" v="5" actId="47"/>
      <pc:docMkLst>
        <pc:docMk/>
      </pc:docMkLst>
      <pc:sldChg chg="del">
        <pc:chgData name="Megan Henly" userId="886c3e4a-c5fb-4d90-8ac1-76009426fd41" providerId="ADAL" clId="{C612BC19-23E1-42ED-A0F1-C83D5F729CA1}" dt="2026-02-18T14:24:48.439" v="3" actId="47"/>
        <pc:sldMkLst>
          <pc:docMk/>
          <pc:sldMk cId="2240193032" sldId="294"/>
        </pc:sldMkLst>
      </pc:sldChg>
      <pc:sldChg chg="del">
        <pc:chgData name="Megan Henly" userId="886c3e4a-c5fb-4d90-8ac1-76009426fd41" providerId="ADAL" clId="{C612BC19-23E1-42ED-A0F1-C83D5F729CA1}" dt="2026-02-18T14:24:38.495" v="1" actId="47"/>
        <pc:sldMkLst>
          <pc:docMk/>
          <pc:sldMk cId="385167620" sldId="296"/>
        </pc:sldMkLst>
      </pc:sldChg>
      <pc:sldChg chg="del">
        <pc:chgData name="Megan Henly" userId="886c3e4a-c5fb-4d90-8ac1-76009426fd41" providerId="ADAL" clId="{C612BC19-23E1-42ED-A0F1-C83D5F729CA1}" dt="2026-02-18T14:24:45.282" v="2" actId="47"/>
        <pc:sldMkLst>
          <pc:docMk/>
          <pc:sldMk cId="407616153" sldId="297"/>
        </pc:sldMkLst>
      </pc:sldChg>
      <pc:sldChg chg="del">
        <pc:chgData name="Megan Henly" userId="886c3e4a-c5fb-4d90-8ac1-76009426fd41" providerId="ADAL" clId="{C612BC19-23E1-42ED-A0F1-C83D5F729CA1}" dt="2026-02-18T14:24:35.447" v="0" actId="47"/>
        <pc:sldMkLst>
          <pc:docMk/>
          <pc:sldMk cId="3780967610" sldId="302"/>
        </pc:sldMkLst>
      </pc:sldChg>
      <pc:sldChg chg="del">
        <pc:chgData name="Megan Henly" userId="886c3e4a-c5fb-4d90-8ac1-76009426fd41" providerId="ADAL" clId="{C612BC19-23E1-42ED-A0F1-C83D5F729CA1}" dt="2026-02-18T14:24:45.282" v="2" actId="47"/>
        <pc:sldMkLst>
          <pc:docMk/>
          <pc:sldMk cId="35592063" sldId="305"/>
        </pc:sldMkLst>
      </pc:sldChg>
      <pc:sldChg chg="del">
        <pc:chgData name="Megan Henly" userId="886c3e4a-c5fb-4d90-8ac1-76009426fd41" providerId="ADAL" clId="{C612BC19-23E1-42ED-A0F1-C83D5F729CA1}" dt="2026-02-18T14:24:49.227" v="4" actId="47"/>
        <pc:sldMkLst>
          <pc:docMk/>
          <pc:sldMk cId="2282253406" sldId="306"/>
        </pc:sldMkLst>
      </pc:sldChg>
      <pc:sldChg chg="del">
        <pc:chgData name="Megan Henly" userId="886c3e4a-c5fb-4d90-8ac1-76009426fd41" providerId="ADAL" clId="{C612BC19-23E1-42ED-A0F1-C83D5F729CA1}" dt="2026-02-18T14:24:51.824" v="5" actId="47"/>
        <pc:sldMkLst>
          <pc:docMk/>
          <pc:sldMk cId="3576207752" sldId="307"/>
        </pc:sldMkLst>
      </pc:sldChg>
      <pc:sldChg chg="del">
        <pc:chgData name="Megan Henly" userId="886c3e4a-c5fb-4d90-8ac1-76009426fd41" providerId="ADAL" clId="{C612BC19-23E1-42ED-A0F1-C83D5F729CA1}" dt="2026-02-18T14:24:35.447" v="0" actId="47"/>
        <pc:sldMkLst>
          <pc:docMk/>
          <pc:sldMk cId="2175997798" sldId="308"/>
        </pc:sldMkLst>
      </pc:sldChg>
      <pc:sldChg chg="del">
        <pc:chgData name="Megan Henly" userId="886c3e4a-c5fb-4d90-8ac1-76009426fd41" providerId="ADAL" clId="{C612BC19-23E1-42ED-A0F1-C83D5F729CA1}" dt="2026-02-18T14:24:35.447" v="0" actId="47"/>
        <pc:sldMkLst>
          <pc:docMk/>
          <pc:sldMk cId="1081194502" sldId="311"/>
        </pc:sldMkLst>
      </pc:sldChg>
      <pc:sldChg chg="del">
        <pc:chgData name="Megan Henly" userId="886c3e4a-c5fb-4d90-8ac1-76009426fd41" providerId="ADAL" clId="{C612BC19-23E1-42ED-A0F1-C83D5F729CA1}" dt="2026-02-18T14:24:35.447" v="0" actId="47"/>
        <pc:sldMkLst>
          <pc:docMk/>
          <pc:sldMk cId="4054373091" sldId="312"/>
        </pc:sldMkLst>
      </pc:sldChg>
      <pc:sldChg chg="del">
        <pc:chgData name="Megan Henly" userId="886c3e4a-c5fb-4d90-8ac1-76009426fd41" providerId="ADAL" clId="{C612BC19-23E1-42ED-A0F1-C83D5F729CA1}" dt="2026-02-18T14:24:35.447" v="0" actId="47"/>
        <pc:sldMkLst>
          <pc:docMk/>
          <pc:sldMk cId="1491766506" sldId="313"/>
        </pc:sldMkLst>
      </pc:sldChg>
      <pc:sldChg chg="del">
        <pc:chgData name="Megan Henly" userId="886c3e4a-c5fb-4d90-8ac1-76009426fd41" providerId="ADAL" clId="{C612BC19-23E1-42ED-A0F1-C83D5F729CA1}" dt="2026-02-18T14:24:35.447" v="0" actId="47"/>
        <pc:sldMkLst>
          <pc:docMk/>
          <pc:sldMk cId="3599288748" sldId="314"/>
        </pc:sldMkLst>
      </pc:sldChg>
      <pc:sldChg chg="del">
        <pc:chgData name="Megan Henly" userId="886c3e4a-c5fb-4d90-8ac1-76009426fd41" providerId="ADAL" clId="{C612BC19-23E1-42ED-A0F1-C83D5F729CA1}" dt="2026-02-18T14:24:35.447" v="0" actId="47"/>
        <pc:sldMkLst>
          <pc:docMk/>
          <pc:sldMk cId="2096150332" sldId="315"/>
        </pc:sldMkLst>
      </pc:sldChg>
      <pc:sldChg chg="del">
        <pc:chgData name="Megan Henly" userId="886c3e4a-c5fb-4d90-8ac1-76009426fd41" providerId="ADAL" clId="{C612BC19-23E1-42ED-A0F1-C83D5F729CA1}" dt="2026-02-18T14:24:35.447" v="0" actId="47"/>
        <pc:sldMkLst>
          <pc:docMk/>
          <pc:sldMk cId="2090384537" sldId="31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C975E1-57DE-3147-B5C0-C8EA32C5B0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0787F3-BD10-CD44-B076-FB2033F3771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D7D16-6160-8B43-822C-D3B6881CEFF8}" type="datetimeFigureOut">
              <a:rPr lang="en-US" smtClean="0"/>
              <a:t>3/5/26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F4C78-E866-FE48-A89C-6037781AB2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C925ED-AEA1-CD47-A499-DA2C2C6378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0A5CFC-3597-4E40-A9C0-BE911BF03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94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76C50-673E-D94F-9529-83054CC0AB39}" type="datetimeFigureOut">
              <a:rPr lang="en-US" smtClean="0"/>
              <a:t>3/5/26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1BD23-A62D-904C-AD2A-55A3D1165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4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90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0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59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61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34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672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95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74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1BD23-A62D-904C-AD2A-55A3D1165D6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3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bg>
      <p:bgPr>
        <a:pattFill prst="dkUpDiag">
          <a:fgClr>
            <a:srgbClr val="004F9D"/>
          </a:fgClr>
          <a:bgClr>
            <a:srgbClr val="01359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AC357F03-6920-4AB5-BC6B-D2B79394A3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4978" cy="6856327"/>
          </a:xfrm>
          <a:prstGeom prst="rect">
            <a:avLst/>
          </a:prstGeom>
        </p:spPr>
      </p:pic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00C0CDCD-D4AB-8A0A-89EE-2018919F8A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56943" y="442332"/>
            <a:ext cx="3438325" cy="5805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DD2C4E-54C3-E942-BCE5-08CA139B7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825" y="1637139"/>
            <a:ext cx="6458857" cy="125966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lnSpc>
                <a:spcPts val="3920"/>
              </a:lnSpc>
              <a:defRPr sz="4400" b="1" i="0" baseline="0">
                <a:solidFill>
                  <a:srgbClr val="01359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696E03-67D4-AB44-A78E-11BF4C75A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26" y="3087905"/>
            <a:ext cx="6458857" cy="102121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3200" b="0" i="0" kern="0" spc="0" baseline="0">
                <a:solidFill>
                  <a:srgbClr val="013591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27D81316-03BB-1491-3352-CF8BC1100D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4750" y="442332"/>
            <a:ext cx="2060459" cy="58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9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with Copy + Media">
    <p:bg>
      <p:bgPr>
        <a:solidFill>
          <a:srgbClr val="004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372319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62600" y="2133600"/>
            <a:ext cx="5410200" cy="3048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4F9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0C8FB7-3E06-7470-0767-37F6B0D3AE94}"/>
              </a:ext>
            </a:extLst>
          </p:cNvPr>
          <p:cNvSpPr/>
          <p:nvPr userDrawn="1"/>
        </p:nvSpPr>
        <p:spPr>
          <a:xfrm>
            <a:off x="0" y="6065049"/>
            <a:ext cx="1771649" cy="792951"/>
          </a:xfrm>
          <a:prstGeom prst="rect">
            <a:avLst/>
          </a:prstGeom>
          <a:solidFill>
            <a:srgbClr val="004F9D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37139915-FE2B-273C-AAA2-F2D47400DE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5" name="Picture 4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DD91670E-3E62-F028-10D8-492996083C0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3784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3120" userDrawn="1">
          <p15:clr>
            <a:srgbClr val="FBAE40"/>
          </p15:clr>
        </p15:guide>
        <p15:guide id="8" pos="3504">
          <p15:clr>
            <a:srgbClr val="FBAE40"/>
          </p15:clr>
        </p15:guide>
        <p15:guide id="9" orient="horz" pos="3264" userDrawn="1">
          <p15:clr>
            <a:srgbClr val="FBAE40"/>
          </p15:clr>
        </p15:guide>
        <p15:guide id="10" orient="horz" pos="1344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DATA + Pic">
    <p:bg>
      <p:bgPr>
        <a:solidFill>
          <a:srgbClr val="004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10537420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56043-3FDA-FEA1-CB2A-8AAAEAF0E24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60020" y="1828800"/>
            <a:ext cx="10515600" cy="3657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4E0BE1-77B6-DE68-BF6B-3A13ABCE0BA1}"/>
              </a:ext>
            </a:extLst>
          </p:cNvPr>
          <p:cNvSpPr/>
          <p:nvPr userDrawn="1"/>
        </p:nvSpPr>
        <p:spPr>
          <a:xfrm>
            <a:off x="0" y="6065049"/>
            <a:ext cx="1771649" cy="792951"/>
          </a:xfrm>
          <a:prstGeom prst="rect">
            <a:avLst/>
          </a:prstGeom>
          <a:solidFill>
            <a:srgbClr val="004F9D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EAABEED7-A507-072A-3DCA-42246032AE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6" name="Picture 5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255CE8B5-C988-9C59-8CB5-11D38A9AB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372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 userDrawn="1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4176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FT Title with DATA + P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10537420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56043-3FDA-FEA1-CB2A-8AAAEAF0E24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60020" y="1828800"/>
            <a:ext cx="10515600" cy="3657600"/>
          </a:xfrm>
        </p:spPr>
        <p:txBody>
          <a:bodyPr/>
          <a:lstStyle>
            <a:lvl1pPr>
              <a:defRPr>
                <a:solidFill>
                  <a:srgbClr val="18214F"/>
                </a:solidFill>
              </a:defRPr>
            </a:lvl1pPr>
            <a:lvl2pPr>
              <a:defRPr>
                <a:solidFill>
                  <a:srgbClr val="18214F"/>
                </a:solidFill>
              </a:defRPr>
            </a:lvl2pPr>
            <a:lvl3pPr>
              <a:defRPr>
                <a:solidFill>
                  <a:srgbClr val="18214F"/>
                </a:solidFill>
              </a:defRPr>
            </a:lvl3pPr>
            <a:lvl4pPr>
              <a:defRPr>
                <a:solidFill>
                  <a:srgbClr val="18214F"/>
                </a:solidFill>
              </a:defRPr>
            </a:lvl4pPr>
            <a:lvl5pPr>
              <a:defRPr>
                <a:solidFill>
                  <a:srgbClr val="18214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246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>
          <p15:clr>
            <a:srgbClr val="FBAE40"/>
          </p15:clr>
        </p15:guide>
        <p15:guide id="3" pos="768">
          <p15:clr>
            <a:srgbClr val="FBAE40"/>
          </p15:clr>
        </p15:guide>
        <p15:guide id="4" pos="3504">
          <p15:clr>
            <a:srgbClr val="FBAE40"/>
          </p15:clr>
        </p15:guide>
        <p15:guide id="6" orient="horz" pos="3456">
          <p15:clr>
            <a:srgbClr val="FBAE40"/>
          </p15:clr>
        </p15:guide>
        <p15:guide id="7" orient="horz" pos="1152">
          <p15:clr>
            <a:srgbClr val="FBAE40"/>
          </p15:clr>
        </p15:guide>
        <p15:guide id="8" pos="3840">
          <p15:clr>
            <a:srgbClr val="FBAE40"/>
          </p15:clr>
        </p15:guide>
        <p15:guide id="9" pos="41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499110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D09D6-5A99-A74C-8BF9-7080E38EEF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46101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rgbClr val="18214F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145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8" userDrawn="1">
          <p15:clr>
            <a:srgbClr val="FBAE40"/>
          </p15:clr>
        </p15:guide>
        <p15:guide id="3" pos="768" userDrawn="1">
          <p15:clr>
            <a:srgbClr val="FBAE40"/>
          </p15:clr>
        </p15:guide>
        <p15:guide id="4" pos="3504" userDrawn="1">
          <p15:clr>
            <a:srgbClr val="FBAE40"/>
          </p15:clr>
        </p15:guide>
        <p15:guide id="6" orient="horz" pos="3456" userDrawn="1">
          <p15:clr>
            <a:srgbClr val="FBAE40"/>
          </p15:clr>
        </p15:guide>
        <p15:guide id="7" orient="horz" pos="1152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417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Title with Copy + Da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43434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rgbClr val="18214F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9400" y="1828800"/>
            <a:ext cx="4343400" cy="36576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4F9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7941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1152" userDrawn="1">
          <p15:clr>
            <a:srgbClr val="FBAE40"/>
          </p15:clr>
        </p15:guide>
        <p15:guide id="4" orient="horz" pos="3456" userDrawn="1">
          <p15:clr>
            <a:srgbClr val="FBAE40"/>
          </p15:clr>
        </p15:guide>
        <p15:guide id="5" pos="6912" userDrawn="1">
          <p15:clr>
            <a:srgbClr val="FBAE40"/>
          </p15:clr>
        </p15:guide>
        <p15:guide id="6" pos="3840" userDrawn="1">
          <p15:clr>
            <a:srgbClr val="FBAE40"/>
          </p15:clr>
        </p15:guide>
        <p15:guide id="7" pos="4176" userDrawn="1">
          <p15:clr>
            <a:srgbClr val="FBAE40"/>
          </p15:clr>
        </p15:guide>
        <p15:guide id="8" pos="350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Title with Copy + Me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372319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rgbClr val="18214F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62600" y="2133600"/>
            <a:ext cx="5410200" cy="3048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4F9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4520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3120" userDrawn="1">
          <p15:clr>
            <a:srgbClr val="FBAE40"/>
          </p15:clr>
        </p15:guide>
        <p15:guide id="8" pos="3504">
          <p15:clr>
            <a:srgbClr val="FBAE40"/>
          </p15:clr>
        </p15:guide>
        <p15:guide id="9" orient="horz" pos="3264" userDrawn="1">
          <p15:clr>
            <a:srgbClr val="FBAE40"/>
          </p15:clr>
        </p15:guide>
        <p15:guide id="10" orient="horz" pos="134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9" y="714886"/>
            <a:ext cx="5967713" cy="398888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7200" b="1" i="0">
                <a:solidFill>
                  <a:srgbClr val="004F9D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CB7C41-036F-3C46-985A-A2DA08A2D9DF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671793"/>
            <a:ext cx="7141580" cy="31980"/>
          </a:xfrm>
          <a:prstGeom prst="line">
            <a:avLst/>
          </a:prstGeom>
          <a:ln>
            <a:solidFill>
              <a:srgbClr val="004F9D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373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, Caption and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866" y="714887"/>
            <a:ext cx="4128416" cy="271411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sz="6000" b="1" i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E74C142-31AF-234D-926E-15F7604CA2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52866" y="3691766"/>
            <a:ext cx="2854035" cy="166671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800" b="0" i="0" kern="0" spc="0" baseline="0">
                <a:solidFill>
                  <a:srgbClr val="18214F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pic>
        <p:nvPicPr>
          <p:cNvPr id="5" name="Picture 4" descr="A blue and white background&#10;&#10;AI-generated content may be incorrect.">
            <a:extLst>
              <a:ext uri="{FF2B5EF4-FFF2-40B4-BE49-F238E27FC236}">
                <a16:creationId xmlns:a16="http://schemas.microsoft.com/office/drawing/2014/main" id="{2D0982BB-A4AD-B528-B7E7-404186668B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64836" y="0"/>
            <a:ext cx="3027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934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650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itle, Caption and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C32234-5597-9943-BCC0-4D32D7864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52626" y="0"/>
            <a:ext cx="10239374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56C97FE-F032-B847-BDE5-E74BCB78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1925" y="714887"/>
            <a:ext cx="4128416" cy="2714113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r">
              <a:defRPr sz="6000" b="1" i="0">
                <a:solidFill>
                  <a:srgbClr val="18214F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E74C142-31AF-234D-926E-15F7604CA2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616306" y="3691766"/>
            <a:ext cx="2854035" cy="1666717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800" b="0" i="0" kern="0" spc="0" baseline="0">
                <a:solidFill>
                  <a:srgbClr val="18214F"/>
                </a:solidFill>
                <a:latin typeface="Source Sans Pro Light" panose="020B040303040302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8C258A-7AFB-B8E9-7D9A-E6B531A3383D}"/>
              </a:ext>
            </a:extLst>
          </p:cNvPr>
          <p:cNvSpPr/>
          <p:nvPr userDrawn="1"/>
        </p:nvSpPr>
        <p:spPr>
          <a:xfrm>
            <a:off x="1952626" y="0"/>
            <a:ext cx="391885" cy="4687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ue and white background with circles and lines&#10;&#10;AI-generated content may be incorrect.">
            <a:extLst>
              <a:ext uri="{FF2B5EF4-FFF2-40B4-BE49-F238E27FC236}">
                <a16:creationId xmlns:a16="http://schemas.microsoft.com/office/drawing/2014/main" id="{4F3E68A4-AA18-3022-AAA0-3741E8ADFE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027164" cy="6858000"/>
          </a:xfrm>
          <a:prstGeom prst="rect">
            <a:avLst/>
          </a:prstGeom>
        </p:spPr>
      </p:pic>
      <p:pic>
        <p:nvPicPr>
          <p:cNvPr id="2" name="Picture 1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F7F28305-B968-CE37-54A6-157F896805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4" name="Picture 3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0CFF1524-906D-9833-8F70-937EFE177F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001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F95F29C-14A0-5C4F-877C-1B28B706B7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262718" cy="6858000"/>
          </a:xfrm>
          <a:prstGeom prst="rect">
            <a:avLst/>
          </a:prstGeom>
          <a:pattFill prst="dkUpDiag">
            <a:fgClr>
              <a:srgbClr val="004F9D"/>
            </a:fgClr>
            <a:bgClr>
              <a:srgbClr val="01359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7A2BA2-B7FF-5149-B98F-44E9F3D7BA2B}"/>
              </a:ext>
            </a:extLst>
          </p:cNvPr>
          <p:cNvSpPr/>
          <p:nvPr userDrawn="1"/>
        </p:nvSpPr>
        <p:spPr>
          <a:xfrm>
            <a:off x="657676" y="3604628"/>
            <a:ext cx="1343891" cy="138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35FF9D-8F55-774F-A2D7-885F4FB16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501" y="954741"/>
            <a:ext cx="3328911" cy="24742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9CF51F07-D41C-F145-88D1-66956E300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2718" y="0"/>
            <a:ext cx="7929282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3" name="Picture 2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A1DDA61F-3441-C463-8370-4537732C90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4" name="Picture 3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04D9F0F4-3B92-B6D2-0589-FCC9765C41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33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ection Header + P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A240887-672A-304F-9FA5-1BEF1B2AE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29282" y="0"/>
            <a:ext cx="4262718" cy="6858000"/>
          </a:xfrm>
          <a:prstGeom prst="rect">
            <a:avLst/>
          </a:prstGeom>
          <a:pattFill prst="dkUpDiag">
            <a:fgClr>
              <a:srgbClr val="004F9D"/>
            </a:fgClr>
            <a:bgClr>
              <a:srgbClr val="01359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85F05C-984C-D042-AFBB-8851E753CF09}"/>
              </a:ext>
            </a:extLst>
          </p:cNvPr>
          <p:cNvSpPr/>
          <p:nvPr userDrawn="1"/>
        </p:nvSpPr>
        <p:spPr>
          <a:xfrm>
            <a:off x="8491193" y="3604628"/>
            <a:ext cx="1343891" cy="13854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CEF31-6BBD-F84E-936F-6782D772F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7018" y="954741"/>
            <a:ext cx="3328911" cy="2474259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C32234-5597-9943-BCC0-4D32D7864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929282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65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 noChangeAspect="1"/>
          </p:cNvSpPr>
          <p:nvPr>
            <p:ph sz="quarter" idx="11"/>
          </p:nvPr>
        </p:nvSpPr>
        <p:spPr>
          <a:xfrm>
            <a:off x="0" y="3858"/>
            <a:ext cx="12166100" cy="685414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E22D2F-C8CF-13BE-83FC-161E55B8C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330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68">
          <p15:clr>
            <a:srgbClr val="FBAE40"/>
          </p15:clr>
        </p15:guide>
        <p15:guide id="3" orient="horz" pos="1152">
          <p15:clr>
            <a:srgbClr val="FBAE40"/>
          </p15:clr>
        </p15:guide>
        <p15:guide id="4" orient="horz" pos="3456">
          <p15:clr>
            <a:srgbClr val="FBAE40"/>
          </p15:clr>
        </p15:guide>
        <p15:guide id="5" pos="6912">
          <p15:clr>
            <a:srgbClr val="FBAE40"/>
          </p15:clr>
        </p15:guide>
        <p15:guide id="6" pos="3840">
          <p15:clr>
            <a:srgbClr val="FBAE40"/>
          </p15:clr>
        </p15:guide>
        <p15:guide id="7" pos="3120">
          <p15:clr>
            <a:srgbClr val="FBAE40"/>
          </p15:clr>
        </p15:guide>
        <p15:guide id="8" pos="3504">
          <p15:clr>
            <a:srgbClr val="FBAE40"/>
          </p15:clr>
        </p15:guide>
        <p15:guide id="9" orient="horz" pos="3264">
          <p15:clr>
            <a:srgbClr val="FBAE40"/>
          </p15:clr>
        </p15:guide>
        <p15:guide id="10" orient="horz" pos="134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solidFill>
          <a:srgbClr val="004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9C93F7C2-1EE6-7B46-AD76-676DC38D2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4991101" cy="870271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>
              <a:defRPr b="1" i="0" kern="0" baseline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8076DE-3A61-F549-BC8D-062979F11F9F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83D09D6-5A99-A74C-8BF9-7080E38EEF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46101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88DFF9-C3A8-9E96-CCCD-9A5DAE80D2B1}"/>
              </a:ext>
            </a:extLst>
          </p:cNvPr>
          <p:cNvSpPr/>
          <p:nvPr userDrawn="1"/>
        </p:nvSpPr>
        <p:spPr>
          <a:xfrm>
            <a:off x="0" y="6065049"/>
            <a:ext cx="1771650" cy="792951"/>
          </a:xfrm>
          <a:prstGeom prst="rect">
            <a:avLst/>
          </a:prstGeom>
          <a:solidFill>
            <a:srgbClr val="004F9D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94AC348E-A547-9FB7-4AA3-F312FDB7CD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5" name="Picture 4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9D284E07-3C25-CEAE-F5E0-FF30E44E45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39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8" userDrawn="1">
          <p15:clr>
            <a:srgbClr val="FBAE40"/>
          </p15:clr>
        </p15:guide>
        <p15:guide id="3" pos="768" userDrawn="1">
          <p15:clr>
            <a:srgbClr val="FBAE40"/>
          </p15:clr>
        </p15:guide>
        <p15:guide id="4" pos="3504" userDrawn="1">
          <p15:clr>
            <a:srgbClr val="FBAE40"/>
          </p15:clr>
        </p15:guide>
        <p15:guide id="6" orient="horz" pos="3456" userDrawn="1">
          <p15:clr>
            <a:srgbClr val="FBAE40"/>
          </p15:clr>
        </p15:guide>
        <p15:guide id="7" orient="horz" pos="1152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pos="417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with Copy + Data">
    <p:bg>
      <p:bgPr>
        <a:solidFill>
          <a:srgbClr val="004F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D75C93F-9B39-B14E-8F95-3F4F71234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3317"/>
            <a:ext cx="10515600" cy="878459"/>
          </a:xfrm>
          <a:prstGeom prst="rect">
            <a:avLst/>
          </a:prstGeom>
          <a:noFill/>
        </p:spPr>
        <p:txBody>
          <a:bodyPr anchor="b"/>
          <a:lstStyle>
            <a:lvl1pPr>
              <a:defRPr b="1" i="0">
                <a:solidFill>
                  <a:schemeClr val="bg1"/>
                </a:solidFill>
                <a:latin typeface="Source Sans Pro" panose="020B0503030403020204" pitchFamily="34" charset="77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BB6FEF-CAD6-8545-B06F-55D8B5926E2B}"/>
              </a:ext>
            </a:extLst>
          </p:cNvPr>
          <p:cNvCxnSpPr>
            <a:cxnSpLocks/>
          </p:cNvCxnSpPr>
          <p:nvPr userDrawn="1"/>
        </p:nvCxnSpPr>
        <p:spPr>
          <a:xfrm>
            <a:off x="838200" y="1484304"/>
            <a:ext cx="105156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7B34011-377E-CE42-9302-79559B2A06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1828800"/>
            <a:ext cx="4343400" cy="36576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84056BA-2837-8F44-8004-739C36682A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629400" y="1828800"/>
            <a:ext cx="4343400" cy="36576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4F9D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A023A1-B475-FD0B-9023-E465C9DAEB37}"/>
              </a:ext>
            </a:extLst>
          </p:cNvPr>
          <p:cNvSpPr/>
          <p:nvPr userDrawn="1"/>
        </p:nvSpPr>
        <p:spPr>
          <a:xfrm>
            <a:off x="0" y="6065049"/>
            <a:ext cx="1771649" cy="792951"/>
          </a:xfrm>
          <a:prstGeom prst="rect">
            <a:avLst/>
          </a:prstGeom>
          <a:solidFill>
            <a:srgbClr val="004F9D"/>
          </a:solidFill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map with bars in the shape of a graph&#10;&#10;Description automatically generated">
            <a:extLst>
              <a:ext uri="{FF2B5EF4-FFF2-40B4-BE49-F238E27FC236}">
                <a16:creationId xmlns:a16="http://schemas.microsoft.com/office/drawing/2014/main" id="{9D301FA2-8027-9083-EEB1-E937FD4E74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593" y="6096001"/>
            <a:ext cx="710566" cy="640250"/>
          </a:xfrm>
          <a:prstGeom prst="rect">
            <a:avLst/>
          </a:prstGeom>
        </p:spPr>
      </p:pic>
      <p:pic>
        <p:nvPicPr>
          <p:cNvPr id="5" name="Picture 4" descr="A blue and white shield with a white and black logo&#10;&#10;Description automatically generated">
            <a:extLst>
              <a:ext uri="{FF2B5EF4-FFF2-40B4-BE49-F238E27FC236}">
                <a16:creationId xmlns:a16="http://schemas.microsoft.com/office/drawing/2014/main" id="{C80D1271-8A3E-BBC2-2929-F95677B8D7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737" y="6096001"/>
            <a:ext cx="530939" cy="64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246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68" userDrawn="1">
          <p15:clr>
            <a:srgbClr val="FBAE40"/>
          </p15:clr>
        </p15:guide>
        <p15:guide id="3" orient="horz" pos="1152" userDrawn="1">
          <p15:clr>
            <a:srgbClr val="FBAE40"/>
          </p15:clr>
        </p15:guide>
        <p15:guide id="4" orient="horz" pos="3456" userDrawn="1">
          <p15:clr>
            <a:srgbClr val="FBAE40"/>
          </p15:clr>
        </p15:guide>
        <p15:guide id="5" pos="6912" userDrawn="1">
          <p15:clr>
            <a:srgbClr val="FBAE40"/>
          </p15:clr>
        </p15:guide>
        <p15:guide id="6" pos="3840" userDrawn="1">
          <p15:clr>
            <a:srgbClr val="FBAE40"/>
          </p15:clr>
        </p15:guide>
        <p15:guide id="7" pos="4176" userDrawn="1">
          <p15:clr>
            <a:srgbClr val="FBAE40"/>
          </p15:clr>
        </p15:guide>
        <p15:guide id="8" pos="350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A0E167-3836-0642-BCC3-4535E090A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0"/>
            <a:ext cx="10515600" cy="864725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6B000-B4CE-5D45-B0F6-37FF6D9B6C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1828800"/>
            <a:ext cx="9753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B69483-D310-4C47-9384-835ED571A6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66211" y="636874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C688A30-D0E0-AF4A-AB9B-CD0AC88CA1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87028" y="63641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fld id="{6662B9F8-EAF5-A544-B3D2-43A2A7884903}" type="datetimeFigureOut">
              <a:rPr lang="en-US" smtClean="0"/>
              <a:pPr/>
              <a:t>3/5/26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47E2A7E-8957-394B-836C-16BA372D57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6994" y="63687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latin typeface="Source Sans Pro" panose="020B0503030403020204" pitchFamily="34" charset="77"/>
              </a:defRPr>
            </a:lvl1pPr>
          </a:lstStyle>
          <a:p>
            <a:fld id="{F9DACE89-5049-9D42-8713-0737A9D748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colorful graph in the shape of a map&#10;&#10;Description automatically generated">
            <a:extLst>
              <a:ext uri="{FF2B5EF4-FFF2-40B4-BE49-F238E27FC236}">
                <a16:creationId xmlns:a16="http://schemas.microsoft.com/office/drawing/2014/main" id="{3F2E5B69-F2EF-25EE-1960-41D7849247C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70983" y="6097379"/>
            <a:ext cx="706394" cy="636491"/>
          </a:xfrm>
          <a:prstGeom prst="rect">
            <a:avLst/>
          </a:prstGeom>
        </p:spPr>
      </p:pic>
      <p:pic>
        <p:nvPicPr>
          <p:cNvPr id="5" name="Picture 4" descr="A blue and white shield with a white and blue logo&#10;&#10;Description automatically generated">
            <a:extLst>
              <a:ext uri="{FF2B5EF4-FFF2-40B4-BE49-F238E27FC236}">
                <a16:creationId xmlns:a16="http://schemas.microsoft.com/office/drawing/2014/main" id="{8CD5322B-8C80-9DF6-1E05-6F61D90F0796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20395" y="6102133"/>
            <a:ext cx="514606" cy="62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8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89" r:id="rId3"/>
    <p:sldLayoutId id="2147483688" r:id="rId4"/>
    <p:sldLayoutId id="2147483694" r:id="rId5"/>
    <p:sldLayoutId id="2147483695" r:id="rId6"/>
    <p:sldLayoutId id="2147483687" r:id="rId7"/>
    <p:sldLayoutId id="2147483683" r:id="rId8"/>
    <p:sldLayoutId id="2147483684" r:id="rId9"/>
    <p:sldLayoutId id="2147483686" r:id="rId10"/>
    <p:sldLayoutId id="2147483692" r:id="rId11"/>
    <p:sldLayoutId id="2147483699" r:id="rId12"/>
    <p:sldLayoutId id="2147483696" r:id="rId13"/>
    <p:sldLayoutId id="2147483697" r:id="rId14"/>
    <p:sldLayoutId id="2147483698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013591"/>
          </a:solidFill>
          <a:latin typeface="Source Sans Pro" panose="020B0503030403020204" pitchFamily="34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Source Sans Pro" panose="020B05030304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fb.org/research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afb.org/AIResearc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76960-8BCD-84AF-7ABC-ECAC51FF57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825" y="1476104"/>
            <a:ext cx="6458857" cy="1182251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Employment and Vision Disability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6FC7E4-0C85-9EA5-6705-FA42528F6B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24" y="2748880"/>
            <a:ext cx="6458857" cy="1450766"/>
          </a:xfrm>
        </p:spPr>
        <p:txBody>
          <a:bodyPr/>
          <a:lstStyle/>
          <a:p>
            <a:r>
              <a:rPr lang="en-US" sz="2800" dirty="0"/>
              <a:t>Sarahelizabeth Baguhn, Ph.D.</a:t>
            </a:r>
          </a:p>
          <a:p>
            <a:r>
              <a:rPr lang="en-US" sz="2800" dirty="0"/>
              <a:t>Arielle Silverman, Ph.D.</a:t>
            </a:r>
          </a:p>
          <a:p>
            <a:r>
              <a:rPr lang="en-US" sz="2800" dirty="0"/>
              <a:t>American Foundation for the Blind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2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33CDC-588B-B801-705C-2F91CABD0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10357624" cy="870271"/>
          </a:xfrm>
        </p:spPr>
        <p:txBody>
          <a:bodyPr/>
          <a:lstStyle/>
          <a:p>
            <a:r>
              <a:rPr lang="en-US" dirty="0"/>
              <a:t>Improve Employment Opportunity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6A5E89-AFEF-8B41-B211-FB020F8719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199" y="1828800"/>
            <a:ext cx="9740537" cy="3657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Directly impacts the 4.3 million working age adults who have difficulty seeing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Improves the productivity for all the businesses employing blind/low vision workers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Reduces community support costs when people are competitively employed</a:t>
            </a:r>
          </a:p>
        </p:txBody>
      </p:sp>
    </p:spTree>
    <p:extLst>
      <p:ext uri="{BB962C8B-B14F-4D97-AF65-F5344CB8AC3E}">
        <p14:creationId xmlns:p14="http://schemas.microsoft.com/office/powerpoint/2010/main" val="1723900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51AE3-8003-92F0-9B09-5E9D90BE5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F31805-0121-B029-CEEF-0277A807C5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658983"/>
            <a:ext cx="9296400" cy="3827417"/>
          </a:xfrm>
        </p:spPr>
        <p:txBody>
          <a:bodyPr/>
          <a:lstStyle/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EDD00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AFB Research: </a:t>
            </a:r>
            <a:r>
              <a:rPr lang="en-US" sz="2800" dirty="0">
                <a:solidFill>
                  <a:srgbClr val="FEDD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www.afb.org/research</a:t>
            </a:r>
            <a:endParaRPr lang="en-US" sz="2800" dirty="0">
              <a:solidFill>
                <a:srgbClr val="FEDD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AFB’s AI Research: </a:t>
            </a:r>
            <a:r>
              <a:rPr lang="en-US" sz="2800" dirty="0">
                <a:solidFill>
                  <a:srgbClr val="FEDD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www.afb.org/AIResearch</a:t>
            </a:r>
            <a:endParaRPr lang="en-US" sz="2800" dirty="0">
              <a:solidFill>
                <a:srgbClr val="FEDD00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Email: </a:t>
            </a:r>
            <a:r>
              <a:rPr lang="en-US" sz="2800" dirty="0" err="1">
                <a:solidFill>
                  <a:srgbClr val="FEDD00"/>
                </a:solidFill>
              </a:rPr>
              <a:t>research@afb.org</a:t>
            </a:r>
            <a:endParaRPr lang="en-US" sz="2800" dirty="0">
              <a:solidFill>
                <a:srgbClr val="FEDD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66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0BF9F-E0EB-50F0-C82A-CAAC91045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6816634" cy="870271"/>
          </a:xfrm>
        </p:spPr>
        <p:txBody>
          <a:bodyPr/>
          <a:lstStyle/>
          <a:p>
            <a:r>
              <a:rPr lang="en-US" dirty="0"/>
              <a:t>Employment Disparities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6708C5-B611-FC2B-A83D-7D9F36F9DA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9688286" cy="3657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 2024, 42% of working-age women and 38% of working-age men with vision disabilities were employed (Current Population Survey).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Comparison: 68% of women and 76% of men the same age without disabilities.</a:t>
            </a:r>
          </a:p>
        </p:txBody>
      </p:sp>
    </p:spTree>
    <p:extLst>
      <p:ext uri="{BB962C8B-B14F-4D97-AF65-F5344CB8AC3E}">
        <p14:creationId xmlns:p14="http://schemas.microsoft.com/office/powerpoint/2010/main" val="4225382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F156F-ABD3-A861-7499-D03615060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7913914" cy="870271"/>
          </a:xfrm>
        </p:spPr>
        <p:txBody>
          <a:bodyPr/>
          <a:lstStyle/>
          <a:p>
            <a:r>
              <a:rPr lang="en-US" dirty="0"/>
              <a:t>Employment Barriers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675F6-FF55-3844-2E80-2A637BDBB6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199" y="1828800"/>
            <a:ext cx="10106298" cy="3657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Employer attitudes.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Transportation challenges.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Inaccessible technology.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“Disability squeeze”: higher cost up front to buy the tech and get to the job.</a:t>
            </a:r>
          </a:p>
        </p:txBody>
      </p:sp>
    </p:spTree>
    <p:extLst>
      <p:ext uri="{BB962C8B-B14F-4D97-AF65-F5344CB8AC3E}">
        <p14:creationId xmlns:p14="http://schemas.microsoft.com/office/powerpoint/2010/main" val="3040915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83C57-0FAC-95AA-AB75-4F00D7AE8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8358051" cy="870271"/>
          </a:xfrm>
        </p:spPr>
        <p:txBody>
          <a:bodyPr/>
          <a:lstStyle/>
          <a:p>
            <a:r>
              <a:rPr lang="en-US" dirty="0"/>
              <a:t>Job Application Accessibility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D1A47D-0DAB-C352-6E74-97505B0685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9570720" cy="3657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 2022, 33% of blind and low-vision people who looked for jobs on a website had frequent barriers, and 34% had frequent barriers applying.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These rates were similar for mobile app users.</a:t>
            </a:r>
          </a:p>
        </p:txBody>
      </p:sp>
    </p:spTree>
    <p:extLst>
      <p:ext uri="{BB962C8B-B14F-4D97-AF65-F5344CB8AC3E}">
        <p14:creationId xmlns:p14="http://schemas.microsoft.com/office/powerpoint/2010/main" val="3937057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8EAFE-1E2B-6046-1DF4-ACC0D9A3B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7796349" cy="870271"/>
          </a:xfrm>
        </p:spPr>
        <p:txBody>
          <a:bodyPr/>
          <a:lstStyle/>
          <a:p>
            <a:r>
              <a:rPr lang="en-US" dirty="0"/>
              <a:t>Automated Job Tests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89F70A-FE60-16BD-05FE-51AE6A91D6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199" y="1828800"/>
            <a:ext cx="9649097" cy="3657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 a 2025 survey, 42% of job-seekers had to take an automated test or interview.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Some blind and low-vision job seekers said they had to disable screen readers or respond to inaccessible images.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These barriers meant they had to get sighted help or risk losing the job.</a:t>
            </a:r>
          </a:p>
        </p:txBody>
      </p:sp>
    </p:spTree>
    <p:extLst>
      <p:ext uri="{BB962C8B-B14F-4D97-AF65-F5344CB8AC3E}">
        <p14:creationId xmlns:p14="http://schemas.microsoft.com/office/powerpoint/2010/main" val="4048862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1D100-A3E4-9BA9-958E-83E3990F2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 on the Job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1513B-2DC5-6C57-6689-908FBAEEBE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199" y="1828800"/>
            <a:ext cx="9805852" cy="3657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 a 2021 survey, 48% of blind and low-vision workers said they had challenges with digital onboarding forms.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About 25% had challenges accessing required job trainings.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Many participants had trouble with videoconferencing and instant message tools.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Telework was a welcome accommodation for many participants, but some preferred to work on-site.</a:t>
            </a:r>
          </a:p>
        </p:txBody>
      </p:sp>
    </p:spTree>
    <p:extLst>
      <p:ext uri="{BB962C8B-B14F-4D97-AF65-F5344CB8AC3E}">
        <p14:creationId xmlns:p14="http://schemas.microsoft.com/office/powerpoint/2010/main" val="3263764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1FE59-CA64-27E7-2465-9A69C2387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10496909" cy="870271"/>
          </a:xfrm>
        </p:spPr>
        <p:txBody>
          <a:bodyPr/>
          <a:lstStyle/>
          <a:p>
            <a:r>
              <a:rPr lang="en-US" dirty="0"/>
              <a:t>Workplace Tech Accommodations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8ABDD-4EA0-44C1-58F0-6EA49E775D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199" y="1828800"/>
            <a:ext cx="9492343" cy="3657600"/>
          </a:xfrm>
        </p:spPr>
        <p:txBody>
          <a:bodyPr/>
          <a:lstStyle/>
          <a:p>
            <a:r>
              <a:rPr lang="en-US" sz="2800" b="1" dirty="0"/>
              <a:t>Fear of requesting: </a:t>
            </a:r>
            <a:r>
              <a:rPr lang="en-US" sz="2800" dirty="0"/>
              <a:t>21% said they considered not requesting needed accommodations due to stigma</a:t>
            </a:r>
          </a:p>
          <a:p>
            <a:endParaRPr lang="en-US" sz="2800" dirty="0"/>
          </a:p>
          <a:p>
            <a:r>
              <a:rPr lang="en-US" sz="2800" b="1" dirty="0"/>
              <a:t>Tech requests can be: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Denied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Long waits to get AT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Reassignment instead of accommodation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Not understood by employers</a:t>
            </a:r>
          </a:p>
        </p:txBody>
      </p:sp>
    </p:spTree>
    <p:extLst>
      <p:ext uri="{BB962C8B-B14F-4D97-AF65-F5344CB8AC3E}">
        <p14:creationId xmlns:p14="http://schemas.microsoft.com/office/powerpoint/2010/main" val="3768733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5C39B-6967-7897-889D-C5898B5DB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505"/>
            <a:ext cx="7717971" cy="870271"/>
          </a:xfrm>
        </p:spPr>
        <p:txBody>
          <a:bodyPr/>
          <a:lstStyle/>
          <a:p>
            <a:r>
              <a:rPr lang="en-US" dirty="0"/>
              <a:t>Employer AT</a:t>
            </a:r>
            <a:r>
              <a:rPr lang="en-US" baseline="0" dirty="0"/>
              <a:t> Knowledge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94E22-80AD-DBB5-6071-A17C3A5F36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199" y="1828800"/>
            <a:ext cx="9831978" cy="3657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Creates</a:t>
            </a:r>
            <a:r>
              <a:rPr lang="en-US" sz="2800" baseline="0" dirty="0"/>
              <a:t> its own barriers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aseline="0" dirty="0"/>
              <a:t>IT departments don’t have the knowledge to support AT interactions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Accessibility disruptions after software updates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Job tasks people previously performed becoming inaccessible through new enterprise software choices</a:t>
            </a:r>
          </a:p>
        </p:txBody>
      </p:sp>
    </p:spTree>
    <p:extLst>
      <p:ext uri="{BB962C8B-B14F-4D97-AF65-F5344CB8AC3E}">
        <p14:creationId xmlns:p14="http://schemas.microsoft.com/office/powerpoint/2010/main" val="707533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CBB01-E039-D000-B87A-A490E15CE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on the Job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0106B-6434-61A3-C029-820D93E606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19200" y="1828800"/>
            <a:ext cx="9622972" cy="36576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In the 2025 survey, two-thirds of workers used AI at work.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Disabled workers sometimes used AI for image descriptions or captions.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AI can help level the playing field when the user controls it.</a:t>
            </a:r>
          </a:p>
        </p:txBody>
      </p:sp>
    </p:spTree>
    <p:extLst>
      <p:ext uri="{BB962C8B-B14F-4D97-AF65-F5344CB8AC3E}">
        <p14:creationId xmlns:p14="http://schemas.microsoft.com/office/powerpoint/2010/main" val="540517134"/>
      </p:ext>
    </p:extLst>
  </p:cSld>
  <p:clrMapOvr>
    <a:masterClrMapping/>
  </p:clrMapOvr>
</p:sld>
</file>

<file path=ppt/theme/theme1.xml><?xml version="1.0" encoding="utf-8"?>
<a:theme xmlns:a="http://schemas.openxmlformats.org/drawingml/2006/main" name="IOD_LeftLogo_Master_2021">
  <a:themeElements>
    <a:clrScheme name="IOD">
      <a:dk1>
        <a:srgbClr val="013591"/>
      </a:dk1>
      <a:lt1>
        <a:sysClr val="window" lastClr="FFFFFF"/>
      </a:lt1>
      <a:dk2>
        <a:srgbClr val="013591"/>
      </a:dk2>
      <a:lt2>
        <a:srgbClr val="FFFFFF"/>
      </a:lt2>
      <a:accent1>
        <a:srgbClr val="8EAADB"/>
      </a:accent1>
      <a:accent2>
        <a:srgbClr val="98A4AD"/>
      </a:accent2>
      <a:accent3>
        <a:srgbClr val="C55A11"/>
      </a:accent3>
      <a:accent4>
        <a:srgbClr val="FFC000"/>
      </a:accent4>
      <a:accent5>
        <a:srgbClr val="0563C1"/>
      </a:accent5>
      <a:accent6>
        <a:srgbClr val="70AD47"/>
      </a:accent6>
      <a:hlink>
        <a:srgbClr val="013591"/>
      </a:hlink>
      <a:folHlink>
        <a:srgbClr val="E26B2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 Text Presentation" id="{F540C6AB-68A4-4FD0-9A90-AA8D576F0B0F}" vid="{86A52B29-8545-40D5-85D3-9B55BE94A2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6c27e5-2960-4c71-81aa-383a710c0b60">
      <Terms xmlns="http://schemas.microsoft.com/office/infopath/2007/PartnerControls"/>
    </lcf76f155ced4ddcb4097134ff3c332f>
    <TaxCatchAll xmlns="112b3ed3-6cb6-4524-af0a-33e0546dafc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8EE345695F3F49944A214EF168EE9D" ma:contentTypeVersion="13" ma:contentTypeDescription="Create a new document." ma:contentTypeScope="" ma:versionID="9d4d910f492e8dac430a88d31e79f3b3">
  <xsd:schema xmlns:xsd="http://www.w3.org/2001/XMLSchema" xmlns:xs="http://www.w3.org/2001/XMLSchema" xmlns:p="http://schemas.microsoft.com/office/2006/metadata/properties" xmlns:ns2="fa6c27e5-2960-4c71-81aa-383a710c0b60" xmlns:ns3="112b3ed3-6cb6-4524-af0a-33e0546dafc2" targetNamespace="http://schemas.microsoft.com/office/2006/metadata/properties" ma:root="true" ma:fieldsID="c0cff01db3e507ba525f49a41f7f673b" ns2:_="" ns3:_="">
    <xsd:import namespace="fa6c27e5-2960-4c71-81aa-383a710c0b60"/>
    <xsd:import namespace="112b3ed3-6cb6-4524-af0a-33e0546daf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c27e5-2960-4c71-81aa-383a710c0b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04022ad-ef34-4d1e-9200-18c9974f9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2b3ed3-6cb6-4524-af0a-33e0546daf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72797e1-32bc-4a39-b4b8-65704b278623}" ma:internalName="TaxCatchAll" ma:showField="CatchAllData" ma:web="112b3ed3-6cb6-4524-af0a-33e0546daf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9BFFFD-1B2B-48DC-AA5B-F2CB6ED6CD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BDEE04-DAEF-49FA-AC67-4E3FC0032051}">
  <ds:schemaRefs>
    <ds:schemaRef ds:uri="http://schemas.microsoft.com/office/2006/metadata/properties"/>
    <ds:schemaRef ds:uri="http://schemas.microsoft.com/office/2006/documentManagement/types"/>
    <ds:schemaRef ds:uri="112b3ed3-6cb6-4524-af0a-33e0546dafc2"/>
    <ds:schemaRef ds:uri="http://purl.org/dc/elements/1.1/"/>
    <ds:schemaRef ds:uri="fa6c27e5-2960-4c71-81aa-383a710c0b60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C9CAABC-804C-4F3F-B422-06A9CF128B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6c27e5-2960-4c71-81aa-383a710c0b60"/>
    <ds:schemaRef ds:uri="112b3ed3-6cb6-4524-af0a-33e0546daf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IOD PowerPoints Template V2</Template>
  <TotalTime>355</TotalTime>
  <Words>443</Words>
  <Application>Microsoft Macintosh PowerPoint</Application>
  <PresentationFormat>Widescreen</PresentationFormat>
  <Paragraphs>60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Source Sans Pro</vt:lpstr>
      <vt:lpstr>Source Sans Pro Light</vt:lpstr>
      <vt:lpstr>IOD_LeftLogo_Master_2021</vt:lpstr>
      <vt:lpstr>Employment and Vision Disability</vt:lpstr>
      <vt:lpstr>Employment Disparities</vt:lpstr>
      <vt:lpstr>Employment Barriers</vt:lpstr>
      <vt:lpstr>Job Application Accessibility</vt:lpstr>
      <vt:lpstr>Automated Job Tests</vt:lpstr>
      <vt:lpstr>Tech on the Job</vt:lpstr>
      <vt:lpstr>Workplace Tech Accommodations</vt:lpstr>
      <vt:lpstr>Employer AT Knowledge</vt:lpstr>
      <vt:lpstr>AI on the Job</vt:lpstr>
      <vt:lpstr>Improve Employment Opportunity</vt:lpstr>
      <vt:lpstr>Learn More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Nichole Guntz</dc:creator>
  <cp:lastModifiedBy>Kelly Gasque</cp:lastModifiedBy>
  <cp:revision>14</cp:revision>
  <dcterms:created xsi:type="dcterms:W3CDTF">2024-02-22T20:06:20Z</dcterms:created>
  <dcterms:modified xsi:type="dcterms:W3CDTF">2026-03-05T14:30:03Z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0x0101002C8EE345695F3F49944A214EF168EE9D</vt:lpwstr>
  </property>
  <property fmtid="{D5CDD505-2E9C-101B-9397-08002B2CF9AE}" pid="3" name="MediaServiceImageTags">
    <vt:lpwstr/>
  </property>
</Properties>
</file>