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38e10e1e5508400f" Type="http://schemas.microsoft.com/office/2006/relationships/ui/extensibility" Target="customUI/customUI.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8"/>
  </p:notesMasterIdLst>
  <p:handoutMasterIdLst>
    <p:handoutMasterId r:id="rId29"/>
  </p:handoutMasterIdLst>
  <p:sldIdLst>
    <p:sldId id="596" r:id="rId5"/>
    <p:sldId id="641" r:id="rId6"/>
    <p:sldId id="582" r:id="rId7"/>
    <p:sldId id="612" r:id="rId8"/>
    <p:sldId id="601" r:id="rId9"/>
    <p:sldId id="572" r:id="rId10"/>
    <p:sldId id="621" r:id="rId11"/>
    <p:sldId id="642" r:id="rId12"/>
    <p:sldId id="620" r:id="rId13"/>
    <p:sldId id="552" r:id="rId14"/>
    <p:sldId id="606" r:id="rId15"/>
    <p:sldId id="562" r:id="rId16"/>
    <p:sldId id="622" r:id="rId17"/>
    <p:sldId id="609" r:id="rId18"/>
    <p:sldId id="584" r:id="rId19"/>
    <p:sldId id="619" r:id="rId20"/>
    <p:sldId id="625" r:id="rId21"/>
    <p:sldId id="592" r:id="rId22"/>
    <p:sldId id="643" r:id="rId23"/>
    <p:sldId id="605" r:id="rId24"/>
    <p:sldId id="597" r:id="rId25"/>
    <p:sldId id="640" r:id="rId26"/>
    <p:sldId id="64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59DB097-29E0-4993-8D55-F4A00C816A96}">
          <p14:sldIdLst>
            <p14:sldId id="596"/>
            <p14:sldId id="641"/>
            <p14:sldId id="582"/>
            <p14:sldId id="612"/>
            <p14:sldId id="601"/>
            <p14:sldId id="572"/>
            <p14:sldId id="621"/>
            <p14:sldId id="642"/>
            <p14:sldId id="620"/>
            <p14:sldId id="552"/>
            <p14:sldId id="606"/>
            <p14:sldId id="562"/>
            <p14:sldId id="622"/>
            <p14:sldId id="609"/>
            <p14:sldId id="584"/>
          </p14:sldIdLst>
        </p14:section>
        <p14:section name="Bonus slides" id="{6631518F-7923-480C-A195-D2DFCF717D0B}">
          <p14:sldIdLst>
            <p14:sldId id="619"/>
            <p14:sldId id="625"/>
            <p14:sldId id="592"/>
            <p14:sldId id="643"/>
            <p14:sldId id="605"/>
            <p14:sldId id="597"/>
            <p14:sldId id="640"/>
            <p14:sldId id="648"/>
          </p14:sldIdLst>
        </p14:section>
      </p14:sectionLst>
    </p:ext>
    <p:ext uri="{EFAFB233-063F-42B5-8137-9DF3F51BA10A}">
      <p15:sldGuideLst xmlns:p15="http://schemas.microsoft.com/office/powerpoint/2012/main">
        <p15:guide id="1" orient="horz" pos="3840" userDrawn="1">
          <p15:clr>
            <a:srgbClr val="A4A3A4"/>
          </p15:clr>
        </p15:guide>
        <p15:guide id="3" orient="horz" pos="360" userDrawn="1">
          <p15:clr>
            <a:srgbClr val="A4A3A4"/>
          </p15:clr>
        </p15:guide>
        <p15:guide id="4" pos="528" userDrawn="1">
          <p15:clr>
            <a:srgbClr val="A4A3A4"/>
          </p15:clr>
        </p15:guide>
        <p15:guide id="5" pos="71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D10811-9246-8494-C838-DD69DE73FD00}" name="Marisa Shenk" initials="MS" userId="S::MShenk@mathematica-mpr.com::ddbf1333-414d-48e6-9307-fb0be0549740" providerId="AD"/>
  <p188:author id="{EE4A6D9C-BA3A-9760-2791-7834D4B89E11}" name="Yonatan Ben-Shalom" initials="YBS" userId="S::YBen-Shalom@mathematica-mpr.com::e4cc64e8-9fe0-4c7f-98ba-45ecae391b93" providerId="AD"/>
  <p188:author id="{829711C9-A83C-8AAB-6F91-1C83218351B6}" name="Todd Honeycutt" initials="TH" userId="S::THoneycutt@mathematica-mpr.com::91799a08-122a-40ae-a4c2-2a77b0cc0f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B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517F09-9507-4DDD-9096-4E83D31C3F33}" v="9" dt="2026-03-16T17:27:23.835"/>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3535" autoAdjust="0"/>
  </p:normalViewPr>
  <p:slideViewPr>
    <p:cSldViewPr snapToGrid="0">
      <p:cViewPr>
        <p:scale>
          <a:sx n="75" d="100"/>
          <a:sy n="75" d="100"/>
        </p:scale>
        <p:origin x="1140" y="522"/>
      </p:cViewPr>
      <p:guideLst>
        <p:guide orient="horz" pos="3840"/>
        <p:guide orient="horz" pos="360"/>
        <p:guide pos="528"/>
        <p:guide pos="7152"/>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Filanoski-Russell" userId="5879a14f-9eb3-4e75-8352-1b2941159ca7" providerId="ADAL" clId="{8AE4216D-EC14-4A15-8943-40E049EAB61D}"/>
    <pc:docChg chg="undo custSel modSld">
      <pc:chgData name="Kate Filanoski-Russell" userId="5879a14f-9eb3-4e75-8352-1b2941159ca7" providerId="ADAL" clId="{8AE4216D-EC14-4A15-8943-40E049EAB61D}" dt="2026-03-16T17:29:46.384" v="24" actId="962"/>
      <pc:docMkLst>
        <pc:docMk/>
      </pc:docMkLst>
      <pc:sldChg chg="modSp mod">
        <pc:chgData name="Kate Filanoski-Russell" userId="5879a14f-9eb3-4e75-8352-1b2941159ca7" providerId="ADAL" clId="{8AE4216D-EC14-4A15-8943-40E049EAB61D}" dt="2026-03-16T17:21:40.698" v="6" actId="13244"/>
        <pc:sldMkLst>
          <pc:docMk/>
          <pc:sldMk cId="2194225124" sldId="562"/>
        </pc:sldMkLst>
        <pc:picChg chg="ord">
          <ac:chgData name="Kate Filanoski-Russell" userId="5879a14f-9eb3-4e75-8352-1b2941159ca7" providerId="ADAL" clId="{8AE4216D-EC14-4A15-8943-40E049EAB61D}" dt="2026-03-16T17:21:40.698" v="6" actId="13244"/>
          <ac:picMkLst>
            <pc:docMk/>
            <pc:sldMk cId="2194225124" sldId="562"/>
            <ac:picMk id="5" creationId="{B2636BE3-DE13-0198-064F-2B90220F8601}"/>
          </ac:picMkLst>
        </pc:picChg>
      </pc:sldChg>
      <pc:sldChg chg="modSp mod">
        <pc:chgData name="Kate Filanoski-Russell" userId="5879a14f-9eb3-4e75-8352-1b2941159ca7" providerId="ADAL" clId="{8AE4216D-EC14-4A15-8943-40E049EAB61D}" dt="2026-03-16T17:20:21.551" v="1" actId="962"/>
        <pc:sldMkLst>
          <pc:docMk/>
          <pc:sldMk cId="3416087005" sldId="572"/>
        </pc:sldMkLst>
        <pc:picChg chg="mod">
          <ac:chgData name="Kate Filanoski-Russell" userId="5879a14f-9eb3-4e75-8352-1b2941159ca7" providerId="ADAL" clId="{8AE4216D-EC14-4A15-8943-40E049EAB61D}" dt="2026-03-16T17:20:21.551" v="1" actId="962"/>
          <ac:picMkLst>
            <pc:docMk/>
            <pc:sldMk cId="3416087005" sldId="572"/>
            <ac:picMk id="5" creationId="{D05AA2D4-D4BE-420A-B6FD-EC5FE64C174D}"/>
          </ac:picMkLst>
        </pc:picChg>
      </pc:sldChg>
      <pc:sldChg chg="delSp mod">
        <pc:chgData name="Kate Filanoski-Russell" userId="5879a14f-9eb3-4e75-8352-1b2941159ca7" providerId="ADAL" clId="{8AE4216D-EC14-4A15-8943-40E049EAB61D}" dt="2026-03-16T17:19:49.539" v="0" actId="478"/>
        <pc:sldMkLst>
          <pc:docMk/>
          <pc:sldMk cId="3577601418" sldId="601"/>
        </pc:sldMkLst>
        <pc:spChg chg="del">
          <ac:chgData name="Kate Filanoski-Russell" userId="5879a14f-9eb3-4e75-8352-1b2941159ca7" providerId="ADAL" clId="{8AE4216D-EC14-4A15-8943-40E049EAB61D}" dt="2026-03-16T17:19:49.539" v="0" actId="478"/>
          <ac:spMkLst>
            <pc:docMk/>
            <pc:sldMk cId="3577601418" sldId="601"/>
            <ac:spMk id="4" creationId="{3A2B2BEF-E144-5E17-640F-251FB2D79784}"/>
          </ac:spMkLst>
        </pc:spChg>
      </pc:sldChg>
      <pc:sldChg chg="modSp mod">
        <pc:chgData name="Kate Filanoski-Russell" userId="5879a14f-9eb3-4e75-8352-1b2941159ca7" providerId="ADAL" clId="{8AE4216D-EC14-4A15-8943-40E049EAB61D}" dt="2026-03-16T17:21:33.537" v="5" actId="13244"/>
        <pc:sldMkLst>
          <pc:docMk/>
          <pc:sldMk cId="1281505328" sldId="606"/>
        </pc:sldMkLst>
        <pc:spChg chg="ord">
          <ac:chgData name="Kate Filanoski-Russell" userId="5879a14f-9eb3-4e75-8352-1b2941159ca7" providerId="ADAL" clId="{8AE4216D-EC14-4A15-8943-40E049EAB61D}" dt="2026-03-16T17:21:33.537" v="5" actId="13244"/>
          <ac:spMkLst>
            <pc:docMk/>
            <pc:sldMk cId="1281505328" sldId="606"/>
            <ac:spMk id="4" creationId="{AC111C09-CB66-8E7E-3671-32DFF8E58174}"/>
          </ac:spMkLst>
        </pc:spChg>
      </pc:sldChg>
      <pc:sldChg chg="modSp mod">
        <pc:chgData name="Kate Filanoski-Russell" userId="5879a14f-9eb3-4e75-8352-1b2941159ca7" providerId="ADAL" clId="{8AE4216D-EC14-4A15-8943-40E049EAB61D}" dt="2026-03-16T17:28:56.462" v="21" actId="27636"/>
        <pc:sldMkLst>
          <pc:docMk/>
          <pc:sldMk cId="2321385927" sldId="619"/>
        </pc:sldMkLst>
        <pc:spChg chg="mod">
          <ac:chgData name="Kate Filanoski-Russell" userId="5879a14f-9eb3-4e75-8352-1b2941159ca7" providerId="ADAL" clId="{8AE4216D-EC14-4A15-8943-40E049EAB61D}" dt="2026-03-16T17:28:56.462" v="21" actId="27636"/>
          <ac:spMkLst>
            <pc:docMk/>
            <pc:sldMk cId="2321385927" sldId="619"/>
            <ac:spMk id="11" creationId="{D5087574-4046-6F24-4612-B1F2297A29FC}"/>
          </ac:spMkLst>
        </pc:spChg>
      </pc:sldChg>
      <pc:sldChg chg="modSp mod">
        <pc:chgData name="Kate Filanoski-Russell" userId="5879a14f-9eb3-4e75-8352-1b2941159ca7" providerId="ADAL" clId="{8AE4216D-EC14-4A15-8943-40E049EAB61D}" dt="2026-03-16T17:21:14.095" v="4" actId="962"/>
        <pc:sldMkLst>
          <pc:docMk/>
          <pc:sldMk cId="2444983176" sldId="620"/>
        </pc:sldMkLst>
        <pc:spChg chg="mod">
          <ac:chgData name="Kate Filanoski-Russell" userId="5879a14f-9eb3-4e75-8352-1b2941159ca7" providerId="ADAL" clId="{8AE4216D-EC14-4A15-8943-40E049EAB61D}" dt="2026-03-16T17:21:14.095" v="4" actId="962"/>
          <ac:spMkLst>
            <pc:docMk/>
            <pc:sldMk cId="2444983176" sldId="620"/>
            <ac:spMk id="12" creationId="{B273D1D0-B131-62DF-C71D-3BBB6995C35E}"/>
          </ac:spMkLst>
        </pc:spChg>
      </pc:sldChg>
      <pc:sldChg chg="modSp mod">
        <pc:chgData name="Kate Filanoski-Russell" userId="5879a14f-9eb3-4e75-8352-1b2941159ca7" providerId="ADAL" clId="{8AE4216D-EC14-4A15-8943-40E049EAB61D}" dt="2026-03-16T17:20:27.855" v="2" actId="13244"/>
        <pc:sldMkLst>
          <pc:docMk/>
          <pc:sldMk cId="681038286" sldId="621"/>
        </pc:sldMkLst>
        <pc:spChg chg="ord">
          <ac:chgData name="Kate Filanoski-Russell" userId="5879a14f-9eb3-4e75-8352-1b2941159ca7" providerId="ADAL" clId="{8AE4216D-EC14-4A15-8943-40E049EAB61D}" dt="2026-03-16T17:20:27.855" v="2" actId="13244"/>
          <ac:spMkLst>
            <pc:docMk/>
            <pc:sldMk cId="681038286" sldId="621"/>
            <ac:spMk id="4" creationId="{4A60AE06-B123-DA7A-2245-DBDB74574F3A}"/>
          </ac:spMkLst>
        </pc:spChg>
      </pc:sldChg>
      <pc:sldChg chg="modSp mod">
        <pc:chgData name="Kate Filanoski-Russell" userId="5879a14f-9eb3-4e75-8352-1b2941159ca7" providerId="ADAL" clId="{8AE4216D-EC14-4A15-8943-40E049EAB61D}" dt="2026-03-16T17:21:46.277" v="7" actId="13244"/>
        <pc:sldMkLst>
          <pc:docMk/>
          <pc:sldMk cId="3015444786" sldId="622"/>
        </pc:sldMkLst>
        <pc:spChg chg="ord">
          <ac:chgData name="Kate Filanoski-Russell" userId="5879a14f-9eb3-4e75-8352-1b2941159ca7" providerId="ADAL" clId="{8AE4216D-EC14-4A15-8943-40E049EAB61D}" dt="2026-03-16T17:21:46.277" v="7" actId="13244"/>
          <ac:spMkLst>
            <pc:docMk/>
            <pc:sldMk cId="3015444786" sldId="622"/>
            <ac:spMk id="4" creationId="{80B0FECD-51BB-B8AC-236F-C1C57955F39C}"/>
          </ac:spMkLst>
        </pc:spChg>
      </pc:sldChg>
      <pc:sldChg chg="modSp mod">
        <pc:chgData name="Kate Filanoski-Russell" userId="5879a14f-9eb3-4e75-8352-1b2941159ca7" providerId="ADAL" clId="{8AE4216D-EC14-4A15-8943-40E049EAB61D}" dt="2026-03-16T17:20:58.621" v="3" actId="962"/>
        <pc:sldMkLst>
          <pc:docMk/>
          <pc:sldMk cId="974222272" sldId="642"/>
        </pc:sldMkLst>
        <pc:picChg chg="mod">
          <ac:chgData name="Kate Filanoski-Russell" userId="5879a14f-9eb3-4e75-8352-1b2941159ca7" providerId="ADAL" clId="{8AE4216D-EC14-4A15-8943-40E049EAB61D}" dt="2026-03-16T17:20:58.621" v="3" actId="962"/>
          <ac:picMkLst>
            <pc:docMk/>
            <pc:sldMk cId="974222272" sldId="642"/>
            <ac:picMk id="5" creationId="{49C3BFC9-78CD-A5E3-493D-9C0FF8E587E6}"/>
          </ac:picMkLst>
        </pc:picChg>
      </pc:sldChg>
      <pc:sldChg chg="delSp modSp mod">
        <pc:chgData name="Kate Filanoski-Russell" userId="5879a14f-9eb3-4e75-8352-1b2941159ca7" providerId="ADAL" clId="{8AE4216D-EC14-4A15-8943-40E049EAB61D}" dt="2026-03-16T17:29:46.384" v="24" actId="962"/>
        <pc:sldMkLst>
          <pc:docMk/>
          <pc:sldMk cId="2572206281" sldId="643"/>
        </pc:sldMkLst>
        <pc:spChg chg="del mod">
          <ac:chgData name="Kate Filanoski-Russell" userId="5879a14f-9eb3-4e75-8352-1b2941159ca7" providerId="ADAL" clId="{8AE4216D-EC14-4A15-8943-40E049EAB61D}" dt="2026-03-16T17:29:20.498" v="23" actId="478"/>
          <ac:spMkLst>
            <pc:docMk/>
            <pc:sldMk cId="2572206281" sldId="643"/>
            <ac:spMk id="4" creationId="{57FAD767-E131-8D63-313D-59CFD4B38E9B}"/>
          </ac:spMkLst>
        </pc:spChg>
        <pc:picChg chg="mod">
          <ac:chgData name="Kate Filanoski-Russell" userId="5879a14f-9eb3-4e75-8352-1b2941159ca7" providerId="ADAL" clId="{8AE4216D-EC14-4A15-8943-40E049EAB61D}" dt="2026-03-16T17:29:46.384" v="24" actId="962"/>
          <ac:picMkLst>
            <pc:docMk/>
            <pc:sldMk cId="2572206281" sldId="643"/>
            <ac:picMk id="5" creationId="{8A329F5D-AFFD-EF15-9C87-048B7265502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5CF0BB-4F7E-4A1E-BA76-E55604F87C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FD71BE8-4891-44E4-B2A9-A1927FFAF4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E2B28-A804-48F3-A8B3-A4E6DA5B11F6}" type="datetimeFigureOut">
              <a:rPr lang="en-US" smtClean="0"/>
              <a:t>3/16/2026</a:t>
            </a:fld>
            <a:endParaRPr lang="en-US"/>
          </a:p>
        </p:txBody>
      </p:sp>
      <p:sp>
        <p:nvSpPr>
          <p:cNvPr id="4" name="Footer Placeholder 3">
            <a:extLst>
              <a:ext uri="{FF2B5EF4-FFF2-40B4-BE49-F238E27FC236}">
                <a16:creationId xmlns:a16="http://schemas.microsoft.com/office/drawing/2014/main" id="{DC1982C3-9721-410E-B703-399581D721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415222-20D5-4315-BFD8-AD32797679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62E9E-256D-4B13-92B6-1D75A6AA896D}" type="slidenum">
              <a:rPr lang="en-US" smtClean="0"/>
              <a:t>‹#›</a:t>
            </a:fld>
            <a:endParaRPr lang="en-US"/>
          </a:p>
        </p:txBody>
      </p:sp>
    </p:spTree>
    <p:extLst>
      <p:ext uri="{BB962C8B-B14F-4D97-AF65-F5344CB8AC3E}">
        <p14:creationId xmlns:p14="http://schemas.microsoft.com/office/powerpoint/2010/main" val="3557193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709C9-FABE-4B7D-817F-7C96C23A6915}"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5B9C1-75D6-4B7F-AF0F-ABF732B21182}" type="slidenum">
              <a:rPr lang="en-US" smtClean="0"/>
              <a:t>‹#›</a:t>
            </a:fld>
            <a:endParaRPr lang="en-US"/>
          </a:p>
        </p:txBody>
      </p:sp>
    </p:spTree>
    <p:extLst>
      <p:ext uri="{BB962C8B-B14F-4D97-AF65-F5344CB8AC3E}">
        <p14:creationId xmlns:p14="http://schemas.microsoft.com/office/powerpoint/2010/main" val="51254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55B9C1-75D6-4B7F-AF0F-ABF732B21182}" type="slidenum">
              <a:rPr lang="en-US" smtClean="0"/>
              <a:t>2</a:t>
            </a:fld>
            <a:endParaRPr lang="en-US"/>
          </a:p>
        </p:txBody>
      </p:sp>
    </p:spTree>
    <p:extLst>
      <p:ext uri="{BB962C8B-B14F-4D97-AF65-F5344CB8AC3E}">
        <p14:creationId xmlns:p14="http://schemas.microsoft.com/office/powerpoint/2010/main" val="3133598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Next, we examined employment among all autistic young adults who exited VR with a signed IPE. So, these are clients who were eligible to receive services and then left VR during our sample period, though they could have applied in earlier years which is why the sample size is larger.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We restricted to those who were young adults at the time of application.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About half of these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exiters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had employment at the time of exit, meaning they held a job for at least 90 days. Among those who were employed, they worked on average 23 hours a week and earned $10 an hour. And 71 percent of those who were employed had competitive integrated employment. The rest had a form of supported employment.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55B9C1-75D6-4B7F-AF0F-ABF732B21182}" type="slidenum">
              <a:rPr lang="en-US" smtClean="0"/>
              <a:t>13</a:t>
            </a:fld>
            <a:endParaRPr lang="en-US"/>
          </a:p>
        </p:txBody>
      </p:sp>
    </p:spTree>
    <p:extLst>
      <p:ext uri="{BB962C8B-B14F-4D97-AF65-F5344CB8AC3E}">
        <p14:creationId xmlns:p14="http://schemas.microsoft.com/office/powerpoint/2010/main" val="3861386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These are regression-adjusted findings and thus differ slightly from group means shown earlier.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How do these employment figures look compared to those with other disability types? A higher share of autistic clients who exited VR had employment: 49 percent compared to about 44 percent of those with an intellectual or other disability. Among those who had employment, 71 percent of autistic clients had competitive integrated employment, compared to 63 percent of those with an intellectual disability – and 91 percent of those with another disability. Clients on the autism spectrum or with an intellectual disability each worked about 23 hours a week, compared to 29 hours for those with another disability. Hourly wages followed a similar pattern, with an average of $10 an hour for those on the autism spectrum or with an intellectual disability, compared to $11 an hour for those with another disability, though this difference had a small effect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14</a:t>
            </a:fld>
            <a:endParaRPr lang="en-US"/>
          </a:p>
        </p:txBody>
      </p:sp>
    </p:spTree>
    <p:extLst>
      <p:ext uri="{BB962C8B-B14F-4D97-AF65-F5344CB8AC3E}">
        <p14:creationId xmlns:p14="http://schemas.microsoft.com/office/powerpoint/2010/main" val="351715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18</a:t>
            </a:fld>
            <a:endParaRPr lang="en-US"/>
          </a:p>
        </p:txBody>
      </p:sp>
    </p:spTree>
    <p:extLst>
      <p:ext uri="{BB962C8B-B14F-4D97-AF65-F5344CB8AC3E}">
        <p14:creationId xmlns:p14="http://schemas.microsoft.com/office/powerpoint/2010/main" val="387835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a way of introduction, we’re going to talk a bit about VR agencies. They provide services to people with many types of disabilities to help them prepare for, find, retain, or regain employment. The Rehabilitation Services Administration or RSA in the US Department of Education funds VR and sets policy and has done so since the Rehabilitation Act of 1973, which established the agency. In 2014, this was amended in the Workforce Innovation and Opportunity Act, or WIOA. In all, 78 separate agencies in the US states and territories administer VR services; some geographies have two separate agencies: one for people who are blind or have visual impairments and another for everyone else. The services offered include among others: assessment, counseling, career guidance, college-level training, on-the-job training, job coaching, job placement services, and transportation. The services delivered depend on the individual person and their assessed needs.</a:t>
            </a:r>
          </a:p>
        </p:txBody>
      </p:sp>
      <p:sp>
        <p:nvSpPr>
          <p:cNvPr id="4" name="Slide Number Placeholder 3"/>
          <p:cNvSpPr>
            <a:spLocks noGrp="1"/>
          </p:cNvSpPr>
          <p:nvPr>
            <p:ph type="sldNum" sz="quarter" idx="5"/>
          </p:nvPr>
        </p:nvSpPr>
        <p:spPr/>
        <p:txBody>
          <a:bodyPr/>
          <a:lstStyle/>
          <a:p>
            <a:fld id="{7A55B9C1-75D6-4B7F-AF0F-ABF732B21182}" type="slidenum">
              <a:rPr lang="en-US" smtClean="0"/>
              <a:t>3</a:t>
            </a:fld>
            <a:endParaRPr lang="en-US"/>
          </a:p>
        </p:txBody>
      </p:sp>
    </p:spTree>
    <p:extLst>
      <p:ext uri="{BB962C8B-B14F-4D97-AF65-F5344CB8AC3E}">
        <p14:creationId xmlns:p14="http://schemas.microsoft.com/office/powerpoint/2010/main" val="237324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9579" rtl="0" eaLnBrk="1" fontAlgn="auto" latinLnBrk="0" hangingPunct="1">
              <a:lnSpc>
                <a:spcPct val="100000"/>
              </a:lnSpc>
              <a:spcBef>
                <a:spcPts val="0"/>
              </a:spcBef>
              <a:spcAft>
                <a:spcPts val="0"/>
              </a:spcAft>
              <a:buClrTx/>
              <a:buSzTx/>
              <a:buFontTx/>
              <a:buNone/>
              <a:tabLst/>
              <a:defRPr/>
            </a:pPr>
            <a:r>
              <a:rPr lang="en-US" dirty="0"/>
              <a:t>We conducted an analysis of case records from the Rehabilitation Services Administration, which captures engagement with the 78 VR agencies nationwide. We’ll be zooming in on </a:t>
            </a:r>
            <a:r>
              <a:rPr lang="en-US" dirty="0">
                <a:cs typeface="Arial"/>
              </a:rPr>
              <a:t>young adults ages 16</a:t>
            </a:r>
            <a:r>
              <a:rPr lang="en-US" dirty="0">
                <a:latin typeface="Times New Roman" panose="02020603050405020304" pitchFamily="18" charset="0"/>
                <a:cs typeface="Times New Roman" panose="02020603050405020304" pitchFamily="18" charset="0"/>
              </a:rPr>
              <a:t>–</a:t>
            </a:r>
            <a:r>
              <a:rPr lang="en-US" dirty="0">
                <a:cs typeface="Arial"/>
              </a:rPr>
              <a:t>28 on the autism spectrum who apply to VR.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data represent everyone who received VR services in our time period, including several thousand autistic young adults.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29579">
              <a:defRPr/>
            </a:pPr>
            <a:endParaRPr lang="en-US" dirty="0"/>
          </a:p>
          <a:p>
            <a:pPr marL="0" marR="0" lvl="0" indent="0" algn="l" defTabSz="929579"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examined program years 2017-2020, which covers data from July 2017 to June 2021, which was the most recent data available to us. We are not examining earlier years because of some VR reporting changes in 2017, which were enacted to align with WIOA. For example, prior years only included closed cases, and we have access to all cases that were open in a given program year. We are also not capturing data 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all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autistic young adults because not all of them apply for VR services, and classification is decided by a VR staff member. With that said, we do examine all young adults who applied for VR services during 2017-2019 who were ages 16-28 at the time of application, and for whom autism was recorded as the source of their primary or secondary impairment. </a:t>
            </a:r>
            <a:r>
              <a:rPr lang="en-US" sz="1800" dirty="0">
                <a:effectLst/>
                <a:latin typeface="Times New Roman" panose="02020603050405020304" pitchFamily="18" charset="0"/>
                <a:ea typeface="Calibri" panose="020F0502020204030204" pitchFamily="34" charset="0"/>
              </a:rPr>
              <a:t>Out of almost half a million young adult applicants in program years 2017-2019, 14 percent of them, or 81,616, were on the autism spectrum.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29579">
              <a:defRPr/>
            </a:pPr>
            <a:endParaRPr lang="en-US" dirty="0"/>
          </a:p>
          <a:p>
            <a:pPr defTabSz="929579">
              <a:defRPr/>
            </a:pPr>
            <a:endParaRPr lang="en-US" dirty="0"/>
          </a:p>
          <a:p>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4</a:t>
            </a:fld>
            <a:endParaRPr lang="en-US"/>
          </a:p>
        </p:txBody>
      </p:sp>
    </p:spTree>
    <p:extLst>
      <p:ext uri="{BB962C8B-B14F-4D97-AF65-F5344CB8AC3E}">
        <p14:creationId xmlns:p14="http://schemas.microsoft.com/office/powerpoint/2010/main" val="128626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6</a:t>
            </a:fld>
            <a:endParaRPr lang="en-US"/>
          </a:p>
        </p:txBody>
      </p:sp>
    </p:spTree>
    <p:extLst>
      <p:ext uri="{BB962C8B-B14F-4D97-AF65-F5344CB8AC3E}">
        <p14:creationId xmlns:p14="http://schemas.microsoft.com/office/powerpoint/2010/main" val="216084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Data on the sources of referral to VR point to the importance of schools as a crucial pipeline for autistic young adults to become engaged with VR.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Educational institutions were the most common source of referral among autistic young adult VR applicants (45 percent from elementary or secondary schools). However, about 20 percent of autistic young adult applicants applied by themselves or relied on family or friends for referrals, and this share was even higher among autistic applicants older than age 22.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Less common referral sources included intellectual or developmental disabilities service providers; providers of other services including welfare, public housing, mental health, or medical health; postsecondary educational institutions, and other Department of Labor programs such as Employment and Training Service Programs, Job Corps, and YouthBuild. The other category includes many smaller sources such as community rehabilitation programs, other VR state agencies, advocacy groups, and other not specified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As might be expected, a large share of autistic applicants ages 16-22 were referred by elementary or secondary educational institutions. On the other hand, more older applicants ages 23-28 listed their source of referral as themselves.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55B9C1-75D6-4B7F-AF0F-ABF732B21182}" type="slidenum">
              <a:rPr lang="en-US" smtClean="0"/>
              <a:t>7</a:t>
            </a:fld>
            <a:endParaRPr lang="en-US"/>
          </a:p>
        </p:txBody>
      </p:sp>
    </p:spTree>
    <p:extLst>
      <p:ext uri="{BB962C8B-B14F-4D97-AF65-F5344CB8AC3E}">
        <p14:creationId xmlns:p14="http://schemas.microsoft.com/office/powerpoint/2010/main" val="113876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Autistic young adult VR applicants were primarily male – 82 percent.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is consistent with documented differences in autism identification by sex, with boys being substantially more likely to be identified with autism than girls. The average age at VR application for autistic young adults IN OUR SAMPLE was 20. About 47 percent of autistic young adult VR applicants were ages 16 to 18, 28 percent were ages 19 to 21, 14 percent ages 22 to 24, and the remaining 11 percent were ages 25 to 28.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VR considered almost half of all applicants as a student with a disability (49 percent). These applicants were individuals with disabilities enrolled in education programs who were eligible for and receiving services under the Individuals with Disabilities Education Act at the time of application or when they began receiving pre-employment transition services, or 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 percent of young adults on the autism spectrum who applied for VR were non-Hispanic White, followed by 13 percent who were Hispanic or Latino and 12 percent who were non-Hispanic Black. About 3 percent were non-Hispanic Asian, 3 percent were more than one race, and less than 1 percent were American Indian or Alaska Native, or Native Hawaiian or other Pacific Islander. </a:t>
            </a:r>
            <a:endParaRPr lang="en-US" dirty="0"/>
          </a:p>
        </p:txBody>
      </p:sp>
      <p:sp>
        <p:nvSpPr>
          <p:cNvPr id="4" name="Slide Number Placeholder 3"/>
          <p:cNvSpPr>
            <a:spLocks noGrp="1"/>
          </p:cNvSpPr>
          <p:nvPr>
            <p:ph type="sldNum" sz="quarter" idx="5"/>
          </p:nvPr>
        </p:nvSpPr>
        <p:spPr/>
        <p:txBody>
          <a:bodyPr/>
          <a:lstStyle/>
          <a:p>
            <a:fld id="{7A55B9C1-75D6-4B7F-AF0F-ABF732B21182}" type="slidenum">
              <a:rPr lang="en-US" smtClean="0"/>
              <a:t>8</a:t>
            </a:fld>
            <a:endParaRPr lang="en-US"/>
          </a:p>
        </p:txBody>
      </p:sp>
    </p:spTree>
    <p:extLst>
      <p:ext uri="{BB962C8B-B14F-4D97-AF65-F5344CB8AC3E}">
        <p14:creationId xmlns:p14="http://schemas.microsoft.com/office/powerpoint/2010/main" val="243003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About 66 percent of autistic young adult VR applicants signed an IPE within the first year of their application. An IPE is required before receiving VR services </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(except for pre-ETS</a:t>
            </a:r>
            <a:r>
              <a:rPr lang="en-US" sz="1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Among those with an IPE, 92 percent received at least one service in their application year. They received a variety of career services, pre-employment transition services or pre-ETS, training services, and other types of services. I’ll give a few examples of each of these. For example, young adults on the autism spectrum often received career services including job placement and job search assistance, and some received short-term job supports or supported employment services. Pre-ETS are offered to students with disabilities starting at age 14. These include job exploration counseling, workplace readiness training, work-based learning experiences, counseling on enrollment opportunities, and instruction in self-advocacy. Job readiness training was often offered, and less common training services were on the job training, disability-related skills training, and four-year college or university training. Other services include VR counseling and guidance, which about two-thirds of applicants received; assessment, benefits counseling, transportation, and so on.</a:t>
            </a:r>
          </a:p>
          <a:p>
            <a:pPr marL="0" marR="0">
              <a:lnSpc>
                <a:spcPct val="107000"/>
              </a:lnSpc>
              <a:spcBef>
                <a:spcPts val="0"/>
              </a:spcBef>
              <a:spcAft>
                <a:spcPts val="800"/>
              </a:spcAft>
            </a:pPr>
            <a:endParaRPr lang="en-US" sz="1800"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3600" dirty="0">
                <a:latin typeface="+mj-lt"/>
              </a:rPr>
              <a:t>Larger shares of younger autistic applicants (ages 16–22) used pre-ETS than older applicants (ages 23–28). Larger shares of older autistic applicants used career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A55B9C1-75D6-4B7F-AF0F-ABF732B21182}" type="slidenum">
              <a:rPr lang="en-US" smtClean="0"/>
              <a:t>9</a:t>
            </a:fld>
            <a:endParaRPr lang="en-US"/>
          </a:p>
        </p:txBody>
      </p:sp>
    </p:spTree>
    <p:extLst>
      <p:ext uri="{BB962C8B-B14F-4D97-AF65-F5344CB8AC3E}">
        <p14:creationId xmlns:p14="http://schemas.microsoft.com/office/powerpoint/2010/main" val="362090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Among autistic young adult VR clients who newly applied and had a signed IPE, about 40 percent were identified as living in households with low incomes.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This is consistent with recent estimates that suggest that a little more than half of children on the autism spectrum live in lower-income households. </a:t>
            </a:r>
          </a:p>
          <a:p>
            <a:endParaRPr lang="en-US" sz="1800"/>
          </a:p>
          <a:p>
            <a:r>
              <a:rPr lang="en-US" sz="1800"/>
              <a:t>Almost one-third were identified as having basic skills deficiency. </a:t>
            </a:r>
            <a:r>
              <a:rPr lang="en-US" sz="1800">
                <a:solidFill>
                  <a:srgbClr val="000000"/>
                </a:solidFill>
                <a:latin typeface="Arial" panose="020B0604020202020204" pitchFamily="34" charset="0"/>
                <a:cs typeface="Times New Roman" panose="02020603050405020304" pitchFamily="18" charset="0"/>
              </a:rPr>
              <a:t>VR counselors identified clients as having basic skills deficiency if they were young adults with literacy skills at or below the 8th-grade level or applicants of any age who were not able to solve problems or read, write, or speak English deemed necessary to function in a job or other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Less than 10 percent of applicants were English language learners, and less than 5 percent were foster care youth, homeless or runaway youth, or a single parent.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A55B9C1-75D6-4B7F-AF0F-ABF732B21182}" type="slidenum">
              <a:rPr lang="en-US" smtClean="0"/>
              <a:t>11</a:t>
            </a:fld>
            <a:endParaRPr lang="en-US"/>
          </a:p>
        </p:txBody>
      </p:sp>
    </p:spTree>
    <p:extLst>
      <p:ext uri="{BB962C8B-B14F-4D97-AF65-F5344CB8AC3E}">
        <p14:creationId xmlns:p14="http://schemas.microsoft.com/office/powerpoint/2010/main" val="1176564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55B9C1-75D6-4B7F-AF0F-ABF732B21182}" type="slidenum">
              <a:rPr lang="en-US" smtClean="0"/>
              <a:t>12</a:t>
            </a:fld>
            <a:endParaRPr lang="en-US"/>
          </a:p>
        </p:txBody>
      </p:sp>
    </p:spTree>
    <p:extLst>
      <p:ext uri="{BB962C8B-B14F-4D97-AF65-F5344CB8AC3E}">
        <p14:creationId xmlns:p14="http://schemas.microsoft.com/office/powerpoint/2010/main" val="276285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a_Cover No Pho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1572" y="1828800"/>
            <a:ext cx="6855223" cy="1600200"/>
          </a:xfrm>
        </p:spPr>
        <p:txBody>
          <a:bodyPr lIns="0" tIns="0" rIns="0" bIns="0" anchor="b">
            <a:normAutofit/>
          </a:bodyPr>
          <a:lstStyle>
            <a:lvl1pPr algn="l">
              <a:defRPr sz="4800"/>
            </a:lvl1pPr>
          </a:lstStyle>
          <a:p>
            <a:r>
              <a:rPr lang="en-US" dirty="0"/>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1574" y="3657598"/>
            <a:ext cx="6855222" cy="758954"/>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7" name="Rectangle 6">
            <a:extLst>
              <a:ext uri="{FF2B5EF4-FFF2-40B4-BE49-F238E27FC236}">
                <a16:creationId xmlns:a16="http://schemas.microsoft.com/office/drawing/2014/main" id="{E32A52A6-D66B-4BC5-9D99-278AABEA09F6}"/>
              </a:ext>
            </a:extLst>
          </p:cNvPr>
          <p:cNvSpPr>
            <a:spLocks/>
          </p:cNvSpPr>
          <p:nvPr userDrawn="1"/>
        </p:nvSpPr>
        <p:spPr>
          <a:xfrm>
            <a:off x="7936795" y="2602795"/>
            <a:ext cx="4255205" cy="4255205"/>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1573" y="4572000"/>
            <a:ext cx="4841761"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6240234"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670911"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1574" y="5486400"/>
            <a:ext cx="4841760"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
        <p:nvSpPr>
          <p:cNvPr id="14" name="Rectangle 16">
            <a:extLst>
              <a:ext uri="{FF2B5EF4-FFF2-40B4-BE49-F238E27FC236}">
                <a16:creationId xmlns:a16="http://schemas.microsoft.com/office/drawing/2014/main" id="{BD530D61-45F9-4CD5-8261-D7F73A8BBCB3}"/>
              </a:ext>
            </a:extLst>
          </p:cNvPr>
          <p:cNvSpPr/>
          <p:nvPr userDrawn="1"/>
        </p:nvSpPr>
        <p:spPr>
          <a:xfrm rot="10800000">
            <a:off x="0" y="-152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2" name="Picture 8">
            <a:extLst>
              <a:ext uri="{FF2B5EF4-FFF2-40B4-BE49-F238E27FC236}">
                <a16:creationId xmlns:a16="http://schemas.microsoft.com/office/drawing/2014/main" id="{73178B1A-FD5A-4635-BAB7-509A387BF5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14315" y="-869234"/>
            <a:ext cx="4477685" cy="3460033"/>
          </a:xfrm>
          <a:prstGeom prst="rect">
            <a:avLst/>
          </a:prstGeom>
        </p:spPr>
      </p:pic>
    </p:spTree>
    <p:extLst>
      <p:ext uri="{BB962C8B-B14F-4D97-AF65-F5344CB8AC3E}">
        <p14:creationId xmlns:p14="http://schemas.microsoft.com/office/powerpoint/2010/main" val="113545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b_Banne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42050"/>
            <a:ext cx="10578435" cy="758952"/>
          </a:xfrm>
        </p:spPr>
        <p:txBody>
          <a:bodyPr lIns="0" tIns="0" rIns="0" bIns="0"/>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313880"/>
            <a:ext cx="5105372" cy="2739448"/>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3" y="3313880"/>
            <a:ext cx="4964313" cy="2739448"/>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3328"/>
            <a:ext cx="508748" cy="541045"/>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B775B69C-C31A-4DE2-AC9C-6D201B6EE6A3}"/>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a:srcRect/>
            <a:stretch>
              <a:fillRect l="-754" r="-754"/>
            </a:stretch>
          </a:blipFill>
        </p:spPr>
        <p:txBody>
          <a:bodyPr/>
          <a:lstStyle>
            <a:lvl1pPr marL="0" indent="0" algn="ctr">
              <a:buFontTx/>
              <a:buNone/>
              <a:defRPr sz="1000">
                <a:solidFill>
                  <a:schemeClr val="accent6"/>
                </a:solidFill>
              </a:defRPr>
            </a:lvl1pPr>
          </a:lstStyle>
          <a:p>
            <a:r>
              <a:rPr lang="en-US"/>
              <a:t>Click icon to add picture</a:t>
            </a:r>
            <a:endParaRPr lang="en-US" dirty="0"/>
          </a:p>
        </p:txBody>
      </p:sp>
      <p:sp>
        <p:nvSpPr>
          <p:cNvPr id="16" name="Rectangle 5">
            <a:extLst>
              <a:ext uri="{FF2B5EF4-FFF2-40B4-BE49-F238E27FC236}">
                <a16:creationId xmlns:a16="http://schemas.microsoft.com/office/drawing/2014/main" id="{B449E3AC-4614-4991-AEFB-FB34DB3556CD}"/>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6">
            <a:extLst>
              <a:ext uri="{FF2B5EF4-FFF2-40B4-BE49-F238E27FC236}">
                <a16:creationId xmlns:a16="http://schemas.microsoft.com/office/drawing/2014/main" id="{F936582A-637E-459A-A5D1-121BF4A8DED4}"/>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1272A56-A539-43D2-A47B-AE3F8EC3341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1" name="Picture 13">
            <a:extLst>
              <a:ext uri="{FF2B5EF4-FFF2-40B4-BE49-F238E27FC236}">
                <a16:creationId xmlns:a16="http://schemas.microsoft.com/office/drawing/2014/main" id="{087F5EBE-4776-4D66-A129-D1E14629F79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7499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30087" y="283464"/>
            <a:ext cx="8084600" cy="1124712"/>
          </a:xfrm>
        </p:spPr>
        <p:txBody>
          <a:bodyPr lIns="0" tIns="0" rIns="0" bIns="0"/>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30088" y="1517904"/>
            <a:ext cx="8084599" cy="4288536"/>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p>
            <a:fld id="{CD6D25CF-0D6E-4844-B79B-06FF722D38A1}" type="slidenum">
              <a:rPr lang="en-US" smtClean="0"/>
              <a:t>‹#›</a:t>
            </a:fld>
            <a:endParaRPr lang="en-US"/>
          </a:p>
        </p:txBody>
      </p:sp>
      <p:sp>
        <p:nvSpPr>
          <p:cNvPr id="15" name="Picture Placeholder 3" descr="Several individuals document a process using post-it notes and large sheets of paper taped to a wall.">
            <a:extLst>
              <a:ext uri="{FF2B5EF4-FFF2-40B4-BE49-F238E27FC236}">
                <a16:creationId xmlns:a16="http://schemas.microsoft.com/office/drawing/2014/main" id="{2C7FF25B-7F50-4D23-80D9-60D21D47C192}"/>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800">
                <a:solidFill>
                  <a:schemeClr val="bg1"/>
                </a:solidFill>
              </a:defRPr>
            </a:lvl1pPr>
          </a:lstStyle>
          <a:p>
            <a:r>
              <a:rPr lang="en-US"/>
              <a:t>Click icon to add picture</a:t>
            </a:r>
            <a:endParaRPr lang="en-US" dirty="0"/>
          </a:p>
        </p:txBody>
      </p:sp>
      <p:sp>
        <p:nvSpPr>
          <p:cNvPr id="16" name="Rectangle 11">
            <a:extLst>
              <a:ext uri="{FF2B5EF4-FFF2-40B4-BE49-F238E27FC236}">
                <a16:creationId xmlns:a16="http://schemas.microsoft.com/office/drawing/2014/main" id="{A54B65CF-3E9B-491C-AACA-BBC7F5C4AA6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7">
            <a:extLst>
              <a:ext uri="{FF2B5EF4-FFF2-40B4-BE49-F238E27FC236}">
                <a16:creationId xmlns:a16="http://schemas.microsoft.com/office/drawing/2014/main" id="{C3674737-51EF-4D01-A3DB-81C050646B76}"/>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52DCCA95-EC6D-4994-A42E-183C218EF9B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D96A5B5B-93ED-4C69-968C-5C309B3D745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177297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d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8478" y="283464"/>
            <a:ext cx="8084601" cy="1124712"/>
          </a:xfrm>
        </p:spPr>
        <p:txBody>
          <a:bodyPr lIns="0" tIns="0" rIns="0" bIns="0"/>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8478" y="1517904"/>
            <a:ext cx="8084601" cy="4288536"/>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9" y="6085840"/>
            <a:ext cx="510358" cy="508533"/>
          </a:xfrm>
        </p:spPr>
        <p:txBody>
          <a:bodyPr lIns="0" tIns="0" rIns="0" bIns="0" anchor="b"/>
          <a:lstStyle/>
          <a:p>
            <a:fld id="{CD6D25CF-0D6E-4844-B79B-06FF722D38A1}" type="slidenum">
              <a:rPr lang="en-US" smtClean="0"/>
              <a:t>‹#›</a:t>
            </a:fld>
            <a:endParaRPr lang="en-US" dirty="0"/>
          </a:p>
        </p:txBody>
      </p:sp>
      <p:sp>
        <p:nvSpPr>
          <p:cNvPr id="20" name="Picture Placeholder 3" descr="Several individuals document a process using post-it notes and large sheets of paper taped to a wall.">
            <a:extLst>
              <a:ext uri="{FF2B5EF4-FFF2-40B4-BE49-F238E27FC236}">
                <a16:creationId xmlns:a16="http://schemas.microsoft.com/office/drawing/2014/main" id="{9E8FB0E7-E9A9-4D9B-96B9-220167C50CA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a:srcRect/>
            <a:stretch>
              <a:fillRect l="-27491" t="-41695" r="-14234" b="27"/>
            </a:stretch>
          </a:blipFill>
        </p:spPr>
        <p:txBody>
          <a:bodyPr/>
          <a:lstStyle>
            <a:lvl1pPr marL="0" indent="0" algn="ctr">
              <a:buFontTx/>
              <a:buNone/>
              <a:defRPr sz="800">
                <a:solidFill>
                  <a:schemeClr val="bg1"/>
                </a:solidFill>
              </a:defRPr>
            </a:lvl1pPr>
          </a:lstStyle>
          <a:p>
            <a:r>
              <a:rPr lang="en-US"/>
              <a:t>Click icon to add picture</a:t>
            </a:r>
            <a:endParaRPr lang="en-US" dirty="0"/>
          </a:p>
        </p:txBody>
      </p:sp>
      <p:sp>
        <p:nvSpPr>
          <p:cNvPr id="21" name="Rectangle 11">
            <a:extLst>
              <a:ext uri="{FF2B5EF4-FFF2-40B4-BE49-F238E27FC236}">
                <a16:creationId xmlns:a16="http://schemas.microsoft.com/office/drawing/2014/main" id="{207B823A-0687-4E3E-B458-BBE7F12312D3}"/>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7">
            <a:extLst>
              <a:ext uri="{FF2B5EF4-FFF2-40B4-BE49-F238E27FC236}">
                <a16:creationId xmlns:a16="http://schemas.microsoft.com/office/drawing/2014/main" id="{8F642579-6739-4A70-A52C-8899C441E2B4}"/>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285A58C3-1C28-49D5-B41D-16D4149306E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08CCC186-63FA-4604-9AAD-7CE65C328C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83261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e_Sideba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5261" y="283464"/>
            <a:ext cx="8087818" cy="1124712"/>
          </a:xfrm>
        </p:spPr>
        <p:txBody>
          <a:bodyPr lIns="0" tIns="0" rIns="0" bIns="0"/>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5260" y="1517904"/>
            <a:ext cx="3787926" cy="4288536"/>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7523544" y="1517904"/>
            <a:ext cx="3789534" cy="4288536"/>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8" y="6066002"/>
            <a:ext cx="508749" cy="508534"/>
          </a:xfrm>
        </p:spPr>
        <p:txBody>
          <a:bodyPr lIns="0" tIns="0" rIns="0" bIns="0" anchor="b"/>
          <a:lstStyle/>
          <a:p>
            <a:fld id="{CD6D25CF-0D6E-4844-B79B-06FF722D38A1}" type="slidenum">
              <a:rPr lang="en-US" smtClean="0"/>
              <a:t>‹#›</a:t>
            </a:fld>
            <a:endParaRPr lang="en-US"/>
          </a:p>
        </p:txBody>
      </p:sp>
      <p:sp>
        <p:nvSpPr>
          <p:cNvPr id="11" name="Picture Placeholder 3" descr="Several individuals document a process using post-it notes and large sheets of paper taped to a wall.">
            <a:extLst>
              <a:ext uri="{FF2B5EF4-FFF2-40B4-BE49-F238E27FC236}">
                <a16:creationId xmlns:a16="http://schemas.microsoft.com/office/drawing/2014/main" id="{E9491CBB-1188-4043-AE59-FDB2520EA3E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a:srcRect/>
            <a:stretch>
              <a:fillRect l="-6707" t="3" r="-9021" b="-14673"/>
            </a:stretch>
          </a:blipFill>
        </p:spPr>
        <p:txBody>
          <a:bodyPr/>
          <a:lstStyle>
            <a:lvl1pPr marL="0" indent="0" algn="ctr">
              <a:buFontTx/>
              <a:buNone/>
              <a:defRPr sz="800">
                <a:solidFill>
                  <a:schemeClr val="bg1"/>
                </a:solidFill>
              </a:defRPr>
            </a:lvl1pPr>
          </a:lstStyle>
          <a:p>
            <a:r>
              <a:rPr lang="en-US"/>
              <a:t>Click icon to add picture</a:t>
            </a:r>
            <a:endParaRPr lang="en-US" dirty="0"/>
          </a:p>
        </p:txBody>
      </p:sp>
      <p:sp>
        <p:nvSpPr>
          <p:cNvPr id="12" name="Rectangle 11">
            <a:extLst>
              <a:ext uri="{FF2B5EF4-FFF2-40B4-BE49-F238E27FC236}">
                <a16:creationId xmlns:a16="http://schemas.microsoft.com/office/drawing/2014/main" id="{3D3F1E44-3A7E-4C0E-A985-5CDBACD7B91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7">
            <a:extLst>
              <a:ext uri="{FF2B5EF4-FFF2-40B4-BE49-F238E27FC236}">
                <a16:creationId xmlns:a16="http://schemas.microsoft.com/office/drawing/2014/main" id="{700AF089-4A0D-49B5-AE1A-BD6D8C70997D}"/>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FC085989-FC25-4546-BA5C-83C348426BC2}"/>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5" name="Picture 13">
            <a:extLst>
              <a:ext uri="{FF2B5EF4-FFF2-40B4-BE49-F238E27FC236}">
                <a16:creationId xmlns:a16="http://schemas.microsoft.com/office/drawing/2014/main" id="{C42CFAC9-1188-490D-9774-C22E5FA543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047508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f_1 Column Text, Graphic,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7633" y="559594"/>
            <a:ext cx="10515600" cy="1132046"/>
          </a:xfrm>
        </p:spPr>
        <p:txBody>
          <a:bodyPr lIns="0" tIns="0" rIns="0" bIns="0" anchor="t"/>
          <a:lstStyle>
            <a:lvl1pPr>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5152" y="1820235"/>
            <a:ext cx="10515600" cy="4013104"/>
          </a:xfrm>
        </p:spPr>
        <p:txBody>
          <a:bodyPr/>
          <a:lstStyle>
            <a:lvl1pPr>
              <a:defRPr/>
            </a:lvl1pPr>
          </a:lstStyle>
          <a:p>
            <a:pPr lvl="0"/>
            <a:r>
              <a:rPr lang="en-US" dirty="0"/>
              <a:t>Click to insert text</a:t>
            </a:r>
            <a:r>
              <a:rPr lang="en-US"/>
              <a:t>, graphic, or table</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38200" y="6085840"/>
            <a:ext cx="10512552" cy="256032"/>
          </a:xfrm>
        </p:spPr>
        <p:txBody>
          <a:bodyPr lIns="0">
            <a:normAutofit/>
          </a:bodyPr>
          <a:lstStyle>
            <a:lvl1pPr marL="0" indent="0">
              <a:buNone/>
              <a:defRPr sz="1200" b="0">
                <a:solidFill>
                  <a:schemeClr val="accent1"/>
                </a:solidFill>
              </a:defRPr>
            </a:lvl1pPr>
          </a:lstStyle>
          <a:p>
            <a:pPr lvl="0"/>
            <a:r>
              <a:rPr lang="en-US" dirty="0"/>
              <a:t>Click to insert notes or caption for graphic or table.</a:t>
            </a:r>
          </a:p>
        </p:txBody>
      </p:sp>
      <p:sp>
        <p:nvSpPr>
          <p:cNvPr id="31" name="Slide Number Placeholder 8">
            <a:extLst>
              <a:ext uri="{FF2B5EF4-FFF2-40B4-BE49-F238E27FC236}">
                <a16:creationId xmlns:a16="http://schemas.microsoft.com/office/drawing/2014/main" id="{7CF9C89C-4280-43DF-90B6-8645B593594B}"/>
              </a:ext>
            </a:extLst>
          </p:cNvPr>
          <p:cNvSpPr txBox="1">
            <a:spLocks/>
          </p:cNvSpPr>
          <p:nvPr userDrawn="1"/>
        </p:nvSpPr>
        <p:spPr>
          <a:xfrm>
            <a:off x="11314688" y="6085841"/>
            <a:ext cx="508749" cy="508532"/>
          </a:xfrm>
          <a:prstGeom prst="rect">
            <a:avLst/>
          </a:prstGeom>
        </p:spPr>
        <p:txBody>
          <a:bodyPr vert="horz" lIns="0" tIns="0" rIns="0" bIns="0" rtlCol="0" anchor="b"/>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D25CF-0D6E-4844-B79B-06FF722D38A1}" type="slidenum">
              <a:rPr lang="en-US" smtClean="0"/>
              <a:pPr/>
              <a:t>‹#›</a:t>
            </a:fld>
            <a:endParaRPr lang="en-US" dirty="0"/>
          </a:p>
        </p:txBody>
      </p:sp>
      <p:sp>
        <p:nvSpPr>
          <p:cNvPr id="13" name="Rectangle 6">
            <a:extLst>
              <a:ext uri="{FF2B5EF4-FFF2-40B4-BE49-F238E27FC236}">
                <a16:creationId xmlns:a16="http://schemas.microsoft.com/office/drawing/2014/main" id="{954965BA-D397-428E-B952-AD13EFAA4EE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F20BAF9-7414-4C87-B165-36BD36B0248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9" name="Picture 13">
            <a:extLst>
              <a:ext uri="{FF2B5EF4-FFF2-40B4-BE49-F238E27FC236}">
                <a16:creationId xmlns:a16="http://schemas.microsoft.com/office/drawing/2014/main" id="{56DF348F-89AC-498D-90A1-DA85FB13E5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583197970"/>
      </p:ext>
    </p:extLst>
  </p:cSld>
  <p:clrMapOvr>
    <a:masterClrMapping/>
  </p:clrMapOvr>
  <p:extLst>
    <p:ext uri="{DCECCB84-F9BA-43D5-87BE-67443E8EF086}">
      <p15:sldGuideLst xmlns:p15="http://schemas.microsoft.com/office/powerpoint/2012/main">
        <p15:guide id="1" orient="horz" pos="360" userDrawn="1">
          <p15:clr>
            <a:srgbClr val="FBAE40"/>
          </p15:clr>
        </p15:guide>
        <p15:guide id="2" pos="528" userDrawn="1">
          <p15:clr>
            <a:srgbClr val="FBAE40"/>
          </p15:clr>
        </p15:guide>
        <p15:guide id="3" orient="horz" pos="115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g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8200" y="578412"/>
            <a:ext cx="10515600" cy="1113227"/>
          </a:xfrm>
        </p:spPr>
        <p:txBody>
          <a:bodyPr lIns="0" tIns="0" rIns="0" bIns="0" anchor="t"/>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41248" y="1801368"/>
            <a:ext cx="5000377" cy="4284472"/>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4" y="1801368"/>
            <a:ext cx="5068270" cy="4284472"/>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2229" y="6085840"/>
            <a:ext cx="521208" cy="508533"/>
          </a:xfrm>
        </p:spPr>
        <p:txBody>
          <a:bodyPr lIns="0" tIns="0" rIns="0" bIns="0" anchor="b"/>
          <a:lstStyle/>
          <a:p>
            <a:fld id="{CD6D25CF-0D6E-4844-B79B-06FF722D38A1}" type="slidenum">
              <a:rPr lang="en-US" smtClean="0"/>
              <a:t>‹#›</a:t>
            </a:fld>
            <a:endParaRPr lang="en-US"/>
          </a:p>
        </p:txBody>
      </p:sp>
      <p:sp>
        <p:nvSpPr>
          <p:cNvPr id="11" name="Rectangle 6">
            <a:extLst>
              <a:ext uri="{FF2B5EF4-FFF2-40B4-BE49-F238E27FC236}">
                <a16:creationId xmlns:a16="http://schemas.microsoft.com/office/drawing/2014/main" id="{EE951EFE-BB5F-44C3-97CE-B7646C344835}"/>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F926029-C113-423A-9E18-4F84A5772B46}"/>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77318AA8-B0D7-478D-BF6F-0C652E60A50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176735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h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59593"/>
            <a:ext cx="10515600" cy="1131095"/>
          </a:xfrm>
        </p:spPr>
        <p:txBody>
          <a:bodyPr lIns="0" tIns="0" rIns="0" bIns="0" anchor="t"/>
          <a:lstStyle>
            <a:lvl1pPr>
              <a:defRPr/>
            </a:lvl1pPr>
          </a:lstStyle>
          <a:p>
            <a:r>
              <a:rPr lang="en-US" dirty="0"/>
              <a:t>Click to edit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798983"/>
            <a:ext cx="3227832" cy="4151376"/>
          </a:xfrm>
        </p:spPr>
        <p:txBody>
          <a:bodyPr lIns="91440" tIns="45720" rIns="91440" bIns="45720" anchor="t"/>
          <a:lstStyle>
            <a:lvl1pPr marL="228600" indent="-228600" algn="l">
              <a:spcBef>
                <a:spcPts val="1000"/>
              </a:spcBef>
              <a:buFont typeface="Arial Black" panose="020B0A04020102090204" pitchFamily="34" charset="0"/>
              <a:buChar char="⁄"/>
              <a:defRPr sz="2800" b="1"/>
            </a:lvl1pPr>
            <a:lvl2pPr marL="457200" indent="-228600">
              <a:buFont typeface="Times New Roman" panose="02020603050405020304" pitchFamily="18" charset="0"/>
              <a:buChar char="-"/>
              <a:defRPr sz="2400" b="0"/>
            </a:lvl2pPr>
            <a:lvl3pPr marL="685800" indent="-228600">
              <a:buFont typeface="Courier New" panose="02070309020205020404" pitchFamily="49" charset="0"/>
              <a:buChar char="o"/>
              <a:defRPr sz="2000" b="0"/>
            </a:lvl3pPr>
            <a:lvl4pPr marL="914400" indent="-228600">
              <a:buFont typeface="Times New Roman" panose="02020603050405020304" pitchFamily="18" charset="0"/>
              <a:buChar char="-"/>
              <a:defRPr sz="1800" b="0"/>
            </a:lvl4pPr>
            <a:lvl5pPr marL="1143000" indent="-228600">
              <a:buFont typeface="Arial" panose="020B0604020202020204" pitchFamily="34" charset="0"/>
              <a:buChar char="•"/>
              <a:defRPr sz="18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4482084" y="1798983"/>
            <a:ext cx="3227832" cy="4151376"/>
          </a:xfrm>
        </p:spPr>
        <p:txBody>
          <a:bodyPr/>
          <a:lstStyle>
            <a:lvl1pPr>
              <a:spcBef>
                <a:spcPts val="500"/>
              </a:spcBef>
              <a:defRPr/>
            </a:lvl1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124380" y="1798983"/>
            <a:ext cx="3227832" cy="4151376"/>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58654"/>
            <a:ext cx="508750" cy="535719"/>
          </a:xfrm>
        </p:spPr>
        <p:txBody>
          <a:bodyPr lIns="0" tIns="0" rIns="0" bIns="0" anchor="b"/>
          <a:lstStyle>
            <a:lvl1pPr algn="r">
              <a:defRPr/>
            </a:lvl1pPr>
          </a:lstStyle>
          <a:p>
            <a:fld id="{CD6D25CF-0D6E-4844-B79B-06FF722D38A1}" type="slidenum">
              <a:rPr lang="en-US" smtClean="0"/>
              <a:pPr/>
              <a:t>‹#›</a:t>
            </a:fld>
            <a:endParaRPr lang="en-US" dirty="0"/>
          </a:p>
        </p:txBody>
      </p:sp>
      <p:cxnSp>
        <p:nvCxnSpPr>
          <p:cNvPr id="13" name="Straight Connector 12">
            <a:extLst>
              <a:ext uri="{FF2B5EF4-FFF2-40B4-BE49-F238E27FC236}">
                <a16:creationId xmlns:a16="http://schemas.microsoft.com/office/drawing/2014/main" id="{15CE5E7F-8AFE-44E0-8D88-3FA34811C067}"/>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7" name="Rectangle 6">
            <a:extLst>
              <a:ext uri="{FF2B5EF4-FFF2-40B4-BE49-F238E27FC236}">
                <a16:creationId xmlns:a16="http://schemas.microsoft.com/office/drawing/2014/main" id="{24307D8A-07F8-4535-9DED-6573D5D1686D}"/>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EE0E3778-B153-4D19-9F96-2B13F2CCF7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123560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b_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9788" y="559595"/>
            <a:ext cx="10515600" cy="1170432"/>
          </a:xfrm>
        </p:spPr>
        <p:txBody>
          <a:bodyPr lIns="0" tIns="0" rIns="0" bIns="0"/>
          <a:lstStyle>
            <a:lvl1pP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990565"/>
            <a:ext cx="5029200" cy="1453896"/>
          </a:xfrm>
        </p:spPr>
        <p:txBody>
          <a:bodyPr anchor="t">
            <a:normAutofit/>
          </a:bodyPr>
          <a:lstStyle>
            <a:lvl1pPr marL="0" indent="0">
              <a:buNone/>
              <a:defRPr lang="en-US" sz="2400" b="1" kern="1200" dirty="0">
                <a:solidFill>
                  <a:schemeClr val="tx2"/>
                </a:solidFill>
                <a:latin typeface="+mj-lt"/>
                <a:ea typeface="+mn-ea"/>
                <a:cs typeface="+mn-cs"/>
              </a:defRPr>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a:p>
            <a:pPr lvl="1"/>
            <a:r>
              <a:rPr lang="en-US" dirty="0"/>
              <a:t>Details</a:t>
            </a:r>
          </a:p>
          <a:p>
            <a:pPr lvl="2"/>
            <a:r>
              <a:rPr lang="en-US" dirty="0"/>
              <a:t>Company, other affiliation</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9788" y="3674078"/>
            <a:ext cx="5029200" cy="1453896"/>
          </a:xfrm>
        </p:spPr>
        <p:txBody>
          <a:bodyPr/>
          <a:lstStyle>
            <a:lvl1pPr marL="0" indent="0">
              <a:buNone/>
              <a:defRPr sz="2400"/>
            </a:lvl1pPr>
            <a:lvl2pPr marL="0" indent="0">
              <a:buNone/>
              <a:defRPr lang="en-US" sz="2000" b="0" kern="1200" dirty="0">
                <a:solidFill>
                  <a:schemeClr val="tx1"/>
                </a:solidFill>
                <a:latin typeface="+mn-lt"/>
                <a:ea typeface="+mn-ea"/>
                <a:cs typeface="+mn-cs"/>
              </a:defRPr>
            </a:lvl2pPr>
            <a:lvl3pPr marL="0" indent="0">
              <a:buNone/>
              <a:defRPr lang="en-US" sz="1800" b="0" kern="1200" dirty="0">
                <a:solidFill>
                  <a:schemeClr val="tx2"/>
                </a:solidFill>
                <a:latin typeface="+mn-lt"/>
                <a:ea typeface="+mn-ea"/>
                <a:cs typeface="+mn-cs"/>
              </a:defRPr>
            </a:lvl3pPr>
            <a:lvl4pPr marL="685800" indent="0">
              <a:buNone/>
              <a:defRPr/>
            </a:lvl4pPr>
            <a:lvl5pPr marL="914400" indent="0">
              <a:buNone/>
              <a:defRPr/>
            </a:lvl5pPr>
          </a:lstStyle>
          <a:p>
            <a:pPr lvl="0"/>
            <a:r>
              <a:rPr lang="en-US" dirty="0"/>
              <a:t>Name</a:t>
            </a:r>
          </a:p>
          <a:p>
            <a:pPr lvl="1"/>
            <a:r>
              <a:rPr lang="en-US" dirty="0"/>
              <a:t>Details</a:t>
            </a:r>
          </a:p>
          <a:p>
            <a:pPr lvl="2"/>
            <a:r>
              <a:rPr lang="en-US" dirty="0"/>
              <a:t>Company, other affiliation</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3012" y="1989264"/>
            <a:ext cx="5029200" cy="1453896"/>
          </a:xfrm>
        </p:spPr>
        <p:txBody>
          <a:bodyPr anchor="t"/>
          <a:lstStyle>
            <a:lvl1pPr marL="0" indent="0">
              <a:buNone/>
              <a:defRPr sz="2400" b="1"/>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a:p>
            <a:pPr lvl="1"/>
            <a:r>
              <a:rPr lang="en-US" dirty="0"/>
              <a:t>Details</a:t>
            </a:r>
          </a:p>
          <a:p>
            <a:pPr lvl="2"/>
            <a:r>
              <a:rPr lang="en-US" dirty="0"/>
              <a:t>Company, other affiliation</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23014" y="3674078"/>
            <a:ext cx="5029200" cy="1453896"/>
          </a:xfrm>
        </p:spPr>
        <p:txBody>
          <a:bodyPr/>
          <a:lstStyle>
            <a:lvl1pPr marL="0" indent="0">
              <a:buNone/>
              <a:defRPr sz="2400"/>
            </a:lvl1pPr>
            <a:lvl2pPr marL="0" indent="0">
              <a:buNone/>
              <a:defRPr sz="2000"/>
            </a:lvl2pPr>
            <a:lvl3pPr marL="0" indent="0">
              <a:buFont typeface="Arial" panose="020B0604020202020204" pitchFamily="34" charset="0"/>
              <a:buNone/>
              <a:defRPr sz="1800">
                <a:solidFill>
                  <a:schemeClr val="tx2"/>
                </a:solidFill>
              </a:defRPr>
            </a:lvl3pPr>
          </a:lstStyle>
          <a:p>
            <a:pPr lvl="0"/>
            <a:r>
              <a:rPr lang="en-US" dirty="0"/>
              <a:t>Name</a:t>
            </a:r>
          </a:p>
          <a:p>
            <a:pPr lvl="1"/>
            <a:r>
              <a:rPr lang="en-US" dirty="0"/>
              <a:t>Details</a:t>
            </a:r>
          </a:p>
          <a:p>
            <a:pPr lvl="2"/>
            <a:r>
              <a:rPr lang="en-US" dirty="0"/>
              <a:t>Company, other affiliation</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08748" cy="508533"/>
          </a:xfrm>
        </p:spPr>
        <p:txBody>
          <a:bodyPr lIns="0" tIns="0" rIns="0" bIns="0" anchor="b"/>
          <a:lstStyle/>
          <a:p>
            <a:fld id="{CD6D25CF-0D6E-4844-B79B-06FF722D38A1}" type="slidenum">
              <a:rPr lang="en-US" smtClean="0"/>
              <a:t>‹#›</a:t>
            </a:fld>
            <a:endParaRPr lang="en-US"/>
          </a:p>
        </p:txBody>
      </p:sp>
      <p:cxnSp>
        <p:nvCxnSpPr>
          <p:cNvPr id="13" name="Straight Connector 12">
            <a:extLst>
              <a:ext uri="{FF2B5EF4-FFF2-40B4-BE49-F238E27FC236}">
                <a16:creationId xmlns:a16="http://schemas.microsoft.com/office/drawing/2014/main" id="{228984F5-0CF0-4A1C-A73A-EB4A4BB663EB}"/>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4" name="Rectangle 6">
            <a:extLst>
              <a:ext uri="{FF2B5EF4-FFF2-40B4-BE49-F238E27FC236}">
                <a16:creationId xmlns:a16="http://schemas.microsoft.com/office/drawing/2014/main" id="{C59E2D13-0326-47D1-9963-8E8213E428D2}"/>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D1597AA1-6BBC-4B0F-86F1-A2A48BD98D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10817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c_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0B11-8E75-4D19-AC4A-EAF19C36CD39}"/>
              </a:ext>
            </a:extLst>
          </p:cNvPr>
          <p:cNvSpPr>
            <a:spLocks noGrp="1"/>
          </p:cNvSpPr>
          <p:nvPr>
            <p:ph type="title" hasCustomPrompt="1"/>
          </p:nvPr>
        </p:nvSpPr>
        <p:spPr>
          <a:xfrm>
            <a:off x="841248" y="575921"/>
            <a:ext cx="10473439" cy="1127294"/>
          </a:xfrm>
        </p:spPr>
        <p:txBody>
          <a:bodyPr lIns="0" tIns="0" rIns="0" bIns="0" anchor="t">
            <a:normAutofit/>
          </a:bodyPr>
          <a:lstStyle>
            <a:lvl1pPr>
              <a:defRPr sz="4400"/>
            </a:lvl1pPr>
          </a:lstStyle>
          <a:p>
            <a:r>
              <a:rPr lang="en-US" dirty="0"/>
              <a:t>Click to edit title</a:t>
            </a:r>
          </a:p>
        </p:txBody>
      </p:sp>
      <p:sp>
        <p:nvSpPr>
          <p:cNvPr id="3" name="Content Placeholder 2">
            <a:extLst>
              <a:ext uri="{FF2B5EF4-FFF2-40B4-BE49-F238E27FC236}">
                <a16:creationId xmlns:a16="http://schemas.microsoft.com/office/drawing/2014/main" id="{6C8823E5-619B-4901-90EE-290765003971}"/>
              </a:ext>
            </a:extLst>
          </p:cNvPr>
          <p:cNvSpPr>
            <a:spLocks noGrp="1"/>
          </p:cNvSpPr>
          <p:nvPr>
            <p:ph idx="1" hasCustomPrompt="1"/>
          </p:nvPr>
        </p:nvSpPr>
        <p:spPr>
          <a:xfrm>
            <a:off x="841248" y="1820235"/>
            <a:ext cx="10473439" cy="3730751"/>
          </a:xfrm>
        </p:spPr>
        <p:txBody>
          <a:bodyPr/>
          <a:lstStyle>
            <a:lvl1pPr marL="0" indent="0">
              <a:buFont typeface="Arial" panose="020B0604020202020204" pitchFamily="34" charset="0"/>
              <a:buNone/>
              <a:defRPr sz="1800"/>
            </a:lvl1pPr>
            <a:lvl2pPr marL="274320" indent="0">
              <a:buNone/>
              <a:defRPr sz="1600"/>
            </a:lvl2pPr>
            <a:lvl3pPr marL="457200" indent="0">
              <a:buNone/>
              <a:defRPr sz="2000"/>
            </a:lvl3pPr>
            <a:lvl4pPr marL="685800" indent="0">
              <a:buNone/>
              <a:defRPr sz="1800"/>
            </a:lvl4pPr>
            <a:lvl5pPr marL="914400" indent="0">
              <a:buNone/>
              <a:defRPr sz="1800"/>
            </a:lvl5pPr>
            <a:lvl6pPr>
              <a:defRPr sz="2000"/>
            </a:lvl6pPr>
            <a:lvl7pPr>
              <a:defRPr sz="2000"/>
            </a:lvl7pPr>
            <a:lvl8pPr>
              <a:defRPr sz="2000"/>
            </a:lvl8pPr>
            <a:lvl9pPr>
              <a:defRPr sz="2000"/>
            </a:lvl9pPr>
          </a:lstStyle>
          <a:p>
            <a:pPr lvl="0"/>
            <a:r>
              <a:rPr lang="en-US" dirty="0"/>
              <a:t>Click to insert list head</a:t>
            </a:r>
          </a:p>
          <a:p>
            <a:pPr lvl="1"/>
            <a:r>
              <a:rPr lang="en-US" dirty="0"/>
              <a:t>Reference, notes, or other end of presentation list</a:t>
            </a:r>
          </a:p>
        </p:txBody>
      </p:sp>
      <p:sp>
        <p:nvSpPr>
          <p:cNvPr id="7" name="Slide Number Placeholder 6">
            <a:extLst>
              <a:ext uri="{FF2B5EF4-FFF2-40B4-BE49-F238E27FC236}">
                <a16:creationId xmlns:a16="http://schemas.microsoft.com/office/drawing/2014/main" id="{8FDABD00-34B4-45A7-B1A7-2336868CCEC4}"/>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dirty="0"/>
          </a:p>
        </p:txBody>
      </p:sp>
      <p:sp>
        <p:nvSpPr>
          <p:cNvPr id="13" name="Rectangle 6">
            <a:extLst>
              <a:ext uri="{FF2B5EF4-FFF2-40B4-BE49-F238E27FC236}">
                <a16:creationId xmlns:a16="http://schemas.microsoft.com/office/drawing/2014/main" id="{C07A3046-7200-41A4-A044-38A67A028AA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B1C4D270-B107-4C2B-BE76-06C48869CDE3}"/>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8" name="Picture 13">
            <a:extLst>
              <a:ext uri="{FF2B5EF4-FFF2-40B4-BE49-F238E27FC236}">
                <a16:creationId xmlns:a16="http://schemas.microsoft.com/office/drawing/2014/main" id="{AD2DAA5F-68FD-4F62-8A20-1174FA8263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949799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d_Questions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6">
            <a:extLst>
              <a:ext uri="{FF2B5EF4-FFF2-40B4-BE49-F238E27FC236}">
                <a16:creationId xmlns:a16="http://schemas.microsoft.com/office/drawing/2014/main" id="{F1934D78-2EA4-4DEB-B6C4-6C6B2C29A039}"/>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itle 1">
            <a:extLst>
              <a:ext uri="{FF2B5EF4-FFF2-40B4-BE49-F238E27FC236}">
                <a16:creationId xmlns:a16="http://schemas.microsoft.com/office/drawing/2014/main" id="{6DC3D4B8-7FA4-42A1-907B-3A08340260A6}"/>
              </a:ext>
            </a:extLst>
          </p:cNvPr>
          <p:cNvSpPr>
            <a:spLocks noGrp="1"/>
          </p:cNvSpPr>
          <p:nvPr>
            <p:ph type="title" hasCustomPrompt="1"/>
          </p:nvPr>
        </p:nvSpPr>
        <p:spPr>
          <a:xfrm>
            <a:off x="740664" y="2926080"/>
            <a:ext cx="6263640" cy="1097280"/>
          </a:xfrm>
        </p:spPr>
        <p:txBody>
          <a:bodyPr lIns="0" tIns="0" rIns="0" bIns="0" anchor="t" anchorCtr="0">
            <a:noAutofit/>
          </a:bodyPr>
          <a:lstStyle>
            <a:lvl1pPr algn="l">
              <a:defRPr sz="7200" b="1">
                <a:solidFill>
                  <a:schemeClr val="bg1"/>
                </a:solidFill>
              </a:defRPr>
            </a:lvl1pPr>
          </a:lstStyle>
          <a:p>
            <a:pPr lvl="0"/>
            <a:r>
              <a:rPr lang="en-US" dirty="0"/>
              <a:t>Click to insert Questions?</a:t>
            </a:r>
          </a:p>
        </p:txBody>
      </p:sp>
      <p:sp>
        <p:nvSpPr>
          <p:cNvPr id="10" name="Rectangle 6">
            <a:extLst>
              <a:ext uri="{FF2B5EF4-FFF2-40B4-BE49-F238E27FC236}">
                <a16:creationId xmlns:a16="http://schemas.microsoft.com/office/drawing/2014/main" id="{8A5A731B-447B-469E-AB27-20346F482691}"/>
              </a:ext>
            </a:extLst>
          </p:cNvPr>
          <p:cNvSpPr>
            <a:spLocks noChangeAspect="1"/>
          </p:cNvSpPr>
          <p:nvPr userDrawn="1"/>
        </p:nvSpPr>
        <p:spPr>
          <a:xfrm>
            <a:off x="0" y="-6706"/>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6">
            <a:extLst>
              <a:ext uri="{FF2B5EF4-FFF2-40B4-BE49-F238E27FC236}">
                <a16:creationId xmlns:a16="http://schemas.microsoft.com/office/drawing/2014/main" id="{5EA08E8E-9736-439D-B24B-D774AF61C83A}"/>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dirty="0"/>
          </a:p>
        </p:txBody>
      </p:sp>
      <p:pic>
        <p:nvPicPr>
          <p:cNvPr id="12" name="Picture 13">
            <a:extLst>
              <a:ext uri="{FF2B5EF4-FFF2-40B4-BE49-F238E27FC236}">
                <a16:creationId xmlns:a16="http://schemas.microsoft.com/office/drawing/2014/main" id="{DE8722EF-A259-44E3-9F4D-34AC896C716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
        <p:nvSpPr>
          <p:cNvPr id="15" name="Content Placeholder 5">
            <a:extLst>
              <a:ext uri="{FF2B5EF4-FFF2-40B4-BE49-F238E27FC236}">
                <a16:creationId xmlns:a16="http://schemas.microsoft.com/office/drawing/2014/main" id="{0D464496-35A4-4BBD-975A-6F77FBA8DF67}"/>
              </a:ext>
            </a:extLst>
          </p:cNvPr>
          <p:cNvSpPr>
            <a:spLocks noGrp="1"/>
          </p:cNvSpPr>
          <p:nvPr>
            <p:ph sz="quarter" idx="4" hasCustomPrompt="1"/>
          </p:nvPr>
        </p:nvSpPr>
        <p:spPr>
          <a:xfrm>
            <a:off x="838200" y="6252094"/>
            <a:ext cx="10512552" cy="256032"/>
          </a:xfrm>
        </p:spPr>
        <p:txBody>
          <a:bodyPr lIns="0">
            <a:normAutofit/>
          </a:bodyPr>
          <a:lstStyle>
            <a:lvl1pPr marL="0" indent="0">
              <a:buNone/>
              <a:defRPr sz="1200" b="0">
                <a:solidFill>
                  <a:schemeClr val="bg1"/>
                </a:solidFill>
              </a:defRPr>
            </a:lvl1pPr>
          </a:lstStyle>
          <a:p>
            <a:pPr lvl="0"/>
            <a:r>
              <a:rPr lang="en-US" dirty="0"/>
              <a:t>Mathematica, Progress Together, and the “spotlight M” logo are registered trademarks of Mathematica Inc.</a:t>
            </a:r>
          </a:p>
        </p:txBody>
      </p:sp>
    </p:spTree>
    <p:extLst>
      <p:ext uri="{BB962C8B-B14F-4D97-AF65-F5344CB8AC3E}">
        <p14:creationId xmlns:p14="http://schemas.microsoft.com/office/powerpoint/2010/main" val="373995518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b_Cover with Photo Diagon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54671" y="1828800"/>
            <a:ext cx="5041328" cy="1600200"/>
          </a:xfrm>
        </p:spPr>
        <p:txBody>
          <a:bodyPr lIns="0" tIns="0" rIns="0" bIns="0" anchor="b">
            <a:normAutofit/>
          </a:bodyPr>
          <a:lstStyle>
            <a:lvl1pPr algn="l">
              <a:defRPr sz="4800"/>
            </a:lvl1pPr>
          </a:lstStyle>
          <a:p>
            <a:r>
              <a:rPr lang="en-US" dirty="0"/>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54671" y="3657600"/>
            <a:ext cx="3974527" cy="777240"/>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54671" y="4464988"/>
            <a:ext cx="3060127"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76209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54671" y="5486399"/>
            <a:ext cx="2237167"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
        <p:nvSpPr>
          <p:cNvPr id="14" name="Picture Placeholder 4" descr="Five people in an office setting discuss data graphics displayed on a large screen.">
            <a:extLst>
              <a:ext uri="{FF2B5EF4-FFF2-40B4-BE49-F238E27FC236}">
                <a16:creationId xmlns:a16="http://schemas.microsoft.com/office/drawing/2014/main" id="{C57D06CD-717E-4E28-AA51-F7E0266AE6BC}"/>
              </a:ext>
            </a:extLst>
          </p:cNvPr>
          <p:cNvSpPr>
            <a:spLocks noGrp="1"/>
          </p:cNvSpPr>
          <p:nvPr>
            <p:ph type="pic" sz="quarter" idx="16" hasCustomPrompt="1"/>
          </p:nvPr>
        </p:nvSpPr>
        <p:spPr>
          <a:xfrm>
            <a:off x="3097212" y="-26894"/>
            <a:ext cx="9096374" cy="6884894"/>
          </a:xfrm>
          <a:custGeom>
            <a:avLst/>
            <a:gdLst>
              <a:gd name="connsiteX0" fmla="*/ 0 w 9042313"/>
              <a:gd name="connsiteY0" fmla="*/ 0 h 6858000"/>
              <a:gd name="connsiteX1" fmla="*/ 9042313 w 9042313"/>
              <a:gd name="connsiteY1" fmla="*/ 0 h 6858000"/>
              <a:gd name="connsiteX2" fmla="*/ 9042313 w 9042313"/>
              <a:gd name="connsiteY2" fmla="*/ 6858000 h 6858000"/>
              <a:gd name="connsiteX3" fmla="*/ 0 w 9042313"/>
              <a:gd name="connsiteY3" fmla="*/ 6858000 h 6858000"/>
              <a:gd name="connsiteX4" fmla="*/ 0 w 9042313"/>
              <a:gd name="connsiteY4" fmla="*/ 0 h 6858000"/>
              <a:gd name="connsiteX0" fmla="*/ 0 w 9042313"/>
              <a:gd name="connsiteY0" fmla="*/ 8965 h 6866965"/>
              <a:gd name="connsiteX1" fmla="*/ 3717278 w 9042313"/>
              <a:gd name="connsiteY1" fmla="*/ 0 h 6866965"/>
              <a:gd name="connsiteX2" fmla="*/ 9042313 w 9042313"/>
              <a:gd name="connsiteY2" fmla="*/ 8965 h 6866965"/>
              <a:gd name="connsiteX3" fmla="*/ 9042313 w 9042313"/>
              <a:gd name="connsiteY3" fmla="*/ 6866965 h 6866965"/>
              <a:gd name="connsiteX4" fmla="*/ 0 w 9042313"/>
              <a:gd name="connsiteY4" fmla="*/ 6866965 h 6866965"/>
              <a:gd name="connsiteX5" fmla="*/ 0 w 9042313"/>
              <a:gd name="connsiteY5" fmla="*/ 8965 h 6866965"/>
              <a:gd name="connsiteX0" fmla="*/ 0 w 9042313"/>
              <a:gd name="connsiteY0" fmla="*/ 1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0 w 9042313"/>
              <a:gd name="connsiteY5" fmla="*/ 1 h 6858001"/>
              <a:gd name="connsiteX0" fmla="*/ 1775012 w 9042313"/>
              <a:gd name="connsiteY0" fmla="*/ 5100918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1775012 w 9042313"/>
              <a:gd name="connsiteY5" fmla="*/ 5100918 h 6858001"/>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75930 h 6875930"/>
              <a:gd name="connsiteX4" fmla="*/ 0 w 9042313"/>
              <a:gd name="connsiteY4" fmla="*/ 6875930 h 6875930"/>
              <a:gd name="connsiteX5" fmla="*/ 1775012 w 9042313"/>
              <a:gd name="connsiteY5" fmla="*/ 5118847 h 6875930"/>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5" fmla="*/ 1775012 w 9042313"/>
              <a:gd name="connsiteY5" fmla="*/ 5118847 h 6875930"/>
              <a:gd name="connsiteX0" fmla="*/ 0 w 9042313"/>
              <a:gd name="connsiteY0" fmla="*/ 6875930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0" fmla="*/ 0 w 9042313"/>
              <a:gd name="connsiteY0" fmla="*/ 6875930 h 6884894"/>
              <a:gd name="connsiteX1" fmla="*/ 7114902 w 9042313"/>
              <a:gd name="connsiteY1" fmla="*/ 0 h 6884894"/>
              <a:gd name="connsiteX2" fmla="*/ 9042313 w 9042313"/>
              <a:gd name="connsiteY2" fmla="*/ 17930 h 6884894"/>
              <a:gd name="connsiteX3" fmla="*/ 6971466 w 9042313"/>
              <a:gd name="connsiteY3" fmla="*/ 6884894 h 6884894"/>
              <a:gd name="connsiteX4" fmla="*/ 0 w 9042313"/>
              <a:gd name="connsiteY4"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7697607 w 9042313"/>
              <a:gd name="connsiteY3" fmla="*/ 4509248 h 6884894"/>
              <a:gd name="connsiteX4" fmla="*/ 6971466 w 9042313"/>
              <a:gd name="connsiteY4" fmla="*/ 6884894 h 6884894"/>
              <a:gd name="connsiteX5" fmla="*/ 0 w 9042313"/>
              <a:gd name="connsiteY5"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9024383 w 9042313"/>
              <a:gd name="connsiteY3" fmla="*/ 4831978 h 6884894"/>
              <a:gd name="connsiteX4" fmla="*/ 6971466 w 9042313"/>
              <a:gd name="connsiteY4" fmla="*/ 6884894 h 6884894"/>
              <a:gd name="connsiteX5" fmla="*/ 0 w 9042313"/>
              <a:gd name="connsiteY5" fmla="*/ 6875930 h 6884894"/>
              <a:gd name="connsiteX0" fmla="*/ 0 w 9024626"/>
              <a:gd name="connsiteY0" fmla="*/ 6875930 h 6884894"/>
              <a:gd name="connsiteX1" fmla="*/ 7114902 w 9024626"/>
              <a:gd name="connsiteY1" fmla="*/ 0 h 6884894"/>
              <a:gd name="connsiteX2" fmla="*/ 8930250 w 9024626"/>
              <a:gd name="connsiteY2" fmla="*/ 114768 h 6884894"/>
              <a:gd name="connsiteX3" fmla="*/ 9024383 w 9024626"/>
              <a:gd name="connsiteY3" fmla="*/ 4831978 h 6884894"/>
              <a:gd name="connsiteX4" fmla="*/ 6971466 w 9024626"/>
              <a:gd name="connsiteY4" fmla="*/ 6884894 h 6884894"/>
              <a:gd name="connsiteX5" fmla="*/ 0 w 9024626"/>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24383 w 9043890"/>
              <a:gd name="connsiteY3" fmla="*/ 4831978 h 6884894"/>
              <a:gd name="connsiteX4" fmla="*/ 6971466 w 9043890"/>
              <a:gd name="connsiteY4" fmla="*/ 6884894 h 6884894"/>
              <a:gd name="connsiteX5" fmla="*/ 0 w 9043890"/>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41744 w 9043890"/>
              <a:gd name="connsiteY3" fmla="*/ 4806578 h 6884894"/>
              <a:gd name="connsiteX4" fmla="*/ 6971466 w 9043890"/>
              <a:gd name="connsiteY4" fmla="*/ 6884894 h 6884894"/>
              <a:gd name="connsiteX5" fmla="*/ 0 w 9043890"/>
              <a:gd name="connsiteY5" fmla="*/ 6875930 h 68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3890" h="6884894">
                <a:moveTo>
                  <a:pt x="0" y="6875930"/>
                </a:moveTo>
                <a:lnTo>
                  <a:pt x="7114902" y="0"/>
                </a:lnTo>
                <a:lnTo>
                  <a:pt x="9043890" y="17930"/>
                </a:lnTo>
                <a:cubicBezTo>
                  <a:pt x="9037913" y="1622613"/>
                  <a:pt x="9047721" y="3201895"/>
                  <a:pt x="9041744" y="4806578"/>
                </a:cubicBezTo>
                <a:lnTo>
                  <a:pt x="6971466" y="6884894"/>
                </a:lnTo>
                <a:lnTo>
                  <a:pt x="0" y="6875930"/>
                </a:lnTo>
                <a:close/>
              </a:path>
            </a:pathLst>
          </a:custGeom>
          <a:blipFill>
            <a:blip r:embed="rId2" cstate="screen">
              <a:extLst>
                <a:ext uri="{28A0092B-C50C-407E-A947-70E740481C1C}">
                  <a14:useLocalDpi xmlns:a14="http://schemas.microsoft.com/office/drawing/2010/main" val="0"/>
                </a:ext>
              </a:extLst>
            </a:blip>
            <a:srcRect/>
            <a:stretch>
              <a:fillRect l="-44" t="44"/>
            </a:stretch>
          </a:blipFill>
        </p:spPr>
        <p:txBody>
          <a:bodyPr anchor="t"/>
          <a:lstStyle>
            <a:lvl1pPr marL="0" indent="0" algn="r">
              <a:buFontTx/>
              <a:buNone/>
              <a:defRPr sz="1800">
                <a:solidFill>
                  <a:srgbClr val="FF0000"/>
                </a:solidFill>
              </a:defRPr>
            </a:lvl1pPr>
          </a:lstStyle>
          <a:p>
            <a:r>
              <a:rPr lang="en-US" dirty="0"/>
              <a:t>Click icon to replace photo, or leave as is</a:t>
            </a:r>
          </a:p>
        </p:txBody>
      </p:sp>
      <p:sp>
        <p:nvSpPr>
          <p:cNvPr id="7" name="Rectangle 6">
            <a:extLst>
              <a:ext uri="{FF2B5EF4-FFF2-40B4-BE49-F238E27FC236}">
                <a16:creationId xmlns:a16="http://schemas.microsoft.com/office/drawing/2014/main" id="{E32A52A6-D66B-4BC5-9D99-278AABEA09F6}"/>
              </a:ext>
            </a:extLst>
          </p:cNvPr>
          <p:cNvSpPr>
            <a:spLocks noChangeAspect="1"/>
          </p:cNvSpPr>
          <p:nvPr userDrawn="1"/>
        </p:nvSpPr>
        <p:spPr>
          <a:xfrm>
            <a:off x="9556786" y="4222786"/>
            <a:ext cx="2635214" cy="2635214"/>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a:extLst>
              <a:ext uri="{FF2B5EF4-FFF2-40B4-BE49-F238E27FC236}">
                <a16:creationId xmlns:a16="http://schemas.microsoft.com/office/drawing/2014/main" id="{C606F6A1-5B7B-49A7-AF41-96FAE58AB58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8650" y="-869234"/>
            <a:ext cx="4477685" cy="3460033"/>
          </a:xfrm>
          <a:prstGeom prst="rect">
            <a:avLst/>
          </a:prstGeom>
        </p:spPr>
      </p:pic>
    </p:spTree>
    <p:extLst>
      <p:ext uri="{BB962C8B-B14F-4D97-AF65-F5344CB8AC3E}">
        <p14:creationId xmlns:p14="http://schemas.microsoft.com/office/powerpoint/2010/main" val="1609215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d_Questions_B">
    <p:bg>
      <p:bgPr>
        <a:solidFill>
          <a:schemeClr val="accent1"/>
        </a:solidFill>
        <a:effectLst/>
      </p:bgPr>
    </p:bg>
    <p:spTree>
      <p:nvGrpSpPr>
        <p:cNvPr id="1" name=""/>
        <p:cNvGrpSpPr/>
        <p:nvPr/>
      </p:nvGrpSpPr>
      <p:grpSpPr>
        <a:xfrm>
          <a:off x="0" y="0"/>
          <a:ext cx="0" cy="0"/>
          <a:chOff x="0" y="0"/>
          <a:chExt cx="0" cy="0"/>
        </a:xfrm>
      </p:grpSpPr>
      <p:sp>
        <p:nvSpPr>
          <p:cNvPr id="11" name="Rectangle 16">
            <a:extLst>
              <a:ext uri="{FF2B5EF4-FFF2-40B4-BE49-F238E27FC236}">
                <a16:creationId xmlns:a16="http://schemas.microsoft.com/office/drawing/2014/main" id="{F1934D78-2EA4-4DEB-B6C4-6C6B2C29A039}"/>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itle 1">
            <a:extLst>
              <a:ext uri="{FF2B5EF4-FFF2-40B4-BE49-F238E27FC236}">
                <a16:creationId xmlns:a16="http://schemas.microsoft.com/office/drawing/2014/main" id="{6DC3D4B8-7FA4-42A1-907B-3A08340260A6}"/>
              </a:ext>
            </a:extLst>
          </p:cNvPr>
          <p:cNvSpPr>
            <a:spLocks noGrp="1"/>
          </p:cNvSpPr>
          <p:nvPr>
            <p:ph type="title" hasCustomPrompt="1"/>
          </p:nvPr>
        </p:nvSpPr>
        <p:spPr>
          <a:xfrm>
            <a:off x="740664" y="2926080"/>
            <a:ext cx="6263640" cy="1097280"/>
          </a:xfrm>
        </p:spPr>
        <p:txBody>
          <a:bodyPr lIns="0" tIns="0" rIns="0" bIns="0" anchor="t" anchorCtr="0">
            <a:noAutofit/>
          </a:bodyPr>
          <a:lstStyle>
            <a:lvl1pPr algn="l">
              <a:defRPr sz="7200" b="1">
                <a:solidFill>
                  <a:schemeClr val="bg1"/>
                </a:solidFill>
              </a:defRPr>
            </a:lvl1pPr>
          </a:lstStyle>
          <a:p>
            <a:pPr lvl="0"/>
            <a:r>
              <a:rPr lang="en-US" dirty="0"/>
              <a:t>Click to insert Questions?</a:t>
            </a:r>
          </a:p>
        </p:txBody>
      </p:sp>
      <p:sp>
        <p:nvSpPr>
          <p:cNvPr id="10" name="Rectangle 6">
            <a:extLst>
              <a:ext uri="{FF2B5EF4-FFF2-40B4-BE49-F238E27FC236}">
                <a16:creationId xmlns:a16="http://schemas.microsoft.com/office/drawing/2014/main" id="{8A5A731B-447B-469E-AB27-20346F482691}"/>
              </a:ext>
            </a:extLst>
          </p:cNvPr>
          <p:cNvSpPr>
            <a:spLocks noChangeAspect="1"/>
          </p:cNvSpPr>
          <p:nvPr userDrawn="1"/>
        </p:nvSpPr>
        <p:spPr>
          <a:xfrm>
            <a:off x="0" y="-6706"/>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6">
            <a:extLst>
              <a:ext uri="{FF2B5EF4-FFF2-40B4-BE49-F238E27FC236}">
                <a16:creationId xmlns:a16="http://schemas.microsoft.com/office/drawing/2014/main" id="{5EA08E8E-9736-439D-B24B-D774AF61C83A}"/>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dirty="0"/>
          </a:p>
        </p:txBody>
      </p:sp>
      <p:pic>
        <p:nvPicPr>
          <p:cNvPr id="12" name="Picture 13">
            <a:extLst>
              <a:ext uri="{FF2B5EF4-FFF2-40B4-BE49-F238E27FC236}">
                <a16:creationId xmlns:a16="http://schemas.microsoft.com/office/drawing/2014/main" id="{DE8722EF-A259-44E3-9F4D-34AC896C71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
        <p:nvSpPr>
          <p:cNvPr id="15" name="Content Placeholder 5">
            <a:extLst>
              <a:ext uri="{FF2B5EF4-FFF2-40B4-BE49-F238E27FC236}">
                <a16:creationId xmlns:a16="http://schemas.microsoft.com/office/drawing/2014/main" id="{0D464496-35A4-4BBD-975A-6F77FBA8DF67}"/>
              </a:ext>
            </a:extLst>
          </p:cNvPr>
          <p:cNvSpPr>
            <a:spLocks noGrp="1"/>
          </p:cNvSpPr>
          <p:nvPr>
            <p:ph sz="quarter" idx="4" hasCustomPrompt="1"/>
          </p:nvPr>
        </p:nvSpPr>
        <p:spPr>
          <a:xfrm>
            <a:off x="838200" y="6252094"/>
            <a:ext cx="10512552" cy="256032"/>
          </a:xfrm>
        </p:spPr>
        <p:txBody>
          <a:bodyPr lIns="0">
            <a:normAutofit/>
          </a:bodyPr>
          <a:lstStyle>
            <a:lvl1pPr marL="0" indent="0">
              <a:buNone/>
              <a:defRPr sz="1200" b="0">
                <a:solidFill>
                  <a:schemeClr val="bg1"/>
                </a:solidFill>
              </a:defRPr>
            </a:lvl1pPr>
          </a:lstStyle>
          <a:p>
            <a:pPr lvl="0"/>
            <a:r>
              <a:rPr lang="en-US" dirty="0"/>
              <a:t>Mathematica, Progress Together, and the “spotlight M” logo are registered trademarks of Mathematica Inc.</a:t>
            </a:r>
          </a:p>
        </p:txBody>
      </p:sp>
      <p:pic>
        <p:nvPicPr>
          <p:cNvPr id="3" name="Picture 2">
            <a:extLst>
              <a:ext uri="{FF2B5EF4-FFF2-40B4-BE49-F238E27FC236}">
                <a16:creationId xmlns:a16="http://schemas.microsoft.com/office/drawing/2014/main" id="{EB67A4B9-3E98-4784-B018-5B8481169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6448" y="2057400"/>
            <a:ext cx="2743200" cy="2743200"/>
          </a:xfrm>
          <a:prstGeom prst="rect">
            <a:avLst/>
          </a:prstGeom>
        </p:spPr>
      </p:pic>
    </p:spTree>
    <p:extLst>
      <p:ext uri="{BB962C8B-B14F-4D97-AF65-F5344CB8AC3E}">
        <p14:creationId xmlns:p14="http://schemas.microsoft.com/office/powerpoint/2010/main" val="287697617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B1B831-2DC1-F64A-9242-892919EB2A9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A32D1-C2BD-B54F-8CE3-ED24D004416E}"/>
              </a:ext>
            </a:extLst>
          </p:cNvPr>
          <p:cNvSpPr>
            <a:spLocks noGrp="1"/>
          </p:cNvSpPr>
          <p:nvPr>
            <p:ph type="ctrTitle"/>
          </p:nvPr>
        </p:nvSpPr>
        <p:spPr>
          <a:xfrm>
            <a:off x="457200" y="1276370"/>
            <a:ext cx="11145093" cy="4305260"/>
          </a:xfrm>
        </p:spPr>
        <p:txBody>
          <a:bodyPr lIns="0" tIns="0" rIns="0" bIns="0" anchor="ctr" anchorCtr="0">
            <a:normAutofit/>
          </a:bodyPr>
          <a:lstStyle>
            <a:lvl1pPr algn="l">
              <a:lnSpc>
                <a:spcPct val="90000"/>
              </a:lnSpc>
              <a:defRPr sz="4800">
                <a:solidFill>
                  <a:schemeClr val="bg1"/>
                </a:solidFill>
                <a:latin typeface="+mn-lt"/>
              </a:defRPr>
            </a:lvl1pPr>
          </a:lstStyle>
          <a:p>
            <a:r>
              <a:rPr lang="en-US"/>
              <a:t>Click to edit Master title style</a:t>
            </a:r>
          </a:p>
        </p:txBody>
      </p:sp>
      <p:sp>
        <p:nvSpPr>
          <p:cNvPr id="15" name="Right Triangle 14">
            <a:extLst>
              <a:ext uri="{FF2B5EF4-FFF2-40B4-BE49-F238E27FC236}">
                <a16:creationId xmlns:a16="http://schemas.microsoft.com/office/drawing/2014/main" id="{72C90E20-1603-CD4B-8F38-B66B4DC4C633}"/>
              </a:ext>
            </a:extLst>
          </p:cNvPr>
          <p:cNvSpPr/>
          <p:nvPr userDrawn="1"/>
        </p:nvSpPr>
        <p:spPr>
          <a:xfrm rot="16200000">
            <a:off x="10375600" y="5034086"/>
            <a:ext cx="1787236" cy="1860589"/>
          </a:xfrm>
          <a:prstGeom prst="rtTriangl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6A9CC15-F944-3B4C-BF2E-16D71F20FC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16033" y="521548"/>
            <a:ext cx="2186260" cy="536401"/>
          </a:xfrm>
          <a:prstGeom prst="rect">
            <a:avLst/>
          </a:prstGeom>
        </p:spPr>
      </p:pic>
      <p:sp>
        <p:nvSpPr>
          <p:cNvPr id="19" name="Right Triangle 18">
            <a:extLst>
              <a:ext uri="{FF2B5EF4-FFF2-40B4-BE49-F238E27FC236}">
                <a16:creationId xmlns:a16="http://schemas.microsoft.com/office/drawing/2014/main" id="{62FB3262-5E9C-4D4A-8DBF-0B17E4C80893}"/>
              </a:ext>
            </a:extLst>
          </p:cNvPr>
          <p:cNvSpPr/>
          <p:nvPr userDrawn="1"/>
        </p:nvSpPr>
        <p:spPr>
          <a:xfrm rot="5400000">
            <a:off x="12129" y="-34163"/>
            <a:ext cx="1127885" cy="117417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82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c_Cover with Photo Rectangu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5130" y="1828800"/>
            <a:ext cx="6454793" cy="1600200"/>
          </a:xfrm>
        </p:spPr>
        <p:txBody>
          <a:bodyPr lIns="0" tIns="0" rIns="0" bIns="0" anchor="b">
            <a:normAutofit/>
          </a:bodyPr>
          <a:lstStyle>
            <a:lvl1pPr algn="l">
              <a:defRPr sz="4800"/>
            </a:lvl1pPr>
          </a:lstStyle>
          <a:p>
            <a:r>
              <a:rPr lang="en-US" dirty="0"/>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5130" y="3657600"/>
            <a:ext cx="6454793" cy="777240"/>
          </a:xfrm>
        </p:spPr>
        <p:txBody>
          <a:bodyPr lIns="0" tIns="0" rIns="0" bIns="0">
            <a:no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9" name="Picture 8">
            <a:extLst>
              <a:ext uri="{FF2B5EF4-FFF2-40B4-BE49-F238E27FC236}">
                <a16:creationId xmlns:a16="http://schemas.microsoft.com/office/drawing/2014/main" id="{2458B54D-39AF-473E-9B9A-A61CC3E401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8175" y="-916859"/>
            <a:ext cx="4477685" cy="3460033"/>
          </a:xfrm>
          <a:prstGeom prst="rect">
            <a:avLst/>
          </a:prstGeom>
        </p:spPr>
      </p:pic>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5130" y="4572000"/>
            <a:ext cx="4846320" cy="758952"/>
          </a:xfrm>
        </p:spPr>
        <p:txBody>
          <a:bodyPr lIns="0" tIns="0" rIns="0" bIns="0">
            <a:no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573963"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endParaRPr lang="en-US" dirty="0"/>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5130" y="5486400"/>
            <a:ext cx="4846320" cy="640080"/>
          </a:xfrm>
        </p:spPr>
        <p:txBody>
          <a:bodyPr lIns="0" tIns="0" rIns="0" bIns="0">
            <a:no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dirty="0"/>
              <a:t>Click to </a:t>
            </a:r>
            <a:r>
              <a:rPr lang="en-US"/>
              <a:t>edit text </a:t>
            </a:r>
            <a:endParaRPr lang="en-US" dirty="0"/>
          </a:p>
        </p:txBody>
      </p:sp>
      <p:sp>
        <p:nvSpPr>
          <p:cNvPr id="15" name="Picture Placeholder 3" descr="Three people engage in an informal conversation.">
            <a:extLst>
              <a:ext uri="{FF2B5EF4-FFF2-40B4-BE49-F238E27FC236}">
                <a16:creationId xmlns:a16="http://schemas.microsoft.com/office/drawing/2014/main" id="{5D696EB1-C520-41EF-85E1-D33FE8A4F12F}"/>
              </a:ext>
            </a:extLst>
          </p:cNvPr>
          <p:cNvSpPr>
            <a:spLocks noGrp="1"/>
          </p:cNvSpPr>
          <p:nvPr>
            <p:ph type="pic" sz="quarter" idx="16"/>
          </p:nvPr>
        </p:nvSpPr>
        <p:spPr>
          <a:xfrm>
            <a:off x="7949431" y="-2872"/>
            <a:ext cx="4252999" cy="6865212"/>
          </a:xfrm>
          <a:custGeom>
            <a:avLst/>
            <a:gdLst>
              <a:gd name="connsiteX0" fmla="*/ 0 w 4335432"/>
              <a:gd name="connsiteY0" fmla="*/ 0 h 6864993"/>
              <a:gd name="connsiteX1" fmla="*/ 4335432 w 4335432"/>
              <a:gd name="connsiteY1" fmla="*/ 0 h 6864993"/>
              <a:gd name="connsiteX2" fmla="*/ 4335432 w 4335432"/>
              <a:gd name="connsiteY2" fmla="*/ 6864993 h 6864993"/>
              <a:gd name="connsiteX3" fmla="*/ 0 w 4335432"/>
              <a:gd name="connsiteY3" fmla="*/ 6864993 h 6864993"/>
              <a:gd name="connsiteX4" fmla="*/ 0 w 4335432"/>
              <a:gd name="connsiteY4" fmla="*/ 0 h 6864993"/>
              <a:gd name="connsiteX0" fmla="*/ 0 w 4335432"/>
              <a:gd name="connsiteY0" fmla="*/ 0 h 6870078"/>
              <a:gd name="connsiteX1" fmla="*/ 4335432 w 4335432"/>
              <a:gd name="connsiteY1" fmla="*/ 0 h 6870078"/>
              <a:gd name="connsiteX2" fmla="*/ 4335432 w 4335432"/>
              <a:gd name="connsiteY2" fmla="*/ 6864993 h 6870078"/>
              <a:gd name="connsiteX3" fmla="*/ 2168079 w 4335432"/>
              <a:gd name="connsiteY3" fmla="*/ 6870078 h 6870078"/>
              <a:gd name="connsiteX4" fmla="*/ 0 w 4335432"/>
              <a:gd name="connsiteY4" fmla="*/ 6864993 h 6870078"/>
              <a:gd name="connsiteX5" fmla="*/ 0 w 4335432"/>
              <a:gd name="connsiteY5" fmla="*/ 0 h 6870078"/>
              <a:gd name="connsiteX0" fmla="*/ 0 w 4335432"/>
              <a:gd name="connsiteY0" fmla="*/ 0 h 6864993"/>
              <a:gd name="connsiteX1" fmla="*/ 4335432 w 4335432"/>
              <a:gd name="connsiteY1" fmla="*/ 0 h 6864993"/>
              <a:gd name="connsiteX2" fmla="*/ 4335432 w 4335432"/>
              <a:gd name="connsiteY2" fmla="*/ 6864993 h 6864993"/>
              <a:gd name="connsiteX3" fmla="*/ 2171148 w 4335432"/>
              <a:gd name="connsiteY3" fmla="*/ 6692107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6864993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4980961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0 h 6870078"/>
              <a:gd name="connsiteX0" fmla="*/ 0 w 4335432"/>
              <a:gd name="connsiteY0" fmla="*/ 1472859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1472859 h 6870078"/>
              <a:gd name="connsiteX0" fmla="*/ 0 w 4338500"/>
              <a:gd name="connsiteY0" fmla="*/ 1500475 h 6870078"/>
              <a:gd name="connsiteX1" fmla="*/ 1514497 w 4338500"/>
              <a:gd name="connsiteY1" fmla="*/ 5940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115598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5292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8361 w 4338500"/>
              <a:gd name="connsiteY1" fmla="*/ 5941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72411 w 4338500"/>
              <a:gd name="connsiteY1" fmla="*/ 9418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45617"/>
              <a:gd name="connsiteY0" fmla="*/ 1643024 h 6870078"/>
              <a:gd name="connsiteX1" fmla="*/ 1579528 w 4345617"/>
              <a:gd name="connsiteY1" fmla="*/ 9418 h 6870078"/>
              <a:gd name="connsiteX2" fmla="*/ 4345617 w 4345617"/>
              <a:gd name="connsiteY2" fmla="*/ 0 h 6870078"/>
              <a:gd name="connsiteX3" fmla="*/ 4345617 w 4345617"/>
              <a:gd name="connsiteY3" fmla="*/ 4980961 h 6870078"/>
              <a:gd name="connsiteX4" fmla="*/ 2429877 w 4345617"/>
              <a:gd name="connsiteY4" fmla="*/ 6870078 h 6870078"/>
              <a:gd name="connsiteX5" fmla="*/ 10185 w 4345617"/>
              <a:gd name="connsiteY5" fmla="*/ 6864993 h 6870078"/>
              <a:gd name="connsiteX6" fmla="*/ 0 w 4345617"/>
              <a:gd name="connsiteY6" fmla="*/ 1643024 h 6870078"/>
              <a:gd name="connsiteX0" fmla="*/ 0 w 4342058"/>
              <a:gd name="connsiteY0" fmla="*/ 1549150 h 6870078"/>
              <a:gd name="connsiteX1" fmla="*/ 1575969 w 4342058"/>
              <a:gd name="connsiteY1" fmla="*/ 9418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718302 w 4342058"/>
              <a:gd name="connsiteY1" fmla="*/ 12895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586644 w 4342058"/>
              <a:gd name="connsiteY1" fmla="*/ 5942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66602"/>
              <a:gd name="connsiteX1" fmla="*/ 1586644 w 4342058"/>
              <a:gd name="connsiteY1" fmla="*/ 5942 h 6866602"/>
              <a:gd name="connsiteX2" fmla="*/ 4342058 w 4342058"/>
              <a:gd name="connsiteY2" fmla="*/ 0 h 6866602"/>
              <a:gd name="connsiteX3" fmla="*/ 4342058 w 4342058"/>
              <a:gd name="connsiteY3" fmla="*/ 4980961 h 6866602"/>
              <a:gd name="connsiteX4" fmla="*/ 1661275 w 4342058"/>
              <a:gd name="connsiteY4" fmla="*/ 6866602 h 6866602"/>
              <a:gd name="connsiteX5" fmla="*/ 6626 w 4342058"/>
              <a:gd name="connsiteY5" fmla="*/ 6864993 h 6866602"/>
              <a:gd name="connsiteX6" fmla="*/ 0 w 4342058"/>
              <a:gd name="connsiteY6" fmla="*/ 1549150 h 6866602"/>
              <a:gd name="connsiteX0" fmla="*/ 0 w 4356291"/>
              <a:gd name="connsiteY0" fmla="*/ 1549150 h 6866602"/>
              <a:gd name="connsiteX1" fmla="*/ 1586644 w 4356291"/>
              <a:gd name="connsiteY1" fmla="*/ 5942 h 6866602"/>
              <a:gd name="connsiteX2" fmla="*/ 4342058 w 4356291"/>
              <a:gd name="connsiteY2" fmla="*/ 0 h 6866602"/>
              <a:gd name="connsiteX3" fmla="*/ 4356291 w 4356291"/>
              <a:gd name="connsiteY3" fmla="*/ 4584605 h 6866602"/>
              <a:gd name="connsiteX4" fmla="*/ 1661275 w 4356291"/>
              <a:gd name="connsiteY4" fmla="*/ 6866602 h 6866602"/>
              <a:gd name="connsiteX5" fmla="*/ 6626 w 4356291"/>
              <a:gd name="connsiteY5" fmla="*/ 6864993 h 6866602"/>
              <a:gd name="connsiteX6" fmla="*/ 0 w 4356291"/>
              <a:gd name="connsiteY6" fmla="*/ 1549150 h 6866602"/>
              <a:gd name="connsiteX0" fmla="*/ 0 w 4352732"/>
              <a:gd name="connsiteY0" fmla="*/ 1549150 h 6866602"/>
              <a:gd name="connsiteX1" fmla="*/ 1586644 w 4352732"/>
              <a:gd name="connsiteY1" fmla="*/ 5942 h 6866602"/>
              <a:gd name="connsiteX2" fmla="*/ 4342058 w 4352732"/>
              <a:gd name="connsiteY2" fmla="*/ 0 h 6866602"/>
              <a:gd name="connsiteX3" fmla="*/ 4352732 w 4352732"/>
              <a:gd name="connsiteY3" fmla="*/ 4233448 h 6866602"/>
              <a:gd name="connsiteX4" fmla="*/ 1661275 w 4352732"/>
              <a:gd name="connsiteY4" fmla="*/ 6866602 h 6866602"/>
              <a:gd name="connsiteX5" fmla="*/ 6626 w 4352732"/>
              <a:gd name="connsiteY5" fmla="*/ 6864993 h 6866602"/>
              <a:gd name="connsiteX6" fmla="*/ 0 w 4352732"/>
              <a:gd name="connsiteY6" fmla="*/ 1549150 h 6866602"/>
              <a:gd name="connsiteX0" fmla="*/ 0 w 4352732"/>
              <a:gd name="connsiteY0" fmla="*/ 1549150 h 6865154"/>
              <a:gd name="connsiteX1" fmla="*/ 1586644 w 4352732"/>
              <a:gd name="connsiteY1" fmla="*/ 5942 h 6865154"/>
              <a:gd name="connsiteX2" fmla="*/ 4342058 w 4352732"/>
              <a:gd name="connsiteY2" fmla="*/ 0 h 6865154"/>
              <a:gd name="connsiteX3" fmla="*/ 4352732 w 4352732"/>
              <a:gd name="connsiteY3" fmla="*/ 4233448 h 6865154"/>
              <a:gd name="connsiteX4" fmla="*/ 1433541 w 4352732"/>
              <a:gd name="connsiteY4" fmla="*/ 6856172 h 6865154"/>
              <a:gd name="connsiteX5" fmla="*/ 6626 w 4352732"/>
              <a:gd name="connsiteY5" fmla="*/ 6864993 h 6865154"/>
              <a:gd name="connsiteX6" fmla="*/ 0 w 4352732"/>
              <a:gd name="connsiteY6" fmla="*/ 1549150 h 6865154"/>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 name="connsiteX0" fmla="*/ 0 w 4352732"/>
              <a:gd name="connsiteY0" fmla="*/ 1549150 h 6865037"/>
              <a:gd name="connsiteX1" fmla="*/ 1586644 w 4352732"/>
              <a:gd name="connsiteY1" fmla="*/ 5942 h 6865037"/>
              <a:gd name="connsiteX2" fmla="*/ 4342058 w 4352732"/>
              <a:gd name="connsiteY2" fmla="*/ 0 h 6865037"/>
              <a:gd name="connsiteX3" fmla="*/ 4352732 w 4352732"/>
              <a:gd name="connsiteY3" fmla="*/ 4233448 h 6865037"/>
              <a:gd name="connsiteX4" fmla="*/ 1529616 w 4352732"/>
              <a:gd name="connsiteY4" fmla="*/ 6821403 h 6865037"/>
              <a:gd name="connsiteX5" fmla="*/ 6626 w 4352732"/>
              <a:gd name="connsiteY5" fmla="*/ 6864993 h 6865037"/>
              <a:gd name="connsiteX6" fmla="*/ 0 w 4352732"/>
              <a:gd name="connsiteY6" fmla="*/ 1549150 h 6865037"/>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732" h="6865212">
                <a:moveTo>
                  <a:pt x="0" y="1549150"/>
                </a:moveTo>
                <a:lnTo>
                  <a:pt x="1586644" y="5942"/>
                </a:lnTo>
                <a:lnTo>
                  <a:pt x="4342058" y="0"/>
                </a:lnTo>
                <a:cubicBezTo>
                  <a:pt x="4346802" y="1528202"/>
                  <a:pt x="4347988" y="2705246"/>
                  <a:pt x="4352732" y="4233448"/>
                </a:cubicBezTo>
                <a:lnTo>
                  <a:pt x="1664833" y="6859648"/>
                </a:lnTo>
                <a:cubicBezTo>
                  <a:pt x="1640725" y="6857953"/>
                  <a:pt x="813190" y="6866688"/>
                  <a:pt x="6626" y="6864993"/>
                </a:cubicBezTo>
                <a:cubicBezTo>
                  <a:pt x="5603" y="5076820"/>
                  <a:pt x="1023" y="3337323"/>
                  <a:pt x="0" y="1549150"/>
                </a:cubicBezTo>
                <a:close/>
              </a:path>
            </a:pathLst>
          </a:custGeom>
          <a:blipFill>
            <a:blip r:embed="rId4" cstate="screen">
              <a:extLst>
                <a:ext uri="{28A0092B-C50C-407E-A947-70E740481C1C}">
                  <a14:useLocalDpi xmlns:a14="http://schemas.microsoft.com/office/drawing/2010/main"/>
                </a:ext>
              </a:extLst>
            </a:blip>
            <a:stretch>
              <a:fillRect l="-4447" t="-832" r="-825" b="-2080"/>
            </a:stretch>
          </a:blipFill>
        </p:spPr>
        <p:txBody>
          <a:bodyPr wrap="none" lIns="0" tIns="0" rIns="0" bIns="0">
            <a:normAutofit/>
          </a:bodyPr>
          <a:lstStyle>
            <a:lvl1pPr marL="822960" indent="0" algn="ctr">
              <a:buNone/>
              <a:defRPr sz="1200">
                <a:solidFill>
                  <a:schemeClr val="accent6"/>
                </a:solidFill>
              </a:defRPr>
            </a:lvl1pPr>
          </a:lstStyle>
          <a:p>
            <a:r>
              <a:rPr lang="en-US" sz="1400"/>
              <a:t>Click icon to add picture</a:t>
            </a:r>
            <a:endParaRPr lang="en-US" dirty="0"/>
          </a:p>
        </p:txBody>
      </p:sp>
      <p:sp>
        <p:nvSpPr>
          <p:cNvPr id="20" name="Rectangle 19">
            <a:extLst>
              <a:ext uri="{FF2B5EF4-FFF2-40B4-BE49-F238E27FC236}">
                <a16:creationId xmlns:a16="http://schemas.microsoft.com/office/drawing/2014/main" id="{8E09959D-5439-4318-83D8-6833D99F8C4C}"/>
              </a:ext>
            </a:extLst>
          </p:cNvPr>
          <p:cNvSpPr/>
          <p:nvPr userDrawn="1"/>
        </p:nvSpPr>
        <p:spPr>
          <a:xfrm>
            <a:off x="7952908" y="-5751"/>
            <a:ext cx="1667342" cy="1691675"/>
          </a:xfrm>
          <a:custGeom>
            <a:avLst/>
            <a:gdLst>
              <a:gd name="connsiteX0" fmla="*/ 0 w 1547827"/>
              <a:gd name="connsiteY0" fmla="*/ 0 h 1555126"/>
              <a:gd name="connsiteX1" fmla="*/ 1547827 w 1547827"/>
              <a:gd name="connsiteY1" fmla="*/ 0 h 1555126"/>
              <a:gd name="connsiteX2" fmla="*/ 1547827 w 1547827"/>
              <a:gd name="connsiteY2" fmla="*/ 1555126 h 1555126"/>
              <a:gd name="connsiteX3" fmla="*/ 0 w 1547827"/>
              <a:gd name="connsiteY3" fmla="*/ 1555126 h 1555126"/>
              <a:gd name="connsiteX4" fmla="*/ 0 w 1547827"/>
              <a:gd name="connsiteY4" fmla="*/ 0 h 1555126"/>
              <a:gd name="connsiteX0" fmla="*/ 0 w 1547827"/>
              <a:gd name="connsiteY0" fmla="*/ 0 h 1555126"/>
              <a:gd name="connsiteX1" fmla="*/ 1547827 w 1547827"/>
              <a:gd name="connsiteY1" fmla="*/ 0 h 1555126"/>
              <a:gd name="connsiteX2" fmla="*/ 0 w 1547827"/>
              <a:gd name="connsiteY2" fmla="*/ 1555126 h 1555126"/>
              <a:gd name="connsiteX3" fmla="*/ 0 w 1547827"/>
              <a:gd name="connsiteY3" fmla="*/ 0 h 1555126"/>
            </a:gdLst>
            <a:ahLst/>
            <a:cxnLst>
              <a:cxn ang="0">
                <a:pos x="connsiteX0" y="connsiteY0"/>
              </a:cxn>
              <a:cxn ang="0">
                <a:pos x="connsiteX1" y="connsiteY1"/>
              </a:cxn>
              <a:cxn ang="0">
                <a:pos x="connsiteX2" y="connsiteY2"/>
              </a:cxn>
              <a:cxn ang="0">
                <a:pos x="connsiteX3" y="connsiteY3"/>
              </a:cxn>
            </a:cxnLst>
            <a:rect l="l" t="t" r="r" b="b"/>
            <a:pathLst>
              <a:path w="1547827" h="1555126">
                <a:moveTo>
                  <a:pt x="0" y="0"/>
                </a:moveTo>
                <a:lnTo>
                  <a:pt x="1547827" y="0"/>
                </a:lnTo>
                <a:lnTo>
                  <a:pt x="0" y="15551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6">
            <a:extLst>
              <a:ext uri="{FF2B5EF4-FFF2-40B4-BE49-F238E27FC236}">
                <a16:creationId xmlns:a16="http://schemas.microsoft.com/office/drawing/2014/main" id="{24C6E01D-0E59-40BF-A76A-B868A4BEB79D}"/>
              </a:ext>
            </a:extLst>
          </p:cNvPr>
          <p:cNvSpPr/>
          <p:nvPr userDrawn="1"/>
        </p:nvSpPr>
        <p:spPr>
          <a:xfrm>
            <a:off x="9561381"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01578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a_Section opener 4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69659"/>
            <a:ext cx="10515600" cy="1120838"/>
          </a:xfrm>
        </p:spPr>
        <p:txBody>
          <a:bodyPr lIns="0" tIns="0" rIns="0" bIns="0" anchor="t"/>
          <a:lstStyle>
            <a:lvl1pPr>
              <a:defRPr/>
            </a:lvl1pPr>
          </a:lstStyle>
          <a:p>
            <a:r>
              <a:rPr lang="en-US" dirty="0"/>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6612" y="3538728"/>
            <a:ext cx="2286000" cy="2514600"/>
          </a:xfrm>
        </p:spPr>
        <p:txBody>
          <a:bodyPr lIns="0" tIns="0" rIns="0" bIns="0" anchor="t">
            <a:normAutofit/>
          </a:bodyPr>
          <a:lstStyle>
            <a:lvl1pPr marL="0" indent="0">
              <a:buNone/>
              <a:defRPr sz="1200" b="1">
                <a:solidFill>
                  <a:schemeClr val="accent1"/>
                </a:solidFill>
                <a:latin typeface="+mj-lt"/>
              </a:defRPr>
            </a:lvl1pPr>
            <a:lvl2pPr marL="0" indent="0">
              <a:buNone/>
              <a:defRPr sz="1200" b="0">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a:p>
            <a:pPr lvl="1"/>
            <a:r>
              <a:rPr lang="en-US" dirty="0"/>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580871"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vl3pPr marL="457200" indent="0">
              <a:buNone/>
              <a:defRPr lang="en-US" sz="1200" b="0" kern="1200" dirty="0">
                <a:solidFill>
                  <a:schemeClr val="tx1"/>
                </a:solidFill>
                <a:latin typeface="+mj-lt"/>
                <a:ea typeface="+mn-ea"/>
                <a:cs typeface="+mn-cs"/>
              </a:defRPr>
            </a:lvl3pPr>
            <a:lvl4pPr marL="685800" indent="0">
              <a:buNone/>
              <a:defRPr lang="en-US" sz="1200" b="0" kern="1200" dirty="0">
                <a:solidFill>
                  <a:schemeClr val="tx1"/>
                </a:solidFill>
                <a:latin typeface="+mj-lt"/>
                <a:ea typeface="+mn-ea"/>
                <a:cs typeface="+mn-cs"/>
              </a:defRPr>
            </a:lvl4pPr>
            <a:lvl5pPr marL="914400" indent="0">
              <a:buNone/>
              <a:defRPr lang="en-US" sz="1200" b="0" kern="1200" dirty="0">
                <a:solidFill>
                  <a:schemeClr val="tx1"/>
                </a:solidFill>
                <a:latin typeface="+mj-lt"/>
                <a:ea typeface="+mn-ea"/>
                <a:cs typeface="+mn-cs"/>
              </a:defRPr>
            </a:lvl5pPr>
          </a:lstStyle>
          <a:p>
            <a:pPr lvl="0"/>
            <a:r>
              <a:rPr lang="en-US" dirty="0"/>
              <a:t>Name</a:t>
            </a:r>
          </a:p>
          <a:p>
            <a:pPr lvl="1"/>
            <a:r>
              <a:rPr lang="en-US" dirty="0"/>
              <a:t>Bio</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5130" y="3538728"/>
            <a:ext cx="2286000" cy="2514600"/>
          </a:xfrm>
        </p:spPr>
        <p:txBody>
          <a:bodyPr lIns="0" tIns="0" rIns="0" bIns="0" anchor="t">
            <a:normAutofit/>
          </a:bodyPr>
          <a:lstStyle>
            <a:lvl1pPr marL="0" indent="0">
              <a:buNone/>
              <a:defRPr sz="1200" b="1">
                <a:solidFill>
                  <a:schemeClr val="accent1"/>
                </a:solidFill>
              </a:defRPr>
            </a:lvl1pPr>
            <a:lvl2pPr marL="0" indent="0">
              <a:buNone/>
              <a:defRPr lang="en-US" sz="1200" b="0" kern="1200" dirty="0">
                <a:solidFill>
                  <a:schemeClr val="accent1"/>
                </a:solidFill>
                <a:latin typeface="+mj-lt"/>
                <a:ea typeface="+mn-ea"/>
                <a:cs typeface="+mn-cs"/>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a:p>
            <a:pPr lvl="1"/>
            <a:r>
              <a:rPr lang="en-US" dirty="0"/>
              <a:t>Bio</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9069388"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stStyle>
          <a:p>
            <a:pPr lvl="0"/>
            <a:r>
              <a:rPr lang="en-US" dirty="0"/>
              <a:t>Name</a:t>
            </a:r>
          </a:p>
          <a:p>
            <a:pPr lvl="1"/>
            <a:r>
              <a:rPr lang="en-US" dirty="0"/>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8458" y="6085840"/>
            <a:ext cx="521208" cy="508533"/>
          </a:xfrm>
        </p:spPr>
        <p:txBody>
          <a:bodyPr lIns="0" tIns="0" rIns="0" bIns="0" anchor="b"/>
          <a:lstStyle/>
          <a:p>
            <a:fld id="{CD6D25CF-0D6E-4844-B79B-06FF722D38A1}" type="slidenum">
              <a:rPr lang="en-US" smtClean="0"/>
              <a:t>‹#›</a:t>
            </a:fld>
            <a:endParaRPr lang="en-US"/>
          </a:p>
        </p:txBody>
      </p:sp>
      <p:sp>
        <p:nvSpPr>
          <p:cNvPr id="14" name="Picture Placeholder 13">
            <a:extLst>
              <a:ext uri="{FF2B5EF4-FFF2-40B4-BE49-F238E27FC236}">
                <a16:creationId xmlns:a16="http://schemas.microsoft.com/office/drawing/2014/main" id="{9820630F-FB86-40C6-B3CF-F0DA628D5396}"/>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lvl1pPr>
          </a:lstStyle>
          <a:p>
            <a:r>
              <a:rPr lang="en-US" dirty="0"/>
              <a:t>Click icon to insert photo</a:t>
            </a:r>
          </a:p>
        </p:txBody>
      </p:sp>
      <p:sp>
        <p:nvSpPr>
          <p:cNvPr id="16" name="Picture Placeholder 15">
            <a:extLst>
              <a:ext uri="{FF2B5EF4-FFF2-40B4-BE49-F238E27FC236}">
                <a16:creationId xmlns:a16="http://schemas.microsoft.com/office/drawing/2014/main" id="{A7F941DA-9E81-4312-AE0C-4EE533BED285}"/>
              </a:ext>
            </a:extLst>
          </p:cNvPr>
          <p:cNvSpPr>
            <a:spLocks noGrp="1"/>
          </p:cNvSpPr>
          <p:nvPr>
            <p:ph type="pic" sz="quarter" idx="14" hasCustomPrompt="1"/>
          </p:nvPr>
        </p:nvSpPr>
        <p:spPr>
          <a:xfrm>
            <a:off x="3588491" y="1814513"/>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dirty="0"/>
              <a:t>Click icon to insert photo</a:t>
            </a:r>
          </a:p>
        </p:txBody>
      </p:sp>
      <p:sp>
        <p:nvSpPr>
          <p:cNvPr id="18" name="Picture Placeholder 17">
            <a:extLst>
              <a:ext uri="{FF2B5EF4-FFF2-40B4-BE49-F238E27FC236}">
                <a16:creationId xmlns:a16="http://schemas.microsoft.com/office/drawing/2014/main" id="{D2EEBFDC-EBA7-4D1D-9F22-5D043C365411}"/>
              </a:ext>
            </a:extLst>
          </p:cNvPr>
          <p:cNvSpPr>
            <a:spLocks noGrp="1"/>
          </p:cNvSpPr>
          <p:nvPr>
            <p:ph type="pic" sz="quarter" idx="15" hasCustomPrompt="1"/>
          </p:nvPr>
        </p:nvSpPr>
        <p:spPr>
          <a:xfrm>
            <a:off x="6337194" y="1803400"/>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dirty="0"/>
              <a:t>Click icon to insert photo</a:t>
            </a:r>
          </a:p>
        </p:txBody>
      </p:sp>
      <p:sp>
        <p:nvSpPr>
          <p:cNvPr id="20" name="Picture Placeholder 19">
            <a:extLst>
              <a:ext uri="{FF2B5EF4-FFF2-40B4-BE49-F238E27FC236}">
                <a16:creationId xmlns:a16="http://schemas.microsoft.com/office/drawing/2014/main" id="{C8BFBEE1-4F7A-41B6-9BB5-7994CB5C723B}"/>
              </a:ext>
            </a:extLst>
          </p:cNvPr>
          <p:cNvSpPr>
            <a:spLocks noGrp="1"/>
          </p:cNvSpPr>
          <p:nvPr>
            <p:ph type="pic" sz="quarter" idx="16" hasCustomPrompt="1"/>
          </p:nvPr>
        </p:nvSpPr>
        <p:spPr>
          <a:xfrm>
            <a:off x="9069388" y="1814512"/>
            <a:ext cx="1600200" cy="1600200"/>
          </a:xfrm>
        </p:spPr>
        <p:txBody>
          <a:bodyPr>
            <a:normAutofit/>
          </a:bodyPr>
          <a:lstStyle>
            <a:lvl1pPr marL="0" indent="0" algn="l" defTabSz="914400" rtl="0" eaLnBrk="1" latinLnBrk="0" hangingPunct="1">
              <a:lnSpc>
                <a:spcPct val="100000"/>
              </a:lnSpc>
              <a:spcBef>
                <a:spcPts val="1000"/>
              </a:spcBef>
              <a:buClr>
                <a:schemeClr val="accent3"/>
              </a:buClr>
              <a:buFont typeface="Arial Black" panose="020B0A04020102090204" pitchFamily="34" charset="0"/>
              <a:buNone/>
              <a:defRPr lang="en-US" sz="1200" b="0" kern="1200" dirty="0">
                <a:solidFill>
                  <a:schemeClr val="tx2"/>
                </a:solidFill>
                <a:latin typeface="+mj-lt"/>
                <a:ea typeface="+mn-ea"/>
                <a:cs typeface="+mn-cs"/>
              </a:defRPr>
            </a:lvl1pPr>
          </a:lstStyle>
          <a:p>
            <a:r>
              <a:rPr lang="en-US" dirty="0"/>
              <a:t>Click icon to insert photo</a:t>
            </a:r>
          </a:p>
        </p:txBody>
      </p:sp>
      <p:sp>
        <p:nvSpPr>
          <p:cNvPr id="15" name="Rectangle 6">
            <a:extLst>
              <a:ext uri="{FF2B5EF4-FFF2-40B4-BE49-F238E27FC236}">
                <a16:creationId xmlns:a16="http://schemas.microsoft.com/office/drawing/2014/main" id="{573B61A2-DEFE-4A34-8F50-0569B8093A7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4B0A8F2-8BC7-4A48-970C-16A7A94A82D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21" name="Picture 13">
            <a:extLst>
              <a:ext uri="{FF2B5EF4-FFF2-40B4-BE49-F238E27FC236}">
                <a16:creationId xmlns:a16="http://schemas.microsoft.com/office/drawing/2014/main" id="{252CFE9A-0E73-47FE-87B6-1D6779258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2877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_Section opener 2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5152" y="585216"/>
            <a:ext cx="10474899" cy="1120838"/>
          </a:xfrm>
        </p:spPr>
        <p:txBody>
          <a:bodyPr lIns="0" tIns="0" rIns="0" bIns="0" anchor="t"/>
          <a:lstStyle>
            <a:lvl1pPr>
              <a:defRPr/>
            </a:lvl1pPr>
          </a:lstStyle>
          <a:p>
            <a:r>
              <a:rPr lang="en-US" dirty="0"/>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3510149"/>
            <a:ext cx="5001837" cy="2514600"/>
          </a:xfrm>
        </p:spPr>
        <p:txBody>
          <a:bodyPr lIns="0" tIns="0" rIns="0" bIns="0" anchor="t">
            <a:normAutofit/>
          </a:bodyPr>
          <a:lstStyle>
            <a:lvl1pPr marL="0" indent="0">
              <a:buNone/>
              <a:defRPr sz="1200" b="1">
                <a:solidFill>
                  <a:schemeClr val="accent1"/>
                </a:solidFill>
              </a:defRPr>
            </a:lvl1pPr>
            <a:lvl2pPr marL="0" indent="0">
              <a:buNone/>
              <a:defRPr sz="1200" b="0">
                <a:solidFill>
                  <a:schemeClr val="accent1"/>
                </a:solidFill>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a:p>
            <a:pPr lvl="1"/>
            <a:r>
              <a:rPr lang="en-US" dirty="0"/>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6350374" y="3510149"/>
            <a:ext cx="4964313" cy="2514600"/>
          </a:xfrm>
        </p:spPr>
        <p:txBody>
          <a:bodyPr lIns="0" tIns="0" rIns="0" bIns="0"/>
          <a:lstStyle>
            <a:lvl1pPr marL="0" indent="0">
              <a:buNone/>
              <a:defRPr sz="1200">
                <a:solidFill>
                  <a:schemeClr val="accent1"/>
                </a:solidFill>
              </a:defRPr>
            </a:lvl1pPr>
            <a:lvl2pPr marL="0" indent="0">
              <a:buNone/>
              <a:defRPr sz="1200">
                <a:solidFill>
                  <a:schemeClr val="accent1"/>
                </a:solidFill>
                <a:latin typeface="+mj-lt"/>
              </a:defRPr>
            </a:lvl2pPr>
            <a:lvl3pPr marL="0" indent="0">
              <a:buNone/>
              <a:defRPr sz="1200">
                <a:solidFill>
                  <a:schemeClr val="accent1"/>
                </a:solidFill>
                <a:latin typeface="+mj-lt"/>
              </a:defRPr>
            </a:lvl3pPr>
            <a:lvl4pPr marL="0" indent="0">
              <a:buNone/>
              <a:defRPr sz="1200">
                <a:solidFill>
                  <a:schemeClr val="accent1"/>
                </a:solidFill>
                <a:latin typeface="+mj-lt"/>
              </a:defRPr>
            </a:lvl4pPr>
            <a:lvl5pPr marL="0" indent="0">
              <a:buNone/>
              <a:defRPr sz="1200">
                <a:solidFill>
                  <a:schemeClr val="accent1"/>
                </a:solidFill>
                <a:latin typeface="+mj-lt"/>
              </a:defRPr>
            </a:lvl5pPr>
          </a:lstStyle>
          <a:p>
            <a:pPr lvl="0"/>
            <a:r>
              <a:rPr lang="en-US" dirty="0"/>
              <a:t>Presenter name</a:t>
            </a:r>
          </a:p>
          <a:p>
            <a:pPr lvl="1"/>
            <a:r>
              <a:rPr lang="en-US" dirty="0"/>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lvl1pPr>
              <a:defRPr>
                <a:solidFill>
                  <a:schemeClr val="accent3"/>
                </a:solidFill>
              </a:defRPr>
            </a:lvl1pPr>
          </a:lstStyle>
          <a:p>
            <a:fld id="{CD6D25CF-0D6E-4844-B79B-06FF722D38A1}" type="slidenum">
              <a:rPr lang="en-US" smtClean="0"/>
              <a:pPr/>
              <a:t>‹#›</a:t>
            </a:fld>
            <a:endParaRPr lang="en-US" dirty="0"/>
          </a:p>
        </p:txBody>
      </p:sp>
      <p:sp>
        <p:nvSpPr>
          <p:cNvPr id="17" name="Picture Placeholder 16">
            <a:extLst>
              <a:ext uri="{FF2B5EF4-FFF2-40B4-BE49-F238E27FC236}">
                <a16:creationId xmlns:a16="http://schemas.microsoft.com/office/drawing/2014/main" id="{B1740A21-BDAD-4236-A5B0-B3C5EE649860}"/>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solidFill>
                  <a:schemeClr val="tx2"/>
                </a:solidFill>
              </a:defRPr>
            </a:lvl1pPr>
          </a:lstStyle>
          <a:p>
            <a:r>
              <a:rPr lang="en-US" dirty="0"/>
              <a:t>Click icon to insert photo</a:t>
            </a:r>
          </a:p>
        </p:txBody>
      </p:sp>
      <p:sp>
        <p:nvSpPr>
          <p:cNvPr id="19" name="Picture Placeholder 18">
            <a:extLst>
              <a:ext uri="{FF2B5EF4-FFF2-40B4-BE49-F238E27FC236}">
                <a16:creationId xmlns:a16="http://schemas.microsoft.com/office/drawing/2014/main" id="{DA98BEF5-0C89-4430-B947-F1CBBA01500A}"/>
              </a:ext>
            </a:extLst>
          </p:cNvPr>
          <p:cNvSpPr>
            <a:spLocks noGrp="1"/>
          </p:cNvSpPr>
          <p:nvPr>
            <p:ph type="pic" sz="quarter" idx="14" hasCustomPrompt="1"/>
          </p:nvPr>
        </p:nvSpPr>
        <p:spPr>
          <a:xfrm>
            <a:off x="6350374" y="1802707"/>
            <a:ext cx="1600200" cy="1600200"/>
          </a:xfrm>
        </p:spPr>
        <p:txBody>
          <a:bodyPr>
            <a:normAutofit/>
          </a:bodyPr>
          <a:lstStyle>
            <a:lvl1pPr marL="0" indent="0">
              <a:buNone/>
              <a:defRPr sz="1200" b="0"/>
            </a:lvl1pPr>
          </a:lstStyle>
          <a:p>
            <a:r>
              <a:rPr lang="en-US" dirty="0"/>
              <a:t>Click icon to insert photo</a:t>
            </a:r>
          </a:p>
        </p:txBody>
      </p:sp>
      <p:sp>
        <p:nvSpPr>
          <p:cNvPr id="11" name="Rectangle 6">
            <a:extLst>
              <a:ext uri="{FF2B5EF4-FFF2-40B4-BE49-F238E27FC236}">
                <a16:creationId xmlns:a16="http://schemas.microsoft.com/office/drawing/2014/main" id="{2887AD67-99B6-4833-8429-D3E199C0A810}"/>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79A2FCE6-3214-4550-AB7E-FA7A7EFFCC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26856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_Section Opener">
    <p:bg>
      <p:bgPr>
        <a:solidFill>
          <a:srgbClr val="414B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96112" y="2231136"/>
            <a:ext cx="8833104" cy="2340864"/>
          </a:xfrm>
        </p:spPr>
        <p:txBody>
          <a:bodyPr lIns="0" tIns="0" rIns="0" bIns="0" anchor="ctr" anchorCtr="0">
            <a:noAutofit/>
          </a:bodyPr>
          <a:lstStyle>
            <a:lvl1pPr algn="l">
              <a:defRPr lang="en-US" sz="7200" b="1" kern="1200" dirty="0">
                <a:solidFill>
                  <a:schemeClr val="bg1"/>
                </a:solidFill>
                <a:latin typeface="+mj-lt"/>
                <a:ea typeface="+mn-ea"/>
                <a:cs typeface="+mn-cs"/>
              </a:defRPr>
            </a:lvl1pPr>
          </a:lstStyle>
          <a:p>
            <a:r>
              <a:rPr lang="en-US" dirty="0"/>
              <a:t>Click to Edit Section Title</a:t>
            </a:r>
          </a:p>
        </p:txBody>
      </p:sp>
      <p:sp>
        <p:nvSpPr>
          <p:cNvPr id="18" name="Rectangle 6">
            <a:extLst>
              <a:ext uri="{FF2B5EF4-FFF2-40B4-BE49-F238E27FC236}">
                <a16:creationId xmlns:a16="http://schemas.microsoft.com/office/drawing/2014/main" id="{97EF0196-6DDE-4D85-8DB8-77A251719F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BD4E4-2AE3-430C-B9A2-89412E10C5B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9E330133-C8B4-4B15-901A-250DE9B25D8F}"/>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rgbClr val="6AB7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13">
            <a:extLst>
              <a:ext uri="{FF2B5EF4-FFF2-40B4-BE49-F238E27FC236}">
                <a16:creationId xmlns:a16="http://schemas.microsoft.com/office/drawing/2014/main" id="{B9726C00-9273-4D53-92B0-F0E8464A67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05408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d_Section Opener">
    <p:bg>
      <p:bgPr>
        <a:solidFill>
          <a:srgbClr val="EDE7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96112" y="2231136"/>
            <a:ext cx="8833104" cy="2340864"/>
          </a:xfrm>
        </p:spPr>
        <p:txBody>
          <a:bodyPr lIns="0" tIns="0" rIns="0" bIns="0" anchor="ctr" anchorCtr="0">
            <a:noAutofit/>
          </a:bodyPr>
          <a:lstStyle>
            <a:lvl1pPr algn="l">
              <a:defRPr lang="en-US" sz="7200" b="1" kern="1200" dirty="0">
                <a:solidFill>
                  <a:schemeClr val="accent1"/>
                </a:solidFill>
                <a:latin typeface="+mj-lt"/>
                <a:ea typeface="+mn-ea"/>
                <a:cs typeface="+mn-cs"/>
              </a:defRPr>
            </a:lvl1pPr>
          </a:lstStyle>
          <a:p>
            <a:r>
              <a:rPr lang="en-US" dirty="0"/>
              <a:t>Click to Edit Section Title</a:t>
            </a:r>
          </a:p>
        </p:txBody>
      </p:sp>
      <p:sp>
        <p:nvSpPr>
          <p:cNvPr id="18" name="Rectangle 6">
            <a:extLst>
              <a:ext uri="{FF2B5EF4-FFF2-40B4-BE49-F238E27FC236}">
                <a16:creationId xmlns:a16="http://schemas.microsoft.com/office/drawing/2014/main" id="{97EF0196-6DDE-4D85-8DB8-77A251719F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BD4E4-2AE3-430C-B9A2-89412E10C5B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9E330133-C8B4-4B15-901A-250DE9B25D8F}"/>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rgbClr val="F4C5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13">
            <a:extLst>
              <a:ext uri="{FF2B5EF4-FFF2-40B4-BE49-F238E27FC236}">
                <a16:creationId xmlns:a16="http://schemas.microsoft.com/office/drawing/2014/main" id="{B9726C00-9273-4D53-92B0-F0E8464A67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95748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e_Section Opener Banne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392424"/>
            <a:ext cx="9601200" cy="1161288"/>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dirty="0"/>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21208" cy="508533"/>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8E7A18E8-856B-48C1-A5A0-7ACC25E8031E}"/>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a:srcRect/>
            <a:stretch>
              <a:fillRect l="-754" r="-754"/>
            </a:stretch>
          </a:blipFill>
        </p:spPr>
        <p:txBody>
          <a:bodyPr/>
          <a:lstStyle>
            <a:lvl1pPr marL="0" indent="0" algn="ctr">
              <a:buFontTx/>
              <a:buNone/>
              <a:defRPr sz="1000">
                <a:solidFill>
                  <a:schemeClr val="accent6"/>
                </a:solidFill>
              </a:defRPr>
            </a:lvl1pPr>
          </a:lstStyle>
          <a:p>
            <a:r>
              <a:rPr lang="en-US"/>
              <a:t>Click icon to add picture</a:t>
            </a:r>
            <a:endParaRPr lang="en-US" dirty="0"/>
          </a:p>
        </p:txBody>
      </p:sp>
      <p:sp>
        <p:nvSpPr>
          <p:cNvPr id="16" name="Rectangle 7">
            <a:extLst>
              <a:ext uri="{FF2B5EF4-FFF2-40B4-BE49-F238E27FC236}">
                <a16:creationId xmlns:a16="http://schemas.microsoft.com/office/drawing/2014/main" id="{B308BD4E-524E-4A40-BA60-EB74D6EEF7E9}"/>
              </a:ext>
            </a:extLst>
          </p:cNvPr>
          <p:cNvSpPr/>
          <p:nvPr userDrawn="1"/>
        </p:nvSpPr>
        <p:spPr>
          <a:xfrm rot="5400000">
            <a:off x="23147" y="-23146"/>
            <a:ext cx="1127885" cy="1174176"/>
          </a:xfrm>
          <a:custGeom>
            <a:avLst/>
            <a:gdLst>
              <a:gd name="connsiteX0" fmla="*/ 0 w 1127885"/>
              <a:gd name="connsiteY0" fmla="*/ 0 h 1174176"/>
              <a:gd name="connsiteX1" fmla="*/ 1127885 w 1127885"/>
              <a:gd name="connsiteY1" fmla="*/ 0 h 1174176"/>
              <a:gd name="connsiteX2" fmla="*/ 1127885 w 1127885"/>
              <a:gd name="connsiteY2" fmla="*/ 1174176 h 1174176"/>
              <a:gd name="connsiteX3" fmla="*/ 0 w 1127885"/>
              <a:gd name="connsiteY3" fmla="*/ 1174176 h 1174176"/>
              <a:gd name="connsiteX4" fmla="*/ 0 w 1127885"/>
              <a:gd name="connsiteY4" fmla="*/ 0 h 1174176"/>
              <a:gd name="connsiteX0" fmla="*/ 0 w 1127885"/>
              <a:gd name="connsiteY0" fmla="*/ 0 h 1174176"/>
              <a:gd name="connsiteX1" fmla="*/ 1127885 w 1127885"/>
              <a:gd name="connsiteY1" fmla="*/ 1174176 h 1174176"/>
              <a:gd name="connsiteX2" fmla="*/ 0 w 1127885"/>
              <a:gd name="connsiteY2" fmla="*/ 1174176 h 1174176"/>
              <a:gd name="connsiteX3" fmla="*/ 0 w 1127885"/>
              <a:gd name="connsiteY3" fmla="*/ 0 h 1174176"/>
            </a:gdLst>
            <a:ahLst/>
            <a:cxnLst>
              <a:cxn ang="0">
                <a:pos x="connsiteX0" y="connsiteY0"/>
              </a:cxn>
              <a:cxn ang="0">
                <a:pos x="connsiteX1" y="connsiteY1"/>
              </a:cxn>
              <a:cxn ang="0">
                <a:pos x="connsiteX2" y="connsiteY2"/>
              </a:cxn>
              <a:cxn ang="0">
                <a:pos x="connsiteX3" y="connsiteY3"/>
              </a:cxn>
            </a:cxnLst>
            <a:rect l="l" t="t" r="r" b="b"/>
            <a:pathLst>
              <a:path w="1127885" h="1174176">
                <a:moveTo>
                  <a:pt x="0" y="0"/>
                </a:moveTo>
                <a:lnTo>
                  <a:pt x="1127885" y="1174176"/>
                </a:lnTo>
                <a:lnTo>
                  <a:pt x="0" y="117417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5">
            <a:extLst>
              <a:ext uri="{FF2B5EF4-FFF2-40B4-BE49-F238E27FC236}">
                <a16:creationId xmlns:a16="http://schemas.microsoft.com/office/drawing/2014/main" id="{F752137A-7F1B-464F-B451-C1E10200C14F}"/>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07AC0E8-8703-4863-A5A3-C74FE123FDDF}"/>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2DAC733B-E348-4939-BD2B-179AC99BBC97}"/>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B78D7837-DA7B-4BFD-B780-B81D5E40FFC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9011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a_Banne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61443"/>
            <a:ext cx="10578436" cy="706221"/>
          </a:xfrm>
        </p:spPr>
        <p:txBody>
          <a:bodyPr lIns="0" tIns="0" rIns="0" bIns="0"/>
          <a:lstStyle/>
          <a:p>
            <a:r>
              <a:rPr lang="en-US" dirty="0"/>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230123"/>
            <a:ext cx="10578436" cy="2825864"/>
          </a:xfrm>
        </p:spPr>
        <p:txBody>
          <a:bodyPr/>
          <a:lstStyle>
            <a:lvl1pPr>
              <a:defRPr/>
            </a:lvl1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5987"/>
            <a:ext cx="508748" cy="538386"/>
          </a:xfrm>
        </p:spPr>
        <p:txBody>
          <a:bodyPr lIns="0" tIns="0" rIns="0" bIns="0" anchor="b"/>
          <a:lstStyle/>
          <a:p>
            <a:fld id="{CD6D25CF-0D6E-4844-B79B-06FF722D38A1}" type="slidenum">
              <a:rPr lang="en-US" smtClean="0"/>
              <a:t>‹#›</a:t>
            </a:fld>
            <a:endParaRPr lang="en-US" dirty="0"/>
          </a:p>
        </p:txBody>
      </p:sp>
      <p:sp>
        <p:nvSpPr>
          <p:cNvPr id="15" name="Picture Placeholder 2" descr="Five individuals seated in a conference room engage in discussion.">
            <a:extLst>
              <a:ext uri="{FF2B5EF4-FFF2-40B4-BE49-F238E27FC236}">
                <a16:creationId xmlns:a16="http://schemas.microsoft.com/office/drawing/2014/main" id="{3261182A-6FCF-40EC-A0A5-8725156EFD76}"/>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a:srcRect/>
            <a:stretch>
              <a:fillRect l="-754" r="-754"/>
            </a:stretch>
          </a:blipFill>
        </p:spPr>
        <p:txBody>
          <a:bodyPr/>
          <a:lstStyle>
            <a:lvl1pPr marL="0" indent="0" algn="ctr">
              <a:buFontTx/>
              <a:buNone/>
              <a:defRPr sz="1000">
                <a:solidFill>
                  <a:schemeClr val="accent6"/>
                </a:solidFill>
              </a:defRPr>
            </a:lvl1pPr>
          </a:lstStyle>
          <a:p>
            <a:r>
              <a:rPr lang="en-US"/>
              <a:t>Click icon to add picture</a:t>
            </a:r>
            <a:endParaRPr lang="en-US" dirty="0"/>
          </a:p>
        </p:txBody>
      </p:sp>
      <p:sp>
        <p:nvSpPr>
          <p:cNvPr id="16" name="Rectangle 5">
            <a:extLst>
              <a:ext uri="{FF2B5EF4-FFF2-40B4-BE49-F238E27FC236}">
                <a16:creationId xmlns:a16="http://schemas.microsoft.com/office/drawing/2014/main" id="{7CD9DA23-A635-48EC-8E28-356B8DF3963E}"/>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6">
            <a:extLst>
              <a:ext uri="{FF2B5EF4-FFF2-40B4-BE49-F238E27FC236}">
                <a16:creationId xmlns:a16="http://schemas.microsoft.com/office/drawing/2014/main" id="{0F4FA6C2-BB71-468B-B83D-C8468786988E}"/>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F348944-0B6D-44EE-B358-45309B8B666A}"/>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E8D05099-1EAB-455D-8428-DB43B2BE91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881989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CBCD9-AFE8-409A-96A7-8A3CDDD451DA}"/>
              </a:ext>
            </a:extLst>
          </p:cNvPr>
          <p:cNvSpPr>
            <a:spLocks noGrp="1"/>
          </p:cNvSpPr>
          <p:nvPr>
            <p:ph type="title"/>
          </p:nvPr>
        </p:nvSpPr>
        <p:spPr>
          <a:xfrm>
            <a:off x="838200" y="559593"/>
            <a:ext cx="10515600" cy="113204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B0C11C-AD98-4E69-87AD-DFC10FC3A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here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80E354-FFB6-407D-AEC6-BCE591205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911003-60BD-4CA1-A61A-744245800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A4A4F-2255-4556-BD44-F6424CBCE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3"/>
                </a:solidFill>
              </a:defRPr>
            </a:lvl1pPr>
          </a:lstStyle>
          <a:p>
            <a:fld id="{6376EE71-D9CD-4866-A3E7-C3EB3486CB5C}" type="slidenum">
              <a:rPr lang="en-US" smtClean="0"/>
              <a:pPr/>
              <a:t>‹#›</a:t>
            </a:fld>
            <a:endParaRPr lang="en-US" dirty="0"/>
          </a:p>
        </p:txBody>
      </p:sp>
    </p:spTree>
    <p:extLst>
      <p:ext uri="{BB962C8B-B14F-4D97-AF65-F5344CB8AC3E}">
        <p14:creationId xmlns:p14="http://schemas.microsoft.com/office/powerpoint/2010/main" val="40986908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15" r:id="rId5"/>
    <p:sldLayoutId id="2147483724" r:id="rId6"/>
    <p:sldLayoutId id="2147483737" r:id="rId7"/>
    <p:sldLayoutId id="2147483725" r:id="rId8"/>
    <p:sldLayoutId id="2147483718" r:id="rId9"/>
    <p:sldLayoutId id="2147483716" r:id="rId10"/>
    <p:sldLayoutId id="2147483714" r:id="rId11"/>
    <p:sldLayoutId id="2147483719" r:id="rId12"/>
    <p:sldLayoutId id="2147483720" r:id="rId13"/>
    <p:sldLayoutId id="2147483728" r:id="rId14"/>
    <p:sldLayoutId id="2147483721" r:id="rId15"/>
    <p:sldLayoutId id="2147483712" r:id="rId16"/>
    <p:sldLayoutId id="2147483723" r:id="rId17"/>
    <p:sldLayoutId id="2147483722" r:id="rId18"/>
    <p:sldLayoutId id="2147483706" r:id="rId19"/>
    <p:sldLayoutId id="2147483738" r:id="rId20"/>
    <p:sldLayoutId id="2147483739" r:id="rId2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Black" panose="020B0A04020102090204" pitchFamily="34" charset="0"/>
        <a:buChar char="⁄"/>
        <a:defRPr sz="2800" b="1" kern="1200">
          <a:solidFill>
            <a:schemeClr val="tx2"/>
          </a:solidFill>
          <a:latin typeface="+mj-lt"/>
          <a:ea typeface="+mn-ea"/>
          <a:cs typeface="+mn-cs"/>
        </a:defRPr>
      </a:lvl1pPr>
      <a:lvl2pPr marL="457200" indent="-228600" algn="l" defTabSz="914400" rtl="0" eaLnBrk="1" latinLnBrk="0" hangingPunct="1">
        <a:lnSpc>
          <a:spcPct val="100000"/>
        </a:lnSpc>
        <a:spcBef>
          <a:spcPts val="500"/>
        </a:spcBef>
        <a:buClr>
          <a:schemeClr val="tx2"/>
        </a:buClr>
        <a:buFont typeface="Times New Roman" panose="02020603050405020304" pitchFamily="18" charset="0"/>
        <a:buChar char="-"/>
        <a:defRPr lang="en-US" sz="24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Times New Roman" panose="02020603050405020304" pitchFamily="18"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thematica.org/projects/research-support-services-for-employment-of-young-adults-on-the-autism-spectrum" TargetMode="External"/><Relationship Id="rId2" Type="http://schemas.openxmlformats.org/officeDocument/2006/relationships/hyperlink" Target="mailto:mshenk@mathematica-mpr.com" TargetMode="External"/><Relationship Id="rId1" Type="http://schemas.openxmlformats.org/officeDocument/2006/relationships/slideLayout" Target="../slideLayouts/slideLayout17.xml"/><Relationship Id="rId5" Type="http://schemas.openxmlformats.org/officeDocument/2006/relationships/hyperlink" Target="mailto:Rosenblum.David.B@dol.gov" TargetMode="External"/><Relationship Id="rId4" Type="http://schemas.openxmlformats.org/officeDocument/2006/relationships/hyperlink" Target="mailto:APatnaik@mathematica-mpr.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5DED65-CE83-4B98-A530-627523C3A590}"/>
              </a:ext>
            </a:extLst>
          </p:cNvPr>
          <p:cNvSpPr>
            <a:spLocks noGrp="1"/>
          </p:cNvSpPr>
          <p:nvPr>
            <p:ph type="ctrTitle"/>
          </p:nvPr>
        </p:nvSpPr>
        <p:spPr>
          <a:xfrm>
            <a:off x="1081572" y="1636295"/>
            <a:ext cx="10518245" cy="2394857"/>
          </a:xfrm>
        </p:spPr>
        <p:txBody>
          <a:bodyPr>
            <a:noAutofit/>
          </a:bodyPr>
          <a:lstStyle/>
          <a:p>
            <a:r>
              <a:rPr lang="en-US" sz="4000" dirty="0"/>
              <a:t>Vocational Rehabilitation Participation and Employment Outcomes among Autistic Young Adults (2017–2020)</a:t>
            </a:r>
          </a:p>
        </p:txBody>
      </p:sp>
      <p:sp>
        <p:nvSpPr>
          <p:cNvPr id="5" name="Subtitle 4">
            <a:extLst>
              <a:ext uri="{FF2B5EF4-FFF2-40B4-BE49-F238E27FC236}">
                <a16:creationId xmlns:a16="http://schemas.microsoft.com/office/drawing/2014/main" id="{2B6B09D7-9B7E-4A34-BDCB-425BEAAF5EEB}"/>
              </a:ext>
            </a:extLst>
          </p:cNvPr>
          <p:cNvSpPr>
            <a:spLocks noGrp="1"/>
          </p:cNvSpPr>
          <p:nvPr>
            <p:ph type="subTitle" idx="1"/>
          </p:nvPr>
        </p:nvSpPr>
        <p:spPr>
          <a:xfrm>
            <a:off x="1081572" y="4580706"/>
            <a:ext cx="6855222" cy="758954"/>
          </a:xfrm>
        </p:spPr>
        <p:txBody>
          <a:bodyPr>
            <a:normAutofit fontScale="85000" lnSpcReduction="20000"/>
          </a:bodyPr>
          <a:lstStyle/>
          <a:p>
            <a:r>
              <a:rPr lang="en-US" sz="3600" dirty="0"/>
              <a:t>2026 Annual Disability Statistics Conference</a:t>
            </a:r>
          </a:p>
        </p:txBody>
      </p:sp>
      <p:sp>
        <p:nvSpPr>
          <p:cNvPr id="12" name="Content Placeholder 11">
            <a:extLst>
              <a:ext uri="{FF2B5EF4-FFF2-40B4-BE49-F238E27FC236}">
                <a16:creationId xmlns:a16="http://schemas.microsoft.com/office/drawing/2014/main" id="{C02C7BEE-76FC-4B43-8435-34E0DAA94A7E}"/>
              </a:ext>
            </a:extLst>
          </p:cNvPr>
          <p:cNvSpPr>
            <a:spLocks noGrp="1"/>
          </p:cNvSpPr>
          <p:nvPr>
            <p:ph sz="quarter" idx="13"/>
          </p:nvPr>
        </p:nvSpPr>
        <p:spPr>
          <a:xfrm>
            <a:off x="1081574" y="5486400"/>
            <a:ext cx="7026106" cy="640080"/>
          </a:xfrm>
        </p:spPr>
        <p:txBody>
          <a:bodyPr>
            <a:noAutofit/>
          </a:bodyPr>
          <a:lstStyle/>
          <a:p>
            <a:r>
              <a:rPr lang="en-US" sz="2800" dirty="0"/>
              <a:t>Marisa Shenk</a:t>
            </a:r>
          </a:p>
          <a:p>
            <a:r>
              <a:rPr lang="en-US" sz="2800" dirty="0"/>
              <a:t>March 18, 2026</a:t>
            </a:r>
          </a:p>
        </p:txBody>
      </p:sp>
      <p:pic>
        <p:nvPicPr>
          <p:cNvPr id="9" name="Picture 2" descr="DOL logo">
            <a:extLst>
              <a:ext uri="{FF2B5EF4-FFF2-40B4-BE49-F238E27FC236}">
                <a16:creationId xmlns:a16="http://schemas.microsoft.com/office/drawing/2014/main" id="{A02A76D8-8A52-45DF-B5AB-82F616CD98A2}"/>
              </a:ext>
            </a:extLst>
          </p:cNvPr>
          <p:cNvPicPr>
            <a:picLocks noChangeAspect="1"/>
          </p:cNvPicPr>
          <p:nvPr/>
        </p:nvPicPr>
        <p:blipFill>
          <a:blip r:embed="rId2"/>
          <a:stretch>
            <a:fillRect/>
          </a:stretch>
        </p:blipFill>
        <p:spPr>
          <a:xfrm>
            <a:off x="6096000" y="349663"/>
            <a:ext cx="2353318" cy="1002339"/>
          </a:xfrm>
          <a:prstGeom prst="rect">
            <a:avLst/>
          </a:prstGeom>
        </p:spPr>
      </p:pic>
    </p:spTree>
    <p:extLst>
      <p:ext uri="{BB962C8B-B14F-4D97-AF65-F5344CB8AC3E}">
        <p14:creationId xmlns:p14="http://schemas.microsoft.com/office/powerpoint/2010/main" val="902697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3105-32CF-480B-9B75-EED67B16D327}"/>
              </a:ext>
            </a:extLst>
          </p:cNvPr>
          <p:cNvSpPr>
            <a:spLocks noGrp="1"/>
          </p:cNvSpPr>
          <p:nvPr>
            <p:ph type="title"/>
          </p:nvPr>
        </p:nvSpPr>
        <p:spPr>
          <a:xfrm>
            <a:off x="837632" y="517062"/>
            <a:ext cx="9847012" cy="1132046"/>
          </a:xfrm>
        </p:spPr>
        <p:txBody>
          <a:bodyPr>
            <a:noAutofit/>
          </a:bodyPr>
          <a:lstStyle/>
          <a:p>
            <a:r>
              <a:rPr lang="en-US" sz="3200"/>
              <a:t>Among young adults, autistic VR clients and clients without autism were similarly likely to use different types of VR services</a:t>
            </a:r>
          </a:p>
        </p:txBody>
      </p:sp>
      <p:pic>
        <p:nvPicPr>
          <p:cNvPr id="7" name="Picture 6" descr="Any VR service: 92% autism, 91.4% intellectual disability, 89.6% other disability. Difference between autism and intellectual disability is statistically significant at the 0.05 level. Career services: 33.4% autism, 34.8% intellectual disability, 28.7% other disability. Differences between autism and intellectual disability and between autism and other disability are statistically significant at the 0.01 level.  Pre-employment transition services: 32.6% autism, 33.6% intellectual disability, 30.1% other disability. Differences between autism and intellectual disability and between autism and other disability are statistically significant at the 0.01 level.  Training services: 11.5% autism, 12% intellectual disability, 11% other disability. Difference between autism and other disability is statistically significant at the 0.01 level.   Other services: 83.6% autism, 82.8% intellectual disability, 82.5% other disability. Difference between autism and intellectual disability is statistically significant at the 0.10 level, and the difference between autism and other disability is statistically significant at the 0.01 level. ">
            <a:extLst>
              <a:ext uri="{FF2B5EF4-FFF2-40B4-BE49-F238E27FC236}">
                <a16:creationId xmlns:a16="http://schemas.microsoft.com/office/drawing/2014/main" id="{C7251C63-AAF3-2C7A-D03E-1BCCB52BEF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879640"/>
            <a:ext cx="9126964" cy="3627383"/>
          </a:xfrm>
          <a:prstGeom prst="rect">
            <a:avLst/>
          </a:prstGeom>
        </p:spPr>
      </p:pic>
      <p:sp>
        <p:nvSpPr>
          <p:cNvPr id="10" name="TextBox 9">
            <a:extLst>
              <a:ext uri="{FF2B5EF4-FFF2-40B4-BE49-F238E27FC236}">
                <a16:creationId xmlns:a16="http://schemas.microsoft.com/office/drawing/2014/main" id="{02054751-3379-1092-64C6-E1C216794AAC}"/>
              </a:ext>
            </a:extLst>
          </p:cNvPr>
          <p:cNvSpPr txBox="1"/>
          <p:nvPr/>
        </p:nvSpPr>
        <p:spPr>
          <a:xfrm>
            <a:off x="724938" y="5507023"/>
            <a:ext cx="9847013" cy="1287532"/>
          </a:xfrm>
          <a:prstGeom prst="rect">
            <a:avLst/>
          </a:prstGeom>
          <a:noFill/>
        </p:spPr>
        <p:txBody>
          <a:bodyPr wrap="square">
            <a:spAutoFit/>
          </a:bodyPr>
          <a:lstStyle/>
          <a:p>
            <a:pPr marL="574675" marR="0" indent="-574675">
              <a:lnSpc>
                <a:spcPct val="110000"/>
              </a:lnSpc>
              <a:spcBef>
                <a:spcPts val="200"/>
              </a:spcBef>
              <a:spcAft>
                <a:spcPts val="300"/>
              </a:spcAft>
            </a:pPr>
            <a:r>
              <a:rPr lang="en-US"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Note:	Statistics are based on a sample of 296,579 young adults who applied for VR during 2017</a:t>
            </a:r>
            <a:r>
              <a:rPr lang="en-US" dirty="0">
                <a:solidFill>
                  <a:schemeClr val="accent1"/>
                </a:solidFill>
                <a:latin typeface="Arial" panose="020B0604020202020204" pitchFamily="34" charset="0"/>
                <a:cs typeface="Times New Roman" panose="02020603050405020304" pitchFamily="18" charset="0"/>
              </a:rPr>
              <a:t>–</a:t>
            </a:r>
            <a:r>
              <a:rPr lang="en-US"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2019 and signed an IPE. Statistics </a:t>
            </a:r>
            <a:r>
              <a:rPr lang="en-US" dirty="0">
                <a:solidFill>
                  <a:schemeClr val="accent1"/>
                </a:solidFill>
                <a:latin typeface="Arial" panose="020B0604020202020204" pitchFamily="34" charset="0"/>
                <a:cs typeface="Times New Roman" panose="02020603050405020304" pitchFamily="18" charset="0"/>
              </a:rPr>
              <a:t>represent</a:t>
            </a:r>
            <a:r>
              <a:rPr lang="en-US"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regression-adjusted means. */**/*** indicates the difference between the comparison group and young adults on the autism spectrum is statistically significant (</a:t>
            </a:r>
            <a:r>
              <a:rPr lang="en-US" i="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p</a:t>
            </a:r>
            <a:r>
              <a:rPr lang="en-US"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-value less than .10/.05/.01).</a:t>
            </a:r>
          </a:p>
        </p:txBody>
      </p:sp>
    </p:spTree>
    <p:extLst>
      <p:ext uri="{BB962C8B-B14F-4D97-AF65-F5344CB8AC3E}">
        <p14:creationId xmlns:p14="http://schemas.microsoft.com/office/powerpoint/2010/main" val="2125168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2471-69AB-1C13-64E8-4AF16DB617D1}"/>
              </a:ext>
            </a:extLst>
          </p:cNvPr>
          <p:cNvSpPr>
            <a:spLocks noGrp="1"/>
          </p:cNvSpPr>
          <p:nvPr>
            <p:ph type="title"/>
          </p:nvPr>
        </p:nvSpPr>
        <p:spPr>
          <a:xfrm>
            <a:off x="837633" y="559594"/>
            <a:ext cx="9299424" cy="1132046"/>
          </a:xfrm>
        </p:spPr>
        <p:txBody>
          <a:bodyPr>
            <a:noAutofit/>
          </a:bodyPr>
          <a:lstStyle/>
          <a:p>
            <a:r>
              <a:rPr lang="en-US" sz="3200"/>
              <a:t>VR counselors identified many barriers to employment for autistic young adult VR applicants</a:t>
            </a:r>
          </a:p>
        </p:txBody>
      </p:sp>
      <p:pic>
        <p:nvPicPr>
          <p:cNvPr id="6" name="Picture 6" descr="40.3% of autistic young adult VR applicants were identified by VR counselors as living in a low household income; 32% were basic skills deficient or had low levels of literacy; 7.9% were English language learners; 4.5% were foster care youth; 1.9% were homeless or runaway youth; and 1.8% were single parents.">
            <a:extLst>
              <a:ext uri="{FF2B5EF4-FFF2-40B4-BE49-F238E27FC236}">
                <a16:creationId xmlns:a16="http://schemas.microsoft.com/office/drawing/2014/main" id="{ECCA1D69-C650-A9E1-7C63-663A39A8CCDC}"/>
              </a:ext>
            </a:extLst>
          </p:cNvPr>
          <p:cNvPicPr>
            <a:picLocks noChangeAspect="1"/>
          </p:cNvPicPr>
          <p:nvPr/>
        </p:nvPicPr>
        <p:blipFill>
          <a:blip r:embed="rId3"/>
          <a:stretch>
            <a:fillRect/>
          </a:stretch>
        </p:blipFill>
        <p:spPr>
          <a:xfrm>
            <a:off x="495867" y="2316793"/>
            <a:ext cx="10858500" cy="2863391"/>
          </a:xfrm>
          <a:prstGeom prst="rect">
            <a:avLst/>
          </a:prstGeom>
        </p:spPr>
      </p:pic>
      <p:sp>
        <p:nvSpPr>
          <p:cNvPr id="4" name="Content Placeholder 3">
            <a:extLst>
              <a:ext uri="{FF2B5EF4-FFF2-40B4-BE49-F238E27FC236}">
                <a16:creationId xmlns:a16="http://schemas.microsoft.com/office/drawing/2014/main" id="{AC111C09-CB66-8E7E-3671-32DFF8E58174}"/>
              </a:ext>
            </a:extLst>
          </p:cNvPr>
          <p:cNvSpPr>
            <a:spLocks noGrp="1"/>
          </p:cNvSpPr>
          <p:nvPr>
            <p:ph sz="quarter" idx="4"/>
          </p:nvPr>
        </p:nvSpPr>
        <p:spPr>
          <a:xfrm>
            <a:off x="837633" y="5805337"/>
            <a:ext cx="10512552" cy="664191"/>
          </a:xfrm>
        </p:spPr>
        <p:txBody>
          <a:bodyPr>
            <a:noAutofit/>
          </a:bodyPr>
          <a:lstStyle/>
          <a:p>
            <a:pPr marL="574675" indent="-574675">
              <a:lnSpc>
                <a:spcPct val="110000"/>
              </a:lnSpc>
              <a:spcBef>
                <a:spcPts val="200"/>
              </a:spcBef>
              <a:spcAft>
                <a:spcPts val="300"/>
              </a:spcAft>
            </a:pPr>
            <a:r>
              <a:rPr lang="en-US" sz="1600" dirty="0">
                <a:latin typeface="Arial" panose="020B0604020202020204" pitchFamily="34" charset="0"/>
                <a:cs typeface="Times New Roman" panose="02020603050405020304" pitchFamily="18" charset="0"/>
              </a:rPr>
              <a:t>Note:	Statistics are based on a sample of 53,592 autistic young adults who applied for VR during 2017–2019 and signed an IPE.</a:t>
            </a:r>
          </a:p>
          <a:p>
            <a:pPr marL="457200" indent="-457200">
              <a:lnSpc>
                <a:spcPct val="110000"/>
              </a:lnSpc>
              <a:spcBef>
                <a:spcPts val="200"/>
              </a:spcBef>
              <a:spcAft>
                <a:spcPts val="300"/>
              </a:spcAft>
            </a:pPr>
            <a:endParaRPr lang="en-US" sz="1600" dirty="0">
              <a:latin typeface="Arial" panose="020B0604020202020204" pitchFamily="34" charset="0"/>
              <a:cs typeface="Times New Roman" panose="02020603050405020304" pitchFamily="18" charset="0"/>
            </a:endParaRPr>
          </a:p>
          <a:p>
            <a:pPr marL="457200" indent="-457200">
              <a:lnSpc>
                <a:spcPct val="110000"/>
              </a:lnSpc>
              <a:spcBef>
                <a:spcPts val="200"/>
              </a:spcBef>
              <a:spcAft>
                <a:spcPts val="300"/>
              </a:spcAft>
            </a:pPr>
            <a:br>
              <a:rPr lang="en-US" sz="1600" dirty="0">
                <a:latin typeface="Arial" panose="020B0604020202020204" pitchFamily="34" charset="0"/>
                <a:cs typeface="Times New Roman" panose="02020603050405020304" pitchFamily="18" charset="0"/>
              </a:rPr>
            </a:br>
            <a:endParaRPr lang="en-US" sz="16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8150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2471-69AB-1C13-64E8-4AF16DB617D1}"/>
              </a:ext>
            </a:extLst>
          </p:cNvPr>
          <p:cNvSpPr>
            <a:spLocks noGrp="1"/>
          </p:cNvSpPr>
          <p:nvPr>
            <p:ph type="title"/>
          </p:nvPr>
        </p:nvSpPr>
        <p:spPr>
          <a:xfrm>
            <a:off x="837633" y="463897"/>
            <a:ext cx="9299424" cy="1132046"/>
          </a:xfrm>
        </p:spPr>
        <p:txBody>
          <a:bodyPr>
            <a:noAutofit/>
          </a:bodyPr>
          <a:lstStyle/>
          <a:p>
            <a:r>
              <a:rPr lang="en-US" sz="3200"/>
              <a:t>The barriers to employment that VR counselors assessed often differed by disability type</a:t>
            </a:r>
          </a:p>
        </p:txBody>
      </p:sp>
      <p:pic>
        <p:nvPicPr>
          <p:cNvPr id="5" name="Picture 4" descr="Low household income:: 40.3% autism, 54.5% intellectual disability, 46.6% other disability. Basic skills deficient or low levels of literacy: 32% autism, 57.8% intellectual disability, 24.8% other disability. English language learner: 7.9% autism, 10.7% intellectual disability, 10.3% other disability. Foster care youth: 4.5% autism, 6.6% intellectual disability, 4.7% other disability. Homeless or runaway youth: 1.9% autism, 2.6% intellectual disability, 3.3% other disability. Is a single parent: 1.9% autism, 3.8% intellectual disability, 4.8% other disability. All differences between autism and intellectual disability or between autism and other disability have three asterisks, indicating a difference with a p-value less than 0.01.">
            <a:extLst>
              <a:ext uri="{FF2B5EF4-FFF2-40B4-BE49-F238E27FC236}">
                <a16:creationId xmlns:a16="http://schemas.microsoft.com/office/drawing/2014/main" id="{B2636BE3-DE13-0198-064F-2B90220F8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184" y="1367975"/>
            <a:ext cx="8891588" cy="4122050"/>
          </a:xfrm>
          <a:prstGeom prst="rect">
            <a:avLst/>
          </a:prstGeom>
        </p:spPr>
      </p:pic>
      <p:sp>
        <p:nvSpPr>
          <p:cNvPr id="4" name="Content Placeholder 3">
            <a:extLst>
              <a:ext uri="{FF2B5EF4-FFF2-40B4-BE49-F238E27FC236}">
                <a16:creationId xmlns:a16="http://schemas.microsoft.com/office/drawing/2014/main" id="{AC111C09-CB66-8E7E-3671-32DFF8E58174}"/>
              </a:ext>
            </a:extLst>
          </p:cNvPr>
          <p:cNvSpPr>
            <a:spLocks noGrp="1"/>
          </p:cNvSpPr>
          <p:nvPr>
            <p:ph sz="quarter" idx="4"/>
          </p:nvPr>
        </p:nvSpPr>
        <p:spPr>
          <a:xfrm>
            <a:off x="152401" y="5490025"/>
            <a:ext cx="11234056" cy="721410"/>
          </a:xfrm>
        </p:spPr>
        <p:txBody>
          <a:bodyPr>
            <a:noAutofit/>
          </a:bodyPr>
          <a:lstStyle/>
          <a:p>
            <a:pPr marL="574675" marR="0" indent="-574675">
              <a:lnSpc>
                <a:spcPct val="110000"/>
              </a:lnSpc>
              <a:spcBef>
                <a:spcPts val="200"/>
              </a:spcBef>
              <a:spcAft>
                <a:spcPts val="3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Note:	Statistics are based on a sample of 296,579 young adults who applied for VR during 2017</a:t>
            </a:r>
            <a:r>
              <a:rPr lang="en-US" sz="1800" dirty="0">
                <a:latin typeface="Arial" panose="020B0604020202020204" pitchFamily="34"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2019 and signed an IPE. Barriers were assessed by VR counselors; an individual may have more than one barrier. Statistics </a:t>
            </a:r>
            <a:r>
              <a:rPr lang="en-US" sz="1800" dirty="0">
                <a:latin typeface="Arial" panose="020B0604020202020204" pitchFamily="34" charset="0"/>
                <a:cs typeface="Times New Roman" panose="02020603050405020304" pitchFamily="18" charset="0"/>
              </a:rPr>
              <a:t>represent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regression-adjusted means. */**/*** indicates the difference between the comparison group and young adults on the autism spectrum is statistically significant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p</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-value less than .10/.05/.01).</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500" dirty="0"/>
          </a:p>
        </p:txBody>
      </p:sp>
    </p:spTree>
    <p:extLst>
      <p:ext uri="{BB962C8B-B14F-4D97-AF65-F5344CB8AC3E}">
        <p14:creationId xmlns:p14="http://schemas.microsoft.com/office/powerpoint/2010/main" val="219422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6848-716C-6FDC-54A6-E1B106D31491}"/>
              </a:ext>
            </a:extLst>
          </p:cNvPr>
          <p:cNvSpPr>
            <a:spLocks noGrp="1"/>
          </p:cNvSpPr>
          <p:nvPr>
            <p:ph type="title"/>
          </p:nvPr>
        </p:nvSpPr>
        <p:spPr>
          <a:xfrm>
            <a:off x="837633" y="559594"/>
            <a:ext cx="10856620" cy="1132046"/>
          </a:xfrm>
        </p:spPr>
        <p:txBody>
          <a:bodyPr>
            <a:normAutofit fontScale="90000"/>
          </a:bodyPr>
          <a:lstStyle/>
          <a:p>
            <a:r>
              <a:rPr lang="en-US"/>
              <a:t>Among autistic young adults who exited VR after signing an IPE, about half were employed </a:t>
            </a:r>
          </a:p>
        </p:txBody>
      </p:sp>
      <p:pic>
        <p:nvPicPr>
          <p:cNvPr id="5" name="Picture 4" descr="50.3% of people who exited VR services exited with employment. On average, they worked 22.8 hours per week and earned $10 per hour. 70.9% of those who exited VR services with employment had competitive integrated employment.">
            <a:extLst>
              <a:ext uri="{FF2B5EF4-FFF2-40B4-BE49-F238E27FC236}">
                <a16:creationId xmlns:a16="http://schemas.microsoft.com/office/drawing/2014/main" id="{7D836C9D-284E-B7AA-1138-59FA0F9B0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1400" y="1775833"/>
            <a:ext cx="7327900" cy="4268345"/>
          </a:xfrm>
          <a:prstGeom prst="rect">
            <a:avLst/>
          </a:prstGeom>
        </p:spPr>
      </p:pic>
      <p:sp>
        <p:nvSpPr>
          <p:cNvPr id="4" name="Content Placeholder 3">
            <a:extLst>
              <a:ext uri="{FF2B5EF4-FFF2-40B4-BE49-F238E27FC236}">
                <a16:creationId xmlns:a16="http://schemas.microsoft.com/office/drawing/2014/main" id="{80B0FECD-51BB-B8AC-236F-C1C57955F39C}"/>
              </a:ext>
            </a:extLst>
          </p:cNvPr>
          <p:cNvSpPr>
            <a:spLocks noGrp="1"/>
          </p:cNvSpPr>
          <p:nvPr>
            <p:ph sz="quarter" idx="4"/>
          </p:nvPr>
        </p:nvSpPr>
        <p:spPr>
          <a:xfrm>
            <a:off x="374573" y="6202803"/>
            <a:ext cx="10226088" cy="539520"/>
          </a:xfrm>
          <a:noFill/>
        </p:spPr>
        <p:txBody>
          <a:bodyPr wrap="square">
            <a:spAutoFit/>
          </a:bodyPr>
          <a:lstStyle/>
          <a:p>
            <a:pPr marL="574675" indent="-574675">
              <a:lnSpc>
                <a:spcPct val="110000"/>
              </a:lnSpc>
              <a:spcBef>
                <a:spcPts val="200"/>
              </a:spcBef>
              <a:spcAft>
                <a:spcPts val="300"/>
              </a:spcAft>
            </a:pPr>
            <a:r>
              <a:rPr lang="en-US" sz="1600" dirty="0">
                <a:latin typeface="Arial" panose="020B0604020202020204" pitchFamily="34" charset="0"/>
                <a:cs typeface="Times New Roman" panose="02020603050405020304" pitchFamily="18" charset="0"/>
              </a:rPr>
              <a:t>Note: 	Statistics are based on a sample of 115,640 young adults on the autism spectrum who exited VR during 2017–2019 after signing an IPE. Employment outcomes as reported at VR exit.</a:t>
            </a:r>
          </a:p>
        </p:txBody>
      </p:sp>
    </p:spTree>
    <p:extLst>
      <p:ext uri="{BB962C8B-B14F-4D97-AF65-F5344CB8AC3E}">
        <p14:creationId xmlns:p14="http://schemas.microsoft.com/office/powerpoint/2010/main" val="3015444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3105-32CF-480B-9B75-EED67B16D327}"/>
              </a:ext>
            </a:extLst>
          </p:cNvPr>
          <p:cNvSpPr>
            <a:spLocks noGrp="1"/>
          </p:cNvSpPr>
          <p:nvPr>
            <p:ph type="title"/>
          </p:nvPr>
        </p:nvSpPr>
        <p:spPr>
          <a:xfrm>
            <a:off x="837633" y="559594"/>
            <a:ext cx="10082914" cy="1132046"/>
          </a:xfrm>
        </p:spPr>
        <p:txBody>
          <a:bodyPr>
            <a:noAutofit/>
          </a:bodyPr>
          <a:lstStyle/>
          <a:p>
            <a:r>
              <a:rPr lang="en-US"/>
              <a:t>Among young adult clients who exited VR, case outcomes differed by disability </a:t>
            </a:r>
          </a:p>
        </p:txBody>
      </p:sp>
      <p:pic>
        <p:nvPicPr>
          <p:cNvPr id="3" name="Picture 2" descr="Exited with employment: 49% autism, 44.4% intellectual disability, 44.2% other disability. Differences between autism and intellectual disability and between autism and other disability are statistically significant at the 0.01 level. Competitive integrated employment, among those employed at exit: 70.9% autism, 63.3% intellectual disability, 91.4% other disability. Differences between autism and intellectual disability and between autism and other disability are statistically significant at the 0.01 level.  Hours worked in a week, among those employed at exit: 22.9 autism, 22.7 intellectual disability, 29.1 other disability. Difference between autism and intellectual disability is statistically significant at the 0.10 level, and the difference between autism and other disability is statistically significant at the 0.01 level. Hourly wage, among those employed at exit: $10.2 autism, $9.5 intellectual disability, $11.3 other disability. Differences between autism and intellectual disability and between autism and other disability are statistically significant at the 0.01 level.">
            <a:extLst>
              <a:ext uri="{FF2B5EF4-FFF2-40B4-BE49-F238E27FC236}">
                <a16:creationId xmlns:a16="http://schemas.microsoft.com/office/drawing/2014/main" id="{8C70CFF9-750B-5AE9-D48A-FC1B7A8024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42" y="1874627"/>
            <a:ext cx="10969016" cy="3571962"/>
          </a:xfrm>
          <a:prstGeom prst="rect">
            <a:avLst/>
          </a:prstGeom>
        </p:spPr>
      </p:pic>
      <p:sp>
        <p:nvSpPr>
          <p:cNvPr id="4" name="TextBox 3">
            <a:extLst>
              <a:ext uri="{FF2B5EF4-FFF2-40B4-BE49-F238E27FC236}">
                <a16:creationId xmlns:a16="http://schemas.microsoft.com/office/drawing/2014/main" id="{C57D06BF-AD07-1689-DB72-669FC51FA963}"/>
              </a:ext>
            </a:extLst>
          </p:cNvPr>
          <p:cNvSpPr txBox="1"/>
          <p:nvPr/>
        </p:nvSpPr>
        <p:spPr>
          <a:xfrm>
            <a:off x="345307" y="5673644"/>
            <a:ext cx="10969016" cy="1218795"/>
          </a:xfrm>
          <a:prstGeom prst="rect">
            <a:avLst/>
          </a:prstGeom>
          <a:noFill/>
        </p:spPr>
        <p:txBody>
          <a:bodyPr wrap="square">
            <a:spAutoFit/>
          </a:bodyPr>
          <a:lstStyle/>
          <a:p>
            <a:pPr marL="574675" marR="0" indent="-574675">
              <a:lnSpc>
                <a:spcPct val="110000"/>
              </a:lnSpc>
              <a:spcBef>
                <a:spcPts val="200"/>
              </a:spcBef>
              <a:spcAft>
                <a:spcPts val="300"/>
              </a:spcAft>
            </a:pPr>
            <a:r>
              <a:rPr lang="en-US" sz="1600" dirty="0">
                <a:solidFill>
                  <a:schemeClr val="accent1"/>
                </a:solidFill>
                <a:effectLst/>
                <a:latin typeface="+mj-lt"/>
                <a:ea typeface="Times New Roman" panose="02020603050405020304" pitchFamily="18" charset="0"/>
                <a:cs typeface="Times New Roman" panose="02020603050405020304" pitchFamily="18" charset="0"/>
              </a:rPr>
              <a:t>Note:	Statistics are based on a sample of 803,183 young adults who exited VR during 2017</a:t>
            </a:r>
            <a:r>
              <a:rPr lang="en-US" sz="1600" dirty="0">
                <a:solidFill>
                  <a:schemeClr val="accent1"/>
                </a:solidFill>
                <a:latin typeface="+mj-lt"/>
                <a:cs typeface="Times New Roman" panose="02020603050405020304" pitchFamily="18" charset="0"/>
              </a:rPr>
              <a:t>–</a:t>
            </a:r>
            <a:r>
              <a:rPr lang="en-US" sz="1600" dirty="0">
                <a:solidFill>
                  <a:schemeClr val="accent1"/>
                </a:solidFill>
                <a:effectLst/>
                <a:latin typeface="+mj-lt"/>
                <a:ea typeface="Times New Roman" panose="02020603050405020304" pitchFamily="18" charset="0"/>
                <a:cs typeface="Times New Roman" panose="02020603050405020304" pitchFamily="18" charset="0"/>
              </a:rPr>
              <a:t>2019. Employment outcomes as reported at VR exit by end of program year 2019.</a:t>
            </a:r>
          </a:p>
          <a:p>
            <a:pPr marL="574675" marR="0" indent="-574675">
              <a:lnSpc>
                <a:spcPct val="110000"/>
              </a:lnSpc>
              <a:spcBef>
                <a:spcPts val="200"/>
              </a:spcBef>
              <a:spcAft>
                <a:spcPts val="300"/>
              </a:spcAft>
            </a:pPr>
            <a:r>
              <a:rPr lang="en-US" sz="1600" dirty="0">
                <a:solidFill>
                  <a:schemeClr val="accent1"/>
                </a:solidFill>
                <a:latin typeface="+mj-lt"/>
                <a:ea typeface="Times New Roman" panose="02020603050405020304" pitchFamily="18" charset="0"/>
                <a:cs typeface="Times New Roman" panose="02020603050405020304" pitchFamily="18" charset="0"/>
              </a:rPr>
              <a:t>	</a:t>
            </a:r>
            <a:r>
              <a:rPr lang="en-US" sz="1600" dirty="0">
                <a:solidFill>
                  <a:schemeClr val="accent1"/>
                </a:solidFill>
                <a:effectLst/>
                <a:latin typeface="+mj-lt"/>
                <a:ea typeface="Times New Roman" panose="02020603050405020304" pitchFamily="18" charset="0"/>
                <a:cs typeface="Times New Roman" panose="02020603050405020304" pitchFamily="18" charset="0"/>
              </a:rPr>
              <a:t>Statistics </a:t>
            </a:r>
            <a:r>
              <a:rPr lang="en-US" sz="1600" dirty="0">
                <a:solidFill>
                  <a:schemeClr val="accent1"/>
                </a:solidFill>
                <a:latin typeface="+mj-lt"/>
                <a:cs typeface="Times New Roman" panose="02020603050405020304" pitchFamily="18" charset="0"/>
              </a:rPr>
              <a:t>represent</a:t>
            </a:r>
            <a:r>
              <a:rPr lang="en-US" sz="1600" dirty="0">
                <a:solidFill>
                  <a:schemeClr val="accent1"/>
                </a:solidFill>
                <a:effectLst/>
                <a:latin typeface="+mj-lt"/>
                <a:ea typeface="Times New Roman" panose="02020603050405020304" pitchFamily="18" charset="0"/>
                <a:cs typeface="Times New Roman" panose="02020603050405020304" pitchFamily="18" charset="0"/>
              </a:rPr>
              <a:t> regression-adjusted means. */**/*** indicates the difference between the comparison group and young adults on the autism spectrum is statistically significant (</a:t>
            </a:r>
            <a:r>
              <a:rPr lang="en-US" sz="1600" i="1" dirty="0">
                <a:solidFill>
                  <a:schemeClr val="accent1"/>
                </a:solidFill>
                <a:effectLst/>
                <a:latin typeface="+mj-lt"/>
                <a:ea typeface="Times New Roman" panose="02020603050405020304" pitchFamily="18" charset="0"/>
                <a:cs typeface="Times New Roman" panose="02020603050405020304" pitchFamily="18" charset="0"/>
              </a:rPr>
              <a:t>p</a:t>
            </a:r>
            <a:r>
              <a:rPr lang="en-US" sz="1600" dirty="0">
                <a:solidFill>
                  <a:schemeClr val="accent1"/>
                </a:solidFill>
                <a:effectLst/>
                <a:latin typeface="+mj-lt"/>
                <a:ea typeface="Times New Roman" panose="02020603050405020304" pitchFamily="18" charset="0"/>
                <a:cs typeface="Times New Roman" panose="02020603050405020304" pitchFamily="18" charset="0"/>
              </a:rPr>
              <a:t>-value less than .10/.05/.01).</a:t>
            </a:r>
          </a:p>
        </p:txBody>
      </p:sp>
    </p:spTree>
    <p:extLst>
      <p:ext uri="{BB962C8B-B14F-4D97-AF65-F5344CB8AC3E}">
        <p14:creationId xmlns:p14="http://schemas.microsoft.com/office/powerpoint/2010/main" val="268519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68D2-CF7A-53AB-EA6B-2E70E7DF7830}"/>
              </a:ext>
            </a:extLst>
          </p:cNvPr>
          <p:cNvSpPr>
            <a:spLocks noGrp="1"/>
          </p:cNvSpPr>
          <p:nvPr>
            <p:ph type="title"/>
          </p:nvPr>
        </p:nvSpPr>
        <p:spPr>
          <a:xfrm>
            <a:off x="837632" y="559594"/>
            <a:ext cx="10592367" cy="1132046"/>
          </a:xfrm>
        </p:spPr>
        <p:txBody>
          <a:bodyPr>
            <a:normAutofit/>
          </a:bodyPr>
          <a:lstStyle/>
          <a:p>
            <a:r>
              <a:rPr lang="en-US" sz="3200" dirty="0"/>
              <a:t>Among autistic young adults, there were large differences by age at application</a:t>
            </a:r>
            <a:endParaRPr lang="en-US" sz="3200" dirty="0">
              <a:highlight>
                <a:srgbClr val="FFFF00"/>
              </a:highlight>
            </a:endParaRPr>
          </a:p>
        </p:txBody>
      </p:sp>
      <p:sp>
        <p:nvSpPr>
          <p:cNvPr id="14" name="Content Placeholder 13">
            <a:extLst>
              <a:ext uri="{FF2B5EF4-FFF2-40B4-BE49-F238E27FC236}">
                <a16:creationId xmlns:a16="http://schemas.microsoft.com/office/drawing/2014/main" id="{8A96FD6C-4B2A-C10A-0A6B-F504B019641B}"/>
              </a:ext>
            </a:extLst>
          </p:cNvPr>
          <p:cNvSpPr>
            <a:spLocks noGrp="1"/>
          </p:cNvSpPr>
          <p:nvPr>
            <p:ph sz="half" idx="2"/>
          </p:nvPr>
        </p:nvSpPr>
        <p:spPr/>
        <p:txBody>
          <a:bodyPr>
            <a:normAutofit/>
          </a:bodyPr>
          <a:lstStyle/>
          <a:p>
            <a:r>
              <a:rPr lang="en-US" dirty="0"/>
              <a:t>Larger shares of younger autistic applicants (ages 16–22) were referred by elementary or secondary educational institutions and used pre-employment transition services than older applicants (ages 23–28)</a:t>
            </a:r>
          </a:p>
          <a:p>
            <a:r>
              <a:rPr lang="en-US" dirty="0"/>
              <a:t>Larger shares of older autistic applicants applied to VR themselves, used career services, and exited with employment</a:t>
            </a:r>
          </a:p>
        </p:txBody>
      </p:sp>
    </p:spTree>
    <p:extLst>
      <p:ext uri="{BB962C8B-B14F-4D97-AF65-F5344CB8AC3E}">
        <p14:creationId xmlns:p14="http://schemas.microsoft.com/office/powerpoint/2010/main" val="417075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151211-452B-D31F-0487-0A1C320E6C78}"/>
              </a:ext>
            </a:extLst>
          </p:cNvPr>
          <p:cNvSpPr>
            <a:spLocks noGrp="1"/>
          </p:cNvSpPr>
          <p:nvPr>
            <p:ph type="title"/>
          </p:nvPr>
        </p:nvSpPr>
        <p:spPr/>
        <p:txBody>
          <a:bodyPr/>
          <a:lstStyle/>
          <a:p>
            <a:r>
              <a:rPr lang="en-US" dirty="0"/>
              <a:t>Contact information</a:t>
            </a:r>
          </a:p>
        </p:txBody>
      </p:sp>
      <p:sp>
        <p:nvSpPr>
          <p:cNvPr id="6" name="Text Placeholder 5">
            <a:extLst>
              <a:ext uri="{FF2B5EF4-FFF2-40B4-BE49-F238E27FC236}">
                <a16:creationId xmlns:a16="http://schemas.microsoft.com/office/drawing/2014/main" id="{8934C878-F089-A3D0-07BD-882258476178}"/>
              </a:ext>
            </a:extLst>
          </p:cNvPr>
          <p:cNvSpPr>
            <a:spLocks noGrp="1"/>
          </p:cNvSpPr>
          <p:nvPr>
            <p:ph type="body" idx="1"/>
          </p:nvPr>
        </p:nvSpPr>
        <p:spPr/>
        <p:txBody>
          <a:bodyPr/>
          <a:lstStyle/>
          <a:p>
            <a:r>
              <a:rPr lang="en-US" dirty="0"/>
              <a:t>Presenter: Marisa Shenk</a:t>
            </a:r>
          </a:p>
          <a:p>
            <a:r>
              <a:rPr lang="en-US" dirty="0">
                <a:hlinkClick r:id="rId2" tooltip="email Marisa Shenk"/>
              </a:rPr>
              <a:t>mshenk@mathematica-mpr.com</a:t>
            </a:r>
            <a:endParaRPr lang="en-US" dirty="0"/>
          </a:p>
          <a:p>
            <a:endParaRPr lang="en-US" dirty="0"/>
          </a:p>
        </p:txBody>
      </p:sp>
      <p:sp>
        <p:nvSpPr>
          <p:cNvPr id="11" name="Content Placeholder 3">
            <a:extLst>
              <a:ext uri="{FF2B5EF4-FFF2-40B4-BE49-F238E27FC236}">
                <a16:creationId xmlns:a16="http://schemas.microsoft.com/office/drawing/2014/main" id="{D5087574-4046-6F24-4612-B1F2297A29FC}"/>
              </a:ext>
            </a:extLst>
          </p:cNvPr>
          <p:cNvSpPr>
            <a:spLocks noGrp="1"/>
          </p:cNvSpPr>
          <p:nvPr>
            <p:ph sz="half" idx="2"/>
          </p:nvPr>
        </p:nvSpPr>
        <p:spPr>
          <a:xfrm>
            <a:off x="839788" y="3674078"/>
            <a:ext cx="5029200" cy="1952022"/>
          </a:xfrm>
        </p:spPr>
        <p:txBody>
          <a:bodyPr>
            <a:normAutofit fontScale="92500" lnSpcReduction="10000"/>
          </a:bodyPr>
          <a:lstStyle/>
          <a:p>
            <a:r>
              <a:rPr lang="en-US" sz="3100" dirty="0"/>
              <a:t>Website</a:t>
            </a:r>
            <a:endParaRPr lang="en-US" dirty="0"/>
          </a:p>
          <a:p>
            <a:pPr>
              <a:lnSpc>
                <a:spcPct val="134000"/>
              </a:lnSpc>
            </a:pPr>
            <a:r>
              <a:rPr lang="en-US" dirty="0">
                <a:hlinkClick r:id="rId3"/>
              </a:rPr>
              <a:t>Research Support Services for Employment of Young Adults on the Autism Spectrum</a:t>
            </a:r>
            <a:endParaRPr lang="en-US" dirty="0"/>
          </a:p>
        </p:txBody>
      </p:sp>
      <p:sp>
        <p:nvSpPr>
          <p:cNvPr id="12" name="Text Placeholder 4">
            <a:extLst>
              <a:ext uri="{FF2B5EF4-FFF2-40B4-BE49-F238E27FC236}">
                <a16:creationId xmlns:a16="http://schemas.microsoft.com/office/drawing/2014/main" id="{090D4210-7179-44F5-6616-526502E10ADC}"/>
              </a:ext>
            </a:extLst>
          </p:cNvPr>
          <p:cNvSpPr>
            <a:spLocks noGrp="1"/>
          </p:cNvSpPr>
          <p:nvPr>
            <p:ph type="body" sz="quarter" idx="3"/>
          </p:nvPr>
        </p:nvSpPr>
        <p:spPr>
          <a:xfrm>
            <a:off x="6323012" y="1989264"/>
            <a:ext cx="5029200" cy="1453896"/>
          </a:xfrm>
        </p:spPr>
        <p:txBody>
          <a:bodyPr/>
          <a:lstStyle/>
          <a:p>
            <a:r>
              <a:rPr lang="en-US" dirty="0"/>
              <a:t>Project director: Ankita Patnaik</a:t>
            </a:r>
          </a:p>
          <a:p>
            <a:r>
              <a:rPr lang="en-US" dirty="0">
                <a:hlinkClick r:id="rId4" tooltip="email Ankita Patnaik"/>
              </a:rPr>
              <a:t>APatnaik@mathematica-mpr.com</a:t>
            </a:r>
            <a:endParaRPr lang="en-US" dirty="0"/>
          </a:p>
          <a:p>
            <a:endParaRPr lang="en-US" dirty="0"/>
          </a:p>
        </p:txBody>
      </p:sp>
      <p:sp>
        <p:nvSpPr>
          <p:cNvPr id="13" name="Content Placeholder 5">
            <a:extLst>
              <a:ext uri="{FF2B5EF4-FFF2-40B4-BE49-F238E27FC236}">
                <a16:creationId xmlns:a16="http://schemas.microsoft.com/office/drawing/2014/main" id="{2DED4A89-B083-CE16-1BA2-84E4F7A5E2AC}"/>
              </a:ext>
            </a:extLst>
          </p:cNvPr>
          <p:cNvSpPr>
            <a:spLocks noGrp="1"/>
          </p:cNvSpPr>
          <p:nvPr>
            <p:ph sz="quarter" idx="4"/>
          </p:nvPr>
        </p:nvSpPr>
        <p:spPr>
          <a:xfrm>
            <a:off x="6323014" y="3674078"/>
            <a:ext cx="5029200" cy="1453896"/>
          </a:xfrm>
        </p:spPr>
        <p:txBody>
          <a:bodyPr/>
          <a:lstStyle/>
          <a:p>
            <a:r>
              <a:rPr lang="en-US" dirty="0"/>
              <a:t>Project officer: David Rosenblum</a:t>
            </a:r>
          </a:p>
          <a:p>
            <a:r>
              <a:rPr lang="en-US" dirty="0">
                <a:hlinkClick r:id="rId5" tooltip="email David Rosenblum"/>
              </a:rPr>
              <a:t>Rosenblum.David.B@dol.gov</a:t>
            </a:r>
            <a:endParaRPr lang="en-US" dirty="0"/>
          </a:p>
        </p:txBody>
      </p:sp>
    </p:spTree>
    <p:extLst>
      <p:ext uri="{BB962C8B-B14F-4D97-AF65-F5344CB8AC3E}">
        <p14:creationId xmlns:p14="http://schemas.microsoft.com/office/powerpoint/2010/main" val="232138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54A0066-F78F-1431-8540-367BC04599E7}"/>
              </a:ext>
            </a:extLst>
          </p:cNvPr>
          <p:cNvSpPr>
            <a:spLocks noGrp="1"/>
          </p:cNvSpPr>
          <p:nvPr>
            <p:ph type="title"/>
          </p:nvPr>
        </p:nvSpPr>
        <p:spPr/>
        <p:txBody>
          <a:bodyPr/>
          <a:lstStyle/>
          <a:p>
            <a:r>
              <a:rPr lang="en-US" dirty="0"/>
              <a:t>Bonus slides</a:t>
            </a:r>
          </a:p>
        </p:txBody>
      </p:sp>
      <p:sp>
        <p:nvSpPr>
          <p:cNvPr id="7" name="Slide Number Placeholder 6">
            <a:extLst>
              <a:ext uri="{FF2B5EF4-FFF2-40B4-BE49-F238E27FC236}">
                <a16:creationId xmlns:a16="http://schemas.microsoft.com/office/drawing/2014/main" id="{585A8AFE-1843-52BA-668E-4CBA4C7BA659}"/>
              </a:ext>
            </a:extLst>
          </p:cNvPr>
          <p:cNvSpPr>
            <a:spLocks noGrp="1"/>
          </p:cNvSpPr>
          <p:nvPr>
            <p:ph type="sldNum" sz="quarter" idx="4294967295"/>
          </p:nvPr>
        </p:nvSpPr>
        <p:spPr>
          <a:xfrm>
            <a:off x="11682413" y="6086475"/>
            <a:ext cx="509587" cy="508000"/>
          </a:xfrm>
        </p:spPr>
        <p:txBody>
          <a:bodyPr/>
          <a:lstStyle/>
          <a:p>
            <a:fld id="{CD6D25CF-0D6E-4844-B79B-06FF722D38A1}" type="slidenum">
              <a:rPr lang="en-US" smtClean="0"/>
              <a:t>17</a:t>
            </a:fld>
            <a:endParaRPr lang="en-US"/>
          </a:p>
        </p:txBody>
      </p:sp>
    </p:spTree>
    <p:extLst>
      <p:ext uri="{BB962C8B-B14F-4D97-AF65-F5344CB8AC3E}">
        <p14:creationId xmlns:p14="http://schemas.microsoft.com/office/powerpoint/2010/main" val="74833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420F-30CA-4F8A-83AC-D650E27A4275}"/>
              </a:ext>
            </a:extLst>
          </p:cNvPr>
          <p:cNvSpPr>
            <a:spLocks noGrp="1"/>
          </p:cNvSpPr>
          <p:nvPr>
            <p:ph type="title"/>
          </p:nvPr>
        </p:nvSpPr>
        <p:spPr>
          <a:xfrm>
            <a:off x="838200" y="559594"/>
            <a:ext cx="10515600" cy="1132046"/>
          </a:xfrm>
        </p:spPr>
        <p:txBody>
          <a:bodyPr/>
          <a:lstStyle/>
          <a:p>
            <a:r>
              <a:rPr lang="en-US" dirty="0"/>
              <a:t>Research questions</a:t>
            </a:r>
          </a:p>
        </p:txBody>
      </p:sp>
      <p:sp>
        <p:nvSpPr>
          <p:cNvPr id="3" name="Content Placeholder 2">
            <a:extLst>
              <a:ext uri="{FF2B5EF4-FFF2-40B4-BE49-F238E27FC236}">
                <a16:creationId xmlns:a16="http://schemas.microsoft.com/office/drawing/2014/main" id="{ECEED8B3-FF49-4633-8D9A-C3D066ABE438}"/>
              </a:ext>
            </a:extLst>
          </p:cNvPr>
          <p:cNvSpPr>
            <a:spLocks noGrp="1"/>
          </p:cNvSpPr>
          <p:nvPr>
            <p:ph sz="half" idx="2"/>
          </p:nvPr>
        </p:nvSpPr>
        <p:spPr>
          <a:xfrm>
            <a:off x="492183" y="1691640"/>
            <a:ext cx="10777546" cy="4730690"/>
          </a:xfrm>
        </p:spPr>
        <p:txBody>
          <a:bodyPr>
            <a:normAutofit fontScale="77500" lnSpcReduction="20000"/>
          </a:bodyPr>
          <a:lstStyle/>
          <a:p>
            <a:pPr marL="457200" indent="-457200">
              <a:buFont typeface="+mj-lt"/>
              <a:buAutoNum type="arabicPeriod"/>
            </a:pPr>
            <a:r>
              <a:rPr lang="en-US" dirty="0"/>
              <a:t>Among young autistic VR applicants: </a:t>
            </a:r>
          </a:p>
          <a:p>
            <a:pPr marL="692150" lvl="1" indent="-234950">
              <a:lnSpc>
                <a:spcPct val="110000"/>
              </a:lnSpc>
            </a:pPr>
            <a:r>
              <a:rPr lang="en-US" sz="2600" dirty="0">
                <a:cs typeface="Arial" panose="020B0604020202020204" pitchFamily="34" charset="0"/>
              </a:rPr>
              <a:t>What were the most common referral sources?  </a:t>
            </a:r>
          </a:p>
          <a:p>
            <a:pPr marL="692150" lvl="1" indent="-234950">
              <a:lnSpc>
                <a:spcPct val="110000"/>
              </a:lnSpc>
            </a:pPr>
            <a:r>
              <a:rPr lang="en-US" sz="2600" dirty="0">
                <a:cs typeface="Arial" panose="020B0604020202020204" pitchFamily="34" charset="0"/>
              </a:rPr>
              <a:t>What were their characteristics, and what barriers to employment did they face?  </a:t>
            </a:r>
          </a:p>
          <a:p>
            <a:pPr marL="457200" indent="-457200">
              <a:buFont typeface="+mj-lt"/>
              <a:buAutoNum type="arabicPeriod"/>
            </a:pPr>
            <a:r>
              <a:rPr lang="en-US" dirty="0"/>
              <a:t>Among young autistic VR applicants with a signed individualized plan for employment (IPE):</a:t>
            </a:r>
          </a:p>
          <a:p>
            <a:pPr marL="692150" lvl="1" indent="-234950">
              <a:lnSpc>
                <a:spcPct val="110000"/>
              </a:lnSpc>
            </a:pPr>
            <a:r>
              <a:rPr lang="en-US" sz="2600" dirty="0">
                <a:cs typeface="Arial" panose="020B0604020202020204" pitchFamily="34" charset="0"/>
              </a:rPr>
              <a:t>What types of VR services did they use?  </a:t>
            </a:r>
          </a:p>
          <a:p>
            <a:pPr marL="692150" lvl="1" indent="-234950">
              <a:lnSpc>
                <a:spcPct val="110000"/>
              </a:lnSpc>
            </a:pPr>
            <a:r>
              <a:rPr lang="en-US" sz="2600" dirty="0">
                <a:cs typeface="Arial" panose="020B0604020202020204" pitchFamily="34" charset="0"/>
              </a:rPr>
              <a:t>What were their employment outcomes?  </a:t>
            </a:r>
          </a:p>
          <a:p>
            <a:pPr marL="457200" indent="-457200">
              <a:buFont typeface="+mj-lt"/>
              <a:buAutoNum type="arabicPeriod"/>
            </a:pPr>
            <a:r>
              <a:rPr lang="en-US" dirty="0"/>
              <a:t>How did referral sources, service use, and employment outcomes:</a:t>
            </a:r>
          </a:p>
          <a:p>
            <a:pPr marL="694944" lvl="1" indent="-237744">
              <a:lnSpc>
                <a:spcPct val="110000"/>
              </a:lnSpc>
            </a:pPr>
            <a:r>
              <a:rPr lang="en-US" sz="2600" dirty="0">
                <a:cs typeface="Arial" panose="020B0604020202020204" pitchFamily="34" charset="0"/>
              </a:rPr>
              <a:t>Vary across states?  </a:t>
            </a:r>
          </a:p>
          <a:p>
            <a:pPr marL="694944" lvl="1" indent="-237744"/>
            <a:r>
              <a:rPr lang="en-US" sz="2600" dirty="0"/>
              <a:t>Compare between autistic young adults and young adults who were not autistic but had (1) an intellectual disability or (2) any other type of disability?  </a:t>
            </a:r>
          </a:p>
          <a:p>
            <a:pPr marL="694944" lvl="1" indent="-237744"/>
            <a:r>
              <a:rPr lang="en-US" sz="2600" dirty="0"/>
              <a:t>Differ for subgroups of autistic young adults?  </a:t>
            </a:r>
          </a:p>
          <a:p>
            <a:pPr marL="457200" indent="-457200">
              <a:buFont typeface="+mj-lt"/>
              <a:buAutoNum type="arabicPeriod"/>
            </a:pPr>
            <a:r>
              <a:rPr lang="en-US" dirty="0"/>
              <a:t>Were there changes in VR applications, service use, and employment outcomes during the COVID-19 pandemic (after March 2020)? </a:t>
            </a:r>
          </a:p>
        </p:txBody>
      </p:sp>
      <p:pic>
        <p:nvPicPr>
          <p:cNvPr id="7" name="Picture 6">
            <a:extLst>
              <a:ext uri="{FF2B5EF4-FFF2-40B4-BE49-F238E27FC236}">
                <a16:creationId xmlns:a16="http://schemas.microsoft.com/office/drawing/2014/main" id="{006DD973-77AE-4D09-B9FD-0AF2B70F343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05223" y="82157"/>
            <a:ext cx="1896020" cy="1609483"/>
          </a:xfrm>
          <a:prstGeom prst="rect">
            <a:avLst/>
          </a:prstGeom>
        </p:spPr>
      </p:pic>
    </p:spTree>
    <p:extLst>
      <p:ext uri="{BB962C8B-B14F-4D97-AF65-F5344CB8AC3E}">
        <p14:creationId xmlns:p14="http://schemas.microsoft.com/office/powerpoint/2010/main" val="1480836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F987-C2CD-A01F-4297-95D3E3DCFD3B}"/>
              </a:ext>
            </a:extLst>
          </p:cNvPr>
          <p:cNvSpPr>
            <a:spLocks noGrp="1"/>
          </p:cNvSpPr>
          <p:nvPr>
            <p:ph type="title"/>
          </p:nvPr>
        </p:nvSpPr>
        <p:spPr/>
        <p:txBody>
          <a:bodyPr/>
          <a:lstStyle/>
          <a:p>
            <a:r>
              <a:rPr lang="en-US" dirty="0"/>
              <a:t>Cases included in study</a:t>
            </a:r>
          </a:p>
        </p:txBody>
      </p:sp>
      <p:pic>
        <p:nvPicPr>
          <p:cNvPr id="5" name="Picture 4" descr="Diagram: The data included all VR cases on young adults that were open during 2019-2019. The analyses of referral sources and applicant characteristics examined new clients who applied for VR during 2017-2019. The analyses of barriers to employment and service use examined new clients who applied for VR during 2017-2019 and signed an IPE. The analyses of employment outcomes examined all clients who exited VR after signing an IPE during 2017-2019. Clients who applied prior to 2017 and did not exit after signing an IPE during 2017-2019 were not examined in this study.">
            <a:extLst>
              <a:ext uri="{FF2B5EF4-FFF2-40B4-BE49-F238E27FC236}">
                <a16:creationId xmlns:a16="http://schemas.microsoft.com/office/drawing/2014/main" id="{8A329F5D-AFFD-EF15-9C87-048B726550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633" y="1506097"/>
            <a:ext cx="9667385" cy="4908057"/>
          </a:xfrm>
          <a:prstGeom prst="rect">
            <a:avLst/>
          </a:prstGeom>
        </p:spPr>
      </p:pic>
    </p:spTree>
    <p:extLst>
      <p:ext uri="{BB962C8B-B14F-4D97-AF65-F5344CB8AC3E}">
        <p14:creationId xmlns:p14="http://schemas.microsoft.com/office/powerpoint/2010/main" val="257220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83DC-2600-4106-8735-CD4BF5612F42}"/>
              </a:ext>
            </a:extLst>
          </p:cNvPr>
          <p:cNvSpPr>
            <a:spLocks noGrp="1"/>
          </p:cNvSpPr>
          <p:nvPr>
            <p:ph type="title"/>
          </p:nvPr>
        </p:nvSpPr>
        <p:spPr/>
        <p:txBody>
          <a:bodyPr anchor="ctr">
            <a:noAutofit/>
          </a:bodyPr>
          <a:lstStyle/>
          <a:p>
            <a:r>
              <a:rPr lang="en-US" sz="3600" dirty="0"/>
              <a:t>Research Support Services for Employment of Young Adults on the Autism Spectrum (REYAAS)</a:t>
            </a:r>
          </a:p>
        </p:txBody>
      </p:sp>
      <p:sp>
        <p:nvSpPr>
          <p:cNvPr id="7" name="Content Placeholder 6">
            <a:extLst>
              <a:ext uri="{FF2B5EF4-FFF2-40B4-BE49-F238E27FC236}">
                <a16:creationId xmlns:a16="http://schemas.microsoft.com/office/drawing/2014/main" id="{15195FB6-E332-46D3-9EEB-1C8D1BFE9711}"/>
              </a:ext>
            </a:extLst>
          </p:cNvPr>
          <p:cNvSpPr>
            <a:spLocks noGrp="1"/>
          </p:cNvSpPr>
          <p:nvPr>
            <p:ph sz="half" idx="2"/>
          </p:nvPr>
        </p:nvSpPr>
        <p:spPr>
          <a:xfrm>
            <a:off x="837632" y="1820235"/>
            <a:ext cx="10592367" cy="4013104"/>
          </a:xfrm>
        </p:spPr>
        <p:txBody>
          <a:bodyPr vert="horz" lIns="91440" tIns="45720" rIns="91440" bIns="45720" rtlCol="0" anchor="t">
            <a:normAutofit fontScale="25000" lnSpcReduction="20000"/>
          </a:bodyPr>
          <a:lstStyle/>
          <a:p>
            <a:r>
              <a:rPr lang="en-US" sz="11200" dirty="0"/>
              <a:t>Project funded by Office of Disability Employment Policy (ODEP) via contract to Mathematica</a:t>
            </a:r>
          </a:p>
          <a:p>
            <a:r>
              <a:rPr lang="en-US" sz="11200" dirty="0">
                <a:cs typeface="Arial"/>
              </a:rPr>
              <a:t>Focuses on young adults on the autism spectrum (ages 16 to 28)</a:t>
            </a:r>
          </a:p>
          <a:p>
            <a:pPr>
              <a:lnSpc>
                <a:spcPct val="120000"/>
              </a:lnSpc>
            </a:pPr>
            <a:r>
              <a:rPr lang="en-US" sz="11200" dirty="0"/>
              <a:t>Project goals</a:t>
            </a:r>
          </a:p>
          <a:p>
            <a:pPr lvl="1">
              <a:lnSpc>
                <a:spcPct val="120000"/>
              </a:lnSpc>
            </a:pPr>
            <a:r>
              <a:rPr lang="en-US" sz="11200" dirty="0"/>
              <a:t>Understand barriers and facilitators to employment </a:t>
            </a:r>
          </a:p>
          <a:p>
            <a:pPr lvl="1">
              <a:lnSpc>
                <a:spcPct val="120000"/>
              </a:lnSpc>
            </a:pPr>
            <a:r>
              <a:rPr lang="en-US" sz="11200" dirty="0"/>
              <a:t>Identify ways to improve employment outcomes</a:t>
            </a:r>
          </a:p>
          <a:p>
            <a:pPr lvl="1">
              <a:lnSpc>
                <a:spcPct val="120000"/>
              </a:lnSpc>
            </a:pPr>
            <a:r>
              <a:rPr lang="en-US" sz="11200" dirty="0"/>
              <a:t>Highlight and fill gaps in the literature </a:t>
            </a:r>
          </a:p>
          <a:p>
            <a:pPr lvl="1">
              <a:lnSpc>
                <a:spcPct val="120000"/>
              </a:lnSpc>
            </a:pPr>
            <a:r>
              <a:rPr lang="en-US" sz="11200" dirty="0"/>
              <a:t>Suggest new activities to build evidence</a:t>
            </a:r>
            <a:endParaRPr lang="en-US" sz="11200" dirty="0">
              <a:cs typeface="Arial"/>
            </a:endParaRPr>
          </a:p>
          <a:p>
            <a:endParaRPr lang="en-US" dirty="0"/>
          </a:p>
          <a:p>
            <a:pPr marL="0" indent="0">
              <a:buNone/>
            </a:pPr>
            <a:endParaRPr lang="en-US" dirty="0"/>
          </a:p>
        </p:txBody>
      </p:sp>
    </p:spTree>
    <p:extLst>
      <p:ext uri="{BB962C8B-B14F-4D97-AF65-F5344CB8AC3E}">
        <p14:creationId xmlns:p14="http://schemas.microsoft.com/office/powerpoint/2010/main" val="1914634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9214C-D071-13E4-3E34-B26EA1AE9F92}"/>
              </a:ext>
            </a:extLst>
          </p:cNvPr>
          <p:cNvSpPr>
            <a:spLocks noGrp="1"/>
          </p:cNvSpPr>
          <p:nvPr>
            <p:ph type="title"/>
          </p:nvPr>
        </p:nvSpPr>
        <p:spPr/>
        <p:txBody>
          <a:bodyPr>
            <a:normAutofit fontScale="90000"/>
          </a:bodyPr>
          <a:lstStyle/>
          <a:p>
            <a:r>
              <a:rPr lang="en-US" dirty="0"/>
              <a:t>Average age at VR application varied by state</a:t>
            </a:r>
          </a:p>
        </p:txBody>
      </p:sp>
      <p:pic>
        <p:nvPicPr>
          <p:cNvPr id="5" name="Picture 4" descr="Map: Sixteen states with average age at application 19 include: Alabama, Arizona, Illinois, Iowa, Maine, Massachusetts, Minnesota, Mississippi, Montana, New Hampshire, New York, North Dakota, Oklahoma, Pennsylvania, South Carolina, and West Virginia. The 27 states with average age at application 20 include: Arkansas, Delaware, District of Columbia, Florida, Georgia, Hawaii, Idaho, Indiana, Kansas, Kentucky, Louisiana, Maryland, Michigan, Missouri, Nebraska, Nevada, New Mexico, North Carolina, Ohio, Rhode Island, South Dakota, Tennessee, Texas, Utah, Virginia, Wisconsin, and Wyoming. The eight states with average age at application 21 include: Alaska, California, Colorado, Connecticut, New Jersey, Oregon, Vermont, and Washington. ">
            <a:extLst>
              <a:ext uri="{FF2B5EF4-FFF2-40B4-BE49-F238E27FC236}">
                <a16:creationId xmlns:a16="http://schemas.microsoft.com/office/drawing/2014/main" id="{2B25E895-AF56-4B88-D1B7-CB9A27655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135" y="1125617"/>
            <a:ext cx="9822596" cy="5311220"/>
          </a:xfrm>
          <a:prstGeom prst="rect">
            <a:avLst/>
          </a:prstGeom>
        </p:spPr>
      </p:pic>
    </p:spTree>
    <p:extLst>
      <p:ext uri="{BB962C8B-B14F-4D97-AF65-F5344CB8AC3E}">
        <p14:creationId xmlns:p14="http://schemas.microsoft.com/office/powerpoint/2010/main" val="3194894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D119C-B172-B32D-74A2-562AA8F1E101}"/>
              </a:ext>
            </a:extLst>
          </p:cNvPr>
          <p:cNvSpPr>
            <a:spLocks noGrp="1"/>
          </p:cNvSpPr>
          <p:nvPr>
            <p:ph type="title"/>
          </p:nvPr>
        </p:nvSpPr>
        <p:spPr/>
        <p:txBody>
          <a:bodyPr>
            <a:normAutofit fontScale="90000"/>
          </a:bodyPr>
          <a:lstStyle/>
          <a:p>
            <a:r>
              <a:rPr lang="en-US" dirty="0"/>
              <a:t>Percent of autistic young adults with IPEs who exited with employment by PY2019</a:t>
            </a:r>
          </a:p>
        </p:txBody>
      </p:sp>
      <p:pic>
        <p:nvPicPr>
          <p:cNvPr id="5" name="Picture 4" descr="This map shows the share of autistic young adults who exited with employment by state. Two states with 0 to 29.9% who exited with employment include District of Columbia and Hawaii. &#10;The six states with 30 to 39.9% include Arizona, Georgia, Idaho, Maine, Oklahoma, and Vermont. &#10;The 18 states with 40 to 49.9% include California, Connecticut, Florida, Illinois, Indiana, Maryland, &#10;Massachusetts, Mississippi, Montana, Nevada, New Hampshire, New Mexico, New York, Rhode &#10;Island, South Carolina, South Dakota, Tennessee, and West Virginia. The 17 states with 50 to 59.9% &#10;include Arkansas, Colorado, Iowa, Kansas, Kentucky, Louisiana, Michigan, Minnesota, North &#10;Carolina, North Dakota, Ohio, Pennsylvania, Texas, Utah, Virginia, Wisconsin, and Wyoming. The &#10;eight states with 60 to 69.9% include Alabama, Alaska, Delaware, Missouri, Nebraska, New Jersey, &#10;Oregon, and Washington">
            <a:extLst>
              <a:ext uri="{FF2B5EF4-FFF2-40B4-BE49-F238E27FC236}">
                <a16:creationId xmlns:a16="http://schemas.microsoft.com/office/drawing/2014/main" id="{7C46A7CC-B7F6-375E-5FB6-06580FFE0E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6268" y="1691640"/>
            <a:ext cx="8939463" cy="5014122"/>
          </a:xfrm>
          <a:prstGeom prst="rect">
            <a:avLst/>
          </a:prstGeom>
        </p:spPr>
      </p:pic>
    </p:spTree>
    <p:extLst>
      <p:ext uri="{BB962C8B-B14F-4D97-AF65-F5344CB8AC3E}">
        <p14:creationId xmlns:p14="http://schemas.microsoft.com/office/powerpoint/2010/main" val="4199267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5A68-7884-5940-41DD-935775BFFD41}"/>
              </a:ext>
            </a:extLst>
          </p:cNvPr>
          <p:cNvSpPr>
            <a:spLocks noGrp="1"/>
          </p:cNvSpPr>
          <p:nvPr>
            <p:ph type="title"/>
          </p:nvPr>
        </p:nvSpPr>
        <p:spPr/>
        <p:txBody>
          <a:bodyPr>
            <a:noAutofit/>
          </a:bodyPr>
          <a:lstStyle/>
          <a:p>
            <a:r>
              <a:rPr lang="en-US" sz="3200" dirty="0"/>
              <a:t>VR engagement was significantly altered in the early months of the COVID-19 pandemic (April–June 2020)</a:t>
            </a:r>
          </a:p>
        </p:txBody>
      </p:sp>
      <p:pic>
        <p:nvPicPr>
          <p:cNvPr id="5" name="Picture 4" descr="The number of applications was between 2,000 to 3,000 per month from July 2017 to February 2020, peaking in March and October and dipping to about 1,000 in June of each year. In March 2020, the president declared a national emergency in the United States. The number of applications was about 1,000 per month from April to June 2020, and then about 2,000 per month until reaching 3,000 in March 2021. The number of cases closed was about 2,000 per month starting in July 2017 and gradually increased to about 2,500 through February 2020. The number of cases closed decreased slightly to below 2,000 in April through June 2020 before increasing again through June 2021. The number of initial or amended IPEs signed increased throughout each program year, increasing from about 3,000 in July 2017 to 5,000 in June 2018, and from 3,500 in July 2018 to nearly 7,000 in June 2019. The numbers increased from about 4,000 in July 2019 to 5,000 in June 2020 following a sharp decline in March 2020. The number of cases closed with employment was about 1,000 per month from July 2017 to February 2020. The number declined to about 600 in April 2020 and gradually rose to 1,000 again by June 2021.">
            <a:extLst>
              <a:ext uri="{FF2B5EF4-FFF2-40B4-BE49-F238E27FC236}">
                <a16:creationId xmlns:a16="http://schemas.microsoft.com/office/drawing/2014/main" id="{2DE8A517-791A-5F09-2B06-2AAD6271C967}"/>
              </a:ext>
            </a:extLst>
          </p:cNvPr>
          <p:cNvPicPr>
            <a:picLocks noChangeAspect="1"/>
          </p:cNvPicPr>
          <p:nvPr/>
        </p:nvPicPr>
        <p:blipFill>
          <a:blip r:embed="rId2"/>
          <a:stretch>
            <a:fillRect/>
          </a:stretch>
        </p:blipFill>
        <p:spPr>
          <a:xfrm>
            <a:off x="1505527" y="1538548"/>
            <a:ext cx="8940314" cy="5319452"/>
          </a:xfrm>
          <a:prstGeom prst="rect">
            <a:avLst/>
          </a:prstGeom>
        </p:spPr>
      </p:pic>
    </p:spTree>
    <p:extLst>
      <p:ext uri="{BB962C8B-B14F-4D97-AF65-F5344CB8AC3E}">
        <p14:creationId xmlns:p14="http://schemas.microsoft.com/office/powerpoint/2010/main" val="3011593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0A49-838E-499D-B169-8AD4D6133067}"/>
              </a:ext>
            </a:extLst>
          </p:cNvPr>
          <p:cNvSpPr>
            <a:spLocks noGrp="1"/>
          </p:cNvSpPr>
          <p:nvPr>
            <p:ph type="title"/>
          </p:nvPr>
        </p:nvSpPr>
        <p:spPr>
          <a:xfrm>
            <a:off x="837633" y="571469"/>
            <a:ext cx="10515600" cy="1132046"/>
          </a:xfrm>
        </p:spPr>
        <p:txBody>
          <a:bodyPr>
            <a:noAutofit/>
          </a:bodyPr>
          <a:lstStyle/>
          <a:p>
            <a:r>
              <a:rPr lang="en-US" sz="3200" dirty="0"/>
              <a:t>VR engagement was significantly altered in the early months of the COVID-19 pandemic (continued)</a:t>
            </a:r>
          </a:p>
        </p:txBody>
      </p:sp>
      <p:sp>
        <p:nvSpPr>
          <p:cNvPr id="6" name="Content Placeholder 5">
            <a:extLst>
              <a:ext uri="{FF2B5EF4-FFF2-40B4-BE49-F238E27FC236}">
                <a16:creationId xmlns:a16="http://schemas.microsoft.com/office/drawing/2014/main" id="{3181D3B2-C77C-6C39-6859-A5C5289DB500}"/>
              </a:ext>
            </a:extLst>
          </p:cNvPr>
          <p:cNvSpPr>
            <a:spLocks noGrp="1"/>
          </p:cNvSpPr>
          <p:nvPr>
            <p:ph sz="half" idx="2"/>
          </p:nvPr>
        </p:nvSpPr>
        <p:spPr>
          <a:xfrm>
            <a:off x="837633" y="1988288"/>
            <a:ext cx="10515600" cy="4552529"/>
          </a:xfrm>
        </p:spPr>
        <p:txBody>
          <a:bodyPr>
            <a:normAutofit/>
          </a:bodyPr>
          <a:lstStyle/>
          <a:p>
            <a:r>
              <a:rPr lang="en-US" sz="2400" dirty="0"/>
              <a:t>Applications from autistic young adults dropped sharply </a:t>
            </a:r>
            <a:r>
              <a:rPr lang="en-US" sz="2400" b="0" dirty="0"/>
              <a:t>from an average of 2,677 applications per month (January–March 2020) to 859 per month (April–June 2020)</a:t>
            </a:r>
          </a:p>
          <a:p>
            <a:r>
              <a:rPr lang="en-US" sz="2400" dirty="0"/>
              <a:t>VR case closures per month dropped 30 percent </a:t>
            </a:r>
            <a:r>
              <a:rPr lang="en-US" sz="2400" b="0" dirty="0"/>
              <a:t>compared to January–March 2020</a:t>
            </a:r>
          </a:p>
          <a:p>
            <a:r>
              <a:rPr lang="en-US" sz="2400" dirty="0"/>
              <a:t>New or amended IPEs did not drop substantially </a:t>
            </a:r>
            <a:r>
              <a:rPr lang="en-US" sz="2400" b="0" dirty="0"/>
              <a:t>compared to January–March 2020, but they also did not grow as they had done in prior program years</a:t>
            </a:r>
          </a:p>
          <a:p>
            <a:endParaRPr lang="en-US" dirty="0"/>
          </a:p>
        </p:txBody>
      </p:sp>
    </p:spTree>
    <p:extLst>
      <p:ext uri="{BB962C8B-B14F-4D97-AF65-F5344CB8AC3E}">
        <p14:creationId xmlns:p14="http://schemas.microsoft.com/office/powerpoint/2010/main" val="248446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808C-CBF6-231C-CC2C-D1A8DF3AC6D9}"/>
              </a:ext>
            </a:extLst>
          </p:cNvPr>
          <p:cNvSpPr>
            <a:spLocks noGrp="1"/>
          </p:cNvSpPr>
          <p:nvPr>
            <p:ph type="title"/>
          </p:nvPr>
        </p:nvSpPr>
        <p:spPr/>
        <p:txBody>
          <a:bodyPr>
            <a:normAutofit fontScale="90000"/>
          </a:bodyPr>
          <a:lstStyle/>
          <a:p>
            <a:r>
              <a:rPr lang="en-US"/>
              <a:t>Overview of Vocational Rehabilitation (VR)</a:t>
            </a:r>
          </a:p>
        </p:txBody>
      </p:sp>
      <p:sp>
        <p:nvSpPr>
          <p:cNvPr id="3" name="Content Placeholder 2">
            <a:extLst>
              <a:ext uri="{FF2B5EF4-FFF2-40B4-BE49-F238E27FC236}">
                <a16:creationId xmlns:a16="http://schemas.microsoft.com/office/drawing/2014/main" id="{1BA401DD-F704-E822-3F50-1038E58A2E9D}"/>
              </a:ext>
            </a:extLst>
          </p:cNvPr>
          <p:cNvSpPr>
            <a:spLocks noGrp="1"/>
          </p:cNvSpPr>
          <p:nvPr>
            <p:ph sz="half" idx="2"/>
          </p:nvPr>
        </p:nvSpPr>
        <p:spPr>
          <a:xfrm>
            <a:off x="758952" y="1548090"/>
            <a:ext cx="10515600" cy="4874480"/>
          </a:xfrm>
        </p:spPr>
        <p:txBody>
          <a:bodyPr>
            <a:noAutofit/>
          </a:bodyPr>
          <a:lstStyle/>
          <a:p>
            <a:r>
              <a:rPr lang="en-US" sz="2600" dirty="0"/>
              <a:t>VR agencies provide services to people with disabilities to help them prepare for, find, retain, or regain employment</a:t>
            </a:r>
          </a:p>
          <a:p>
            <a:r>
              <a:rPr lang="en-US" sz="2600" dirty="0"/>
              <a:t>Many separate agencies (78) in states and territories administer the services</a:t>
            </a:r>
          </a:p>
          <a:p>
            <a:r>
              <a:rPr lang="en-US" sz="2600" dirty="0"/>
              <a:t>Services may include, but are not limited to:</a:t>
            </a:r>
          </a:p>
          <a:p>
            <a:pPr lvl="1"/>
            <a:r>
              <a:rPr lang="en-US" sz="2200" dirty="0">
                <a:latin typeface="+mj-lt"/>
              </a:rPr>
              <a:t>Assessment</a:t>
            </a:r>
          </a:p>
          <a:p>
            <a:pPr lvl="1"/>
            <a:r>
              <a:rPr lang="en-US" sz="2200" dirty="0">
                <a:latin typeface="+mj-lt"/>
              </a:rPr>
              <a:t>Career guidance and counseling</a:t>
            </a:r>
          </a:p>
          <a:p>
            <a:pPr lvl="1"/>
            <a:r>
              <a:rPr lang="en-US" sz="2200" dirty="0">
                <a:latin typeface="+mj-lt"/>
              </a:rPr>
              <a:t>Community college or university training</a:t>
            </a:r>
          </a:p>
          <a:p>
            <a:pPr lvl="1"/>
            <a:r>
              <a:rPr lang="en-US" sz="2200" dirty="0">
                <a:latin typeface="+mj-lt"/>
              </a:rPr>
              <a:t>On-the-job training</a:t>
            </a:r>
          </a:p>
          <a:p>
            <a:pPr lvl="1"/>
            <a:r>
              <a:rPr lang="en-US" sz="2200" dirty="0">
                <a:latin typeface="+mj-lt"/>
              </a:rPr>
              <a:t>Job coaching</a:t>
            </a:r>
          </a:p>
          <a:p>
            <a:pPr lvl="1"/>
            <a:r>
              <a:rPr lang="en-US" sz="2200" dirty="0">
                <a:latin typeface="+mj-lt"/>
              </a:rPr>
              <a:t>Job placement services</a:t>
            </a:r>
          </a:p>
          <a:p>
            <a:pPr lvl="1"/>
            <a:r>
              <a:rPr lang="en-US" sz="2200" dirty="0">
                <a:latin typeface="+mj-lt"/>
              </a:rPr>
              <a:t>Transportation</a:t>
            </a:r>
          </a:p>
        </p:txBody>
      </p:sp>
    </p:spTree>
    <p:extLst>
      <p:ext uri="{BB962C8B-B14F-4D97-AF65-F5344CB8AC3E}">
        <p14:creationId xmlns:p14="http://schemas.microsoft.com/office/powerpoint/2010/main" val="83178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9417-E402-4EE6-B462-45AA83A5FFD2}"/>
              </a:ext>
            </a:extLst>
          </p:cNvPr>
          <p:cNvSpPr>
            <a:spLocks noGrp="1"/>
          </p:cNvSpPr>
          <p:nvPr>
            <p:ph type="title"/>
          </p:nvPr>
        </p:nvSpPr>
        <p:spPr/>
        <p:txBody>
          <a:bodyPr>
            <a:normAutofit/>
          </a:bodyPr>
          <a:lstStyle/>
          <a:p>
            <a:r>
              <a:rPr lang="en-US" dirty="0"/>
              <a:t>Data and sample</a:t>
            </a:r>
          </a:p>
        </p:txBody>
      </p:sp>
      <p:sp>
        <p:nvSpPr>
          <p:cNvPr id="3" name="Content Placeholder 2" descr="illustration of a magnifying glass over a bar graph">
            <a:extLst>
              <a:ext uri="{FF2B5EF4-FFF2-40B4-BE49-F238E27FC236}">
                <a16:creationId xmlns:a16="http://schemas.microsoft.com/office/drawing/2014/main" id="{5ACC8477-7B67-4018-B649-52DA6C2B8CC6}"/>
              </a:ext>
            </a:extLst>
          </p:cNvPr>
          <p:cNvSpPr>
            <a:spLocks noGrp="1"/>
          </p:cNvSpPr>
          <p:nvPr>
            <p:ph sz="half" idx="2"/>
          </p:nvPr>
        </p:nvSpPr>
        <p:spPr>
          <a:xfrm>
            <a:off x="975420" y="1666188"/>
            <a:ext cx="9300280" cy="4801072"/>
          </a:xfrm>
        </p:spPr>
        <p:txBody>
          <a:bodyPr vert="horz" lIns="91440" tIns="45720" rIns="91440" bIns="45720" rtlCol="0" anchor="t">
            <a:normAutofit lnSpcReduction="10000"/>
          </a:bodyPr>
          <a:lstStyle/>
          <a:p>
            <a:pPr>
              <a:lnSpc>
                <a:spcPct val="110000"/>
              </a:lnSpc>
            </a:pPr>
            <a:r>
              <a:rPr lang="en-US" sz="3500" dirty="0">
                <a:cs typeface="Arial" panose="020B0604020202020204" pitchFamily="34" charset="0"/>
              </a:rPr>
              <a:t>Data: Case Service Reports from the RSA-911</a:t>
            </a:r>
          </a:p>
          <a:p>
            <a:pPr lvl="1">
              <a:lnSpc>
                <a:spcPct val="110000"/>
              </a:lnSpc>
            </a:pPr>
            <a:r>
              <a:rPr lang="en-US" sz="3000" dirty="0">
                <a:latin typeface="+mj-lt"/>
                <a:cs typeface="Arial" panose="020B0604020202020204" pitchFamily="34" charset="0"/>
              </a:rPr>
              <a:t>Cover all 78 agencies and all VR applicants from program years 2017–2019</a:t>
            </a:r>
          </a:p>
          <a:p>
            <a:pPr>
              <a:lnSpc>
                <a:spcPct val="110000"/>
              </a:lnSpc>
            </a:pPr>
            <a:r>
              <a:rPr lang="en-US" sz="3500" dirty="0">
                <a:cs typeface="Arial" panose="020B0604020202020204" pitchFamily="34" charset="0"/>
              </a:rPr>
              <a:t>Sample</a:t>
            </a:r>
          </a:p>
          <a:p>
            <a:pPr lvl="1">
              <a:lnSpc>
                <a:spcPct val="110000"/>
              </a:lnSpc>
            </a:pPr>
            <a:r>
              <a:rPr lang="en-US" sz="2600" dirty="0">
                <a:latin typeface="+mj-lt"/>
                <a:cs typeface="Arial" panose="020B0604020202020204" pitchFamily="34" charset="0"/>
              </a:rPr>
              <a:t>All young adults who had open VR cases during program years 2017–2019</a:t>
            </a:r>
          </a:p>
          <a:p>
            <a:pPr lvl="1">
              <a:lnSpc>
                <a:spcPct val="110000"/>
              </a:lnSpc>
            </a:pPr>
            <a:r>
              <a:rPr lang="en-US" sz="2600" dirty="0">
                <a:latin typeface="+mj-lt"/>
                <a:cs typeface="Arial" panose="020B0604020202020204" pitchFamily="34" charset="0"/>
              </a:rPr>
              <a:t>Ages 16–28 at the time of VR application </a:t>
            </a:r>
          </a:p>
          <a:p>
            <a:pPr lvl="1">
              <a:lnSpc>
                <a:spcPct val="110000"/>
              </a:lnSpc>
            </a:pPr>
            <a:r>
              <a:rPr lang="en-US" sz="2600" dirty="0">
                <a:latin typeface="+mj-lt"/>
                <a:cs typeface="Arial" panose="020B0604020202020204" pitchFamily="34" charset="0"/>
              </a:rPr>
              <a:t>Autism is recorded as the primary or secondary impairment</a:t>
            </a:r>
            <a:endParaRPr lang="en-US" sz="3000" dirty="0">
              <a:latin typeface="+mj-lt"/>
              <a:cs typeface="Arial"/>
            </a:endParaRPr>
          </a:p>
          <a:p>
            <a:pPr marL="0" indent="0">
              <a:lnSpc>
                <a:spcPct val="110000"/>
              </a:lnSpc>
              <a:buNone/>
            </a:pPr>
            <a:endParaRPr lang="en-US" dirty="0"/>
          </a:p>
        </p:txBody>
      </p:sp>
      <p:pic>
        <p:nvPicPr>
          <p:cNvPr id="4" name="Picture 3" descr="illustration of a magnifying glass over a bar graph">
            <a:extLst>
              <a:ext uri="{FF2B5EF4-FFF2-40B4-BE49-F238E27FC236}">
                <a16:creationId xmlns:a16="http://schemas.microsoft.com/office/drawing/2014/main" id="{74588A9F-788F-12DC-05E5-D7A92EC596DB}"/>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551" t="5872" r="4166" b="16192"/>
          <a:stretch/>
        </p:blipFill>
        <p:spPr bwMode="auto">
          <a:xfrm>
            <a:off x="9934575" y="1978712"/>
            <a:ext cx="1885950" cy="16789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0146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1CA0-63F3-6589-9D05-A983C2D8A3C5}"/>
              </a:ext>
            </a:extLst>
          </p:cNvPr>
          <p:cNvSpPr>
            <a:spLocks noGrp="1"/>
          </p:cNvSpPr>
          <p:nvPr>
            <p:ph type="title"/>
          </p:nvPr>
        </p:nvSpPr>
        <p:spPr/>
        <p:txBody>
          <a:bodyPr/>
          <a:lstStyle/>
          <a:p>
            <a:r>
              <a:rPr lang="en-US" dirty="0"/>
              <a:t>Data challenges</a:t>
            </a:r>
          </a:p>
        </p:txBody>
      </p:sp>
      <p:sp>
        <p:nvSpPr>
          <p:cNvPr id="3" name="Content Placeholder 2">
            <a:extLst>
              <a:ext uri="{FF2B5EF4-FFF2-40B4-BE49-F238E27FC236}">
                <a16:creationId xmlns:a16="http://schemas.microsoft.com/office/drawing/2014/main" id="{D926A5A3-4F31-DE55-9E9D-C330A1B59F71}"/>
              </a:ext>
            </a:extLst>
          </p:cNvPr>
          <p:cNvSpPr>
            <a:spLocks noGrp="1"/>
          </p:cNvSpPr>
          <p:nvPr>
            <p:ph sz="half" idx="2"/>
          </p:nvPr>
        </p:nvSpPr>
        <p:spPr>
          <a:xfrm>
            <a:off x="835152" y="1820235"/>
            <a:ext cx="10698480" cy="4013104"/>
          </a:xfrm>
        </p:spPr>
        <p:txBody>
          <a:bodyPr vert="horz" lIns="91440" tIns="45720" rIns="91440" bIns="45720" rtlCol="0" anchor="t">
            <a:normAutofit fontScale="85000" lnSpcReduction="10000"/>
          </a:bodyPr>
          <a:lstStyle/>
          <a:p>
            <a:pPr>
              <a:lnSpc>
                <a:spcPct val="110000"/>
              </a:lnSpc>
            </a:pPr>
            <a:r>
              <a:rPr lang="en-US" dirty="0">
                <a:cs typeface="Arial" panose="020B0604020202020204" pitchFamily="34" charset="0"/>
              </a:rPr>
              <a:t>Post-WIOA data (2017–2020)</a:t>
            </a:r>
          </a:p>
          <a:p>
            <a:pPr lvl="1">
              <a:lnSpc>
                <a:spcPct val="110000"/>
              </a:lnSpc>
            </a:pPr>
            <a:r>
              <a:rPr lang="en-US" dirty="0">
                <a:cs typeface="Arial" panose="020B0604020202020204" pitchFamily="34" charset="0"/>
              </a:rPr>
              <a:t>Reporting changed in 2017, making data since then incomparable to older data</a:t>
            </a:r>
          </a:p>
          <a:p>
            <a:pPr lvl="1">
              <a:lnSpc>
                <a:spcPct val="110000"/>
              </a:lnSpc>
            </a:pPr>
            <a:r>
              <a:rPr lang="en-US" dirty="0"/>
              <a:t>Overlap with COVID-19</a:t>
            </a:r>
            <a:endParaRPr lang="en-US" dirty="0">
              <a:cs typeface="Arial" panose="020B0604020202020204" pitchFamily="34" charset="0"/>
            </a:endParaRPr>
          </a:p>
          <a:p>
            <a:pPr>
              <a:lnSpc>
                <a:spcPct val="110000"/>
              </a:lnSpc>
            </a:pPr>
            <a:r>
              <a:rPr lang="en-US" dirty="0">
                <a:cs typeface="Arial" panose="020B0604020202020204" pitchFamily="34" charset="0"/>
              </a:rPr>
              <a:t>Classification of “type of primary or secondary impairment” is decided by agency staff member</a:t>
            </a:r>
          </a:p>
          <a:p>
            <a:pPr lvl="1">
              <a:lnSpc>
                <a:spcPct val="110000"/>
              </a:lnSpc>
            </a:pPr>
            <a:r>
              <a:rPr lang="en-US" dirty="0">
                <a:cs typeface="Arial" panose="020B0604020202020204" pitchFamily="34" charset="0"/>
              </a:rPr>
              <a:t>Might result in an undercount of applicants with autism</a:t>
            </a:r>
          </a:p>
          <a:p>
            <a:pPr lvl="1">
              <a:lnSpc>
                <a:spcPct val="110000"/>
              </a:lnSpc>
            </a:pPr>
            <a:r>
              <a:rPr lang="en-US" dirty="0">
                <a:cs typeface="Arial" panose="020B0604020202020204" pitchFamily="34" charset="0"/>
              </a:rPr>
              <a:t>Could be differences across states</a:t>
            </a:r>
          </a:p>
          <a:p>
            <a:r>
              <a:rPr lang="en-US" dirty="0"/>
              <a:t>De-identified national data were not linkable across program years</a:t>
            </a:r>
          </a:p>
          <a:p>
            <a:pPr lvl="1"/>
            <a:r>
              <a:rPr lang="en-US" dirty="0"/>
              <a:t>To avoid duplication, we looked at either year of application or year of exit </a:t>
            </a:r>
            <a:endParaRPr lang="en-US" dirty="0">
              <a:cs typeface="Times New Roman"/>
            </a:endParaRPr>
          </a:p>
          <a:p>
            <a:pPr lvl="1"/>
            <a:r>
              <a:rPr lang="en-US" dirty="0"/>
              <a:t>Cannot examine associations between services and employment outcomes</a:t>
            </a:r>
          </a:p>
          <a:p>
            <a:endParaRPr lang="en-US" dirty="0"/>
          </a:p>
        </p:txBody>
      </p:sp>
    </p:spTree>
    <p:extLst>
      <p:ext uri="{BB962C8B-B14F-4D97-AF65-F5344CB8AC3E}">
        <p14:creationId xmlns:p14="http://schemas.microsoft.com/office/powerpoint/2010/main" val="357760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low chart with 4 boxes that lead to the next box (no decision points). The flow chart is described as a list below.&#10;&#10;1. Young adult VR applicants in program years 2017-2019&#10;N = 566,367&#10;Young adult VR applicants were ages 16-28 at the time of application&#10;&#10;2. Young adult VR applicants on the autism spectrum&#10;N = 81,616&#10;14% of young adult VR applicants had a primary or secondary diagnosis of autism&#10;&#10;3. Young adult VR applicants on the autism spectrum who were eligible for VR services&#10;N = 53,592&#10;66% of young adult VR applicants on the autism spectrum were eligible for VR services, as measured by a signed IPE&#10;&#10;4. Young adult VR applicants on the autism spectrum who were eligible for VR services and exited with employment by the end of 2019&#10;N = 15,582&#10;29% of young adult VR applicants on the autism spectrum who were eligible for VR services exited VR services with employment, meaning they had a job for at least 90 days">
            <a:extLst>
              <a:ext uri="{FF2B5EF4-FFF2-40B4-BE49-F238E27FC236}">
                <a16:creationId xmlns:a16="http://schemas.microsoft.com/office/drawing/2014/main" id="{7E3AED57-3988-B27B-732D-D25E18B9D250}"/>
              </a:ext>
            </a:extLst>
          </p:cNvPr>
          <p:cNvSpPr>
            <a:spLocks noGrp="1"/>
          </p:cNvSpPr>
          <p:nvPr>
            <p:ph type="title"/>
          </p:nvPr>
        </p:nvSpPr>
        <p:spPr/>
        <p:txBody>
          <a:bodyPr>
            <a:normAutofit fontScale="90000"/>
          </a:bodyPr>
          <a:lstStyle/>
          <a:p>
            <a:r>
              <a:rPr lang="en-US" dirty="0"/>
              <a:t>Many young adults on the autism spectrum applied for VR during 2017–2019 </a:t>
            </a:r>
          </a:p>
        </p:txBody>
      </p:sp>
      <p:pic>
        <p:nvPicPr>
          <p:cNvPr id="5" name="Content Placeholder 4" descr="Flow chart with 4 boxes that lead to the next box (no decision points). The flow chart is described as a list below.&#10;&#10;1. Young adult VR applicants in program years 2017-2019&#10;N = 566,367&#10;Young adult VR applicants were ages 16-28 at the time of application&#10;&#10;2. Young adult VR applicants on the autism spectrum&#10;N = 81,616&#10;14% of young adult VR applicants had a primary or secondary diagnosis of autism&#10;&#10;3. Young adult VR applicants on the autism spectrum who were eligible for VR services&#10;N = 53,592&#10;66% of young adult VR applicants on the autism spectrum were eligible for VR services, as measured by a signed IPE&#10;&#10;4. Young adult VR applicants on the autism spectrum who were eligible for VR services and exited with employment by the end of 2019&#10;N = 15,582&#10;29% of young adult VR applicants on the autism spectrum who were eligible for VR services exited VR services with employment, meaning they had a job for at least 90 days">
            <a:extLst>
              <a:ext uri="{FF2B5EF4-FFF2-40B4-BE49-F238E27FC236}">
                <a16:creationId xmlns:a16="http://schemas.microsoft.com/office/drawing/2014/main" id="{D05AA2D4-D4BE-420A-B6FD-EC5FE64C174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239944" y="1668492"/>
            <a:ext cx="7710978" cy="3929614"/>
          </a:xfrm>
          <a:prstGeom prst="rect">
            <a:avLst/>
          </a:prstGeom>
        </p:spPr>
      </p:pic>
      <p:sp>
        <p:nvSpPr>
          <p:cNvPr id="7" name="Content Placeholder 3">
            <a:extLst>
              <a:ext uri="{FF2B5EF4-FFF2-40B4-BE49-F238E27FC236}">
                <a16:creationId xmlns:a16="http://schemas.microsoft.com/office/drawing/2014/main" id="{CAFFFBC1-4BD0-FE90-2D7E-9365ABE90734}"/>
              </a:ext>
            </a:extLst>
          </p:cNvPr>
          <p:cNvSpPr>
            <a:spLocks noGrp="1"/>
          </p:cNvSpPr>
          <p:nvPr>
            <p:ph sz="quarter" idx="4"/>
          </p:nvPr>
        </p:nvSpPr>
        <p:spPr>
          <a:xfrm>
            <a:off x="108857" y="5598106"/>
            <a:ext cx="11419114" cy="705249"/>
          </a:xfrm>
        </p:spPr>
        <p:txBody>
          <a:bodyPr>
            <a:noAutofit/>
          </a:bodyPr>
          <a:lstStyle/>
          <a:p>
            <a:pPr marL="457200" marR="0" indent="-457200">
              <a:lnSpc>
                <a:spcPct val="110000"/>
              </a:lnSpc>
              <a:spcBef>
                <a:spcPts val="200"/>
              </a:spcBef>
              <a:spcAft>
                <a:spcPts val="3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Note: 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tatistics are based on a sample of 566,367 young adults who applied for VR during 2017–2019 and who did not have any missing information on age, sex, race, and ethnicity. Employment outcomes as reported at VR exit by end of 2019; some young adults may have gone on to become employed after 2019. Years refer to program years.</a:t>
            </a:r>
          </a:p>
        </p:txBody>
      </p:sp>
    </p:spTree>
    <p:extLst>
      <p:ext uri="{BB962C8B-B14F-4D97-AF65-F5344CB8AC3E}">
        <p14:creationId xmlns:p14="http://schemas.microsoft.com/office/powerpoint/2010/main" val="341608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6D07-28DF-6E89-B59C-620BDB72E0C5}"/>
              </a:ext>
            </a:extLst>
          </p:cNvPr>
          <p:cNvSpPr>
            <a:spLocks noGrp="1"/>
          </p:cNvSpPr>
          <p:nvPr>
            <p:ph type="title"/>
          </p:nvPr>
        </p:nvSpPr>
        <p:spPr/>
        <p:txBody>
          <a:bodyPr>
            <a:normAutofit fontScale="90000"/>
          </a:bodyPr>
          <a:lstStyle/>
          <a:p>
            <a:r>
              <a:rPr lang="en-US"/>
              <a:t>Schools were the most common source of referral for autistic young adult VR applicants</a:t>
            </a:r>
          </a:p>
        </p:txBody>
      </p:sp>
      <p:pic>
        <p:nvPicPr>
          <p:cNvPr id="5" name="Picture 4" descr="44.6% of referrals were from elementary or secondary educational institutions; 19.2% were self-referral; 13.7% were from other referral sources; 8.3% were from family or friends; 5.5% were from IDD service providers; 4.2% were from welfare, public housing, mental, or medical health providers; 3.4% were from postsecondary educational institutions; and 1% were from DOL-related programs.">
            <a:extLst>
              <a:ext uri="{FF2B5EF4-FFF2-40B4-BE49-F238E27FC236}">
                <a16:creationId xmlns:a16="http://schemas.microsoft.com/office/drawing/2014/main" id="{2006310A-D5C1-D64D-0D0D-694C989F49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90" y="1956221"/>
            <a:ext cx="10860881" cy="3624935"/>
          </a:xfrm>
          <a:prstGeom prst="rect">
            <a:avLst/>
          </a:prstGeom>
        </p:spPr>
      </p:pic>
      <p:sp>
        <p:nvSpPr>
          <p:cNvPr id="4" name="Content Placeholder 3">
            <a:extLst>
              <a:ext uri="{FF2B5EF4-FFF2-40B4-BE49-F238E27FC236}">
                <a16:creationId xmlns:a16="http://schemas.microsoft.com/office/drawing/2014/main" id="{4A60AE06-B123-DA7A-2245-DBDB74574F3A}"/>
              </a:ext>
            </a:extLst>
          </p:cNvPr>
          <p:cNvSpPr>
            <a:spLocks noGrp="1"/>
          </p:cNvSpPr>
          <p:nvPr>
            <p:ph sz="quarter" idx="4"/>
          </p:nvPr>
        </p:nvSpPr>
        <p:spPr>
          <a:xfrm>
            <a:off x="187287" y="5816710"/>
            <a:ext cx="11162898" cy="902606"/>
          </a:xfrm>
          <a:noFill/>
        </p:spPr>
        <p:txBody>
          <a:bodyPr wrap="square">
            <a:spAutoFit/>
          </a:bodyPr>
          <a:lstStyle/>
          <a:p>
            <a:pPr marL="574675" indent="-574675">
              <a:lnSpc>
                <a:spcPct val="110000"/>
              </a:lnSpc>
              <a:spcBef>
                <a:spcPts val="200"/>
              </a:spcBef>
              <a:spcAft>
                <a:spcPts val="300"/>
              </a:spcAft>
            </a:pPr>
            <a:r>
              <a:rPr lang="en-US" sz="1600" dirty="0">
                <a:latin typeface="Arial" panose="020B0604020202020204" pitchFamily="34" charset="0"/>
                <a:cs typeface="Times New Roman" panose="02020603050405020304" pitchFamily="18" charset="0"/>
              </a:rPr>
              <a:t>Note: Statistics are based on a sample of 81,616 young adults on the autism spectrum who applied for VR during 2017–2019. Percentages may not sum to 100 due to rounding. IDD = intellectual or developmental disabilities.</a:t>
            </a:r>
          </a:p>
        </p:txBody>
      </p:sp>
    </p:spTree>
    <p:extLst>
      <p:ext uri="{BB962C8B-B14F-4D97-AF65-F5344CB8AC3E}">
        <p14:creationId xmlns:p14="http://schemas.microsoft.com/office/powerpoint/2010/main" val="68103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76CE-DAB4-403C-99B9-B0C335895F22}"/>
              </a:ext>
            </a:extLst>
          </p:cNvPr>
          <p:cNvSpPr>
            <a:spLocks noGrp="1"/>
          </p:cNvSpPr>
          <p:nvPr>
            <p:ph type="title"/>
          </p:nvPr>
        </p:nvSpPr>
        <p:spPr>
          <a:xfrm>
            <a:off x="837633" y="571469"/>
            <a:ext cx="10515600" cy="1132046"/>
          </a:xfrm>
        </p:spPr>
        <p:txBody>
          <a:bodyPr>
            <a:noAutofit/>
          </a:bodyPr>
          <a:lstStyle/>
          <a:p>
            <a:r>
              <a:rPr lang="en-US" sz="3600"/>
              <a:t>Autistic young adult VR applicants were primarily male and White, and about half were students</a:t>
            </a:r>
          </a:p>
        </p:txBody>
      </p:sp>
      <p:pic>
        <p:nvPicPr>
          <p:cNvPr id="5" name="Picture 4" descr="81.9% of VR applicants on the autism spectrum were male&#10;&#10;The average age of VR applicants on the autism spectrum was 20&#10;&#10;48.7% of VR applicants on the autism spectrum were considered by VR to be a student with a disability&#10;&#10;68.9% of applicants were white, non-Hispanic. 12.5% were Hispanic or Latino. 12% were Black, non-Hispanic; 2.9% were Asian, non-Hispanic; 2.9% were more than one race, non-Hispanic; 0.6% were American Indian or Alaska Native, non-Hispanic; and 0.2% were Native Hawaiian or other Pacific Islander, non-Hispanic.">
            <a:extLst>
              <a:ext uri="{FF2B5EF4-FFF2-40B4-BE49-F238E27FC236}">
                <a16:creationId xmlns:a16="http://schemas.microsoft.com/office/drawing/2014/main" id="{49C3BFC9-78CD-A5E3-493D-9C0FF8E58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677" y="1819246"/>
            <a:ext cx="8524645" cy="4612650"/>
          </a:xfrm>
          <a:prstGeom prst="rect">
            <a:avLst/>
          </a:prstGeom>
        </p:spPr>
      </p:pic>
    </p:spTree>
    <p:extLst>
      <p:ext uri="{BB962C8B-B14F-4D97-AF65-F5344CB8AC3E}">
        <p14:creationId xmlns:p14="http://schemas.microsoft.com/office/powerpoint/2010/main" val="97422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93C8C4-B566-D596-663F-F4FC927A1421}"/>
              </a:ext>
            </a:extLst>
          </p:cNvPr>
          <p:cNvSpPr>
            <a:spLocks noGrp="1"/>
          </p:cNvSpPr>
          <p:nvPr>
            <p:ph type="title"/>
          </p:nvPr>
        </p:nvSpPr>
        <p:spPr>
          <a:xfrm>
            <a:off x="838199" y="578412"/>
            <a:ext cx="11107723" cy="1113227"/>
          </a:xfrm>
        </p:spPr>
        <p:txBody>
          <a:bodyPr>
            <a:noAutofit/>
          </a:bodyPr>
          <a:lstStyle/>
          <a:p>
            <a:r>
              <a:rPr lang="en-US" sz="3600" dirty="0"/>
              <a:t>Service use among 66% of autistic young adults who developed an individualized plan for employment (IPE)</a:t>
            </a:r>
          </a:p>
        </p:txBody>
      </p:sp>
      <p:pic>
        <p:nvPicPr>
          <p:cNvPr id="5" name="Picture 4" descr="Any VR service: 92.1%. Career services: 33.4%. Pre-employment transition services: 32.6%. Training services: 11.5%. Other services: 83.9%.">
            <a:extLst>
              <a:ext uri="{FF2B5EF4-FFF2-40B4-BE49-F238E27FC236}">
                <a16:creationId xmlns:a16="http://schemas.microsoft.com/office/drawing/2014/main" id="{97B2AFE8-7125-7B4B-8881-B1960F2CFF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2416635"/>
            <a:ext cx="10235649" cy="2923683"/>
          </a:xfrm>
          <a:prstGeom prst="rect">
            <a:avLst/>
          </a:prstGeom>
          <a:noFill/>
        </p:spPr>
      </p:pic>
      <p:sp>
        <p:nvSpPr>
          <p:cNvPr id="6" name="TextBox 5">
            <a:extLst>
              <a:ext uri="{FF2B5EF4-FFF2-40B4-BE49-F238E27FC236}">
                <a16:creationId xmlns:a16="http://schemas.microsoft.com/office/drawing/2014/main" id="{F2F79BDA-95D0-D302-75D3-EED0FE5A863C}"/>
              </a:ext>
            </a:extLst>
          </p:cNvPr>
          <p:cNvSpPr txBox="1"/>
          <p:nvPr/>
        </p:nvSpPr>
        <p:spPr>
          <a:xfrm>
            <a:off x="263386" y="5973094"/>
            <a:ext cx="10810462" cy="612988"/>
          </a:xfrm>
          <a:prstGeom prst="rect">
            <a:avLst/>
          </a:prstGeom>
          <a:noFill/>
        </p:spPr>
        <p:txBody>
          <a:bodyPr wrap="square">
            <a:spAutoFit/>
          </a:bodyPr>
          <a:lstStyle/>
          <a:p>
            <a:pPr marL="574675" marR="0" indent="-574675">
              <a:lnSpc>
                <a:spcPct val="110000"/>
              </a:lnSpc>
              <a:spcBef>
                <a:spcPts val="200"/>
              </a:spcBef>
              <a:spcAft>
                <a:spcPts val="300"/>
              </a:spcAft>
            </a:pPr>
            <a:r>
              <a:rPr lang="en-US" sz="1600" dirty="0">
                <a:solidFill>
                  <a:schemeClr val="accent1"/>
                </a:solidFill>
                <a:latin typeface="Arial" panose="020B0604020202020204" pitchFamily="34" charset="0"/>
                <a:cs typeface="Times New Roman" panose="02020603050405020304" pitchFamily="18" charset="0"/>
              </a:rPr>
              <a:t>Note:	Statistics are based on a sample of 53,592 young adults on the autism spectrum who applied for VR during 2017–2019 and signed an IPE.</a:t>
            </a:r>
          </a:p>
        </p:txBody>
      </p:sp>
      <p:sp>
        <p:nvSpPr>
          <p:cNvPr id="12" name="Slide Number Placeholder 4">
            <a:extLst>
              <a:ext uri="{FF2B5EF4-FFF2-40B4-BE49-F238E27FC236}">
                <a16:creationId xmlns:a16="http://schemas.microsoft.com/office/drawing/2014/main" id="{B273D1D0-B131-62DF-C71D-3BBB6995C35E}"/>
              </a:ext>
              <a:ext uri="{C183D7F6-B498-43B3-948B-1728B52AA6E4}">
                <adec:decorative xmlns:adec="http://schemas.microsoft.com/office/drawing/2017/decorative" val="1"/>
              </a:ext>
            </a:extLst>
          </p:cNvPr>
          <p:cNvSpPr>
            <a:spLocks noGrp="1"/>
          </p:cNvSpPr>
          <p:nvPr>
            <p:ph type="sldNum" sz="quarter" idx="12"/>
          </p:nvPr>
        </p:nvSpPr>
        <p:spPr>
          <a:xfrm>
            <a:off x="11302229" y="6085840"/>
            <a:ext cx="521208" cy="508533"/>
          </a:xfrm>
        </p:spPr>
        <p:txBody>
          <a:bodyPr/>
          <a:lstStyle/>
          <a:p>
            <a:pPr>
              <a:spcAft>
                <a:spcPts val="600"/>
              </a:spcAft>
            </a:pPr>
            <a:fld id="{CD6D25CF-0D6E-4844-B79B-06FF722D38A1}" type="slidenum">
              <a:rPr lang="en-US" smtClean="0"/>
              <a:pPr>
                <a:spcAft>
                  <a:spcPts val="600"/>
                </a:spcAft>
              </a:pPr>
              <a:t>9</a:t>
            </a:fld>
            <a:endParaRPr lang="en-US"/>
          </a:p>
        </p:txBody>
      </p:sp>
    </p:spTree>
    <p:extLst>
      <p:ext uri="{BB962C8B-B14F-4D97-AF65-F5344CB8AC3E}">
        <p14:creationId xmlns:p14="http://schemas.microsoft.com/office/powerpoint/2010/main" val="2444983176"/>
      </p:ext>
    </p:extLst>
  </p:cSld>
  <p:clrMapOvr>
    <a:masterClrMapping/>
  </p:clrMapOvr>
</p:sld>
</file>

<file path=ppt/theme/theme1.xml><?xml version="1.0" encoding="utf-8"?>
<a:theme xmlns:a="http://schemas.openxmlformats.org/drawingml/2006/main" name="Custom Design">
  <a:themeElements>
    <a:clrScheme name="MathematicaUniversal-GMMB">
      <a:dk1>
        <a:sysClr val="windowText" lastClr="000000"/>
      </a:dk1>
      <a:lt1>
        <a:sysClr val="window" lastClr="FFFFFF"/>
      </a:lt1>
      <a:dk2>
        <a:srgbClr val="046B5C"/>
      </a:dk2>
      <a:lt2>
        <a:srgbClr val="E0D4B5"/>
      </a:lt2>
      <a:accent1>
        <a:srgbClr val="0B2949"/>
      </a:accent1>
      <a:accent2>
        <a:srgbClr val="D02B27"/>
      </a:accent2>
      <a:accent3>
        <a:srgbClr val="5B6771"/>
      </a:accent3>
      <a:accent4>
        <a:srgbClr val="F1B51C"/>
      </a:accent4>
      <a:accent5>
        <a:srgbClr val="189394"/>
      </a:accent5>
      <a:accent6>
        <a:srgbClr val="17A673"/>
      </a:accent6>
      <a:hlink>
        <a:srgbClr val="0563C1"/>
      </a:hlink>
      <a:folHlink>
        <a:srgbClr val="954F72"/>
      </a:folHlink>
    </a:clrScheme>
    <a:fontScheme name="Custom 3">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nk">
      <a:srgbClr val="FFFFFF"/>
    </a:custClr>
    <a:custClr name="LT2_231_221_198">
      <a:srgbClr val="E7DDC6"/>
    </a:custClr>
    <a:custClr name="DK2_72_131_120">
      <a:srgbClr val="488378"/>
    </a:custClr>
    <a:custClr name="A1_65_75_102">
      <a:srgbClr val="414B66"/>
    </a:custClr>
    <a:custClr name="A2_217_101_73">
      <a:srgbClr val="D96549"/>
    </a:custClr>
    <a:custClr name="A3_123_129_138">
      <a:srgbClr val="7B818A"/>
    </a:custClr>
    <a:custClr name="A4_244_197_92">
      <a:srgbClr val="F4C55C"/>
    </a:custClr>
    <a:custClr name="A5_101_167_169">
      <a:srgbClr val="65A7A9"/>
    </a:custClr>
    <a:custClr name="A6_106_183_144">
      <a:srgbClr val="6AB790"/>
    </a:custClr>
    <a:custClr name="Blank">
      <a:srgbClr val="FFFFFF"/>
    </a:custClr>
    <a:custClr name="Blank">
      <a:srgbClr val="FFFFFF"/>
    </a:custClr>
    <a:custClr name="LT2_237_231_214">
      <a:srgbClr val="EDE7D6"/>
    </a:custClr>
    <a:custClr name="DK2_127_162_154">
      <a:srgbClr val="7FA29A"/>
    </a:custClr>
    <a:custClr name="A1_114_116_139">
      <a:srgbClr val="72748B"/>
    </a:custClr>
    <a:custClr name="A2_227_147_120">
      <a:srgbClr val="E39378"/>
    </a:custClr>
    <a:custClr name="A3_159_162_169">
      <a:srgbClr val="9FA2A9"/>
    </a:custClr>
    <a:custClr name="A4_248_214_144">
      <a:srgbClr val="F8D690"/>
    </a:custClr>
    <a:custClr name="A5_150_190_193">
      <a:srgbClr val="96BEC1"/>
    </a:custClr>
    <a:custClr name="A6_156_202_176">
      <a:srgbClr val="9CCAB0"/>
    </a:custClr>
    <a:custClr name="Blank">
      <a:srgbClr val="FFFFFF"/>
    </a:custClr>
    <a:custClr name="Blank">
      <a:srgbClr val="FFFFFF"/>
    </a:custClr>
    <a:custClr name="LT2_245_241_232">
      <a:srgbClr val="F5F1E8"/>
    </a:custClr>
    <a:custClr name="DK2_184_200_196">
      <a:srgbClr val="B8C8C4"/>
    </a:custClr>
    <a:custClr name="A1_172_172_186">
      <a:srgbClr val="ACACBA"/>
    </a:custClr>
    <a:custClr name="A2_239_196_179">
      <a:srgbClr val="EFC4B3"/>
    </a:custClr>
    <a:custClr name="A3_200_201_205">
      <a:srgbClr val="C8C9CD"/>
    </a:custClr>
    <a:custClr name="A4_251_232_196">
      <a:srgbClr val="FBE8C4"/>
    </a:custClr>
    <a:custClr name="A5_200_218_219">
      <a:srgbClr val="C8DADB"/>
    </a:custClr>
    <a:custClr name="A6_203_225_211">
      <a:srgbClr val="CBE1D3"/>
    </a:custClr>
    <a:custClr name="data-viz_92_67_119">
      <a:srgbClr val="5C4377"/>
    </a:custClr>
    <a:custClr name="data-viz_117_55_38">
      <a:srgbClr val="753726"/>
    </a:custClr>
  </a:custClrLst>
  <a:extLst>
    <a:ext uri="{05A4C25C-085E-4340-85A3-A5531E510DB2}">
      <thm15:themeFamily xmlns:thm15="http://schemas.microsoft.com/office/thememl/2012/main" name="Math_U_v2.potx" id="{F5146021-1B63-4089-B951-6A8D0D391CAA}" vid="{D6A822D0-BDE0-4412-B3B6-99F8EC800A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xml><?xml version="1.0" encoding="utf-8"?>
<customUI xmlns="http://schemas.microsoft.com/office/2006/01/customui">
  <ribbon>
    <tabs>
      <tab idQ="TabHome">
        <group id="mso_c1.2FA331AA" label="Bullet Levels" insertBeforeMso="GroupParagraph">
          <control idQ="OutlineDemote" visible="true" size="large"/>
          <control idQ="OutlinePromote" visible="true" size="large"/>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9d4d910f492e8dac430a88d31e79f3b3">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c0cff01db3e507ba525f49a41f7f673b"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00989-DF66-40F6-9256-86BEFEC04FC5}">
  <ds:schemaRefs>
    <ds:schemaRef ds:uri="http://schemas.microsoft.com/sharepoint/v3/contenttype/forms"/>
  </ds:schemaRefs>
</ds:datastoreItem>
</file>

<file path=customXml/itemProps2.xml><?xml version="1.0" encoding="utf-8"?>
<ds:datastoreItem xmlns:ds="http://schemas.openxmlformats.org/officeDocument/2006/customXml" ds:itemID="{E23F72A8-13E6-4585-ACF3-C10941E06452}">
  <ds:schemaRefs>
    <ds:schemaRef ds:uri="http://purl.org/dc/terms/"/>
    <ds:schemaRef ds:uri="http://www.w3.org/XML/1998/namespace"/>
    <ds:schemaRef ds:uri="http://purl.org/dc/dcmitype/"/>
    <ds:schemaRef ds:uri="2235dde2-b790-4e10-9d48-d43be96f1d71"/>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fa6c27e5-2960-4c71-81aa-383a710c0b60"/>
    <ds:schemaRef ds:uri="112b3ed3-6cb6-4524-af0a-33e0546dafc2"/>
  </ds:schemaRefs>
</ds:datastoreItem>
</file>

<file path=customXml/itemProps3.xml><?xml version="1.0" encoding="utf-8"?>
<ds:datastoreItem xmlns:ds="http://schemas.openxmlformats.org/officeDocument/2006/customXml" ds:itemID="{2EC5911A-65EE-4FB1-B911-7DB7B19779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c27e5-2960-4c71-81aa-383a710c0b60"/>
    <ds:schemaRef ds:uri="112b3ed3-6cb6-4524-af0a-33e0546da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1MathU_Presentation</Template>
  <TotalTime>694</TotalTime>
  <Words>2760</Words>
  <Application>Microsoft Office PowerPoint</Application>
  <PresentationFormat>Widescreen</PresentationFormat>
  <Paragraphs>127</Paragraphs>
  <Slides>23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Courier New</vt:lpstr>
      <vt:lpstr>Times New Roman</vt:lpstr>
      <vt:lpstr>Custom Design</vt:lpstr>
      <vt:lpstr>Vocational Rehabilitation Participation and Employment Outcomes among Autistic Young Adults (2017–2020)</vt:lpstr>
      <vt:lpstr>Research Support Services for Employment of Young Adults on the Autism Spectrum (REYAAS)</vt:lpstr>
      <vt:lpstr>Overview of Vocational Rehabilitation (VR)</vt:lpstr>
      <vt:lpstr>Data and sample</vt:lpstr>
      <vt:lpstr>Data challenges</vt:lpstr>
      <vt:lpstr>Many young adults on the autism spectrum applied for VR during 2017–2019 </vt:lpstr>
      <vt:lpstr>Schools were the most common source of referral for autistic young adult VR applicants</vt:lpstr>
      <vt:lpstr>Autistic young adult VR applicants were primarily male and White, and about half were students</vt:lpstr>
      <vt:lpstr>Service use among 66% of autistic young adults who developed an individualized plan for employment (IPE)</vt:lpstr>
      <vt:lpstr>Among young adults, autistic VR clients and clients without autism were similarly likely to use different types of VR services</vt:lpstr>
      <vt:lpstr>VR counselors identified many barriers to employment for autistic young adult VR applicants</vt:lpstr>
      <vt:lpstr>The barriers to employment that VR counselors assessed often differed by disability type</vt:lpstr>
      <vt:lpstr>Among autistic young adults who exited VR after signing an IPE, about half were employed </vt:lpstr>
      <vt:lpstr>Among young adult clients who exited VR, case outcomes differed by disability </vt:lpstr>
      <vt:lpstr>Among autistic young adults, there were large differences by age at application</vt:lpstr>
      <vt:lpstr>Contact information</vt:lpstr>
      <vt:lpstr>Bonus slides</vt:lpstr>
      <vt:lpstr>Research questions</vt:lpstr>
      <vt:lpstr>Cases included in study</vt:lpstr>
      <vt:lpstr>Average age at VR application varied by state</vt:lpstr>
      <vt:lpstr>Percent of autistic young adults with IPEs who exited with employment by PY2019</vt:lpstr>
      <vt:lpstr>VR engagement was significantly altered in the early months of the COVID-19 pandemic (April–June 2020)</vt:lpstr>
      <vt:lpstr>VR engagement was significantly altered in the early months of the COVID-19 pandemic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Service Use and Employment Outcomes of Young Adults on the Autism Spectrum Who Engaged with Vocational Rehabilitation Services from 2017 to 2020</dc:title>
  <dc:creator>Marisa Shenk</dc:creator>
  <cp:lastModifiedBy>Kate Filanoski-Russell</cp:lastModifiedBy>
  <cp:revision>28</cp:revision>
  <dcterms:created xsi:type="dcterms:W3CDTF">2023-07-21T15:23:41Z</dcterms:created>
  <dcterms:modified xsi:type="dcterms:W3CDTF">2026-03-16T17:29:55Z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SIP_Label_9a5e8a9d-1b12-42bd-9856-0af2bbe0ed89_Enabled">
    <vt:lpwstr>True</vt:lpwstr>
  </property>
  <property fmtid="{D5CDD505-2E9C-101B-9397-08002B2CF9AE}" pid="4" name="MSIP_Label_9a5e8a9d-1b12-42bd-9856-0af2bbe0ed89_SiteId">
    <vt:lpwstr>13af8d65-0b4b-4c0f-a446-a427419abfd6</vt:lpwstr>
  </property>
  <property fmtid="{D5CDD505-2E9C-101B-9397-08002B2CF9AE}" pid="5" name="MSIP_Label_9a5e8a9d-1b12-42bd-9856-0af2bbe0ed89_SetDate">
    <vt:lpwstr>2025-06-01T18:21:02Z</vt:lpwstr>
  </property>
  <property fmtid="{D5CDD505-2E9C-101B-9397-08002B2CF9AE}" pid="6" name="MSIP_Label_9a5e8a9d-1b12-42bd-9856-0af2bbe0ed89_Name">
    <vt:lpwstr>Confidential - Default</vt:lpwstr>
  </property>
  <property fmtid="{D5CDD505-2E9C-101B-9397-08002B2CF9AE}" pid="7" name="MSIP_Label_9a5e8a9d-1b12-42bd-9856-0af2bbe0ed89_ActionId">
    <vt:lpwstr>ff8dda4b-10a4-49d1-8ee9-a0b133d32118</vt:lpwstr>
  </property>
  <property fmtid="{D5CDD505-2E9C-101B-9397-08002B2CF9AE}" pid="8" name="MSIP_Label_9a5e8a9d-1b12-42bd-9856-0af2bbe0ed89_Removed">
    <vt:lpwstr>False</vt:lpwstr>
  </property>
  <property fmtid="{D5CDD505-2E9C-101B-9397-08002B2CF9AE}" pid="9" name="MSIP_Label_9a5e8a9d-1b12-42bd-9856-0af2bbe0ed89_Extended_MSFT_Method">
    <vt:lpwstr>Standard</vt:lpwstr>
  </property>
  <property fmtid="{D5CDD505-2E9C-101B-9397-08002B2CF9AE}" pid="10" name="Sensitivity">
    <vt:lpwstr>Confidential - Default</vt:lpwstr>
  </property>
  <property fmtid="{D5CDD505-2E9C-101B-9397-08002B2CF9AE}" pid="11" name="MediaServiceImageTags">
    <vt:lpwstr/>
  </property>
</Properties>
</file>