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3"/>
  </p:notesMasterIdLst>
  <p:handoutMasterIdLst>
    <p:handoutMasterId r:id="rId14"/>
  </p:handoutMasterIdLst>
  <p:sldIdLst>
    <p:sldId id="301" r:id="rId5"/>
    <p:sldId id="303" r:id="rId6"/>
    <p:sldId id="305" r:id="rId7"/>
    <p:sldId id="306" r:id="rId8"/>
    <p:sldId id="307" r:id="rId9"/>
    <p:sldId id="308" r:id="rId10"/>
    <p:sldId id="309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D"/>
    <a:srgbClr val="18214F"/>
    <a:srgbClr val="01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2" autoAdjust="0"/>
    <p:restoredTop sz="60302" autoAdjust="0"/>
  </p:normalViewPr>
  <p:slideViewPr>
    <p:cSldViewPr snapToGrid="0" snapToObjects="1">
      <p:cViewPr varScale="1">
        <p:scale>
          <a:sx n="116" d="100"/>
          <a:sy n="116" d="100"/>
        </p:scale>
        <p:origin x="192" y="216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-28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Henly" userId="886c3e4a-c5fb-4d90-8ac1-76009426fd41" providerId="ADAL" clId="{C612BC19-23E1-42ED-A0F1-C83D5F729CA1}"/>
    <pc:docChg chg="delSld">
      <pc:chgData name="Megan Henly" userId="886c3e4a-c5fb-4d90-8ac1-76009426fd41" providerId="ADAL" clId="{C612BC19-23E1-42ED-A0F1-C83D5F729CA1}" dt="2026-02-18T14:24:51.824" v="5" actId="47"/>
      <pc:docMkLst>
        <pc:docMk/>
      </pc:docMkLst>
      <pc:sldChg chg="del">
        <pc:chgData name="Megan Henly" userId="886c3e4a-c5fb-4d90-8ac1-76009426fd41" providerId="ADAL" clId="{C612BC19-23E1-42ED-A0F1-C83D5F729CA1}" dt="2026-02-18T14:24:48.439" v="3" actId="47"/>
        <pc:sldMkLst>
          <pc:docMk/>
          <pc:sldMk cId="2240193032" sldId="294"/>
        </pc:sldMkLst>
      </pc:sldChg>
      <pc:sldChg chg="del">
        <pc:chgData name="Megan Henly" userId="886c3e4a-c5fb-4d90-8ac1-76009426fd41" providerId="ADAL" clId="{C612BC19-23E1-42ED-A0F1-C83D5F729CA1}" dt="2026-02-18T14:24:38.495" v="1" actId="47"/>
        <pc:sldMkLst>
          <pc:docMk/>
          <pc:sldMk cId="385167620" sldId="296"/>
        </pc:sldMkLst>
      </pc:sldChg>
      <pc:sldChg chg="del">
        <pc:chgData name="Megan Henly" userId="886c3e4a-c5fb-4d90-8ac1-76009426fd41" providerId="ADAL" clId="{C612BC19-23E1-42ED-A0F1-C83D5F729CA1}" dt="2026-02-18T14:24:45.282" v="2" actId="47"/>
        <pc:sldMkLst>
          <pc:docMk/>
          <pc:sldMk cId="407616153" sldId="297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3780967610" sldId="302"/>
        </pc:sldMkLst>
      </pc:sldChg>
      <pc:sldChg chg="del">
        <pc:chgData name="Megan Henly" userId="886c3e4a-c5fb-4d90-8ac1-76009426fd41" providerId="ADAL" clId="{C612BC19-23E1-42ED-A0F1-C83D5F729CA1}" dt="2026-02-18T14:24:45.282" v="2" actId="47"/>
        <pc:sldMkLst>
          <pc:docMk/>
          <pc:sldMk cId="35592063" sldId="305"/>
        </pc:sldMkLst>
      </pc:sldChg>
      <pc:sldChg chg="del">
        <pc:chgData name="Megan Henly" userId="886c3e4a-c5fb-4d90-8ac1-76009426fd41" providerId="ADAL" clId="{C612BC19-23E1-42ED-A0F1-C83D5F729CA1}" dt="2026-02-18T14:24:49.227" v="4" actId="47"/>
        <pc:sldMkLst>
          <pc:docMk/>
          <pc:sldMk cId="2282253406" sldId="306"/>
        </pc:sldMkLst>
      </pc:sldChg>
      <pc:sldChg chg="del">
        <pc:chgData name="Megan Henly" userId="886c3e4a-c5fb-4d90-8ac1-76009426fd41" providerId="ADAL" clId="{C612BC19-23E1-42ED-A0F1-C83D5F729CA1}" dt="2026-02-18T14:24:51.824" v="5" actId="47"/>
        <pc:sldMkLst>
          <pc:docMk/>
          <pc:sldMk cId="3576207752" sldId="307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2175997798" sldId="308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1081194502" sldId="311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4054373091" sldId="312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1491766506" sldId="313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3599288748" sldId="314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2096150332" sldId="315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2090384537" sldId="3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975E1-57DE-3147-B5C0-C8EA32C5B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87F3-BD10-CD44-B076-FB2033F37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7D16-6160-8B43-822C-D3B6881CEFF8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4C78-E866-FE48-A89C-6037781AB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25ED-AEA1-CD47-A499-DA2C2C6378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5CFC-3597-4E40-A9C0-BE911BF0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6C50-673E-D94F-9529-83054CC0AB39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BD23-A62D-904C-AD2A-55A3D1165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6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8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3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3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4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AC357F03-6920-4AB5-BC6B-D2B79394A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7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C0CDCD-D4AB-8A0A-89EE-2018919F8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6943" y="442332"/>
            <a:ext cx="3438325" cy="580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637139"/>
            <a:ext cx="6458857" cy="125966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44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087905"/>
            <a:ext cx="6458857" cy="102121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7D81316-03BB-1491-3352-CF8BC1100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0" y="442332"/>
            <a:ext cx="2060459" cy="5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C8FB7-3E06-7470-0767-37F6B0D3AE94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37139915-FE2B-273C-AAA2-F2D47400D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DD91670E-3E62-F028-10D8-492996083C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4E0BE1-77B6-DE68-BF6B-3A13ABCE0BA1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EAABEED7-A507-072A-3DCA-42246032A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6" name="Picture 5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255CE8B5-C988-9C59-8CB5-11D38A9AB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 with DATA +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rgbClr val="18214F"/>
                </a:solidFill>
              </a:defRPr>
            </a:lvl1pPr>
            <a:lvl2pPr>
              <a:defRPr>
                <a:solidFill>
                  <a:srgbClr val="18214F"/>
                </a:solidFill>
              </a:defRPr>
            </a:lvl2pPr>
            <a:lvl3pPr>
              <a:defRPr>
                <a:solidFill>
                  <a:srgbClr val="18214F"/>
                </a:solidFill>
              </a:defRPr>
            </a:lvl3pPr>
            <a:lvl4pPr>
              <a:defRPr>
                <a:solidFill>
                  <a:srgbClr val="18214F"/>
                </a:solidFill>
              </a:defRPr>
            </a:lvl4pPr>
            <a:lvl5pPr>
              <a:defRPr>
                <a:solidFill>
                  <a:srgbClr val="1821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4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Da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94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Me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52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4F9D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rgbClr val="004F9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5" name="Picture 4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2D0982BB-A4AD-B528-B7E7-404186668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4836" y="0"/>
            <a:ext cx="3027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2626" y="0"/>
            <a:ext cx="10239374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C258A-7AFB-B8E9-7D9A-E6B531A3383D}"/>
              </a:ext>
            </a:extLst>
          </p:cNvPr>
          <p:cNvSpPr/>
          <p:nvPr userDrawn="1"/>
        </p:nvSpPr>
        <p:spPr>
          <a:xfrm>
            <a:off x="1952626" y="0"/>
            <a:ext cx="391885" cy="468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background with circles and lines&#10;&#10;AI-generated content may be incorrect.">
            <a:extLst>
              <a:ext uri="{FF2B5EF4-FFF2-40B4-BE49-F238E27FC236}">
                <a16:creationId xmlns:a16="http://schemas.microsoft.com/office/drawing/2014/main" id="{4F3E68A4-AA18-3022-AAA0-3741E8ADF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7164" cy="6858000"/>
          </a:xfrm>
          <a:prstGeom prst="rect">
            <a:avLst/>
          </a:prstGeom>
        </p:spPr>
      </p:pic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F7F28305-B968-CE37-54A6-157F89680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CFF1524-906D-9833-8F70-937EFE177F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A1DDA61F-3441-C463-8370-4537732C9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4D9F0F4-3B92-B6D2-0589-FCC9765C41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22D2F-C8CF-13BE-83FC-161E55B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8DFF9-C3A8-9E96-CCCD-9A5DAE80D2B1}"/>
              </a:ext>
            </a:extLst>
          </p:cNvPr>
          <p:cNvSpPr/>
          <p:nvPr userDrawn="1"/>
        </p:nvSpPr>
        <p:spPr>
          <a:xfrm>
            <a:off x="0" y="6065049"/>
            <a:ext cx="1771650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4AC348E-A547-9FB7-4AA3-F312FDB7C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9D284E07-3C25-CEAE-F5E0-FF30E44E4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023A1-B475-FD0B-9023-E465C9DAEB37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D301FA2-8027-9083-EEB1-E937FD4E7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C80D1271-8A3E-BBC2-2929-F95677B8D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6211" y="63687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7028" y="6364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6662B9F8-EAF5-A544-B3D2-43A2A7884903}" type="datetimeFigureOut">
              <a:rPr lang="en-US" smtClean="0"/>
              <a:pPr/>
              <a:t>3/4/26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994" y="6368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olorful graph in the shape of a map&#10;&#10;Description automatically generated">
            <a:extLst>
              <a:ext uri="{FF2B5EF4-FFF2-40B4-BE49-F238E27FC236}">
                <a16:creationId xmlns:a16="http://schemas.microsoft.com/office/drawing/2014/main" id="{3F2E5B69-F2EF-25EE-1960-41D7849247C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0983" y="6097379"/>
            <a:ext cx="706394" cy="636491"/>
          </a:xfrm>
          <a:prstGeom prst="rect">
            <a:avLst/>
          </a:prstGeom>
        </p:spPr>
      </p:pic>
      <p:pic>
        <p:nvPicPr>
          <p:cNvPr id="5" name="Picture 4" descr="A blue and white shield with a white and blue logo&#10;&#10;Description automatically generated">
            <a:extLst>
              <a:ext uri="{FF2B5EF4-FFF2-40B4-BE49-F238E27FC236}">
                <a16:creationId xmlns:a16="http://schemas.microsoft.com/office/drawing/2014/main" id="{8CD5322B-8C80-9DF6-1E05-6F61D90F079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0395" y="6102133"/>
            <a:ext cx="514606" cy="6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9" r:id="rId3"/>
    <p:sldLayoutId id="2147483688" r:id="rId4"/>
    <p:sldLayoutId id="2147483694" r:id="rId5"/>
    <p:sldLayoutId id="2147483695" r:id="rId6"/>
    <p:sldLayoutId id="2147483687" r:id="rId7"/>
    <p:sldLayoutId id="2147483683" r:id="rId8"/>
    <p:sldLayoutId id="2147483684" r:id="rId9"/>
    <p:sldLayoutId id="2147483686" r:id="rId10"/>
    <p:sldLayoutId id="2147483692" r:id="rId11"/>
    <p:sldLayoutId id="2147483699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6960-8BCD-84AF-7ABC-ECAC51FF5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Statistics on Older Americans With Vision Disabilities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FC7E4-0C85-9EA5-6705-FA42528F6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4" y="2939984"/>
            <a:ext cx="6458857" cy="1021215"/>
          </a:xfrm>
        </p:spPr>
        <p:txBody>
          <a:bodyPr/>
          <a:lstStyle/>
          <a:p>
            <a:r>
              <a:rPr lang="en-US" sz="2400" dirty="0"/>
              <a:t>Sarahelizabeth Baguhn, Ph.D.</a:t>
            </a:r>
          </a:p>
          <a:p>
            <a:r>
              <a:rPr lang="en-US" sz="2400" dirty="0"/>
              <a:t>Arielle Silverman, Ph.D.</a:t>
            </a:r>
          </a:p>
          <a:p>
            <a:r>
              <a:rPr lang="en-US" sz="2400" dirty="0"/>
              <a:t>American Foundation for the Blind</a:t>
            </a:r>
          </a:p>
        </p:txBody>
      </p:sp>
    </p:spTree>
    <p:extLst>
      <p:ext uri="{BB962C8B-B14F-4D97-AF65-F5344CB8AC3E}">
        <p14:creationId xmlns:p14="http://schemas.microsoft.com/office/powerpoint/2010/main" val="13877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BF9F-E0EB-50F0-C82A-CAAC9104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Aging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708C5-B611-FC2B-A83D-7D9F36F9D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11867"/>
            <a:ext cx="9698516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2024, about 5.2 million Americans ages 55 and older reported vision disabilities.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This number is expected to grow as the aging population grows.</a:t>
            </a:r>
          </a:p>
        </p:txBody>
      </p:sp>
    </p:spTree>
    <p:extLst>
      <p:ext uri="{BB962C8B-B14F-4D97-AF65-F5344CB8AC3E}">
        <p14:creationId xmlns:p14="http://schemas.microsoft.com/office/powerpoint/2010/main" val="422538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E2B3-48FC-96F1-1F9B-1BE49DFC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50B3F-D4CD-2E85-7640-3A42E63CD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819701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Pre-vision loss: low education/SES increase risk for vision loss.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Co-occurring: health conditions cause multiple disabilities.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Post-vision loss: Loss of driving, mental health changes, loss of independent living.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Lack of technology or transportation may intensify these effects.</a:t>
            </a:r>
          </a:p>
        </p:txBody>
      </p:sp>
    </p:spTree>
    <p:extLst>
      <p:ext uri="{BB962C8B-B14F-4D97-AF65-F5344CB8AC3E}">
        <p14:creationId xmlns:p14="http://schemas.microsoft.com/office/powerpoint/2010/main" val="369754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35F1-8306-8A25-10D9-CDAD88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Section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F704-EE38-032D-5918-BF1E23423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356993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Highlight the prevalence of vision disability for older Americans (ages 55+).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Show frequency of co-occurring disabilities.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Describe disparities in SES and technology access.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Explore predictors of living in “group quarters.”</a:t>
            </a:r>
          </a:p>
        </p:txBody>
      </p:sp>
    </p:spTree>
    <p:extLst>
      <p:ext uri="{BB962C8B-B14F-4D97-AF65-F5344CB8AC3E}">
        <p14:creationId xmlns:p14="http://schemas.microsoft.com/office/powerpoint/2010/main" val="78782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B180-8BF0-BB02-3ACA-5C99D3E0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776990" cy="870271"/>
          </a:xfrm>
        </p:spPr>
        <p:txBody>
          <a:bodyPr/>
          <a:lstStyle/>
          <a:p>
            <a:r>
              <a:rPr lang="en-US" dirty="0"/>
              <a:t>Section B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55659-920B-9524-21DC-0F621179D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31566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5.2 million Americans ages 55+ (5.1%) have a vision disability.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1.3 million live in non-metropolitan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24.8% have both self-care and independent living disabilities, while 20% have independent living disability only and 2.8% have self-care disability only.</a:t>
            </a:r>
          </a:p>
        </p:txBody>
      </p:sp>
    </p:spTree>
    <p:extLst>
      <p:ext uri="{BB962C8B-B14F-4D97-AF65-F5344CB8AC3E}">
        <p14:creationId xmlns:p14="http://schemas.microsoft.com/office/powerpoint/2010/main" val="329752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5CE5-2A35-9DC8-7BC5-DEE882FB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457501" cy="870271"/>
          </a:xfrm>
        </p:spPr>
        <p:txBody>
          <a:bodyPr/>
          <a:lstStyle/>
          <a:p>
            <a:r>
              <a:rPr lang="en-US" dirty="0"/>
              <a:t>Section B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85C45-552C-78CD-D6B6-72DD1914E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14EC4A-93EA-CC34-AE68-DE70430E9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63038"/>
              </p:ext>
            </p:extLst>
          </p:nvPr>
        </p:nvGraphicFramePr>
        <p:xfrm>
          <a:off x="1498295" y="1828800"/>
          <a:ext cx="9077898" cy="20821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5966">
                  <a:extLst>
                    <a:ext uri="{9D8B030D-6E8A-4147-A177-3AD203B41FA5}">
                      <a16:colId xmlns:a16="http://schemas.microsoft.com/office/drawing/2014/main" val="1343065272"/>
                    </a:ext>
                  </a:extLst>
                </a:gridCol>
                <a:gridCol w="3025966">
                  <a:extLst>
                    <a:ext uri="{9D8B030D-6E8A-4147-A177-3AD203B41FA5}">
                      <a16:colId xmlns:a16="http://schemas.microsoft.com/office/drawing/2014/main" val="3556492699"/>
                    </a:ext>
                  </a:extLst>
                </a:gridCol>
                <a:gridCol w="3025966">
                  <a:extLst>
                    <a:ext uri="{9D8B030D-6E8A-4147-A177-3AD203B41FA5}">
                      <a16:colId xmlns:a16="http://schemas.microsoft.com/office/drawing/2014/main" val="14608624"/>
                    </a:ext>
                  </a:extLst>
                </a:gridCol>
              </a:tblGrid>
              <a:tr h="520547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Vision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Disability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855507"/>
                  </a:ext>
                </a:extLst>
              </a:tr>
              <a:tr h="520547">
                <a:tc>
                  <a:txBody>
                    <a:bodyPr/>
                    <a:lstStyle/>
                    <a:p>
                      <a:r>
                        <a:rPr lang="en-US" dirty="0"/>
                        <a:t>College degree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599659"/>
                  </a:ext>
                </a:extLst>
              </a:tr>
              <a:tr h="520547">
                <a:tc>
                  <a:txBody>
                    <a:bodyPr/>
                    <a:lstStyle/>
                    <a:p>
                      <a:r>
                        <a:rPr lang="en-US" dirty="0"/>
                        <a:t>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157183"/>
                  </a:ext>
                </a:extLst>
              </a:tr>
              <a:tr h="520547">
                <a:tc>
                  <a:txBody>
                    <a:bodyPr/>
                    <a:lstStyle/>
                    <a:p>
                      <a:r>
                        <a:rPr lang="en-US" dirty="0"/>
                        <a:t>Internet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921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28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DBF2-FB39-0097-B923-C7DEE6B8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Situation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3F089-5DDE-E260-F4FD-BDE88CE03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786651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Older adults with any disability, including vision disability, are about 3 times as likely to live in group quarters as older adults with no disability.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Rurality is a particular risk for people with vision disabilities to live in group quarters.</a:t>
            </a:r>
          </a:p>
        </p:txBody>
      </p:sp>
    </p:spTree>
    <p:extLst>
      <p:ext uri="{BB962C8B-B14F-4D97-AF65-F5344CB8AC3E}">
        <p14:creationId xmlns:p14="http://schemas.microsoft.com/office/powerpoint/2010/main" val="281108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728A-1F9D-21E3-A878-1759F0E9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E6A0A-2E2D-8E06-A2B6-77D29FE27E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31566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Advocate for more older blind services, especially in rural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Technology provision and training.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Transportation improvements.</a:t>
            </a:r>
          </a:p>
        </p:txBody>
      </p:sp>
    </p:spTree>
    <p:extLst>
      <p:ext uri="{BB962C8B-B14F-4D97-AF65-F5344CB8AC3E}">
        <p14:creationId xmlns:p14="http://schemas.microsoft.com/office/powerpoint/2010/main" val="230569456"/>
      </p:ext>
    </p:extLst>
  </p:cSld>
  <p:clrMapOvr>
    <a:masterClrMapping/>
  </p:clrMapOvr>
</p:sld>
</file>

<file path=ppt/theme/theme1.xml><?xml version="1.0" encoding="utf-8"?>
<a:theme xmlns:a="http://schemas.openxmlformats.org/drawingml/2006/main" name="IOD_LeftLogo_Master_2021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Text Presentation" id="{F540C6AB-68A4-4FD0-9A90-AA8D576F0B0F}" vid="{86A52B29-8545-40D5-85D3-9B55BE94A2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6c27e5-2960-4c71-81aa-383a710c0b60">
      <Terms xmlns="http://schemas.microsoft.com/office/infopath/2007/PartnerControls"/>
    </lcf76f155ced4ddcb4097134ff3c332f>
    <TaxCatchAll xmlns="112b3ed3-6cb6-4524-af0a-33e0546daf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EE345695F3F49944A214EF168EE9D" ma:contentTypeVersion="13" ma:contentTypeDescription="Create a new document." ma:contentTypeScope="" ma:versionID="9d4d910f492e8dac430a88d31e79f3b3">
  <xsd:schema xmlns:xsd="http://www.w3.org/2001/XMLSchema" xmlns:xs="http://www.w3.org/2001/XMLSchema" xmlns:p="http://schemas.microsoft.com/office/2006/metadata/properties" xmlns:ns2="fa6c27e5-2960-4c71-81aa-383a710c0b60" xmlns:ns3="112b3ed3-6cb6-4524-af0a-33e0546dafc2" targetNamespace="http://schemas.microsoft.com/office/2006/metadata/properties" ma:root="true" ma:fieldsID="c0cff01db3e507ba525f49a41f7f673b" ns2:_="" ns3:_="">
    <xsd:import namespace="fa6c27e5-2960-4c71-81aa-383a710c0b60"/>
    <xsd:import namespace="112b3ed3-6cb6-4524-af0a-33e0546daf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c27e5-2960-4c71-81aa-383a710c0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b3ed3-6cb6-4524-af0a-33e0546daf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72797e1-32bc-4a39-b4b8-65704b278623}" ma:internalName="TaxCatchAll" ma:showField="CatchAllData" ma:web="112b3ed3-6cb6-4524-af0a-33e0546daf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BDEE04-DAEF-49FA-AC67-4E3FC0032051}">
  <ds:schemaRefs>
    <ds:schemaRef ds:uri="http://schemas.microsoft.com/office/2006/metadata/properties"/>
    <ds:schemaRef ds:uri="http://schemas.microsoft.com/office/2006/documentManagement/types"/>
    <ds:schemaRef ds:uri="112b3ed3-6cb6-4524-af0a-33e0546dafc2"/>
    <ds:schemaRef ds:uri="http://purl.org/dc/elements/1.1/"/>
    <ds:schemaRef ds:uri="fa6c27e5-2960-4c71-81aa-383a710c0b60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9CAABC-804C-4F3F-B422-06A9CF128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c27e5-2960-4c71-81aa-383a710c0b60"/>
    <ds:schemaRef ds:uri="112b3ed3-6cb6-4524-af0a-33e0546da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9BFFFD-1B2B-48DC-AA5B-F2CB6ED6CD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IOD PowerPoints Template V2</Template>
  <TotalTime>444</TotalTime>
  <Words>299</Words>
  <Application>Microsoft Macintosh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Source Sans Pro Light</vt:lpstr>
      <vt:lpstr>IOD_LeftLogo_Master_2021</vt:lpstr>
      <vt:lpstr>Statistics on Older Americans With Vision Disabilities</vt:lpstr>
      <vt:lpstr>Focus on Aging</vt:lpstr>
      <vt:lpstr>Disparities</vt:lpstr>
      <vt:lpstr>Goals of Section B</vt:lpstr>
      <vt:lpstr>Section B Highlights</vt:lpstr>
      <vt:lpstr>Section B Highlights</vt:lpstr>
      <vt:lpstr>Living Situation</vt:lpstr>
      <vt:lpstr>Using This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Guntz</dc:creator>
  <cp:lastModifiedBy>Kelly Gasque</cp:lastModifiedBy>
  <cp:revision>17</cp:revision>
  <dcterms:created xsi:type="dcterms:W3CDTF">2024-02-22T20:06:20Z</dcterms:created>
  <dcterms:modified xsi:type="dcterms:W3CDTF">2026-03-04T20:58:53Z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0x0101002C8EE345695F3F49944A214EF168EE9D</vt:lpwstr>
  </property>
  <property fmtid="{D5CDD505-2E9C-101B-9397-08002B2CF9AE}" pid="3" name="MediaServiceImageTags">
    <vt:lpwstr/>
  </property>
</Properties>
</file>