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4"/>
  </p:sldMasterIdLst>
  <p:notesMasterIdLst>
    <p:notesMasterId r:id="rId33"/>
  </p:notesMasterIdLst>
  <p:handoutMasterIdLst>
    <p:handoutMasterId r:id="rId34"/>
  </p:handoutMasterIdLst>
  <p:sldIdLst>
    <p:sldId id="261" r:id="rId5"/>
    <p:sldId id="369" r:id="rId6"/>
    <p:sldId id="351" r:id="rId7"/>
    <p:sldId id="395" r:id="rId8"/>
    <p:sldId id="394" r:id="rId9"/>
    <p:sldId id="396" r:id="rId10"/>
    <p:sldId id="397" r:id="rId11"/>
    <p:sldId id="399" r:id="rId12"/>
    <p:sldId id="406" r:id="rId13"/>
    <p:sldId id="418" r:id="rId14"/>
    <p:sldId id="400" r:id="rId15"/>
    <p:sldId id="402" r:id="rId16"/>
    <p:sldId id="419" r:id="rId17"/>
    <p:sldId id="420" r:id="rId18"/>
    <p:sldId id="404" r:id="rId19"/>
    <p:sldId id="405" r:id="rId20"/>
    <p:sldId id="408" r:id="rId21"/>
    <p:sldId id="407" r:id="rId22"/>
    <p:sldId id="409" r:id="rId23"/>
    <p:sldId id="422" r:id="rId24"/>
    <p:sldId id="423" r:id="rId25"/>
    <p:sldId id="424" r:id="rId26"/>
    <p:sldId id="411" r:id="rId27"/>
    <p:sldId id="425" r:id="rId28"/>
    <p:sldId id="414" r:id="rId29"/>
    <p:sldId id="428" r:id="rId30"/>
    <p:sldId id="429" r:id="rId31"/>
    <p:sldId id="378" r:id="rId32"/>
  </p:sldIdLst>
  <p:sldSz cx="9144000" cy="6858000" type="screen4x3"/>
  <p:notesSz cx="6797675" cy="9926638"/>
  <p:embeddedFontLst>
    <p:embeddedFont>
      <p:font typeface="KoPub돋움체 Medium" panose="020B0604020202020204" charset="-127"/>
      <p:regular r:id="rId35"/>
    </p:embeddedFont>
    <p:embeddedFont>
      <p:font typeface="제주고딕" panose="020B0604020202020204" charset="-127"/>
      <p:regular r:id="rId36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9D"/>
    <a:srgbClr val="002060"/>
    <a:srgbClr val="9D2500"/>
    <a:srgbClr val="FF0066"/>
    <a:srgbClr val="0699FF"/>
    <a:srgbClr val="ED7D31"/>
    <a:srgbClr val="FFC000"/>
    <a:srgbClr val="E4B759"/>
    <a:srgbClr val="3399FF"/>
    <a:srgbClr val="055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1BA179-E42A-4FBC-9650-28CD90D4C755}" v="1" dt="2025-03-26T14:46:28.279"/>
    <p1510:client id="{4F9AD6FF-6417-4EB1-BF57-7BFDE52EA384}" v="1" dt="2025-03-26T21:06:25.3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밝은 스타일 2 - 강조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FABFCF23-3B69-468F-B69F-88F6DE6A72F2}" styleName="보통 스타일 1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68" autoAdjust="0"/>
    <p:restoredTop sz="83712" autoAdjust="0"/>
  </p:normalViewPr>
  <p:slideViewPr>
    <p:cSldViewPr snapToGrid="0">
      <p:cViewPr varScale="1">
        <p:scale>
          <a:sx n="66" d="100"/>
          <a:sy n="66" d="100"/>
        </p:scale>
        <p:origin x="8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209" y="1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42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font" Target="fonts/font1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Filanoski-Russell" userId="5879a14f-9eb3-4e75-8352-1b2941159ca7" providerId="ADAL" clId="{4F9AD6FF-6417-4EB1-BF57-7BFDE52EA384}"/>
    <pc:docChg chg="undo redo custSel modSld">
      <pc:chgData name="Kate Filanoski-Russell" userId="5879a14f-9eb3-4e75-8352-1b2941159ca7" providerId="ADAL" clId="{4F9AD6FF-6417-4EB1-BF57-7BFDE52EA384}" dt="2025-03-26T20:29:18.212" v="403" actId="20577"/>
      <pc:docMkLst>
        <pc:docMk/>
      </pc:docMkLst>
      <pc:sldChg chg="modSp mod">
        <pc:chgData name="Kate Filanoski-Russell" userId="5879a14f-9eb3-4e75-8352-1b2941159ca7" providerId="ADAL" clId="{4F9AD6FF-6417-4EB1-BF57-7BFDE52EA384}" dt="2025-03-26T20:25:22.589" v="298" actId="6549"/>
        <pc:sldMkLst>
          <pc:docMk/>
          <pc:sldMk cId="2686460485" sldId="399"/>
        </pc:sldMkLst>
        <pc:spChg chg="mod">
          <ac:chgData name="Kate Filanoski-Russell" userId="5879a14f-9eb3-4e75-8352-1b2941159ca7" providerId="ADAL" clId="{4F9AD6FF-6417-4EB1-BF57-7BFDE52EA384}" dt="2025-03-26T20:25:22.589" v="298" actId="6549"/>
          <ac:spMkLst>
            <pc:docMk/>
            <pc:sldMk cId="2686460485" sldId="399"/>
            <ac:spMk id="5" creationId="{EE6998B2-BFD5-B259-8DBD-8D72FE0EBEC9}"/>
          </ac:spMkLst>
        </pc:spChg>
      </pc:sldChg>
      <pc:sldChg chg="modSp mod">
        <pc:chgData name="Kate Filanoski-Russell" userId="5879a14f-9eb3-4e75-8352-1b2941159ca7" providerId="ADAL" clId="{4F9AD6FF-6417-4EB1-BF57-7BFDE52EA384}" dt="2025-03-26T20:24:36.640" v="280" actId="404"/>
        <pc:sldMkLst>
          <pc:docMk/>
          <pc:sldMk cId="4002427246" sldId="400"/>
        </pc:sldMkLst>
        <pc:spChg chg="mod">
          <ac:chgData name="Kate Filanoski-Russell" userId="5879a14f-9eb3-4e75-8352-1b2941159ca7" providerId="ADAL" clId="{4F9AD6FF-6417-4EB1-BF57-7BFDE52EA384}" dt="2025-03-26T20:24:36.640" v="280" actId="404"/>
          <ac:spMkLst>
            <pc:docMk/>
            <pc:sldMk cId="4002427246" sldId="400"/>
            <ac:spMk id="5" creationId="{BCD8885D-DC83-6280-EB02-0EDC9EFB18A4}"/>
          </ac:spMkLst>
        </pc:spChg>
      </pc:sldChg>
      <pc:sldChg chg="modSp mod">
        <pc:chgData name="Kate Filanoski-Russell" userId="5879a14f-9eb3-4e75-8352-1b2941159ca7" providerId="ADAL" clId="{4F9AD6FF-6417-4EB1-BF57-7BFDE52EA384}" dt="2025-03-26T20:24:19.230" v="278" actId="14100"/>
        <pc:sldMkLst>
          <pc:docMk/>
          <pc:sldMk cId="598621096" sldId="402"/>
        </pc:sldMkLst>
        <pc:spChg chg="mod">
          <ac:chgData name="Kate Filanoski-Russell" userId="5879a14f-9eb3-4e75-8352-1b2941159ca7" providerId="ADAL" clId="{4F9AD6FF-6417-4EB1-BF57-7BFDE52EA384}" dt="2025-03-26T20:24:19.230" v="278" actId="14100"/>
          <ac:spMkLst>
            <pc:docMk/>
            <pc:sldMk cId="598621096" sldId="402"/>
            <ac:spMk id="5" creationId="{25CBB15D-7497-2E54-942C-3403AAB4F797}"/>
          </ac:spMkLst>
        </pc:spChg>
      </pc:sldChg>
      <pc:sldChg chg="delSp modSp mod">
        <pc:chgData name="Kate Filanoski-Russell" userId="5879a14f-9eb3-4e75-8352-1b2941159ca7" providerId="ADAL" clId="{4F9AD6FF-6417-4EB1-BF57-7BFDE52EA384}" dt="2025-03-26T20:22:48.906" v="250" actId="14100"/>
        <pc:sldMkLst>
          <pc:docMk/>
          <pc:sldMk cId="947557008" sldId="404"/>
        </pc:sldMkLst>
        <pc:spChg chg="mod">
          <ac:chgData name="Kate Filanoski-Russell" userId="5879a14f-9eb3-4e75-8352-1b2941159ca7" providerId="ADAL" clId="{4F9AD6FF-6417-4EB1-BF57-7BFDE52EA384}" dt="2025-03-26T20:17:32.049" v="226" actId="1036"/>
          <ac:spMkLst>
            <pc:docMk/>
            <pc:sldMk cId="947557008" sldId="404"/>
            <ac:spMk id="2" creationId="{B6CFF6E5-C29E-74F8-C13A-4FBD12D761DC}"/>
          </ac:spMkLst>
        </pc:spChg>
        <pc:spChg chg="mod">
          <ac:chgData name="Kate Filanoski-Russell" userId="5879a14f-9eb3-4e75-8352-1b2941159ca7" providerId="ADAL" clId="{4F9AD6FF-6417-4EB1-BF57-7BFDE52EA384}" dt="2025-03-26T20:22:48.906" v="250" actId="14100"/>
          <ac:spMkLst>
            <pc:docMk/>
            <pc:sldMk cId="947557008" sldId="404"/>
            <ac:spMk id="5" creationId="{A104CEF0-157F-25C5-FE80-F48102AA9981}"/>
          </ac:spMkLst>
        </pc:spChg>
        <pc:cxnChg chg="del">
          <ac:chgData name="Kate Filanoski-Russell" userId="5879a14f-9eb3-4e75-8352-1b2941159ca7" providerId="ADAL" clId="{4F9AD6FF-6417-4EB1-BF57-7BFDE52EA384}" dt="2025-03-26T20:17:36.016" v="227" actId="478"/>
          <ac:cxnSpMkLst>
            <pc:docMk/>
            <pc:sldMk cId="947557008" sldId="404"/>
            <ac:cxnSpMk id="3" creationId="{F0AFAEC3-9049-A1A4-AF1A-5790426EABE1}"/>
          </ac:cxnSpMkLst>
        </pc:cxnChg>
      </pc:sldChg>
      <pc:sldChg chg="modSp mod">
        <pc:chgData name="Kate Filanoski-Russell" userId="5879a14f-9eb3-4e75-8352-1b2941159ca7" providerId="ADAL" clId="{4F9AD6FF-6417-4EB1-BF57-7BFDE52EA384}" dt="2025-03-26T20:22:29.380" v="245" actId="403"/>
        <pc:sldMkLst>
          <pc:docMk/>
          <pc:sldMk cId="2195742409" sldId="405"/>
        </pc:sldMkLst>
        <pc:spChg chg="mod">
          <ac:chgData name="Kate Filanoski-Russell" userId="5879a14f-9eb3-4e75-8352-1b2941159ca7" providerId="ADAL" clId="{4F9AD6FF-6417-4EB1-BF57-7BFDE52EA384}" dt="2025-03-26T20:18:39.163" v="238" actId="1076"/>
          <ac:spMkLst>
            <pc:docMk/>
            <pc:sldMk cId="2195742409" sldId="405"/>
            <ac:spMk id="2" creationId="{FD8E24DD-2D81-0540-69D8-352E3ED6D676}"/>
          </ac:spMkLst>
        </pc:spChg>
        <pc:spChg chg="mod">
          <ac:chgData name="Kate Filanoski-Russell" userId="5879a14f-9eb3-4e75-8352-1b2941159ca7" providerId="ADAL" clId="{4F9AD6FF-6417-4EB1-BF57-7BFDE52EA384}" dt="2025-03-26T20:22:29.380" v="245" actId="403"/>
          <ac:spMkLst>
            <pc:docMk/>
            <pc:sldMk cId="2195742409" sldId="405"/>
            <ac:spMk id="5" creationId="{6ADDCC27-CFC4-A42A-6F42-E5AAA8130AB6}"/>
          </ac:spMkLst>
        </pc:spChg>
      </pc:sldChg>
      <pc:sldChg chg="modSp mod">
        <pc:chgData name="Kate Filanoski-Russell" userId="5879a14f-9eb3-4e75-8352-1b2941159ca7" providerId="ADAL" clId="{4F9AD6FF-6417-4EB1-BF57-7BFDE52EA384}" dt="2025-03-26T20:25:12.553" v="297"/>
        <pc:sldMkLst>
          <pc:docMk/>
          <pc:sldMk cId="3340532723" sldId="406"/>
        </pc:sldMkLst>
        <pc:spChg chg="mod">
          <ac:chgData name="Kate Filanoski-Russell" userId="5879a14f-9eb3-4e75-8352-1b2941159ca7" providerId="ADAL" clId="{4F9AD6FF-6417-4EB1-BF57-7BFDE52EA384}" dt="2025-03-26T20:25:12.553" v="297"/>
          <ac:spMkLst>
            <pc:docMk/>
            <pc:sldMk cId="3340532723" sldId="406"/>
            <ac:spMk id="5" creationId="{028B19C4-8C34-57B3-143D-E3471B80B1A1}"/>
          </ac:spMkLst>
        </pc:spChg>
      </pc:sldChg>
      <pc:sldChg chg="modSp mod">
        <pc:chgData name="Kate Filanoski-Russell" userId="5879a14f-9eb3-4e75-8352-1b2941159ca7" providerId="ADAL" clId="{4F9AD6FF-6417-4EB1-BF57-7BFDE52EA384}" dt="2025-03-26T20:26:03.891" v="320" actId="14100"/>
        <pc:sldMkLst>
          <pc:docMk/>
          <pc:sldMk cId="2152109259" sldId="407"/>
        </pc:sldMkLst>
        <pc:spChg chg="mod">
          <ac:chgData name="Kate Filanoski-Russell" userId="5879a14f-9eb3-4e75-8352-1b2941159ca7" providerId="ADAL" clId="{4F9AD6FF-6417-4EB1-BF57-7BFDE52EA384}" dt="2025-03-26T20:26:03.891" v="320" actId="14100"/>
          <ac:spMkLst>
            <pc:docMk/>
            <pc:sldMk cId="2152109259" sldId="407"/>
            <ac:spMk id="5" creationId="{D1198064-3547-2349-73F1-BFF5EC297FA9}"/>
          </ac:spMkLst>
        </pc:spChg>
      </pc:sldChg>
      <pc:sldChg chg="modSp mod">
        <pc:chgData name="Kate Filanoski-Russell" userId="5879a14f-9eb3-4e75-8352-1b2941159ca7" providerId="ADAL" clId="{4F9AD6FF-6417-4EB1-BF57-7BFDE52EA384}" dt="2025-03-26T20:22:21.472" v="243"/>
        <pc:sldMkLst>
          <pc:docMk/>
          <pc:sldMk cId="1260649836" sldId="408"/>
        </pc:sldMkLst>
        <pc:spChg chg="mod">
          <ac:chgData name="Kate Filanoski-Russell" userId="5879a14f-9eb3-4e75-8352-1b2941159ca7" providerId="ADAL" clId="{4F9AD6FF-6417-4EB1-BF57-7BFDE52EA384}" dt="2025-03-26T20:22:21.472" v="243"/>
          <ac:spMkLst>
            <pc:docMk/>
            <pc:sldMk cId="1260649836" sldId="408"/>
            <ac:spMk id="5" creationId="{B5281601-F4E6-A0E3-67BF-03CCB6720090}"/>
          </ac:spMkLst>
        </pc:spChg>
        <pc:spChg chg="mod">
          <ac:chgData name="Kate Filanoski-Russell" userId="5879a14f-9eb3-4e75-8352-1b2941159ca7" providerId="ADAL" clId="{4F9AD6FF-6417-4EB1-BF57-7BFDE52EA384}" dt="2025-03-26T20:22:14.303" v="242" actId="1076"/>
          <ac:spMkLst>
            <pc:docMk/>
            <pc:sldMk cId="1260649836" sldId="408"/>
            <ac:spMk id="10" creationId="{B28AC82A-A8FD-B243-9418-D9ABA8B73CF9}"/>
          </ac:spMkLst>
        </pc:spChg>
      </pc:sldChg>
      <pc:sldChg chg="modSp mod">
        <pc:chgData name="Kate Filanoski-Russell" userId="5879a14f-9eb3-4e75-8352-1b2941159ca7" providerId="ADAL" clId="{4F9AD6FF-6417-4EB1-BF57-7BFDE52EA384}" dt="2025-03-26T20:27:11.899" v="337" actId="20577"/>
        <pc:sldMkLst>
          <pc:docMk/>
          <pc:sldMk cId="1935279350" sldId="409"/>
        </pc:sldMkLst>
        <pc:spChg chg="mod">
          <ac:chgData name="Kate Filanoski-Russell" userId="5879a14f-9eb3-4e75-8352-1b2941159ca7" providerId="ADAL" clId="{4F9AD6FF-6417-4EB1-BF57-7BFDE52EA384}" dt="2025-03-26T20:27:11.899" v="337" actId="20577"/>
          <ac:spMkLst>
            <pc:docMk/>
            <pc:sldMk cId="1935279350" sldId="409"/>
            <ac:spMk id="5" creationId="{B16F5E45-502C-80DB-C9E7-73AB184563A4}"/>
          </ac:spMkLst>
        </pc:spChg>
      </pc:sldChg>
      <pc:sldChg chg="delSp modSp mod">
        <pc:chgData name="Kate Filanoski-Russell" userId="5879a14f-9eb3-4e75-8352-1b2941159ca7" providerId="ADAL" clId="{4F9AD6FF-6417-4EB1-BF57-7BFDE52EA384}" dt="2025-03-26T20:27:55.668" v="347" actId="478"/>
        <pc:sldMkLst>
          <pc:docMk/>
          <pc:sldMk cId="2287068973" sldId="411"/>
        </pc:sldMkLst>
        <pc:spChg chg="del mod">
          <ac:chgData name="Kate Filanoski-Russell" userId="5879a14f-9eb3-4e75-8352-1b2941159ca7" providerId="ADAL" clId="{4F9AD6FF-6417-4EB1-BF57-7BFDE52EA384}" dt="2025-03-26T20:27:47.069" v="345" actId="478"/>
          <ac:spMkLst>
            <pc:docMk/>
            <pc:sldMk cId="2287068973" sldId="411"/>
            <ac:spMk id="4" creationId="{B86178C8-95F5-FF5C-0E21-CF0E048B5C4A}"/>
          </ac:spMkLst>
        </pc:spChg>
        <pc:spChg chg="mod">
          <ac:chgData name="Kate Filanoski-Russell" userId="5879a14f-9eb3-4e75-8352-1b2941159ca7" providerId="ADAL" clId="{4F9AD6FF-6417-4EB1-BF57-7BFDE52EA384}" dt="2025-03-26T20:27:51.401" v="346"/>
          <ac:spMkLst>
            <pc:docMk/>
            <pc:sldMk cId="2287068973" sldId="411"/>
            <ac:spMk id="5" creationId="{9E59C9AF-9DF2-B4DB-47FE-F80868186677}"/>
          </ac:spMkLst>
        </pc:spChg>
        <pc:cxnChg chg="del">
          <ac:chgData name="Kate Filanoski-Russell" userId="5879a14f-9eb3-4e75-8352-1b2941159ca7" providerId="ADAL" clId="{4F9AD6FF-6417-4EB1-BF57-7BFDE52EA384}" dt="2025-03-26T20:27:55.668" v="347" actId="478"/>
          <ac:cxnSpMkLst>
            <pc:docMk/>
            <pc:sldMk cId="2287068973" sldId="411"/>
            <ac:cxnSpMk id="3" creationId="{F5B1AAA5-B561-610E-7CA7-A678CDA77A03}"/>
          </ac:cxnSpMkLst>
        </pc:cxnChg>
      </pc:sldChg>
      <pc:sldChg chg="modSp mod">
        <pc:chgData name="Kate Filanoski-Russell" userId="5879a14f-9eb3-4e75-8352-1b2941159ca7" providerId="ADAL" clId="{4F9AD6FF-6417-4EB1-BF57-7BFDE52EA384}" dt="2025-03-26T20:28:49.141" v="389" actId="20577"/>
        <pc:sldMkLst>
          <pc:docMk/>
          <pc:sldMk cId="2300706050" sldId="414"/>
        </pc:sldMkLst>
        <pc:spChg chg="mod">
          <ac:chgData name="Kate Filanoski-Russell" userId="5879a14f-9eb3-4e75-8352-1b2941159ca7" providerId="ADAL" clId="{4F9AD6FF-6417-4EB1-BF57-7BFDE52EA384}" dt="2025-03-26T20:28:49.141" v="389" actId="20577"/>
          <ac:spMkLst>
            <pc:docMk/>
            <pc:sldMk cId="2300706050" sldId="414"/>
            <ac:spMk id="5" creationId="{ADFC47B5-E78C-FE2C-8D91-91A1529E2717}"/>
          </ac:spMkLst>
        </pc:spChg>
      </pc:sldChg>
      <pc:sldChg chg="modSp mod">
        <pc:chgData name="Kate Filanoski-Russell" userId="5879a14f-9eb3-4e75-8352-1b2941159ca7" providerId="ADAL" clId="{4F9AD6FF-6417-4EB1-BF57-7BFDE52EA384}" dt="2025-03-26T20:25:05.306" v="296" actId="14100"/>
        <pc:sldMkLst>
          <pc:docMk/>
          <pc:sldMk cId="2645527315" sldId="418"/>
        </pc:sldMkLst>
        <pc:spChg chg="mod">
          <ac:chgData name="Kate Filanoski-Russell" userId="5879a14f-9eb3-4e75-8352-1b2941159ca7" providerId="ADAL" clId="{4F9AD6FF-6417-4EB1-BF57-7BFDE52EA384}" dt="2025-03-26T20:25:05.306" v="296" actId="14100"/>
          <ac:spMkLst>
            <pc:docMk/>
            <pc:sldMk cId="2645527315" sldId="418"/>
            <ac:spMk id="5" creationId="{94DBD7B4-F949-E6FA-1812-7A8389FA47C5}"/>
          </ac:spMkLst>
        </pc:spChg>
      </pc:sldChg>
      <pc:sldChg chg="modSp mod">
        <pc:chgData name="Kate Filanoski-Russell" userId="5879a14f-9eb3-4e75-8352-1b2941159ca7" providerId="ADAL" clId="{4F9AD6FF-6417-4EB1-BF57-7BFDE52EA384}" dt="2025-03-26T20:23:49.763" v="271" actId="403"/>
        <pc:sldMkLst>
          <pc:docMk/>
          <pc:sldMk cId="2544975404" sldId="419"/>
        </pc:sldMkLst>
        <pc:spChg chg="mod">
          <ac:chgData name="Kate Filanoski-Russell" userId="5879a14f-9eb3-4e75-8352-1b2941159ca7" providerId="ADAL" clId="{4F9AD6FF-6417-4EB1-BF57-7BFDE52EA384}" dt="2025-03-26T20:23:49.763" v="271" actId="403"/>
          <ac:spMkLst>
            <pc:docMk/>
            <pc:sldMk cId="2544975404" sldId="419"/>
            <ac:spMk id="5" creationId="{87D4C4D8-A5D4-EE09-2B36-79EAF26F5977}"/>
          </ac:spMkLst>
        </pc:spChg>
      </pc:sldChg>
      <pc:sldChg chg="modSp mod">
        <pc:chgData name="Kate Filanoski-Russell" userId="5879a14f-9eb3-4e75-8352-1b2941159ca7" providerId="ADAL" clId="{4F9AD6FF-6417-4EB1-BF57-7BFDE52EA384}" dt="2025-03-26T20:23:26.989" v="264" actId="12788"/>
        <pc:sldMkLst>
          <pc:docMk/>
          <pc:sldMk cId="4145598568" sldId="420"/>
        </pc:sldMkLst>
        <pc:spChg chg="mod">
          <ac:chgData name="Kate Filanoski-Russell" userId="5879a14f-9eb3-4e75-8352-1b2941159ca7" providerId="ADAL" clId="{4F9AD6FF-6417-4EB1-BF57-7BFDE52EA384}" dt="2025-03-26T20:23:26.989" v="264" actId="12788"/>
          <ac:spMkLst>
            <pc:docMk/>
            <pc:sldMk cId="4145598568" sldId="420"/>
            <ac:spMk id="5" creationId="{99AF8713-DEFE-D21B-5F8F-2690459C0E69}"/>
          </ac:spMkLst>
        </pc:spChg>
      </pc:sldChg>
      <pc:sldChg chg="modSp mod">
        <pc:chgData name="Kate Filanoski-Russell" userId="5879a14f-9eb3-4e75-8352-1b2941159ca7" providerId="ADAL" clId="{4F9AD6FF-6417-4EB1-BF57-7BFDE52EA384}" dt="2025-03-26T20:27:20.955" v="340" actId="20577"/>
        <pc:sldMkLst>
          <pc:docMk/>
          <pc:sldMk cId="3285118228" sldId="422"/>
        </pc:sldMkLst>
        <pc:spChg chg="mod">
          <ac:chgData name="Kate Filanoski-Russell" userId="5879a14f-9eb3-4e75-8352-1b2941159ca7" providerId="ADAL" clId="{4F9AD6FF-6417-4EB1-BF57-7BFDE52EA384}" dt="2025-03-26T20:27:20.955" v="340" actId="20577"/>
          <ac:spMkLst>
            <pc:docMk/>
            <pc:sldMk cId="3285118228" sldId="422"/>
            <ac:spMk id="5" creationId="{851BD71B-40DA-1FBF-80C9-F8A02A7A0694}"/>
          </ac:spMkLst>
        </pc:spChg>
      </pc:sldChg>
      <pc:sldChg chg="modSp mod">
        <pc:chgData name="Kate Filanoski-Russell" userId="5879a14f-9eb3-4e75-8352-1b2941159ca7" providerId="ADAL" clId="{4F9AD6FF-6417-4EB1-BF57-7BFDE52EA384}" dt="2025-03-26T20:27:26.454" v="343" actId="20577"/>
        <pc:sldMkLst>
          <pc:docMk/>
          <pc:sldMk cId="2248139001" sldId="423"/>
        </pc:sldMkLst>
        <pc:spChg chg="mod">
          <ac:chgData name="Kate Filanoski-Russell" userId="5879a14f-9eb3-4e75-8352-1b2941159ca7" providerId="ADAL" clId="{4F9AD6FF-6417-4EB1-BF57-7BFDE52EA384}" dt="2025-03-26T20:27:26.454" v="343" actId="20577"/>
          <ac:spMkLst>
            <pc:docMk/>
            <pc:sldMk cId="2248139001" sldId="423"/>
            <ac:spMk id="5" creationId="{79D003B7-BA6D-7716-2F41-A1A881792503}"/>
          </ac:spMkLst>
        </pc:spChg>
      </pc:sldChg>
      <pc:sldChg chg="modSp mod">
        <pc:chgData name="Kate Filanoski-Russell" userId="5879a14f-9eb3-4e75-8352-1b2941159ca7" providerId="ADAL" clId="{4F9AD6FF-6417-4EB1-BF57-7BFDE52EA384}" dt="2025-03-26T20:28:52.588" v="392" actId="20577"/>
        <pc:sldMkLst>
          <pc:docMk/>
          <pc:sldMk cId="3332674587" sldId="425"/>
        </pc:sldMkLst>
        <pc:spChg chg="mod">
          <ac:chgData name="Kate Filanoski-Russell" userId="5879a14f-9eb3-4e75-8352-1b2941159ca7" providerId="ADAL" clId="{4F9AD6FF-6417-4EB1-BF57-7BFDE52EA384}" dt="2025-03-26T20:28:52.588" v="392" actId="20577"/>
          <ac:spMkLst>
            <pc:docMk/>
            <pc:sldMk cId="3332674587" sldId="425"/>
            <ac:spMk id="5" creationId="{B9E49567-080C-1209-214C-F6BCACB98ABB}"/>
          </ac:spMkLst>
        </pc:spChg>
      </pc:sldChg>
      <pc:sldChg chg="modSp mod">
        <pc:chgData name="Kate Filanoski-Russell" userId="5879a14f-9eb3-4e75-8352-1b2941159ca7" providerId="ADAL" clId="{4F9AD6FF-6417-4EB1-BF57-7BFDE52EA384}" dt="2025-03-26T20:29:18.212" v="403" actId="20577"/>
        <pc:sldMkLst>
          <pc:docMk/>
          <pc:sldMk cId="362195995" sldId="429"/>
        </pc:sldMkLst>
        <pc:spChg chg="mod">
          <ac:chgData name="Kate Filanoski-Russell" userId="5879a14f-9eb3-4e75-8352-1b2941159ca7" providerId="ADAL" clId="{4F9AD6FF-6417-4EB1-BF57-7BFDE52EA384}" dt="2025-03-26T20:29:18.212" v="403" actId="20577"/>
          <ac:spMkLst>
            <pc:docMk/>
            <pc:sldMk cId="362195995" sldId="429"/>
            <ac:spMk id="5" creationId="{A761531F-DA8F-27A8-6F5B-EF1AC69D5873}"/>
          </ac:spMkLst>
        </pc:spChg>
      </pc:sldChg>
    </pc:docChg>
  </pc:docChgLst>
  <pc:docChgLst>
    <pc:chgData name="Mia Castellano" userId="e7656ccb-6563-44f3-9a6a-76f3b06b3f11" providerId="ADAL" clId="{331BA179-E42A-4FBC-9650-28CD90D4C755}"/>
    <pc:docChg chg="modSld">
      <pc:chgData name="Mia Castellano" userId="e7656ccb-6563-44f3-9a6a-76f3b06b3f11" providerId="ADAL" clId="{331BA179-E42A-4FBC-9650-28CD90D4C755}" dt="2025-03-26T14:51:56.460" v="89" actId="962"/>
      <pc:docMkLst>
        <pc:docMk/>
      </pc:docMkLst>
      <pc:sldChg chg="modSp mod">
        <pc:chgData name="Mia Castellano" userId="e7656ccb-6563-44f3-9a6a-76f3b06b3f11" providerId="ADAL" clId="{331BA179-E42A-4FBC-9650-28CD90D4C755}" dt="2025-03-26T14:45:12.543" v="1"/>
        <pc:sldMkLst>
          <pc:docMk/>
          <pc:sldMk cId="916958726" sldId="261"/>
        </pc:sldMkLst>
        <pc:spChg chg="ord">
          <ac:chgData name="Mia Castellano" userId="e7656ccb-6563-44f3-9a6a-76f3b06b3f11" providerId="ADAL" clId="{331BA179-E42A-4FBC-9650-28CD90D4C755}" dt="2025-03-26T14:45:12.543" v="1"/>
          <ac:spMkLst>
            <pc:docMk/>
            <pc:sldMk cId="916958726" sldId="261"/>
            <ac:spMk id="8" creationId="{00000000-0000-0000-0000-000000000000}"/>
          </ac:spMkLst>
        </pc:spChg>
      </pc:sldChg>
      <pc:sldChg chg="modSp mod">
        <pc:chgData name="Mia Castellano" userId="e7656ccb-6563-44f3-9a6a-76f3b06b3f11" providerId="ADAL" clId="{331BA179-E42A-4FBC-9650-28CD90D4C755}" dt="2025-03-26T14:51:49.229" v="86" actId="962"/>
        <pc:sldMkLst>
          <pc:docMk/>
          <pc:sldMk cId="1523666735" sldId="351"/>
        </pc:sldMkLst>
        <pc:spChg chg="ord">
          <ac:chgData name="Mia Castellano" userId="e7656ccb-6563-44f3-9a6a-76f3b06b3f11" providerId="ADAL" clId="{331BA179-E42A-4FBC-9650-28CD90D4C755}" dt="2025-03-26T14:45:39.912" v="6" actId="13244"/>
          <ac:spMkLst>
            <pc:docMk/>
            <pc:sldMk cId="1523666735" sldId="351"/>
            <ac:spMk id="5" creationId="{33F9CB69-79E7-F720-6C63-BB3A4073EBF2}"/>
          </ac:spMkLst>
        </pc:spChg>
        <pc:spChg chg="mod ord">
          <ac:chgData name="Mia Castellano" userId="e7656ccb-6563-44f3-9a6a-76f3b06b3f11" providerId="ADAL" clId="{331BA179-E42A-4FBC-9650-28CD90D4C755}" dt="2025-03-26T14:51:49.229" v="86" actId="962"/>
          <ac:spMkLst>
            <pc:docMk/>
            <pc:sldMk cId="1523666735" sldId="351"/>
            <ac:spMk id="7" creationId="{00000000-0000-0000-0000-000000000000}"/>
          </ac:spMkLst>
        </pc:spChg>
      </pc:sldChg>
      <pc:sldChg chg="modSp mod">
        <pc:chgData name="Mia Castellano" userId="e7656ccb-6563-44f3-9a6a-76f3b06b3f11" providerId="ADAL" clId="{331BA179-E42A-4FBC-9650-28CD90D4C755}" dt="2025-03-26T14:51:56.460" v="89" actId="962"/>
        <pc:sldMkLst>
          <pc:docMk/>
          <pc:sldMk cId="288487848" sldId="369"/>
        </pc:sldMkLst>
        <pc:spChg chg="ord">
          <ac:chgData name="Mia Castellano" userId="e7656ccb-6563-44f3-9a6a-76f3b06b3f11" providerId="ADAL" clId="{331BA179-E42A-4FBC-9650-28CD90D4C755}" dt="2025-03-26T14:45:23.820" v="3" actId="13244"/>
          <ac:spMkLst>
            <pc:docMk/>
            <pc:sldMk cId="288487848" sldId="369"/>
            <ac:spMk id="2" creationId="{363AFECF-4C57-24F5-E43C-E47906A3AAF4}"/>
          </ac:spMkLst>
        </pc:spChg>
        <pc:spChg chg="mod ord">
          <ac:chgData name="Mia Castellano" userId="e7656ccb-6563-44f3-9a6a-76f3b06b3f11" providerId="ADAL" clId="{331BA179-E42A-4FBC-9650-28CD90D4C755}" dt="2025-03-26T14:51:56.460" v="89" actId="962"/>
          <ac:spMkLst>
            <pc:docMk/>
            <pc:sldMk cId="288487848" sldId="369"/>
            <ac:spMk id="7" creationId="{00000000-0000-0000-0000-000000000000}"/>
          </ac:spMkLst>
        </pc:spChg>
      </pc:sldChg>
      <pc:sldChg chg="modSp mod">
        <pc:chgData name="Mia Castellano" userId="e7656ccb-6563-44f3-9a6a-76f3b06b3f11" providerId="ADAL" clId="{331BA179-E42A-4FBC-9650-28CD90D4C755}" dt="2025-03-26T14:51:38.199" v="83" actId="962"/>
        <pc:sldMkLst>
          <pc:docMk/>
          <pc:sldMk cId="477644010" sldId="394"/>
        </pc:sldMkLst>
        <pc:spChg chg="ord">
          <ac:chgData name="Mia Castellano" userId="e7656ccb-6563-44f3-9a6a-76f3b06b3f11" providerId="ADAL" clId="{331BA179-E42A-4FBC-9650-28CD90D4C755}" dt="2025-03-26T14:46:05.425" v="13" actId="13244"/>
          <ac:spMkLst>
            <pc:docMk/>
            <pc:sldMk cId="477644010" sldId="394"/>
            <ac:spMk id="2" creationId="{BBEC4CB6-3F08-CB1E-D912-E7D55E6C2B8C}"/>
          </ac:spMkLst>
        </pc:spChg>
        <pc:spChg chg="ord">
          <ac:chgData name="Mia Castellano" userId="e7656ccb-6563-44f3-9a6a-76f3b06b3f11" providerId="ADAL" clId="{331BA179-E42A-4FBC-9650-28CD90D4C755}" dt="2025-03-26T14:45:58.960" v="10" actId="13244"/>
          <ac:spMkLst>
            <pc:docMk/>
            <pc:sldMk cId="477644010" sldId="394"/>
            <ac:spMk id="5" creationId="{2662738F-12CE-B96B-9261-AB526BA9BF3E}"/>
          </ac:spMkLst>
        </pc:spChg>
        <pc:spChg chg="mod ord">
          <ac:chgData name="Mia Castellano" userId="e7656ccb-6563-44f3-9a6a-76f3b06b3f11" providerId="ADAL" clId="{331BA179-E42A-4FBC-9650-28CD90D4C755}" dt="2025-03-26T14:51:38.199" v="83" actId="962"/>
          <ac:spMkLst>
            <pc:docMk/>
            <pc:sldMk cId="477644010" sldId="394"/>
            <ac:spMk id="7" creationId="{C026E673-9F69-0F68-9A1C-FCB67EF222E6}"/>
          </ac:spMkLst>
        </pc:spChg>
      </pc:sldChg>
      <pc:sldChg chg="modSp mod">
        <pc:chgData name="Mia Castellano" userId="e7656ccb-6563-44f3-9a6a-76f3b06b3f11" providerId="ADAL" clId="{331BA179-E42A-4FBC-9650-28CD90D4C755}" dt="2025-03-26T14:45:51.974" v="9" actId="13244"/>
        <pc:sldMkLst>
          <pc:docMk/>
          <pc:sldMk cId="4025642882" sldId="395"/>
        </pc:sldMkLst>
        <pc:spChg chg="ord">
          <ac:chgData name="Mia Castellano" userId="e7656ccb-6563-44f3-9a6a-76f3b06b3f11" providerId="ADAL" clId="{331BA179-E42A-4FBC-9650-28CD90D4C755}" dt="2025-03-26T14:45:51.974" v="9" actId="13244"/>
          <ac:spMkLst>
            <pc:docMk/>
            <pc:sldMk cId="4025642882" sldId="395"/>
            <ac:spMk id="9" creationId="{8579DF84-0D03-D1C2-1E76-BCB12018315A}"/>
          </ac:spMkLst>
        </pc:spChg>
      </pc:sldChg>
      <pc:sldChg chg="modSp mod">
        <pc:chgData name="Mia Castellano" userId="e7656ccb-6563-44f3-9a6a-76f3b06b3f11" providerId="ADAL" clId="{331BA179-E42A-4FBC-9650-28CD90D4C755}" dt="2025-03-26T14:51:33.077" v="80" actId="13244"/>
        <pc:sldMkLst>
          <pc:docMk/>
          <pc:sldMk cId="999612051" sldId="396"/>
        </pc:sldMkLst>
        <pc:spChg chg="ord">
          <ac:chgData name="Mia Castellano" userId="e7656ccb-6563-44f3-9a6a-76f3b06b3f11" providerId="ADAL" clId="{331BA179-E42A-4FBC-9650-28CD90D4C755}" dt="2025-03-26T14:46:25.646" v="17" actId="13244"/>
          <ac:spMkLst>
            <pc:docMk/>
            <pc:sldMk cId="999612051" sldId="396"/>
            <ac:spMk id="4" creationId="{0D2EBEF3-4FB8-1682-2942-D48200369959}"/>
          </ac:spMkLst>
        </pc:spChg>
        <pc:spChg chg="ord">
          <ac:chgData name="Mia Castellano" userId="e7656ccb-6563-44f3-9a6a-76f3b06b3f11" providerId="ADAL" clId="{331BA179-E42A-4FBC-9650-28CD90D4C755}" dt="2025-03-26T14:46:17.301" v="14" actId="13244"/>
          <ac:spMkLst>
            <pc:docMk/>
            <pc:sldMk cId="999612051" sldId="396"/>
            <ac:spMk id="5" creationId="{E98D2789-1B36-C432-10F5-47EF5821FF12}"/>
          </ac:spMkLst>
        </pc:spChg>
        <pc:spChg chg="mod ord">
          <ac:chgData name="Mia Castellano" userId="e7656ccb-6563-44f3-9a6a-76f3b06b3f11" providerId="ADAL" clId="{331BA179-E42A-4FBC-9650-28CD90D4C755}" dt="2025-03-26T14:51:33.077" v="80" actId="13244"/>
          <ac:spMkLst>
            <pc:docMk/>
            <pc:sldMk cId="999612051" sldId="396"/>
            <ac:spMk id="7" creationId="{FD892D1A-DA5E-484F-8A5E-9BECEEF7DE58}"/>
          </ac:spMkLst>
        </pc:spChg>
        <pc:spChg chg="ord">
          <ac:chgData name="Mia Castellano" userId="e7656ccb-6563-44f3-9a6a-76f3b06b3f11" providerId="ADAL" clId="{331BA179-E42A-4FBC-9650-28CD90D4C755}" dt="2025-03-26T14:46:19.903" v="15" actId="13244"/>
          <ac:spMkLst>
            <pc:docMk/>
            <pc:sldMk cId="999612051" sldId="396"/>
            <ac:spMk id="8" creationId="{642D3E0B-20AE-301E-7448-A2AE9632C843}"/>
          </ac:spMkLst>
        </pc:spChg>
        <pc:graphicFrameChg chg="mod">
          <ac:chgData name="Mia Castellano" userId="e7656ccb-6563-44f3-9a6a-76f3b06b3f11" providerId="ADAL" clId="{331BA179-E42A-4FBC-9650-28CD90D4C755}" dt="2025-03-26T14:46:28.279" v="18" actId="13244"/>
          <ac:graphicFrameMkLst>
            <pc:docMk/>
            <pc:sldMk cId="999612051" sldId="396"/>
            <ac:graphicFrameMk id="10" creationId="{985D6897-E0B1-FC5C-BAF8-BEE574C06031}"/>
          </ac:graphicFrameMkLst>
        </pc:graphicFrameChg>
      </pc:sldChg>
      <pc:sldChg chg="modSp mod">
        <pc:chgData name="Mia Castellano" userId="e7656ccb-6563-44f3-9a6a-76f3b06b3f11" providerId="ADAL" clId="{331BA179-E42A-4FBC-9650-28CD90D4C755}" dt="2025-03-26T14:51:25.923" v="77" actId="962"/>
        <pc:sldMkLst>
          <pc:docMk/>
          <pc:sldMk cId="1740006029" sldId="397"/>
        </pc:sldMkLst>
        <pc:spChg chg="ord">
          <ac:chgData name="Mia Castellano" userId="e7656ccb-6563-44f3-9a6a-76f3b06b3f11" providerId="ADAL" clId="{331BA179-E42A-4FBC-9650-28CD90D4C755}" dt="2025-03-26T14:46:45.876" v="22" actId="13244"/>
          <ac:spMkLst>
            <pc:docMk/>
            <pc:sldMk cId="1740006029" sldId="397"/>
            <ac:spMk id="4" creationId="{415B7623-C57B-1644-080E-85C8D3794211}"/>
          </ac:spMkLst>
        </pc:spChg>
        <pc:spChg chg="ord">
          <ac:chgData name="Mia Castellano" userId="e7656ccb-6563-44f3-9a6a-76f3b06b3f11" providerId="ADAL" clId="{331BA179-E42A-4FBC-9650-28CD90D4C755}" dt="2025-03-26T14:46:41.447" v="19" actId="13244"/>
          <ac:spMkLst>
            <pc:docMk/>
            <pc:sldMk cId="1740006029" sldId="397"/>
            <ac:spMk id="5" creationId="{48DD2850-A981-09B0-B046-A841A3E2E6D1}"/>
          </ac:spMkLst>
        </pc:spChg>
        <pc:spChg chg="mod ord">
          <ac:chgData name="Mia Castellano" userId="e7656ccb-6563-44f3-9a6a-76f3b06b3f11" providerId="ADAL" clId="{331BA179-E42A-4FBC-9650-28CD90D4C755}" dt="2025-03-26T14:51:25.923" v="77" actId="962"/>
          <ac:spMkLst>
            <pc:docMk/>
            <pc:sldMk cId="1740006029" sldId="397"/>
            <ac:spMk id="7" creationId="{B0F052EC-1E37-F02E-BB0E-DEA700018680}"/>
          </ac:spMkLst>
        </pc:spChg>
      </pc:sldChg>
      <pc:sldChg chg="modSp mod">
        <pc:chgData name="Mia Castellano" userId="e7656ccb-6563-44f3-9a6a-76f3b06b3f11" providerId="ADAL" clId="{331BA179-E42A-4FBC-9650-28CD90D4C755}" dt="2025-03-26T14:51:19.462" v="74" actId="962"/>
        <pc:sldMkLst>
          <pc:docMk/>
          <pc:sldMk cId="2686460485" sldId="399"/>
        </pc:sldMkLst>
        <pc:spChg chg="ord">
          <ac:chgData name="Mia Castellano" userId="e7656ccb-6563-44f3-9a6a-76f3b06b3f11" providerId="ADAL" clId="{331BA179-E42A-4FBC-9650-28CD90D4C755}" dt="2025-03-26T14:46:57.369" v="23" actId="13244"/>
          <ac:spMkLst>
            <pc:docMk/>
            <pc:sldMk cId="2686460485" sldId="399"/>
            <ac:spMk id="5" creationId="{EE6998B2-BFD5-B259-8DBD-8D72FE0EBEC9}"/>
          </ac:spMkLst>
        </pc:spChg>
        <pc:spChg chg="mod ord">
          <ac:chgData name="Mia Castellano" userId="e7656ccb-6563-44f3-9a6a-76f3b06b3f11" providerId="ADAL" clId="{331BA179-E42A-4FBC-9650-28CD90D4C755}" dt="2025-03-26T14:51:19.462" v="74" actId="962"/>
          <ac:spMkLst>
            <pc:docMk/>
            <pc:sldMk cId="2686460485" sldId="399"/>
            <ac:spMk id="7" creationId="{77BAE0B0-9DBB-E6AE-0FBB-CEF8ADF4D58F}"/>
          </ac:spMkLst>
        </pc:spChg>
        <pc:spChg chg="ord">
          <ac:chgData name="Mia Castellano" userId="e7656ccb-6563-44f3-9a6a-76f3b06b3f11" providerId="ADAL" clId="{331BA179-E42A-4FBC-9650-28CD90D4C755}" dt="2025-03-26T14:47:28.604" v="26" actId="13244"/>
          <ac:spMkLst>
            <pc:docMk/>
            <pc:sldMk cId="2686460485" sldId="399"/>
            <ac:spMk id="40" creationId="{5CDDC1F5-CCD1-8C2E-1534-1521CBF5C743}"/>
          </ac:spMkLst>
        </pc:spChg>
        <pc:picChg chg="ord">
          <ac:chgData name="Mia Castellano" userId="e7656ccb-6563-44f3-9a6a-76f3b06b3f11" providerId="ADAL" clId="{331BA179-E42A-4FBC-9650-28CD90D4C755}" dt="2025-03-26T14:47:24.944" v="25" actId="13244"/>
          <ac:picMkLst>
            <pc:docMk/>
            <pc:sldMk cId="2686460485" sldId="399"/>
            <ac:picMk id="42" creationId="{D8967F25-4D8E-00EF-838E-E6BB12B9BAD3}"/>
          </ac:picMkLst>
        </pc:picChg>
      </pc:sldChg>
      <pc:sldChg chg="modSp mod">
        <pc:chgData name="Mia Castellano" userId="e7656ccb-6563-44f3-9a6a-76f3b06b3f11" providerId="ADAL" clId="{331BA179-E42A-4FBC-9650-28CD90D4C755}" dt="2025-03-26T14:50:58.306" v="65" actId="962"/>
        <pc:sldMkLst>
          <pc:docMk/>
          <pc:sldMk cId="4002427246" sldId="400"/>
        </pc:sldMkLst>
        <pc:spChg chg="mod ord">
          <ac:chgData name="Mia Castellano" userId="e7656ccb-6563-44f3-9a6a-76f3b06b3f11" providerId="ADAL" clId="{331BA179-E42A-4FBC-9650-28CD90D4C755}" dt="2025-03-26T14:50:58.306" v="65" actId="962"/>
          <ac:spMkLst>
            <pc:docMk/>
            <pc:sldMk cId="4002427246" sldId="400"/>
            <ac:spMk id="7" creationId="{9B5165A5-693B-B610-E56C-3CDF3C2851F2}"/>
          </ac:spMkLst>
        </pc:spChg>
      </pc:sldChg>
      <pc:sldChg chg="modSp mod">
        <pc:chgData name="Mia Castellano" userId="e7656ccb-6563-44f3-9a6a-76f3b06b3f11" providerId="ADAL" clId="{331BA179-E42A-4FBC-9650-28CD90D4C755}" dt="2025-03-26T14:50:55.419" v="63" actId="962"/>
        <pc:sldMkLst>
          <pc:docMk/>
          <pc:sldMk cId="598621096" sldId="402"/>
        </pc:sldMkLst>
        <pc:spChg chg="mod">
          <ac:chgData name="Mia Castellano" userId="e7656ccb-6563-44f3-9a6a-76f3b06b3f11" providerId="ADAL" clId="{331BA179-E42A-4FBC-9650-28CD90D4C755}" dt="2025-03-26T14:50:55.419" v="63" actId="962"/>
          <ac:spMkLst>
            <pc:docMk/>
            <pc:sldMk cId="598621096" sldId="402"/>
            <ac:spMk id="7" creationId="{29146605-52EA-4A42-BA7E-17CC2092824A}"/>
          </ac:spMkLst>
        </pc:spChg>
      </pc:sldChg>
      <pc:sldChg chg="modSp mod">
        <pc:chgData name="Mia Castellano" userId="e7656ccb-6563-44f3-9a6a-76f3b06b3f11" providerId="ADAL" clId="{331BA179-E42A-4FBC-9650-28CD90D4C755}" dt="2025-03-26T14:50:41.820" v="57" actId="962"/>
        <pc:sldMkLst>
          <pc:docMk/>
          <pc:sldMk cId="947557008" sldId="404"/>
        </pc:sldMkLst>
        <pc:spChg chg="mod">
          <ac:chgData name="Mia Castellano" userId="e7656ccb-6563-44f3-9a6a-76f3b06b3f11" providerId="ADAL" clId="{331BA179-E42A-4FBC-9650-28CD90D4C755}" dt="2025-03-26T14:50:41.820" v="57" actId="962"/>
          <ac:spMkLst>
            <pc:docMk/>
            <pc:sldMk cId="947557008" sldId="404"/>
            <ac:spMk id="7" creationId="{F86899A1-9726-5818-66AD-DF9750A31B0F}"/>
          </ac:spMkLst>
        </pc:spChg>
      </pc:sldChg>
      <pc:sldChg chg="modSp mod">
        <pc:chgData name="Mia Castellano" userId="e7656ccb-6563-44f3-9a6a-76f3b06b3f11" providerId="ADAL" clId="{331BA179-E42A-4FBC-9650-28CD90D4C755}" dt="2025-03-26T14:50:39.074" v="55" actId="962"/>
        <pc:sldMkLst>
          <pc:docMk/>
          <pc:sldMk cId="2195742409" sldId="405"/>
        </pc:sldMkLst>
        <pc:spChg chg="mod">
          <ac:chgData name="Mia Castellano" userId="e7656ccb-6563-44f3-9a6a-76f3b06b3f11" providerId="ADAL" clId="{331BA179-E42A-4FBC-9650-28CD90D4C755}" dt="2025-03-26T14:50:39.074" v="55" actId="962"/>
          <ac:spMkLst>
            <pc:docMk/>
            <pc:sldMk cId="2195742409" sldId="405"/>
            <ac:spMk id="7" creationId="{17A44408-6CCD-197C-BDFB-AE3F0C1812AD}"/>
          </ac:spMkLst>
        </pc:spChg>
      </pc:sldChg>
      <pc:sldChg chg="modSp mod">
        <pc:chgData name="Mia Castellano" userId="e7656ccb-6563-44f3-9a6a-76f3b06b3f11" providerId="ADAL" clId="{331BA179-E42A-4FBC-9650-28CD90D4C755}" dt="2025-03-26T14:51:09.951" v="71" actId="13244"/>
        <pc:sldMkLst>
          <pc:docMk/>
          <pc:sldMk cId="3340532723" sldId="406"/>
        </pc:sldMkLst>
        <pc:spChg chg="ord">
          <ac:chgData name="Mia Castellano" userId="e7656ccb-6563-44f3-9a6a-76f3b06b3f11" providerId="ADAL" clId="{331BA179-E42A-4FBC-9650-28CD90D4C755}" dt="2025-03-26T14:47:51.978" v="27" actId="13244"/>
          <ac:spMkLst>
            <pc:docMk/>
            <pc:sldMk cId="3340532723" sldId="406"/>
            <ac:spMk id="5" creationId="{028B19C4-8C34-57B3-143D-E3471B80B1A1}"/>
          </ac:spMkLst>
        </pc:spChg>
        <pc:spChg chg="mod ord">
          <ac:chgData name="Mia Castellano" userId="e7656ccb-6563-44f3-9a6a-76f3b06b3f11" providerId="ADAL" clId="{331BA179-E42A-4FBC-9650-28CD90D4C755}" dt="2025-03-26T14:51:09.951" v="71" actId="13244"/>
          <ac:spMkLst>
            <pc:docMk/>
            <pc:sldMk cId="3340532723" sldId="406"/>
            <ac:spMk id="7" creationId="{0B7D33C0-C63E-5F73-0E2C-EA59426A0171}"/>
          </ac:spMkLst>
        </pc:spChg>
      </pc:sldChg>
      <pc:sldChg chg="modSp mod">
        <pc:chgData name="Mia Castellano" userId="e7656ccb-6563-44f3-9a6a-76f3b06b3f11" providerId="ADAL" clId="{331BA179-E42A-4FBC-9650-28CD90D4C755}" dt="2025-03-26T14:50:28.553" v="50" actId="962"/>
        <pc:sldMkLst>
          <pc:docMk/>
          <pc:sldMk cId="2152109259" sldId="407"/>
        </pc:sldMkLst>
        <pc:spChg chg="mod">
          <ac:chgData name="Mia Castellano" userId="e7656ccb-6563-44f3-9a6a-76f3b06b3f11" providerId="ADAL" clId="{331BA179-E42A-4FBC-9650-28CD90D4C755}" dt="2025-03-26T14:50:28.553" v="50" actId="962"/>
          <ac:spMkLst>
            <pc:docMk/>
            <pc:sldMk cId="2152109259" sldId="407"/>
            <ac:spMk id="7" creationId="{84852C1D-3938-350F-C9BE-E40BC64A61C2}"/>
          </ac:spMkLst>
        </pc:spChg>
      </pc:sldChg>
      <pc:sldChg chg="modSp mod">
        <pc:chgData name="Mia Castellano" userId="e7656ccb-6563-44f3-9a6a-76f3b06b3f11" providerId="ADAL" clId="{331BA179-E42A-4FBC-9650-28CD90D4C755}" dt="2025-03-26T14:50:31.086" v="52" actId="962"/>
        <pc:sldMkLst>
          <pc:docMk/>
          <pc:sldMk cId="1260649836" sldId="408"/>
        </pc:sldMkLst>
        <pc:spChg chg="mod">
          <ac:chgData name="Mia Castellano" userId="e7656ccb-6563-44f3-9a6a-76f3b06b3f11" providerId="ADAL" clId="{331BA179-E42A-4FBC-9650-28CD90D4C755}" dt="2025-03-26T14:50:31.086" v="52" actId="962"/>
          <ac:spMkLst>
            <pc:docMk/>
            <pc:sldMk cId="1260649836" sldId="408"/>
            <ac:spMk id="7" creationId="{B05BBC4E-38B8-0938-3100-38CFFA7D11A1}"/>
          </ac:spMkLst>
        </pc:spChg>
      </pc:sldChg>
      <pc:sldChg chg="modSp mod">
        <pc:chgData name="Mia Castellano" userId="e7656ccb-6563-44f3-9a6a-76f3b06b3f11" providerId="ADAL" clId="{331BA179-E42A-4FBC-9650-28CD90D4C755}" dt="2025-03-26T14:50:25.851" v="48" actId="962"/>
        <pc:sldMkLst>
          <pc:docMk/>
          <pc:sldMk cId="1935279350" sldId="409"/>
        </pc:sldMkLst>
        <pc:spChg chg="mod">
          <ac:chgData name="Mia Castellano" userId="e7656ccb-6563-44f3-9a6a-76f3b06b3f11" providerId="ADAL" clId="{331BA179-E42A-4FBC-9650-28CD90D4C755}" dt="2025-03-26T14:50:25.851" v="48" actId="962"/>
          <ac:spMkLst>
            <pc:docMk/>
            <pc:sldMk cId="1935279350" sldId="409"/>
            <ac:spMk id="7" creationId="{E1B68419-DB95-7530-34CE-0E03E23FDC9C}"/>
          </ac:spMkLst>
        </pc:spChg>
      </pc:sldChg>
      <pc:sldChg chg="modSp mod">
        <pc:chgData name="Mia Castellano" userId="e7656ccb-6563-44f3-9a6a-76f3b06b3f11" providerId="ADAL" clId="{331BA179-E42A-4FBC-9650-28CD90D4C755}" dt="2025-03-26T14:51:03.697" v="68" actId="962"/>
        <pc:sldMkLst>
          <pc:docMk/>
          <pc:sldMk cId="2645527315" sldId="418"/>
        </pc:sldMkLst>
        <pc:spChg chg="ord">
          <ac:chgData name="Mia Castellano" userId="e7656ccb-6563-44f3-9a6a-76f3b06b3f11" providerId="ADAL" clId="{331BA179-E42A-4FBC-9650-28CD90D4C755}" dt="2025-03-26T14:48:06.423" v="30" actId="13244"/>
          <ac:spMkLst>
            <pc:docMk/>
            <pc:sldMk cId="2645527315" sldId="418"/>
            <ac:spMk id="5" creationId="{94DBD7B4-F949-E6FA-1812-7A8389FA47C5}"/>
          </ac:spMkLst>
        </pc:spChg>
        <pc:spChg chg="mod ord">
          <ac:chgData name="Mia Castellano" userId="e7656ccb-6563-44f3-9a6a-76f3b06b3f11" providerId="ADAL" clId="{331BA179-E42A-4FBC-9650-28CD90D4C755}" dt="2025-03-26T14:51:03.697" v="68" actId="962"/>
          <ac:spMkLst>
            <pc:docMk/>
            <pc:sldMk cId="2645527315" sldId="418"/>
            <ac:spMk id="7" creationId="{A55ED7E8-AC79-35D6-81EA-8A38A06A910D}"/>
          </ac:spMkLst>
        </pc:spChg>
      </pc:sldChg>
      <pc:sldChg chg="modSp mod">
        <pc:chgData name="Mia Castellano" userId="e7656ccb-6563-44f3-9a6a-76f3b06b3f11" providerId="ADAL" clId="{331BA179-E42A-4FBC-9650-28CD90D4C755}" dt="2025-03-26T14:50:49.884" v="61" actId="962"/>
        <pc:sldMkLst>
          <pc:docMk/>
          <pc:sldMk cId="2544975404" sldId="419"/>
        </pc:sldMkLst>
        <pc:spChg chg="mod">
          <ac:chgData name="Mia Castellano" userId="e7656ccb-6563-44f3-9a6a-76f3b06b3f11" providerId="ADAL" clId="{331BA179-E42A-4FBC-9650-28CD90D4C755}" dt="2025-03-26T14:50:49.884" v="61" actId="962"/>
          <ac:spMkLst>
            <pc:docMk/>
            <pc:sldMk cId="2544975404" sldId="419"/>
            <ac:spMk id="7" creationId="{DDF7C341-7E17-8E66-BAB2-1E17D7B193E6}"/>
          </ac:spMkLst>
        </pc:spChg>
      </pc:sldChg>
      <pc:sldChg chg="modSp mod">
        <pc:chgData name="Mia Castellano" userId="e7656ccb-6563-44f3-9a6a-76f3b06b3f11" providerId="ADAL" clId="{331BA179-E42A-4FBC-9650-28CD90D4C755}" dt="2025-03-26T14:50:44.835" v="59" actId="962"/>
        <pc:sldMkLst>
          <pc:docMk/>
          <pc:sldMk cId="4145598568" sldId="420"/>
        </pc:sldMkLst>
        <pc:spChg chg="mod">
          <ac:chgData name="Mia Castellano" userId="e7656ccb-6563-44f3-9a6a-76f3b06b3f11" providerId="ADAL" clId="{331BA179-E42A-4FBC-9650-28CD90D4C755}" dt="2025-03-26T14:50:44.835" v="59" actId="962"/>
          <ac:spMkLst>
            <pc:docMk/>
            <pc:sldMk cId="4145598568" sldId="420"/>
            <ac:spMk id="7" creationId="{8AE2BDA9-A04E-7396-E24F-9B9CA03D69AB}"/>
          </ac:spMkLst>
        </pc:spChg>
      </pc:sldChg>
      <pc:sldChg chg="modSp mod">
        <pc:chgData name="Mia Castellano" userId="e7656ccb-6563-44f3-9a6a-76f3b06b3f11" providerId="ADAL" clId="{331BA179-E42A-4FBC-9650-28CD90D4C755}" dt="2025-03-26T14:50:22.676" v="46" actId="962"/>
        <pc:sldMkLst>
          <pc:docMk/>
          <pc:sldMk cId="3285118228" sldId="422"/>
        </pc:sldMkLst>
        <pc:spChg chg="mod">
          <ac:chgData name="Mia Castellano" userId="e7656ccb-6563-44f3-9a6a-76f3b06b3f11" providerId="ADAL" clId="{331BA179-E42A-4FBC-9650-28CD90D4C755}" dt="2025-03-26T14:50:22.676" v="46" actId="962"/>
          <ac:spMkLst>
            <pc:docMk/>
            <pc:sldMk cId="3285118228" sldId="422"/>
            <ac:spMk id="7" creationId="{57AC781C-94AC-DD33-E64D-713B657C98B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Physical Disabilities</c:v>
                </c:pt>
              </c:strCache>
            </c:strRef>
          </c:tx>
          <c:spPr>
            <a:ln w="28575" cap="rnd">
              <a:solidFill>
                <a:srgbClr val="00479D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5400">
                <a:solidFill>
                  <a:srgbClr val="00479D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00479D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0~9</c:v>
                </c:pt>
                <c:pt idx="1">
                  <c:v>10~19</c:v>
                </c:pt>
                <c:pt idx="2">
                  <c:v>20~29</c:v>
                </c:pt>
                <c:pt idx="3">
                  <c:v>30~39</c:v>
                </c:pt>
                <c:pt idx="4">
                  <c:v>40~49</c:v>
                </c:pt>
                <c:pt idx="5">
                  <c:v>50~59</c:v>
                </c:pt>
                <c:pt idx="6">
                  <c:v>60~69</c:v>
                </c:pt>
                <c:pt idx="7">
                  <c:v>70~79</c:v>
                </c:pt>
                <c:pt idx="8">
                  <c:v>80~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1.9</c:v>
                </c:pt>
                <c:pt idx="1">
                  <c:v>4.8</c:v>
                </c:pt>
                <c:pt idx="2">
                  <c:v>10.6</c:v>
                </c:pt>
                <c:pt idx="3">
                  <c:v>23</c:v>
                </c:pt>
                <c:pt idx="4">
                  <c:v>41.5</c:v>
                </c:pt>
                <c:pt idx="5">
                  <c:v>49.4</c:v>
                </c:pt>
                <c:pt idx="6">
                  <c:v>53.5</c:v>
                </c:pt>
                <c:pt idx="7">
                  <c:v>49.4</c:v>
                </c:pt>
                <c:pt idx="8">
                  <c:v>39.9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22-4CD2-AFF2-10220692883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Developmental Disabilities</c:v>
                </c:pt>
              </c:strCache>
            </c:strRef>
          </c:tx>
          <c:spPr>
            <a:ln w="28575" cap="rnd">
              <a:solidFill>
                <a:srgbClr val="FFC000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chemeClr val="bg1"/>
              </a:solidFill>
              <a:ln w="28575">
                <a:solidFill>
                  <a:srgbClr val="FFC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rgbClr val="FFC000"/>
                    </a:solidFill>
                    <a:latin typeface="+mn-lt"/>
                    <a:ea typeface="+mn-ea"/>
                    <a:cs typeface="+mn-cs"/>
                  </a:defRPr>
                </a:pPr>
                <a:endParaRPr lang="ko-K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0~9</c:v>
                </c:pt>
                <c:pt idx="1">
                  <c:v>10~19</c:v>
                </c:pt>
                <c:pt idx="2">
                  <c:v>20~29</c:v>
                </c:pt>
                <c:pt idx="3">
                  <c:v>30~39</c:v>
                </c:pt>
                <c:pt idx="4">
                  <c:v>40~49</c:v>
                </c:pt>
                <c:pt idx="5">
                  <c:v>50~59</c:v>
                </c:pt>
                <c:pt idx="6">
                  <c:v>60~69</c:v>
                </c:pt>
                <c:pt idx="7">
                  <c:v>70~79</c:v>
                </c:pt>
                <c:pt idx="8">
                  <c:v>80~</c:v>
                </c:pt>
              </c:strCache>
            </c:strRef>
          </c:cat>
          <c:val>
            <c:numRef>
              <c:f>Sheet1!$C$2:$C$10</c:f>
              <c:numCache>
                <c:formatCode>0.0</c:formatCode>
                <c:ptCount val="9"/>
                <c:pt idx="0">
                  <c:v>66</c:v>
                </c:pt>
                <c:pt idx="1">
                  <c:v>76.8</c:v>
                </c:pt>
                <c:pt idx="2">
                  <c:v>65.400000000000006</c:v>
                </c:pt>
                <c:pt idx="3">
                  <c:v>42.3</c:v>
                </c:pt>
                <c:pt idx="4">
                  <c:v>17.2</c:v>
                </c:pt>
                <c:pt idx="5">
                  <c:v>7.5</c:v>
                </c:pt>
                <c:pt idx="6">
                  <c:v>3.1</c:v>
                </c:pt>
                <c:pt idx="7">
                  <c:v>1</c:v>
                </c:pt>
                <c:pt idx="8">
                  <c:v>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22-4CD2-AFF2-1022069288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82557552"/>
        <c:axId val="1082560432"/>
      </c:lineChart>
      <c:catAx>
        <c:axId val="1082557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82560432"/>
        <c:crosses val="autoZero"/>
        <c:auto val="1"/>
        <c:lblAlgn val="ctr"/>
        <c:lblOffset val="100"/>
        <c:noMultiLvlLbl val="0"/>
      </c:catAx>
      <c:valAx>
        <c:axId val="108256043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1082557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D8EB5-E7E5-48A8-950D-78F1D9A3BA3E}" type="datetimeFigureOut">
              <a:rPr lang="ko-KR" altLang="en-US" smtClean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2025-03-26</a:t>
            </a:fld>
            <a:endParaRPr lang="ko-KR" altLang="en-US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A735B5-9B08-471E-B615-7DFA10CD8279}" type="slidenum">
              <a:rPr lang="ko-KR" altLang="en-US" smtClean="0">
                <a:latin typeface="KoPub돋움체 Medium" panose="02020603020101020101" pitchFamily="18" charset="-127"/>
                <a:ea typeface="KoPub돋움체 Medium" panose="02020603020101020101" pitchFamily="18" charset="-127"/>
              </a:rPr>
              <a:t>‹#›</a:t>
            </a:fld>
            <a:endParaRPr lang="ko-KR" altLang="en-US" dirty="0">
              <a:latin typeface="KoPub돋움체 Medium" panose="02020603020101020101" pitchFamily="18" charset="-127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01246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fld id="{94AD3876-F633-48C9-9ADF-18298AE2FBA5}" type="datetimeFigureOut">
              <a:rPr lang="ko-KR" altLang="en-US" smtClean="0"/>
              <a:pPr/>
              <a:t>2025-03-26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KoPub돋움체 Medium" panose="02020603020101020101" pitchFamily="18" charset="-127"/>
                <a:ea typeface="KoPub돋움체 Medium" panose="02020603020101020101" pitchFamily="18" charset="-127"/>
              </a:defRPr>
            </a:lvl1pPr>
          </a:lstStyle>
          <a:p>
            <a:fld id="{3BD831E1-5013-4D57-BC1D-2399E52321E3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9283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KoPub돋움체 Medium" panose="02020603020101020101" pitchFamily="18" charset="-127"/>
        <a:ea typeface="KoPub돋움체 Medium" panose="02020603020101020101" pitchFamily="18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KoPub돋움체 Medium" panose="02020603020101020101" pitchFamily="18" charset="-127"/>
        <a:ea typeface="KoPub돋움체 Medium" panose="02020603020101020101" pitchFamily="18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KoPub돋움체 Medium" panose="02020603020101020101" pitchFamily="18" charset="-127"/>
        <a:ea typeface="KoPub돋움체 Medium" panose="02020603020101020101" pitchFamily="18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KoPub돋움체 Medium" panose="02020603020101020101" pitchFamily="18" charset="-127"/>
        <a:ea typeface="KoPub돋움체 Medium" panose="02020603020101020101" pitchFamily="18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KoPub돋움체 Medium" panose="02020603020101020101" pitchFamily="18" charset="-127"/>
        <a:ea typeface="KoPub돋움체 Medium" panose="02020603020101020101" pitchFamily="18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D831E1-5013-4D57-BC1D-2399E52321E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06709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7794DC-D7C9-5641-E0FC-E02A7BF4A5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13223A-3F1C-A589-FF7C-2F12D7F9F9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1156326-3A9B-DAB1-E035-CE8A3231F2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1177734-7C89-4F5C-5009-F42659682F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7645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115784-7860-0A80-617E-356EE8FF16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E1FEF46-3C22-D675-842C-C8DAA6E250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FA55DD36-E3B9-D0B2-0036-8637BEDD5C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802E747-47E2-0DFD-9876-40585F7F12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358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9D055-224E-5168-7D8E-09F20C274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C1E5915B-9633-02DC-656D-B5D591B100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2F5BB36-ED4C-56FC-2C4E-A5E270CD45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6C2B2F0-DC99-8B34-93D6-5A86469F13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210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F1C049-B567-D22D-7881-93EF178B8E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B6FFE85-A9B3-788D-E942-8C35051F08E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4A49344-2DE0-C7A0-51D0-9C7B5489E6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65D25BB1-1CD7-668D-FF34-C7ED365BB2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92784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DE922-2C4F-4B53-E44C-CBEF67B0C5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A5837CC3-AEC9-0CA8-5A51-D15A713B07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F23590A-307A-4703-183D-54257BE46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BD7D0ED-5E13-9F89-4DF6-CEFE271827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65561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B9EFC8-0FE2-CB9D-2619-D84CF90925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B2AE565-2991-6769-769D-E963543336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9BC15D0-EC80-46E0-AE04-4C4699AD01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3162830-9EB2-342E-430A-AA993C8D85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4866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661D77-3444-511E-709C-FCDBE07197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8CA71B82-1F8D-3B9C-6B99-02CCA57396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E08E5570-985B-20AE-C97A-6D1429B15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FB836643-15E3-77DC-73CD-23FC913F41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1356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4A3F1-E9CA-8D37-6BAE-10B98EC46A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E0AAEED-2960-3902-7EE5-6B513FD0B8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62A3358-C69D-17EB-075F-2963518CBE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503B200-B9FC-E885-117A-84ABBA4578F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30797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4A5CDB-3419-C76D-6B77-92363100C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3B126029-0ABB-F9E7-0DC6-7CB55C5EC2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4C7A046-BB2A-2A4E-F1F7-50E8A80FA2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4914455-CBB7-023F-36D6-E8FE36C0A57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30893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92A62C-697B-907D-66C9-8AFB99EC1E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F498CE9-3A57-64B2-7ACC-01582358CC7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879C6D03-79B7-BFAC-68C8-353684990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C01A5F4-630E-8289-1593-E329D8F73E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3236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987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5691F-BE2D-ACA8-D383-71E4DE100B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1A70BBAD-DD01-0B6B-2E30-1CB65B5D7D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D0D52738-BCC8-5DF5-ACF4-BE3887F974A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EBE81C-0E50-02D1-7D33-B009811B54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36437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ED2A42-FD9C-001C-6611-5494ECD763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119D765-69A5-909A-574C-ABB3D6FEE89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834ACBF-DEA1-FDEA-A14A-6DBD0B88B0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C88C05E-F39C-9C8D-C018-D526BE0EF0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78701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3EAA3D-ABC2-27ED-06C8-B3F00855DE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24A9F08-E8A3-4E03-3A5B-1613DD9EF4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39001130-A190-2D8C-90EF-CD90D0A94A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852AEB-F206-2F59-9775-9094D2EE55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4219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15155A-65D1-6988-EE06-77E98FAE5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274ADCA-EE33-7F1B-F995-0E5CEACEA6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C1D923E-6600-C33C-41E7-7A21B856DF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1848EC-F058-49A8-06AA-9AD3C02011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8759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C2552-FBA1-ACCD-1E4E-A14EE9DFF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27540D3-96D6-271B-6888-5C86D3D3A5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305D011-C858-D9A8-5C6E-DF317C43B2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D510D21F-565C-D70A-481B-D412636662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49743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D32892-394C-8F10-8BB1-398BE23796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481F43A-FDA7-91B7-0998-9B3A15FEEF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56A79E4-972E-51EE-2A89-23385D7497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5EF32791-506F-F1E8-F683-FBB4A08C50C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31710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BEE45-01BF-FC4A-1D8C-37A392EF7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E97CC83D-85D2-813F-6583-2718A0D531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73DFAFC-E33D-EF8E-26F8-FEAF3B0C2A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5D41E1B-3625-5873-0C90-861798A5CB2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03715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FA4E3-4BD3-1FD2-77D1-205F1A981B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34BC48B-EF4C-EB55-202F-EBE7FB9D1F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30099BA-3994-FC07-B402-42F9690DF0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9900F83-11AE-BE03-2B0D-7FFCFB00F1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00214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8693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833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5CA26C-4DB9-0027-692D-E6E7E8466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6EAC8C5-40FC-5BEE-E79A-BD3695E6C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BC14730-983F-14E9-1F57-9DB2E0D3C6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84DC46E-E2D6-35E7-9457-EFAF062D30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8926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16DD39-6AE4-FEAB-9867-B23ADA99C0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BC373CC5-03B4-B504-8A0F-6AD53F882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23CE50FD-4E5C-99B5-6295-E43E896FB7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7CD798B-8254-D37E-6F94-47BBE76D03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0058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9FE12-2A43-EED8-F12C-26985AF4C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76C806BE-D2C2-1553-DBE9-ED749AF2FA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02E82701-6422-82CE-BDE6-E82203E19F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[Description of Figure]</a:t>
            </a:r>
          </a:p>
          <a:p>
            <a:r>
              <a:rPr lang="en-US" altLang="ko-KR" dirty="0"/>
              <a:t>Age Distribution – Developmental vs Physical Disabilities (%)</a:t>
            </a:r>
          </a:p>
          <a:p>
            <a:endParaRPr lang="en-US" altLang="ko-KR" dirty="0"/>
          </a:p>
          <a:p>
            <a:r>
              <a:rPr lang="en-US" altLang="ko-KR" dirty="0"/>
              <a:t>1. Physical Disabilities</a:t>
            </a:r>
          </a:p>
          <a:p>
            <a:r>
              <a:rPr lang="en-US" altLang="ko-KR" dirty="0"/>
              <a:t>	0~9 years 1.9%</a:t>
            </a:r>
          </a:p>
          <a:p>
            <a:r>
              <a:rPr lang="en-US" altLang="ko-KR" dirty="0"/>
              <a:t>	10~19 years 4.8%</a:t>
            </a:r>
          </a:p>
          <a:p>
            <a:r>
              <a:rPr lang="en-US" altLang="ko-KR" dirty="0"/>
              <a:t>	20~29 years 10.6%</a:t>
            </a:r>
          </a:p>
          <a:p>
            <a:r>
              <a:rPr lang="en-US" altLang="ko-KR" dirty="0"/>
              <a:t>	30~39 years 23.0%</a:t>
            </a:r>
          </a:p>
          <a:p>
            <a:r>
              <a:rPr lang="en-US" altLang="ko-KR" dirty="0"/>
              <a:t>	40~49 years 41.5%</a:t>
            </a:r>
          </a:p>
          <a:p>
            <a:r>
              <a:rPr lang="en-US" altLang="ko-KR" dirty="0"/>
              <a:t>	50~59 years 49.4%</a:t>
            </a:r>
          </a:p>
          <a:p>
            <a:r>
              <a:rPr lang="en-US" altLang="ko-KR" dirty="0"/>
              <a:t>	60~69 years 53.5%</a:t>
            </a:r>
          </a:p>
          <a:p>
            <a:r>
              <a:rPr lang="en-US" altLang="ko-KR" dirty="0"/>
              <a:t>	70~79 years 49.4%</a:t>
            </a:r>
          </a:p>
          <a:p>
            <a:r>
              <a:rPr lang="en-US" altLang="ko-KR" dirty="0"/>
              <a:t>	80+ years 39.9%</a:t>
            </a:r>
          </a:p>
          <a:p>
            <a:endParaRPr lang="en-US" altLang="ko-KR" dirty="0"/>
          </a:p>
          <a:p>
            <a:r>
              <a:rPr lang="en-US" altLang="ko-KR" dirty="0"/>
              <a:t>2. Developmental Disabilities</a:t>
            </a:r>
          </a:p>
          <a:p>
            <a:r>
              <a:rPr lang="en-US" altLang="ko-KR" dirty="0"/>
              <a:t>	0~9 years 66.0%</a:t>
            </a:r>
          </a:p>
          <a:p>
            <a:r>
              <a:rPr lang="en-US" altLang="ko-KR" dirty="0"/>
              <a:t>	10~19 years 76.8%</a:t>
            </a:r>
          </a:p>
          <a:p>
            <a:r>
              <a:rPr lang="en-US" altLang="ko-KR" dirty="0"/>
              <a:t>	20~29 years 65.4%</a:t>
            </a:r>
          </a:p>
          <a:p>
            <a:r>
              <a:rPr lang="en-US" altLang="ko-KR" dirty="0"/>
              <a:t>	30~39 years 42.3%</a:t>
            </a:r>
          </a:p>
          <a:p>
            <a:r>
              <a:rPr lang="en-US" altLang="ko-KR" dirty="0"/>
              <a:t>	40~49 years 17.2%</a:t>
            </a:r>
          </a:p>
          <a:p>
            <a:r>
              <a:rPr lang="en-US" altLang="ko-KR" dirty="0"/>
              <a:t>	50~59 years 7.5%</a:t>
            </a:r>
          </a:p>
          <a:p>
            <a:r>
              <a:rPr lang="en-US" altLang="ko-KR" dirty="0"/>
              <a:t>	60~69 years 3.1%</a:t>
            </a:r>
          </a:p>
          <a:p>
            <a:r>
              <a:rPr lang="en-US" altLang="ko-KR" dirty="0"/>
              <a:t>	70~79 years 1.0%</a:t>
            </a:r>
          </a:p>
          <a:p>
            <a:r>
              <a:rPr lang="en-US" altLang="ko-KR" dirty="0"/>
              <a:t>	80+ years 0.3%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026DABB-6471-68C5-1193-217E8D5840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41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E8C41-0AF3-59E6-B1A9-8A7E0F56A4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9FFCDE3B-2487-80A1-2562-240F7B31EA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AD5A64FC-1ABE-0733-5C58-56B6C2D8CC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FA35C56-B9C6-BC8D-3BC4-F73BC77657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8961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448E89-495A-B3AC-094D-102E63D9E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EDE8B69-78E4-D58E-6B05-6B066DBA36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AAFF965-00DC-BAD2-1A2A-9653DB090C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B266EC2A-9500-E95A-120D-0565DEE974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2706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1A0CD2-271D-17FB-662F-590920D47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1D1645A-4332-994C-AA45-0D25C1F66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65225" y="1241425"/>
            <a:ext cx="4467225" cy="3349625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959E9BF9-56CE-7914-3333-2428202919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D9C91E5-20BE-7B1F-2877-CEB98CF9B8E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831E1-5013-4D57-BC1D-2399E52321E3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KoPub돋움체 Medium" panose="02020603020101020101" pitchFamily="18" charset="-127"/>
                <a:ea typeface="KoPub돋움체 Medium" panose="02020603020101020101" pitchFamily="18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KoPub돋움체 Medium" panose="02020603020101020101" pitchFamily="18" charset="-127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49640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2AA78-EBE1-4DAD-B425-C24BD7383854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2025-03-26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97835" y="4189"/>
            <a:ext cx="20574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나눔바른고딕" panose="020B0603020101020101" pitchFamily="50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0547F5E-D3D6-4EAF-95AC-1EF9C98CFA3E}" type="slidenum">
              <a:rPr lang="ko-KR" altLang="en-US" sz="900" smtClean="0">
                <a:solidFill>
                  <a:prstClr val="black">
                    <a:tint val="75000"/>
                  </a:prstClr>
                </a:solidFill>
                <a:ea typeface="KoPub돋움체 Medium" panose="02020603020101020101" pitchFamily="18" charset="-127"/>
              </a:rPr>
              <a:pPr/>
              <a:t>‹#›</a:t>
            </a:fld>
            <a:endParaRPr lang="ko-KR" altLang="en-US" sz="900" dirty="0">
              <a:solidFill>
                <a:prstClr val="black">
                  <a:tint val="75000"/>
                </a:prstClr>
              </a:solidFill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97170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E3527-CD99-487D-B54A-8FE65AB883C6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2025-03-26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7F5E-D3D6-4EAF-95AC-1EF9C98CFA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238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AF3A3-9CCA-468D-98BE-54F88525B8B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2025-03-26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7F5E-D3D6-4EAF-95AC-1EF9C98CFA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003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ACD05-1951-40DF-8A8F-3DC6A2297ED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2025-03-26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0547F5E-D3D6-4EAF-95AC-1EF9C98CFA3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0215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98954-1B35-45E5-A6AB-23DD16DDABA9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2025-03-26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45781" y="6356351"/>
            <a:ext cx="2057400" cy="365125"/>
          </a:xfrm>
        </p:spPr>
        <p:txBody>
          <a:bodyPr/>
          <a:lstStyle/>
          <a:p>
            <a:fld id="{60547F5E-D3D6-4EAF-95AC-1EF9C98CFA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205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AA087-827D-4760-A1A4-00BBB537312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2025-03-26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7F5E-D3D6-4EAF-95AC-1EF9C98CFA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462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2FE9D-8D36-4D32-99C6-15F778E4BCBB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2025-03-26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7F5E-D3D6-4EAF-95AC-1EF9C98CFA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29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5F8DB-61E8-4F21-83B1-BDD4D876FFDD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2025-03-26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7F5E-D3D6-4EAF-95AC-1EF9C98CFA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03820B-8C6E-423A-A0B2-C057ECC4A6D2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2025-03-26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9D88F-11A1-FFDC-D480-FCB302673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45781" y="6356351"/>
            <a:ext cx="2057400" cy="365125"/>
          </a:xfrm>
        </p:spPr>
        <p:txBody>
          <a:bodyPr/>
          <a:lstStyle/>
          <a:p>
            <a:fld id="{60547F5E-D3D6-4EAF-95AC-1EF9C98CFA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706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57B71-6F6E-4FC6-A22E-65D0A7E751A0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2025-03-26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7F5E-D3D6-4EAF-95AC-1EF9C98CFA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275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24F295-CD37-45A9-9BA7-C36744668738}" type="datetime1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t>2025-03-26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47F5E-D3D6-4EAF-95AC-1EF9C98CFA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19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607339-777B-4A54-BA43-B7D75C9F6E0D}" type="datetime1">
              <a:rPr lang="ko-KR" altLang="en-US" smtClean="0"/>
              <a:t>2025-03-26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47F5E-D3D6-4EAF-95AC-1EF9C98CFA3E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64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esearchondisability.org/sites/default/files/media/2025-03/Session%203.3%20-%20Yegick%20Lim%20-%20Appendix%20%28final%29%20-%20ADSC%202025.docx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yglim@kead.or.kr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hyperlink" Target="http://edi.kead.or.k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C79A04AE-720B-42D4-D940-85B9E5AEC424}"/>
              </a:ext>
            </a:extLst>
          </p:cNvPr>
          <p:cNvSpPr txBox="1"/>
          <p:nvPr/>
        </p:nvSpPr>
        <p:spPr>
          <a:xfrm>
            <a:off x="160460" y="169046"/>
            <a:ext cx="630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&lt; 2025 Annual Disability Statistics Conference &gt;</a:t>
            </a:r>
          </a:p>
        </p:txBody>
      </p:sp>
      <p:sp>
        <p:nvSpPr>
          <p:cNvPr id="32" name="제목 31"/>
          <p:cNvSpPr>
            <a:spLocks noGrp="1"/>
          </p:cNvSpPr>
          <p:nvPr>
            <p:ph type="title" idx="4294967295"/>
          </p:nvPr>
        </p:nvSpPr>
        <p:spPr>
          <a:xfrm>
            <a:off x="74747" y="1389894"/>
            <a:ext cx="7175099" cy="190020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 Design for</a:t>
            </a:r>
          </a:p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People with Developmental Disabilities</a:t>
            </a:r>
          </a:p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Focusing on the Survey on the Work &amp; Life</a:t>
            </a:r>
          </a:p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of Persons with Developmental Disabilities in Korea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460" y="4003343"/>
            <a:ext cx="6414753" cy="1697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Yegick</a:t>
            </a:r>
            <a:r>
              <a:rPr lang="ko-KR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l">
              <a:lnSpc>
                <a:spcPct val="110000"/>
              </a:lnSpc>
            </a:pPr>
            <a:r>
              <a:rPr lang="en-US" altLang="ko-KR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KEAD EDI</a:t>
            </a:r>
          </a:p>
          <a:p>
            <a:pPr algn="l">
              <a:lnSpc>
                <a:spcPct val="110000"/>
              </a:lnSpc>
            </a:pP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altLang="ko-KR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March 19</a:t>
            </a:r>
            <a:r>
              <a:rPr lang="en-US" altLang="ko-KR" sz="2400" kern="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altLang="ko-KR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2025</a:t>
            </a:r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683E9158-A669-6EC0-9D81-5735E43A0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724164" flipV="1">
            <a:off x="6461811" y="-79283"/>
            <a:ext cx="654917" cy="2047612"/>
          </a:xfrm>
          <a:custGeom>
            <a:avLst/>
            <a:gdLst>
              <a:gd name="connsiteX0" fmla="*/ 0 w 2980578"/>
              <a:gd name="connsiteY0" fmla="*/ 2569464 h 2569464"/>
              <a:gd name="connsiteX1" fmla="*/ 1490289 w 2980578"/>
              <a:gd name="connsiteY1" fmla="*/ 0 h 2569464"/>
              <a:gd name="connsiteX2" fmla="*/ 2980578 w 2980578"/>
              <a:gd name="connsiteY2" fmla="*/ 2569464 h 2569464"/>
              <a:gd name="connsiteX3" fmla="*/ 0 w 2980578"/>
              <a:gd name="connsiteY3" fmla="*/ 2569464 h 2569464"/>
              <a:gd name="connsiteX0" fmla="*/ 0 w 2980578"/>
              <a:gd name="connsiteY0" fmla="*/ 2734056 h 2734056"/>
              <a:gd name="connsiteX1" fmla="*/ 2121225 w 2980578"/>
              <a:gd name="connsiteY1" fmla="*/ 0 h 2734056"/>
              <a:gd name="connsiteX2" fmla="*/ 2980578 w 2980578"/>
              <a:gd name="connsiteY2" fmla="*/ 2734056 h 2734056"/>
              <a:gd name="connsiteX3" fmla="*/ 0 w 2980578"/>
              <a:gd name="connsiteY3" fmla="*/ 2734056 h 2734056"/>
              <a:gd name="connsiteX0" fmla="*/ 0 w 2980578"/>
              <a:gd name="connsiteY0" fmla="*/ 2734056 h 2734056"/>
              <a:gd name="connsiteX1" fmla="*/ 2157801 w 2980578"/>
              <a:gd name="connsiteY1" fmla="*/ 0 h 2734056"/>
              <a:gd name="connsiteX2" fmla="*/ 2980578 w 2980578"/>
              <a:gd name="connsiteY2" fmla="*/ 2734056 h 2734056"/>
              <a:gd name="connsiteX3" fmla="*/ 0 w 2980578"/>
              <a:gd name="connsiteY3" fmla="*/ 2734056 h 2734056"/>
              <a:gd name="connsiteX0" fmla="*/ -1 w 3165423"/>
              <a:gd name="connsiteY0" fmla="*/ 2551810 h 2734056"/>
              <a:gd name="connsiteX1" fmla="*/ 2342646 w 3165423"/>
              <a:gd name="connsiteY1" fmla="*/ 0 h 2734056"/>
              <a:gd name="connsiteX2" fmla="*/ 3165423 w 3165423"/>
              <a:gd name="connsiteY2" fmla="*/ 2734056 h 2734056"/>
              <a:gd name="connsiteX3" fmla="*/ -1 w 3165423"/>
              <a:gd name="connsiteY3" fmla="*/ 2551810 h 2734056"/>
              <a:gd name="connsiteX0" fmla="*/ -1 w 3165423"/>
              <a:gd name="connsiteY0" fmla="*/ 2564227 h 2746473"/>
              <a:gd name="connsiteX1" fmla="*/ 2640377 w 3165423"/>
              <a:gd name="connsiteY1" fmla="*/ 0 h 2746473"/>
              <a:gd name="connsiteX2" fmla="*/ 3165423 w 3165423"/>
              <a:gd name="connsiteY2" fmla="*/ 2746473 h 2746473"/>
              <a:gd name="connsiteX3" fmla="*/ -1 w 3165423"/>
              <a:gd name="connsiteY3" fmla="*/ 2564227 h 2746473"/>
              <a:gd name="connsiteX0" fmla="*/ -1 w 3054689"/>
              <a:gd name="connsiteY0" fmla="*/ 2564227 h 2749926"/>
              <a:gd name="connsiteX1" fmla="*/ 2640377 w 3054689"/>
              <a:gd name="connsiteY1" fmla="*/ 0 h 2749926"/>
              <a:gd name="connsiteX2" fmla="*/ 3054687 w 3054689"/>
              <a:gd name="connsiteY2" fmla="*/ 2749926 h 2749926"/>
              <a:gd name="connsiteX3" fmla="*/ -1 w 3054689"/>
              <a:gd name="connsiteY3" fmla="*/ 2564227 h 2749926"/>
              <a:gd name="connsiteX0" fmla="*/ -1 w 3054685"/>
              <a:gd name="connsiteY0" fmla="*/ 2555991 h 2741690"/>
              <a:gd name="connsiteX1" fmla="*/ 2778194 w 3054685"/>
              <a:gd name="connsiteY1" fmla="*/ 0 h 2741690"/>
              <a:gd name="connsiteX2" fmla="*/ 3054687 w 3054685"/>
              <a:gd name="connsiteY2" fmla="*/ 2741690 h 2741690"/>
              <a:gd name="connsiteX3" fmla="*/ -1 w 3054685"/>
              <a:gd name="connsiteY3" fmla="*/ 2555991 h 2741690"/>
              <a:gd name="connsiteX0" fmla="*/ -2 w 3082070"/>
              <a:gd name="connsiteY0" fmla="*/ 2584881 h 2741690"/>
              <a:gd name="connsiteX1" fmla="*/ 2805579 w 3082070"/>
              <a:gd name="connsiteY1" fmla="*/ 0 h 2741690"/>
              <a:gd name="connsiteX2" fmla="*/ 3082072 w 3082070"/>
              <a:gd name="connsiteY2" fmla="*/ 2741690 h 2741690"/>
              <a:gd name="connsiteX3" fmla="*/ -2 w 3082070"/>
              <a:gd name="connsiteY3" fmla="*/ 2584881 h 2741690"/>
              <a:gd name="connsiteX0" fmla="*/ -2 w 3126723"/>
              <a:gd name="connsiteY0" fmla="*/ 2075934 h 2232743"/>
              <a:gd name="connsiteX1" fmla="*/ 3126724 w 3126723"/>
              <a:gd name="connsiteY1" fmla="*/ 0 h 2232743"/>
              <a:gd name="connsiteX2" fmla="*/ 3082072 w 3126723"/>
              <a:gd name="connsiteY2" fmla="*/ 2232743 h 2232743"/>
              <a:gd name="connsiteX3" fmla="*/ -2 w 3126723"/>
              <a:gd name="connsiteY3" fmla="*/ 2075934 h 2232743"/>
              <a:gd name="connsiteX0" fmla="*/ -2 w 3126723"/>
              <a:gd name="connsiteY0" fmla="*/ 2075934 h 2205245"/>
              <a:gd name="connsiteX1" fmla="*/ 3126724 w 3126723"/>
              <a:gd name="connsiteY1" fmla="*/ 0 h 2205245"/>
              <a:gd name="connsiteX2" fmla="*/ 2929566 w 3126723"/>
              <a:gd name="connsiteY2" fmla="*/ 2205245 h 2205245"/>
              <a:gd name="connsiteX3" fmla="*/ -2 w 3126723"/>
              <a:gd name="connsiteY3" fmla="*/ 2075934 h 2205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6723" h="2205245">
                <a:moveTo>
                  <a:pt x="-2" y="2075934"/>
                </a:moveTo>
                <a:lnTo>
                  <a:pt x="3126724" y="0"/>
                </a:lnTo>
                <a:lnTo>
                  <a:pt x="2929566" y="2205245"/>
                </a:lnTo>
                <a:lnTo>
                  <a:pt x="-2" y="2075934"/>
                </a:lnTo>
                <a:close/>
              </a:path>
            </a:pathLst>
          </a:custGeom>
          <a:solidFill>
            <a:srgbClr val="00479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사다리꼴 5">
            <a:extLst>
              <a:ext uri="{FF2B5EF4-FFF2-40B4-BE49-F238E27FC236}">
                <a16:creationId xmlns:a16="http://schemas.microsoft.com/office/drawing/2014/main" id="{FA5D64F1-3606-5398-6E77-3FB9443AB1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154524" y="0"/>
            <a:ext cx="2989481" cy="6858000"/>
          </a:xfrm>
          <a:custGeom>
            <a:avLst/>
            <a:gdLst>
              <a:gd name="connsiteX0" fmla="*/ 0 w 6400364"/>
              <a:gd name="connsiteY0" fmla="*/ 6414859 h 6414859"/>
              <a:gd name="connsiteX1" fmla="*/ 1600091 w 6400364"/>
              <a:gd name="connsiteY1" fmla="*/ 0 h 6414859"/>
              <a:gd name="connsiteX2" fmla="*/ 4800273 w 6400364"/>
              <a:gd name="connsiteY2" fmla="*/ 0 h 6414859"/>
              <a:gd name="connsiteX3" fmla="*/ 6400364 w 6400364"/>
              <a:gd name="connsiteY3" fmla="*/ 6414859 h 6414859"/>
              <a:gd name="connsiteX4" fmla="*/ 0 w 6400364"/>
              <a:gd name="connsiteY4" fmla="*/ 6414859 h 6414859"/>
              <a:gd name="connsiteX0" fmla="*/ 0 w 5440244"/>
              <a:gd name="connsiteY0" fmla="*/ 6414859 h 6478867"/>
              <a:gd name="connsiteX1" fmla="*/ 1600091 w 5440244"/>
              <a:gd name="connsiteY1" fmla="*/ 0 h 6478867"/>
              <a:gd name="connsiteX2" fmla="*/ 4800273 w 5440244"/>
              <a:gd name="connsiteY2" fmla="*/ 0 h 6478867"/>
              <a:gd name="connsiteX3" fmla="*/ 5440244 w 5440244"/>
              <a:gd name="connsiteY3" fmla="*/ 6478867 h 6478867"/>
              <a:gd name="connsiteX4" fmla="*/ 0 w 5440244"/>
              <a:gd name="connsiteY4" fmla="*/ 6414859 h 6478867"/>
              <a:gd name="connsiteX0" fmla="*/ 0 w 4937324"/>
              <a:gd name="connsiteY0" fmla="*/ 6414859 h 6460579"/>
              <a:gd name="connsiteX1" fmla="*/ 1600091 w 4937324"/>
              <a:gd name="connsiteY1" fmla="*/ 0 h 6460579"/>
              <a:gd name="connsiteX2" fmla="*/ 4800273 w 4937324"/>
              <a:gd name="connsiteY2" fmla="*/ 0 h 6460579"/>
              <a:gd name="connsiteX3" fmla="*/ 4937324 w 4937324"/>
              <a:gd name="connsiteY3" fmla="*/ 6460579 h 6460579"/>
              <a:gd name="connsiteX4" fmla="*/ 0 w 4937324"/>
              <a:gd name="connsiteY4" fmla="*/ 6414859 h 6460579"/>
              <a:gd name="connsiteX0" fmla="*/ 0 w 4909892"/>
              <a:gd name="connsiteY0" fmla="*/ 6414859 h 6460579"/>
              <a:gd name="connsiteX1" fmla="*/ 1600091 w 4909892"/>
              <a:gd name="connsiteY1" fmla="*/ 0 h 6460579"/>
              <a:gd name="connsiteX2" fmla="*/ 4800273 w 4909892"/>
              <a:gd name="connsiteY2" fmla="*/ 0 h 6460579"/>
              <a:gd name="connsiteX3" fmla="*/ 4909892 w 4909892"/>
              <a:gd name="connsiteY3" fmla="*/ 6460579 h 6460579"/>
              <a:gd name="connsiteX4" fmla="*/ 0 w 4909892"/>
              <a:gd name="connsiteY4" fmla="*/ 6414859 h 6460579"/>
              <a:gd name="connsiteX0" fmla="*/ 0 w 4800273"/>
              <a:gd name="connsiteY0" fmla="*/ 6414859 h 6460579"/>
              <a:gd name="connsiteX1" fmla="*/ 1600091 w 4800273"/>
              <a:gd name="connsiteY1" fmla="*/ 0 h 6460579"/>
              <a:gd name="connsiteX2" fmla="*/ 4800273 w 4800273"/>
              <a:gd name="connsiteY2" fmla="*/ 0 h 6460579"/>
              <a:gd name="connsiteX3" fmla="*/ 4763588 w 4800273"/>
              <a:gd name="connsiteY3" fmla="*/ 6460579 h 6460579"/>
              <a:gd name="connsiteX4" fmla="*/ 0 w 4800273"/>
              <a:gd name="connsiteY4" fmla="*/ 6414859 h 6460579"/>
              <a:gd name="connsiteX0" fmla="*/ 0 w 4827596"/>
              <a:gd name="connsiteY0" fmla="*/ 6414859 h 6469723"/>
              <a:gd name="connsiteX1" fmla="*/ 1600091 w 4827596"/>
              <a:gd name="connsiteY1" fmla="*/ 0 h 6469723"/>
              <a:gd name="connsiteX2" fmla="*/ 4800273 w 4827596"/>
              <a:gd name="connsiteY2" fmla="*/ 0 h 6469723"/>
              <a:gd name="connsiteX3" fmla="*/ 4827596 w 4827596"/>
              <a:gd name="connsiteY3" fmla="*/ 6469723 h 6469723"/>
              <a:gd name="connsiteX4" fmla="*/ 0 w 4827596"/>
              <a:gd name="connsiteY4" fmla="*/ 6414859 h 6469723"/>
              <a:gd name="connsiteX0" fmla="*/ 0 w 4800273"/>
              <a:gd name="connsiteY0" fmla="*/ 6414859 h 6460579"/>
              <a:gd name="connsiteX1" fmla="*/ 1600091 w 4800273"/>
              <a:gd name="connsiteY1" fmla="*/ 0 h 6460579"/>
              <a:gd name="connsiteX2" fmla="*/ 4800273 w 4800273"/>
              <a:gd name="connsiteY2" fmla="*/ 0 h 6460579"/>
              <a:gd name="connsiteX3" fmla="*/ 4772732 w 4800273"/>
              <a:gd name="connsiteY3" fmla="*/ 6460579 h 6460579"/>
              <a:gd name="connsiteX4" fmla="*/ 0 w 4800273"/>
              <a:gd name="connsiteY4" fmla="*/ 6414859 h 6460579"/>
              <a:gd name="connsiteX0" fmla="*/ 0 w 4800322"/>
              <a:gd name="connsiteY0" fmla="*/ 6414859 h 6460579"/>
              <a:gd name="connsiteX1" fmla="*/ 1600091 w 4800322"/>
              <a:gd name="connsiteY1" fmla="*/ 0 h 6460579"/>
              <a:gd name="connsiteX2" fmla="*/ 4800273 w 4800322"/>
              <a:gd name="connsiteY2" fmla="*/ 0 h 6460579"/>
              <a:gd name="connsiteX3" fmla="*/ 4800322 w 4800322"/>
              <a:gd name="connsiteY3" fmla="*/ 6460579 h 6460579"/>
              <a:gd name="connsiteX4" fmla="*/ 0 w 4800322"/>
              <a:gd name="connsiteY4" fmla="*/ 6414859 h 6460579"/>
              <a:gd name="connsiteX0" fmla="*/ 0 w 5158988"/>
              <a:gd name="connsiteY0" fmla="*/ 6440702 h 6460579"/>
              <a:gd name="connsiteX1" fmla="*/ 1958757 w 5158988"/>
              <a:gd name="connsiteY1" fmla="*/ 0 h 6460579"/>
              <a:gd name="connsiteX2" fmla="*/ 5158939 w 5158988"/>
              <a:gd name="connsiteY2" fmla="*/ 0 h 6460579"/>
              <a:gd name="connsiteX3" fmla="*/ 5158988 w 5158988"/>
              <a:gd name="connsiteY3" fmla="*/ 6460579 h 6460579"/>
              <a:gd name="connsiteX4" fmla="*/ 0 w 5158988"/>
              <a:gd name="connsiteY4" fmla="*/ 6440702 h 6460579"/>
              <a:gd name="connsiteX0" fmla="*/ 0 w 5195774"/>
              <a:gd name="connsiteY0" fmla="*/ 6457931 h 6460579"/>
              <a:gd name="connsiteX1" fmla="*/ 1995543 w 5195774"/>
              <a:gd name="connsiteY1" fmla="*/ 0 h 6460579"/>
              <a:gd name="connsiteX2" fmla="*/ 5195725 w 5195774"/>
              <a:gd name="connsiteY2" fmla="*/ 0 h 6460579"/>
              <a:gd name="connsiteX3" fmla="*/ 5195774 w 5195774"/>
              <a:gd name="connsiteY3" fmla="*/ 6460579 h 6460579"/>
              <a:gd name="connsiteX4" fmla="*/ 0 w 5195774"/>
              <a:gd name="connsiteY4" fmla="*/ 6457931 h 6460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5774" h="6460579">
                <a:moveTo>
                  <a:pt x="0" y="6457931"/>
                </a:moveTo>
                <a:lnTo>
                  <a:pt x="1995543" y="0"/>
                </a:lnTo>
                <a:lnTo>
                  <a:pt x="5195725" y="0"/>
                </a:lnTo>
                <a:cubicBezTo>
                  <a:pt x="5195741" y="2153526"/>
                  <a:pt x="5195758" y="4307053"/>
                  <a:pt x="5195774" y="6460579"/>
                </a:cubicBezTo>
                <a:lnTo>
                  <a:pt x="0" y="6457931"/>
                </a:lnTo>
                <a:close/>
              </a:path>
            </a:pathLst>
          </a:custGeom>
          <a:blipFill dpi="0" rotWithShape="1">
            <a:blip r:embed="rId3">
              <a:alphaModFix amt="80000"/>
            </a:blip>
            <a:srcRect/>
            <a:stretch>
              <a:fillRect r="-2335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9" name="이등변 삼각형 24">
            <a:extLst>
              <a:ext uri="{FF2B5EF4-FFF2-40B4-BE49-F238E27FC236}">
                <a16:creationId xmlns:a16="http://schemas.microsoft.com/office/drawing/2014/main" id="{0EEBC158-6BDD-F42B-A1CC-8E55ABCB7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15993" y="3960009"/>
            <a:ext cx="1161288" cy="2915950"/>
          </a:xfrm>
          <a:custGeom>
            <a:avLst/>
            <a:gdLst>
              <a:gd name="connsiteX0" fmla="*/ 0 w 2359152"/>
              <a:gd name="connsiteY0" fmla="*/ 2870230 h 2870230"/>
              <a:gd name="connsiteX1" fmla="*/ 2359152 w 2359152"/>
              <a:gd name="connsiteY1" fmla="*/ 0 h 2870230"/>
              <a:gd name="connsiteX2" fmla="*/ 2359152 w 2359152"/>
              <a:gd name="connsiteY2" fmla="*/ 2870230 h 2870230"/>
              <a:gd name="connsiteX3" fmla="*/ 0 w 2359152"/>
              <a:gd name="connsiteY3" fmla="*/ 2870230 h 2870230"/>
              <a:gd name="connsiteX0" fmla="*/ 0 w 2359152"/>
              <a:gd name="connsiteY0" fmla="*/ 2870230 h 2870230"/>
              <a:gd name="connsiteX1" fmla="*/ 2359152 w 2359152"/>
              <a:gd name="connsiteY1" fmla="*/ 0 h 2870230"/>
              <a:gd name="connsiteX2" fmla="*/ 2029968 w 2359152"/>
              <a:gd name="connsiteY2" fmla="*/ 2851942 h 2870230"/>
              <a:gd name="connsiteX3" fmla="*/ 0 w 2359152"/>
              <a:gd name="connsiteY3" fmla="*/ 2870230 h 2870230"/>
              <a:gd name="connsiteX0" fmla="*/ 0 w 3081528"/>
              <a:gd name="connsiteY0" fmla="*/ 2870230 h 2870230"/>
              <a:gd name="connsiteX1" fmla="*/ 3081528 w 3081528"/>
              <a:gd name="connsiteY1" fmla="*/ 0 h 2870230"/>
              <a:gd name="connsiteX2" fmla="*/ 2029968 w 3081528"/>
              <a:gd name="connsiteY2" fmla="*/ 2851942 h 2870230"/>
              <a:gd name="connsiteX3" fmla="*/ 0 w 3081528"/>
              <a:gd name="connsiteY3" fmla="*/ 2870230 h 2870230"/>
              <a:gd name="connsiteX0" fmla="*/ 0 w 3081528"/>
              <a:gd name="connsiteY0" fmla="*/ 2870230 h 2906806"/>
              <a:gd name="connsiteX1" fmla="*/ 3081528 w 3081528"/>
              <a:gd name="connsiteY1" fmla="*/ 0 h 2906806"/>
              <a:gd name="connsiteX2" fmla="*/ 2185416 w 3081528"/>
              <a:gd name="connsiteY2" fmla="*/ 2906806 h 2906806"/>
              <a:gd name="connsiteX3" fmla="*/ 0 w 3081528"/>
              <a:gd name="connsiteY3" fmla="*/ 2870230 h 2906806"/>
              <a:gd name="connsiteX0" fmla="*/ 0 w 3081528"/>
              <a:gd name="connsiteY0" fmla="*/ 2870230 h 2906806"/>
              <a:gd name="connsiteX1" fmla="*/ 3081528 w 3081528"/>
              <a:gd name="connsiteY1" fmla="*/ 0 h 2906806"/>
              <a:gd name="connsiteX2" fmla="*/ 2185416 w 3081528"/>
              <a:gd name="connsiteY2" fmla="*/ 2906806 h 2906806"/>
              <a:gd name="connsiteX3" fmla="*/ 0 w 3081528"/>
              <a:gd name="connsiteY3" fmla="*/ 2870230 h 2906806"/>
              <a:gd name="connsiteX0" fmla="*/ 0 w 1481328"/>
              <a:gd name="connsiteY0" fmla="*/ 2906806 h 2906806"/>
              <a:gd name="connsiteX1" fmla="*/ 1481328 w 1481328"/>
              <a:gd name="connsiteY1" fmla="*/ 0 h 2906806"/>
              <a:gd name="connsiteX2" fmla="*/ 585216 w 1481328"/>
              <a:gd name="connsiteY2" fmla="*/ 2906806 h 2906806"/>
              <a:gd name="connsiteX3" fmla="*/ 0 w 1481328"/>
              <a:gd name="connsiteY3" fmla="*/ 2906806 h 2906806"/>
              <a:gd name="connsiteX0" fmla="*/ 0 w 1115568"/>
              <a:gd name="connsiteY0" fmla="*/ 2943382 h 2943382"/>
              <a:gd name="connsiteX1" fmla="*/ 1115568 w 1115568"/>
              <a:gd name="connsiteY1" fmla="*/ 0 h 2943382"/>
              <a:gd name="connsiteX2" fmla="*/ 219456 w 1115568"/>
              <a:gd name="connsiteY2" fmla="*/ 2906806 h 2943382"/>
              <a:gd name="connsiteX3" fmla="*/ 0 w 1115568"/>
              <a:gd name="connsiteY3" fmla="*/ 2943382 h 2943382"/>
              <a:gd name="connsiteX0" fmla="*/ 0 w 1106424"/>
              <a:gd name="connsiteY0" fmla="*/ 2915950 h 2915950"/>
              <a:gd name="connsiteX1" fmla="*/ 1106424 w 1106424"/>
              <a:gd name="connsiteY1" fmla="*/ 0 h 2915950"/>
              <a:gd name="connsiteX2" fmla="*/ 210312 w 1106424"/>
              <a:gd name="connsiteY2" fmla="*/ 2906806 h 2915950"/>
              <a:gd name="connsiteX3" fmla="*/ 0 w 1106424"/>
              <a:gd name="connsiteY3" fmla="*/ 2915950 h 2915950"/>
              <a:gd name="connsiteX0" fmla="*/ 0 w 1024128"/>
              <a:gd name="connsiteY0" fmla="*/ 2906806 h 2906806"/>
              <a:gd name="connsiteX1" fmla="*/ 1024128 w 1024128"/>
              <a:gd name="connsiteY1" fmla="*/ 0 h 2906806"/>
              <a:gd name="connsiteX2" fmla="*/ 128016 w 1024128"/>
              <a:gd name="connsiteY2" fmla="*/ 2906806 h 2906806"/>
              <a:gd name="connsiteX3" fmla="*/ 0 w 1024128"/>
              <a:gd name="connsiteY3" fmla="*/ 2906806 h 2906806"/>
              <a:gd name="connsiteX0" fmla="*/ 0 w 1078992"/>
              <a:gd name="connsiteY0" fmla="*/ 2915950 h 2915950"/>
              <a:gd name="connsiteX1" fmla="*/ 1078992 w 1078992"/>
              <a:gd name="connsiteY1" fmla="*/ 0 h 2915950"/>
              <a:gd name="connsiteX2" fmla="*/ 182880 w 1078992"/>
              <a:gd name="connsiteY2" fmla="*/ 2906806 h 2915950"/>
              <a:gd name="connsiteX3" fmla="*/ 0 w 1078992"/>
              <a:gd name="connsiteY3" fmla="*/ 2915950 h 2915950"/>
              <a:gd name="connsiteX0" fmla="*/ 0 w 1106424"/>
              <a:gd name="connsiteY0" fmla="*/ 2888518 h 2906806"/>
              <a:gd name="connsiteX1" fmla="*/ 1106424 w 1106424"/>
              <a:gd name="connsiteY1" fmla="*/ 0 h 2906806"/>
              <a:gd name="connsiteX2" fmla="*/ 210312 w 1106424"/>
              <a:gd name="connsiteY2" fmla="*/ 2906806 h 2906806"/>
              <a:gd name="connsiteX3" fmla="*/ 0 w 1106424"/>
              <a:gd name="connsiteY3" fmla="*/ 2888518 h 2906806"/>
              <a:gd name="connsiteX0" fmla="*/ 0 w 1106424"/>
              <a:gd name="connsiteY0" fmla="*/ 2888518 h 2888518"/>
              <a:gd name="connsiteX1" fmla="*/ 1106424 w 1106424"/>
              <a:gd name="connsiteY1" fmla="*/ 0 h 2888518"/>
              <a:gd name="connsiteX2" fmla="*/ 397348 w 1106424"/>
              <a:gd name="connsiteY2" fmla="*/ 2886024 h 2888518"/>
              <a:gd name="connsiteX3" fmla="*/ 0 w 1106424"/>
              <a:gd name="connsiteY3" fmla="*/ 2888518 h 2888518"/>
              <a:gd name="connsiteX0" fmla="*/ 0 w 1106424"/>
              <a:gd name="connsiteY0" fmla="*/ 2888518 h 2917197"/>
              <a:gd name="connsiteX1" fmla="*/ 1106424 w 1106424"/>
              <a:gd name="connsiteY1" fmla="*/ 0 h 2917197"/>
              <a:gd name="connsiteX2" fmla="*/ 397348 w 1106424"/>
              <a:gd name="connsiteY2" fmla="*/ 2917197 h 2917197"/>
              <a:gd name="connsiteX3" fmla="*/ 0 w 1106424"/>
              <a:gd name="connsiteY3" fmla="*/ 2888518 h 2917197"/>
              <a:gd name="connsiteX0" fmla="*/ 0 w 1161288"/>
              <a:gd name="connsiteY0" fmla="*/ 2943382 h 2943382"/>
              <a:gd name="connsiteX1" fmla="*/ 1161288 w 1161288"/>
              <a:gd name="connsiteY1" fmla="*/ 0 h 2943382"/>
              <a:gd name="connsiteX2" fmla="*/ 452212 w 1161288"/>
              <a:gd name="connsiteY2" fmla="*/ 2917197 h 2943382"/>
              <a:gd name="connsiteX3" fmla="*/ 0 w 1161288"/>
              <a:gd name="connsiteY3" fmla="*/ 2943382 h 2943382"/>
              <a:gd name="connsiteX0" fmla="*/ 0 w 1161288"/>
              <a:gd name="connsiteY0" fmla="*/ 2915950 h 2917197"/>
              <a:gd name="connsiteX1" fmla="*/ 1161288 w 1161288"/>
              <a:gd name="connsiteY1" fmla="*/ 0 h 2917197"/>
              <a:gd name="connsiteX2" fmla="*/ 452212 w 1161288"/>
              <a:gd name="connsiteY2" fmla="*/ 2917197 h 2917197"/>
              <a:gd name="connsiteX3" fmla="*/ 0 w 1161288"/>
              <a:gd name="connsiteY3" fmla="*/ 2915950 h 2917197"/>
              <a:gd name="connsiteX0" fmla="*/ 0 w 1161288"/>
              <a:gd name="connsiteY0" fmla="*/ 2915950 h 2915950"/>
              <a:gd name="connsiteX1" fmla="*/ 1161288 w 1161288"/>
              <a:gd name="connsiteY1" fmla="*/ 0 h 2915950"/>
              <a:gd name="connsiteX2" fmla="*/ 653380 w 1161288"/>
              <a:gd name="connsiteY2" fmla="*/ 2889765 h 2915950"/>
              <a:gd name="connsiteX3" fmla="*/ 0 w 1161288"/>
              <a:gd name="connsiteY3" fmla="*/ 2915950 h 2915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1288" h="2915950">
                <a:moveTo>
                  <a:pt x="0" y="2915950"/>
                </a:moveTo>
                <a:lnTo>
                  <a:pt x="1161288" y="0"/>
                </a:lnTo>
                <a:lnTo>
                  <a:pt x="653380" y="2889765"/>
                </a:lnTo>
                <a:lnTo>
                  <a:pt x="0" y="29159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968B3ACC-4280-0797-A5D2-F5A651842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V="1">
            <a:off x="5211279" y="3611880"/>
            <a:ext cx="1482129" cy="324612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그림 4">
            <a:extLst>
              <a:ext uri="{FF2B5EF4-FFF2-40B4-BE49-F238E27FC236}">
                <a16:creationId xmlns:a16="http://schemas.microsoft.com/office/drawing/2014/main" id="{09441E4D-80E0-A296-AB85-9C54F870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64" y="6101574"/>
            <a:ext cx="2104833" cy="561924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B14ACD48-6199-8164-6028-0EA906ED2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820" y="6014404"/>
            <a:ext cx="2812531" cy="67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9587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F49C63-6D70-FF64-467F-3FF2A7D4B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A55ED7E8-AC79-35D6-81EA-8A38A06A91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94DBD7B4-F949-E6FA-1812-7A8389FA47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7" y="106447"/>
            <a:ext cx="8775299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Paired respondent survey Framework, Cont’d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1E05CB6-DD35-8484-D7B4-628E37A0B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F57D4AE-B269-E239-9D93-6865C7582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3C77A9A8-BA1D-6739-BFF1-A2E6596E74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0B52F0A-0580-CF3C-7172-95807AC22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478FC3B-26D6-6E9A-8D45-1F14748273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93B6B4B4-9210-F3B9-35E6-124C09A67E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CAB25F9D-8691-E382-029E-6D1C0B356649}"/>
              </a:ext>
            </a:extLst>
          </p:cNvPr>
          <p:cNvSpPr txBox="1"/>
          <p:nvPr/>
        </p:nvSpPr>
        <p:spPr>
          <a:xfrm>
            <a:off x="201188" y="881135"/>
            <a:ext cx="8775299" cy="868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Survey Interviewer already 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known </a:t>
            </a:r>
            <a:r>
              <a:rPr lang="en-US" altLang="ko-KR" sz="2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PwDD’s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info</a:t>
            </a:r>
            <a:endParaRPr kumimoji="0" lang="en-US" altLang="ko-KR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300" b="1" i="0" u="none" strike="noStrike" kern="1200" cap="none" spc="0" normalizeH="0" baseline="0" noProof="0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PwDD</a:t>
            </a:r>
            <a:r>
              <a:rPr kumimoji="0" lang="en-US" altLang="ko-KR" sz="23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survey content adapts based on caregiver responses via TAPI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92C44694-3214-FAE1-508B-C1F7380A120A}"/>
              </a:ext>
            </a:extLst>
          </p:cNvPr>
          <p:cNvSpPr/>
          <p:nvPr/>
        </p:nvSpPr>
        <p:spPr>
          <a:xfrm>
            <a:off x="549451" y="2276856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Paired respondent survey Framework</a:t>
            </a:r>
            <a:endParaRPr kumimoji="0" lang="ko-KR" altLang="en-US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39BB94C3-1EEC-8412-EC3A-3C77612A8F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28914"/>
            <a:ext cx="9144000" cy="350133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16" name="모서리가 둥근 직사각형 45">
            <a:extLst>
              <a:ext uri="{FF2B5EF4-FFF2-40B4-BE49-F238E27FC236}">
                <a16:creationId xmlns:a16="http://schemas.microsoft.com/office/drawing/2014/main" id="{F2445104-7BE7-00FD-9237-54A67A328E8E}"/>
              </a:ext>
            </a:extLst>
          </p:cNvPr>
          <p:cNvSpPr/>
          <p:nvPr/>
        </p:nvSpPr>
        <p:spPr>
          <a:xfrm>
            <a:off x="549452" y="2940781"/>
            <a:ext cx="7990234" cy="31835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[survey interviewer Question]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0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(</a:t>
            </a:r>
            <a:r>
              <a:rPr lang="en-US" altLang="ko-KR" sz="2400" b="1" dirty="0">
                <a:solidFill>
                  <a:srgbClr val="00479D"/>
                </a:solidFill>
              </a:rPr>
              <a:t>Since employment is known,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00479D"/>
                </a:solidFill>
              </a:rPr>
              <a:t>questions skip to job details directly.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)</a:t>
            </a:r>
            <a:r>
              <a:rPr lang="ko-KR" altLang="en-US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 </a:t>
            </a:r>
            <a:endParaRPr lang="en-US" altLang="ko-KR" sz="2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rgbClr val="00479D"/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Do  you enjoy your work?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0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[</a:t>
            </a:r>
            <a:r>
              <a:rPr kumimoji="0" lang="en-US" altLang="ko-KR" sz="2400" b="1" i="0" u="none" strike="noStrike" kern="1200" cap="none" spc="0" normalizeH="0" baseline="0" noProof="0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PwDD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Answer]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Yes, I enjoy my work.</a:t>
            </a:r>
          </a:p>
        </p:txBody>
      </p:sp>
    </p:spTree>
    <p:extLst>
      <p:ext uri="{BB962C8B-B14F-4D97-AF65-F5344CB8AC3E}">
        <p14:creationId xmlns:p14="http://schemas.microsoft.com/office/powerpoint/2010/main" val="2645527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6343B-98A6-D708-87D7-379ABC7EF9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B5165A5-693B-B610-E56C-3CDF3C2851F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23D85423-2521-08D6-2FC9-B8EC938A1E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0286522C-C625-A70E-EC0B-4F87A90CD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E129119-1C87-068F-BD05-77700DEA97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0B5655E-C09F-42FE-3B5C-3FD02B7E9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9E70CEE-0733-A846-ECB7-D3EE62D09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8A20713-51A7-BF90-7E64-1CDC3AF03F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>
            <a:extLst>
              <a:ext uri="{FF2B5EF4-FFF2-40B4-BE49-F238E27FC236}">
                <a16:creationId xmlns:a16="http://schemas.microsoft.com/office/drawing/2014/main" id="{BCD8885D-DC83-6280-EB02-0EDC9EFB18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106447"/>
            <a:ext cx="9143998" cy="52322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Framework of Assessment Indicators for Participation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F85A81F-C42A-6B06-3814-FE6B00004055}"/>
              </a:ext>
            </a:extLst>
          </p:cNvPr>
          <p:cNvSpPr txBox="1"/>
          <p:nvPr/>
        </p:nvSpPr>
        <p:spPr>
          <a:xfrm>
            <a:off x="201188" y="881135"/>
            <a:ext cx="8942812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Expert-developed screening indicators for direct surveys of </a:t>
            </a:r>
            <a:r>
              <a:rPr kumimoji="0" lang="en-US" altLang="ko-KR" sz="2400" b="1" i="0" u="none" strike="noStrike" kern="1200" cap="none" spc="0" normalizeH="0" baseline="0" noProof="0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PwDD</a:t>
            </a:r>
            <a:endParaRPr kumimoji="0" lang="en-US" altLang="ko-KR" sz="2400" b="0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Four group </a:t>
            </a:r>
            <a:r>
              <a:rPr lang="en-US" altLang="ko-KR" sz="2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classification via screening indicators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8100FFD7-2D98-7517-3FD5-630589A48936}"/>
              </a:ext>
            </a:extLst>
          </p:cNvPr>
          <p:cNvSpPr/>
          <p:nvPr/>
        </p:nvSpPr>
        <p:spPr>
          <a:xfrm>
            <a:off x="549451" y="2276856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latin typeface="Calibri" panose="020F0502020204030204"/>
                <a:ea typeface="KoPub돋움체 Medium" panose="02020603020101020101" pitchFamily="18" charset="-127"/>
              </a:rPr>
              <a:t>Framework of Assessment Indicators for Participation</a:t>
            </a:r>
            <a:endParaRPr kumimoji="0" lang="ko-KR" altLang="en-US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549DA9A-AA2D-7BED-005B-2EFBB56262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28914"/>
            <a:ext cx="9144000" cy="350133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15" name="모서리가 둥근 직사각형 45">
            <a:extLst>
              <a:ext uri="{FF2B5EF4-FFF2-40B4-BE49-F238E27FC236}">
                <a16:creationId xmlns:a16="http://schemas.microsoft.com/office/drawing/2014/main" id="{6B2EAF92-E8E7-C3CF-97A5-E3C8E8882247}"/>
              </a:ext>
            </a:extLst>
          </p:cNvPr>
          <p:cNvSpPr/>
          <p:nvPr/>
        </p:nvSpPr>
        <p:spPr>
          <a:xfrm>
            <a:off x="201189" y="2935823"/>
            <a:ext cx="3154659" cy="612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제주고딕" panose="02000300000000000000" pitchFamily="2" charset="-127"/>
                <a:cs typeface="+mn-cs"/>
              </a:rPr>
              <a:t>Communication levels</a:t>
            </a:r>
          </a:p>
        </p:txBody>
      </p:sp>
      <p:sp>
        <p:nvSpPr>
          <p:cNvPr id="16" name="모서리가 둥근 직사각형 45">
            <a:extLst>
              <a:ext uri="{FF2B5EF4-FFF2-40B4-BE49-F238E27FC236}">
                <a16:creationId xmlns:a16="http://schemas.microsoft.com/office/drawing/2014/main" id="{4AED80B4-D00D-C75F-B370-AEC5C44293BF}"/>
              </a:ext>
            </a:extLst>
          </p:cNvPr>
          <p:cNvSpPr/>
          <p:nvPr/>
        </p:nvSpPr>
        <p:spPr>
          <a:xfrm>
            <a:off x="201189" y="3605621"/>
            <a:ext cx="3154659" cy="612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제주고딕" panose="02000300000000000000" pitchFamily="2" charset="-127"/>
                <a:cs typeface="+mn-cs"/>
              </a:rPr>
              <a:t>Receptive/Expressive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language</a:t>
            </a:r>
            <a:endParaRPr kumimoji="0" lang="en-US" altLang="ko-KR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17" name="모서리가 둥근 직사각형 45">
            <a:extLst>
              <a:ext uri="{FF2B5EF4-FFF2-40B4-BE49-F238E27FC236}">
                <a16:creationId xmlns:a16="http://schemas.microsoft.com/office/drawing/2014/main" id="{098B6A0B-245E-E8FB-E976-4275F5D583FA}"/>
              </a:ext>
            </a:extLst>
          </p:cNvPr>
          <p:cNvSpPr/>
          <p:nvPr/>
        </p:nvSpPr>
        <p:spPr>
          <a:xfrm>
            <a:off x="201189" y="4275419"/>
            <a:ext cx="3154659" cy="612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제주고딕" panose="02000300000000000000" pitchFamily="2" charset="-127"/>
                <a:cs typeface="+mn-cs"/>
              </a:rPr>
              <a:t>Vocabulary</a:t>
            </a:r>
          </a:p>
        </p:txBody>
      </p:sp>
      <p:sp>
        <p:nvSpPr>
          <p:cNvPr id="18" name="모서리가 둥근 직사각형 45">
            <a:extLst>
              <a:ext uri="{FF2B5EF4-FFF2-40B4-BE49-F238E27FC236}">
                <a16:creationId xmlns:a16="http://schemas.microsoft.com/office/drawing/2014/main" id="{33F95BDC-41EE-3333-14CE-6137A176C6DF}"/>
              </a:ext>
            </a:extLst>
          </p:cNvPr>
          <p:cNvSpPr/>
          <p:nvPr/>
        </p:nvSpPr>
        <p:spPr>
          <a:xfrm>
            <a:off x="201189" y="4945217"/>
            <a:ext cx="3154659" cy="612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Syntax reading ability</a:t>
            </a:r>
            <a:endParaRPr kumimoji="0" lang="en-US" altLang="ko-KR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19" name="모서리가 둥근 직사각형 45">
            <a:extLst>
              <a:ext uri="{FF2B5EF4-FFF2-40B4-BE49-F238E27FC236}">
                <a16:creationId xmlns:a16="http://schemas.microsoft.com/office/drawing/2014/main" id="{973D1C44-8DFB-6D5D-6EEA-161DC127318C}"/>
              </a:ext>
            </a:extLst>
          </p:cNvPr>
          <p:cNvSpPr/>
          <p:nvPr/>
        </p:nvSpPr>
        <p:spPr>
          <a:xfrm>
            <a:off x="201189" y="5615015"/>
            <a:ext cx="3154659" cy="61245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Literacy</a:t>
            </a:r>
            <a:endParaRPr kumimoji="0" lang="en-US" altLang="ko-KR" sz="2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20" name="오른쪽 대괄호 19">
            <a:extLst>
              <a:ext uri="{FF2B5EF4-FFF2-40B4-BE49-F238E27FC236}">
                <a16:creationId xmlns:a16="http://schemas.microsoft.com/office/drawing/2014/main" id="{B684D30D-2407-628C-F792-6D50E3854B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456432" y="3109582"/>
            <a:ext cx="182880" cy="3003820"/>
          </a:xfrm>
          <a:prstGeom prst="rightBracket">
            <a:avLst>
              <a:gd name="adj" fmla="val 70833"/>
            </a:avLst>
          </a:prstGeom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b="1" dirty="0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36A2D43E-E619-EC8F-DB63-06BD75E97C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750850" y="4250436"/>
            <a:ext cx="445865" cy="544230"/>
          </a:xfrm>
          <a:prstGeom prst="rightArrow">
            <a:avLst/>
          </a:prstGeom>
          <a:solidFill>
            <a:srgbClr val="00479D"/>
          </a:solidFill>
          <a:ln>
            <a:solidFill>
              <a:srgbClr val="0047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직사각형 45">
            <a:extLst>
              <a:ext uri="{FF2B5EF4-FFF2-40B4-BE49-F238E27FC236}">
                <a16:creationId xmlns:a16="http://schemas.microsoft.com/office/drawing/2014/main" id="{A48638C0-40B2-BE43-B9FF-E7B34856F5B5}"/>
              </a:ext>
            </a:extLst>
          </p:cNvPr>
          <p:cNvSpPr/>
          <p:nvPr/>
        </p:nvSpPr>
        <p:spPr>
          <a:xfrm>
            <a:off x="4260212" y="2949809"/>
            <a:ext cx="4397286" cy="674918"/>
          </a:xfrm>
          <a:prstGeom prst="roundRect">
            <a:avLst>
              <a:gd name="adj" fmla="val 39223"/>
            </a:avLst>
          </a:prstGeom>
          <a:solidFill>
            <a:schemeClr val="bg1"/>
          </a:solidFill>
          <a:ln w="76200">
            <a:solidFill>
              <a:srgbClr val="004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00479D"/>
                </a:solidFill>
                <a:ea typeface="제주고딕" panose="02000300000000000000" pitchFamily="2" charset="-127"/>
              </a:rPr>
              <a:t>Plain Language Group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ea typeface="제주고딕" panose="02000300000000000000" pitchFamily="2" charset="-127"/>
                <a:cs typeface="+mn-cs"/>
              </a:rPr>
              <a:t>(15-year-old literacy level)</a:t>
            </a:r>
          </a:p>
        </p:txBody>
      </p:sp>
      <p:sp>
        <p:nvSpPr>
          <p:cNvPr id="23" name="모서리가 둥근 직사각형 45">
            <a:extLst>
              <a:ext uri="{FF2B5EF4-FFF2-40B4-BE49-F238E27FC236}">
                <a16:creationId xmlns:a16="http://schemas.microsoft.com/office/drawing/2014/main" id="{833E64B2-8274-E8A7-1AAC-BC1943DEF869}"/>
              </a:ext>
            </a:extLst>
          </p:cNvPr>
          <p:cNvSpPr/>
          <p:nvPr/>
        </p:nvSpPr>
        <p:spPr>
          <a:xfrm>
            <a:off x="4260212" y="3812393"/>
            <a:ext cx="4397286" cy="674918"/>
          </a:xfrm>
          <a:prstGeom prst="roundRect">
            <a:avLst>
              <a:gd name="adj" fmla="val 33065"/>
            </a:avLst>
          </a:prstGeom>
          <a:solidFill>
            <a:schemeClr val="bg1"/>
          </a:solidFill>
          <a:ln w="76200">
            <a:solidFill>
              <a:srgbClr val="004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00479D"/>
                </a:solidFill>
                <a:ea typeface="제주고딕" panose="02000300000000000000" pitchFamily="2" charset="-127"/>
              </a:rPr>
              <a:t>Easy to Read group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/>
                <a:ea typeface="제주고딕" panose="02000300000000000000" pitchFamily="2" charset="-127"/>
                <a:cs typeface="+mn-cs"/>
              </a:rPr>
              <a:t>(preschool literacy level)</a:t>
            </a:r>
          </a:p>
        </p:txBody>
      </p:sp>
      <p:sp>
        <p:nvSpPr>
          <p:cNvPr id="25" name="모서리가 둥근 직사각형 45">
            <a:extLst>
              <a:ext uri="{FF2B5EF4-FFF2-40B4-BE49-F238E27FC236}">
                <a16:creationId xmlns:a16="http://schemas.microsoft.com/office/drawing/2014/main" id="{CDE94FF4-0C6C-D852-73A6-C47843C307A5}"/>
              </a:ext>
            </a:extLst>
          </p:cNvPr>
          <p:cNvSpPr/>
          <p:nvPr/>
        </p:nvSpPr>
        <p:spPr>
          <a:xfrm>
            <a:off x="4260212" y="4630661"/>
            <a:ext cx="4397286" cy="1018796"/>
          </a:xfrm>
          <a:prstGeom prst="roundRect">
            <a:avLst>
              <a:gd name="adj" fmla="val 31641"/>
            </a:avLst>
          </a:prstGeom>
          <a:solidFill>
            <a:schemeClr val="bg1"/>
          </a:solidFill>
          <a:ln w="76200">
            <a:solidFill>
              <a:srgbClr val="9D2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9D2500"/>
                </a:solidFill>
                <a:ea typeface="제주고딕" panose="02000300000000000000" pitchFamily="2" charset="-127"/>
              </a:rPr>
              <a:t>Graphic Symbols Group(AAC)</a:t>
            </a:r>
          </a:p>
          <a:p>
            <a:pPr marL="0" marR="0" lvl="0" indent="0" algn="ct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rgbClr val="9D2500"/>
                </a:solidFill>
                <a:latin typeface="Calibri" panose="020F0502020204030204"/>
                <a:ea typeface="제주고딕" panose="02000300000000000000" pitchFamily="2" charset="-127"/>
              </a:rPr>
              <a:t>(Verbal/written questions reading difficulties)</a:t>
            </a:r>
          </a:p>
        </p:txBody>
      </p:sp>
      <p:sp>
        <p:nvSpPr>
          <p:cNvPr id="27" name="모서리가 둥근 직사각형 45">
            <a:extLst>
              <a:ext uri="{FF2B5EF4-FFF2-40B4-BE49-F238E27FC236}">
                <a16:creationId xmlns:a16="http://schemas.microsoft.com/office/drawing/2014/main" id="{BF8676CD-FB99-D776-2CB5-B20EAB6C0A1C}"/>
              </a:ext>
            </a:extLst>
          </p:cNvPr>
          <p:cNvSpPr/>
          <p:nvPr/>
        </p:nvSpPr>
        <p:spPr>
          <a:xfrm>
            <a:off x="4260212" y="5767225"/>
            <a:ext cx="4397286" cy="445254"/>
          </a:xfrm>
          <a:prstGeom prst="roundRect">
            <a:avLst>
              <a:gd name="adj" fmla="val 40665"/>
            </a:avLst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ea typeface="제주고딕" panose="02000300000000000000" pitchFamily="2" charset="-127"/>
              </a:rPr>
              <a:t>Ineligible Group</a:t>
            </a:r>
          </a:p>
        </p:txBody>
      </p:sp>
    </p:spTree>
    <p:extLst>
      <p:ext uri="{BB962C8B-B14F-4D97-AF65-F5344CB8AC3E}">
        <p14:creationId xmlns:p14="http://schemas.microsoft.com/office/powerpoint/2010/main" val="40024272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E9F5E-1ED9-3A04-0AE2-62335ED44C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29146605-52EA-4A42-BA7E-17CC2092824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28C11C6C-5DA8-FE33-EF1A-D65B5B37A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98CC20E2-A037-A71E-02A2-1E9A158AB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1265A6C-6147-9EEF-02B3-DA41F5AD78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8AD038A-DC0E-97C6-A59B-E1DBEEAC8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34BAAC2-B526-F469-EAB3-8FB4FC04DA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5F4AAED-2CE1-A7DC-6F26-BD87E696A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25CBB15D-7497-2E54-942C-3403AAB4F79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94281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 of Screening Questions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2" name="TextBox 1" descr="Washing, Cleaning, Working, Staying at home, Discarding Greeting">
            <a:extLst>
              <a:ext uri="{FF2B5EF4-FFF2-40B4-BE49-F238E27FC236}">
                <a16:creationId xmlns:a16="http://schemas.microsoft.com/office/drawing/2014/main" id="{CB2617BC-EAD0-754F-A546-DFE1E8B87A75}"/>
              </a:ext>
            </a:extLst>
          </p:cNvPr>
          <p:cNvSpPr txBox="1"/>
          <p:nvPr/>
        </p:nvSpPr>
        <p:spPr>
          <a:xfrm>
            <a:off x="201188" y="881135"/>
            <a:ext cx="9144000" cy="12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Five screening items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*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arranged from simple to complex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- Symbol clarity test, Yes/No responses to questions, Sentence 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completion and arrangements, Reading comprehension of texts</a:t>
            </a:r>
          </a:p>
        </p:txBody>
      </p:sp>
      <p:sp>
        <p:nvSpPr>
          <p:cNvPr id="10" name="직사각형 9" descr="Washing, Cleaning, Working, Staying at home, Discarding Greeting">
            <a:extLst>
              <a:ext uri="{FF2B5EF4-FFF2-40B4-BE49-F238E27FC236}">
                <a16:creationId xmlns:a16="http://schemas.microsoft.com/office/drawing/2014/main" id="{8B5D6C58-2C11-31B6-664B-67CB6F315F7D}"/>
              </a:ext>
            </a:extLst>
          </p:cNvPr>
          <p:cNvSpPr/>
          <p:nvPr/>
        </p:nvSpPr>
        <p:spPr>
          <a:xfrm>
            <a:off x="549451" y="2276856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Examples of Screening Questions - Symbol clarity test</a:t>
            </a:r>
            <a:endParaRPr kumimoji="0" lang="ko-KR" altLang="en-US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DF3D53F3-F18D-6556-48C5-8876B1D84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28914"/>
            <a:ext cx="9144000" cy="350133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24" name="모서리가 둥근 직사각형 45" descr="Washing, Cleaning, Working, Staying at home, Discarding Greeting">
            <a:extLst>
              <a:ext uri="{FF2B5EF4-FFF2-40B4-BE49-F238E27FC236}">
                <a16:creationId xmlns:a16="http://schemas.microsoft.com/office/drawing/2014/main" id="{2D20D739-CD91-10BD-BC21-069CA5BA4BA6}"/>
              </a:ext>
            </a:extLst>
          </p:cNvPr>
          <p:cNvSpPr/>
          <p:nvPr/>
        </p:nvSpPr>
        <p:spPr>
          <a:xfrm>
            <a:off x="366262" y="2953512"/>
            <a:ext cx="8325132" cy="3264408"/>
          </a:xfrm>
          <a:prstGeom prst="roundRect">
            <a:avLst>
              <a:gd name="adj" fmla="val 4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제주고딕" panose="02000300000000000000" pitchFamily="2" charset="-127"/>
                <a:cs typeface="+mn-cs"/>
              </a:rPr>
              <a:t>Please choose from these pictures what I am saying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제주고딕" panose="02000300000000000000" pitchFamily="2" charset="-127"/>
                <a:cs typeface="+mn-cs"/>
              </a:rPr>
              <a:t>(Wash, Clean, Work, Stay home, Throw away, Greet)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pic>
        <p:nvPicPr>
          <p:cNvPr id="30" name="_x253101296" descr="Washing, Cleaning, Working, Staying at home, Discarding Greeting">
            <a:extLst>
              <a:ext uri="{FF2B5EF4-FFF2-40B4-BE49-F238E27FC236}">
                <a16:creationId xmlns:a16="http://schemas.microsoft.com/office/drawing/2014/main" id="{D0480277-EC52-A0C3-3D7F-324F1FC928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42" y="3984171"/>
            <a:ext cx="7809651" cy="203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6210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7C2286-B564-2A78-A6C7-172745F36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DDF7C341-7E17-8E66-BAB2-1E17D7B193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D8890746-8F26-2CFA-DE5A-7933ECEF3D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66722862-FADD-41C8-5C48-61950E9216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52C6453-A67B-6319-D6EF-D431591A2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8A229E9-10BD-7E8D-748B-03C4261004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0DFB58D-D145-FA56-20D8-79E9B0DF83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5E51B872-E7E4-8343-38FD-862E783FF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87D4C4D8-A5D4-EE09-2B36-79EAF26F59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 of Guidelines for Screening Questions</a:t>
            </a:r>
          </a:p>
        </p:txBody>
      </p:sp>
      <p:sp>
        <p:nvSpPr>
          <p:cNvPr id="2" name="TextBox 1" descr="Washing, Cleaning, Working, Staying at home, Discarding Greeting">
            <a:extLst>
              <a:ext uri="{FF2B5EF4-FFF2-40B4-BE49-F238E27FC236}">
                <a16:creationId xmlns:a16="http://schemas.microsoft.com/office/drawing/2014/main" id="{7E5A86FD-6AF3-5ABB-7651-786DC7F0C2CC}"/>
              </a:ext>
            </a:extLst>
          </p:cNvPr>
          <p:cNvSpPr txBox="1"/>
          <p:nvPr/>
        </p:nvSpPr>
        <p:spPr>
          <a:xfrm>
            <a:off x="201188" y="881135"/>
            <a:ext cx="8942812" cy="12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Guidelines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*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provided for accurate responses to five questions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 *Guidelines assist survey interviewers unfamiliar with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PwDD</a:t>
            </a:r>
            <a:endParaRPr kumimoji="0" lang="en-US" altLang="ko-KR" sz="2400" b="0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 *Questions + Response scoring criteria(correct/incorrect)</a:t>
            </a:r>
          </a:p>
        </p:txBody>
      </p:sp>
      <p:sp>
        <p:nvSpPr>
          <p:cNvPr id="10" name="직사각형 9" descr="Washing, Cleaning, Working, Staying at home, Discarding Greeting">
            <a:extLst>
              <a:ext uri="{FF2B5EF4-FFF2-40B4-BE49-F238E27FC236}">
                <a16:creationId xmlns:a16="http://schemas.microsoft.com/office/drawing/2014/main" id="{15CF9676-E0C7-F9CC-6840-9858CEC49A04}"/>
              </a:ext>
            </a:extLst>
          </p:cNvPr>
          <p:cNvSpPr/>
          <p:nvPr/>
        </p:nvSpPr>
        <p:spPr>
          <a:xfrm>
            <a:off x="549451" y="2276856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Examples of Guidelines for Screening Questions</a:t>
            </a:r>
            <a:endParaRPr kumimoji="0" lang="ko-KR" altLang="en-US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A99FA44B-1301-F307-3B57-C87D3A25A4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28914"/>
            <a:ext cx="9144000" cy="350133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24" name="모서리가 둥근 직사각형 45" descr="Washing, Cleaning, Working, Staying at home, Discarding Greeting">
            <a:extLst>
              <a:ext uri="{FF2B5EF4-FFF2-40B4-BE49-F238E27FC236}">
                <a16:creationId xmlns:a16="http://schemas.microsoft.com/office/drawing/2014/main" id="{EABC16D9-8FAE-B2B7-EB47-397CEEA26557}"/>
              </a:ext>
            </a:extLst>
          </p:cNvPr>
          <p:cNvSpPr/>
          <p:nvPr/>
        </p:nvSpPr>
        <p:spPr>
          <a:xfrm>
            <a:off x="366262" y="2953512"/>
            <a:ext cx="8325132" cy="3264408"/>
          </a:xfrm>
          <a:prstGeom prst="roundRect">
            <a:avLst>
              <a:gd name="adj" fmla="val 4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제주고딕" panose="02000300000000000000" pitchFamily="2" charset="-127"/>
                <a:cs typeface="+mn-cs"/>
              </a:rPr>
              <a:t>[ Symbol Clarity Test Questions ]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제주고딕" panose="02000300000000000000" pitchFamily="2" charset="-127"/>
                <a:cs typeface="+mn-cs"/>
              </a:rPr>
              <a:t>Let's go through the pictures one by one.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제주고딕" panose="02000300000000000000" pitchFamily="2" charset="-127"/>
                <a:cs typeface="+mn-cs"/>
              </a:rPr>
              <a:t>Please pick the picture that best matches what I say.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제주고딕" panose="02000300000000000000" pitchFamily="2" charset="-127"/>
            </a:endParaRPr>
          </a:p>
          <a:p>
            <a:pPr algn="ctr" defTabSz="457200" latinLnBrk="0">
              <a:defRPr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제주고딕" panose="02000300000000000000" pitchFamily="2" charset="-127"/>
              </a:rPr>
              <a:t>[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Selected 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the right image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]</a:t>
            </a:r>
          </a:p>
          <a:p>
            <a:pPr algn="ctr"/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· Pointing to the symbol with a finger</a:t>
            </a:r>
          </a:p>
          <a:p>
            <a:pPr algn="ctr"/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· Nodding or Responding vocally</a:t>
            </a:r>
          </a:p>
          <a:p>
            <a:pPr algn="ctr"/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when the examiner reads the symbol</a:t>
            </a:r>
          </a:p>
          <a:p>
            <a:pPr algn="ctr"/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· Self-corrects wrong answers</a:t>
            </a:r>
            <a:endParaRPr kumimoji="0" lang="en-US" altLang="ko-KR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497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3883B-B5CB-C5C7-AF4B-510ECA6A6B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8AE2BDA9-A04E-7396-E24F-9B9CA03D69A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3F548621-0CD6-7DFC-F34C-A2A529F4F6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6FDCA4FC-C58E-00EF-47AC-1607A4234D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FF1563F3-6114-0DF9-F4E8-2CF6080F0B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F88D78F-F2A9-B0B3-33BC-FC0189EB79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B7C365A-74EE-164D-5D66-588CEDBA4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C7570D9-92C4-4AA1-A67D-A5B8E2B69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99AF8713-DEFE-D21B-5F8F-2690459C0E6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5179" y="106447"/>
            <a:ext cx="8953642" cy="55399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Examples of Guidelines for Screening Questions, Cont’d</a:t>
            </a:r>
          </a:p>
        </p:txBody>
      </p:sp>
      <p:sp>
        <p:nvSpPr>
          <p:cNvPr id="2" name="TextBox 1" descr="Washing, Cleaning, Working, Staying at home, Discarding Greeting">
            <a:extLst>
              <a:ext uri="{FF2B5EF4-FFF2-40B4-BE49-F238E27FC236}">
                <a16:creationId xmlns:a16="http://schemas.microsoft.com/office/drawing/2014/main" id="{40379004-84D8-E2E0-955D-CFE80E8B30A5}"/>
              </a:ext>
            </a:extLst>
          </p:cNvPr>
          <p:cNvSpPr txBox="1"/>
          <p:nvPr/>
        </p:nvSpPr>
        <p:spPr>
          <a:xfrm>
            <a:off x="201188" y="881135"/>
            <a:ext cx="8942812" cy="12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Guidelines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*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provided for accurate responses to five questions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 *Guidelines assist survey interviewers unfamiliar with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PwDD</a:t>
            </a:r>
            <a:endParaRPr kumimoji="0" lang="en-US" altLang="ko-KR" sz="2400" b="0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 *Questions + Response scoring criteria(correct/incorrect)</a:t>
            </a:r>
          </a:p>
        </p:txBody>
      </p:sp>
      <p:sp>
        <p:nvSpPr>
          <p:cNvPr id="10" name="직사각형 9" descr="Washing, Cleaning, Working, Staying at home, Discarding Greeting">
            <a:extLst>
              <a:ext uri="{FF2B5EF4-FFF2-40B4-BE49-F238E27FC236}">
                <a16:creationId xmlns:a16="http://schemas.microsoft.com/office/drawing/2014/main" id="{D0ADDA61-8FC4-05FB-8FDC-6EFF77755BFB}"/>
              </a:ext>
            </a:extLst>
          </p:cNvPr>
          <p:cNvSpPr/>
          <p:nvPr/>
        </p:nvSpPr>
        <p:spPr>
          <a:xfrm>
            <a:off x="549451" y="2276856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Examples of Guidelines for Screening Questions</a:t>
            </a:r>
            <a:endParaRPr kumimoji="0" lang="ko-KR" altLang="en-US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5C0CBB0-32D1-C17D-231E-13D81384F1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28914"/>
            <a:ext cx="9144000" cy="350133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24" name="모서리가 둥근 직사각형 45" descr="Washing, Cleaning, Working, Staying at home, Discarding Greeting">
            <a:extLst>
              <a:ext uri="{FF2B5EF4-FFF2-40B4-BE49-F238E27FC236}">
                <a16:creationId xmlns:a16="http://schemas.microsoft.com/office/drawing/2014/main" id="{20CDED31-F044-3335-C5FD-FBF2E0B68EBE}"/>
              </a:ext>
            </a:extLst>
          </p:cNvPr>
          <p:cNvSpPr/>
          <p:nvPr/>
        </p:nvSpPr>
        <p:spPr>
          <a:xfrm>
            <a:off x="366262" y="2953512"/>
            <a:ext cx="8325132" cy="3264408"/>
          </a:xfrm>
          <a:prstGeom prst="roundRect">
            <a:avLst>
              <a:gd name="adj" fmla="val 4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제주고딕" panose="02000300000000000000" pitchFamily="2" charset="-127"/>
                <a:cs typeface="+mn-cs"/>
              </a:rPr>
              <a:t>[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Selected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the wrong image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]</a:t>
            </a:r>
          </a:p>
          <a:p>
            <a:pPr algn="ctr"/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· Selecting incorrect answers or providing off-list responses</a:t>
            </a:r>
          </a:p>
          <a:p>
            <a:pPr algn="ctr"/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· no response after 5-10 seconds</a:t>
            </a:r>
          </a:p>
          <a:p>
            <a:pPr algn="ctr"/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· Repeatedly requesting question repetition</a:t>
            </a:r>
          </a:p>
          <a:p>
            <a:pPr algn="ctr"/>
            <a:endParaRPr lang="en-US" altLang="ko-KR" sz="100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algn="ctr"/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[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Proceeding after test results]</a:t>
            </a:r>
            <a:endParaRPr lang="en-US" altLang="ko-KR" sz="2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00479D"/>
                </a:solidFill>
                <a:ea typeface="제주고딕" panose="02000300000000000000" pitchFamily="2" charset="-127"/>
              </a:rPr>
              <a:t>Unable to survey(Identifies ≤3 out of 6 images),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00479D"/>
                </a:solidFill>
                <a:ea typeface="제주고딕" panose="02000300000000000000" pitchFamily="2" charset="-127"/>
              </a:rPr>
              <a:t>Graphic Symbols Group(Identifies 4 images),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00479D"/>
                </a:solidFill>
                <a:ea typeface="제주고딕" panose="02000300000000000000" pitchFamily="2" charset="-127"/>
              </a:rPr>
              <a:t>Proceed to next question(Identifies ≥5 images)</a:t>
            </a:r>
            <a:endParaRPr lang="en-US" altLang="ko-KR" sz="240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55985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2D8FAA-F59B-6A8C-6B54-0B487FFDC4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F86899A1-9726-5818-66AD-DF9750A31B0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87B5080-803C-7329-EA4B-E770561DE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6DB43C11-4507-C7E5-B326-1556D68790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765B019E-1FC6-E060-F1FA-CFEBD11731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738A18E-656C-ADF5-97FA-FB73182BB0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549C912-23D5-8EA6-8869-475F94B1B1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A104CEF0-157F-25C5-FE80-F48102AA998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7" y="106447"/>
            <a:ext cx="8931981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Response questionnaires by group</a:t>
            </a:r>
          </a:p>
        </p:txBody>
      </p:sp>
      <p:sp>
        <p:nvSpPr>
          <p:cNvPr id="2" name="TextBox 1" descr="Washing, Cleaning, Working, Staying at home, Discarding Greeting">
            <a:extLst>
              <a:ext uri="{FF2B5EF4-FFF2-40B4-BE49-F238E27FC236}">
                <a16:creationId xmlns:a16="http://schemas.microsoft.com/office/drawing/2014/main" id="{B6CFF6E5-C29E-74F8-C13A-4FBD12D761DC}"/>
              </a:ext>
            </a:extLst>
          </p:cNvPr>
          <p:cNvSpPr txBox="1"/>
          <p:nvPr/>
        </p:nvSpPr>
        <p:spPr>
          <a:xfrm>
            <a:off x="201188" y="962160"/>
            <a:ext cx="8942812" cy="12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Four-group classification system with level-appropriate questionnaires, excluding the ineligible group</a:t>
            </a: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Three types of </a:t>
            </a:r>
            <a:r>
              <a:rPr lang="en-US" altLang="ko-KR" sz="2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questionnaires developed and utilized</a:t>
            </a:r>
          </a:p>
        </p:txBody>
      </p:sp>
      <p:sp>
        <p:nvSpPr>
          <p:cNvPr id="10" name="직사각형 9" descr="Washing, Cleaning, Working, Staying at home, Discarding Greeting">
            <a:extLst>
              <a:ext uri="{FF2B5EF4-FFF2-40B4-BE49-F238E27FC236}">
                <a16:creationId xmlns:a16="http://schemas.microsoft.com/office/drawing/2014/main" id="{1C82B65B-6385-9DE2-A0FA-FDC0B733B5F8}"/>
              </a:ext>
            </a:extLst>
          </p:cNvPr>
          <p:cNvSpPr/>
          <p:nvPr/>
        </p:nvSpPr>
        <p:spPr>
          <a:xfrm>
            <a:off x="549451" y="2276856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latin typeface="Calibri" panose="020F0502020204030204"/>
                <a:ea typeface="KoPub돋움체 Medium" panose="02020603020101020101" pitchFamily="18" charset="-127"/>
              </a:rPr>
              <a:t>Response questionnaires by group</a:t>
            </a:r>
            <a:endParaRPr lang="ko-KR" altLang="en-US" sz="25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latin typeface="Calibri" panose="020F0502020204030204"/>
              <a:ea typeface="KoPub돋움체 Medium" panose="0202060302010102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4FF18AA4-C873-56B4-493B-3A6250A755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28914"/>
            <a:ext cx="9144000" cy="350133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6" name="모서리가 둥근 직사각형 45">
            <a:extLst>
              <a:ext uri="{FF2B5EF4-FFF2-40B4-BE49-F238E27FC236}">
                <a16:creationId xmlns:a16="http://schemas.microsoft.com/office/drawing/2014/main" id="{BCCCF95B-777F-32A8-F386-FCDFB31E70C8}"/>
              </a:ext>
            </a:extLst>
          </p:cNvPr>
          <p:cNvSpPr/>
          <p:nvPr/>
        </p:nvSpPr>
        <p:spPr>
          <a:xfrm>
            <a:off x="173702" y="2926454"/>
            <a:ext cx="3634121" cy="742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4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dirty="0">
                <a:solidFill>
                  <a:srgbClr val="00479D"/>
                </a:solidFill>
                <a:ea typeface="제주고딕" panose="02000300000000000000" pitchFamily="2" charset="-127"/>
              </a:rPr>
              <a:t>Plain Language Group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dirty="0">
                <a:solidFill>
                  <a:srgbClr val="00479D"/>
                </a:solidFill>
                <a:ea typeface="제주고딕" panose="02000300000000000000" pitchFamily="2" charset="-127"/>
              </a:rPr>
              <a:t>(PL)</a:t>
            </a:r>
          </a:p>
        </p:txBody>
      </p:sp>
      <p:sp>
        <p:nvSpPr>
          <p:cNvPr id="16" name="모서리가 둥근 직사각형 45">
            <a:extLst>
              <a:ext uri="{FF2B5EF4-FFF2-40B4-BE49-F238E27FC236}">
                <a16:creationId xmlns:a16="http://schemas.microsoft.com/office/drawing/2014/main" id="{5D595570-707A-51D8-2699-D7076D40D2C2}"/>
              </a:ext>
            </a:extLst>
          </p:cNvPr>
          <p:cNvSpPr/>
          <p:nvPr/>
        </p:nvSpPr>
        <p:spPr>
          <a:xfrm>
            <a:off x="4534531" y="2919152"/>
            <a:ext cx="4289866" cy="78400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4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Easy-to-read</a:t>
            </a:r>
            <a:r>
              <a: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 </a:t>
            </a:r>
            <a:r>
              <a:rPr lang="en-US" altLang="ko-KR" sz="2500" b="1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questionnaire</a:t>
            </a:r>
          </a:p>
          <a:p>
            <a:pPr algn="ctr"/>
            <a:r>
              <a:rPr lang="en-US" altLang="ko-KR" sz="2500" b="1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+ Adding a difficult question</a:t>
            </a:r>
            <a:endParaRPr lang="en-US" altLang="ko-KR" sz="2500" i="1" dirty="0">
              <a:solidFill>
                <a:schemeClr val="tx1">
                  <a:lumMod val="75000"/>
                  <a:lumOff val="25000"/>
                </a:schemeClr>
              </a:solidFill>
              <a:ea typeface="제주고딕" panose="02000300000000000000" pitchFamily="2" charset="-127"/>
            </a:endParaRPr>
          </a:p>
        </p:txBody>
      </p:sp>
      <p:sp>
        <p:nvSpPr>
          <p:cNvPr id="9" name="모서리가 둥근 직사각형 45">
            <a:extLst>
              <a:ext uri="{FF2B5EF4-FFF2-40B4-BE49-F238E27FC236}">
                <a16:creationId xmlns:a16="http://schemas.microsoft.com/office/drawing/2014/main" id="{EA4B4C82-3DB2-AD19-E1F3-44E8CB108070}"/>
              </a:ext>
            </a:extLst>
          </p:cNvPr>
          <p:cNvSpPr/>
          <p:nvPr/>
        </p:nvSpPr>
        <p:spPr>
          <a:xfrm>
            <a:off x="173702" y="3789038"/>
            <a:ext cx="3634121" cy="742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004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dirty="0">
                <a:solidFill>
                  <a:srgbClr val="00479D"/>
                </a:solidFill>
                <a:ea typeface="제주고딕" panose="02000300000000000000" pitchFamily="2" charset="-127"/>
              </a:rPr>
              <a:t>Easy to Read Group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dirty="0">
                <a:solidFill>
                  <a:srgbClr val="00479D"/>
                </a:solidFill>
                <a:ea typeface="제주고딕" panose="02000300000000000000" pitchFamily="2" charset="-127"/>
              </a:rPr>
              <a:t>(ER)</a:t>
            </a:r>
          </a:p>
        </p:txBody>
      </p:sp>
      <p:sp>
        <p:nvSpPr>
          <p:cNvPr id="19" name="모서리가 둥근 직사각형 45">
            <a:extLst>
              <a:ext uri="{FF2B5EF4-FFF2-40B4-BE49-F238E27FC236}">
                <a16:creationId xmlns:a16="http://schemas.microsoft.com/office/drawing/2014/main" id="{F9BF79B4-1A35-A08E-5281-FC19EDC699E3}"/>
              </a:ext>
            </a:extLst>
          </p:cNvPr>
          <p:cNvSpPr/>
          <p:nvPr/>
        </p:nvSpPr>
        <p:spPr>
          <a:xfrm>
            <a:off x="4534531" y="3781597"/>
            <a:ext cx="4289866" cy="784000"/>
          </a:xfrm>
          <a:prstGeom prst="roundRect">
            <a:avLst>
              <a:gd name="adj" fmla="val 0"/>
            </a:avLst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479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Easy-to-read</a:t>
            </a:r>
            <a:r>
              <a: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 </a:t>
            </a:r>
            <a:r>
              <a:rPr lang="en-US" altLang="ko-KR" sz="2500" b="1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questionnaire</a:t>
            </a:r>
          </a:p>
        </p:txBody>
      </p:sp>
      <p:sp>
        <p:nvSpPr>
          <p:cNvPr id="11" name="모서리가 둥근 직사각형 45">
            <a:extLst>
              <a:ext uri="{FF2B5EF4-FFF2-40B4-BE49-F238E27FC236}">
                <a16:creationId xmlns:a16="http://schemas.microsoft.com/office/drawing/2014/main" id="{B115FBAE-2568-13F7-44B3-80BF7C5EA959}"/>
              </a:ext>
            </a:extLst>
          </p:cNvPr>
          <p:cNvSpPr/>
          <p:nvPr/>
        </p:nvSpPr>
        <p:spPr>
          <a:xfrm>
            <a:off x="173702" y="4651622"/>
            <a:ext cx="3634121" cy="7424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rgbClr val="9D2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dirty="0">
                <a:solidFill>
                  <a:srgbClr val="9D2500"/>
                </a:solidFill>
                <a:ea typeface="제주고딕" panose="02000300000000000000" pitchFamily="2" charset="-127"/>
              </a:rPr>
              <a:t>Graphic Symbols Group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dirty="0">
                <a:solidFill>
                  <a:srgbClr val="9D2500"/>
                </a:solidFill>
                <a:ea typeface="제주고딕" panose="02000300000000000000" pitchFamily="2" charset="-127"/>
              </a:rPr>
              <a:t>(AAC)</a:t>
            </a:r>
          </a:p>
        </p:txBody>
      </p:sp>
      <p:sp>
        <p:nvSpPr>
          <p:cNvPr id="21" name="모서리가 둥근 직사각형 45">
            <a:extLst>
              <a:ext uri="{FF2B5EF4-FFF2-40B4-BE49-F238E27FC236}">
                <a16:creationId xmlns:a16="http://schemas.microsoft.com/office/drawing/2014/main" id="{C1084E48-9F67-B811-CB82-764F61195E72}"/>
              </a:ext>
            </a:extLst>
          </p:cNvPr>
          <p:cNvSpPr/>
          <p:nvPr/>
        </p:nvSpPr>
        <p:spPr>
          <a:xfrm>
            <a:off x="4534531" y="4685607"/>
            <a:ext cx="4289866" cy="784000"/>
          </a:xfrm>
          <a:prstGeom prst="roundRect">
            <a:avLst>
              <a:gd name="adj" fmla="val 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9D2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AAC</a:t>
            </a:r>
            <a:r>
              <a:rPr lang="ko-KR" altLang="en-US" sz="2500" b="1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 </a:t>
            </a:r>
            <a:r>
              <a:rPr lang="en-US" altLang="ko-KR" sz="2500" b="1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questionnaire</a:t>
            </a: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B09BA910-A870-7614-3BA7-5337FB1A5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8244" y="3037233"/>
            <a:ext cx="445865" cy="544230"/>
          </a:xfrm>
          <a:prstGeom prst="rightArrow">
            <a:avLst/>
          </a:prstGeom>
          <a:solidFill>
            <a:srgbClr val="00479D"/>
          </a:solidFill>
          <a:ln>
            <a:solidFill>
              <a:srgbClr val="0047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0BFFD283-A03A-F74F-8CD5-529CD140C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8244" y="3899678"/>
            <a:ext cx="445865" cy="544230"/>
          </a:xfrm>
          <a:prstGeom prst="rightArrow">
            <a:avLst/>
          </a:prstGeom>
          <a:solidFill>
            <a:srgbClr val="00479D"/>
          </a:solidFill>
          <a:ln>
            <a:solidFill>
              <a:srgbClr val="0047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화살표: 오른쪽 19">
            <a:extLst>
              <a:ext uri="{FF2B5EF4-FFF2-40B4-BE49-F238E27FC236}">
                <a16:creationId xmlns:a16="http://schemas.microsoft.com/office/drawing/2014/main" id="{D812478F-4FAD-8C3A-BB64-163D0B225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948244" y="4803688"/>
            <a:ext cx="445865" cy="544230"/>
          </a:xfrm>
          <a:prstGeom prst="rightArrow">
            <a:avLst/>
          </a:prstGeom>
          <a:solidFill>
            <a:srgbClr val="9D2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3" name="모서리가 둥근 직사각형 45">
            <a:extLst>
              <a:ext uri="{FF2B5EF4-FFF2-40B4-BE49-F238E27FC236}">
                <a16:creationId xmlns:a16="http://schemas.microsoft.com/office/drawing/2014/main" id="{A14575D5-6265-6401-C7E7-3DE2C9031F19}"/>
              </a:ext>
            </a:extLst>
          </p:cNvPr>
          <p:cNvSpPr/>
          <p:nvPr/>
        </p:nvSpPr>
        <p:spPr>
          <a:xfrm>
            <a:off x="174714" y="5516031"/>
            <a:ext cx="3633109" cy="70226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chemeClr val="bg1">
                    <a:lumMod val="50000"/>
                  </a:schemeClr>
                </a:solidFill>
                <a:ea typeface="제주고딕" panose="02000300000000000000" pitchFamily="2" charset="-127"/>
              </a:rPr>
              <a:t>Ineligible Group</a:t>
            </a:r>
          </a:p>
        </p:txBody>
      </p:sp>
    </p:spTree>
    <p:extLst>
      <p:ext uri="{BB962C8B-B14F-4D97-AF65-F5344CB8AC3E}">
        <p14:creationId xmlns:p14="http://schemas.microsoft.com/office/powerpoint/2010/main" val="947557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963FA-BC5E-F963-8C8F-1ECD4730B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7A44408-6CCD-197C-BDFB-AE3F0C1812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AD4A957A-B655-95D0-43CF-AB4407BC64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FD2FECE-0DD4-A790-DF3D-06B1989D78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09ED05AE-6E80-CA86-2F0D-56639B70B1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72D89657-6046-0951-83A0-60BBAB30A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09CF8B2-E6EB-AAFB-C151-91A92C1DB5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788A3069-4A2A-B8C2-2B6D-3F3AE7575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6ADDCC27-CFC4-A42A-6F42-E5AAA8130A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942810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easy-to-read questionnaires</a:t>
            </a:r>
          </a:p>
        </p:txBody>
      </p:sp>
      <p:sp>
        <p:nvSpPr>
          <p:cNvPr id="2" name="TextBox 1" descr="Washing, Cleaning, Working, Staying at home, Discarding Greeting">
            <a:extLst>
              <a:ext uri="{FF2B5EF4-FFF2-40B4-BE49-F238E27FC236}">
                <a16:creationId xmlns:a16="http://schemas.microsoft.com/office/drawing/2014/main" id="{FD8E24DD-2D81-0540-69D8-352E3ED6D676}"/>
              </a:ext>
            </a:extLst>
          </p:cNvPr>
          <p:cNvSpPr txBox="1"/>
          <p:nvPr/>
        </p:nvSpPr>
        <p:spPr>
          <a:xfrm>
            <a:off x="201188" y="881135"/>
            <a:ext cx="8942812" cy="12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Created and applied guidelines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*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for easy-to-read questionnaires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  *</a:t>
            </a:r>
            <a:r>
              <a:rPr lang="en-US" altLang="ko-KR" sz="2400" i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(e.g., all ERs accessible level, single predicate per sentence, simple 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i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    language, affirmative phrasing, etc.)</a:t>
            </a:r>
            <a:endParaRPr lang="en-US" altLang="ko-KR" sz="2400" b="1" i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</p:txBody>
      </p:sp>
      <p:sp>
        <p:nvSpPr>
          <p:cNvPr id="10" name="직사각형 9" descr="Washing, Cleaning, Working, Staying at home, Discarding Greeting">
            <a:extLst>
              <a:ext uri="{FF2B5EF4-FFF2-40B4-BE49-F238E27FC236}">
                <a16:creationId xmlns:a16="http://schemas.microsoft.com/office/drawing/2014/main" id="{55D45E4E-7C75-F46C-3C9A-1CD198D5200C}"/>
              </a:ext>
            </a:extLst>
          </p:cNvPr>
          <p:cNvSpPr/>
          <p:nvPr/>
        </p:nvSpPr>
        <p:spPr>
          <a:xfrm>
            <a:off x="549451" y="2276856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latin typeface="Calibri" panose="020F0502020204030204"/>
                <a:ea typeface="KoPub돋움체 Medium" panose="02020603020101020101" pitchFamily="18" charset="-127"/>
              </a:rPr>
              <a:t>Example of easy-to-read questionnaires for PL and ER Group</a:t>
            </a:r>
            <a:endParaRPr lang="ko-KR" altLang="en-US" sz="2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latin typeface="Calibri" panose="020F0502020204030204"/>
              <a:ea typeface="KoPub돋움체 Medium" panose="02020603020101020101" pitchFamily="18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3803C082-F258-B174-9B27-A8C4518825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28914"/>
            <a:ext cx="9144000" cy="350133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4" name="모서리가 둥근 직사각형 45">
            <a:extLst>
              <a:ext uri="{FF2B5EF4-FFF2-40B4-BE49-F238E27FC236}">
                <a16:creationId xmlns:a16="http://schemas.microsoft.com/office/drawing/2014/main" id="{3430EE39-DA97-32E0-6C89-FCBF14E1F1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262" y="2953512"/>
            <a:ext cx="4060265" cy="3264408"/>
          </a:xfrm>
          <a:prstGeom prst="roundRect">
            <a:avLst>
              <a:gd name="adj" fmla="val 4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22" name="모서리가 둥근 직사각형 45">
            <a:extLst>
              <a:ext uri="{FF2B5EF4-FFF2-40B4-BE49-F238E27FC236}">
                <a16:creationId xmlns:a16="http://schemas.microsoft.com/office/drawing/2014/main" id="{EA8FACC0-2876-CCC0-848B-5D34356F07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1128" y="2953512"/>
            <a:ext cx="4060266" cy="1651706"/>
          </a:xfrm>
          <a:prstGeom prst="roundRect">
            <a:avLst>
              <a:gd name="adj" fmla="val 4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6C503AB-F2EA-A7D7-54D1-0196602D0722}"/>
              </a:ext>
            </a:extLst>
          </p:cNvPr>
          <p:cNvSpPr txBox="1"/>
          <p:nvPr/>
        </p:nvSpPr>
        <p:spPr>
          <a:xfrm>
            <a:off x="324697" y="2944856"/>
            <a:ext cx="4153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[Symbol support</a:t>
            </a:r>
          </a:p>
          <a:p>
            <a:pPr algn="ctr"/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for multiple response options]</a:t>
            </a:r>
          </a:p>
        </p:txBody>
      </p:sp>
      <p:pic>
        <p:nvPicPr>
          <p:cNvPr id="23" name="_x253095696" descr="(Left) Picture symbols  &#10;(Right) Response options">
            <a:extLst>
              <a:ext uri="{FF2B5EF4-FFF2-40B4-BE49-F238E27FC236}">
                <a16:creationId xmlns:a16="http://schemas.microsoft.com/office/drawing/2014/main" id="{66746DFF-EF46-A27D-2A28-99DBA3B5FC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78" y="3891889"/>
            <a:ext cx="3773167" cy="2166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987EA78-D3E7-6F24-A228-2691448A1B29}"/>
              </a:ext>
            </a:extLst>
          </p:cNvPr>
          <p:cNvSpPr txBox="1"/>
          <p:nvPr/>
        </p:nvSpPr>
        <p:spPr>
          <a:xfrm>
            <a:off x="4574580" y="2944856"/>
            <a:ext cx="415378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[Easy questions with simple responses]</a:t>
            </a:r>
          </a:p>
        </p:txBody>
      </p:sp>
      <p:pic>
        <p:nvPicPr>
          <p:cNvPr id="6" name="그림 5" descr="QA3. Do you like going to work?&#10;1. I like going to work&#10;2. So-so&#10;3. I don't like going to work">
            <a:extLst>
              <a:ext uri="{FF2B5EF4-FFF2-40B4-BE49-F238E27FC236}">
                <a16:creationId xmlns:a16="http://schemas.microsoft.com/office/drawing/2014/main" id="{2CFAB805-3287-B010-16F4-0883FCD728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706" y="3728970"/>
            <a:ext cx="3519868" cy="853966"/>
          </a:xfrm>
          <a:prstGeom prst="rect">
            <a:avLst/>
          </a:prstGeom>
        </p:spPr>
      </p:pic>
      <p:sp>
        <p:nvSpPr>
          <p:cNvPr id="43" name="모서리가 둥근 직사각형 45">
            <a:extLst>
              <a:ext uri="{FF2B5EF4-FFF2-40B4-BE49-F238E27FC236}">
                <a16:creationId xmlns:a16="http://schemas.microsoft.com/office/drawing/2014/main" id="{5D6BFC0E-7E4D-7CF6-CF7D-338077B823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1128" y="4721702"/>
            <a:ext cx="4060266" cy="1492061"/>
          </a:xfrm>
          <a:prstGeom prst="roundRect">
            <a:avLst>
              <a:gd name="adj" fmla="val 4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54108C1-735F-7159-2192-91875DE1489F}"/>
              </a:ext>
            </a:extLst>
          </p:cNvPr>
          <p:cNvSpPr txBox="1"/>
          <p:nvPr/>
        </p:nvSpPr>
        <p:spPr>
          <a:xfrm>
            <a:off x="4574580" y="4721702"/>
            <a:ext cx="4153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[Emotional expression symbols]</a:t>
            </a:r>
          </a:p>
        </p:txBody>
      </p:sp>
      <p:pic>
        <p:nvPicPr>
          <p:cNvPr id="49" name="그림 48" descr="QB2-1. Are you happy with your life these days?&#10;1. Very much&#10;2. So-so&#10;3. Not at all">
            <a:extLst>
              <a:ext uri="{FF2B5EF4-FFF2-40B4-BE49-F238E27FC236}">
                <a16:creationId xmlns:a16="http://schemas.microsoft.com/office/drawing/2014/main" id="{3E945E2D-F97B-AD83-B27D-5565529E57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7066" y="5216230"/>
            <a:ext cx="3116730" cy="95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7424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ADC09F-313A-70C9-A3B6-80A1E14249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B05BBC4E-38B8-0938-3100-38CFFA7D11A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94C8479B-2602-B310-1720-6715B7E1D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077B2FA4-796E-E7AD-FB66-B7BE553163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B125B60-6D82-717E-C37C-26920BA8EE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A2A6D323-3E1F-9329-E29E-08EAE17B4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833EB5D-4319-1405-5C34-4A4FF2C95F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AFD6A79-DE9A-D928-FEB3-16279586A7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B5281601-F4E6-A0E3-67BF-03CCB672009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Example of AAC questionnaires 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2" name="TextBox 1" descr="Washing, Cleaning, Working, Staying at home, Discarding Greeting">
            <a:extLst>
              <a:ext uri="{FF2B5EF4-FFF2-40B4-BE49-F238E27FC236}">
                <a16:creationId xmlns:a16="http://schemas.microsoft.com/office/drawing/2014/main" id="{062A6098-8CBF-BDBD-94DD-04E5925E2A38}"/>
              </a:ext>
            </a:extLst>
          </p:cNvPr>
          <p:cNvSpPr txBox="1"/>
          <p:nvPr/>
        </p:nvSpPr>
        <p:spPr>
          <a:xfrm>
            <a:off x="201188" y="881135"/>
            <a:ext cx="8942812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AAC response options provided for an individual with challenges using easy-to-read Korean questionnaires</a:t>
            </a:r>
          </a:p>
        </p:txBody>
      </p:sp>
      <p:sp>
        <p:nvSpPr>
          <p:cNvPr id="10" name="직사각형 9" descr="Washing, Cleaning, Working, Staying at home, Discarding Greeting">
            <a:extLst>
              <a:ext uri="{FF2B5EF4-FFF2-40B4-BE49-F238E27FC236}">
                <a16:creationId xmlns:a16="http://schemas.microsoft.com/office/drawing/2014/main" id="{B28AC82A-A8FD-B243-9418-D9ABA8B73CF9}"/>
              </a:ext>
            </a:extLst>
          </p:cNvPr>
          <p:cNvSpPr/>
          <p:nvPr/>
        </p:nvSpPr>
        <p:spPr>
          <a:xfrm>
            <a:off x="549451" y="2276856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Example of AAC questionnaires for Graphic Symbols Group </a:t>
            </a:r>
            <a:endParaRPr kumimoji="0" lang="ko-KR" altLang="en-US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764F4D7-5D2B-D53E-9B33-FF79F7D33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28914"/>
            <a:ext cx="9144000" cy="350133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6" name="모서리가 둥근 직사각형 45">
            <a:extLst>
              <a:ext uri="{FF2B5EF4-FFF2-40B4-BE49-F238E27FC236}">
                <a16:creationId xmlns:a16="http://schemas.microsoft.com/office/drawing/2014/main" id="{54DFE4A3-C711-0B56-0BC6-170702DAD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66262" y="2953512"/>
            <a:ext cx="8325132" cy="3264408"/>
          </a:xfrm>
          <a:prstGeom prst="roundRect">
            <a:avLst>
              <a:gd name="adj" fmla="val 4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9B114BF-9698-A61B-5B30-9E27238F6C1C}"/>
              </a:ext>
            </a:extLst>
          </p:cNvPr>
          <p:cNvSpPr txBox="1"/>
          <p:nvPr/>
        </p:nvSpPr>
        <p:spPr>
          <a:xfrm>
            <a:off x="2478495" y="3035338"/>
            <a:ext cx="415378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Do you want to work or not?</a:t>
            </a:r>
          </a:p>
        </p:txBody>
      </p:sp>
      <p:pic>
        <p:nvPicPr>
          <p:cNvPr id="8" name="_x253093616" descr="Yes, I want to work&#10;No, I don't want to work">
            <a:extLst>
              <a:ext uri="{FF2B5EF4-FFF2-40B4-BE49-F238E27FC236}">
                <a16:creationId xmlns:a16="http://schemas.microsoft.com/office/drawing/2014/main" id="{56E9D50D-E0A1-C6EB-C251-9E6A4F2A74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118" y="3593465"/>
            <a:ext cx="7045782" cy="252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6498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64F19A-7DCF-60EA-3954-BE750B79A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84852C1D-3938-350F-C9BE-E40BC64A61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C7D5D977-21C7-968F-FCF0-4815C5DE6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1EA23AEE-F754-541C-A0E6-B18D6DB380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683BB970-70AC-9320-261B-6FECD39955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32C744B-903B-CDEB-4004-EBAA6FF4EE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17B08C5-8AAB-790B-20DA-2B162493B5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4493760-4961-D771-1603-795C1C8CE0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D1198064-3547-2349-73F1-BFF5EC297FA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6447"/>
            <a:ext cx="9144000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Methods for Direct Surveys of </a:t>
            </a:r>
            <a:r>
              <a:rPr kumimoji="0" lang="en-US" altLang="ko-K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PwDD</a:t>
            </a: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Video Training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2" name="TextBox 1" descr="Washing, Cleaning, Working, Staying at home, Discarding Greeting">
            <a:extLst>
              <a:ext uri="{FF2B5EF4-FFF2-40B4-BE49-F238E27FC236}">
                <a16:creationId xmlns:a16="http://schemas.microsoft.com/office/drawing/2014/main" id="{2882C045-120D-EAEE-7A57-1D30C531C454}"/>
              </a:ext>
            </a:extLst>
          </p:cNvPr>
          <p:cNvSpPr txBox="1"/>
          <p:nvPr/>
        </p:nvSpPr>
        <p:spPr>
          <a:xfrm>
            <a:off x="201188" y="881135"/>
            <a:ext cx="8942812" cy="13646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Video training for survey interviewers using AAC guidelines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*</a:t>
            </a:r>
            <a:endParaRPr lang="en-US" altLang="ko-KR" sz="2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  *Verbal(echoing words, responding 'yes’ without meaning), 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    Behavioral(attention difficulties, non-verbal sounds) </a:t>
            </a:r>
          </a:p>
        </p:txBody>
      </p:sp>
      <p:sp>
        <p:nvSpPr>
          <p:cNvPr id="10" name="직사각형 9" descr="Washing, Cleaning, Working, Staying at home, Discarding Greeting">
            <a:extLst>
              <a:ext uri="{FF2B5EF4-FFF2-40B4-BE49-F238E27FC236}">
                <a16:creationId xmlns:a16="http://schemas.microsoft.com/office/drawing/2014/main" id="{BC5A97BA-1A39-8987-4F8F-11E6CCB81F53}"/>
              </a:ext>
            </a:extLst>
          </p:cNvPr>
          <p:cNvSpPr/>
          <p:nvPr/>
        </p:nvSpPr>
        <p:spPr>
          <a:xfrm>
            <a:off x="549451" y="2276856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Example of Video Guidelines for AAC group – echoing words</a:t>
            </a:r>
            <a:endParaRPr kumimoji="0" lang="ko-KR" altLang="en-US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pic>
        <p:nvPicPr>
          <p:cNvPr id="8" name="그림 7" descr="Example of Video Guidelines for AAC group – echoing words&#10;">
            <a:extLst>
              <a:ext uri="{FF2B5EF4-FFF2-40B4-BE49-F238E27FC236}">
                <a16:creationId xmlns:a16="http://schemas.microsoft.com/office/drawing/2014/main" id="{6E0E30B3-1CC7-76E7-D9E8-B90B6DC1D0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915" y="2973293"/>
            <a:ext cx="7478169" cy="3198908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5EBFDD5C-9637-C534-9CE2-67E0F97DC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28914"/>
            <a:ext cx="9144000" cy="350133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109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F49039-6BA2-7C0F-EE09-37C728A7C3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E1B68419-DB95-7530-34CE-0E03E23FDC9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E112461-6788-1C0C-AA56-9B1275CF9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AFE755C8-EE49-E44C-AA7E-C030ABFD07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081D173C-220C-9A6A-9317-92B6B71D09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04D3F35-5302-568E-EDF9-21AF27874E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851AA7E-A178-9B59-D1A1-D16A01B4B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4F5BA706-008F-D04F-180E-3C8D386C0E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B16F5E45-502C-80DB-C9E7-73AB184563A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Script - Echoing Words pt 1 of 3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10" name="직사각형 9" descr="Washing, Cleaning, Working, Staying at home, Discarding Greeting">
            <a:extLst>
              <a:ext uri="{FF2B5EF4-FFF2-40B4-BE49-F238E27FC236}">
                <a16:creationId xmlns:a16="http://schemas.microsoft.com/office/drawing/2014/main" id="{8ACE3BB2-D503-BBAA-73B7-2778EDFFCAE8}"/>
              </a:ext>
            </a:extLst>
          </p:cNvPr>
          <p:cNvSpPr/>
          <p:nvPr/>
        </p:nvSpPr>
        <p:spPr>
          <a:xfrm>
            <a:off x="549451" y="957211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English version of Korean Video Script - echoing words</a:t>
            </a:r>
            <a:endParaRPr kumimoji="0" lang="ko-KR" altLang="en-US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B7CE76AB-2D77-5DAA-8A46-F4A8CCC6A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39314"/>
            <a:ext cx="9144000" cy="489093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6" name="모서리가 둥근 직사각형 45">
            <a:extLst>
              <a:ext uri="{FF2B5EF4-FFF2-40B4-BE49-F238E27FC236}">
                <a16:creationId xmlns:a16="http://schemas.microsoft.com/office/drawing/2014/main" id="{55E86A06-A775-BFE7-FE1F-EB42733CDC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37" y="1540954"/>
            <a:ext cx="8925790" cy="4676966"/>
          </a:xfrm>
          <a:prstGeom prst="roundRect">
            <a:avLst>
              <a:gd name="adj" fmla="val 4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857621C-13EB-8DBA-D457-61A6F1C4818D}"/>
              </a:ext>
            </a:extLst>
          </p:cNvPr>
          <p:cNvSpPr txBox="1"/>
          <p:nvPr/>
        </p:nvSpPr>
        <p:spPr>
          <a:xfrm>
            <a:off x="362412" y="1592179"/>
            <a:ext cx="8325132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[Survey Interviewer (she/her)] 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Can you clean? 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alibri" panose="020F0502020204030204"/>
                <a:ea typeface="KoPub돋움체 Medium" panose="02020603020101020101" pitchFamily="18" charset="-127"/>
              </a:rPr>
              <a:t>Can’t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you clean?</a:t>
            </a:r>
          </a:p>
          <a:p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[</a:t>
            </a:r>
            <a:r>
              <a:rPr lang="en-US" altLang="ko-KR" sz="2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(he/him)] 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highlight>
                  <a:srgbClr val="FFFF00"/>
                </a:highlight>
                <a:latin typeface="Calibri" panose="020F0502020204030204"/>
                <a:ea typeface="KoPub돋움체 Medium" panose="02020603020101020101" pitchFamily="18" charset="-127"/>
              </a:rPr>
              <a:t>No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, I can’t.</a:t>
            </a:r>
          </a:p>
          <a:p>
            <a:endParaRPr lang="en-US" altLang="ko-KR" sz="240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rgbClr val="00479D"/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[Survey Interviewer (she/her)] 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Can you throw away trash?</a:t>
            </a:r>
          </a:p>
          <a:p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bg1"/>
                </a:solidFill>
                <a:latin typeface="Calibri" panose="020F0502020204030204"/>
                <a:ea typeface="KoPub돋움체 Medium" panose="02020603020101020101" pitchFamily="18" charset="-127"/>
              </a:rPr>
              <a:t>[Survey Interviewer (she/her)]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alibri" panose="020F0502020204030204"/>
                <a:ea typeface="KoPub돋움체 Medium" panose="02020603020101020101" pitchFamily="18" charset="-127"/>
              </a:rPr>
              <a:t>Can’t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you throw away trash? </a:t>
            </a:r>
          </a:p>
          <a:p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[</a:t>
            </a:r>
            <a:r>
              <a:rPr lang="en-US" altLang="ko-KR" sz="2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(he/him)] 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highlight>
                  <a:srgbClr val="FFFF00"/>
                </a:highlight>
                <a:latin typeface="Calibri" panose="020F0502020204030204"/>
                <a:ea typeface="KoPub돋움체 Medium" panose="02020603020101020101" pitchFamily="18" charset="-127"/>
              </a:rPr>
              <a:t>No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, I can’t</a:t>
            </a:r>
          </a:p>
          <a:p>
            <a:endParaRPr lang="en-US" altLang="ko-KR" sz="2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[Survey Interviewer (she/her)] 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Can you take a shower?</a:t>
            </a:r>
          </a:p>
          <a:p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bg1"/>
                </a:solidFill>
                <a:latin typeface="Calibri" panose="020F0502020204030204"/>
                <a:ea typeface="KoPub돋움체 Medium" panose="02020603020101020101" pitchFamily="18" charset="-127"/>
              </a:rPr>
              <a:t>[Survey Interviewer (she/her)]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highlight>
                  <a:srgbClr val="FFFF00"/>
                </a:highlight>
                <a:latin typeface="Calibri" panose="020F0502020204030204"/>
                <a:ea typeface="KoPub돋움체 Medium" panose="02020603020101020101" pitchFamily="18" charset="-127"/>
              </a:rPr>
              <a:t>Can’t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you take a shower?</a:t>
            </a:r>
          </a:p>
          <a:p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[</a:t>
            </a:r>
            <a:r>
              <a:rPr lang="en-US" altLang="ko-KR" sz="2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(he/him)] 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highlight>
                  <a:srgbClr val="FFFF00"/>
                </a:highlight>
                <a:latin typeface="Calibri" panose="020F0502020204030204"/>
                <a:ea typeface="KoPub돋움체 Medium" panose="02020603020101020101" pitchFamily="18" charset="-127"/>
              </a:rPr>
              <a:t>No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, I can’t</a:t>
            </a:r>
          </a:p>
          <a:p>
            <a:endParaRPr lang="en-US" altLang="ko-KR" sz="2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rgbClr val="FF0066"/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algn="ctr"/>
            <a:r>
              <a:rPr lang="en-US" altLang="ko-KR" sz="2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FF0066"/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FF0066"/>
                </a:solidFill>
                <a:latin typeface="Calibri" panose="020F0502020204030204"/>
                <a:ea typeface="KoPub돋움체 Medium" panose="02020603020101020101" pitchFamily="18" charset="-127"/>
              </a:rPr>
              <a:t> echoed(repeated) the last words three times</a:t>
            </a:r>
          </a:p>
        </p:txBody>
      </p:sp>
    </p:spTree>
    <p:extLst>
      <p:ext uri="{BB962C8B-B14F-4D97-AF65-F5344CB8AC3E}">
        <p14:creationId xmlns:p14="http://schemas.microsoft.com/office/powerpoint/2010/main" val="1935279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363AFECF-4C57-24F5-E43C-E47906A3AAF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5248636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About KEAD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A2EEC8-5746-4966-83CB-9AD653E8723F}"/>
              </a:ext>
            </a:extLst>
          </p:cNvPr>
          <p:cNvSpPr txBox="1"/>
          <p:nvPr/>
        </p:nvSpPr>
        <p:spPr>
          <a:xfrm>
            <a:off x="201188" y="881135"/>
            <a:ext cx="8775299" cy="5839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KoPub돋움체 Medium" panose="02020603020101020101" pitchFamily="18" charset="-127"/>
                <a:cs typeface="+mn-cs"/>
              </a:rPr>
              <a:t>Purpose for Establishment</a:t>
            </a:r>
          </a:p>
          <a:p>
            <a:pPr marR="0" lvl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0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KoPub돋움체 Medium" panose="02020603020101020101" pitchFamily="18" charset="-127"/>
              </a:rPr>
              <a:t>  - 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KoPub돋움체 Medium" panose="02020603020101020101" pitchFamily="18" charset="-127"/>
              </a:rPr>
              <a:t>To contribute to the employment promotion, vocational </a:t>
            </a:r>
          </a:p>
          <a:p>
            <a:pPr marR="0" lvl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KoPub돋움체 Medium" panose="02020603020101020101" pitchFamily="18" charset="-127"/>
              </a:rPr>
              <a:t>    rehabilitation and employment of PWDs and support</a:t>
            </a:r>
          </a:p>
          <a:p>
            <a:pPr marR="0" lvl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KoPub돋움체 Medium" panose="02020603020101020101" pitchFamily="18" charset="-127"/>
              </a:rPr>
              <a:t>    business employers</a:t>
            </a:r>
          </a:p>
          <a:p>
            <a:pPr marR="0" lvl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5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a typeface="KoPub돋움체 Medium" panose="02020603020101020101" pitchFamily="18" charset="-12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KoPub돋움체 Medium" panose="02020603020101020101" pitchFamily="18" charset="-127"/>
              </a:rPr>
              <a:t>Support Area</a:t>
            </a:r>
          </a:p>
          <a:p>
            <a:pPr marR="0" lvl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- Employment Support</a:t>
            </a:r>
          </a:p>
          <a:p>
            <a:pPr marR="0" lvl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·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Assistive Technology, Personal assistance, rehabilitation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, etc.</a:t>
            </a:r>
          </a:p>
          <a:p>
            <a:pPr marR="0" lvl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-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Employer Support</a:t>
            </a:r>
          </a:p>
          <a:p>
            <a:pPr marR="0" lvl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·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Disability employment incentives under Disability Employment </a:t>
            </a:r>
          </a:p>
          <a:p>
            <a:pPr marR="0" lvl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Quota system, Standard work places, free equipment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, etc.</a:t>
            </a:r>
            <a:endParaRPr kumimoji="0" lang="en-US" altLang="ko-KR" sz="2400" b="0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  - Research &amp; Development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6E890AF-F152-7DFD-044E-97E6B932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0" y="6771327"/>
            <a:ext cx="9154830" cy="116282"/>
            <a:chOff x="-2881" y="6356351"/>
            <a:chExt cx="9154830" cy="501650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78F728D5-0D6C-29BD-43BC-645EA19AA3C7}"/>
                </a:ext>
              </a:extLst>
            </p:cNvPr>
            <p:cNvSpPr/>
            <p:nvPr/>
          </p:nvSpPr>
          <p:spPr>
            <a:xfrm rot="10800000" flipV="1">
              <a:off x="-2881" y="6356351"/>
              <a:ext cx="6387777" cy="501650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12D32B64-4C55-4B2C-729B-A15555E26E35}"/>
                </a:ext>
              </a:extLst>
            </p:cNvPr>
            <p:cNvSpPr/>
            <p:nvPr/>
          </p:nvSpPr>
          <p:spPr>
            <a:xfrm rot="10800000" flipV="1">
              <a:off x="6384895" y="6356351"/>
              <a:ext cx="2767054" cy="5016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88407F6-C5F8-2DA5-1E48-DCEA6672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0830" y="-6881"/>
            <a:ext cx="9154830" cy="116282"/>
            <a:chOff x="-2881" y="6356351"/>
            <a:chExt cx="9154830" cy="50165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BC0ECD5-2FAF-5875-9FF4-8DDF3AAFDE98}"/>
                </a:ext>
              </a:extLst>
            </p:cNvPr>
            <p:cNvSpPr/>
            <p:nvPr/>
          </p:nvSpPr>
          <p:spPr>
            <a:xfrm rot="10800000" flipV="1">
              <a:off x="-2881" y="6356351"/>
              <a:ext cx="6387777" cy="501650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FF452C7-036E-76E2-5CF7-FB023B05E270}"/>
                </a:ext>
              </a:extLst>
            </p:cNvPr>
            <p:cNvSpPr/>
            <p:nvPr/>
          </p:nvSpPr>
          <p:spPr>
            <a:xfrm rot="10800000" flipV="1">
              <a:off x="6384895" y="6356351"/>
              <a:ext cx="2767054" cy="5016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6EBDA9B-7A32-DC84-D0FE-7372E1061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4878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8DBEE9-10B5-D138-638E-A49063EA2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57AC781C-94AC-DD33-E64D-713B657C98B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AE6497D-2D03-D487-F250-671A9CD82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FD3F2408-C80F-1F77-027C-5068FF2B33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C780C482-8D45-34DC-01AD-921DD28EB2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4CB0FCC-4189-F817-FE61-92A2E15E4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276B3E7-EA1C-AE3D-5B55-D3ED5F245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5188100-8757-A275-97D6-C523FBF82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851BD71B-40DA-1FBF-80C9-F8A02A7A069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Script - Echoing Words pt 2 of 3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10" name="직사각형 9" descr="Washing, Cleaning, Working, Staying at home, Discarding Greeting">
            <a:extLst>
              <a:ext uri="{FF2B5EF4-FFF2-40B4-BE49-F238E27FC236}">
                <a16:creationId xmlns:a16="http://schemas.microsoft.com/office/drawing/2014/main" id="{32A9D2E0-E798-7CCA-578E-25833050142C}"/>
              </a:ext>
            </a:extLst>
          </p:cNvPr>
          <p:cNvSpPr/>
          <p:nvPr/>
        </p:nvSpPr>
        <p:spPr>
          <a:xfrm>
            <a:off x="549451" y="957211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English version of Korean Video Script - echoing words</a:t>
            </a:r>
            <a:endParaRPr kumimoji="0" lang="ko-KR" altLang="en-US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877BC0A-5115-8BA7-3D4A-5E6BF65A3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39314"/>
            <a:ext cx="9144000" cy="489093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6" name="모서리가 둥근 직사각형 45">
            <a:extLst>
              <a:ext uri="{FF2B5EF4-FFF2-40B4-BE49-F238E27FC236}">
                <a16:creationId xmlns:a16="http://schemas.microsoft.com/office/drawing/2014/main" id="{F0072EAC-B380-BBB6-A8C9-7FA68ACB3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37" y="1540954"/>
            <a:ext cx="8925790" cy="4676966"/>
          </a:xfrm>
          <a:prstGeom prst="roundRect">
            <a:avLst>
              <a:gd name="adj" fmla="val 4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211B3C-4862-BEE6-326B-FFACD60AA97E}"/>
              </a:ext>
            </a:extLst>
          </p:cNvPr>
          <p:cNvSpPr txBox="1"/>
          <p:nvPr/>
        </p:nvSpPr>
        <p:spPr>
          <a:xfrm>
            <a:off x="362412" y="1592179"/>
            <a:ext cx="83251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[Survey Interviewer (she/her)]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Oh, sir. Then I’ll ask you again.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-- Attention redirection</a:t>
            </a:r>
          </a:p>
          <a:p>
            <a:pPr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-- the survey interviewer changed the order of the sentence and </a:t>
            </a:r>
          </a:p>
          <a:p>
            <a:pPr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  asked again.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[Survey Interviewer (she/her)]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Can’t you throw away trash?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[Survey Interviewer (she/her)]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Can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you throw away trash?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[</a:t>
            </a:r>
            <a:r>
              <a:rPr kumimoji="0" lang="en-US" altLang="ko-KR" sz="2400" b="1" i="0" u="none" strike="noStrike" kern="1200" cap="none" spc="0" normalizeH="0" baseline="0" noProof="0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PwDD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(he/him)]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Yes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, I can</a:t>
            </a:r>
            <a:endParaRPr kumimoji="0" lang="en-US" altLang="ko-KR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[Survey Interviewer (she/her)]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Can’t you take a shower?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[Survey Interviewer (she/her)]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Can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you take a shower?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[</a:t>
            </a:r>
            <a:r>
              <a:rPr kumimoji="0" lang="en-US" altLang="ko-KR" sz="2400" b="1" i="0" u="none" strike="noStrike" kern="1200" cap="none" spc="0" normalizeH="0" baseline="0" noProof="0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PwDD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(he/him)]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Yes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, I can</a:t>
            </a:r>
            <a:endParaRPr kumimoji="0" lang="en-US" altLang="ko-KR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rgbClr val="FF0066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5118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B304D8-159B-4B8A-48D1-9A81F5217F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43A98BDA-FA72-1ECE-8C8D-D883E5539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2A9E7A5-DC0B-50F3-029F-1E39C507EA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4D8981B5-C9A9-42B6-EC28-8F83A1E8C6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AF0E1BD0-44B0-7414-113F-5EBF496A9D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E410EF9-BDF5-62BD-5FA4-718625C537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F7666EF-C774-1BAB-3995-ED1D02FC10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01D1BD61-3EF0-9A50-BA1A-5F71A93176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79D003B7-BA6D-7716-2F41-A1A88179250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Video Script - Echoing Words pt 3 of 3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10" name="직사각형 9" descr="Washing, Cleaning, Working, Staying at home, Discarding Greeting">
            <a:extLst>
              <a:ext uri="{FF2B5EF4-FFF2-40B4-BE49-F238E27FC236}">
                <a16:creationId xmlns:a16="http://schemas.microsoft.com/office/drawing/2014/main" id="{2A130BFC-A914-36D7-55C5-F647A030D5EA}"/>
              </a:ext>
            </a:extLst>
          </p:cNvPr>
          <p:cNvSpPr/>
          <p:nvPr/>
        </p:nvSpPr>
        <p:spPr>
          <a:xfrm>
            <a:off x="549451" y="957211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English version of Korean Video Script - echoing words</a:t>
            </a:r>
            <a:endParaRPr kumimoji="0" lang="ko-KR" altLang="en-US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3FD6533-BDF6-2655-94B5-85776659A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1439314"/>
            <a:ext cx="9144000" cy="489093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6" name="모서리가 둥근 직사각형 45">
            <a:extLst>
              <a:ext uri="{FF2B5EF4-FFF2-40B4-BE49-F238E27FC236}">
                <a16:creationId xmlns:a16="http://schemas.microsoft.com/office/drawing/2014/main" id="{414774A0-8245-0EC8-D392-66C7D722BB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737" y="1540954"/>
            <a:ext cx="8925790" cy="4676966"/>
          </a:xfrm>
          <a:prstGeom prst="roundRect">
            <a:avLst>
              <a:gd name="adj" fmla="val 4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302BF7-3BF2-F272-CBC3-168262E43553}"/>
              </a:ext>
            </a:extLst>
          </p:cNvPr>
          <p:cNvSpPr txBox="1"/>
          <p:nvPr/>
        </p:nvSpPr>
        <p:spPr>
          <a:xfrm>
            <a:off x="362412" y="1592179"/>
            <a:ext cx="832513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FF0066"/>
                </a:solidFill>
                <a:latin typeface="Calibri" panose="020F0502020204030204"/>
                <a:ea typeface="KoPub돋움체 Medium" panose="02020603020101020101" pitchFamily="18" charset="-127"/>
              </a:rPr>
              <a:t>--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Again, noticing echolalia, the interviewer reordered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  the sentence.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[Survey Interviewer (she/her)]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Can you throw away trash?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[Survey Interviewer (she/her)]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Can’t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you throw away trash? 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[</a:t>
            </a:r>
            <a:r>
              <a:rPr kumimoji="0" lang="en-US" altLang="ko-KR" sz="2400" b="1" i="0" u="none" strike="noStrike" kern="1200" cap="none" spc="0" normalizeH="0" baseline="0" noProof="0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PwDD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(he/him)]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highlight>
                  <a:srgbClr val="FFFF00"/>
                </a:highlight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No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, I can’t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40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rgbClr val="00479D"/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algn="ctr">
              <a:defRPr/>
            </a:pPr>
            <a:endParaRPr lang="en-US" altLang="ko-KR" sz="2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rgbClr val="FF0066"/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algn="ctr"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FF0066"/>
                </a:solidFill>
                <a:latin typeface="Calibri" panose="020F0502020204030204"/>
                <a:ea typeface="KoPub돋움체 Medium" panose="02020603020101020101" pitchFamily="18" charset="-127"/>
              </a:rPr>
              <a:t>(Result)</a:t>
            </a:r>
          </a:p>
          <a:p>
            <a:pPr algn="ctr"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FF0066"/>
                </a:solidFill>
                <a:latin typeface="Calibri" panose="020F0502020204030204"/>
                <a:ea typeface="KoPub돋움체 Medium" panose="02020603020101020101" pitchFamily="18" charset="-127"/>
              </a:rPr>
              <a:t>Persistent terminal echolalia after three attempts classified</a:t>
            </a:r>
          </a:p>
          <a:p>
            <a:pPr algn="ctr"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FF0066"/>
                </a:solidFill>
                <a:latin typeface="Calibri" panose="020F0502020204030204"/>
                <a:ea typeface="KoPub돋움체 Medium" panose="02020603020101020101" pitchFamily="18" charset="-127"/>
              </a:rPr>
              <a:t>as non-response</a:t>
            </a:r>
            <a:endParaRPr lang="ko-KR" altLang="en-US" sz="2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rgbClr val="FF0066"/>
              </a:solidFill>
              <a:latin typeface="Calibri" panose="020F0502020204030204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81390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9E2227-3D0B-CB00-2E11-CBA68E598C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2B826647-7F1D-680D-8173-8A0E9C84C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675DE29A-522B-F63B-1649-D69DEAE962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09E91774-7CD7-4813-C20E-EAB0E325DE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6F72A8CD-3CC5-F26B-D298-FF8F635256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F535DA77-31CE-9E32-DBAF-C5040631CE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40990585-1500-6A42-9593-B09D3EFD5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2822E0C3-53A6-B928-2497-29B6FFCC2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829475E4-999C-6112-E7B8-2CF8F3450A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7" y="148011"/>
            <a:ext cx="8942811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Assessing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Reliability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kumimoji="0" lang="ko-KR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altLang="ko-KR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PwDD</a:t>
            </a: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Survey Data</a:t>
            </a:r>
            <a:endParaRPr kumimoji="0" lang="ko-KR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2" name="TextBox 1" descr="Washing, Cleaning, Working, Staying at home, Discarding Greeting">
            <a:extLst>
              <a:ext uri="{FF2B5EF4-FFF2-40B4-BE49-F238E27FC236}">
                <a16:creationId xmlns:a16="http://schemas.microsoft.com/office/drawing/2014/main" id="{BA31F2BF-5D0E-5093-EB4D-D7DFF0D11D70}"/>
              </a:ext>
            </a:extLst>
          </p:cNvPr>
          <p:cNvSpPr txBox="1"/>
          <p:nvPr/>
        </p:nvSpPr>
        <p:spPr>
          <a:xfrm>
            <a:off x="201188" y="881135"/>
            <a:ext cx="8942812" cy="54350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Post-survey analysis excluded inappropriate PL and ER responses</a:t>
            </a:r>
          </a:p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KoPub돋움체 Medium" panose="02020603020101020101" pitchFamily="18" charset="-127"/>
              </a:rPr>
              <a:t>  - Data releases completely omit all content from samples identified</a:t>
            </a:r>
          </a:p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KoPub돋움체 Medium" panose="02020603020101020101" pitchFamily="18" charset="-127"/>
              </a:rPr>
              <a:t>     as inappropriate responses</a:t>
            </a:r>
          </a:p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500" b="0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Three-Dimensional Assessment of Inappropriate Responses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-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(Step 1)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Evaluation by survey interviewer of problematic response 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         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patterns</a:t>
            </a:r>
            <a:r>
              <a:rPr kumimoji="0" lang="en-US" altLang="ko-KR" sz="2400" b="0" i="1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(e.g., echoing, number fixation, repetition, non-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i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             </a:t>
            </a:r>
            <a:r>
              <a:rPr kumimoji="0" lang="en-US" altLang="ko-KR" sz="2400" b="0" i="1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response, refusal, etc.)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-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(Step 2)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Qualitative assessment of comprehension and reliability</a:t>
            </a:r>
            <a:endParaRPr lang="en-US" altLang="ko-KR" sz="2400" i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1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                  (5-point scale)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- 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(Step 3)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Non-response verification</a:t>
            </a:r>
          </a:p>
          <a:p>
            <a:pPr marL="0" marR="0" lvl="0" indent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             </a:t>
            </a:r>
            <a:r>
              <a:rPr kumimoji="0" lang="en-US" altLang="ko-KR" sz="2400" b="0" i="1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(categorized by extent of missing responses)</a:t>
            </a:r>
          </a:p>
        </p:txBody>
      </p:sp>
    </p:spTree>
    <p:extLst>
      <p:ext uri="{BB962C8B-B14F-4D97-AF65-F5344CB8AC3E}">
        <p14:creationId xmlns:p14="http://schemas.microsoft.com/office/powerpoint/2010/main" val="9891752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56B025-F30B-8CA4-99A1-6F868009D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99D96977-CF38-7292-3732-7E32C71A0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6876940-7FF6-AD44-0B8D-898B08A799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C588771F-0E8F-E97A-C5B6-0C4EDA5B19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AEEBBB40-C646-EC25-286D-D1B1DB37D2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581B9CD-8776-8DD1-7C7A-19C57B614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C01A07FD-4AC6-D31C-0CD4-C8F62EA5EE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9E59C9AF-9DF2-B4DB-47FE-F808681866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7" y="148011"/>
            <a:ext cx="8942811" cy="120032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36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Results of On-site Assessment and Non-Response Validation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984FB4-E441-4E2C-9194-8D056D9637CC}"/>
              </a:ext>
            </a:extLst>
          </p:cNvPr>
          <p:cNvSpPr txBox="1"/>
          <p:nvPr/>
        </p:nvSpPr>
        <p:spPr>
          <a:xfrm>
            <a:off x="7433669" y="1443431"/>
            <a:ext cx="16243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/>
            <a:r>
              <a:rPr kumimoji="0" lang="en-US" altLang="ko-KR" u="none" strike="noStrike" kern="1200" cap="none" spc="0" normalizeH="0" baseline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+mn-lt"/>
              </a:rPr>
              <a:t>(unit: person)</a:t>
            </a:r>
            <a:endParaRPr kumimoji="0" lang="ko-KR" altLang="en-US" i="0" u="none" strike="noStrike" kern="1200" cap="none" spc="0" normalizeH="0" baseline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KoPub돋움체 Medium" panose="02020603020101020101" pitchFamily="18" charset="-127"/>
              <a:cs typeface="+mn-cs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07FC7974-96D9-EC2A-5404-EA88C29737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317213"/>
              </p:ext>
            </p:extLst>
          </p:nvPr>
        </p:nvGraphicFramePr>
        <p:xfrm>
          <a:off x="242751" y="1825813"/>
          <a:ext cx="8641476" cy="435864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544485">
                  <a:extLst>
                    <a:ext uri="{9D8B030D-6E8A-4147-A177-3AD203B41FA5}">
                      <a16:colId xmlns:a16="http://schemas.microsoft.com/office/drawing/2014/main" val="519651249"/>
                    </a:ext>
                  </a:extLst>
                </a:gridCol>
                <a:gridCol w="962265">
                  <a:extLst>
                    <a:ext uri="{9D8B030D-6E8A-4147-A177-3AD203B41FA5}">
                      <a16:colId xmlns:a16="http://schemas.microsoft.com/office/drawing/2014/main" val="3478513258"/>
                    </a:ext>
                  </a:extLst>
                </a:gridCol>
                <a:gridCol w="1272254">
                  <a:extLst>
                    <a:ext uri="{9D8B030D-6E8A-4147-A177-3AD203B41FA5}">
                      <a16:colId xmlns:a16="http://schemas.microsoft.com/office/drawing/2014/main" val="1322408081"/>
                    </a:ext>
                  </a:extLst>
                </a:gridCol>
                <a:gridCol w="1272254">
                  <a:extLst>
                    <a:ext uri="{9D8B030D-6E8A-4147-A177-3AD203B41FA5}">
                      <a16:colId xmlns:a16="http://schemas.microsoft.com/office/drawing/2014/main" val="3248483239"/>
                    </a:ext>
                  </a:extLst>
                </a:gridCol>
                <a:gridCol w="1137964">
                  <a:extLst>
                    <a:ext uri="{9D8B030D-6E8A-4147-A177-3AD203B41FA5}">
                      <a16:colId xmlns:a16="http://schemas.microsoft.com/office/drawing/2014/main" val="2994859842"/>
                    </a:ext>
                  </a:extLst>
                </a:gridCol>
                <a:gridCol w="1548245">
                  <a:extLst>
                    <a:ext uri="{9D8B030D-6E8A-4147-A177-3AD203B41FA5}">
                      <a16:colId xmlns:a16="http://schemas.microsoft.com/office/drawing/2014/main" val="3349095931"/>
                    </a:ext>
                  </a:extLst>
                </a:gridCol>
                <a:gridCol w="904009">
                  <a:extLst>
                    <a:ext uri="{9D8B030D-6E8A-4147-A177-3AD203B41FA5}">
                      <a16:colId xmlns:a16="http://schemas.microsoft.com/office/drawing/2014/main" val="3695107781"/>
                    </a:ext>
                  </a:extLst>
                </a:gridCol>
              </a:tblGrid>
              <a:tr h="297310">
                <a:tc>
                  <a:txBody>
                    <a:bodyPr/>
                    <a:lstStyle/>
                    <a:p>
                      <a:pPr algn="ctr" latinLnBrk="1"/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1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</a:rPr>
                        <a:t>Fully unable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Mostly unable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Average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Mostly Able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Consistently able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Total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2568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All non-response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5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18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4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6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34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147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Most non-response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2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0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0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4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0943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Partial(4-6)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0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6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3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2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12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2934037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Partial(1-3)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0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6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19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33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51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109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380304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No</a:t>
                      </a:r>
                      <a:r>
                        <a:rPr kumimoji="0" lang="ko-KR" altLang="en-US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 </a:t>
                      </a: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non-response</a:t>
                      </a: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6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51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205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427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949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1,638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102765"/>
                  </a:ext>
                </a:extLst>
              </a:tr>
              <a:tr h="51816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Total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12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83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231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468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1,003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/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1,797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3289847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9429B885-67C6-7226-4A56-29C1F56C07E4}"/>
              </a:ext>
            </a:extLst>
          </p:cNvPr>
          <p:cNvSpPr txBox="1"/>
          <p:nvPr/>
        </p:nvSpPr>
        <p:spPr>
          <a:xfrm>
            <a:off x="4328451" y="6178984"/>
            <a:ext cx="45557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latinLnBrk="1"/>
            <a:r>
              <a:rPr kumimoji="0" lang="en-US" altLang="ko-KR" sz="2400" b="1" i="0" u="none" strike="noStrike" kern="1200" cap="none" spc="0" normalizeH="0" baseline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ffectLst/>
                <a:uLnTx/>
                <a:uFillTx/>
                <a:latin typeface="+mn-lt"/>
                <a:ea typeface="KoPub돋움체 Medium" panose="02020603020101020101" pitchFamily="18" charset="-127"/>
                <a:cs typeface="+mn-cs"/>
              </a:rPr>
              <a:t>Final analysis Sample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ea typeface="KoPub돋움체 Medium" panose="02020603020101020101" pitchFamily="18" charset="-127"/>
              </a:rPr>
              <a:t>(1,753 PL/ER)</a:t>
            </a:r>
            <a:endParaRPr kumimoji="0" lang="ko-KR" altLang="en-US" sz="2400" b="1" i="0" u="none" strike="noStrike" kern="1200" cap="none" spc="0" normalizeH="0" baseline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rgbClr val="00479D"/>
              </a:solidFill>
              <a:effectLst/>
              <a:uLnTx/>
              <a:uFillTx/>
              <a:latin typeface="+mn-lt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B22C2812-4EE9-5551-B737-599939643D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723953" y="3939403"/>
            <a:ext cx="5287438" cy="1724891"/>
          </a:xfrm>
          <a:prstGeom prst="rect">
            <a:avLst/>
          </a:prstGeom>
          <a:noFill/>
          <a:ln w="57150">
            <a:solidFill>
              <a:srgbClr val="00479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화살표: 위로 굽음 28">
            <a:extLst>
              <a:ext uri="{FF2B5EF4-FFF2-40B4-BE49-F238E27FC236}">
                <a16:creationId xmlns:a16="http://schemas.microsoft.com/office/drawing/2014/main" id="{FFA672A5-9197-2B68-0FA9-13DE779D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3225316" y="5518199"/>
            <a:ext cx="926908" cy="1219097"/>
          </a:xfrm>
          <a:prstGeom prst="bentUpArrow">
            <a:avLst>
              <a:gd name="adj1" fmla="val 18590"/>
              <a:gd name="adj2" fmla="val 15624"/>
              <a:gd name="adj3" fmla="val 30114"/>
            </a:avLst>
          </a:prstGeom>
          <a:solidFill>
            <a:srgbClr val="00479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70689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B2E4D3-26C9-316B-9A97-51E8865AB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800F6594-2992-1AA5-F445-A25DAD9D3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D361D3A-1859-C510-6C3D-DD3C41F358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0BBA115A-9319-0B7F-3C43-02A61729C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F11621D-96FC-4994-4822-6E925DACB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8E9EC1F1-AB46-896E-59D3-C17B574409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64B8772F-B6F5-4103-DE07-A20DE20FD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DB43BA3-73CE-FE6C-AC92-F5962B3D8F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B9E49567-080C-1209-214C-F6BCACB98AB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 Category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11" name="TextBox 10" descr="Washing, Cleaning, Working, Staying at home, Discarding Greeting">
            <a:extLst>
              <a:ext uri="{FF2B5EF4-FFF2-40B4-BE49-F238E27FC236}">
                <a16:creationId xmlns:a16="http://schemas.microsoft.com/office/drawing/2014/main" id="{202FCB87-8EA7-B3E5-470D-772D9638CAFB}"/>
              </a:ext>
            </a:extLst>
          </p:cNvPr>
          <p:cNvSpPr txBox="1"/>
          <p:nvPr/>
        </p:nvSpPr>
        <p:spPr>
          <a:xfrm>
            <a:off x="201188" y="881135"/>
            <a:ext cx="8942812" cy="581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Caregivers</a:t>
            </a:r>
          </a:p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- 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Data Most questions directed to caregivers as primary respondents</a:t>
            </a:r>
          </a:p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- Survey Category</a:t>
            </a:r>
          </a:p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   1. Personal &amp; Disability information</a:t>
            </a:r>
          </a:p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   2. Education</a:t>
            </a:r>
          </a:p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   3. Employment status</a:t>
            </a:r>
          </a:p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           3-1. Employed Characteristics</a:t>
            </a:r>
          </a:p>
          <a:p>
            <a:pPr defTabSz="457200" latinLnBrk="0">
              <a:lnSpc>
                <a:spcPct val="130000"/>
              </a:lnSpc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           3-2. Unemployed Characteristics</a:t>
            </a:r>
          </a:p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   4. Job skills &amp; Services</a:t>
            </a:r>
          </a:p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   5. Daily Life</a:t>
            </a:r>
          </a:p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   6. Household &amp; Caregiver</a:t>
            </a:r>
          </a:p>
          <a:p>
            <a:pPr marR="0" lvl="0" algn="l" defTabSz="4572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   7. COVID-19 (2022~2023 Supplementary Survey) </a:t>
            </a:r>
          </a:p>
        </p:txBody>
      </p:sp>
    </p:spTree>
    <p:extLst>
      <p:ext uri="{BB962C8B-B14F-4D97-AF65-F5344CB8AC3E}">
        <p14:creationId xmlns:p14="http://schemas.microsoft.com/office/powerpoint/2010/main" val="33326745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1CFAB-F07C-6CD5-E0BF-D58CE6AD02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580D41D5-A811-9197-2F0C-65AED15814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C20B542E-CA1C-C16B-800F-2EC9E20FC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7CAD45FD-5C9C-0935-B4EB-4C0CCA5BB0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756B48BC-2032-F1FD-6196-061684ED9A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1F58A798-F673-FFA1-F86F-D5F945B74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37A11A0E-E5F1-EFC3-BB48-B2ABE4CFB6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2D85E9F5-DBE8-E74E-2A2C-ABA79610C5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ADFC47B5-E78C-FE2C-8D91-91A1529E271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 Categories, Cont’d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11" name="TextBox 10" descr="Washing, Cleaning, Working, Staying at home, Discarding Greeting">
            <a:extLst>
              <a:ext uri="{FF2B5EF4-FFF2-40B4-BE49-F238E27FC236}">
                <a16:creationId xmlns:a16="http://schemas.microsoft.com/office/drawing/2014/main" id="{2A946E1D-1D1F-B451-4D30-559D6A5C1CFA}"/>
              </a:ext>
            </a:extLst>
          </p:cNvPr>
          <p:cNvSpPr txBox="1"/>
          <p:nvPr/>
        </p:nvSpPr>
        <p:spPr>
          <a:xfrm>
            <a:off x="201188" y="881135"/>
            <a:ext cx="8942812" cy="4226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Plain language and Easy-to-Read group</a:t>
            </a:r>
            <a:endParaRPr kumimoji="0" lang="en-US" altLang="ko-KR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- Survey category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      1.  Employment  &amp; Jobs        2. Daily Life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100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Graphic Symbol 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Group</a:t>
            </a:r>
            <a:endParaRPr kumimoji="0" lang="en-US" altLang="ko-KR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- Daily Life Performance, Desired activities</a:t>
            </a: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240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R="0" lvl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800" b="1" dirty="0">
                <a:solidFill>
                  <a:srgbClr val="00479D"/>
                </a:solidFill>
                <a:hlinkClick r:id="rId4"/>
              </a:rPr>
              <a:t>For detailed information, please refer to the appendix</a:t>
            </a:r>
            <a:r>
              <a:rPr lang="en-US" altLang="ko-KR" sz="2800" b="1" dirty="0">
                <a:solidFill>
                  <a:srgbClr val="00479D"/>
                </a:solidFill>
              </a:rPr>
              <a:t>.</a:t>
            </a:r>
            <a:endParaRPr lang="en-US" altLang="ko-KR" sz="28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rgbClr val="00479D"/>
              </a:solidFill>
              <a:latin typeface="Calibri" panose="020F0502020204030204"/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00706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DA6B19-6FC4-6ED2-41F1-7018A5FA6C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73561E96-BB42-2FF1-D0EE-D7393BB00F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25" name="그룹 24">
            <a:extLst>
              <a:ext uri="{FF2B5EF4-FFF2-40B4-BE49-F238E27FC236}">
                <a16:creationId xmlns:a16="http://schemas.microsoft.com/office/drawing/2014/main" id="{920BF761-85D9-6499-E36E-4EC9A1C0A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62AAB74D-7E1B-E65C-B612-772EC53918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4FEC2981-C977-403C-9D48-0DB0673548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5F329D56-DE6A-9EE7-E4A2-C44306650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03ADDF9-7967-F6B7-872F-4934FFC954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38BC84A6-2855-D229-6ECE-7EB1BCC2B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46B3DD0A-9481-ECDA-51BE-78F5085FB16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findings from</a:t>
            </a:r>
            <a:r>
              <a:rPr lang="en-US" altLang="ko-KR" sz="4000" b="1" dirty="0">
                <a:solidFill>
                  <a:srgbClr val="0047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survey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18" name="모서리가 둥근 직사각형 35">
            <a:extLst>
              <a:ext uri="{FF2B5EF4-FFF2-40B4-BE49-F238E27FC236}">
                <a16:creationId xmlns:a16="http://schemas.microsoft.com/office/drawing/2014/main" id="{AD6ED0E2-FB5A-479E-B831-9E5F5F509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073" y="3655120"/>
            <a:ext cx="4187237" cy="2455416"/>
          </a:xfrm>
          <a:prstGeom prst="roundRect">
            <a:avLst>
              <a:gd name="adj" fmla="val 4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E0E6EB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22" name="TextBox 21" descr="Washing, Cleaning, Working, Staying at home, Discarding Greeting">
            <a:extLst>
              <a:ext uri="{FF2B5EF4-FFF2-40B4-BE49-F238E27FC236}">
                <a16:creationId xmlns:a16="http://schemas.microsoft.com/office/drawing/2014/main" id="{29BBEA05-4F6C-7A4B-21EE-2CED5EDA620E}"/>
              </a:ext>
            </a:extLst>
          </p:cNvPr>
          <p:cNvSpPr txBox="1"/>
          <p:nvPr/>
        </p:nvSpPr>
        <p:spPr>
          <a:xfrm>
            <a:off x="201188" y="881135"/>
            <a:ext cx="89428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KoPub돋움체 Medium" panose="02020603020101020101" pitchFamily="18" charset="-127"/>
              </a:rPr>
              <a:t>The number of </a:t>
            </a:r>
            <a:r>
              <a:rPr lang="en-US" altLang="ko-KR" sz="2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KoPub돋움체 Medium" panose="02020603020101020101" pitchFamily="18" charset="-127"/>
              </a:rPr>
              <a:t>PwDD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KoPub돋움체 Medium" panose="02020603020101020101" pitchFamily="18" charset="-127"/>
              </a:rPr>
              <a:t> aspiring for employment exceeded caregiver expectations</a:t>
            </a: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KoPub돋움체 Medium" panose="02020603020101020101" pitchFamily="18" charset="-127"/>
              </a:rPr>
              <a:t>  -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Despite caregivers believing individuals did not desire employment, </a:t>
            </a: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17.6% of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PwDD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reported wanting to work.</a:t>
            </a:r>
            <a:endParaRPr lang="en-US" altLang="ko-KR" sz="240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a typeface="KoPub돋움체 Medium" panose="02020603020101020101" pitchFamily="18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895F9FF7-4BF3-3CD7-C379-7AB7696D3E35}"/>
              </a:ext>
            </a:extLst>
          </p:cNvPr>
          <p:cNvSpPr/>
          <p:nvPr/>
        </p:nvSpPr>
        <p:spPr>
          <a:xfrm>
            <a:off x="549451" y="2671710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/>
              <a:t>Self-reported employment aspirations</a:t>
            </a:r>
            <a:endParaRPr kumimoji="0" lang="ko-KR" altLang="en-US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graphicFrame>
        <p:nvGraphicFramePr>
          <p:cNvPr id="24" name="표 23">
            <a:extLst>
              <a:ext uri="{FF2B5EF4-FFF2-40B4-BE49-F238E27FC236}">
                <a16:creationId xmlns:a16="http://schemas.microsoft.com/office/drawing/2014/main" id="{EBB54CE8-3802-DC13-9816-BDDF47F871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135685"/>
              </p:ext>
            </p:extLst>
          </p:nvPr>
        </p:nvGraphicFramePr>
        <p:xfrm>
          <a:off x="251262" y="3150280"/>
          <a:ext cx="8641475" cy="330707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195055">
                  <a:extLst>
                    <a:ext uri="{9D8B030D-6E8A-4147-A177-3AD203B41FA5}">
                      <a16:colId xmlns:a16="http://schemas.microsoft.com/office/drawing/2014/main" val="519651249"/>
                    </a:ext>
                  </a:extLst>
                </a:gridCol>
                <a:gridCol w="2642260">
                  <a:extLst>
                    <a:ext uri="{9D8B030D-6E8A-4147-A177-3AD203B41FA5}">
                      <a16:colId xmlns:a16="http://schemas.microsoft.com/office/drawing/2014/main" val="3478513258"/>
                    </a:ext>
                  </a:extLst>
                </a:gridCol>
                <a:gridCol w="2713511">
                  <a:extLst>
                    <a:ext uri="{9D8B030D-6E8A-4147-A177-3AD203B41FA5}">
                      <a16:colId xmlns:a16="http://schemas.microsoft.com/office/drawing/2014/main" val="3349095931"/>
                    </a:ext>
                  </a:extLst>
                </a:gridCol>
                <a:gridCol w="1090649">
                  <a:extLst>
                    <a:ext uri="{9D8B030D-6E8A-4147-A177-3AD203B41FA5}">
                      <a16:colId xmlns:a16="http://schemas.microsoft.com/office/drawing/2014/main" val="3695107781"/>
                    </a:ext>
                  </a:extLst>
                </a:gridCol>
              </a:tblGrid>
              <a:tr h="312867">
                <a:tc>
                  <a:txBody>
                    <a:bodyPr/>
                    <a:lstStyle/>
                    <a:p>
                      <a:pPr algn="ctr" latinLnBrk="1">
                        <a:lnSpc>
                          <a:spcPct val="80000"/>
                        </a:lnSpc>
                      </a:pP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lang="en-US" altLang="ko-KR" sz="2000" dirty="0"/>
                        <a:t>Caregiver-perceived employment interest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/>
                        <a:t>Caregiver-perceived employment disinterest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Total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25683"/>
                  </a:ext>
                </a:extLst>
              </a:tr>
              <a:tr h="5318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Self-reported preference for employment</a:t>
                      </a: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35.8 %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17.6 %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53.4 %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1477"/>
                  </a:ext>
                </a:extLst>
              </a:tr>
              <a:tr h="5318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Self-reported preference for non-employment</a:t>
                      </a: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3.7 %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41.5 %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45.3 %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0943"/>
                  </a:ext>
                </a:extLst>
              </a:tr>
              <a:tr h="5318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No response</a:t>
                      </a: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0.3 %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1.0 %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1.3 %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69823"/>
                  </a:ext>
                </a:extLst>
              </a:tr>
              <a:tr h="5318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Total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39.8 %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60.2 %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100.0 %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86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49952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975132-A7AC-3D0B-E9E2-FCCDC75CA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 descr="Washing, Cleaning, Working, Staying at home, Discarding Greeting">
            <a:extLst>
              <a:ext uri="{FF2B5EF4-FFF2-40B4-BE49-F238E27FC236}">
                <a16:creationId xmlns:a16="http://schemas.microsoft.com/office/drawing/2014/main" id="{7F669D0D-EB1C-09C2-597C-4EE0A8D6E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36D6B164-CA23-8305-2031-979677DBC4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171E5156-3BE3-1F62-C791-92B9DB2F8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FACA12B0-0C68-BF8B-E8E9-0CED87E887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33783D6-AD92-C29B-C586-B72B5E2A47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3146129-3D7E-D7D6-0602-825984776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753A3F7-DFD3-DBBB-FCE3-C5F8EC838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제목 4" descr="Washing, Cleaning, Working, Staying at home, Discarding Greeting">
            <a:extLst>
              <a:ext uri="{FF2B5EF4-FFF2-40B4-BE49-F238E27FC236}">
                <a16:creationId xmlns:a16="http://schemas.microsoft.com/office/drawing/2014/main" id="{A761531F-DA8F-27A8-6F5B-EF1AC69D587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 findings from</a:t>
            </a:r>
            <a:r>
              <a:rPr lang="en-US" altLang="ko-KR" sz="4000" b="1" dirty="0">
                <a:solidFill>
                  <a:srgbClr val="00479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the survey, Cont’d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맑은 고딕" panose="020B0503020000020004" pitchFamily="50" charset="-127"/>
              <a:cs typeface="Calibri" panose="020F0502020204030204" pitchFamily="34" charset="0"/>
            </a:endParaRPr>
          </a:p>
        </p:txBody>
      </p:sp>
      <p:sp>
        <p:nvSpPr>
          <p:cNvPr id="18" name="모서리가 둥근 직사각형 35">
            <a:extLst>
              <a:ext uri="{FF2B5EF4-FFF2-40B4-BE49-F238E27FC236}">
                <a16:creationId xmlns:a16="http://schemas.microsoft.com/office/drawing/2014/main" id="{E3157A0B-D3DC-8493-E9BD-A7A84E9F6B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0073" y="3655120"/>
            <a:ext cx="4187237" cy="2455416"/>
          </a:xfrm>
          <a:prstGeom prst="roundRect">
            <a:avLst>
              <a:gd name="adj" fmla="val 467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E0E6EB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9" name="TextBox 8" descr="Washing, Cleaning, Working, Staying at home, Discarding Greeting">
            <a:extLst>
              <a:ext uri="{FF2B5EF4-FFF2-40B4-BE49-F238E27FC236}">
                <a16:creationId xmlns:a16="http://schemas.microsoft.com/office/drawing/2014/main" id="{FA7FBADF-6102-161A-79DA-63F0F0D23789}"/>
              </a:ext>
            </a:extLst>
          </p:cNvPr>
          <p:cNvSpPr txBox="1"/>
          <p:nvPr/>
        </p:nvSpPr>
        <p:spPr>
          <a:xfrm>
            <a:off x="201188" y="881135"/>
            <a:ext cx="894281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Employment generates positive outcomes for individuals with developmental disabilities as well as their family</a:t>
            </a: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KoPub돋움체 Medium" panose="02020603020101020101" pitchFamily="18" charset="-127"/>
              </a:rPr>
              <a:t>  -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Employment benefits not only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PwDD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themselves but also reduces </a:t>
            </a: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family caregiving burden and increases caregivers' life satisfaction</a:t>
            </a:r>
            <a:endParaRPr lang="en-US" altLang="ko-KR" sz="240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a typeface="KoPub돋움체 Medium" panose="02020603020101020101" pitchFamily="18" charset="-127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2BD7A037-5E23-B392-0EAD-9A18047F8EAF}"/>
              </a:ext>
            </a:extLst>
          </p:cNvPr>
          <p:cNvSpPr/>
          <p:nvPr/>
        </p:nvSpPr>
        <p:spPr>
          <a:xfrm>
            <a:off x="549451" y="2671710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Employment outcomes</a:t>
            </a:r>
            <a:endParaRPr kumimoji="0" lang="ko-KR" altLang="en-US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7E81B6C-E1BE-C8D6-F673-7D75A70853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9109114"/>
              </p:ext>
            </p:extLst>
          </p:nvPr>
        </p:nvGraphicFramePr>
        <p:xfrm>
          <a:off x="251262" y="3150280"/>
          <a:ext cx="8641475" cy="3316224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919450">
                  <a:extLst>
                    <a:ext uri="{9D8B030D-6E8A-4147-A177-3AD203B41FA5}">
                      <a16:colId xmlns:a16="http://schemas.microsoft.com/office/drawing/2014/main" val="519651249"/>
                    </a:ext>
                  </a:extLst>
                </a:gridCol>
                <a:gridCol w="1614417">
                  <a:extLst>
                    <a:ext uri="{9D8B030D-6E8A-4147-A177-3AD203B41FA5}">
                      <a16:colId xmlns:a16="http://schemas.microsoft.com/office/drawing/2014/main" val="3478513258"/>
                    </a:ext>
                  </a:extLst>
                </a:gridCol>
                <a:gridCol w="2053804">
                  <a:extLst>
                    <a:ext uri="{9D8B030D-6E8A-4147-A177-3AD203B41FA5}">
                      <a16:colId xmlns:a16="http://schemas.microsoft.com/office/drawing/2014/main" val="3349095931"/>
                    </a:ext>
                  </a:extLst>
                </a:gridCol>
                <a:gridCol w="2053804">
                  <a:extLst>
                    <a:ext uri="{9D8B030D-6E8A-4147-A177-3AD203B41FA5}">
                      <a16:colId xmlns:a16="http://schemas.microsoft.com/office/drawing/2014/main" val="3695107781"/>
                    </a:ext>
                  </a:extLst>
                </a:gridCol>
              </a:tblGrid>
              <a:tr h="312867">
                <a:tc>
                  <a:txBody>
                    <a:bodyPr/>
                    <a:lstStyle/>
                    <a:p>
                      <a:pPr algn="ctr" latinLnBrk="1">
                        <a:lnSpc>
                          <a:spcPct val="80000"/>
                        </a:lnSpc>
                      </a:pP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lang="en-US" altLang="ko-KR" sz="2000" dirty="0"/>
                        <a:t>Employed individuals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000" dirty="0"/>
                        <a:t>Job-seeking unemployed individuals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lang="en-US" altLang="ko-KR" sz="2000" dirty="0"/>
                        <a:t>Non-Job-seeking unemployed individuals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6825683"/>
                  </a:ext>
                </a:extLst>
              </a:tr>
              <a:tr h="5318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(Caregivers response)</a:t>
                      </a:r>
                    </a:p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Percentage reporting</a:t>
                      </a:r>
                    </a:p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caregiving burden</a:t>
                      </a: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32.6 %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51.6 %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66.4 %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11477"/>
                  </a:ext>
                </a:extLst>
              </a:tr>
              <a:tr h="5318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(Caregivers response)</a:t>
                      </a:r>
                    </a:p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Quality of life among caregivers</a:t>
                      </a: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35.0 %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25.3 %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15.1 %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550943"/>
                  </a:ext>
                </a:extLst>
              </a:tr>
              <a:tr h="531874">
                <a:tc>
                  <a:txBody>
                    <a:bodyPr/>
                    <a:lstStyle/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(Self-reported responses)</a:t>
                      </a:r>
                    </a:p>
                    <a:p>
                      <a:pPr algn="ct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Rate of strong self-satisfaction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rgbClr val="00479D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46.1 %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40.8 %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ct val="80000"/>
                        </a:lnSpc>
                      </a:pPr>
                      <a:r>
                        <a:rPr kumimoji="0" lang="en-US" altLang="ko-KR" sz="2000" b="1" i="0" u="none" strike="noStrike" kern="1200" cap="none" spc="0" normalizeH="0" baseline="0" dirty="0">
                          <a:ln>
                            <a:solidFill>
                              <a:prstClr val="white">
                                <a:lumMod val="65000"/>
                                <a:alpha val="0"/>
                              </a:prstClr>
                            </a:solidFill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KoPub돋움체 Medium" panose="02020603020101020101" pitchFamily="18" charset="-127"/>
                          <a:cs typeface="+mn-cs"/>
                        </a:rPr>
                        <a:t>15.4 %</a:t>
                      </a:r>
                      <a:endParaRPr kumimoji="0" lang="ko-KR" altLang="en-US" sz="2000" b="1" i="0" u="none" strike="noStrike" kern="1200" cap="none" spc="0" normalizeH="0" baseline="0" dirty="0">
                        <a:ln>
                          <a:solidFill>
                            <a:prstClr val="white">
                              <a:lumMod val="65000"/>
                              <a:alpha val="0"/>
                            </a:prstClr>
                          </a:solidFill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KoPub돋움체 Medium" panose="02020603020101020101" pitchFamily="18" charset="-127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486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959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9E24FF52-C355-5593-3B40-E1F8016F2A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88593B1C-773F-552C-3ED5-4172972E7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A2403043-8807-7B5E-D1BC-E4B783F7DD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78F728D5-0D6C-29BD-43BC-645EA19AA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12D32B64-4C55-4B2C-729B-A15555E26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5" name="제목 4">
            <a:extLst>
              <a:ext uri="{FF2B5EF4-FFF2-40B4-BE49-F238E27FC236}">
                <a16:creationId xmlns:a16="http://schemas.microsoft.com/office/drawing/2014/main" id="{4DC6B7D9-59C1-1394-029B-6DB78CF10D7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280805" y="2559315"/>
            <a:ext cx="4582390" cy="1107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66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Thank you</a:t>
            </a:r>
            <a:endParaRPr kumimoji="0" lang="ko-KR" altLang="en-US" sz="6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B2C5CEB-AF27-6356-EB83-C15C67375AC9}"/>
              </a:ext>
            </a:extLst>
          </p:cNvPr>
          <p:cNvSpPr txBox="1"/>
          <p:nvPr/>
        </p:nvSpPr>
        <p:spPr>
          <a:xfrm>
            <a:off x="5288973" y="4551197"/>
            <a:ext cx="3652535" cy="1290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altLang="ko-KR" sz="2400" b="1" kern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Yegick</a:t>
            </a:r>
            <a:r>
              <a:rPr lang="ko-KR" altLang="en-US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ko-KR" sz="24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10000"/>
              </a:lnSpc>
            </a:pPr>
            <a:r>
              <a:rPr lang="en-US" altLang="ko-KR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yglim@kead.or.kr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lnSpc>
                <a:spcPct val="110000"/>
              </a:lnSpc>
            </a:pPr>
            <a:r>
              <a:rPr lang="en-US" altLang="ko-KR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https://edi.kead.or.kr</a:t>
            </a:r>
            <a:endParaRPr lang="en-US" altLang="ko-KR" sz="2400" kern="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3254E6AB-440C-1D61-82DC-BEF6576B74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617" y="5891851"/>
            <a:ext cx="3171891" cy="760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40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33F9CB69-79E7-F720-6C63-BB3A4073EBF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 on the Employment of PWDs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D69CC1-441B-74BD-9D84-B9D6EF4DC1B0}"/>
              </a:ext>
            </a:extLst>
          </p:cNvPr>
          <p:cNvSpPr txBox="1"/>
          <p:nvPr/>
        </p:nvSpPr>
        <p:spPr>
          <a:xfrm>
            <a:off x="201188" y="881135"/>
            <a:ext cx="8775299" cy="5658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KoPub돋움체 Medium" panose="02020603020101020101" pitchFamily="18" charset="-127"/>
                <a:cs typeface="+mn-cs"/>
              </a:rPr>
              <a:t>Survey on the Economic Activity Status of the PWDs</a:t>
            </a:r>
          </a:p>
          <a:p>
            <a:pPr marR="0" lvl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a typeface="KoPub돋움체 Medium" panose="02020603020101020101" pitchFamily="18" charset="-127"/>
              </a:rPr>
              <a:t> - Calculation of economic activity indicators</a:t>
            </a:r>
            <a:endParaRPr lang="en-US" altLang="ko-KR" sz="2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a typeface="KoPub돋움체 Medium" panose="02020603020101020101" pitchFamily="18" charset="-127"/>
            </a:endParaRPr>
          </a:p>
          <a:p>
            <a:pPr marR="0" lvl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10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a typeface="KoPub돋움체 Medium" panose="02020603020101020101" pitchFamily="18" charset="-127"/>
            </a:endParaRPr>
          </a:p>
          <a:p>
            <a:pPr marL="285750" indent="-285750" defTabSz="457200" latinLnBrk="0">
              <a:lnSpc>
                <a:spcPct val="140000"/>
              </a:lnSpc>
              <a:buBlip>
                <a:blip r:embed="rId3"/>
              </a:buBlip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Panel Survey of Employment for PWDs</a:t>
            </a:r>
          </a:p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- Analysis of changes and developments in the job market, </a:t>
            </a:r>
          </a:p>
          <a:p>
            <a:pPr marL="0" marR="0" lvl="0" indent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Identification of key factors of changes and developments in PWDs</a:t>
            </a:r>
            <a:endParaRPr lang="en-US" altLang="ko-KR" sz="2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a typeface="KoPub돋움체 Medium" panose="02020603020101020101" pitchFamily="18" charset="-127"/>
            </a:endParaRPr>
          </a:p>
          <a:p>
            <a:pPr marR="0" lvl="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altLang="ko-KR" sz="1000" b="1" i="0" u="none" strike="noStrike" kern="1200" cap="none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altLang="ko-KR" sz="1000" b="1" i="0" u="none" strike="noStrike" kern="1200" cap="none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Survey on the Current Situation of Disability Employment in Businesses</a:t>
            </a:r>
          </a:p>
          <a:p>
            <a:pPr marR="0" lvl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- Estimation of scales of employment of PWDS in the business sector</a:t>
            </a:r>
          </a:p>
          <a:p>
            <a:pPr marR="0" lvl="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100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Survey on the Work &amp; Life of Persons with Developmental Disabilities</a:t>
            </a:r>
          </a:p>
        </p:txBody>
      </p: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36E890AF-F152-7DFD-044E-97E6B932C2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flipH="1">
            <a:off x="0" y="6771327"/>
            <a:ext cx="9154830" cy="116282"/>
            <a:chOff x="-2881" y="6356351"/>
            <a:chExt cx="9154830" cy="501650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78F728D5-0D6C-29BD-43BC-645EA19AA3C7}"/>
                </a:ext>
              </a:extLst>
            </p:cNvPr>
            <p:cNvSpPr/>
            <p:nvPr/>
          </p:nvSpPr>
          <p:spPr>
            <a:xfrm rot="10800000" flipV="1">
              <a:off x="-2881" y="6356351"/>
              <a:ext cx="6387777" cy="501650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12D32B64-4C55-4B2C-729B-A15555E26E35}"/>
                </a:ext>
              </a:extLst>
            </p:cNvPr>
            <p:cNvSpPr/>
            <p:nvPr/>
          </p:nvSpPr>
          <p:spPr>
            <a:xfrm rot="10800000" flipV="1">
              <a:off x="6384895" y="6356351"/>
              <a:ext cx="2767054" cy="5016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688407F6-C5F8-2DA5-1E48-DCEA66727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0830" y="-6881"/>
            <a:ext cx="9154830" cy="116282"/>
            <a:chOff x="-2881" y="6356351"/>
            <a:chExt cx="9154830" cy="501650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CBC0ECD5-2FAF-5875-9FF4-8DDF3AAFDE98}"/>
                </a:ext>
              </a:extLst>
            </p:cNvPr>
            <p:cNvSpPr/>
            <p:nvPr/>
          </p:nvSpPr>
          <p:spPr>
            <a:xfrm rot="10800000" flipV="1">
              <a:off x="-2881" y="6356351"/>
              <a:ext cx="6387777" cy="501650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FF452C7-036E-76E2-5CF7-FB023B05E270}"/>
                </a:ext>
              </a:extLst>
            </p:cNvPr>
            <p:cNvSpPr/>
            <p:nvPr/>
          </p:nvSpPr>
          <p:spPr>
            <a:xfrm rot="10800000" flipV="1">
              <a:off x="6384895" y="6356351"/>
              <a:ext cx="2767054" cy="50165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6EBDA9B-7A32-DC84-D0FE-7372E10615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66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40F5C-1D55-C294-DD61-E2E2497A2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제목 8">
            <a:extLst>
              <a:ext uri="{FF2B5EF4-FFF2-40B4-BE49-F238E27FC236}">
                <a16:creationId xmlns:a16="http://schemas.microsoft.com/office/drawing/2014/main" id="{8579DF84-0D03-D1C2-1E76-BCB12018315A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56762" y="2232464"/>
            <a:ext cx="7336846" cy="193899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Survey on the Work &amp; Life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Persons with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Developmental Disabilities</a:t>
            </a:r>
            <a:endParaRPr kumimoji="0" lang="en-US" altLang="ko-KR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006CDAC-0B05-469B-9E12-F6694AD36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40032"/>
            <a:chOff x="0" y="6747577"/>
            <a:chExt cx="9154830" cy="14003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30E3F510-3304-CB5E-8D11-9786C7DD5A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87F724BF-EA77-BBB3-CEFB-C1AE1EB6F7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7132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ECB8162B-F6EA-BB9F-1FF7-5330D2B0B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EC486FCF-3286-FC0B-45CD-3E3925619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5642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0E7510-FF14-B03F-E8BC-A55D47DD7F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026E673-9F69-0F68-9A1C-FCB67EF222E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2662738F-12CE-B96B-9261-AB526BA9BF3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Key terms and Definitions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C4CB6-3F08-CB1E-D912-E7D55E6C2B8C}"/>
              </a:ext>
            </a:extLst>
          </p:cNvPr>
          <p:cNvSpPr txBox="1"/>
          <p:nvPr/>
        </p:nvSpPr>
        <p:spPr>
          <a:xfrm>
            <a:off x="201188" y="881135"/>
            <a:ext cx="8775299" cy="5048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Developmental disabilities</a:t>
            </a:r>
          </a:p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 - 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In South Korea, The term ‘developmental disabilities’ is commonly </a:t>
            </a:r>
          </a:p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used to encompass both intellectual disabilities and developmental </a:t>
            </a:r>
          </a:p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disabilities.</a:t>
            </a:r>
          </a:p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- In this presentation,</a:t>
            </a:r>
          </a:p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   </a:t>
            </a:r>
            <a:r>
              <a:rPr lang="en-US" altLang="ko-KR" sz="2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(People with Developmental Disabilities) </a:t>
            </a:r>
          </a:p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    and IDD(Intellectual</a:t>
            </a:r>
            <a:r>
              <a:rPr lang="ko-KR" altLang="en-US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 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and</a:t>
            </a:r>
            <a:r>
              <a:rPr lang="ko-KR" altLang="en-US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 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Developmental</a:t>
            </a:r>
            <a:r>
              <a:rPr lang="ko-KR" altLang="en-US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 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Disabilities) are used </a:t>
            </a:r>
          </a:p>
          <a:p>
            <a:pPr marL="0" marR="0" lvl="0" indent="0" algn="l" defTabSz="914400" rtl="0" eaLnBrk="1" fontAlgn="auto" latinLnBrk="1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    interchangeably to refer to the same concept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.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10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(People with Developmental Disabilities)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10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TAPI (Tablet-Assisted Personal Interviewing) 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10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AAC (Augmentative and Alternative Communication)</a:t>
            </a:r>
          </a:p>
        </p:txBody>
      </p:sp>
      <p:grpSp>
        <p:nvGrpSpPr>
          <p:cNvPr id="4" name="그룹 3">
            <a:extLst>
              <a:ext uri="{FF2B5EF4-FFF2-40B4-BE49-F238E27FC236}">
                <a16:creationId xmlns:a16="http://schemas.microsoft.com/office/drawing/2014/main" id="{7232CFA9-ED6F-CF58-3FCB-341324AD9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E5EE1EF8-F35C-1395-8316-60B6A7A04A7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E59072DE-9FA3-357B-8738-0003281FF0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05EE004-4425-5935-E7CF-593D0F628B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063F01F0-3A5F-C71F-DB48-418DA0B971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EAE8EC64-5C47-1369-BDAF-70DD4B543F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76440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5A3C6-F4C5-0B88-80F4-CE7D1B35BF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D892D1A-DA5E-484F-8A5E-9BECEEF7DE5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98D2789-1B36-C432-10F5-47EF5821FF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Background of the survey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2D3E0B-20AE-301E-7448-A2AE9632C843}"/>
              </a:ext>
            </a:extLst>
          </p:cNvPr>
          <p:cNvSpPr txBox="1"/>
          <p:nvPr/>
        </p:nvSpPr>
        <p:spPr>
          <a:xfrm>
            <a:off x="201188" y="881135"/>
            <a:ext cx="8775299" cy="12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Rapid growth in the population of People with Developmental Disabilities over the past decade in Korea</a:t>
            </a:r>
          </a:p>
          <a:p>
            <a:pPr marL="0" marR="0" lvl="0" indent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- Young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PwDD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growth shifts Korea’s disability demographics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0D2EBEF3-4FB8-1682-2942-D48200369959}"/>
              </a:ext>
            </a:extLst>
          </p:cNvPr>
          <p:cNvSpPr/>
          <p:nvPr/>
        </p:nvSpPr>
        <p:spPr>
          <a:xfrm>
            <a:off x="549451" y="2303417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latin typeface="Calibri" panose="020F0502020204030204"/>
                <a:ea typeface="KoPub돋움체 Medium" panose="02020603020101020101" pitchFamily="18" charset="-127"/>
              </a:rPr>
              <a:t>Age Distribution – Developmental vs Physical Disabilities (%)</a:t>
            </a:r>
            <a:endParaRPr kumimoji="0" lang="ko-KR" altLang="en-US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graphicFrame>
        <p:nvGraphicFramePr>
          <p:cNvPr id="10" name="차트 9" descr="[Description of Figure]&#10;Age Distribution – Developmental vs Physical Disabilities (%)&#10;&#10;1. Physical Disabilities&#10; 0~9 years 1.9%&#10; 10~19 years 4.8%&#10; 20~29 years 10.6%&#10; 30~39 years 23.0%&#10; 40~49 years 41.5%&#10; 50~59 years 49.4%&#10; 60~69 years 53.5%&#10; 70~79 years 49.4%&#10; 80+ years 39.9%&#10;&#10;2. Developmental Disabilities&#10; 0~9 years 66.0%&#10; 10~19 years 76.8%&#10; 20~29 years 65.4%&#10; 30~39 years 42.3%&#10; 40~49 years 17.2%&#10; 50~59 years 7.5%&#10; 60~69 years 3.1%&#10; 70~79 years 1.0%&#10; 80+ years 0.3%&#10;">
            <a:extLst>
              <a:ext uri="{FF2B5EF4-FFF2-40B4-BE49-F238E27FC236}">
                <a16:creationId xmlns:a16="http://schemas.microsoft.com/office/drawing/2014/main" id="{985D6897-E0B1-FC5C-BAF8-BEE574C060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8700745"/>
              </p:ext>
            </p:extLst>
          </p:nvPr>
        </p:nvGraphicFramePr>
        <p:xfrm>
          <a:off x="293913" y="2766635"/>
          <a:ext cx="8599715" cy="4023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4EE5E89B-91A1-9EFA-3B8E-FFD2F7542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41CFBE53-4C69-2A1F-A14D-B4C713BC7E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D0D02948-CD24-C08A-F7D5-BFF4D6B771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DB4E351-D97A-EF9B-4B76-BF55A8090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3B57E25-B51C-DDC7-C9BB-F394D43D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8487772B-2635-322C-6A7D-EF88D1B383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9612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BE413-61B6-37A7-2524-37FD9A8FE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B0F052EC-1E37-F02E-BB0E-DEA70001868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48DD2850-A981-09B0-B046-A841A3E2E6D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 Overview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5B7623-C57B-1644-080E-85C8D3794211}"/>
              </a:ext>
            </a:extLst>
          </p:cNvPr>
          <p:cNvSpPr txBox="1"/>
          <p:nvPr/>
        </p:nvSpPr>
        <p:spPr>
          <a:xfrm>
            <a:off x="201188" y="881135"/>
            <a:ext cx="8775299" cy="6030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Purpose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- Assessment of living conditions, employment status, and service 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needs of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PwDD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to inform policy development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8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Sampling Frame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- Previous year-end disability registry from the Ministry of Health 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  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and Welfare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8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Survey Subjects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 - 3,000 households with </a:t>
            </a:r>
            <a:r>
              <a:rPr lang="en-US" altLang="ko-KR" sz="2400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aged 15+ and their caregivers, 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   residing in Korea (2024 Survey: 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2,199 </a:t>
            </a:r>
            <a:r>
              <a:rPr lang="en-US" altLang="ko-KR" sz="2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&amp; 3,000 Caregivers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)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80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Survey cycle and schedule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- </a:t>
            </a:r>
            <a:r>
              <a:rPr kumimoji="0" lang="en-US" altLang="ko-K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t>Yearly Survey (Jun-Sep) since 2020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altLang="ko-KR" sz="8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Survey Methodology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맑은 고딕" panose="020B0503020000020004" pitchFamily="50" charset="-127"/>
              </a:rPr>
              <a:t>  - TAPI(Tablet-Assisted Personal Interviewing)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FB6B170-40A0-EFD1-3F99-DED657DF5F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2DADE5A9-0959-B6B0-A9EE-219537F29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FFC93A62-0F9A-7604-EFE4-8864A9AE53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2D6F1693-73D8-6C77-1F7B-C958C07DEE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2C4E87F3-9F01-5C24-AE69-9704DC993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05D139B3-6C27-857F-4C05-4A985FCF89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0060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856A43-B89E-0FDE-CF29-AB56DFB16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77BAE0B0-9DBB-E6AE-0FBB-CEF8ADF4D58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EE6998B2-BFD5-B259-8DBD-8D72FE0EBEC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Survey Structure</a:t>
            </a:r>
            <a:endParaRPr kumimoji="0" lang="ko-KR" altLang="en-US" sz="40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latin typeface="Calibri" panose="020F0502020204030204" pitchFamily="34" charset="0"/>
              <a:ea typeface="KoPub돋움체 Bold" panose="02020603020101020101" pitchFamily="18" charset="-127"/>
              <a:cs typeface="Calibri" panose="020F0502020204030204" pitchFamily="34" charset="0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4652BD4-E7FB-A6BE-7465-D3340215A0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EB5C617E-8A09-06CC-9D3B-2016DCF259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51470F91-DB4D-F395-1118-097CF8A59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EB5EA4B-D1EA-9E6F-91E0-F60C60F08C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45BE247-7CBC-5A58-7EB6-9254A0D8E0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B3EEE64F-6FFC-7E2C-F480-77B4B2704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D2B1EB6-82D3-FB1B-E265-951A4D67BB97}"/>
              </a:ext>
            </a:extLst>
          </p:cNvPr>
          <p:cNvSpPr txBox="1"/>
          <p:nvPr/>
        </p:nvSpPr>
        <p:spPr>
          <a:xfrm>
            <a:off x="201188" y="881135"/>
            <a:ext cx="8775299" cy="1290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Paired Survey of Caregivers and </a:t>
            </a:r>
            <a:r>
              <a:rPr kumimoji="0" lang="en-US" altLang="ko-KR" sz="2400" b="1" i="0" u="none" strike="noStrike" kern="1200" cap="none" spc="0" normalizeH="0" baseline="0" noProof="0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PwDD</a:t>
            </a:r>
            <a:endParaRPr kumimoji="0" lang="en-US" altLang="ko-KR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- Surveying both caregivers and </a:t>
            </a:r>
            <a:r>
              <a:rPr kumimoji="0" lang="en-US" altLang="ko-KR" sz="2400" b="0" i="0" u="none" strike="noStrike" kern="1200" cap="none" spc="0" normalizeH="0" baseline="0" noProof="0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PwDD</a:t>
            </a:r>
            <a:endParaRPr kumimoji="0" lang="en-US" altLang="ko-KR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  <a:p>
            <a:pPr marL="285750" indent="-285750" defTabSz="457200" latinLnBrk="0">
              <a:lnSpc>
                <a:spcPct val="110000"/>
              </a:lnSpc>
              <a:buBlip>
                <a:blip r:embed="rId3"/>
              </a:buBlip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For ensuring data accuracy and reducing burden on </a:t>
            </a:r>
            <a:r>
              <a:rPr lang="en-US" altLang="ko-KR" sz="2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endParaRPr lang="en-US" altLang="ko-KR" sz="2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61017623-02D6-6B14-8EC4-81C5C578860F}"/>
              </a:ext>
            </a:extLst>
          </p:cNvPr>
          <p:cNvSpPr/>
          <p:nvPr/>
        </p:nvSpPr>
        <p:spPr>
          <a:xfrm>
            <a:off x="549451" y="2276856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Survey Structure</a:t>
            </a:r>
            <a:endParaRPr kumimoji="0" lang="ko-KR" altLang="en-US" sz="2400" b="1" i="0" u="none" strike="noStrike" kern="1200" cap="none" spc="0" normalizeH="0" baseline="0" noProof="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563B45C9-5C28-25D3-1448-342CAA241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28915"/>
            <a:ext cx="9144000" cy="2843194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pic>
        <p:nvPicPr>
          <p:cNvPr id="32" name="그림 31" descr="PwDD">
            <a:extLst>
              <a:ext uri="{FF2B5EF4-FFF2-40B4-BE49-F238E27FC236}">
                <a16:creationId xmlns:a16="http://schemas.microsoft.com/office/drawing/2014/main" id="{9595E618-A6CE-5650-9DE9-3E99F73B59A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4"/>
          <a:stretch/>
        </p:blipFill>
        <p:spPr>
          <a:xfrm flipH="1">
            <a:off x="1161663" y="3007714"/>
            <a:ext cx="1286319" cy="1220252"/>
          </a:xfrm>
          <a:prstGeom prst="rect">
            <a:avLst/>
          </a:prstGeom>
        </p:spPr>
      </p:pic>
      <p:sp>
        <p:nvSpPr>
          <p:cNvPr id="11" name="모서리가 둥근 직사각형 45">
            <a:extLst>
              <a:ext uri="{FF2B5EF4-FFF2-40B4-BE49-F238E27FC236}">
                <a16:creationId xmlns:a16="http://schemas.microsoft.com/office/drawing/2014/main" id="{D91EDB0B-4CC3-EB0D-B4EB-2F2AD68A4191}"/>
              </a:ext>
            </a:extLst>
          </p:cNvPr>
          <p:cNvSpPr/>
          <p:nvPr/>
        </p:nvSpPr>
        <p:spPr>
          <a:xfrm>
            <a:off x="133638" y="4199184"/>
            <a:ext cx="3393333" cy="1241718"/>
          </a:xfrm>
          <a:prstGeom prst="roundRect">
            <a:avLst>
              <a:gd name="adj" fmla="val 1471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제주고딕" panose="02000300000000000000" pitchFamily="2" charset="-127"/>
                <a:cs typeface="+mn-cs"/>
              </a:rPr>
              <a:t>Focus on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ea typeface="제주고딕" panose="02000300000000000000" pitchFamily="2" charset="-127"/>
                <a:cs typeface="+mn-cs"/>
              </a:rPr>
              <a:t>direct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self-reporting items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i="1" dirty="0">
                <a:solidFill>
                  <a:schemeClr val="bg1">
                    <a:lumMod val="50000"/>
                  </a:schemeClr>
                </a:solidFill>
                <a:ea typeface="제주고딕" panose="02000300000000000000" pitchFamily="2" charset="-127"/>
              </a:rPr>
              <a:t>(e.g., needs, satisfaction)</a:t>
            </a:r>
            <a:endParaRPr kumimoji="0" lang="en-US" altLang="ko-KR" sz="2400" b="1" i="1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D788E3D2-A34D-0D5B-BFDC-F9390B01D275}"/>
              </a:ext>
            </a:extLst>
          </p:cNvPr>
          <p:cNvSpPr/>
          <p:nvPr/>
        </p:nvSpPr>
        <p:spPr>
          <a:xfrm>
            <a:off x="3390728" y="3053107"/>
            <a:ext cx="2362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00479D"/>
                </a:solidFill>
                <a:ea typeface="제주고딕" panose="02000300000000000000" pitchFamily="2" charset="-127"/>
              </a:rPr>
              <a:t>Self-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00479D"/>
                </a:solidFill>
                <a:ea typeface="제주고딕" panose="02000300000000000000" pitchFamily="2" charset="-127"/>
              </a:rPr>
              <a:t>reported Data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ea typeface="제주고딕" panose="02000300000000000000" pitchFamily="2" charset="-127"/>
              <a:cs typeface="+mn-cs"/>
            </a:endParaRPr>
          </a:p>
        </p:txBody>
      </p:sp>
      <p:pic>
        <p:nvPicPr>
          <p:cNvPr id="26" name="그림 25" descr="Interacting arrows">
            <a:extLst>
              <a:ext uri="{FF2B5EF4-FFF2-40B4-BE49-F238E27FC236}">
                <a16:creationId xmlns:a16="http://schemas.microsoft.com/office/drawing/2014/main" id="{1A2F1E7C-D64B-70D2-78CC-F56E99ADEB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95" y="3632209"/>
            <a:ext cx="1152380" cy="108421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491F341-E345-EE15-69EA-4DF23B598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43979" y="3764018"/>
            <a:ext cx="9012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2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endParaRPr lang="ko-KR" altLang="en-US" sz="22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latin typeface="Calibri" panose="020F0502020204030204"/>
              <a:ea typeface="KoPub돋움체 Medium" panose="02020603020101020101" pitchFamily="18" charset="-127"/>
            </a:endParaRPr>
          </a:p>
        </p:txBody>
      </p:sp>
      <p:sp>
        <p:nvSpPr>
          <p:cNvPr id="39" name="직사각형 38">
            <a:extLst>
              <a:ext uri="{FF2B5EF4-FFF2-40B4-BE49-F238E27FC236}">
                <a16:creationId xmlns:a16="http://schemas.microsoft.com/office/drawing/2014/main" id="{EEB2C1E5-96BF-E8F0-2440-8F7C5DCCC387}"/>
              </a:ext>
            </a:extLst>
          </p:cNvPr>
          <p:cNvSpPr/>
          <p:nvPr/>
        </p:nvSpPr>
        <p:spPr>
          <a:xfrm>
            <a:off x="3381584" y="4603183"/>
            <a:ext cx="23627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00479D"/>
                </a:solidFill>
                <a:ea typeface="제주고딕" panose="02000300000000000000" pitchFamily="2" charset="-127"/>
              </a:rPr>
              <a:t>Caregiver-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rgbClr val="00479D"/>
                </a:solidFill>
                <a:ea typeface="제주고딕" panose="02000300000000000000" pitchFamily="2" charset="-127"/>
              </a:rPr>
              <a:t>Reported Data</a:t>
            </a:r>
            <a:endParaRPr kumimoji="0" lang="en-US" altLang="ko-KR" sz="2400" b="1" i="0" u="none" strike="noStrike" kern="1200" cap="none" spc="0" normalizeH="0" baseline="0" noProof="0" dirty="0">
              <a:ln>
                <a:noFill/>
              </a:ln>
              <a:solidFill>
                <a:srgbClr val="00479D"/>
              </a:solidFill>
              <a:effectLst/>
              <a:uLnTx/>
              <a:uFillTx/>
              <a:ea typeface="제주고딕" panose="02000300000000000000" pitchFamily="2" charset="-127"/>
              <a:cs typeface="+mn-cs"/>
            </a:endParaRPr>
          </a:p>
        </p:txBody>
      </p:sp>
      <p:pic>
        <p:nvPicPr>
          <p:cNvPr id="42" name="그림 41" descr="Caregivers">
            <a:extLst>
              <a:ext uri="{FF2B5EF4-FFF2-40B4-BE49-F238E27FC236}">
                <a16:creationId xmlns:a16="http://schemas.microsoft.com/office/drawing/2014/main" id="{D8967F25-4D8E-00EF-838E-E6BB12B9BAD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84"/>
          <a:stretch/>
        </p:blipFill>
        <p:spPr>
          <a:xfrm flipH="1">
            <a:off x="6572431" y="2996828"/>
            <a:ext cx="1435248" cy="1220252"/>
          </a:xfrm>
          <a:prstGeom prst="rect">
            <a:avLst/>
          </a:prstGeom>
        </p:spPr>
      </p:pic>
      <p:sp>
        <p:nvSpPr>
          <p:cNvPr id="40" name="모서리가 둥근 직사각형 45">
            <a:extLst>
              <a:ext uri="{FF2B5EF4-FFF2-40B4-BE49-F238E27FC236}">
                <a16:creationId xmlns:a16="http://schemas.microsoft.com/office/drawing/2014/main" id="{5CDDC1F5-CCD1-8C2E-1534-1521CBF5C743}"/>
              </a:ext>
            </a:extLst>
          </p:cNvPr>
          <p:cNvSpPr/>
          <p:nvPr/>
        </p:nvSpPr>
        <p:spPr>
          <a:xfrm>
            <a:off x="5721929" y="4199184"/>
            <a:ext cx="3237495" cy="1267864"/>
          </a:xfrm>
          <a:prstGeom prst="roundRect">
            <a:avLst>
              <a:gd name="adj" fmla="val 1872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Main</a:t>
            </a:r>
            <a:r>
              <a: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ko-KR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respondents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(Verification of objective conditions of </a:t>
            </a:r>
            <a:r>
              <a:rPr lang="en-US" altLang="ko-KR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PwDD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ea typeface="제주고딕" panose="02000300000000000000" pitchFamily="2" charset="-127"/>
              </a:rPr>
              <a:t>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FC1A0AD-89E2-6247-A783-B994F84FC3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76498" y="3791450"/>
            <a:ext cx="139852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2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latin typeface="Calibri" panose="020F0502020204030204"/>
                <a:ea typeface="KoPub돋움체 Medium" panose="02020603020101020101" pitchFamily="18" charset="-127"/>
              </a:rPr>
              <a:t>Caregivers</a:t>
            </a:r>
            <a:endParaRPr lang="ko-KR" altLang="en-US" sz="22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latin typeface="Calibri" panose="020F0502020204030204"/>
              <a:ea typeface="KoPub돋움체 Medium" panose="02020603020101020101" pitchFamily="18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CBE7917-0C4E-E976-38EE-D8CF26963EC8}"/>
              </a:ext>
            </a:extLst>
          </p:cNvPr>
          <p:cNvSpPr txBox="1"/>
          <p:nvPr/>
        </p:nvSpPr>
        <p:spPr>
          <a:xfrm>
            <a:off x="314943" y="5717419"/>
            <a:ext cx="8305038" cy="884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Annual participation: 3,000 caregivers (mandatory)</a:t>
            </a:r>
          </a:p>
          <a:p>
            <a:pPr marR="0" lvl="0" algn="ctr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and approximately 2,000 </a:t>
            </a:r>
            <a:r>
              <a:rPr lang="en-US" altLang="ko-KR" sz="2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rgbClr val="00479D"/>
                </a:solidFill>
                <a:latin typeface="Calibri" panose="020F0502020204030204"/>
                <a:ea typeface="KoPub돋움체 Medium" panose="02020603020101020101" pitchFamily="18" charset="-127"/>
              </a:rPr>
              <a:t> (based on ability)</a:t>
            </a:r>
          </a:p>
        </p:txBody>
      </p:sp>
    </p:spTree>
    <p:extLst>
      <p:ext uri="{BB962C8B-B14F-4D97-AF65-F5344CB8AC3E}">
        <p14:creationId xmlns:p14="http://schemas.microsoft.com/office/powerpoint/2010/main" val="26864604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C6697F-4C56-EEEF-1C6E-7C30EA811B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0B7D33C0-C63E-5F73-0E2C-EA59426A01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431" y="6356351"/>
            <a:ext cx="2057400" cy="365125"/>
          </a:xfrm>
        </p:spPr>
        <p:txBody>
          <a:bodyPr/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547F5E-D3D6-4EAF-95AC-1EF9C98CFA3E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맑은 고딕" panose="020B0503020000020004" pitchFamily="50" charset="-127"/>
                <a:cs typeface="+mn-cs"/>
              </a:rPr>
              <a:pPr marL="0" marR="0" lvl="0" indent="0" algn="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ko-KR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맑은 고딕" panose="020B0503020000020004" pitchFamily="50" charset="-127"/>
              <a:cs typeface="+mn-cs"/>
            </a:endParaRPr>
          </a:p>
        </p:txBody>
      </p:sp>
      <p:sp>
        <p:nvSpPr>
          <p:cNvPr id="5" name="제목 4">
            <a:extLst>
              <a:ext uri="{FF2B5EF4-FFF2-40B4-BE49-F238E27FC236}">
                <a16:creationId xmlns:a16="http://schemas.microsoft.com/office/drawing/2014/main" id="{028B19C4-8C34-57B3-143D-E3471B80B1A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01188" y="106447"/>
            <a:ext cx="8574112" cy="7078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1" i="0" u="none" strike="noStrike" kern="1200" cap="none" spc="0" normalizeH="0" baseline="0" noProof="0" dirty="0">
                <a:ln>
                  <a:noFill/>
                </a:ln>
                <a:solidFill>
                  <a:srgbClr val="00479D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Paired respondent survey Framework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F9ED8379-B3B5-082A-AA75-6956E51A2B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71327"/>
            <a:ext cx="9154830" cy="116282"/>
            <a:chOff x="0" y="6747577"/>
            <a:chExt cx="9154830" cy="116282"/>
          </a:xfrm>
        </p:grpSpPr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4C14E111-B1B4-DEEC-346A-7697C248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2767053" y="6747577"/>
              <a:ext cx="6387777" cy="116282"/>
            </a:xfrm>
            <a:prstGeom prst="rect">
              <a:avLst/>
            </a:prstGeom>
            <a:solidFill>
              <a:srgbClr val="00479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8A3DF2C9-08BE-ACB5-F370-B1264424E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rot="10800000" flipH="1" flipV="1">
              <a:off x="0" y="6747577"/>
              <a:ext cx="2767054" cy="116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013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endParaRPr>
            </a:p>
          </p:txBody>
        </p:sp>
      </p:grp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C7E02AC8-41AA-98E3-3590-8F2A1D187E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-10830" y="-6881"/>
            <a:ext cx="6387777" cy="116282"/>
          </a:xfrm>
          <a:prstGeom prst="rect">
            <a:avLst/>
          </a:prstGeom>
          <a:solidFill>
            <a:srgbClr val="0047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13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F3A54F54-BC44-C790-D5BB-2AA7F5BC5D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 flipV="1">
            <a:off x="6376946" y="-6881"/>
            <a:ext cx="2767054" cy="11628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KoPub돋움체 Medium" panose="02020603020101020101" pitchFamily="18" charset="-127"/>
              <a:cs typeface="+mn-cs"/>
            </a:endParaRP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6A30CEFA-2B38-9767-098A-CFC1972A20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0" y="836023"/>
            <a:ext cx="9144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67E0AC8-D31E-6A3B-B2AC-ED99D77676A7}"/>
              </a:ext>
            </a:extLst>
          </p:cNvPr>
          <p:cNvSpPr txBox="1"/>
          <p:nvPr/>
        </p:nvSpPr>
        <p:spPr>
          <a:xfrm>
            <a:off x="201188" y="881135"/>
            <a:ext cx="8775299" cy="1273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Caregivers are surveyed before </a:t>
            </a:r>
            <a:r>
              <a:rPr lang="en-US" altLang="ko-KR" sz="24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endParaRPr lang="en-US" altLang="ko-KR" sz="2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lang="en-US" altLang="ko-KR" sz="23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No duplicate questions</a:t>
            </a:r>
            <a:r>
              <a:rPr lang="en-US" altLang="ko-KR" sz="20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*</a:t>
            </a:r>
            <a:r>
              <a:rPr lang="en-US" altLang="ko-KR" sz="23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for </a:t>
            </a:r>
            <a:r>
              <a:rPr lang="en-US" altLang="ko-KR" sz="2300" b="1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r>
              <a:rPr lang="en-US" altLang="ko-KR" sz="23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/>
                <a:ea typeface="KoPub돋움체 Medium" panose="02020603020101020101" pitchFamily="18" charset="-127"/>
              </a:rPr>
              <a:t> if already answered by caregivers</a:t>
            </a:r>
          </a:p>
          <a:p>
            <a:pPr marR="0" lvl="0" algn="l" defTabSz="4572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ko-KR" sz="2400" b="0" i="0" u="none" strike="noStrike" kern="1200" cap="none" spc="0" normalizeH="0" baseline="0" noProof="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Calibri" panose="020F0502020204030204"/>
                <a:ea typeface="KoPub돋움체 Medium" panose="02020603020101020101" pitchFamily="18" charset="-127"/>
                <a:cs typeface="+mn-cs"/>
              </a:rPr>
              <a:t>   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*</a:t>
            </a:r>
            <a:r>
              <a:rPr lang="en-US" altLang="ko-KR" sz="2400" i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(e.g., employment status, current education level)</a:t>
            </a: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E744EF81-9452-27CE-F55B-DB6458668A7F}"/>
              </a:ext>
            </a:extLst>
          </p:cNvPr>
          <p:cNvSpPr/>
          <p:nvPr/>
        </p:nvSpPr>
        <p:spPr>
          <a:xfrm>
            <a:off x="549451" y="2276856"/>
            <a:ext cx="7990234" cy="360915"/>
          </a:xfrm>
          <a:prstGeom prst="rect">
            <a:avLst/>
          </a:prstGeom>
          <a:solidFill>
            <a:srgbClr val="00479D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prstClr val="white"/>
                </a:solidFill>
                <a:latin typeface="Calibri" panose="020F0502020204030204"/>
                <a:ea typeface="KoPub돋움체 Medium" panose="02020603020101020101" pitchFamily="18" charset="-127"/>
              </a:rPr>
              <a:t>Paired respondent survey Framework</a:t>
            </a:r>
            <a:endParaRPr lang="ko-KR" altLang="en-US" sz="2400" b="1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prstClr val="white"/>
              </a:solidFill>
              <a:latin typeface="Calibri" panose="020F0502020204030204"/>
              <a:ea typeface="KoPub돋움체 Medium" panose="02020603020101020101" pitchFamily="18" charset="-127"/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7955235-9ED9-CB36-3854-5B1D3C671E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828914"/>
            <a:ext cx="9144000" cy="3501333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제주고딕" panose="02000300000000000000" pitchFamily="2" charset="-127"/>
              <a:cs typeface="+mn-cs"/>
            </a:endParaRPr>
          </a:p>
        </p:txBody>
      </p:sp>
      <p:sp>
        <p:nvSpPr>
          <p:cNvPr id="40" name="모서리가 둥근 직사각형 45">
            <a:extLst>
              <a:ext uri="{FF2B5EF4-FFF2-40B4-BE49-F238E27FC236}">
                <a16:creationId xmlns:a16="http://schemas.microsoft.com/office/drawing/2014/main" id="{2C124B5F-7F73-C35E-CC20-6AA964E5122A}"/>
              </a:ext>
            </a:extLst>
          </p:cNvPr>
          <p:cNvSpPr/>
          <p:nvPr/>
        </p:nvSpPr>
        <p:spPr>
          <a:xfrm>
            <a:off x="549452" y="2940781"/>
            <a:ext cx="7990234" cy="318350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[survey interviewer Question]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Is (</a:t>
            </a:r>
            <a:r>
              <a:rPr lang="en-US" altLang="ko-KR" sz="2400" dirty="0" err="1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PwDD</a:t>
            </a: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 name) currently employed,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either for income(wages, self-employment)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or as an unpaid family worker?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400" dirty="0">
              <a:ln>
                <a:solidFill>
                  <a:prstClr val="white">
                    <a:lumMod val="65000"/>
                    <a:alpha val="0"/>
                  </a:prst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/>
              <a:ea typeface="KoPub돋움체 Medium" panose="02020603020101020101" pitchFamily="18" charset="-127"/>
            </a:endParaRP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b="1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[Caregivers Answer]</a:t>
            </a:r>
          </a:p>
          <a:p>
            <a:pPr marL="0" marR="0" lvl="0" indent="0" algn="ctr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400" dirty="0">
                <a:ln>
                  <a:solidFill>
                    <a:prstClr val="white">
                      <a:lumMod val="65000"/>
                      <a:alpha val="0"/>
                    </a:prst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/>
                <a:ea typeface="KoPub돋움체 Medium" panose="02020603020101020101" pitchFamily="18" charset="-127"/>
              </a:rPr>
              <a:t>Yes, he is currently employed and working.</a:t>
            </a:r>
          </a:p>
        </p:txBody>
      </p:sp>
    </p:spTree>
    <p:extLst>
      <p:ext uri="{BB962C8B-B14F-4D97-AF65-F5344CB8AC3E}">
        <p14:creationId xmlns:p14="http://schemas.microsoft.com/office/powerpoint/2010/main" val="3340532723"/>
      </p:ext>
    </p:extLst>
  </p:cSld>
  <p:clrMapOvr>
    <a:masterClrMapping/>
  </p:clrMapOvr>
</p:sld>
</file>

<file path=ppt/theme/theme1.xml><?xml version="1.0" encoding="utf-8"?>
<a:theme xmlns:a="http://schemas.openxmlformats.org/drawingml/2006/main" name="106_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C8EE345695F3F49944A214EF168EE9D" ma:contentTypeVersion="13" ma:contentTypeDescription="Create a new document." ma:contentTypeScope="" ma:versionID="f9762aac261f38a3455424fc34a3cf2a">
  <xsd:schema xmlns:xsd="http://www.w3.org/2001/XMLSchema" xmlns:xs="http://www.w3.org/2001/XMLSchema" xmlns:p="http://schemas.microsoft.com/office/2006/metadata/properties" xmlns:ns2="fa6c27e5-2960-4c71-81aa-383a710c0b60" xmlns:ns3="112b3ed3-6cb6-4524-af0a-33e0546dafc2" targetNamespace="http://schemas.microsoft.com/office/2006/metadata/properties" ma:root="true" ma:fieldsID="6b66499b7bd08f1c04b8a6695eafc9e0" ns2:_="" ns3:_="">
    <xsd:import namespace="fa6c27e5-2960-4c71-81aa-383a710c0b60"/>
    <xsd:import namespace="112b3ed3-6cb6-4524-af0a-33e0546daf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6c27e5-2960-4c71-81aa-383a710c0b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c04022ad-ef34-4d1e-9200-18c9974f960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12b3ed3-6cb6-4524-af0a-33e0546dafc2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b72797e1-32bc-4a39-b4b8-65704b278623}" ma:internalName="TaxCatchAll" ma:showField="CatchAllData" ma:web="112b3ed3-6cb6-4524-af0a-33e0546dafc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6c27e5-2960-4c71-81aa-383a710c0b60">
      <Terms xmlns="http://schemas.microsoft.com/office/infopath/2007/PartnerControls"/>
    </lcf76f155ced4ddcb4097134ff3c332f>
    <TaxCatchAll xmlns="112b3ed3-6cb6-4524-af0a-33e0546dafc2" xsi:nil="true"/>
  </documentManagement>
</p:properties>
</file>

<file path=customXml/itemProps1.xml><?xml version="1.0" encoding="utf-8"?>
<ds:datastoreItem xmlns:ds="http://schemas.openxmlformats.org/officeDocument/2006/customXml" ds:itemID="{9B17AF59-9487-40E8-A916-564D4759F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6c27e5-2960-4c71-81aa-383a710c0b60"/>
    <ds:schemaRef ds:uri="112b3ed3-6cb6-4524-af0a-33e0546daf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A88A0F-2375-4B58-992F-9D7A43FE52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78FDB9-D6B4-4F3A-BB21-73A08D509B4B}">
  <ds:schemaRefs>
    <ds:schemaRef ds:uri="http://purl.org/dc/terms/"/>
    <ds:schemaRef ds:uri="http://purl.org/dc/dcmitype/"/>
    <ds:schemaRef ds:uri="http://schemas.microsoft.com/office/2006/documentManagement/types"/>
    <ds:schemaRef ds:uri="fa6c27e5-2960-4c71-81aa-383a710c0b60"/>
    <ds:schemaRef ds:uri="http://purl.org/dc/elements/1.1/"/>
    <ds:schemaRef ds:uri="112b3ed3-6cb6-4524-af0a-33e0546dafc2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12159</TotalTime>
  <Words>2200</Words>
  <Application>Microsoft Office PowerPoint</Application>
  <PresentationFormat>On-screen Show (4:3)</PresentationFormat>
  <Paragraphs>467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Calibri Light</vt:lpstr>
      <vt:lpstr>Arial</vt:lpstr>
      <vt:lpstr>KoPub돋움체 Medium</vt:lpstr>
      <vt:lpstr>Calibri</vt:lpstr>
      <vt:lpstr>제주고딕</vt:lpstr>
      <vt:lpstr>106_Office 테마</vt:lpstr>
      <vt:lpstr>Survey Design for People with Developmental Disabilities : Focusing on the Survey on the Work &amp; Life   of Persons with Developmental Disabilities in Korea</vt:lpstr>
      <vt:lpstr>About KEAD</vt:lpstr>
      <vt:lpstr>Survey on the Employment of PWDs</vt:lpstr>
      <vt:lpstr>Survey on the Work &amp; Life of Persons with Developmental Disabilities</vt:lpstr>
      <vt:lpstr>Key terms and Definitions</vt:lpstr>
      <vt:lpstr>Background of the survey</vt:lpstr>
      <vt:lpstr>Survey Overview</vt:lpstr>
      <vt:lpstr>Survey Structure</vt:lpstr>
      <vt:lpstr>Paired respondent survey Framework</vt:lpstr>
      <vt:lpstr>Paired respondent survey Framework, Cont’d</vt:lpstr>
      <vt:lpstr>Framework of Assessment Indicators for Participation</vt:lpstr>
      <vt:lpstr>Examples of Screening Questions </vt:lpstr>
      <vt:lpstr>Examples of Guidelines for Screening Questions</vt:lpstr>
      <vt:lpstr>Examples of Guidelines for Screening Questions, Cont’d</vt:lpstr>
      <vt:lpstr>Response questionnaires by group</vt:lpstr>
      <vt:lpstr>Example of easy-to-read questionnaires</vt:lpstr>
      <vt:lpstr>Example of AAC questionnaires </vt:lpstr>
      <vt:lpstr>Methods for Direct Surveys of PwDD – Video Training</vt:lpstr>
      <vt:lpstr>Video Script - Echoing Words pt 1 of 3</vt:lpstr>
      <vt:lpstr>Video Script - Echoing Words pt 2 of 3</vt:lpstr>
      <vt:lpstr>Video Script - Echoing Words pt 3 of 3</vt:lpstr>
      <vt:lpstr>Assessing the Reliability of PwDD Survey Data</vt:lpstr>
      <vt:lpstr>Results of On-site Assessment and Non-Response Validation</vt:lpstr>
      <vt:lpstr>Survey Category</vt:lpstr>
      <vt:lpstr>Survey Categories, Cont’d</vt:lpstr>
      <vt:lpstr>New findings from the survey</vt:lpstr>
      <vt:lpstr>New findings from the survey, Cont’d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LIM YEGICK</dc:creator>
  <cp:lastModifiedBy>Kate Filanoski-Russell</cp:lastModifiedBy>
  <cp:revision>1368</cp:revision>
  <cp:lastPrinted>2020-10-12T03:38:45Z</cp:lastPrinted>
  <dcterms:created xsi:type="dcterms:W3CDTF">2017-09-23T05:16:50Z</dcterms:created>
  <dcterms:modified xsi:type="dcterms:W3CDTF">2025-03-26T21:06:35Z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0x0101002C8EE345695F3F49944A214EF168EE9D</vt:lpwstr>
  </property>
  <property fmtid="{D5CDD505-2E9C-101B-9397-08002B2CF9AE}" pid="3" name="MediaServiceImageTags">
    <vt:lpwstr/>
  </property>
</Properties>
</file>