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5.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0" r:id="rId5"/>
  </p:sldMasterIdLst>
  <p:notesMasterIdLst>
    <p:notesMasterId r:id="rId25"/>
  </p:notesMasterIdLst>
  <p:sldIdLst>
    <p:sldId id="314" r:id="rId6"/>
    <p:sldId id="275" r:id="rId7"/>
    <p:sldId id="316" r:id="rId8"/>
    <p:sldId id="529" r:id="rId9"/>
    <p:sldId id="533" r:id="rId10"/>
    <p:sldId id="645" r:id="rId11"/>
    <p:sldId id="634" r:id="rId12"/>
    <p:sldId id="330" r:id="rId13"/>
    <p:sldId id="332" r:id="rId14"/>
    <p:sldId id="328" r:id="rId15"/>
    <p:sldId id="647" r:id="rId16"/>
    <p:sldId id="652" r:id="rId17"/>
    <p:sldId id="646" r:id="rId18"/>
    <p:sldId id="648" r:id="rId19"/>
    <p:sldId id="649" r:id="rId20"/>
    <p:sldId id="650" r:id="rId21"/>
    <p:sldId id="651" r:id="rId22"/>
    <p:sldId id="339" r:id="rId23"/>
    <p:sldId id="34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86010D-B95D-41B7-0610-6FA9EA9CF282}" name="Dorothy Hiersteiner" initials="DH" userId="S::dhiersteiner@hsri.org::455ec327-89d5-4398-94f6-50da3af4cc1c" providerId="AD"/>
  <p188:author id="{B0218A96-9D0E-425A-7105-F7517E39465D}" name="Lindsay DuBois" initials="LD" userId="S::ldubois@hsri.org::2a84d7af-97e2-429e-ba94-8d64d967955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465"/>
    <a:srgbClr val="A20000"/>
    <a:srgbClr val="4F4F00"/>
    <a:srgbClr val="590000"/>
    <a:srgbClr val="C88800"/>
    <a:srgbClr val="9D7261"/>
    <a:srgbClr val="CA8D74"/>
    <a:srgbClr val="2C7A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C0C46B-8427-41E2-9531-2E15D74A2FF8}" v="402" dt="2025-03-26T14:39:27.030"/>
    <p1510:client id="{DF7F5D85-3DDD-4276-A319-8FEEE6703D99}" v="36" dt="2025-03-26T19:32:59.4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12" autoAdjust="0"/>
    <p:restoredTop sz="73806" autoAdjust="0"/>
  </p:normalViewPr>
  <p:slideViewPr>
    <p:cSldViewPr snapToGrid="0">
      <p:cViewPr varScale="1">
        <p:scale>
          <a:sx n="58" d="100"/>
          <a:sy n="58" d="100"/>
        </p:scale>
        <p:origin x="600" y="77"/>
      </p:cViewPr>
      <p:guideLst/>
    </p:cSldViewPr>
  </p:slideViewPr>
  <p:notesTextViewPr>
    <p:cViewPr>
      <p:scale>
        <a:sx n="1" d="1"/>
        <a:sy n="1" d="1"/>
      </p:scale>
      <p:origin x="0" y="-129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Filanoski-Russell" userId="5879a14f-9eb3-4e75-8352-1b2941159ca7" providerId="ADAL" clId="{DF7F5D85-3DDD-4276-A319-8FEEE6703D99}"/>
    <pc:docChg chg="undo custSel modSld">
      <pc:chgData name="Kate Filanoski-Russell" userId="5879a14f-9eb3-4e75-8352-1b2941159ca7" providerId="ADAL" clId="{DF7F5D85-3DDD-4276-A319-8FEEE6703D99}" dt="2025-03-26T19:33:23.673" v="759" actId="12"/>
      <pc:docMkLst>
        <pc:docMk/>
      </pc:docMkLst>
      <pc:sldChg chg="modSp mod">
        <pc:chgData name="Kate Filanoski-Russell" userId="5879a14f-9eb3-4e75-8352-1b2941159ca7" providerId="ADAL" clId="{DF7F5D85-3DDD-4276-A319-8FEEE6703D99}" dt="2025-03-26T19:29:33.920" v="732" actId="207"/>
        <pc:sldMkLst>
          <pc:docMk/>
          <pc:sldMk cId="919017497" sldId="314"/>
        </pc:sldMkLst>
        <pc:spChg chg="mod">
          <ac:chgData name="Kate Filanoski-Russell" userId="5879a14f-9eb3-4e75-8352-1b2941159ca7" providerId="ADAL" clId="{DF7F5D85-3DDD-4276-A319-8FEEE6703D99}" dt="2025-03-26T19:29:30.091" v="731" actId="14100"/>
          <ac:spMkLst>
            <pc:docMk/>
            <pc:sldMk cId="919017497" sldId="314"/>
            <ac:spMk id="2" creationId="{00000000-0000-0000-0000-000000000000}"/>
          </ac:spMkLst>
        </pc:spChg>
        <pc:spChg chg="mod">
          <ac:chgData name="Kate Filanoski-Russell" userId="5879a14f-9eb3-4e75-8352-1b2941159ca7" providerId="ADAL" clId="{DF7F5D85-3DDD-4276-A319-8FEEE6703D99}" dt="2025-03-26T19:29:33.920" v="732" actId="207"/>
          <ac:spMkLst>
            <pc:docMk/>
            <pc:sldMk cId="919017497" sldId="314"/>
            <ac:spMk id="4" creationId="{00000000-0000-0000-0000-000000000000}"/>
          </ac:spMkLst>
        </pc:spChg>
      </pc:sldChg>
      <pc:sldChg chg="modSp mod modNotesTx">
        <pc:chgData name="Kate Filanoski-Russell" userId="5879a14f-9eb3-4e75-8352-1b2941159ca7" providerId="ADAL" clId="{DF7F5D85-3DDD-4276-A319-8FEEE6703D99}" dt="2025-03-26T19:33:23.673" v="759" actId="12"/>
        <pc:sldMkLst>
          <pc:docMk/>
          <pc:sldMk cId="1881597183" sldId="328"/>
        </pc:sldMkLst>
        <pc:graphicFrameChg chg="mod">
          <ac:chgData name="Kate Filanoski-Russell" userId="5879a14f-9eb3-4e75-8352-1b2941159ca7" providerId="ADAL" clId="{DF7F5D85-3DDD-4276-A319-8FEEE6703D99}" dt="2025-03-26T19:24:20.934" v="605" actId="962"/>
          <ac:graphicFrameMkLst>
            <pc:docMk/>
            <pc:sldMk cId="1881597183" sldId="328"/>
            <ac:graphicFrameMk id="2" creationId="{B814C477-6C5D-4D02-4172-9FA7F2AC3E5E}"/>
          </ac:graphicFrameMkLst>
        </pc:graphicFrameChg>
        <pc:graphicFrameChg chg="mod">
          <ac:chgData name="Kate Filanoski-Russell" userId="5879a14f-9eb3-4e75-8352-1b2941159ca7" providerId="ADAL" clId="{DF7F5D85-3DDD-4276-A319-8FEEE6703D99}" dt="2025-03-26T19:17:00.630" v="32" actId="962"/>
          <ac:graphicFrameMkLst>
            <pc:docMk/>
            <pc:sldMk cId="1881597183" sldId="328"/>
            <ac:graphicFrameMk id="4" creationId="{745127CE-6F6D-6075-CD5A-D316CA023F3A}"/>
          </ac:graphicFrameMkLst>
        </pc:graphicFrameChg>
        <pc:graphicFrameChg chg="mod">
          <ac:chgData name="Kate Filanoski-Russell" userId="5879a14f-9eb3-4e75-8352-1b2941159ca7" providerId="ADAL" clId="{DF7F5D85-3DDD-4276-A319-8FEEE6703D99}" dt="2025-03-26T19:20:00.618" v="320" actId="962"/>
          <ac:graphicFrameMkLst>
            <pc:docMk/>
            <pc:sldMk cId="1881597183" sldId="328"/>
            <ac:graphicFrameMk id="5" creationId="{745127CE-6F6D-6075-CD5A-D316CA023F3A}"/>
          </ac:graphicFrameMkLst>
        </pc:graphicFrameChg>
        <pc:graphicFrameChg chg="mod">
          <ac:chgData name="Kate Filanoski-Russell" userId="5879a14f-9eb3-4e75-8352-1b2941159ca7" providerId="ADAL" clId="{DF7F5D85-3DDD-4276-A319-8FEEE6703D99}" dt="2025-03-26T19:24:14.116" v="604" actId="962"/>
          <ac:graphicFrameMkLst>
            <pc:docMk/>
            <pc:sldMk cId="1881597183" sldId="328"/>
            <ac:graphicFrameMk id="6" creationId="{745127CE-6F6D-6075-CD5A-D316CA023F3A}"/>
          </ac:graphicFrameMkLst>
        </pc:graphicFrameChg>
      </pc:sldChg>
      <pc:sldChg chg="modSp mod">
        <pc:chgData name="Kate Filanoski-Russell" userId="5879a14f-9eb3-4e75-8352-1b2941159ca7" providerId="ADAL" clId="{DF7F5D85-3DDD-4276-A319-8FEEE6703D99}" dt="2025-03-26T19:07:26.358" v="23" actId="207"/>
        <pc:sldMkLst>
          <pc:docMk/>
          <pc:sldMk cId="1551614364" sldId="533"/>
        </pc:sldMkLst>
        <pc:spChg chg="mod">
          <ac:chgData name="Kate Filanoski-Russell" userId="5879a14f-9eb3-4e75-8352-1b2941159ca7" providerId="ADAL" clId="{DF7F5D85-3DDD-4276-A319-8FEEE6703D99}" dt="2025-03-26T19:06:50.028" v="22" actId="207"/>
          <ac:spMkLst>
            <pc:docMk/>
            <pc:sldMk cId="1551614364" sldId="533"/>
            <ac:spMk id="3" creationId="{A3CAFCCD-EC9C-5381-6468-BA486CA82F6E}"/>
          </ac:spMkLst>
        </pc:spChg>
        <pc:spChg chg="mod">
          <ac:chgData name="Kate Filanoski-Russell" userId="5879a14f-9eb3-4e75-8352-1b2941159ca7" providerId="ADAL" clId="{DF7F5D85-3DDD-4276-A319-8FEEE6703D99}" dt="2025-03-26T19:04:40.309" v="15" actId="207"/>
          <ac:spMkLst>
            <pc:docMk/>
            <pc:sldMk cId="1551614364" sldId="533"/>
            <ac:spMk id="4" creationId="{37589848-76F6-F9A1-B22E-6D076C5A0CF8}"/>
          </ac:spMkLst>
        </pc:spChg>
        <pc:spChg chg="mod">
          <ac:chgData name="Kate Filanoski-Russell" userId="5879a14f-9eb3-4e75-8352-1b2941159ca7" providerId="ADAL" clId="{DF7F5D85-3DDD-4276-A319-8FEEE6703D99}" dt="2025-03-26T19:04:52.716" v="16" actId="207"/>
          <ac:spMkLst>
            <pc:docMk/>
            <pc:sldMk cId="1551614364" sldId="533"/>
            <ac:spMk id="7" creationId="{7D7738B1-4316-099E-96CD-8F155C8FA787}"/>
          </ac:spMkLst>
        </pc:spChg>
        <pc:spChg chg="mod">
          <ac:chgData name="Kate Filanoski-Russell" userId="5879a14f-9eb3-4e75-8352-1b2941159ca7" providerId="ADAL" clId="{DF7F5D85-3DDD-4276-A319-8FEEE6703D99}" dt="2025-03-26T19:05:00.400" v="17" actId="207"/>
          <ac:spMkLst>
            <pc:docMk/>
            <pc:sldMk cId="1551614364" sldId="533"/>
            <ac:spMk id="8" creationId="{B240C295-5ECA-1431-A76C-D9A2A4498145}"/>
          </ac:spMkLst>
        </pc:spChg>
        <pc:spChg chg="mod">
          <ac:chgData name="Kate Filanoski-Russell" userId="5879a14f-9eb3-4e75-8352-1b2941159ca7" providerId="ADAL" clId="{DF7F5D85-3DDD-4276-A319-8FEEE6703D99}" dt="2025-03-26T19:05:39.928" v="21" actId="207"/>
          <ac:spMkLst>
            <pc:docMk/>
            <pc:sldMk cId="1551614364" sldId="533"/>
            <ac:spMk id="9" creationId="{5A49214B-C0FF-6545-8093-C378FF254BA0}"/>
          </ac:spMkLst>
        </pc:spChg>
        <pc:spChg chg="mod">
          <ac:chgData name="Kate Filanoski-Russell" userId="5879a14f-9eb3-4e75-8352-1b2941159ca7" providerId="ADAL" clId="{DF7F5D85-3DDD-4276-A319-8FEEE6703D99}" dt="2025-03-26T19:07:26.358" v="23" actId="207"/>
          <ac:spMkLst>
            <pc:docMk/>
            <pc:sldMk cId="1551614364" sldId="533"/>
            <ac:spMk id="11" creationId="{6B7D085C-FA32-C8B3-8E61-BA540FE37D19}"/>
          </ac:spMkLst>
        </pc:spChg>
        <pc:spChg chg="mod">
          <ac:chgData name="Kate Filanoski-Russell" userId="5879a14f-9eb3-4e75-8352-1b2941159ca7" providerId="ADAL" clId="{DF7F5D85-3DDD-4276-A319-8FEEE6703D99}" dt="2025-03-26T19:05:12.959" v="19" actId="207"/>
          <ac:spMkLst>
            <pc:docMk/>
            <pc:sldMk cId="1551614364" sldId="533"/>
            <ac:spMk id="12" creationId="{10D78297-54E9-E35A-13CB-3141EBD66F22}"/>
          </ac:spMkLst>
        </pc:spChg>
        <pc:spChg chg="mod">
          <ac:chgData name="Kate Filanoski-Russell" userId="5879a14f-9eb3-4e75-8352-1b2941159ca7" providerId="ADAL" clId="{DF7F5D85-3DDD-4276-A319-8FEEE6703D99}" dt="2025-03-26T19:05:18.459" v="20" actId="207"/>
          <ac:spMkLst>
            <pc:docMk/>
            <pc:sldMk cId="1551614364" sldId="533"/>
            <ac:spMk id="14" creationId="{117BEA60-A37E-4871-470F-F0BDBFF723D1}"/>
          </ac:spMkLst>
        </pc:spChg>
      </pc:sldChg>
      <pc:sldChg chg="modSp mod">
        <pc:chgData name="Kate Filanoski-Russell" userId="5879a14f-9eb3-4e75-8352-1b2941159ca7" providerId="ADAL" clId="{DF7F5D85-3DDD-4276-A319-8FEEE6703D99}" dt="2025-03-26T19:32:02.432" v="736" actId="1076"/>
        <pc:sldMkLst>
          <pc:docMk/>
          <pc:sldMk cId="138314227" sldId="650"/>
        </pc:sldMkLst>
        <pc:spChg chg="mod">
          <ac:chgData name="Kate Filanoski-Russell" userId="5879a14f-9eb3-4e75-8352-1b2941159ca7" providerId="ADAL" clId="{DF7F5D85-3DDD-4276-A319-8FEEE6703D99}" dt="2025-03-26T19:32:02.432" v="736" actId="1076"/>
          <ac:spMkLst>
            <pc:docMk/>
            <pc:sldMk cId="138314227" sldId="650"/>
            <ac:spMk id="9" creationId="{FB6BDDBB-DFD5-16A8-E356-FC2A58FDC2B3}"/>
          </ac:spMkLst>
        </pc:spChg>
        <pc:grpChg chg="mod">
          <ac:chgData name="Kate Filanoski-Russell" userId="5879a14f-9eb3-4e75-8352-1b2941159ca7" providerId="ADAL" clId="{DF7F5D85-3DDD-4276-A319-8FEEE6703D99}" dt="2025-03-26T19:31:58.906" v="735" actId="1076"/>
          <ac:grpSpMkLst>
            <pc:docMk/>
            <pc:sldMk cId="138314227" sldId="650"/>
            <ac:grpSpMk id="2" creationId="{B9957270-5893-147C-AAB0-0272E46C81DD}"/>
          </ac:grpSpMkLst>
        </pc:grpChg>
      </pc:sldChg>
    </pc:docChg>
  </pc:docChgLst>
  <pc:docChgLst>
    <pc:chgData name="Mia Castellano" userId="e7656ccb-6563-44f3-9a6a-76f3b06b3f11" providerId="ADAL" clId="{D4C0C46B-8427-41E2-9531-2E15D74A2FF8}"/>
    <pc:docChg chg="undo custSel modSld">
      <pc:chgData name="Mia Castellano" userId="e7656ccb-6563-44f3-9a6a-76f3b06b3f11" providerId="ADAL" clId="{D4C0C46B-8427-41E2-9531-2E15D74A2FF8}" dt="2025-03-26T14:42:12.644" v="483" actId="33553"/>
      <pc:docMkLst>
        <pc:docMk/>
      </pc:docMkLst>
      <pc:sldChg chg="modSp mod">
        <pc:chgData name="Mia Castellano" userId="e7656ccb-6563-44f3-9a6a-76f3b06b3f11" providerId="ADAL" clId="{D4C0C46B-8427-41E2-9531-2E15D74A2FF8}" dt="2025-03-26T14:23:49.705" v="436" actId="962"/>
        <pc:sldMkLst>
          <pc:docMk/>
          <pc:sldMk cId="1172625811" sldId="275"/>
        </pc:sldMkLst>
        <pc:spChg chg="mod">
          <ac:chgData name="Mia Castellano" userId="e7656ccb-6563-44f3-9a6a-76f3b06b3f11" providerId="ADAL" clId="{D4C0C46B-8427-41E2-9531-2E15D74A2FF8}" dt="2025-03-26T14:23:49.705" v="436" actId="962"/>
          <ac:spMkLst>
            <pc:docMk/>
            <pc:sldMk cId="1172625811" sldId="275"/>
            <ac:spMk id="14" creationId="{4F63BE93-A679-4F5B-B4A8-CF88B85B2244}"/>
          </ac:spMkLst>
        </pc:spChg>
        <pc:picChg chg="mod ord">
          <ac:chgData name="Mia Castellano" userId="e7656ccb-6563-44f3-9a6a-76f3b06b3f11" providerId="ADAL" clId="{D4C0C46B-8427-41E2-9531-2E15D74A2FF8}" dt="2025-03-26T14:20:06.922" v="400" actId="13244"/>
          <ac:picMkLst>
            <pc:docMk/>
            <pc:sldMk cId="1172625811" sldId="275"/>
            <ac:picMk id="2" creationId="{102021A6-6131-FE10-2A12-E5471128C120}"/>
          </ac:picMkLst>
        </pc:picChg>
      </pc:sldChg>
      <pc:sldChg chg="modSp mod">
        <pc:chgData name="Mia Castellano" userId="e7656ccb-6563-44f3-9a6a-76f3b06b3f11" providerId="ADAL" clId="{D4C0C46B-8427-41E2-9531-2E15D74A2FF8}" dt="2025-03-24T15:45:40.225" v="1" actId="962"/>
        <pc:sldMkLst>
          <pc:docMk/>
          <pc:sldMk cId="919017497" sldId="314"/>
        </pc:sldMkLst>
        <pc:picChg chg="mod">
          <ac:chgData name="Mia Castellano" userId="e7656ccb-6563-44f3-9a6a-76f3b06b3f11" providerId="ADAL" clId="{D4C0C46B-8427-41E2-9531-2E15D74A2FF8}" dt="2025-03-24T15:45:40.225" v="1" actId="962"/>
          <ac:picMkLst>
            <pc:docMk/>
            <pc:sldMk cId="919017497" sldId="314"/>
            <ac:picMk id="5" creationId="{C7487F0F-D408-B4EE-3CDC-F7AC74465322}"/>
          </ac:picMkLst>
        </pc:picChg>
      </pc:sldChg>
      <pc:sldChg chg="addSp delSp modSp mod">
        <pc:chgData name="Mia Castellano" userId="e7656ccb-6563-44f3-9a6a-76f3b06b3f11" providerId="ADAL" clId="{D4C0C46B-8427-41E2-9531-2E15D74A2FF8}" dt="2025-03-24T15:49:37.255" v="24" actId="962"/>
        <pc:sldMkLst>
          <pc:docMk/>
          <pc:sldMk cId="636483058" sldId="316"/>
        </pc:sldMkLst>
        <pc:spChg chg="mod topLvl">
          <ac:chgData name="Mia Castellano" userId="e7656ccb-6563-44f3-9a6a-76f3b06b3f11" providerId="ADAL" clId="{D4C0C46B-8427-41E2-9531-2E15D74A2FF8}" dt="2025-03-24T15:47:13.856" v="7" actId="962"/>
          <ac:spMkLst>
            <pc:docMk/>
            <pc:sldMk cId="636483058" sldId="316"/>
            <ac:spMk id="4" creationId="{FDCB278A-C259-5787-9DDA-745BEFC3852E}"/>
          </ac:spMkLst>
        </pc:spChg>
        <pc:spChg chg="mod topLvl">
          <ac:chgData name="Mia Castellano" userId="e7656ccb-6563-44f3-9a6a-76f3b06b3f11" providerId="ADAL" clId="{D4C0C46B-8427-41E2-9531-2E15D74A2FF8}" dt="2025-03-24T15:47:18.922" v="8" actId="962"/>
          <ac:spMkLst>
            <pc:docMk/>
            <pc:sldMk cId="636483058" sldId="316"/>
            <ac:spMk id="5" creationId="{D4F597F3-CE94-A4DA-C120-ADB797848D49}"/>
          </ac:spMkLst>
        </pc:spChg>
        <pc:spChg chg="mod topLvl">
          <ac:chgData name="Mia Castellano" userId="e7656ccb-6563-44f3-9a6a-76f3b06b3f11" providerId="ADAL" clId="{D4C0C46B-8427-41E2-9531-2E15D74A2FF8}" dt="2025-03-24T15:47:21.399" v="9" actId="962"/>
          <ac:spMkLst>
            <pc:docMk/>
            <pc:sldMk cId="636483058" sldId="316"/>
            <ac:spMk id="6" creationId="{63B7501E-AA6E-9E32-D11F-FDD6DD55D7E6}"/>
          </ac:spMkLst>
        </pc:spChg>
        <pc:spChg chg="mod topLvl">
          <ac:chgData name="Mia Castellano" userId="e7656ccb-6563-44f3-9a6a-76f3b06b3f11" providerId="ADAL" clId="{D4C0C46B-8427-41E2-9531-2E15D74A2FF8}" dt="2025-03-24T15:47:07.770" v="6" actId="165"/>
          <ac:spMkLst>
            <pc:docMk/>
            <pc:sldMk cId="636483058" sldId="316"/>
            <ac:spMk id="7" creationId="{8FCD2A0B-62B5-FF1D-3F77-AB4F730A7DA5}"/>
          </ac:spMkLst>
        </pc:spChg>
        <pc:spChg chg="mod topLvl">
          <ac:chgData name="Mia Castellano" userId="e7656ccb-6563-44f3-9a6a-76f3b06b3f11" providerId="ADAL" clId="{D4C0C46B-8427-41E2-9531-2E15D74A2FF8}" dt="2025-03-24T15:47:07.770" v="6" actId="165"/>
          <ac:spMkLst>
            <pc:docMk/>
            <pc:sldMk cId="636483058" sldId="316"/>
            <ac:spMk id="8" creationId="{1C43DB76-DF26-C9E8-2600-0B234084FC74}"/>
          </ac:spMkLst>
        </pc:spChg>
        <pc:spChg chg="mod topLvl">
          <ac:chgData name="Mia Castellano" userId="e7656ccb-6563-44f3-9a6a-76f3b06b3f11" providerId="ADAL" clId="{D4C0C46B-8427-41E2-9531-2E15D74A2FF8}" dt="2025-03-24T15:47:07.770" v="6" actId="165"/>
          <ac:spMkLst>
            <pc:docMk/>
            <pc:sldMk cId="636483058" sldId="316"/>
            <ac:spMk id="9" creationId="{3047D772-AABB-CD0D-F598-FBE1E2C17F62}"/>
          </ac:spMkLst>
        </pc:spChg>
        <pc:spChg chg="mod topLvl">
          <ac:chgData name="Mia Castellano" userId="e7656ccb-6563-44f3-9a6a-76f3b06b3f11" providerId="ADAL" clId="{D4C0C46B-8427-41E2-9531-2E15D74A2FF8}" dt="2025-03-24T15:47:07.770" v="6" actId="165"/>
          <ac:spMkLst>
            <pc:docMk/>
            <pc:sldMk cId="636483058" sldId="316"/>
            <ac:spMk id="10" creationId="{C88DAC40-4982-4167-EAEE-795EDFF2DE02}"/>
          </ac:spMkLst>
        </pc:spChg>
        <pc:spChg chg="mod topLvl">
          <ac:chgData name="Mia Castellano" userId="e7656ccb-6563-44f3-9a6a-76f3b06b3f11" providerId="ADAL" clId="{D4C0C46B-8427-41E2-9531-2E15D74A2FF8}" dt="2025-03-24T15:47:07.770" v="6" actId="165"/>
          <ac:spMkLst>
            <pc:docMk/>
            <pc:sldMk cId="636483058" sldId="316"/>
            <ac:spMk id="11" creationId="{D3176C9D-3C50-DF69-293D-FAD4044C2CEB}"/>
          </ac:spMkLst>
        </pc:spChg>
        <pc:spChg chg="mod topLvl">
          <ac:chgData name="Mia Castellano" userId="e7656ccb-6563-44f3-9a6a-76f3b06b3f11" providerId="ADAL" clId="{D4C0C46B-8427-41E2-9531-2E15D74A2FF8}" dt="2025-03-24T15:47:07.770" v="6" actId="165"/>
          <ac:spMkLst>
            <pc:docMk/>
            <pc:sldMk cId="636483058" sldId="316"/>
            <ac:spMk id="13" creationId="{BCAE3708-C2AA-B8CF-9334-C52C4738644E}"/>
          </ac:spMkLst>
        </pc:spChg>
        <pc:spChg chg="mod ord">
          <ac:chgData name="Mia Castellano" userId="e7656ccb-6563-44f3-9a6a-76f3b06b3f11" providerId="ADAL" clId="{D4C0C46B-8427-41E2-9531-2E15D74A2FF8}" dt="2025-03-24T15:48:45.185" v="15" actId="13244"/>
          <ac:spMkLst>
            <pc:docMk/>
            <pc:sldMk cId="636483058" sldId="316"/>
            <ac:spMk id="22" creationId="{823DF3CE-1D9D-3D71-F600-933E01D85860}"/>
          </ac:spMkLst>
        </pc:spChg>
        <pc:spChg chg="ord">
          <ac:chgData name="Mia Castellano" userId="e7656ccb-6563-44f3-9a6a-76f3b06b3f11" providerId="ADAL" clId="{D4C0C46B-8427-41E2-9531-2E15D74A2FF8}" dt="2025-03-24T15:49:13.058" v="17" actId="13244"/>
          <ac:spMkLst>
            <pc:docMk/>
            <pc:sldMk cId="636483058" sldId="316"/>
            <ac:spMk id="24" creationId="{59DA8A63-31FA-FB21-E139-5903C26C9830}"/>
          </ac:spMkLst>
        </pc:spChg>
        <pc:spChg chg="ord">
          <ac:chgData name="Mia Castellano" userId="e7656ccb-6563-44f3-9a6a-76f3b06b3f11" providerId="ADAL" clId="{D4C0C46B-8427-41E2-9531-2E15D74A2FF8}" dt="2025-03-24T15:49:16.745" v="18" actId="13244"/>
          <ac:spMkLst>
            <pc:docMk/>
            <pc:sldMk cId="636483058" sldId="316"/>
            <ac:spMk id="25" creationId="{97DC3D62-1860-7EC2-7F45-D4FA24E8A529}"/>
          </ac:spMkLst>
        </pc:spChg>
        <pc:spChg chg="ord">
          <ac:chgData name="Mia Castellano" userId="e7656ccb-6563-44f3-9a6a-76f3b06b3f11" providerId="ADAL" clId="{D4C0C46B-8427-41E2-9531-2E15D74A2FF8}" dt="2025-03-24T15:49:22.896" v="19" actId="13244"/>
          <ac:spMkLst>
            <pc:docMk/>
            <pc:sldMk cId="636483058" sldId="316"/>
            <ac:spMk id="26" creationId="{ECED5A47-B130-E5AF-475D-7D289B445918}"/>
          </ac:spMkLst>
        </pc:spChg>
        <pc:spChg chg="ord">
          <ac:chgData name="Mia Castellano" userId="e7656ccb-6563-44f3-9a6a-76f3b06b3f11" providerId="ADAL" clId="{D4C0C46B-8427-41E2-9531-2E15D74A2FF8}" dt="2025-03-24T15:49:09.522" v="16" actId="13244"/>
          <ac:spMkLst>
            <pc:docMk/>
            <pc:sldMk cId="636483058" sldId="316"/>
            <ac:spMk id="38" creationId="{57DFDD3A-F501-8C28-0DE1-69A0D37334B1}"/>
          </ac:spMkLst>
        </pc:spChg>
        <pc:cxnChg chg="mod">
          <ac:chgData name="Mia Castellano" userId="e7656ccb-6563-44f3-9a6a-76f3b06b3f11" providerId="ADAL" clId="{D4C0C46B-8427-41E2-9531-2E15D74A2FF8}" dt="2025-03-24T15:49:34.284" v="20" actId="962"/>
          <ac:cxnSpMkLst>
            <pc:docMk/>
            <pc:sldMk cId="636483058" sldId="316"/>
            <ac:cxnSpMk id="29" creationId="{9496E3B0-3758-ACE1-66AF-36F4139B300C}"/>
          </ac:cxnSpMkLst>
        </pc:cxnChg>
        <pc:cxnChg chg="mod">
          <ac:chgData name="Mia Castellano" userId="e7656ccb-6563-44f3-9a6a-76f3b06b3f11" providerId="ADAL" clId="{D4C0C46B-8427-41E2-9531-2E15D74A2FF8}" dt="2025-03-24T15:49:35.129" v="21" actId="962"/>
          <ac:cxnSpMkLst>
            <pc:docMk/>
            <pc:sldMk cId="636483058" sldId="316"/>
            <ac:cxnSpMk id="34" creationId="{89B2856C-5C90-9411-E5C5-ED5168CD3D81}"/>
          </ac:cxnSpMkLst>
        </pc:cxnChg>
        <pc:cxnChg chg="mod">
          <ac:chgData name="Mia Castellano" userId="e7656ccb-6563-44f3-9a6a-76f3b06b3f11" providerId="ADAL" clId="{D4C0C46B-8427-41E2-9531-2E15D74A2FF8}" dt="2025-03-24T15:49:35.866" v="22" actId="962"/>
          <ac:cxnSpMkLst>
            <pc:docMk/>
            <pc:sldMk cId="636483058" sldId="316"/>
            <ac:cxnSpMk id="35" creationId="{FE2B350A-4925-E409-7A23-51C1AEB8B204}"/>
          </ac:cxnSpMkLst>
        </pc:cxnChg>
        <pc:cxnChg chg="mod">
          <ac:chgData name="Mia Castellano" userId="e7656ccb-6563-44f3-9a6a-76f3b06b3f11" providerId="ADAL" clId="{D4C0C46B-8427-41E2-9531-2E15D74A2FF8}" dt="2025-03-24T15:49:36.518" v="23" actId="962"/>
          <ac:cxnSpMkLst>
            <pc:docMk/>
            <pc:sldMk cId="636483058" sldId="316"/>
            <ac:cxnSpMk id="36" creationId="{D31CBE91-F3F8-E9AB-7550-CAD9B8FD2086}"/>
          </ac:cxnSpMkLst>
        </pc:cxnChg>
        <pc:cxnChg chg="mod">
          <ac:chgData name="Mia Castellano" userId="e7656ccb-6563-44f3-9a6a-76f3b06b3f11" providerId="ADAL" clId="{D4C0C46B-8427-41E2-9531-2E15D74A2FF8}" dt="2025-03-24T15:49:37.255" v="24" actId="962"/>
          <ac:cxnSpMkLst>
            <pc:docMk/>
            <pc:sldMk cId="636483058" sldId="316"/>
            <ac:cxnSpMk id="37" creationId="{CA86004B-5F82-E97B-87B2-288D79BC84BB}"/>
          </ac:cxnSpMkLst>
        </pc:cxnChg>
      </pc:sldChg>
      <pc:sldChg chg="addSp modSp mod">
        <pc:chgData name="Mia Castellano" userId="e7656ccb-6563-44f3-9a6a-76f3b06b3f11" providerId="ADAL" clId="{D4C0C46B-8427-41E2-9531-2E15D74A2FF8}" dt="2025-03-26T14:41:42.096" v="478" actId="13244"/>
        <pc:sldMkLst>
          <pc:docMk/>
          <pc:sldMk cId="1881597183" sldId="328"/>
        </pc:sldMkLst>
        <pc:spChg chg="add mod ord">
          <ac:chgData name="Mia Castellano" userId="e7656ccb-6563-44f3-9a6a-76f3b06b3f11" providerId="ADAL" clId="{D4C0C46B-8427-41E2-9531-2E15D74A2FF8}" dt="2025-03-26T14:41:42.096" v="478" actId="13244"/>
          <ac:spMkLst>
            <pc:docMk/>
            <pc:sldMk cId="1881597183" sldId="328"/>
            <ac:spMk id="3" creationId="{7B33F3A5-1CF8-F084-2D1B-BD5377D2F02B}"/>
          </ac:spMkLst>
        </pc:spChg>
      </pc:sldChg>
      <pc:sldChg chg="modSp mod">
        <pc:chgData name="Mia Castellano" userId="e7656ccb-6563-44f3-9a6a-76f3b06b3f11" providerId="ADAL" clId="{D4C0C46B-8427-41E2-9531-2E15D74A2FF8}" dt="2025-03-26T14:24:14.957" v="442" actId="962"/>
        <pc:sldMkLst>
          <pc:docMk/>
          <pc:sldMk cId="3064093524" sldId="330"/>
        </pc:sldMkLst>
        <pc:spChg chg="mod">
          <ac:chgData name="Mia Castellano" userId="e7656ccb-6563-44f3-9a6a-76f3b06b3f11" providerId="ADAL" clId="{D4C0C46B-8427-41E2-9531-2E15D74A2FF8}" dt="2025-03-26T14:24:14.957" v="442" actId="962"/>
          <ac:spMkLst>
            <pc:docMk/>
            <pc:sldMk cId="3064093524" sldId="330"/>
            <ac:spMk id="4" creationId="{C5E4A1F2-39F8-82A4-E0B9-3C9B298E02C3}"/>
          </ac:spMkLst>
        </pc:spChg>
      </pc:sldChg>
      <pc:sldChg chg="modSp mod">
        <pc:chgData name="Mia Castellano" userId="e7656ccb-6563-44f3-9a6a-76f3b06b3f11" providerId="ADAL" clId="{D4C0C46B-8427-41E2-9531-2E15D74A2FF8}" dt="2025-03-26T14:42:12.644" v="483" actId="33553"/>
        <pc:sldMkLst>
          <pc:docMk/>
          <pc:sldMk cId="441387516" sldId="340"/>
        </pc:sldMkLst>
        <pc:spChg chg="mod">
          <ac:chgData name="Mia Castellano" userId="e7656ccb-6563-44f3-9a6a-76f3b06b3f11" providerId="ADAL" clId="{D4C0C46B-8427-41E2-9531-2E15D74A2FF8}" dt="2025-03-26T14:42:12.644" v="483" actId="33553"/>
          <ac:spMkLst>
            <pc:docMk/>
            <pc:sldMk cId="441387516" sldId="340"/>
            <ac:spMk id="2" creationId="{982414F2-3737-CB4A-DFC4-33F2508EEEB0}"/>
          </ac:spMkLst>
        </pc:spChg>
      </pc:sldChg>
      <pc:sldChg chg="addSp delSp modSp mod">
        <pc:chgData name="Mia Castellano" userId="e7656ccb-6563-44f3-9a6a-76f3b06b3f11" providerId="ADAL" clId="{D4C0C46B-8427-41E2-9531-2E15D74A2FF8}" dt="2025-03-26T14:23:59.436" v="437" actId="962"/>
        <pc:sldMkLst>
          <pc:docMk/>
          <pc:sldMk cId="898467828" sldId="529"/>
        </pc:sldMkLst>
        <pc:spChg chg="mod ord">
          <ac:chgData name="Mia Castellano" userId="e7656ccb-6563-44f3-9a6a-76f3b06b3f11" providerId="ADAL" clId="{D4C0C46B-8427-41E2-9531-2E15D74A2FF8}" dt="2025-03-26T14:23:59.436" v="437" actId="962"/>
          <ac:spMkLst>
            <pc:docMk/>
            <pc:sldMk cId="898467828" sldId="529"/>
            <ac:spMk id="11" creationId="{890DF88D-34AE-4194-8143-6269BD6B4698}"/>
          </ac:spMkLst>
        </pc:spChg>
        <pc:spChg chg="mod topLvl">
          <ac:chgData name="Mia Castellano" userId="e7656ccb-6563-44f3-9a6a-76f3b06b3f11" providerId="ADAL" clId="{D4C0C46B-8427-41E2-9531-2E15D74A2FF8}" dt="2025-03-24T15:51:20.044" v="32" actId="962"/>
          <ac:spMkLst>
            <pc:docMk/>
            <pc:sldMk cId="898467828" sldId="529"/>
            <ac:spMk id="23" creationId="{312D4D3B-0A3C-908C-1977-CDA613FA5AD2}"/>
          </ac:spMkLst>
        </pc:spChg>
        <pc:spChg chg="mod topLvl">
          <ac:chgData name="Mia Castellano" userId="e7656ccb-6563-44f3-9a6a-76f3b06b3f11" providerId="ADAL" clId="{D4C0C46B-8427-41E2-9531-2E15D74A2FF8}" dt="2025-03-24T15:51:20.872" v="33" actId="962"/>
          <ac:spMkLst>
            <pc:docMk/>
            <pc:sldMk cId="898467828" sldId="529"/>
            <ac:spMk id="26" creationId="{84152133-03D9-7A2E-94DA-06AFF87E4748}"/>
          </ac:spMkLst>
        </pc:spChg>
        <pc:spChg chg="mod topLvl">
          <ac:chgData name="Mia Castellano" userId="e7656ccb-6563-44f3-9a6a-76f3b06b3f11" providerId="ADAL" clId="{D4C0C46B-8427-41E2-9531-2E15D74A2FF8}" dt="2025-03-24T15:51:10.371" v="31" actId="165"/>
          <ac:spMkLst>
            <pc:docMk/>
            <pc:sldMk cId="898467828" sldId="529"/>
            <ac:spMk id="27" creationId="{5D984789-ADAA-62AF-8BE1-0917F0E1F528}"/>
          </ac:spMkLst>
        </pc:spChg>
        <pc:spChg chg="mod topLvl">
          <ac:chgData name="Mia Castellano" userId="e7656ccb-6563-44f3-9a6a-76f3b06b3f11" providerId="ADAL" clId="{D4C0C46B-8427-41E2-9531-2E15D74A2FF8}" dt="2025-03-24T15:51:22.040" v="34" actId="962"/>
          <ac:spMkLst>
            <pc:docMk/>
            <pc:sldMk cId="898467828" sldId="529"/>
            <ac:spMk id="28" creationId="{A2A72941-9843-78BA-EC0E-5437729DE6EF}"/>
          </ac:spMkLst>
        </pc:spChg>
        <pc:spChg chg="mod topLvl">
          <ac:chgData name="Mia Castellano" userId="e7656ccb-6563-44f3-9a6a-76f3b06b3f11" providerId="ADAL" clId="{D4C0C46B-8427-41E2-9531-2E15D74A2FF8}" dt="2025-03-24T15:51:10.371" v="31" actId="165"/>
          <ac:spMkLst>
            <pc:docMk/>
            <pc:sldMk cId="898467828" sldId="529"/>
            <ac:spMk id="29" creationId="{193E5380-6F10-458E-ADF3-3F7FF7BDD1D5}"/>
          </ac:spMkLst>
        </pc:spChg>
        <pc:spChg chg="mod">
          <ac:chgData name="Mia Castellano" userId="e7656ccb-6563-44f3-9a6a-76f3b06b3f11" providerId="ADAL" clId="{D4C0C46B-8427-41E2-9531-2E15D74A2FF8}" dt="2025-03-24T15:51:22.609" v="35" actId="962"/>
          <ac:spMkLst>
            <pc:docMk/>
            <pc:sldMk cId="898467828" sldId="529"/>
            <ac:spMk id="30" creationId="{80FDC871-AC6B-A1DE-8C1C-2486CED724EA}"/>
          </ac:spMkLst>
        </pc:spChg>
        <pc:spChg chg="mod topLvl">
          <ac:chgData name="Mia Castellano" userId="e7656ccb-6563-44f3-9a6a-76f3b06b3f11" providerId="ADAL" clId="{D4C0C46B-8427-41E2-9531-2E15D74A2FF8}" dt="2025-03-24T15:51:10.371" v="31" actId="165"/>
          <ac:spMkLst>
            <pc:docMk/>
            <pc:sldMk cId="898467828" sldId="529"/>
            <ac:spMk id="31" creationId="{3CE902F5-4085-F7EC-1585-A1E9D56DA5F2}"/>
          </ac:spMkLst>
        </pc:spChg>
        <pc:spChg chg="mod topLvl">
          <ac:chgData name="Mia Castellano" userId="e7656ccb-6563-44f3-9a6a-76f3b06b3f11" providerId="ADAL" clId="{D4C0C46B-8427-41E2-9531-2E15D74A2FF8}" dt="2025-03-24T15:51:23.491" v="36" actId="962"/>
          <ac:spMkLst>
            <pc:docMk/>
            <pc:sldMk cId="898467828" sldId="529"/>
            <ac:spMk id="32" creationId="{10127FFC-E51A-126D-AA70-708CB981AF92}"/>
          </ac:spMkLst>
        </pc:spChg>
        <pc:spChg chg="mod topLvl">
          <ac:chgData name="Mia Castellano" userId="e7656ccb-6563-44f3-9a6a-76f3b06b3f11" providerId="ADAL" clId="{D4C0C46B-8427-41E2-9531-2E15D74A2FF8}" dt="2025-03-24T15:51:10.371" v="31" actId="165"/>
          <ac:spMkLst>
            <pc:docMk/>
            <pc:sldMk cId="898467828" sldId="529"/>
            <ac:spMk id="33" creationId="{FAB5307A-ADDF-7CA4-0E7E-7CC88BFD51AE}"/>
          </ac:spMkLst>
        </pc:spChg>
        <pc:spChg chg="mod topLvl">
          <ac:chgData name="Mia Castellano" userId="e7656ccb-6563-44f3-9a6a-76f3b06b3f11" providerId="ADAL" clId="{D4C0C46B-8427-41E2-9531-2E15D74A2FF8}" dt="2025-03-24T15:51:24.500" v="37" actId="962"/>
          <ac:spMkLst>
            <pc:docMk/>
            <pc:sldMk cId="898467828" sldId="529"/>
            <ac:spMk id="34" creationId="{B8878812-9622-486B-4F5F-DEAA511399AB}"/>
          </ac:spMkLst>
        </pc:spChg>
        <pc:spChg chg="mod topLvl">
          <ac:chgData name="Mia Castellano" userId="e7656ccb-6563-44f3-9a6a-76f3b06b3f11" providerId="ADAL" clId="{D4C0C46B-8427-41E2-9531-2E15D74A2FF8}" dt="2025-03-24T15:51:25.458" v="38" actId="962"/>
          <ac:spMkLst>
            <pc:docMk/>
            <pc:sldMk cId="898467828" sldId="529"/>
            <ac:spMk id="36" creationId="{ED85AC67-EDD3-008F-35DE-4BC21F4B77CA}"/>
          </ac:spMkLst>
        </pc:spChg>
        <pc:picChg chg="mod">
          <ac:chgData name="Mia Castellano" userId="e7656ccb-6563-44f3-9a6a-76f3b06b3f11" providerId="ADAL" clId="{D4C0C46B-8427-41E2-9531-2E15D74A2FF8}" dt="2025-03-24T15:52:18.282" v="43" actId="962"/>
          <ac:picMkLst>
            <pc:docMk/>
            <pc:sldMk cId="898467828" sldId="529"/>
            <ac:picMk id="9" creationId="{53865EA9-AEC4-4F52-A784-E296D9F904C5}"/>
          </ac:picMkLst>
        </pc:picChg>
      </pc:sldChg>
      <pc:sldChg chg="delSp modSp mod">
        <pc:chgData name="Mia Castellano" userId="e7656ccb-6563-44f3-9a6a-76f3b06b3f11" providerId="ADAL" clId="{D4C0C46B-8427-41E2-9531-2E15D74A2FF8}" dt="2025-03-26T14:24:02.042" v="438" actId="962"/>
        <pc:sldMkLst>
          <pc:docMk/>
          <pc:sldMk cId="1551614364" sldId="533"/>
        </pc:sldMkLst>
        <pc:spChg chg="mod topLvl">
          <ac:chgData name="Mia Castellano" userId="e7656ccb-6563-44f3-9a6a-76f3b06b3f11" providerId="ADAL" clId="{D4C0C46B-8427-41E2-9531-2E15D74A2FF8}" dt="2025-03-26T14:16:40.700" v="388" actId="207"/>
          <ac:spMkLst>
            <pc:docMk/>
            <pc:sldMk cId="1551614364" sldId="533"/>
            <ac:spMk id="3" creationId="{A3CAFCCD-EC9C-5381-6468-BA486CA82F6E}"/>
          </ac:spMkLst>
        </pc:spChg>
        <pc:spChg chg="mod topLvl">
          <ac:chgData name="Mia Castellano" userId="e7656ccb-6563-44f3-9a6a-76f3b06b3f11" providerId="ADAL" clId="{D4C0C46B-8427-41E2-9531-2E15D74A2FF8}" dt="2025-03-24T15:52:37.760" v="45" actId="165"/>
          <ac:spMkLst>
            <pc:docMk/>
            <pc:sldMk cId="1551614364" sldId="533"/>
            <ac:spMk id="4" creationId="{37589848-76F6-F9A1-B22E-6D076C5A0CF8}"/>
          </ac:spMkLst>
        </pc:spChg>
        <pc:spChg chg="mod ord">
          <ac:chgData name="Mia Castellano" userId="e7656ccb-6563-44f3-9a6a-76f3b06b3f11" providerId="ADAL" clId="{D4C0C46B-8427-41E2-9531-2E15D74A2FF8}" dt="2025-03-26T14:24:02.042" v="438" actId="962"/>
          <ac:spMkLst>
            <pc:docMk/>
            <pc:sldMk cId="1551614364" sldId="533"/>
            <ac:spMk id="6" creationId="{8A35380B-47EA-44B6-AD6F-29C2F8CD49AE}"/>
          </ac:spMkLst>
        </pc:spChg>
        <pc:spChg chg="mod topLvl">
          <ac:chgData name="Mia Castellano" userId="e7656ccb-6563-44f3-9a6a-76f3b06b3f11" providerId="ADAL" clId="{D4C0C46B-8427-41E2-9531-2E15D74A2FF8}" dt="2025-03-24T15:52:37.760" v="45" actId="165"/>
          <ac:spMkLst>
            <pc:docMk/>
            <pc:sldMk cId="1551614364" sldId="533"/>
            <ac:spMk id="7" creationId="{7D7738B1-4316-099E-96CD-8F155C8FA787}"/>
          </ac:spMkLst>
        </pc:spChg>
        <pc:spChg chg="mod topLvl">
          <ac:chgData name="Mia Castellano" userId="e7656ccb-6563-44f3-9a6a-76f3b06b3f11" providerId="ADAL" clId="{D4C0C46B-8427-41E2-9531-2E15D74A2FF8}" dt="2025-03-24T15:52:37.760" v="45" actId="165"/>
          <ac:spMkLst>
            <pc:docMk/>
            <pc:sldMk cId="1551614364" sldId="533"/>
            <ac:spMk id="8" creationId="{B240C295-5ECA-1431-A76C-D9A2A4498145}"/>
          </ac:spMkLst>
        </pc:spChg>
        <pc:spChg chg="mod topLvl">
          <ac:chgData name="Mia Castellano" userId="e7656ccb-6563-44f3-9a6a-76f3b06b3f11" providerId="ADAL" clId="{D4C0C46B-8427-41E2-9531-2E15D74A2FF8}" dt="2025-03-24T15:52:37.760" v="45" actId="165"/>
          <ac:spMkLst>
            <pc:docMk/>
            <pc:sldMk cId="1551614364" sldId="533"/>
            <ac:spMk id="9" creationId="{5A49214B-C0FF-6545-8093-C378FF254BA0}"/>
          </ac:spMkLst>
        </pc:spChg>
        <pc:spChg chg="mod topLvl">
          <ac:chgData name="Mia Castellano" userId="e7656ccb-6563-44f3-9a6a-76f3b06b3f11" providerId="ADAL" clId="{D4C0C46B-8427-41E2-9531-2E15D74A2FF8}" dt="2025-03-26T14:18:31.920" v="397" actId="207"/>
          <ac:spMkLst>
            <pc:docMk/>
            <pc:sldMk cId="1551614364" sldId="533"/>
            <ac:spMk id="11" creationId="{6B7D085C-FA32-C8B3-8E61-BA540FE37D19}"/>
          </ac:spMkLst>
        </pc:spChg>
        <pc:spChg chg="mod ord topLvl">
          <ac:chgData name="Mia Castellano" userId="e7656ccb-6563-44f3-9a6a-76f3b06b3f11" providerId="ADAL" clId="{D4C0C46B-8427-41E2-9531-2E15D74A2FF8}" dt="2025-03-26T14:18:45.636" v="398" actId="207"/>
          <ac:spMkLst>
            <pc:docMk/>
            <pc:sldMk cId="1551614364" sldId="533"/>
            <ac:spMk id="12" creationId="{10D78297-54E9-E35A-13CB-3141EBD66F22}"/>
          </ac:spMkLst>
        </pc:spChg>
        <pc:spChg chg="mod ord topLvl">
          <ac:chgData name="Mia Castellano" userId="e7656ccb-6563-44f3-9a6a-76f3b06b3f11" providerId="ADAL" clId="{D4C0C46B-8427-41E2-9531-2E15D74A2FF8}" dt="2025-03-26T14:20:34.133" v="401" actId="13244"/>
          <ac:spMkLst>
            <pc:docMk/>
            <pc:sldMk cId="1551614364" sldId="533"/>
            <ac:spMk id="14" creationId="{117BEA60-A37E-4871-470F-F0BDBFF723D1}"/>
          </ac:spMkLst>
        </pc:spChg>
        <pc:picChg chg="mod">
          <ac:chgData name="Mia Castellano" userId="e7656ccb-6563-44f3-9a6a-76f3b06b3f11" providerId="ADAL" clId="{D4C0C46B-8427-41E2-9531-2E15D74A2FF8}" dt="2025-03-24T15:53:00.204" v="46" actId="962"/>
          <ac:picMkLst>
            <pc:docMk/>
            <pc:sldMk cId="1551614364" sldId="533"/>
            <ac:picMk id="5" creationId="{1CAFC818-E0B8-4E69-BD94-071AAA71AABB}"/>
          </ac:picMkLst>
        </pc:picChg>
      </pc:sldChg>
      <pc:sldChg chg="modSp mod">
        <pc:chgData name="Mia Castellano" userId="e7656ccb-6563-44f3-9a6a-76f3b06b3f11" providerId="ADAL" clId="{D4C0C46B-8427-41E2-9531-2E15D74A2FF8}" dt="2025-03-26T14:24:09.182" v="439" actId="962"/>
        <pc:sldMkLst>
          <pc:docMk/>
          <pc:sldMk cId="2973033880" sldId="634"/>
        </pc:sldMkLst>
        <pc:spChg chg="mod">
          <ac:chgData name="Mia Castellano" userId="e7656ccb-6563-44f3-9a6a-76f3b06b3f11" providerId="ADAL" clId="{D4C0C46B-8427-41E2-9531-2E15D74A2FF8}" dt="2025-03-26T14:24:09.182" v="439" actId="962"/>
          <ac:spMkLst>
            <pc:docMk/>
            <pc:sldMk cId="2973033880" sldId="634"/>
            <ac:spMk id="4" creationId="{2D753371-1177-EFD7-11F8-D50FD699F251}"/>
          </ac:spMkLst>
        </pc:spChg>
      </pc:sldChg>
      <pc:sldChg chg="modSp mod">
        <pc:chgData name="Mia Castellano" userId="e7656ccb-6563-44f3-9a6a-76f3b06b3f11" providerId="ADAL" clId="{D4C0C46B-8427-41E2-9531-2E15D74A2FF8}" dt="2025-03-26T14:21:02.808" v="404" actId="13244"/>
        <pc:sldMkLst>
          <pc:docMk/>
          <pc:sldMk cId="881705663" sldId="645"/>
        </pc:sldMkLst>
        <pc:spChg chg="ord">
          <ac:chgData name="Mia Castellano" userId="e7656ccb-6563-44f3-9a6a-76f3b06b3f11" providerId="ADAL" clId="{D4C0C46B-8427-41E2-9531-2E15D74A2FF8}" dt="2025-03-26T14:21:01.252" v="403" actId="13244"/>
          <ac:spMkLst>
            <pc:docMk/>
            <pc:sldMk cId="881705663" sldId="645"/>
            <ac:spMk id="8" creationId="{01B9F480-EAEF-F3EB-C1E6-40FA56D79F09}"/>
          </ac:spMkLst>
        </pc:spChg>
        <pc:picChg chg="mod ord">
          <ac:chgData name="Mia Castellano" userId="e7656ccb-6563-44f3-9a6a-76f3b06b3f11" providerId="ADAL" clId="{D4C0C46B-8427-41E2-9531-2E15D74A2FF8}" dt="2025-03-26T14:21:02.808" v="404" actId="13244"/>
          <ac:picMkLst>
            <pc:docMk/>
            <pc:sldMk cId="881705663" sldId="645"/>
            <ac:picMk id="3" creationId="{7EEF3C0D-D0BD-3219-C88C-493C88F9C4FA}"/>
          </ac:picMkLst>
        </pc:picChg>
      </pc:sldChg>
      <pc:sldChg chg="modSp mod">
        <pc:chgData name="Mia Castellano" userId="e7656ccb-6563-44f3-9a6a-76f3b06b3f11" providerId="ADAL" clId="{D4C0C46B-8427-41E2-9531-2E15D74A2FF8}" dt="2025-03-26T14:24:34.201" v="443" actId="962"/>
        <pc:sldMkLst>
          <pc:docMk/>
          <pc:sldMk cId="3950439895" sldId="646"/>
        </pc:sldMkLst>
        <pc:spChg chg="mod">
          <ac:chgData name="Mia Castellano" userId="e7656ccb-6563-44f3-9a6a-76f3b06b3f11" providerId="ADAL" clId="{D4C0C46B-8427-41E2-9531-2E15D74A2FF8}" dt="2025-03-26T14:24:34.201" v="443" actId="962"/>
          <ac:spMkLst>
            <pc:docMk/>
            <pc:sldMk cId="3950439895" sldId="646"/>
            <ac:spMk id="7" creationId="{5E924A3D-C39E-8308-B150-263835E72D92}"/>
          </ac:spMkLst>
        </pc:spChg>
        <pc:spChg chg="ord">
          <ac:chgData name="Mia Castellano" userId="e7656ccb-6563-44f3-9a6a-76f3b06b3f11" providerId="ADAL" clId="{D4C0C46B-8427-41E2-9531-2E15D74A2FF8}" dt="2025-03-26T14:21:16.717" v="405" actId="13244"/>
          <ac:spMkLst>
            <pc:docMk/>
            <pc:sldMk cId="3950439895" sldId="646"/>
            <ac:spMk id="8" creationId="{4F04AED1-F96A-593D-BE4D-969C17A3B89E}"/>
          </ac:spMkLst>
        </pc:spChg>
      </pc:sldChg>
      <pc:sldChg chg="modSp mod">
        <pc:chgData name="Mia Castellano" userId="e7656ccb-6563-44f3-9a6a-76f3b06b3f11" providerId="ADAL" clId="{D4C0C46B-8427-41E2-9531-2E15D74A2FF8}" dt="2025-03-26T14:41:59.330" v="479" actId="33553"/>
        <pc:sldMkLst>
          <pc:docMk/>
          <pc:sldMk cId="1743511914" sldId="647"/>
        </pc:sldMkLst>
        <pc:spChg chg="mod">
          <ac:chgData name="Mia Castellano" userId="e7656ccb-6563-44f3-9a6a-76f3b06b3f11" providerId="ADAL" clId="{D4C0C46B-8427-41E2-9531-2E15D74A2FF8}" dt="2025-03-26T14:41:59.330" v="479" actId="33553"/>
          <ac:spMkLst>
            <pc:docMk/>
            <pc:sldMk cId="1743511914" sldId="647"/>
            <ac:spMk id="2" creationId="{60CCC7AA-6D3E-9BE2-E90A-2F8208DC9F52}"/>
          </ac:spMkLst>
        </pc:spChg>
      </pc:sldChg>
      <pc:sldChg chg="modSp mod">
        <pc:chgData name="Mia Castellano" userId="e7656ccb-6563-44f3-9a6a-76f3b06b3f11" providerId="ADAL" clId="{D4C0C46B-8427-41E2-9531-2E15D74A2FF8}" dt="2025-03-26T14:42:02.333" v="480" actId="33553"/>
        <pc:sldMkLst>
          <pc:docMk/>
          <pc:sldMk cId="1857236432" sldId="648"/>
        </pc:sldMkLst>
        <pc:spChg chg="mod">
          <ac:chgData name="Mia Castellano" userId="e7656ccb-6563-44f3-9a6a-76f3b06b3f11" providerId="ADAL" clId="{D4C0C46B-8427-41E2-9531-2E15D74A2FF8}" dt="2025-03-26T14:42:02.333" v="480" actId="33553"/>
          <ac:spMkLst>
            <pc:docMk/>
            <pc:sldMk cId="1857236432" sldId="648"/>
            <ac:spMk id="2" creationId="{642ACE6B-014A-2908-DF6E-240CFD0E025E}"/>
          </ac:spMkLst>
        </pc:spChg>
        <pc:spChg chg="mod">
          <ac:chgData name="Mia Castellano" userId="e7656ccb-6563-44f3-9a6a-76f3b06b3f11" providerId="ADAL" clId="{D4C0C46B-8427-41E2-9531-2E15D74A2FF8}" dt="2025-03-26T14:11:12.318" v="291" actId="962"/>
          <ac:spMkLst>
            <pc:docMk/>
            <pc:sldMk cId="1857236432" sldId="648"/>
            <ac:spMk id="4" creationId="{24AB1069-BA0E-8F08-A447-619DBE138384}"/>
          </ac:spMkLst>
        </pc:spChg>
        <pc:spChg chg="mod">
          <ac:chgData name="Mia Castellano" userId="e7656ccb-6563-44f3-9a6a-76f3b06b3f11" providerId="ADAL" clId="{D4C0C46B-8427-41E2-9531-2E15D74A2FF8}" dt="2025-03-26T14:11:14.681" v="292" actId="962"/>
          <ac:spMkLst>
            <pc:docMk/>
            <pc:sldMk cId="1857236432" sldId="648"/>
            <ac:spMk id="6" creationId="{0240B474-3119-2BF6-8CD0-FB09EC13FB48}"/>
          </ac:spMkLst>
        </pc:spChg>
      </pc:sldChg>
      <pc:sldChg chg="modSp mod">
        <pc:chgData name="Mia Castellano" userId="e7656ccb-6563-44f3-9a6a-76f3b06b3f11" providerId="ADAL" clId="{D4C0C46B-8427-41E2-9531-2E15D74A2FF8}" dt="2025-03-26T14:22:00.367" v="423"/>
        <pc:sldMkLst>
          <pc:docMk/>
          <pc:sldMk cId="2751816442" sldId="649"/>
        </pc:sldMkLst>
        <pc:spChg chg="mod ord">
          <ac:chgData name="Mia Castellano" userId="e7656ccb-6563-44f3-9a6a-76f3b06b3f11" providerId="ADAL" clId="{D4C0C46B-8427-41E2-9531-2E15D74A2FF8}" dt="2025-03-26T14:22:00.367" v="423"/>
          <ac:spMkLst>
            <pc:docMk/>
            <pc:sldMk cId="2751816442" sldId="649"/>
            <ac:spMk id="7" creationId="{3C3E36D1-54F3-FA24-8612-4BF0BBF18941}"/>
          </ac:spMkLst>
        </pc:spChg>
        <pc:spChg chg="ord">
          <ac:chgData name="Mia Castellano" userId="e7656ccb-6563-44f3-9a6a-76f3b06b3f11" providerId="ADAL" clId="{D4C0C46B-8427-41E2-9531-2E15D74A2FF8}" dt="2025-03-26T14:21:35.470" v="406" actId="13244"/>
          <ac:spMkLst>
            <pc:docMk/>
            <pc:sldMk cId="2751816442" sldId="649"/>
            <ac:spMk id="8" creationId="{36C51ADC-221F-EE76-74F6-E05395FD4B65}"/>
          </ac:spMkLst>
        </pc:spChg>
      </pc:sldChg>
      <pc:sldChg chg="addSp modSp mod modAnim">
        <pc:chgData name="Mia Castellano" userId="e7656ccb-6563-44f3-9a6a-76f3b06b3f11" providerId="ADAL" clId="{D4C0C46B-8427-41E2-9531-2E15D74A2FF8}" dt="2025-03-26T14:42:06.271" v="481" actId="33553"/>
        <pc:sldMkLst>
          <pc:docMk/>
          <pc:sldMk cId="138314227" sldId="650"/>
        </pc:sldMkLst>
        <pc:spChg chg="mod">
          <ac:chgData name="Mia Castellano" userId="e7656ccb-6563-44f3-9a6a-76f3b06b3f11" providerId="ADAL" clId="{D4C0C46B-8427-41E2-9531-2E15D74A2FF8}" dt="2025-03-26T14:38:15.244" v="448" actId="164"/>
          <ac:spMkLst>
            <pc:docMk/>
            <pc:sldMk cId="138314227" sldId="650"/>
            <ac:spMk id="8" creationId="{81D01CF3-4302-2BDE-BEAB-9A8A91D39A1D}"/>
          </ac:spMkLst>
        </pc:spChg>
        <pc:spChg chg="mod">
          <ac:chgData name="Mia Castellano" userId="e7656ccb-6563-44f3-9a6a-76f3b06b3f11" providerId="ADAL" clId="{D4C0C46B-8427-41E2-9531-2E15D74A2FF8}" dt="2025-03-26T14:42:06.271" v="481" actId="33553"/>
          <ac:spMkLst>
            <pc:docMk/>
            <pc:sldMk cId="138314227" sldId="650"/>
            <ac:spMk id="9" creationId="{FB6BDDBB-DFD5-16A8-E356-FC2A58FDC2B3}"/>
          </ac:spMkLst>
        </pc:spChg>
        <pc:grpChg chg="add mod">
          <ac:chgData name="Mia Castellano" userId="e7656ccb-6563-44f3-9a6a-76f3b06b3f11" providerId="ADAL" clId="{D4C0C46B-8427-41E2-9531-2E15D74A2FF8}" dt="2025-03-26T14:39:58.587" v="454" actId="962"/>
          <ac:grpSpMkLst>
            <pc:docMk/>
            <pc:sldMk cId="138314227" sldId="650"/>
            <ac:grpSpMk id="2" creationId="{B9957270-5893-147C-AAB0-0272E46C81DD}"/>
          </ac:grpSpMkLst>
        </pc:grpChg>
        <pc:graphicFrameChg chg="mod">
          <ac:chgData name="Mia Castellano" userId="e7656ccb-6563-44f3-9a6a-76f3b06b3f11" providerId="ADAL" clId="{D4C0C46B-8427-41E2-9531-2E15D74A2FF8}" dt="2025-03-26T14:39:02.149" v="450" actId="962"/>
          <ac:graphicFrameMkLst>
            <pc:docMk/>
            <pc:sldMk cId="138314227" sldId="650"/>
            <ac:graphicFrameMk id="4" creationId="{0E6BAEC8-5820-7D60-2BFB-85801F638676}"/>
          </ac:graphicFrameMkLst>
        </pc:graphicFrameChg>
        <pc:graphicFrameChg chg="mod">
          <ac:chgData name="Mia Castellano" userId="e7656ccb-6563-44f3-9a6a-76f3b06b3f11" providerId="ADAL" clId="{D4C0C46B-8427-41E2-9531-2E15D74A2FF8}" dt="2025-03-26T14:39:27.030" v="452" actId="962"/>
          <ac:graphicFrameMkLst>
            <pc:docMk/>
            <pc:sldMk cId="138314227" sldId="650"/>
            <ac:graphicFrameMk id="5" creationId="{C2365C28-0C57-770D-0D49-700E3883E524}"/>
          </ac:graphicFrameMkLst>
        </pc:graphicFrameChg>
        <pc:graphicFrameChg chg="mod">
          <ac:chgData name="Mia Castellano" userId="e7656ccb-6563-44f3-9a6a-76f3b06b3f11" providerId="ADAL" clId="{D4C0C46B-8427-41E2-9531-2E15D74A2FF8}" dt="2025-03-26T14:38:15.244" v="448" actId="164"/>
          <ac:graphicFrameMkLst>
            <pc:docMk/>
            <pc:sldMk cId="138314227" sldId="650"/>
            <ac:graphicFrameMk id="6" creationId="{C2365C28-0C57-770D-0D49-700E3883E524}"/>
          </ac:graphicFrameMkLst>
        </pc:graphicFrameChg>
      </pc:sldChg>
      <pc:sldChg chg="modSp mod">
        <pc:chgData name="Mia Castellano" userId="e7656ccb-6563-44f3-9a6a-76f3b06b3f11" providerId="ADAL" clId="{D4C0C46B-8427-41E2-9531-2E15D74A2FF8}" dt="2025-03-26T14:42:09.216" v="482" actId="33553"/>
        <pc:sldMkLst>
          <pc:docMk/>
          <pc:sldMk cId="1203806568" sldId="651"/>
        </pc:sldMkLst>
        <pc:spChg chg="mod">
          <ac:chgData name="Mia Castellano" userId="e7656ccb-6563-44f3-9a6a-76f3b06b3f11" providerId="ADAL" clId="{D4C0C46B-8427-41E2-9531-2E15D74A2FF8}" dt="2025-03-26T14:42:09.216" v="482" actId="33553"/>
          <ac:spMkLst>
            <pc:docMk/>
            <pc:sldMk cId="1203806568" sldId="651"/>
            <ac:spMk id="2" creationId="{5E45D028-EEE0-6EAA-EB08-C65C5AC04379}"/>
          </ac:spMkLst>
        </pc:spChg>
        <pc:picChg chg="mod ord">
          <ac:chgData name="Mia Castellano" userId="e7656ccb-6563-44f3-9a6a-76f3b06b3f11" providerId="ADAL" clId="{D4C0C46B-8427-41E2-9531-2E15D74A2FF8}" dt="2025-03-26T14:22:57.967" v="432" actId="13244"/>
          <ac:picMkLst>
            <pc:docMk/>
            <pc:sldMk cId="1203806568" sldId="651"/>
            <ac:picMk id="6" creationId="{250CA5BA-3435-365A-B6CF-1DEDEFC47B44}"/>
          </ac:picMkLst>
        </pc:picChg>
        <pc:picChg chg="mod ord">
          <ac:chgData name="Mia Castellano" userId="e7656ccb-6563-44f3-9a6a-76f3b06b3f11" providerId="ADAL" clId="{D4C0C46B-8427-41E2-9531-2E15D74A2FF8}" dt="2025-03-26T14:22:38.526" v="429" actId="962"/>
          <ac:picMkLst>
            <pc:docMk/>
            <pc:sldMk cId="1203806568" sldId="651"/>
            <ac:picMk id="8" creationId="{4F29648C-3B58-DF81-1AB0-1116BD001435}"/>
          </ac:picMkLst>
        </pc:picChg>
        <pc:picChg chg="mod ord">
          <ac:chgData name="Mia Castellano" userId="e7656ccb-6563-44f3-9a6a-76f3b06b3f11" providerId="ADAL" clId="{D4C0C46B-8427-41E2-9531-2E15D74A2FF8}" dt="2025-03-26T14:22:29.393" v="427" actId="13244"/>
          <ac:picMkLst>
            <pc:docMk/>
            <pc:sldMk cId="1203806568" sldId="651"/>
            <ac:picMk id="10" creationId="{0B92D4FA-FD78-DA8E-774A-3070FC36FD1B}"/>
          </ac:picMkLst>
        </pc:picChg>
        <pc:picChg chg="mod ord">
          <ac:chgData name="Mia Castellano" userId="e7656ccb-6563-44f3-9a6a-76f3b06b3f11" providerId="ADAL" clId="{D4C0C46B-8427-41E2-9531-2E15D74A2FF8}" dt="2025-03-26T14:22:49.374" v="431" actId="962"/>
          <ac:picMkLst>
            <pc:docMk/>
            <pc:sldMk cId="1203806568" sldId="651"/>
            <ac:picMk id="12" creationId="{B7C627BA-F658-06E6-1CC0-EEBBE2085BBF}"/>
          </ac:picMkLst>
        </pc:picChg>
        <pc:picChg chg="mod ord">
          <ac:chgData name="Mia Castellano" userId="e7656ccb-6563-44f3-9a6a-76f3b06b3f11" providerId="ADAL" clId="{D4C0C46B-8427-41E2-9531-2E15D74A2FF8}" dt="2025-03-26T14:23:06.672" v="434" actId="13244"/>
          <ac:picMkLst>
            <pc:docMk/>
            <pc:sldMk cId="1203806568" sldId="651"/>
            <ac:picMk id="14" creationId="{4582062B-7F34-7432-4B55-66075FDA7DCD}"/>
          </ac:picMkLst>
        </pc:picChg>
        <pc:picChg chg="mod">
          <ac:chgData name="Mia Castellano" userId="e7656ccb-6563-44f3-9a6a-76f3b06b3f11" providerId="ADAL" clId="{D4C0C46B-8427-41E2-9531-2E15D74A2FF8}" dt="2025-03-26T14:15:44.209" v="384" actId="962"/>
          <ac:picMkLst>
            <pc:docMk/>
            <pc:sldMk cId="1203806568" sldId="651"/>
            <ac:picMk id="16" creationId="{7EFEE9CC-2234-B113-6DFD-7981F6EC286F}"/>
          </ac:picMkLst>
        </pc:picChg>
        <pc:picChg chg="mod">
          <ac:chgData name="Mia Castellano" userId="e7656ccb-6563-44f3-9a6a-76f3b06b3f11" providerId="ADAL" clId="{D4C0C46B-8427-41E2-9531-2E15D74A2FF8}" dt="2025-03-26T14:23:02.214" v="433" actId="13244"/>
          <ac:picMkLst>
            <pc:docMk/>
            <pc:sldMk cId="1203806568" sldId="651"/>
            <ac:picMk id="1026" creationId="{0523EF2B-B343-0AD1-4CEF-BC88CB95BF33}"/>
          </ac:picMkLst>
        </pc:picChg>
        <pc:picChg chg="mod">
          <ac:chgData name="Mia Castellano" userId="e7656ccb-6563-44f3-9a6a-76f3b06b3f11" providerId="ADAL" clId="{D4C0C46B-8427-41E2-9531-2E15D74A2FF8}" dt="2025-03-26T14:23:23.070" v="435" actId="962"/>
          <ac:picMkLst>
            <pc:docMk/>
            <pc:sldMk cId="1203806568" sldId="651"/>
            <ac:picMk id="1028" creationId="{25839FE9-0A54-0A8A-7999-9FFD11D72C91}"/>
          </ac:picMkLst>
        </pc:picChg>
      </pc:sldChg>
      <pc:sldChg chg="modSp mod">
        <pc:chgData name="Mia Castellano" userId="e7656ccb-6563-44f3-9a6a-76f3b06b3f11" providerId="ADAL" clId="{D4C0C46B-8427-41E2-9531-2E15D74A2FF8}" dt="2025-03-26T14:11:06.064" v="290" actId="962"/>
        <pc:sldMkLst>
          <pc:docMk/>
          <pc:sldMk cId="1449445898" sldId="652"/>
        </pc:sldMkLst>
        <pc:picChg chg="mod">
          <ac:chgData name="Mia Castellano" userId="e7656ccb-6563-44f3-9a6a-76f3b06b3f11" providerId="ADAL" clId="{D4C0C46B-8427-41E2-9531-2E15D74A2FF8}" dt="2025-03-26T14:11:06.064" v="290" actId="962"/>
          <ac:picMkLst>
            <pc:docMk/>
            <pc:sldMk cId="1449445898" sldId="652"/>
            <ac:picMk id="6" creationId="{D6978FEB-5694-6C76-ADE3-358C11E4FDA9}"/>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r>
              <a:rPr lang="en-US" sz="1800"/>
              <a:t>Choice</a:t>
            </a:r>
            <a:r>
              <a:rPr lang="en-US" sz="1800" baseline="0"/>
              <a:t> by Level IDD</a:t>
            </a:r>
            <a:endParaRPr lang="en-US" sz="1800"/>
          </a:p>
        </c:rich>
      </c:tx>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Choice</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Mild</c:v>
                </c:pt>
                <c:pt idx="1">
                  <c:v>Moderate</c:v>
                </c:pt>
                <c:pt idx="2">
                  <c:v>Sev/Profound</c:v>
                </c:pt>
              </c:strCache>
            </c:strRef>
          </c:cat>
          <c:val>
            <c:numRef>
              <c:f>Sheet1!$B$2:$B$4</c:f>
              <c:numCache>
                <c:formatCode>General</c:formatCode>
                <c:ptCount val="3"/>
                <c:pt idx="0">
                  <c:v>2.39</c:v>
                </c:pt>
                <c:pt idx="1">
                  <c:v>2.17</c:v>
                </c:pt>
                <c:pt idx="2">
                  <c:v>1.76</c:v>
                </c:pt>
              </c:numCache>
            </c:numRef>
          </c:val>
          <c:smooth val="0"/>
          <c:extLst>
            <c:ext xmlns:c16="http://schemas.microsoft.com/office/drawing/2014/chart" uri="{C3380CC4-5D6E-409C-BE32-E72D297353CC}">
              <c16:uniqueId val="{00000001-EB30-4233-A9A0-0BF074791B6C}"/>
            </c:ext>
          </c:extLst>
        </c:ser>
        <c:dLbls>
          <c:dLblPos val="ctr"/>
          <c:showLegendKey val="0"/>
          <c:showVal val="1"/>
          <c:showCatName val="0"/>
          <c:showSerName val="0"/>
          <c:showPercent val="0"/>
          <c:showBubbleSize val="0"/>
        </c:dLbls>
        <c:marker val="1"/>
        <c:smooth val="0"/>
        <c:axId val="977933344"/>
        <c:axId val="727696864"/>
      </c:lineChart>
      <c:catAx>
        <c:axId val="97793334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en-US"/>
          </a:p>
        </c:txPr>
        <c:crossAx val="727696864"/>
        <c:crosses val="autoZero"/>
        <c:auto val="1"/>
        <c:lblAlgn val="ctr"/>
        <c:lblOffset val="100"/>
        <c:noMultiLvlLbl val="0"/>
      </c:catAx>
      <c:valAx>
        <c:axId val="72769686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977933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000" baseline="0"/>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r>
              <a:rPr lang="en-US" sz="1800"/>
              <a:t>Choice</a:t>
            </a:r>
            <a:r>
              <a:rPr lang="en-US" sz="1800" baseline="0"/>
              <a:t> by Program</a:t>
            </a:r>
            <a:endParaRPr lang="en-US" sz="1800"/>
          </a:p>
        </c:rich>
      </c:tx>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Choice</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CIH</c:v>
                </c:pt>
                <c:pt idx="1">
                  <c:v>FS</c:v>
                </c:pt>
                <c:pt idx="2">
                  <c:v>SGL</c:v>
                </c:pt>
              </c:strCache>
            </c:strRef>
          </c:cat>
          <c:val>
            <c:numRef>
              <c:f>Sheet1!$B$2:$B$4</c:f>
              <c:numCache>
                <c:formatCode>General</c:formatCode>
                <c:ptCount val="3"/>
                <c:pt idx="0">
                  <c:v>2.09</c:v>
                </c:pt>
                <c:pt idx="1">
                  <c:v>2.19</c:v>
                </c:pt>
                <c:pt idx="2">
                  <c:v>1.83</c:v>
                </c:pt>
              </c:numCache>
            </c:numRef>
          </c:val>
          <c:smooth val="0"/>
          <c:extLst>
            <c:ext xmlns:c16="http://schemas.microsoft.com/office/drawing/2014/chart" uri="{C3380CC4-5D6E-409C-BE32-E72D297353CC}">
              <c16:uniqueId val="{00000001-6E3E-452C-8445-D5CE95D7C850}"/>
            </c:ext>
          </c:extLst>
        </c:ser>
        <c:dLbls>
          <c:dLblPos val="ctr"/>
          <c:showLegendKey val="0"/>
          <c:showVal val="1"/>
          <c:showCatName val="0"/>
          <c:showSerName val="0"/>
          <c:showPercent val="0"/>
          <c:showBubbleSize val="0"/>
        </c:dLbls>
        <c:marker val="1"/>
        <c:smooth val="0"/>
        <c:axId val="977933344"/>
        <c:axId val="727696864"/>
      </c:lineChart>
      <c:catAx>
        <c:axId val="97793334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en-US"/>
          </a:p>
        </c:txPr>
        <c:crossAx val="727696864"/>
        <c:crosses val="autoZero"/>
        <c:auto val="1"/>
        <c:lblAlgn val="ctr"/>
        <c:lblOffset val="100"/>
        <c:noMultiLvlLbl val="0"/>
      </c:catAx>
      <c:valAx>
        <c:axId val="72769686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977933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000" baseline="0"/>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r>
              <a:rPr lang="en-US" sz="1800"/>
              <a:t>Choice</a:t>
            </a:r>
            <a:r>
              <a:rPr lang="en-US" sz="1800" baseline="0"/>
              <a:t> by Guardianship</a:t>
            </a:r>
            <a:endParaRPr lang="en-US" sz="1800"/>
          </a:p>
        </c:rich>
      </c:tx>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Choice</c:v>
                </c:pt>
              </c:strCache>
            </c:strRef>
          </c:tx>
          <c:spPr>
            <a:ln w="31750" cap="rnd">
              <a:solidFill>
                <a:schemeClr val="accent2"/>
              </a:solidFill>
              <a:round/>
            </a:ln>
            <a:effectLst/>
          </c:spPr>
          <c:marker>
            <c:symbol val="circle"/>
            <c:size val="17"/>
            <c:spPr>
              <a:solidFill>
                <a:schemeClr val="accent2"/>
              </a:solidFill>
              <a:ln>
                <a:noFill/>
              </a:ln>
              <a:effectLst/>
            </c:spPr>
          </c:marker>
          <c:dLbls>
            <c:dLbl>
              <c:idx val="0"/>
              <c:dLblPos val="b"/>
              <c:showLegendKey val="0"/>
              <c:showVal val="1"/>
              <c:showCatName val="0"/>
              <c:showSerName val="0"/>
              <c:showPercent val="0"/>
              <c:showBubbleSize val="0"/>
              <c:extLst>
                <c:ext xmlns:c15="http://schemas.microsoft.com/office/drawing/2012/chart" uri="{CE6537A1-D6FC-4f65-9D91-7224C49458BB}">
                  <c15:layout>
                    <c:manualLayout>
                      <c:w val="9.1013779527559055E-2"/>
                      <c:h val="9.6388888888888885E-2"/>
                    </c:manualLayout>
                  </c15:layout>
                </c:ext>
                <c:ext xmlns:c16="http://schemas.microsoft.com/office/drawing/2014/chart" uri="{C3380CC4-5D6E-409C-BE32-E72D297353CC}">
                  <c16:uniqueId val="{00000000-416F-4937-9C55-D3266474F95E}"/>
                </c:ext>
              </c:extLst>
            </c:dLbl>
            <c:spPr>
              <a:noFill/>
              <a:ln>
                <a:noFill/>
              </a:ln>
              <a:effectLst/>
            </c:spPr>
            <c:txPr>
              <a:bodyPr rot="0" spcFirstLastPara="1" vertOverflow="ellipsis" vert="horz" wrap="square" anchor="ctr" anchorCtr="0"/>
              <a:lstStyle/>
              <a:p>
                <a:pPr algn="ctr">
                  <a:defRPr lang="en-US" sz="1200" b="1"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2"/>
                <c:pt idx="0">
                  <c:v>Yes</c:v>
                </c:pt>
                <c:pt idx="1">
                  <c:v>No</c:v>
                </c:pt>
              </c:strCache>
            </c:strRef>
          </c:cat>
          <c:val>
            <c:numRef>
              <c:f>Sheet1!$B$2:$B$4</c:f>
              <c:numCache>
                <c:formatCode>General</c:formatCode>
                <c:ptCount val="3"/>
                <c:pt idx="0">
                  <c:v>1.93</c:v>
                </c:pt>
                <c:pt idx="1">
                  <c:v>2.17</c:v>
                </c:pt>
              </c:numCache>
            </c:numRef>
          </c:val>
          <c:smooth val="0"/>
          <c:extLst>
            <c:ext xmlns:c16="http://schemas.microsoft.com/office/drawing/2014/chart" uri="{C3380CC4-5D6E-409C-BE32-E72D297353CC}">
              <c16:uniqueId val="{00000001-416F-4937-9C55-D3266474F95E}"/>
            </c:ext>
          </c:extLst>
        </c:ser>
        <c:dLbls>
          <c:dLblPos val="ctr"/>
          <c:showLegendKey val="0"/>
          <c:showVal val="1"/>
          <c:showCatName val="0"/>
          <c:showSerName val="0"/>
          <c:showPercent val="0"/>
          <c:showBubbleSize val="0"/>
        </c:dLbls>
        <c:marker val="1"/>
        <c:smooth val="0"/>
        <c:axId val="977933344"/>
        <c:axId val="727696864"/>
      </c:lineChart>
      <c:catAx>
        <c:axId val="97793334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en-US"/>
          </a:p>
        </c:txPr>
        <c:crossAx val="727696864"/>
        <c:crosses val="autoZero"/>
        <c:auto val="1"/>
        <c:lblAlgn val="ctr"/>
        <c:lblOffset val="100"/>
        <c:noMultiLvlLbl val="0"/>
      </c:catAx>
      <c:valAx>
        <c:axId val="72769686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977933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000" baseline="0"/>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r>
              <a:rPr lang="en-US" sz="1800"/>
              <a:t>Choice</a:t>
            </a:r>
            <a:r>
              <a:rPr lang="en-US" sz="1800" baseline="0"/>
              <a:t> by Paid Employment</a:t>
            </a:r>
            <a:endParaRPr lang="en-US" sz="1800"/>
          </a:p>
        </c:rich>
      </c:tx>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3.0555555555555555E-2"/>
          <c:y val="0.2729166666666667"/>
          <c:w val="0.93888888888888888"/>
          <c:h val="0.59987678623505392"/>
        </c:manualLayout>
      </c:layout>
      <c:lineChart>
        <c:grouping val="standard"/>
        <c:varyColors val="0"/>
        <c:ser>
          <c:idx val="0"/>
          <c:order val="0"/>
          <c:tx>
            <c:strRef>
              <c:f>Sheet1!$B$1</c:f>
              <c:strCache>
                <c:ptCount val="1"/>
                <c:pt idx="0">
                  <c:v>Choice</c:v>
                </c:pt>
              </c:strCache>
            </c:strRef>
          </c:tx>
          <c:spPr>
            <a:ln w="31750" cap="rnd">
              <a:solidFill>
                <a:schemeClr val="accent2"/>
              </a:solidFill>
              <a:round/>
            </a:ln>
            <a:effectLst/>
          </c:spPr>
          <c:marker>
            <c:symbol val="circle"/>
            <c:size val="17"/>
            <c:spPr>
              <a:solidFill>
                <a:schemeClr val="accent2"/>
              </a:solidFill>
              <a:ln>
                <a:noFill/>
              </a:ln>
              <a:effectLst/>
            </c:spPr>
          </c:marker>
          <c:dLbls>
            <c:dLbl>
              <c:idx val="0"/>
              <c:dLblPos val="b"/>
              <c:showLegendKey val="0"/>
              <c:showVal val="1"/>
              <c:showCatName val="0"/>
              <c:showSerName val="0"/>
              <c:showPercent val="0"/>
              <c:showBubbleSize val="0"/>
              <c:extLst>
                <c:ext xmlns:c15="http://schemas.microsoft.com/office/drawing/2012/chart" uri="{CE6537A1-D6FC-4f65-9D91-7224C49458BB}">
                  <c15:layout>
                    <c:manualLayout>
                      <c:w val="9.1013779527559055E-2"/>
                      <c:h val="9.6388888888888885E-2"/>
                    </c:manualLayout>
                  </c15:layout>
                </c:ext>
                <c:ext xmlns:c16="http://schemas.microsoft.com/office/drawing/2014/chart" uri="{C3380CC4-5D6E-409C-BE32-E72D297353CC}">
                  <c16:uniqueId val="{00000000-0E20-4D42-A4C5-1EC7AC211E79}"/>
                </c:ext>
              </c:extLst>
            </c:dLbl>
            <c:spPr>
              <a:noFill/>
              <a:ln>
                <a:noFill/>
              </a:ln>
              <a:effectLst/>
            </c:spPr>
            <c:txPr>
              <a:bodyPr rot="0" spcFirstLastPara="1" vertOverflow="ellipsis" vert="horz" wrap="square" anchor="ctr" anchorCtr="0"/>
              <a:lstStyle/>
              <a:p>
                <a:pPr algn="ctr">
                  <a:defRPr lang="en-US" sz="1200" b="1"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Comm</c:v>
                </c:pt>
                <c:pt idx="1">
                  <c:v>Comm &amp; Facility</c:v>
                </c:pt>
                <c:pt idx="2">
                  <c:v>Facility</c:v>
                </c:pt>
              </c:strCache>
            </c:strRef>
          </c:cat>
          <c:val>
            <c:numRef>
              <c:f>Sheet1!$B$2:$B$4</c:f>
              <c:numCache>
                <c:formatCode>General</c:formatCode>
                <c:ptCount val="3"/>
                <c:pt idx="0">
                  <c:v>2.5099999999999998</c:v>
                </c:pt>
                <c:pt idx="1">
                  <c:v>2.41</c:v>
                </c:pt>
                <c:pt idx="2">
                  <c:v>2.2400000000000002</c:v>
                </c:pt>
              </c:numCache>
            </c:numRef>
          </c:val>
          <c:smooth val="0"/>
          <c:extLst>
            <c:ext xmlns:c16="http://schemas.microsoft.com/office/drawing/2014/chart" uri="{C3380CC4-5D6E-409C-BE32-E72D297353CC}">
              <c16:uniqueId val="{00000001-0E20-4D42-A4C5-1EC7AC211E79}"/>
            </c:ext>
          </c:extLst>
        </c:ser>
        <c:dLbls>
          <c:dLblPos val="ctr"/>
          <c:showLegendKey val="0"/>
          <c:showVal val="1"/>
          <c:showCatName val="0"/>
          <c:showSerName val="0"/>
          <c:showPercent val="0"/>
          <c:showBubbleSize val="0"/>
        </c:dLbls>
        <c:marker val="1"/>
        <c:smooth val="0"/>
        <c:axId val="977933344"/>
        <c:axId val="727696864"/>
      </c:lineChart>
      <c:catAx>
        <c:axId val="97793334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en-US"/>
          </a:p>
        </c:txPr>
        <c:crossAx val="727696864"/>
        <c:crosses val="autoZero"/>
        <c:auto val="1"/>
        <c:lblAlgn val="ctr"/>
        <c:lblOffset val="100"/>
        <c:noMultiLvlLbl val="0"/>
      </c:catAx>
      <c:valAx>
        <c:axId val="72769686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977933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000" baseline="0"/>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DOES</a:t>
            </a:r>
            <a:r>
              <a:rPr lang="en-US" b="1" baseline="0"/>
              <a:t> NOT HAVE A JOB IN THE COMMUNITY</a:t>
            </a:r>
            <a:endParaRPr lang="en-US"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1-B829-4FBC-BA99-0CFA540D3422}"/>
              </c:ext>
            </c:extLst>
          </c:dPt>
          <c:dPt>
            <c:idx val="1"/>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3-B829-4FBC-BA99-0CFA540D3422}"/>
              </c:ext>
            </c:extLst>
          </c:dPt>
          <c:dLbls>
            <c:dLbl>
              <c:idx val="0"/>
              <c:delete val="1"/>
              <c:extLst>
                <c:ext xmlns:c15="http://schemas.microsoft.com/office/drawing/2012/chart" uri="{CE6537A1-D6FC-4f65-9D91-7224C49458BB}"/>
                <c:ext xmlns:c16="http://schemas.microsoft.com/office/drawing/2014/chart" uri="{C3380CC4-5D6E-409C-BE32-E72D297353CC}">
                  <c16:uniqueId val="{00000001-B829-4FBC-BA99-0CFA540D3422}"/>
                </c:ext>
              </c:extLst>
            </c:dLbl>
            <c:dLbl>
              <c:idx val="1"/>
              <c:tx>
                <c:rich>
                  <a:bodyPr/>
                  <a:lstStyle/>
                  <a:p>
                    <a:fld id="{E27B6AA9-D7D9-4617-83C5-2624B27BDC22}"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829-4FBC-BA99-0CFA540D3422}"/>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Sheet1!$A$1:$B$1</c:f>
              <c:numCache>
                <c:formatCode>0%</c:formatCode>
                <c:ptCount val="2"/>
                <c:pt idx="0">
                  <c:v>0.16</c:v>
                </c:pt>
                <c:pt idx="1">
                  <c:v>0.84</c:v>
                </c:pt>
              </c:numCache>
            </c:numRef>
          </c:val>
          <c:extLst>
            <c:ext xmlns:c16="http://schemas.microsoft.com/office/drawing/2014/chart" uri="{C3380CC4-5D6E-409C-BE32-E72D297353CC}">
              <c16:uniqueId val="{00000004-B829-4FBC-BA99-0CFA540D3422}"/>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r>
              <a:rPr lang="en-US"/>
              <a:t>Does Not have a Job and Does not Want One</a:t>
            </a:r>
          </a:p>
        </c:rich>
      </c:tx>
      <c:layout>
        <c:manualLayout>
          <c:xMode val="edge"/>
          <c:yMode val="edge"/>
          <c:x val="0.16697900262467191"/>
          <c:y val="0"/>
        </c:manualLayout>
      </c:layout>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2">
                  <a:shade val="76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C46B-4A96-A4E3-A32D5D5FA32E}"/>
              </c:ext>
            </c:extLst>
          </c:dPt>
          <c:dPt>
            <c:idx val="1"/>
            <c:bubble3D val="0"/>
            <c:spPr>
              <a:solidFill>
                <a:schemeClr val="accent2">
                  <a:tint val="77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C46B-4A96-A4E3-A32D5D5FA32E}"/>
              </c:ext>
            </c:extLst>
          </c:dPt>
          <c:dLbls>
            <c:dLbl>
              <c:idx val="1"/>
              <c:delete val="1"/>
              <c:extLst>
                <c:ext xmlns:c15="http://schemas.microsoft.com/office/drawing/2012/chart" uri="{CE6537A1-D6FC-4f65-9D91-7224C49458BB}"/>
                <c:ext xmlns:c16="http://schemas.microsoft.com/office/drawing/2014/chart" uri="{C3380CC4-5D6E-409C-BE32-E72D297353CC}">
                  <c16:uniqueId val="{00000003-C46B-4A96-A4E3-A32D5D5FA32E}"/>
                </c:ext>
              </c:extLst>
            </c:dLbl>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Sheet1!$A$1:$B$1</c:f>
              <c:numCache>
                <c:formatCode>0%</c:formatCode>
                <c:ptCount val="2"/>
                <c:pt idx="0">
                  <c:v>0.55000000000000004</c:v>
                </c:pt>
                <c:pt idx="1">
                  <c:v>0.45</c:v>
                </c:pt>
              </c:numCache>
            </c:numRef>
          </c:val>
          <c:extLst>
            <c:ext xmlns:c16="http://schemas.microsoft.com/office/drawing/2014/chart" uri="{C3380CC4-5D6E-409C-BE32-E72D297353CC}">
              <c16:uniqueId val="{00000004-C46B-4A96-A4E3-A32D5D5FA32E}"/>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doughnutChart>
        <c:varyColors val="1"/>
        <c:ser>
          <c:idx val="0"/>
          <c:order val="0"/>
          <c:dPt>
            <c:idx val="0"/>
            <c:bubble3D val="0"/>
            <c:spPr>
              <a:solidFill>
                <a:schemeClr val="accent2">
                  <a:shade val="76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977-40D7-943D-D05A8A3CCA49}"/>
              </c:ext>
            </c:extLst>
          </c:dPt>
          <c:dPt>
            <c:idx val="1"/>
            <c:bubble3D val="0"/>
            <c:spPr>
              <a:solidFill>
                <a:schemeClr val="accent2">
                  <a:tint val="77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977-40D7-943D-D05A8A3CCA49}"/>
              </c:ext>
            </c:extLst>
          </c:dPt>
          <c:dLbls>
            <c:dLbl>
              <c:idx val="1"/>
              <c:delete val="1"/>
              <c:extLst>
                <c:ext xmlns:c15="http://schemas.microsoft.com/office/drawing/2012/chart" uri="{CE6537A1-D6FC-4f65-9D91-7224C49458BB}"/>
                <c:ext xmlns:c16="http://schemas.microsoft.com/office/drawing/2014/chart" uri="{C3380CC4-5D6E-409C-BE32-E72D297353CC}">
                  <c16:uniqueId val="{00000003-9977-40D7-943D-D05A8A3CCA49}"/>
                </c:ext>
              </c:extLst>
            </c:dLbl>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Sheet1!$A$1:$B$1</c:f>
              <c:numCache>
                <c:formatCode>0%</c:formatCode>
                <c:ptCount val="2"/>
                <c:pt idx="0">
                  <c:v>0.25</c:v>
                </c:pt>
                <c:pt idx="1">
                  <c:v>0.75</c:v>
                </c:pt>
              </c:numCache>
            </c:numRef>
          </c:val>
          <c:extLst>
            <c:ext xmlns:c16="http://schemas.microsoft.com/office/drawing/2014/chart" uri="{C3380CC4-5D6E-409C-BE32-E72D297353CC}">
              <c16:uniqueId val="{00000004-9977-40D7-943D-D05A8A3CCA49}"/>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Reversed" id="22">
  <a:schemeClr val="accent2"/>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7.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0.79667</cdr:x>
      <cdr:y>0.01111</cdr:y>
    </cdr:from>
    <cdr:to>
      <cdr:x>0.99667</cdr:x>
      <cdr:y>0.34444</cdr:y>
    </cdr:to>
    <cdr:sp macro="" textlink="">
      <cdr:nvSpPr>
        <cdr:cNvPr id="2" name="TextBox 1">
          <a:extLst xmlns:a="http://schemas.openxmlformats.org/drawingml/2006/main">
            <a:ext uri="{FF2B5EF4-FFF2-40B4-BE49-F238E27FC236}">
              <a16:creationId xmlns:a16="http://schemas.microsoft.com/office/drawing/2014/main" id="{EF99ADBC-4964-360D-231C-DDED1DD4261C}"/>
            </a:ext>
          </a:extLst>
        </cdr:cNvPr>
        <cdr:cNvSpPr txBox="1"/>
      </cdr:nvSpPr>
      <cdr:spPr>
        <a:xfrm xmlns:a="http://schemas.openxmlformats.org/drawingml/2006/main">
          <a:off x="3642360" y="304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0.795</cdr:x>
      <cdr:y>0.01667</cdr:y>
    </cdr:from>
    <cdr:to>
      <cdr:x>0.995</cdr:x>
      <cdr:y>0.35</cdr:y>
    </cdr:to>
    <cdr:sp macro="" textlink="">
      <cdr:nvSpPr>
        <cdr:cNvPr id="3" name="TextBox 2">
          <a:extLst xmlns:a="http://schemas.openxmlformats.org/drawingml/2006/main">
            <a:ext uri="{FF2B5EF4-FFF2-40B4-BE49-F238E27FC236}">
              <a16:creationId xmlns:a16="http://schemas.microsoft.com/office/drawing/2014/main" id="{EE5E69DD-137A-2ADD-460A-2777217A2C1C}"/>
            </a:ext>
          </a:extLst>
        </cdr:cNvPr>
        <cdr:cNvSpPr txBox="1"/>
      </cdr:nvSpPr>
      <cdr:spPr>
        <a:xfrm xmlns:a="http://schemas.openxmlformats.org/drawingml/2006/main">
          <a:off x="3634740" y="4572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cdr:x>
      <cdr:y>0.14167</cdr:y>
    </cdr:from>
    <cdr:to>
      <cdr:x>1</cdr:x>
      <cdr:y>0.475</cdr:y>
    </cdr:to>
    <cdr:sp macro="" textlink="">
      <cdr:nvSpPr>
        <cdr:cNvPr id="4" name="TextBox 3">
          <a:extLst xmlns:a="http://schemas.openxmlformats.org/drawingml/2006/main">
            <a:ext uri="{FF2B5EF4-FFF2-40B4-BE49-F238E27FC236}">
              <a16:creationId xmlns:a16="http://schemas.microsoft.com/office/drawing/2014/main" id="{32E1490B-E96C-4F8D-987E-E097C37BF7ED}"/>
            </a:ext>
          </a:extLst>
        </cdr:cNvPr>
        <cdr:cNvSpPr txBox="1"/>
      </cdr:nvSpPr>
      <cdr:spPr>
        <a:xfrm xmlns:a="http://schemas.openxmlformats.org/drawingml/2006/main">
          <a:off x="3657600" y="38862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a:t>(p&lt;.001)</a:t>
          </a:r>
        </a:p>
      </cdr:txBody>
    </cdr:sp>
  </cdr:relSizeAnchor>
  <cdr:relSizeAnchor xmlns:cdr="http://schemas.openxmlformats.org/drawingml/2006/chartDrawing">
    <cdr:from>
      <cdr:x>0.8</cdr:x>
      <cdr:y>0.03611</cdr:y>
    </cdr:from>
    <cdr:to>
      <cdr:x>1</cdr:x>
      <cdr:y>0.14444</cdr:y>
    </cdr:to>
    <cdr:sp macro="" textlink="">
      <cdr:nvSpPr>
        <cdr:cNvPr id="5" name="TextBox 4">
          <a:extLst xmlns:a="http://schemas.openxmlformats.org/drawingml/2006/main">
            <a:ext uri="{FF2B5EF4-FFF2-40B4-BE49-F238E27FC236}">
              <a16:creationId xmlns:a16="http://schemas.microsoft.com/office/drawing/2014/main" id="{B99DAAA4-6E75-EBD6-238B-76CE31772E59}"/>
            </a:ext>
          </a:extLst>
        </cdr:cNvPr>
        <cdr:cNvSpPr txBox="1"/>
      </cdr:nvSpPr>
      <cdr:spPr>
        <a:xfrm xmlns:a="http://schemas.openxmlformats.org/drawingml/2006/main">
          <a:off x="3657600" y="99060"/>
          <a:ext cx="914400" cy="29718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a:t>N=1064</a:t>
          </a:r>
        </a:p>
      </cdr:txBody>
    </cdr:sp>
  </cdr:relSizeAnchor>
</c:userShapes>
</file>

<file path=ppt/drawings/drawing2.xml><?xml version="1.0" encoding="utf-8"?>
<c:userShapes xmlns:c="http://schemas.openxmlformats.org/drawingml/2006/chart">
  <cdr:relSizeAnchor xmlns:cdr="http://schemas.openxmlformats.org/drawingml/2006/chartDrawing">
    <cdr:from>
      <cdr:x>0.79667</cdr:x>
      <cdr:y>0.01111</cdr:y>
    </cdr:from>
    <cdr:to>
      <cdr:x>0.99667</cdr:x>
      <cdr:y>0.34444</cdr:y>
    </cdr:to>
    <cdr:sp macro="" textlink="">
      <cdr:nvSpPr>
        <cdr:cNvPr id="2" name="TextBox 1">
          <a:extLst xmlns:a="http://schemas.openxmlformats.org/drawingml/2006/main">
            <a:ext uri="{FF2B5EF4-FFF2-40B4-BE49-F238E27FC236}">
              <a16:creationId xmlns:a16="http://schemas.microsoft.com/office/drawing/2014/main" id="{EF99ADBC-4964-360D-231C-DDED1DD4261C}"/>
            </a:ext>
          </a:extLst>
        </cdr:cNvPr>
        <cdr:cNvSpPr txBox="1"/>
      </cdr:nvSpPr>
      <cdr:spPr>
        <a:xfrm xmlns:a="http://schemas.openxmlformats.org/drawingml/2006/main">
          <a:off x="3642360" y="304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0.795</cdr:x>
      <cdr:y>0.01667</cdr:y>
    </cdr:from>
    <cdr:to>
      <cdr:x>0.995</cdr:x>
      <cdr:y>0.35</cdr:y>
    </cdr:to>
    <cdr:sp macro="" textlink="">
      <cdr:nvSpPr>
        <cdr:cNvPr id="3" name="TextBox 2">
          <a:extLst xmlns:a="http://schemas.openxmlformats.org/drawingml/2006/main">
            <a:ext uri="{FF2B5EF4-FFF2-40B4-BE49-F238E27FC236}">
              <a16:creationId xmlns:a16="http://schemas.microsoft.com/office/drawing/2014/main" id="{EE5E69DD-137A-2ADD-460A-2777217A2C1C}"/>
            </a:ext>
          </a:extLst>
        </cdr:cNvPr>
        <cdr:cNvSpPr txBox="1"/>
      </cdr:nvSpPr>
      <cdr:spPr>
        <a:xfrm xmlns:a="http://schemas.openxmlformats.org/drawingml/2006/main">
          <a:off x="3634740" y="4572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cdr:x>
      <cdr:y>0.14167</cdr:y>
    </cdr:from>
    <cdr:to>
      <cdr:x>1</cdr:x>
      <cdr:y>0.475</cdr:y>
    </cdr:to>
    <cdr:sp macro="" textlink="">
      <cdr:nvSpPr>
        <cdr:cNvPr id="4" name="TextBox 3">
          <a:extLst xmlns:a="http://schemas.openxmlformats.org/drawingml/2006/main">
            <a:ext uri="{FF2B5EF4-FFF2-40B4-BE49-F238E27FC236}">
              <a16:creationId xmlns:a16="http://schemas.microsoft.com/office/drawing/2014/main" id="{32E1490B-E96C-4F8D-987E-E097C37BF7ED}"/>
            </a:ext>
          </a:extLst>
        </cdr:cNvPr>
        <cdr:cNvSpPr txBox="1"/>
      </cdr:nvSpPr>
      <cdr:spPr>
        <a:xfrm xmlns:a="http://schemas.openxmlformats.org/drawingml/2006/main">
          <a:off x="3657600" y="38862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a:t>(p&lt;.001)</a:t>
          </a:r>
        </a:p>
      </cdr:txBody>
    </cdr:sp>
  </cdr:relSizeAnchor>
  <cdr:relSizeAnchor xmlns:cdr="http://schemas.openxmlformats.org/drawingml/2006/chartDrawing">
    <cdr:from>
      <cdr:x>0.8</cdr:x>
      <cdr:y>0.03611</cdr:y>
    </cdr:from>
    <cdr:to>
      <cdr:x>1</cdr:x>
      <cdr:y>0.14444</cdr:y>
    </cdr:to>
    <cdr:sp macro="" textlink="">
      <cdr:nvSpPr>
        <cdr:cNvPr id="5" name="TextBox 4">
          <a:extLst xmlns:a="http://schemas.openxmlformats.org/drawingml/2006/main">
            <a:ext uri="{FF2B5EF4-FFF2-40B4-BE49-F238E27FC236}">
              <a16:creationId xmlns:a16="http://schemas.microsoft.com/office/drawing/2014/main" id="{B99DAAA4-6E75-EBD6-238B-76CE31772E59}"/>
            </a:ext>
          </a:extLst>
        </cdr:cNvPr>
        <cdr:cNvSpPr txBox="1"/>
      </cdr:nvSpPr>
      <cdr:spPr>
        <a:xfrm xmlns:a="http://schemas.openxmlformats.org/drawingml/2006/main">
          <a:off x="3657600" y="99060"/>
          <a:ext cx="914400" cy="29718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a:t>N=1033</a:t>
          </a:r>
        </a:p>
      </cdr:txBody>
    </cdr:sp>
  </cdr:relSizeAnchor>
</c:userShapes>
</file>

<file path=ppt/drawings/drawing3.xml><?xml version="1.0" encoding="utf-8"?>
<c:userShapes xmlns:c="http://schemas.openxmlformats.org/drawingml/2006/chart">
  <cdr:relSizeAnchor xmlns:cdr="http://schemas.openxmlformats.org/drawingml/2006/chartDrawing">
    <cdr:from>
      <cdr:x>0.79667</cdr:x>
      <cdr:y>0.01111</cdr:y>
    </cdr:from>
    <cdr:to>
      <cdr:x>0.99667</cdr:x>
      <cdr:y>0.34444</cdr:y>
    </cdr:to>
    <cdr:sp macro="" textlink="">
      <cdr:nvSpPr>
        <cdr:cNvPr id="2" name="TextBox 1">
          <a:extLst xmlns:a="http://schemas.openxmlformats.org/drawingml/2006/main">
            <a:ext uri="{FF2B5EF4-FFF2-40B4-BE49-F238E27FC236}">
              <a16:creationId xmlns:a16="http://schemas.microsoft.com/office/drawing/2014/main" id="{EF99ADBC-4964-360D-231C-DDED1DD4261C}"/>
            </a:ext>
          </a:extLst>
        </cdr:cNvPr>
        <cdr:cNvSpPr txBox="1"/>
      </cdr:nvSpPr>
      <cdr:spPr>
        <a:xfrm xmlns:a="http://schemas.openxmlformats.org/drawingml/2006/main">
          <a:off x="3642360" y="304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0.795</cdr:x>
      <cdr:y>0.01667</cdr:y>
    </cdr:from>
    <cdr:to>
      <cdr:x>0.995</cdr:x>
      <cdr:y>0.35</cdr:y>
    </cdr:to>
    <cdr:sp macro="" textlink="">
      <cdr:nvSpPr>
        <cdr:cNvPr id="3" name="TextBox 2">
          <a:extLst xmlns:a="http://schemas.openxmlformats.org/drawingml/2006/main">
            <a:ext uri="{FF2B5EF4-FFF2-40B4-BE49-F238E27FC236}">
              <a16:creationId xmlns:a16="http://schemas.microsoft.com/office/drawing/2014/main" id="{EE5E69DD-137A-2ADD-460A-2777217A2C1C}"/>
            </a:ext>
          </a:extLst>
        </cdr:cNvPr>
        <cdr:cNvSpPr txBox="1"/>
      </cdr:nvSpPr>
      <cdr:spPr>
        <a:xfrm xmlns:a="http://schemas.openxmlformats.org/drawingml/2006/main">
          <a:off x="3634740" y="4572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0.77917</cdr:x>
      <cdr:y>0.58959</cdr:y>
    </cdr:from>
    <cdr:to>
      <cdr:x>0.97917</cdr:x>
      <cdr:y>0.92292</cdr:y>
    </cdr:to>
    <cdr:sp macro="" textlink="">
      <cdr:nvSpPr>
        <cdr:cNvPr id="4" name="TextBox 3">
          <a:extLst xmlns:a="http://schemas.openxmlformats.org/drawingml/2006/main">
            <a:ext uri="{FF2B5EF4-FFF2-40B4-BE49-F238E27FC236}">
              <a16:creationId xmlns:a16="http://schemas.microsoft.com/office/drawing/2014/main" id="{32E1490B-E96C-4F8D-987E-E097C37BF7ED}"/>
            </a:ext>
          </a:extLst>
        </cdr:cNvPr>
        <cdr:cNvSpPr txBox="1"/>
      </cdr:nvSpPr>
      <cdr:spPr>
        <a:xfrm xmlns:a="http://schemas.openxmlformats.org/drawingml/2006/main">
          <a:off x="3562350" y="1617354"/>
          <a:ext cx="914400" cy="9143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a:t>(p&lt;.001)</a:t>
          </a:r>
        </a:p>
      </cdr:txBody>
    </cdr:sp>
  </cdr:relSizeAnchor>
  <cdr:relSizeAnchor xmlns:cdr="http://schemas.openxmlformats.org/drawingml/2006/chartDrawing">
    <cdr:from>
      <cdr:x>0.77917</cdr:x>
      <cdr:y>0.5</cdr:y>
    </cdr:from>
    <cdr:to>
      <cdr:x>0.97917</cdr:x>
      <cdr:y>0.60833</cdr:y>
    </cdr:to>
    <cdr:sp macro="" textlink="">
      <cdr:nvSpPr>
        <cdr:cNvPr id="5" name="TextBox 4">
          <a:extLst xmlns:a="http://schemas.openxmlformats.org/drawingml/2006/main">
            <a:ext uri="{FF2B5EF4-FFF2-40B4-BE49-F238E27FC236}">
              <a16:creationId xmlns:a16="http://schemas.microsoft.com/office/drawing/2014/main" id="{B99DAAA4-6E75-EBD6-238B-76CE31772E59}"/>
            </a:ext>
          </a:extLst>
        </cdr:cNvPr>
        <cdr:cNvSpPr txBox="1"/>
      </cdr:nvSpPr>
      <cdr:spPr>
        <a:xfrm xmlns:a="http://schemas.openxmlformats.org/drawingml/2006/main">
          <a:off x="3562350" y="1371600"/>
          <a:ext cx="914400" cy="29717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a:t>N=1015</a:t>
          </a:r>
        </a:p>
      </cdr:txBody>
    </cdr:sp>
  </cdr:relSizeAnchor>
</c:userShapes>
</file>

<file path=ppt/drawings/drawing4.xml><?xml version="1.0" encoding="utf-8"?>
<c:userShapes xmlns:c="http://schemas.openxmlformats.org/drawingml/2006/chart">
  <cdr:relSizeAnchor xmlns:cdr="http://schemas.openxmlformats.org/drawingml/2006/chartDrawing">
    <cdr:from>
      <cdr:x>0.79667</cdr:x>
      <cdr:y>0.01111</cdr:y>
    </cdr:from>
    <cdr:to>
      <cdr:x>0.99667</cdr:x>
      <cdr:y>0.34444</cdr:y>
    </cdr:to>
    <cdr:sp macro="" textlink="">
      <cdr:nvSpPr>
        <cdr:cNvPr id="2" name="TextBox 1">
          <a:extLst xmlns:a="http://schemas.openxmlformats.org/drawingml/2006/main">
            <a:ext uri="{FF2B5EF4-FFF2-40B4-BE49-F238E27FC236}">
              <a16:creationId xmlns:a16="http://schemas.microsoft.com/office/drawing/2014/main" id="{EF99ADBC-4964-360D-231C-DDED1DD4261C}"/>
            </a:ext>
          </a:extLst>
        </cdr:cNvPr>
        <cdr:cNvSpPr txBox="1"/>
      </cdr:nvSpPr>
      <cdr:spPr>
        <a:xfrm xmlns:a="http://schemas.openxmlformats.org/drawingml/2006/main">
          <a:off x="3642360" y="304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0.795</cdr:x>
      <cdr:y>0.01667</cdr:y>
    </cdr:from>
    <cdr:to>
      <cdr:x>0.995</cdr:x>
      <cdr:y>0.35</cdr:y>
    </cdr:to>
    <cdr:sp macro="" textlink="">
      <cdr:nvSpPr>
        <cdr:cNvPr id="3" name="TextBox 2">
          <a:extLst xmlns:a="http://schemas.openxmlformats.org/drawingml/2006/main">
            <a:ext uri="{FF2B5EF4-FFF2-40B4-BE49-F238E27FC236}">
              <a16:creationId xmlns:a16="http://schemas.microsoft.com/office/drawing/2014/main" id="{EE5E69DD-137A-2ADD-460A-2777217A2C1C}"/>
            </a:ext>
          </a:extLst>
        </cdr:cNvPr>
        <cdr:cNvSpPr txBox="1"/>
      </cdr:nvSpPr>
      <cdr:spPr>
        <a:xfrm xmlns:a="http://schemas.openxmlformats.org/drawingml/2006/main">
          <a:off x="3634740" y="4572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cdr:x>
      <cdr:y>0.31389</cdr:y>
    </cdr:from>
    <cdr:to>
      <cdr:x>1</cdr:x>
      <cdr:y>0.64722</cdr:y>
    </cdr:to>
    <cdr:sp macro="" textlink="">
      <cdr:nvSpPr>
        <cdr:cNvPr id="4" name="TextBox 3">
          <a:extLst xmlns:a="http://schemas.openxmlformats.org/drawingml/2006/main">
            <a:ext uri="{FF2B5EF4-FFF2-40B4-BE49-F238E27FC236}">
              <a16:creationId xmlns:a16="http://schemas.microsoft.com/office/drawing/2014/main" id="{32E1490B-E96C-4F8D-987E-E097C37BF7ED}"/>
            </a:ext>
          </a:extLst>
        </cdr:cNvPr>
        <cdr:cNvSpPr txBox="1"/>
      </cdr:nvSpPr>
      <cdr:spPr>
        <a:xfrm xmlns:a="http://schemas.openxmlformats.org/drawingml/2006/main">
          <a:off x="3657600" y="86106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a:t>(p&lt;.001)</a:t>
          </a:r>
        </a:p>
      </cdr:txBody>
    </cdr:sp>
  </cdr:relSizeAnchor>
  <cdr:relSizeAnchor xmlns:cdr="http://schemas.openxmlformats.org/drawingml/2006/chartDrawing">
    <cdr:from>
      <cdr:x>0.8</cdr:x>
      <cdr:y>0.24444</cdr:y>
    </cdr:from>
    <cdr:to>
      <cdr:x>1</cdr:x>
      <cdr:y>0.35278</cdr:y>
    </cdr:to>
    <cdr:sp macro="" textlink="">
      <cdr:nvSpPr>
        <cdr:cNvPr id="5" name="TextBox 4">
          <a:extLst xmlns:a="http://schemas.openxmlformats.org/drawingml/2006/main">
            <a:ext uri="{FF2B5EF4-FFF2-40B4-BE49-F238E27FC236}">
              <a16:creationId xmlns:a16="http://schemas.microsoft.com/office/drawing/2014/main" id="{B99DAAA4-6E75-EBD6-238B-76CE31772E59}"/>
            </a:ext>
          </a:extLst>
        </cdr:cNvPr>
        <cdr:cNvSpPr txBox="1"/>
      </cdr:nvSpPr>
      <cdr:spPr>
        <a:xfrm xmlns:a="http://schemas.openxmlformats.org/drawingml/2006/main">
          <a:off x="3657600" y="670560"/>
          <a:ext cx="914400" cy="29718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a:t>N=1014</a:t>
          </a:r>
        </a:p>
      </cdr:txBody>
    </cdr:sp>
  </cdr:relSizeAnchor>
</c:userShapes>
</file>

<file path=ppt/drawings/drawing5.xml><?xml version="1.0" encoding="utf-8"?>
<c:userShapes xmlns:c="http://schemas.openxmlformats.org/drawingml/2006/chart">
  <cdr:relSizeAnchor xmlns:cdr="http://schemas.openxmlformats.org/drawingml/2006/chartDrawing">
    <cdr:from>
      <cdr:x>0.65152</cdr:x>
      <cdr:y>0.77946</cdr:y>
    </cdr:from>
    <cdr:to>
      <cdr:x>0.76263</cdr:x>
      <cdr:y>1</cdr:y>
    </cdr:to>
    <cdr:cxnSp macro="">
      <cdr:nvCxnSpPr>
        <cdr:cNvPr id="2" name="Straight Connector 1">
          <a:extLst xmlns:a="http://schemas.openxmlformats.org/drawingml/2006/main">
            <a:ext uri="{FF2B5EF4-FFF2-40B4-BE49-F238E27FC236}">
              <a16:creationId xmlns:a16="http://schemas.microsoft.com/office/drawing/2014/main" id="{D642D14E-228B-9E92-D114-1ADE78DFF9D5}"/>
            </a:ext>
          </a:extLst>
        </cdr:cNvPr>
        <cdr:cNvCxnSpPr/>
      </cdr:nvCxnSpPr>
      <cdr:spPr>
        <a:xfrm xmlns:a="http://schemas.openxmlformats.org/drawingml/2006/main">
          <a:off x="2978728" y="2138217"/>
          <a:ext cx="508000" cy="604983"/>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4F2A5D-270F-475D-A7C7-485B327A993B}" type="datetimeFigureOut">
              <a:rPr lang="en-US" smtClean="0"/>
              <a:t>3/26/2025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D98447-2325-4987-8F3B-61CB5738E111}" type="slidenum">
              <a:rPr lang="en-US" smtClean="0"/>
              <a:t>‹#›</a:t>
            </a:fld>
            <a:endParaRPr lang="en-US"/>
          </a:p>
        </p:txBody>
      </p:sp>
    </p:spTree>
    <p:extLst>
      <p:ext uri="{BB962C8B-B14F-4D97-AF65-F5344CB8AC3E}">
        <p14:creationId xmlns:p14="http://schemas.microsoft.com/office/powerpoint/2010/main" val="2736289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NCI began in 1997 as a way for State DD systems to understand whether the services and supports provided to people with intellectual and developmental disabilities were doing what they intended to do which is to support people to live good lives they way they want. In 2015, the NCI for Aging and disabilities launched with a similar purpose in mind. The NCI-AD population focuses on older adults and people with physical disabilities receiving long-terms services and supports.</a:t>
            </a:r>
          </a:p>
          <a:p>
            <a:endParaRPr lang="en-US"/>
          </a:p>
          <a:p>
            <a:r>
              <a:rPr lang="en-US"/>
              <a:t>Importantly the cornerstone of NCI and NCI-AD is that we hear information directly from receiving services about the services they are getting. </a:t>
            </a:r>
          </a:p>
        </p:txBody>
      </p:sp>
      <p:sp>
        <p:nvSpPr>
          <p:cNvPr id="4" name="Slide Number Placeholder 3"/>
          <p:cNvSpPr>
            <a:spLocks noGrp="1"/>
          </p:cNvSpPr>
          <p:nvPr>
            <p:ph type="sldNum" sz="quarter" idx="5"/>
          </p:nvPr>
        </p:nvSpPr>
        <p:spPr/>
        <p:txBody>
          <a:bodyPr/>
          <a:lstStyle/>
          <a:p>
            <a:fld id="{133FE0D3-89D7-4B57-BA10-80D599D44102}" type="slidenum">
              <a:rPr lang="en-US" smtClean="0"/>
              <a:t>2</a:t>
            </a:fld>
            <a:endParaRPr lang="en-US"/>
          </a:p>
        </p:txBody>
      </p:sp>
    </p:spTree>
    <p:extLst>
      <p:ext uri="{BB962C8B-B14F-4D97-AF65-F5344CB8AC3E}">
        <p14:creationId xmlns:p14="http://schemas.microsoft.com/office/powerpoint/2010/main" val="1565834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3CD27-E157-454A-BBC0-C596196CA3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8472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provide some context around what IN is aiming for related to increasing levels of choice – IN convened various stakeholders including state leaders, providers, family members, and self-advocates who participated over time to craft this definition of choice.</a:t>
            </a:r>
          </a:p>
          <a:p>
            <a:endParaRPr lang="en-US"/>
          </a:p>
          <a:p>
            <a:r>
              <a:rPr lang="en-US"/>
              <a:t> Note the focus on not only individual self-determination, but also call for specific supports related to informed choice and dignity of risk.</a:t>
            </a:r>
          </a:p>
        </p:txBody>
      </p:sp>
      <p:sp>
        <p:nvSpPr>
          <p:cNvPr id="4" name="Slide Number Placeholder 3"/>
          <p:cNvSpPr>
            <a:spLocks noGrp="1"/>
          </p:cNvSpPr>
          <p:nvPr>
            <p:ph type="sldNum" sz="quarter" idx="5"/>
          </p:nvPr>
        </p:nvSpPr>
        <p:spPr/>
        <p:txBody>
          <a:bodyPr/>
          <a:lstStyle/>
          <a:p>
            <a:fld id="{89D98447-2325-4987-8F3B-61CB5738E111}" type="slidenum">
              <a:rPr lang="en-US" smtClean="0"/>
              <a:t>8</a:t>
            </a:fld>
            <a:endParaRPr lang="en-US"/>
          </a:p>
        </p:txBody>
      </p:sp>
    </p:spTree>
    <p:extLst>
      <p:ext uri="{BB962C8B-B14F-4D97-AF65-F5344CB8AC3E}">
        <p14:creationId xmlns:p14="http://schemas.microsoft.com/office/powerpoint/2010/main" val="3779058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98447-2325-4987-8F3B-61CB5738E111}" type="slidenum">
              <a:rPr lang="en-US" smtClean="0"/>
              <a:t>9</a:t>
            </a:fld>
            <a:endParaRPr lang="en-US"/>
          </a:p>
        </p:txBody>
      </p:sp>
    </p:spTree>
    <p:extLst>
      <p:ext uri="{BB962C8B-B14F-4D97-AF65-F5344CB8AC3E}">
        <p14:creationId xmlns:p14="http://schemas.microsoft.com/office/powerpoint/2010/main" val="1133832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refer to the NCI IPS Choice Scale for scoring information</a:t>
            </a:r>
          </a:p>
          <a:p>
            <a:r>
              <a:rPr lang="en-US" dirty="0"/>
              <a:t>Level of Choice organized by level of Intellectual or Developmental Disability (IDD)</a:t>
            </a:r>
          </a:p>
          <a:p>
            <a:r>
              <a:rPr lang="en-US" dirty="0"/>
              <a:t>N=1064 (p&lt;.001)</a:t>
            </a:r>
          </a:p>
          <a:p>
            <a:pPr marL="171450" indent="-171450">
              <a:buFont typeface="Arial" panose="020B0604020202020204" pitchFamily="34" charset="0"/>
              <a:buChar char="•"/>
            </a:pPr>
            <a:r>
              <a:rPr lang="en-US" dirty="0"/>
              <a:t>Mild level IDD: 2.39</a:t>
            </a:r>
          </a:p>
          <a:p>
            <a:pPr marL="171450" indent="-171450">
              <a:buFont typeface="Arial" panose="020B0604020202020204" pitchFamily="34" charset="0"/>
              <a:buChar char="•"/>
            </a:pPr>
            <a:r>
              <a:rPr lang="en-US" dirty="0"/>
              <a:t>Moderate level IDD: 2.17</a:t>
            </a:r>
          </a:p>
          <a:p>
            <a:pPr marL="171450" indent="-171450">
              <a:buFont typeface="Arial" panose="020B0604020202020204" pitchFamily="34" charset="0"/>
              <a:buChar char="•"/>
            </a:pPr>
            <a:r>
              <a:rPr lang="en-US" dirty="0"/>
              <a:t>Severe/Profound level IDD: 1.76</a:t>
            </a:r>
          </a:p>
          <a:p>
            <a:endParaRPr lang="en-US" dirty="0"/>
          </a:p>
          <a:p>
            <a:r>
              <a:rPr lang="en-US" dirty="0"/>
              <a:t>Level of Choice by what Program they were in</a:t>
            </a:r>
          </a:p>
          <a:p>
            <a:r>
              <a:rPr lang="en-US" dirty="0"/>
              <a:t>N=1033 (p&lt;.001)</a:t>
            </a:r>
          </a:p>
          <a:p>
            <a:pPr marL="171450" indent="-171450">
              <a:buFont typeface="Arial" panose="020B0604020202020204" pitchFamily="34" charset="0"/>
              <a:buChar char="•"/>
            </a:pPr>
            <a:r>
              <a:rPr lang="en-US" dirty="0"/>
              <a:t>Community and Integration Habilitation Waiver (CIH) Program: 2.09 </a:t>
            </a:r>
          </a:p>
          <a:p>
            <a:pPr marL="171450" indent="-171450">
              <a:buFont typeface="Arial" panose="020B0604020202020204" pitchFamily="34" charset="0"/>
              <a:buChar char="•"/>
            </a:pPr>
            <a:r>
              <a:rPr lang="en-US" dirty="0"/>
              <a:t>Family Support Waiver (FS) Program: 2.19 </a:t>
            </a:r>
          </a:p>
          <a:p>
            <a:pPr marL="171450" indent="-171450">
              <a:buFont typeface="Arial" panose="020B0604020202020204" pitchFamily="34" charset="0"/>
              <a:buChar char="•"/>
            </a:pPr>
            <a:r>
              <a:rPr lang="en-US" dirty="0"/>
              <a:t>Supervised Group Living Program: 1.83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Level of Choice by Guardianship</a:t>
            </a:r>
          </a:p>
          <a:p>
            <a:pPr marL="0" indent="0">
              <a:buFont typeface="Arial" panose="020B0604020202020204" pitchFamily="34" charset="0"/>
              <a:buNone/>
            </a:pPr>
            <a:r>
              <a:rPr lang="en-US" dirty="0"/>
              <a:t>N=1015 (p&lt;.001)</a:t>
            </a:r>
          </a:p>
          <a:p>
            <a:pPr marL="171450" indent="-171450">
              <a:buFont typeface="Arial" panose="020B0604020202020204" pitchFamily="34" charset="0"/>
              <a:buChar char="•"/>
            </a:pPr>
            <a:r>
              <a:rPr lang="en-US" dirty="0"/>
              <a:t>Has a Guardian: 1.93</a:t>
            </a:r>
          </a:p>
          <a:p>
            <a:pPr marL="171450" indent="-171450">
              <a:buFont typeface="Arial" panose="020B0604020202020204" pitchFamily="34" charset="0"/>
              <a:buChar char="•"/>
            </a:pPr>
            <a:r>
              <a:rPr lang="en-US" dirty="0"/>
              <a:t>Doesn’t Have a Guardian: 2.17</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Level of Choice by Paid Employment</a:t>
            </a:r>
          </a:p>
          <a:p>
            <a:pPr marL="0" indent="0">
              <a:buFont typeface="Arial" panose="020B0604020202020204" pitchFamily="34" charset="0"/>
              <a:buNone/>
            </a:pPr>
            <a:r>
              <a:rPr lang="en-US" dirty="0"/>
              <a:t>N=1014 (p&lt;.001)</a:t>
            </a:r>
          </a:p>
          <a:p>
            <a:pPr marL="171450" indent="-171450">
              <a:buFont typeface="Arial" panose="020B0604020202020204" pitchFamily="34" charset="0"/>
              <a:buChar char="•"/>
            </a:pPr>
            <a:r>
              <a:rPr lang="en-US" dirty="0"/>
              <a:t>Community: 2.51</a:t>
            </a:r>
          </a:p>
          <a:p>
            <a:pPr marL="171450" indent="-171450">
              <a:buFont typeface="Arial" panose="020B0604020202020204" pitchFamily="34" charset="0"/>
              <a:buChar char="•"/>
            </a:pPr>
            <a:r>
              <a:rPr lang="en-US" dirty="0"/>
              <a:t>Community and Facility: 2.41</a:t>
            </a:r>
          </a:p>
          <a:p>
            <a:pPr marL="171450" indent="-171450">
              <a:buFont typeface="Arial" panose="020B0604020202020204" pitchFamily="34" charset="0"/>
              <a:buChar char="•"/>
            </a:pPr>
            <a:r>
              <a:rPr lang="en-US" dirty="0"/>
              <a:t>Facility: 2.24</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89D98447-2325-4987-8F3B-61CB5738E111}" type="slidenum">
              <a:rPr lang="en-US" smtClean="0"/>
              <a:t>10</a:t>
            </a:fld>
            <a:endParaRPr lang="en-US"/>
          </a:p>
        </p:txBody>
      </p:sp>
    </p:spTree>
    <p:extLst>
      <p:ext uri="{BB962C8B-B14F-4D97-AF65-F5344CB8AC3E}">
        <p14:creationId xmlns:p14="http://schemas.microsoft.com/office/powerpoint/2010/main" val="2199077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723C3-6294-49E7-B62C-CB963494C5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1775E1-A3E4-4744-B499-B338527091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EF3013-6EDC-4AE4-8C05-DD204F6D71C0}"/>
              </a:ext>
            </a:extLst>
          </p:cNvPr>
          <p:cNvSpPr>
            <a:spLocks noGrp="1"/>
          </p:cNvSpPr>
          <p:nvPr>
            <p:ph type="dt" sz="half" idx="10"/>
          </p:nvPr>
        </p:nvSpPr>
        <p:spPr/>
        <p:txBody>
          <a:bodyPr/>
          <a:lstStyle/>
          <a:p>
            <a:fld id="{8FCE334F-D4D2-46B6-9C32-0AA8B3F08288}" type="datetime1">
              <a:rPr lang="en-US" smtClean="0"/>
              <a:t>3/26/2025</a:t>
            </a:fld>
            <a:endParaRPr lang="en-US"/>
          </a:p>
        </p:txBody>
      </p:sp>
      <p:sp>
        <p:nvSpPr>
          <p:cNvPr id="5" name="Footer Placeholder 4">
            <a:extLst>
              <a:ext uri="{FF2B5EF4-FFF2-40B4-BE49-F238E27FC236}">
                <a16:creationId xmlns:a16="http://schemas.microsoft.com/office/drawing/2014/main" id="{6D50557B-A9B2-4DCB-8E96-603ADCEAE0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C46C96-7B6E-4A40-B9AE-17005BD274B6}"/>
              </a:ext>
            </a:extLst>
          </p:cNvPr>
          <p:cNvSpPr>
            <a:spLocks noGrp="1"/>
          </p:cNvSpPr>
          <p:nvPr>
            <p:ph type="sldNum" sz="quarter" idx="12"/>
          </p:nvPr>
        </p:nvSpPr>
        <p:spPr/>
        <p:txBody>
          <a:bodyPr/>
          <a:lstStyle/>
          <a:p>
            <a:fld id="{56457A89-7E12-42A4-9457-BFD85B9E19BE}" type="slidenum">
              <a:rPr lang="en-US" smtClean="0"/>
              <a:t>‹#›</a:t>
            </a:fld>
            <a:endParaRPr lang="en-US"/>
          </a:p>
        </p:txBody>
      </p:sp>
    </p:spTree>
    <p:extLst>
      <p:ext uri="{BB962C8B-B14F-4D97-AF65-F5344CB8AC3E}">
        <p14:creationId xmlns:p14="http://schemas.microsoft.com/office/powerpoint/2010/main" val="2626632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73EB0-39C1-4DC9-B4EC-A78F71AE07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342629-574B-4D64-BA07-A89BC87899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CA26F1-6E50-4B54-8591-C2566324EFD7}"/>
              </a:ext>
            </a:extLst>
          </p:cNvPr>
          <p:cNvSpPr>
            <a:spLocks noGrp="1"/>
          </p:cNvSpPr>
          <p:nvPr>
            <p:ph type="dt" sz="half" idx="10"/>
          </p:nvPr>
        </p:nvSpPr>
        <p:spPr/>
        <p:txBody>
          <a:bodyPr/>
          <a:lstStyle/>
          <a:p>
            <a:fld id="{B24D313B-FCE2-46E9-8A94-1A704E43764C}" type="datetime1">
              <a:rPr lang="en-US" smtClean="0"/>
              <a:t>3/26/2025</a:t>
            </a:fld>
            <a:endParaRPr lang="en-US"/>
          </a:p>
        </p:txBody>
      </p:sp>
      <p:sp>
        <p:nvSpPr>
          <p:cNvPr id="5" name="Footer Placeholder 4">
            <a:extLst>
              <a:ext uri="{FF2B5EF4-FFF2-40B4-BE49-F238E27FC236}">
                <a16:creationId xmlns:a16="http://schemas.microsoft.com/office/drawing/2014/main" id="{5FED9866-6FD5-4D8F-B778-2E8A16458F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8E28BD-17CB-48DC-9269-DC9EE13BDAC3}"/>
              </a:ext>
            </a:extLst>
          </p:cNvPr>
          <p:cNvSpPr>
            <a:spLocks noGrp="1"/>
          </p:cNvSpPr>
          <p:nvPr>
            <p:ph type="sldNum" sz="quarter" idx="12"/>
          </p:nvPr>
        </p:nvSpPr>
        <p:spPr/>
        <p:txBody>
          <a:bodyPr/>
          <a:lstStyle/>
          <a:p>
            <a:fld id="{56457A89-7E12-42A4-9457-BFD85B9E19BE}" type="slidenum">
              <a:rPr lang="en-US" smtClean="0"/>
              <a:t>‹#›</a:t>
            </a:fld>
            <a:endParaRPr lang="en-US"/>
          </a:p>
        </p:txBody>
      </p:sp>
    </p:spTree>
    <p:extLst>
      <p:ext uri="{BB962C8B-B14F-4D97-AF65-F5344CB8AC3E}">
        <p14:creationId xmlns:p14="http://schemas.microsoft.com/office/powerpoint/2010/main" val="1769274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499313-F116-44CC-9FF2-DADB3D2CE3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3E7FC4-0199-4B1E-9017-CDCDFF23F9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526513-2F40-4C21-9076-AD5C7A5B6C01}"/>
              </a:ext>
            </a:extLst>
          </p:cNvPr>
          <p:cNvSpPr>
            <a:spLocks noGrp="1"/>
          </p:cNvSpPr>
          <p:nvPr>
            <p:ph type="dt" sz="half" idx="10"/>
          </p:nvPr>
        </p:nvSpPr>
        <p:spPr/>
        <p:txBody>
          <a:bodyPr/>
          <a:lstStyle/>
          <a:p>
            <a:fld id="{FA35890C-B4B3-4B70-9408-B51174E844AB}" type="datetime1">
              <a:rPr lang="en-US" smtClean="0"/>
              <a:t>3/26/2025</a:t>
            </a:fld>
            <a:endParaRPr lang="en-US"/>
          </a:p>
        </p:txBody>
      </p:sp>
      <p:sp>
        <p:nvSpPr>
          <p:cNvPr id="5" name="Footer Placeholder 4">
            <a:extLst>
              <a:ext uri="{FF2B5EF4-FFF2-40B4-BE49-F238E27FC236}">
                <a16:creationId xmlns:a16="http://schemas.microsoft.com/office/drawing/2014/main" id="{61C62BB4-20AA-482F-AC0B-4AA869E70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2E3487-586B-494A-B72C-DBD239513503}"/>
              </a:ext>
            </a:extLst>
          </p:cNvPr>
          <p:cNvSpPr>
            <a:spLocks noGrp="1"/>
          </p:cNvSpPr>
          <p:nvPr>
            <p:ph type="sldNum" sz="quarter" idx="12"/>
          </p:nvPr>
        </p:nvSpPr>
        <p:spPr/>
        <p:txBody>
          <a:bodyPr/>
          <a:lstStyle/>
          <a:p>
            <a:fld id="{56457A89-7E12-42A4-9457-BFD85B9E19BE}" type="slidenum">
              <a:rPr lang="en-US" smtClean="0"/>
              <a:t>‹#›</a:t>
            </a:fld>
            <a:endParaRPr lang="en-US"/>
          </a:p>
        </p:txBody>
      </p:sp>
    </p:spTree>
    <p:extLst>
      <p:ext uri="{BB962C8B-B14F-4D97-AF65-F5344CB8AC3E}">
        <p14:creationId xmlns:p14="http://schemas.microsoft.com/office/powerpoint/2010/main" val="3378738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670539" y="3688697"/>
            <a:ext cx="10590128" cy="1485992"/>
          </a:xfrm>
        </p:spPr>
        <p:txBody>
          <a:bodyPr anchor="ctr">
            <a:normAutofit/>
          </a:bodyPr>
          <a:lstStyle>
            <a:lvl1pPr>
              <a:lnSpc>
                <a:spcPct val="90000"/>
              </a:lnSpc>
              <a:defRPr sz="4400" b="1" i="0" spc="0" baseline="0">
                <a:solidFill>
                  <a:srgbClr val="990000"/>
                </a:solidFill>
                <a:latin typeface="Arial"/>
                <a:cs typeface="Arial"/>
              </a:defRPr>
            </a:lvl1pPr>
          </a:lstStyle>
          <a:p>
            <a:r>
              <a:rPr lang="en-US"/>
              <a:t>Unnecessarily extra long title of presentation</a:t>
            </a:r>
          </a:p>
        </p:txBody>
      </p:sp>
      <p:sp>
        <p:nvSpPr>
          <p:cNvPr id="11" name="Text Placeholder 19"/>
          <p:cNvSpPr>
            <a:spLocks noGrp="1"/>
          </p:cNvSpPr>
          <p:nvPr userDrawn="1">
            <p:ph type="body" sz="quarter" idx="10" hasCustomPrompt="1"/>
          </p:nvPr>
        </p:nvSpPr>
        <p:spPr>
          <a:xfrm>
            <a:off x="707592" y="6279763"/>
            <a:ext cx="10312296" cy="370205"/>
          </a:xfrm>
        </p:spPr>
        <p:txBody>
          <a:bodyPr anchor="ctr">
            <a:noAutofit/>
          </a:bodyPr>
          <a:lstStyle>
            <a:lvl1pPr marL="0" indent="0">
              <a:buNone/>
              <a:defRPr sz="1100" b="1" spc="80" baseline="0">
                <a:solidFill>
                  <a:srgbClr val="A6A6A6"/>
                </a:solidFill>
                <a:latin typeface="Arial"/>
                <a:cs typeface="Arial"/>
              </a:defRPr>
            </a:lvl1pPr>
          </a:lstStyle>
          <a:p>
            <a:pPr lvl="0"/>
            <a:r>
              <a:rPr lang="en-US"/>
              <a:t>INDIANA INSTITUTE ON DISABILITY AND COMMUNITY</a:t>
            </a:r>
          </a:p>
        </p:txBody>
      </p:sp>
      <p:sp>
        <p:nvSpPr>
          <p:cNvPr id="9" name="Text Placeholder 19"/>
          <p:cNvSpPr>
            <a:spLocks noGrp="1"/>
          </p:cNvSpPr>
          <p:nvPr>
            <p:ph type="body" sz="quarter" idx="11" hasCustomPrompt="1"/>
          </p:nvPr>
        </p:nvSpPr>
        <p:spPr>
          <a:xfrm>
            <a:off x="707592" y="3301284"/>
            <a:ext cx="10553075" cy="336549"/>
          </a:xfrm>
        </p:spPr>
        <p:txBody>
          <a:bodyPr anchor="ctr">
            <a:noAutofit/>
          </a:bodyPr>
          <a:lstStyle>
            <a:lvl1pPr marL="0" indent="0">
              <a:buNone/>
              <a:defRPr sz="1800" b="0" spc="0" baseline="0">
                <a:solidFill>
                  <a:srgbClr val="A6A6A6"/>
                </a:solidFill>
                <a:latin typeface="Arial"/>
                <a:cs typeface="Arial"/>
              </a:defRPr>
            </a:lvl1pPr>
          </a:lstStyle>
          <a:p>
            <a:pPr lvl="0"/>
            <a:r>
              <a:rPr lang="en-US"/>
              <a:t>SUBHEAD OR NAME OF SCHOOL, DEPARTMENT, OR UNIT</a:t>
            </a:r>
          </a:p>
        </p:txBody>
      </p:sp>
      <p:grpSp>
        <p:nvGrpSpPr>
          <p:cNvPr id="13" name="Group 12"/>
          <p:cNvGrpSpPr/>
          <p:nvPr userDrawn="1"/>
        </p:nvGrpSpPr>
        <p:grpSpPr>
          <a:xfrm>
            <a:off x="828019" y="-72571"/>
            <a:ext cx="1267479" cy="2766507"/>
            <a:chOff x="633305" y="-72571"/>
            <a:chExt cx="950609" cy="2766507"/>
          </a:xfrm>
        </p:grpSpPr>
        <p:sp>
          <p:nvSpPr>
            <p:cNvPr id="6" name="Rectangle 5"/>
            <p:cNvSpPr/>
            <p:nvPr userDrawn="1"/>
          </p:nvSpPr>
          <p:spPr>
            <a:xfrm>
              <a:off x="633305" y="-72571"/>
              <a:ext cx="950609" cy="276650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triden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8009" y="1730375"/>
              <a:ext cx="634481" cy="800730"/>
            </a:xfrm>
            <a:prstGeom prst="rect">
              <a:avLst/>
            </a:prstGeom>
          </p:spPr>
        </p:pic>
      </p:grpSp>
    </p:spTree>
    <p:extLst>
      <p:ext uri="{BB962C8B-B14F-4D97-AF65-F5344CB8AC3E}">
        <p14:creationId xmlns:p14="http://schemas.microsoft.com/office/powerpoint/2010/main" val="4223277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660B13"/>
        </a:solidFill>
        <a:effectLst/>
      </p:bgPr>
    </p:bg>
    <p:spTree>
      <p:nvGrpSpPr>
        <p:cNvPr id="1" name=""/>
        <p:cNvGrpSpPr/>
        <p:nvPr/>
      </p:nvGrpSpPr>
      <p:grpSpPr>
        <a:xfrm>
          <a:off x="0" y="0"/>
          <a:ext cx="0" cy="0"/>
          <a:chOff x="0" y="0"/>
          <a:chExt cx="0" cy="0"/>
        </a:xfrm>
      </p:grpSpPr>
      <p:sp>
        <p:nvSpPr>
          <p:cNvPr id="2" name="TextBox 1"/>
          <p:cNvSpPr txBox="1"/>
          <p:nvPr userDrawn="1"/>
        </p:nvSpPr>
        <p:spPr>
          <a:xfrm>
            <a:off x="1838252" y="3187345"/>
            <a:ext cx="184731" cy="369332"/>
          </a:xfrm>
          <a:prstGeom prst="rect">
            <a:avLst/>
          </a:prstGeom>
          <a:noFill/>
        </p:spPr>
        <p:txBody>
          <a:bodyPr wrap="none" rtlCol="0">
            <a:spAutoFit/>
          </a:bodyPr>
          <a:lstStyle/>
          <a:p>
            <a:endParaRPr lang="en-US" sz="1800"/>
          </a:p>
        </p:txBody>
      </p:sp>
      <p:sp>
        <p:nvSpPr>
          <p:cNvPr id="10" name="TextBox 9"/>
          <p:cNvSpPr txBox="1"/>
          <p:nvPr userDrawn="1"/>
        </p:nvSpPr>
        <p:spPr>
          <a:xfrm>
            <a:off x="1838252" y="3187345"/>
            <a:ext cx="184731" cy="369332"/>
          </a:xfrm>
          <a:prstGeom prst="rect">
            <a:avLst/>
          </a:prstGeom>
          <a:noFill/>
        </p:spPr>
        <p:txBody>
          <a:bodyPr wrap="none" rtlCol="0">
            <a:spAutoFit/>
          </a:bodyPr>
          <a:lstStyle/>
          <a:p>
            <a:endParaRPr lang="en-US" sz="1800"/>
          </a:p>
        </p:txBody>
      </p:sp>
      <p:sp>
        <p:nvSpPr>
          <p:cNvPr id="11" name="TextBox 10"/>
          <p:cNvSpPr txBox="1"/>
          <p:nvPr userDrawn="1"/>
        </p:nvSpPr>
        <p:spPr>
          <a:xfrm>
            <a:off x="1838252" y="3187345"/>
            <a:ext cx="184731" cy="369332"/>
          </a:xfrm>
          <a:prstGeom prst="rect">
            <a:avLst/>
          </a:prstGeom>
          <a:noFill/>
        </p:spPr>
        <p:txBody>
          <a:bodyPr wrap="none" rtlCol="0">
            <a:spAutoFit/>
          </a:bodyPr>
          <a:lstStyle/>
          <a:p>
            <a:endParaRPr lang="en-US" sz="1800"/>
          </a:p>
        </p:txBody>
      </p:sp>
      <p:sp>
        <p:nvSpPr>
          <p:cNvPr id="14" name="Title 13"/>
          <p:cNvSpPr>
            <a:spLocks noGrp="1"/>
          </p:cNvSpPr>
          <p:nvPr>
            <p:ph type="title" hasCustomPrompt="1"/>
          </p:nvPr>
        </p:nvSpPr>
        <p:spPr>
          <a:xfrm>
            <a:off x="675592" y="3180626"/>
            <a:ext cx="9069976" cy="494412"/>
          </a:xfrm>
        </p:spPr>
        <p:txBody>
          <a:bodyPr anchor="ctr">
            <a:noAutofit/>
          </a:bodyPr>
          <a:lstStyle>
            <a:lvl1pPr>
              <a:defRPr sz="4400" b="1" i="0" spc="0" baseline="0">
                <a:solidFill>
                  <a:srgbClr val="FFFFFF"/>
                </a:solidFill>
                <a:latin typeface="Arial"/>
                <a:cs typeface="Arial"/>
              </a:defRPr>
            </a:lvl1pPr>
          </a:lstStyle>
          <a:p>
            <a:r>
              <a:rPr lang="en-US"/>
              <a:t>Section Heading</a:t>
            </a:r>
          </a:p>
        </p:txBody>
      </p:sp>
      <p:sp>
        <p:nvSpPr>
          <p:cNvPr id="20" name="Text Placeholder 19"/>
          <p:cNvSpPr>
            <a:spLocks noGrp="1"/>
          </p:cNvSpPr>
          <p:nvPr>
            <p:ph type="body" sz="quarter" idx="10" hasCustomPrompt="1"/>
          </p:nvPr>
        </p:nvSpPr>
        <p:spPr>
          <a:xfrm>
            <a:off x="701508" y="2710383"/>
            <a:ext cx="4933949" cy="336549"/>
          </a:xfrm>
        </p:spPr>
        <p:txBody>
          <a:bodyPr anchor="ctr">
            <a:noAutofit/>
          </a:bodyPr>
          <a:lstStyle>
            <a:lvl1pPr marL="0" indent="0">
              <a:buNone/>
              <a:defRPr sz="1600" b="1" i="0" spc="50" baseline="0">
                <a:solidFill>
                  <a:srgbClr val="A6A6A6"/>
                </a:solidFill>
                <a:latin typeface="Arial"/>
                <a:cs typeface="Arial"/>
              </a:defRPr>
            </a:lvl1pPr>
          </a:lstStyle>
          <a:p>
            <a:pPr lvl="0"/>
            <a:r>
              <a:rPr lang="en-US"/>
              <a:t>SECTION NUMBER OR SUBTITLE</a:t>
            </a:r>
          </a:p>
        </p:txBody>
      </p:sp>
      <p:sp>
        <p:nvSpPr>
          <p:cNvPr id="4" name="Rectangle 3"/>
          <p:cNvSpPr/>
          <p:nvPr userDrawn="1"/>
        </p:nvSpPr>
        <p:spPr>
          <a:xfrm>
            <a:off x="0" y="2602323"/>
            <a:ext cx="198152" cy="119924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53274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06704" y="1012095"/>
            <a:ext cx="10672521" cy="638906"/>
          </a:xfrm>
        </p:spPr>
        <p:txBody>
          <a:bodyPr>
            <a:normAutofit/>
          </a:bodyPr>
          <a:lstStyle>
            <a:lvl1pPr>
              <a:defRPr sz="3200" b="1" i="0" cap="none" spc="0">
                <a:solidFill>
                  <a:srgbClr val="404041"/>
                </a:solidFill>
                <a:latin typeface="Arial"/>
                <a:cs typeface="Arial"/>
              </a:defRPr>
            </a:lvl1pPr>
          </a:lstStyle>
          <a:p>
            <a:r>
              <a:rPr lang="en-US"/>
              <a:t>Click to edit master title style</a:t>
            </a:r>
          </a:p>
        </p:txBody>
      </p:sp>
      <p:sp>
        <p:nvSpPr>
          <p:cNvPr id="5" name="Rectangle 4"/>
          <p:cNvSpPr/>
          <p:nvPr userDrawn="1"/>
        </p:nvSpPr>
        <p:spPr>
          <a:xfrm>
            <a:off x="0" y="1073418"/>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Text Placeholder 19"/>
          <p:cNvSpPr>
            <a:spLocks noGrp="1"/>
          </p:cNvSpPr>
          <p:nvPr>
            <p:ph type="body" sz="quarter" idx="10" hasCustomPrompt="1"/>
          </p:nvPr>
        </p:nvSpPr>
        <p:spPr>
          <a:xfrm>
            <a:off x="6920942" y="237251"/>
            <a:ext cx="4933949" cy="336549"/>
          </a:xfrm>
        </p:spPr>
        <p:txBody>
          <a:bodyPr>
            <a:noAutofit/>
          </a:bodyPr>
          <a:lstStyle>
            <a:lvl1pPr marL="0" indent="0" algn="r">
              <a:buNone/>
              <a:defRPr sz="1100" b="0" i="0" spc="0" baseline="0">
                <a:solidFill>
                  <a:srgbClr val="A6A6A6"/>
                </a:solidFill>
                <a:latin typeface="Arial"/>
                <a:cs typeface="Arial"/>
              </a:defRPr>
            </a:lvl1pPr>
          </a:lstStyle>
          <a:p>
            <a:pPr lvl="0"/>
            <a:r>
              <a:rPr lang="en-US"/>
              <a:t>SECTION TITLE OR SUBTITLE</a:t>
            </a:r>
          </a:p>
        </p:txBody>
      </p:sp>
      <p:sp>
        <p:nvSpPr>
          <p:cNvPr id="4" name="TextBox 3"/>
          <p:cNvSpPr txBox="1"/>
          <p:nvPr userDrawn="1"/>
        </p:nvSpPr>
        <p:spPr>
          <a:xfrm>
            <a:off x="4741334" y="4721412"/>
            <a:ext cx="184731" cy="369332"/>
          </a:xfrm>
          <a:prstGeom prst="rect">
            <a:avLst/>
          </a:prstGeom>
          <a:noFill/>
        </p:spPr>
        <p:txBody>
          <a:bodyPr wrap="none" rtlCol="0">
            <a:spAutoFit/>
          </a:bodyPr>
          <a:lstStyle/>
          <a:p>
            <a:endParaRPr lang="en-US" sz="1800"/>
          </a:p>
        </p:txBody>
      </p:sp>
      <p:sp>
        <p:nvSpPr>
          <p:cNvPr id="7" name="Text Placeholder 2"/>
          <p:cNvSpPr>
            <a:spLocks noGrp="1"/>
          </p:cNvSpPr>
          <p:nvPr>
            <p:ph idx="1" hasCustomPrompt="1"/>
          </p:nvPr>
        </p:nvSpPr>
        <p:spPr>
          <a:xfrm>
            <a:off x="691765" y="1976198"/>
            <a:ext cx="10687459" cy="4119802"/>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a:t>Click to edit master subtitle style</a:t>
            </a:r>
          </a:p>
        </p:txBody>
      </p:sp>
      <p:grpSp>
        <p:nvGrpSpPr>
          <p:cNvPr id="23" name="Group 22"/>
          <p:cNvGrpSpPr/>
          <p:nvPr userDrawn="1"/>
        </p:nvGrpSpPr>
        <p:grpSpPr>
          <a:xfrm>
            <a:off x="-41050" y="6336172"/>
            <a:ext cx="12304889"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r>
                <a:rPr lang="en-US" sz="900">
                  <a:solidFill>
                    <a:srgbClr val="FFFFFF"/>
                  </a:solidFill>
                </a:rPr>
                <a:t>INDIANA INSTITUTE ON DISABILITY AND COMMUNITY</a:t>
              </a:r>
            </a:p>
          </p:txBody>
        </p:sp>
      </p:grpSp>
    </p:spTree>
    <p:extLst>
      <p:ext uri="{BB962C8B-B14F-4D97-AF65-F5344CB8AC3E}">
        <p14:creationId xmlns:p14="http://schemas.microsoft.com/office/powerpoint/2010/main" val="2068433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hoto: whit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700406" y="619182"/>
            <a:ext cx="6080772" cy="1039091"/>
          </a:xfrm>
          <a:prstGeom prst="rect">
            <a:avLst/>
          </a:prstGeom>
        </p:spPr>
        <p:txBody>
          <a:bodyPr vert="horz" lIns="91440" tIns="45720" rIns="91440" bIns="45720" rtlCol="0" anchor="ctr">
            <a:noAutofit/>
          </a:bodyPr>
          <a:lstStyle>
            <a:lvl1pPr>
              <a:defRPr sz="3200" b="1" i="0" spc="0">
                <a:solidFill>
                  <a:srgbClr val="404041"/>
                </a:solidFill>
                <a:latin typeface="Arial"/>
                <a:cs typeface="Arial"/>
              </a:defRPr>
            </a:lvl1pPr>
          </a:lstStyle>
          <a:p>
            <a:r>
              <a:rPr lang="en-US"/>
              <a:t>Click to edit master title style</a:t>
            </a:r>
          </a:p>
        </p:txBody>
      </p:sp>
      <p:sp>
        <p:nvSpPr>
          <p:cNvPr id="8" name="Text Placeholder 2"/>
          <p:cNvSpPr>
            <a:spLocks noGrp="1"/>
          </p:cNvSpPr>
          <p:nvPr>
            <p:ph idx="1"/>
          </p:nvPr>
        </p:nvSpPr>
        <p:spPr>
          <a:xfrm>
            <a:off x="700406" y="1922839"/>
            <a:ext cx="6080772" cy="4169990"/>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404041"/>
                </a:solidFill>
                <a:latin typeface="Arial"/>
                <a:cs typeface="Arial"/>
              </a:defRPr>
            </a:lvl1pPr>
            <a:lvl2pPr marL="742950" indent="-285750">
              <a:lnSpc>
                <a:spcPct val="100000"/>
              </a:lnSpc>
              <a:buFont typeface="Arial"/>
              <a:buChar char="•"/>
              <a:defRPr sz="1800">
                <a:solidFill>
                  <a:srgbClr val="404041"/>
                </a:solidFill>
                <a:latin typeface="Arial"/>
                <a:cs typeface="Arial"/>
              </a:defRPr>
            </a:lvl2pPr>
            <a:lvl3pPr marL="1143000" indent="-228600">
              <a:lnSpc>
                <a:spcPct val="100000"/>
              </a:lnSpc>
              <a:buFont typeface="Arial"/>
              <a:buChar char="•"/>
              <a:defRPr sz="1800">
                <a:solidFill>
                  <a:srgbClr val="404041"/>
                </a:solidFill>
                <a:latin typeface="Arial"/>
                <a:cs typeface="Arial"/>
              </a:defRPr>
            </a:lvl3pPr>
            <a:lvl4pPr marL="1600200" indent="-228600">
              <a:lnSpc>
                <a:spcPct val="100000"/>
              </a:lnSpc>
              <a:buFont typeface="Arial"/>
              <a:buChar char="•"/>
              <a:defRPr sz="1800">
                <a:solidFill>
                  <a:srgbClr val="404041"/>
                </a:solidFill>
                <a:latin typeface="Arial"/>
                <a:cs typeface="Arial"/>
              </a:defRPr>
            </a:lvl4pPr>
            <a:lvl5pPr marL="2057400" indent="-228600">
              <a:lnSpc>
                <a:spcPct val="100000"/>
              </a:lnSpc>
              <a:buFont typeface="Arial"/>
              <a:buChar char="•"/>
              <a:defRPr sz="1800">
                <a:solidFill>
                  <a:srgbClr val="40404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0"/>
          </p:nvPr>
        </p:nvSpPr>
        <p:spPr>
          <a:xfrm>
            <a:off x="7430746" y="0"/>
            <a:ext cx="4761255" cy="6858000"/>
          </a:xfrm>
        </p:spPr>
        <p:txBody>
          <a:bodyPr/>
          <a:lstStyle/>
          <a:p>
            <a:r>
              <a:rPr lang="en-US"/>
              <a:t>Click icon to add picture</a:t>
            </a:r>
          </a:p>
        </p:txBody>
      </p:sp>
      <p:sp>
        <p:nvSpPr>
          <p:cNvPr id="17" name="Rectangle 16"/>
          <p:cNvSpPr/>
          <p:nvPr userDrawn="1"/>
        </p:nvSpPr>
        <p:spPr>
          <a:xfrm>
            <a:off x="0" y="649067"/>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41050" y="6409462"/>
            <a:ext cx="12304889"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847071" y="6336172"/>
            <a:ext cx="516263"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1" name="Picture 20"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065" y="6401518"/>
            <a:ext cx="344276" cy="327725"/>
          </a:xfrm>
          <a:prstGeom prst="rect">
            <a:avLst/>
          </a:prstGeom>
        </p:spPr>
      </p:pic>
      <p:sp>
        <p:nvSpPr>
          <p:cNvPr id="22" name="TextBox 21"/>
          <p:cNvSpPr txBox="1"/>
          <p:nvPr userDrawn="1"/>
        </p:nvSpPr>
        <p:spPr>
          <a:xfrm>
            <a:off x="1374630" y="6498391"/>
            <a:ext cx="4818133" cy="230832"/>
          </a:xfrm>
          <a:prstGeom prst="rect">
            <a:avLst/>
          </a:prstGeom>
          <a:noFill/>
        </p:spPr>
        <p:txBody>
          <a:bodyPr wrap="square" rtlCol="0" anchor="ctr">
            <a:spAutoFit/>
          </a:bodyPr>
          <a:lstStyle/>
          <a:p>
            <a:r>
              <a:rPr lang="en-US" sz="900">
                <a:solidFill>
                  <a:srgbClr val="FFFFFF"/>
                </a:solidFill>
              </a:rPr>
              <a:t>INDIANA INSTITUTE ON DISABILITY AND COMMUNITY</a:t>
            </a:r>
          </a:p>
        </p:txBody>
      </p:sp>
    </p:spTree>
    <p:extLst>
      <p:ext uri="{BB962C8B-B14F-4D97-AF65-F5344CB8AC3E}">
        <p14:creationId xmlns:p14="http://schemas.microsoft.com/office/powerpoint/2010/main" val="2156177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nly: black">
    <p:bg>
      <p:bgPr>
        <a:solidFill>
          <a:schemeClr val="bg1"/>
        </a:solidFill>
        <a:effectLst/>
      </p:bgPr>
    </p:bg>
    <p:spTree>
      <p:nvGrpSpPr>
        <p:cNvPr id="1" name=""/>
        <p:cNvGrpSpPr/>
        <p:nvPr/>
      </p:nvGrpSpPr>
      <p:grpSpPr>
        <a:xfrm>
          <a:off x="0" y="0"/>
          <a:ext cx="0" cy="0"/>
          <a:chOff x="0" y="0"/>
          <a:chExt cx="0" cy="0"/>
        </a:xfrm>
      </p:grpSpPr>
      <p:grpSp>
        <p:nvGrpSpPr>
          <p:cNvPr id="22" name="Group 21"/>
          <p:cNvGrpSpPr/>
          <p:nvPr userDrawn="1"/>
        </p:nvGrpSpPr>
        <p:grpSpPr>
          <a:xfrm>
            <a:off x="-41050" y="6336172"/>
            <a:ext cx="12304889"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r>
                <a:rPr lang="en-US" sz="900">
                  <a:solidFill>
                    <a:srgbClr val="FFFFFF"/>
                  </a:solidFill>
                </a:rPr>
                <a:t>INDIANA INSTITUTE ON DISABILITY AND COMMUNITY</a:t>
              </a:r>
            </a:p>
          </p:txBody>
        </p:sp>
      </p:grpSp>
      <p:sp>
        <p:nvSpPr>
          <p:cNvPr id="28" name="Title 1"/>
          <p:cNvSpPr>
            <a:spLocks noGrp="1"/>
          </p:cNvSpPr>
          <p:nvPr>
            <p:ph type="ctrTitle" hasCustomPrompt="1"/>
          </p:nvPr>
        </p:nvSpPr>
        <p:spPr>
          <a:xfrm>
            <a:off x="706704" y="1012095"/>
            <a:ext cx="10672521" cy="638906"/>
          </a:xfrm>
        </p:spPr>
        <p:txBody>
          <a:bodyPr>
            <a:normAutofit/>
          </a:bodyPr>
          <a:lstStyle>
            <a:lvl1pPr>
              <a:defRPr sz="3200" b="1" i="0" cap="none" spc="0">
                <a:solidFill>
                  <a:srgbClr val="990000"/>
                </a:solidFill>
                <a:latin typeface="Arial"/>
                <a:cs typeface="Arial"/>
              </a:defRPr>
            </a:lvl1pPr>
          </a:lstStyle>
          <a:p>
            <a:r>
              <a:rPr lang="en-US"/>
              <a:t>Click to edit master title style</a:t>
            </a:r>
          </a:p>
        </p:txBody>
      </p:sp>
      <p:sp>
        <p:nvSpPr>
          <p:cNvPr id="29" name="Rectangle 28"/>
          <p:cNvSpPr/>
          <p:nvPr userDrawn="1"/>
        </p:nvSpPr>
        <p:spPr>
          <a:xfrm>
            <a:off x="0" y="1073418"/>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1" name="Text Placeholder 2"/>
          <p:cNvSpPr>
            <a:spLocks noGrp="1"/>
          </p:cNvSpPr>
          <p:nvPr>
            <p:ph idx="1" hasCustomPrompt="1"/>
          </p:nvPr>
        </p:nvSpPr>
        <p:spPr>
          <a:xfrm>
            <a:off x="691765" y="1976198"/>
            <a:ext cx="10687459" cy="4119802"/>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chemeClr val="tx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a:t>Click to edit master subtitle style</a:t>
            </a:r>
          </a:p>
        </p:txBody>
      </p:sp>
      <p:sp>
        <p:nvSpPr>
          <p:cNvPr id="32" name="Text Placeholder 19"/>
          <p:cNvSpPr>
            <a:spLocks noGrp="1"/>
          </p:cNvSpPr>
          <p:nvPr>
            <p:ph type="body" sz="quarter" idx="10" hasCustomPrompt="1"/>
          </p:nvPr>
        </p:nvSpPr>
        <p:spPr>
          <a:xfrm>
            <a:off x="6920942" y="237251"/>
            <a:ext cx="4933949" cy="336549"/>
          </a:xfrm>
        </p:spPr>
        <p:txBody>
          <a:bodyPr>
            <a:noAutofit/>
          </a:bodyPr>
          <a:lstStyle>
            <a:lvl1pPr marL="0" indent="0" algn="r">
              <a:buNone/>
              <a:defRPr sz="1100" b="0" i="0" spc="0" baseline="0">
                <a:solidFill>
                  <a:srgbClr val="A6A6A6"/>
                </a:solidFill>
                <a:latin typeface="Arial"/>
                <a:cs typeface="Arial"/>
              </a:defRPr>
            </a:lvl1pPr>
          </a:lstStyle>
          <a:p>
            <a:pPr lvl="0"/>
            <a:r>
              <a:rPr lang="en-US"/>
              <a:t>SECTION TITLE OR SUBTITLE</a:t>
            </a:r>
          </a:p>
        </p:txBody>
      </p:sp>
    </p:spTree>
    <p:extLst>
      <p:ext uri="{BB962C8B-B14F-4D97-AF65-F5344CB8AC3E}">
        <p14:creationId xmlns:p14="http://schemas.microsoft.com/office/powerpoint/2010/main" val="4175796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photo: black">
    <p:bg>
      <p:bgPr>
        <a:solidFill>
          <a:schemeClr val="bg1"/>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7419881" y="0"/>
            <a:ext cx="4761255" cy="6858000"/>
          </a:xfrm>
        </p:spPr>
        <p:txBody>
          <a:bodyPr/>
          <a:lstStyle/>
          <a:p>
            <a:r>
              <a:rPr lang="en-US"/>
              <a:t>Click icon to add picture</a:t>
            </a:r>
          </a:p>
        </p:txBody>
      </p:sp>
      <p:sp>
        <p:nvSpPr>
          <p:cNvPr id="13" name="Rectangle 12"/>
          <p:cNvSpPr/>
          <p:nvPr userDrawn="1"/>
        </p:nvSpPr>
        <p:spPr>
          <a:xfrm>
            <a:off x="-21130" y="649067"/>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Title Placeholder 1"/>
          <p:cNvSpPr>
            <a:spLocks noGrp="1"/>
          </p:cNvSpPr>
          <p:nvPr>
            <p:ph type="title" hasCustomPrompt="1"/>
          </p:nvPr>
        </p:nvSpPr>
        <p:spPr>
          <a:xfrm>
            <a:off x="700406" y="619182"/>
            <a:ext cx="6080772" cy="1039091"/>
          </a:xfrm>
          <a:prstGeom prst="rect">
            <a:avLst/>
          </a:prstGeom>
        </p:spPr>
        <p:txBody>
          <a:bodyPr vert="horz" lIns="91440" tIns="45720" rIns="91440" bIns="45720" rtlCol="0" anchor="ctr">
            <a:noAutofit/>
          </a:bodyPr>
          <a:lstStyle>
            <a:lvl1pPr>
              <a:defRPr sz="3200" b="1" i="0" spc="0">
                <a:solidFill>
                  <a:srgbClr val="990000"/>
                </a:solidFill>
                <a:latin typeface="Arial"/>
                <a:cs typeface="Arial"/>
              </a:defRPr>
            </a:lvl1pPr>
          </a:lstStyle>
          <a:p>
            <a:r>
              <a:rPr lang="en-US"/>
              <a:t>Click to edit master title style</a:t>
            </a:r>
          </a:p>
        </p:txBody>
      </p:sp>
      <p:sp>
        <p:nvSpPr>
          <p:cNvPr id="20" name="Text Placeholder 2"/>
          <p:cNvSpPr>
            <a:spLocks noGrp="1"/>
          </p:cNvSpPr>
          <p:nvPr>
            <p:ph idx="1"/>
          </p:nvPr>
        </p:nvSpPr>
        <p:spPr>
          <a:xfrm>
            <a:off x="700406" y="1922839"/>
            <a:ext cx="6080772" cy="4169990"/>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chemeClr val="tx1"/>
                </a:solidFill>
                <a:latin typeface="Arial"/>
                <a:cs typeface="Arial"/>
              </a:defRPr>
            </a:lvl1pPr>
            <a:lvl2pPr marL="742950" indent="-285750">
              <a:lnSpc>
                <a:spcPct val="100000"/>
              </a:lnSpc>
              <a:buFont typeface="Arial"/>
              <a:buChar char="•"/>
              <a:defRPr sz="1800">
                <a:solidFill>
                  <a:schemeClr val="tx1"/>
                </a:solidFill>
                <a:latin typeface="Arial"/>
                <a:cs typeface="Arial"/>
              </a:defRPr>
            </a:lvl2pPr>
            <a:lvl3pPr marL="1143000" indent="-228600">
              <a:lnSpc>
                <a:spcPct val="100000"/>
              </a:lnSpc>
              <a:buFont typeface="Arial"/>
              <a:buChar char="•"/>
              <a:defRPr sz="1800">
                <a:solidFill>
                  <a:schemeClr val="tx1"/>
                </a:solidFill>
                <a:latin typeface="Arial"/>
                <a:cs typeface="Arial"/>
              </a:defRPr>
            </a:lvl3pPr>
            <a:lvl4pPr marL="1600200" indent="-228600">
              <a:lnSpc>
                <a:spcPct val="100000"/>
              </a:lnSpc>
              <a:buFont typeface="Arial"/>
              <a:buChar char="•"/>
              <a:defRPr sz="1800">
                <a:solidFill>
                  <a:schemeClr val="tx1"/>
                </a:solidFill>
                <a:latin typeface="Arial"/>
                <a:cs typeface="Arial"/>
              </a:defRPr>
            </a:lvl4pPr>
            <a:lvl5pPr marL="2057400" indent="-228600">
              <a:lnSpc>
                <a:spcPct val="100000"/>
              </a:lnSpc>
              <a:buFont typeface="Arial"/>
              <a:buChar char="•"/>
              <a:defRPr sz="1800">
                <a:solidFill>
                  <a:schemeClr val="tx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41050" y="6409462"/>
            <a:ext cx="12304889"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847071" y="6336172"/>
            <a:ext cx="516263"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10"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065" y="6401518"/>
            <a:ext cx="344276" cy="327725"/>
          </a:xfrm>
          <a:prstGeom prst="rect">
            <a:avLst/>
          </a:prstGeom>
        </p:spPr>
      </p:pic>
      <p:sp>
        <p:nvSpPr>
          <p:cNvPr id="12" name="TextBox 11"/>
          <p:cNvSpPr txBox="1"/>
          <p:nvPr userDrawn="1"/>
        </p:nvSpPr>
        <p:spPr>
          <a:xfrm>
            <a:off x="1374630" y="6498391"/>
            <a:ext cx="4818133" cy="230832"/>
          </a:xfrm>
          <a:prstGeom prst="rect">
            <a:avLst/>
          </a:prstGeom>
          <a:noFill/>
        </p:spPr>
        <p:txBody>
          <a:bodyPr wrap="square" rtlCol="0" anchor="ctr">
            <a:spAutoFit/>
          </a:bodyPr>
          <a:lstStyle/>
          <a:p>
            <a:r>
              <a:rPr lang="en-US" sz="900">
                <a:solidFill>
                  <a:srgbClr val="FFFFFF"/>
                </a:solidFill>
              </a:rPr>
              <a:t>INDIANA INSTITUTE ON DISABILITY AND COMMUNITY</a:t>
            </a:r>
          </a:p>
        </p:txBody>
      </p:sp>
    </p:spTree>
    <p:extLst>
      <p:ext uri="{BB962C8B-B14F-4D97-AF65-F5344CB8AC3E}">
        <p14:creationId xmlns:p14="http://schemas.microsoft.com/office/powerpoint/2010/main" val="1972998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with footer: white">
    <p:spTree>
      <p:nvGrpSpPr>
        <p:cNvPr id="1" name=""/>
        <p:cNvGrpSpPr/>
        <p:nvPr/>
      </p:nvGrpSpPr>
      <p:grpSpPr>
        <a:xfrm>
          <a:off x="0" y="0"/>
          <a:ext cx="0" cy="0"/>
          <a:chOff x="0" y="0"/>
          <a:chExt cx="0" cy="0"/>
        </a:xfrm>
      </p:grpSpPr>
      <p:grpSp>
        <p:nvGrpSpPr>
          <p:cNvPr id="17" name="Group 16"/>
          <p:cNvGrpSpPr/>
          <p:nvPr userDrawn="1"/>
        </p:nvGrpSpPr>
        <p:grpSpPr>
          <a:xfrm>
            <a:off x="-41050" y="6336172"/>
            <a:ext cx="12304889" cy="528963"/>
            <a:chOff x="-30788" y="4661517"/>
            <a:chExt cx="9228667" cy="528963"/>
          </a:xfrm>
        </p:grpSpPr>
        <p:sp>
          <p:nvSpPr>
            <p:cNvPr id="18" name="Rectangle 17"/>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0" name="Picture 19"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1" name="TextBox 20"/>
            <p:cNvSpPr txBox="1"/>
            <p:nvPr userDrawn="1"/>
          </p:nvSpPr>
          <p:spPr>
            <a:xfrm>
              <a:off x="1030972" y="4823737"/>
              <a:ext cx="3613600" cy="230832"/>
            </a:xfrm>
            <a:prstGeom prst="rect">
              <a:avLst/>
            </a:prstGeom>
            <a:noFill/>
          </p:spPr>
          <p:txBody>
            <a:bodyPr wrap="square" rtlCol="0" anchor="ctr">
              <a:spAutoFit/>
            </a:bodyPr>
            <a:lstStyle/>
            <a:p>
              <a:r>
                <a:rPr lang="en-US" sz="900">
                  <a:solidFill>
                    <a:srgbClr val="FFFFFF"/>
                  </a:solidFill>
                </a:rPr>
                <a:t>INDIANA INSTITUTE ON DISABILITY AND COMMUNITY</a:t>
              </a:r>
            </a:p>
          </p:txBody>
        </p:sp>
      </p:grpSp>
    </p:spTree>
    <p:extLst>
      <p:ext uri="{BB962C8B-B14F-4D97-AF65-F5344CB8AC3E}">
        <p14:creationId xmlns:p14="http://schemas.microsoft.com/office/powerpoint/2010/main" val="2994726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with footer: black">
    <p:bg>
      <p:bgPr>
        <a:solidFill>
          <a:schemeClr val="bg1"/>
        </a:solidFill>
        <a:effectLst/>
      </p:bgPr>
    </p:bg>
    <p:spTree>
      <p:nvGrpSpPr>
        <p:cNvPr id="1" name=""/>
        <p:cNvGrpSpPr/>
        <p:nvPr/>
      </p:nvGrpSpPr>
      <p:grpSpPr>
        <a:xfrm>
          <a:off x="0" y="0"/>
          <a:ext cx="0" cy="0"/>
          <a:chOff x="0" y="0"/>
          <a:chExt cx="0" cy="0"/>
        </a:xfrm>
      </p:grpSpPr>
      <p:grpSp>
        <p:nvGrpSpPr>
          <p:cNvPr id="13" name="Group 12"/>
          <p:cNvGrpSpPr/>
          <p:nvPr userDrawn="1"/>
        </p:nvGrpSpPr>
        <p:grpSpPr>
          <a:xfrm>
            <a:off x="-41050" y="6336172"/>
            <a:ext cx="12304889" cy="528963"/>
            <a:chOff x="-30788" y="4661517"/>
            <a:chExt cx="9228667" cy="528963"/>
          </a:xfrm>
        </p:grpSpPr>
        <p:sp>
          <p:nvSpPr>
            <p:cNvPr id="17" name="Rectangle 16"/>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9" name="Picture 18"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0" name="TextBox 19"/>
            <p:cNvSpPr txBox="1"/>
            <p:nvPr userDrawn="1"/>
          </p:nvSpPr>
          <p:spPr>
            <a:xfrm>
              <a:off x="1030972" y="4823737"/>
              <a:ext cx="3613600" cy="230832"/>
            </a:xfrm>
            <a:prstGeom prst="rect">
              <a:avLst/>
            </a:prstGeom>
            <a:noFill/>
          </p:spPr>
          <p:txBody>
            <a:bodyPr wrap="square" rtlCol="0" anchor="ctr">
              <a:spAutoFit/>
            </a:bodyPr>
            <a:lstStyle/>
            <a:p>
              <a:r>
                <a:rPr lang="en-US" sz="900">
                  <a:solidFill>
                    <a:srgbClr val="FFFFFF"/>
                  </a:solidFill>
                </a:rPr>
                <a:t>INDIANA INSTITUTE ON DISABILITY AND COMMUNITY</a:t>
              </a:r>
            </a:p>
          </p:txBody>
        </p:sp>
      </p:grpSp>
    </p:spTree>
    <p:extLst>
      <p:ext uri="{BB962C8B-B14F-4D97-AF65-F5344CB8AC3E}">
        <p14:creationId xmlns:p14="http://schemas.microsoft.com/office/powerpoint/2010/main" val="376288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766B9-468E-4DCB-B00D-59FD90313F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E32739-444A-4E25-AD9B-E744E04DB4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66ACF6-2C99-4DC3-8A95-FC55EA64E698}"/>
              </a:ext>
            </a:extLst>
          </p:cNvPr>
          <p:cNvSpPr>
            <a:spLocks noGrp="1"/>
          </p:cNvSpPr>
          <p:nvPr>
            <p:ph type="dt" sz="half" idx="10"/>
          </p:nvPr>
        </p:nvSpPr>
        <p:spPr/>
        <p:txBody>
          <a:bodyPr/>
          <a:lstStyle/>
          <a:p>
            <a:fld id="{5856AD63-6B61-4854-A9DD-7AE861748883}" type="datetime1">
              <a:rPr lang="en-US" smtClean="0"/>
              <a:t>3/26/2025</a:t>
            </a:fld>
            <a:endParaRPr lang="en-US"/>
          </a:p>
        </p:txBody>
      </p:sp>
      <p:sp>
        <p:nvSpPr>
          <p:cNvPr id="5" name="Footer Placeholder 4">
            <a:extLst>
              <a:ext uri="{FF2B5EF4-FFF2-40B4-BE49-F238E27FC236}">
                <a16:creationId xmlns:a16="http://schemas.microsoft.com/office/drawing/2014/main" id="{8BEFA30B-6AD8-4CD6-BED7-FAC417DD6F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5F0EB5-7454-4E2C-A3BB-9D74ABD8206F}"/>
              </a:ext>
            </a:extLst>
          </p:cNvPr>
          <p:cNvSpPr>
            <a:spLocks noGrp="1"/>
          </p:cNvSpPr>
          <p:nvPr>
            <p:ph type="sldNum" sz="quarter" idx="12"/>
          </p:nvPr>
        </p:nvSpPr>
        <p:spPr/>
        <p:txBody>
          <a:bodyPr/>
          <a:lstStyle/>
          <a:p>
            <a:fld id="{56457A89-7E12-42A4-9457-BFD85B9E19BE}" type="slidenum">
              <a:rPr lang="en-US" smtClean="0"/>
              <a:t>‹#›</a:t>
            </a:fld>
            <a:endParaRPr lang="en-US"/>
          </a:p>
        </p:txBody>
      </p:sp>
    </p:spTree>
    <p:extLst>
      <p:ext uri="{BB962C8B-B14F-4D97-AF65-F5344CB8AC3E}">
        <p14:creationId xmlns:p14="http://schemas.microsoft.com/office/powerpoint/2010/main" val="1516045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with IUPUI lockup">
    <p:bg>
      <p:bgPr>
        <a:solidFill>
          <a:srgbClr val="690304"/>
        </a:solidFill>
        <a:effectLst/>
      </p:bgPr>
    </p:bg>
    <p:spTree>
      <p:nvGrpSpPr>
        <p:cNvPr id="1" name=""/>
        <p:cNvGrpSpPr/>
        <p:nvPr/>
      </p:nvGrpSpPr>
      <p:grpSpPr>
        <a:xfrm>
          <a:off x="0" y="0"/>
          <a:ext cx="0" cy="0"/>
          <a:chOff x="0" y="0"/>
          <a:chExt cx="0" cy="0"/>
        </a:xfrm>
      </p:grpSpPr>
      <p:sp>
        <p:nvSpPr>
          <p:cNvPr id="8" name="Text Placeholder 2"/>
          <p:cNvSpPr>
            <a:spLocks noGrp="1"/>
          </p:cNvSpPr>
          <p:nvPr userDrawn="1">
            <p:ph idx="1"/>
          </p:nvPr>
        </p:nvSpPr>
        <p:spPr>
          <a:xfrm>
            <a:off x="715472" y="907198"/>
            <a:ext cx="10478913" cy="3628887"/>
          </a:xfrm>
          <a:prstGeom prst="rect">
            <a:avLst/>
          </a:prstGeom>
        </p:spPr>
        <p:txBody>
          <a:bodyPr vert="horz" lIns="91440" tIns="45720" rIns="91440" bIns="45720" rtlCol="0">
            <a:normAutofit/>
          </a:bodyPr>
          <a:lstStyle>
            <a:lvl1pPr marL="0" indent="0">
              <a:lnSpc>
                <a:spcPct val="100000"/>
              </a:lnSpc>
              <a:buNone/>
              <a:defRPr sz="1800">
                <a:solidFill>
                  <a:schemeClr val="bg1"/>
                </a:solidFill>
                <a:latin typeface="Arial"/>
                <a:cs typeface="Arial"/>
              </a:defRPr>
            </a:lvl1pPr>
            <a:lvl2pPr marL="457200" indent="0">
              <a:lnSpc>
                <a:spcPct val="100000"/>
              </a:lnSpc>
              <a:buNone/>
              <a:defRPr sz="1600">
                <a:solidFill>
                  <a:schemeClr val="bg1"/>
                </a:solidFill>
                <a:latin typeface="Arial"/>
                <a:cs typeface="Arial"/>
              </a:defRPr>
            </a:lvl2pPr>
            <a:lvl3pPr marL="914400" indent="0">
              <a:lnSpc>
                <a:spcPct val="100000"/>
              </a:lnSpc>
              <a:buNone/>
              <a:defRPr sz="1600">
                <a:solidFill>
                  <a:schemeClr val="bg1"/>
                </a:solidFill>
                <a:latin typeface="Arial"/>
                <a:cs typeface="Arial"/>
              </a:defRPr>
            </a:lvl3pPr>
            <a:lvl4pPr marL="1371600" indent="0">
              <a:lnSpc>
                <a:spcPct val="100000"/>
              </a:lnSpc>
              <a:buNone/>
              <a:defRPr sz="1600">
                <a:solidFill>
                  <a:schemeClr val="bg1"/>
                </a:solidFill>
                <a:latin typeface="Arial"/>
                <a:cs typeface="Arial"/>
              </a:defRPr>
            </a:lvl4pPr>
            <a:lvl5pPr>
              <a:lnSpc>
                <a:spcPct val="100000"/>
              </a:lnSpc>
              <a:defRPr sz="1600">
                <a:solidFill>
                  <a:schemeClr val="bg1"/>
                </a:solidFill>
                <a:latin typeface="Arial"/>
                <a:cs typeface="Arial"/>
              </a:defRPr>
            </a:lvl5pPr>
          </a:lstStyle>
          <a:p>
            <a:pPr lvl="0"/>
            <a:r>
              <a:rPr lang="en-US"/>
              <a:t>Edit Master text styles</a:t>
            </a:r>
          </a:p>
        </p:txBody>
      </p:sp>
      <p:sp>
        <p:nvSpPr>
          <p:cNvPr id="10" name="Rectangle 9"/>
          <p:cNvSpPr/>
          <p:nvPr userDrawn="1"/>
        </p:nvSpPr>
        <p:spPr>
          <a:xfrm>
            <a:off x="-21130" y="907198"/>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4" name="Group 3"/>
          <p:cNvGrpSpPr/>
          <p:nvPr userDrawn="1"/>
        </p:nvGrpSpPr>
        <p:grpSpPr>
          <a:xfrm>
            <a:off x="723937" y="5777760"/>
            <a:ext cx="6122995" cy="1102154"/>
            <a:chOff x="542953" y="5777760"/>
            <a:chExt cx="4592246" cy="1102154"/>
          </a:xfrm>
        </p:grpSpPr>
        <p:sp>
          <p:nvSpPr>
            <p:cNvPr id="13" name="Rectangle 12"/>
            <p:cNvSpPr/>
            <p:nvPr userDrawn="1"/>
          </p:nvSpPr>
          <p:spPr>
            <a:xfrm>
              <a:off x="628650" y="6467469"/>
              <a:ext cx="533401" cy="412445"/>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953" y="5777760"/>
              <a:ext cx="4592246" cy="782740"/>
            </a:xfrm>
            <a:prstGeom prst="rect">
              <a:avLst/>
            </a:prstGeom>
          </p:spPr>
        </p:pic>
      </p:grpSp>
    </p:spTree>
    <p:extLst>
      <p:ext uri="{BB962C8B-B14F-4D97-AF65-F5344CB8AC3E}">
        <p14:creationId xmlns:p14="http://schemas.microsoft.com/office/powerpoint/2010/main" val="2336630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01521-4378-440D-9EE1-8CEBA4B28E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A52D95-DC06-4DFD-8D91-2769F6A172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BFC339-05C5-4009-8509-53F195ADB6DA}"/>
              </a:ext>
            </a:extLst>
          </p:cNvPr>
          <p:cNvSpPr>
            <a:spLocks noGrp="1"/>
          </p:cNvSpPr>
          <p:nvPr>
            <p:ph type="dt" sz="half" idx="10"/>
          </p:nvPr>
        </p:nvSpPr>
        <p:spPr/>
        <p:txBody>
          <a:bodyPr/>
          <a:lstStyle/>
          <a:p>
            <a:fld id="{9E58DCCB-081A-433E-86C0-945D1455B976}" type="datetime1">
              <a:rPr lang="en-US" smtClean="0"/>
              <a:t>3/26/2025</a:t>
            </a:fld>
            <a:endParaRPr lang="en-US"/>
          </a:p>
        </p:txBody>
      </p:sp>
      <p:sp>
        <p:nvSpPr>
          <p:cNvPr id="5" name="Footer Placeholder 4">
            <a:extLst>
              <a:ext uri="{FF2B5EF4-FFF2-40B4-BE49-F238E27FC236}">
                <a16:creationId xmlns:a16="http://schemas.microsoft.com/office/drawing/2014/main" id="{037C8BF3-6B4B-403B-8DB0-0D04B26B4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88BF49-4528-4F65-A29E-8069C20E5F93}"/>
              </a:ext>
            </a:extLst>
          </p:cNvPr>
          <p:cNvSpPr>
            <a:spLocks noGrp="1"/>
          </p:cNvSpPr>
          <p:nvPr>
            <p:ph type="sldNum" sz="quarter" idx="12"/>
          </p:nvPr>
        </p:nvSpPr>
        <p:spPr/>
        <p:txBody>
          <a:bodyPr/>
          <a:lstStyle/>
          <a:p>
            <a:fld id="{56457A89-7E12-42A4-9457-BFD85B9E19BE}" type="slidenum">
              <a:rPr lang="en-US" smtClean="0"/>
              <a:t>‹#›</a:t>
            </a:fld>
            <a:endParaRPr lang="en-US"/>
          </a:p>
        </p:txBody>
      </p:sp>
    </p:spTree>
    <p:extLst>
      <p:ext uri="{BB962C8B-B14F-4D97-AF65-F5344CB8AC3E}">
        <p14:creationId xmlns:p14="http://schemas.microsoft.com/office/powerpoint/2010/main" val="1948072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F0DC-6668-46DD-9370-8A0528E4F8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57CD1A-3DA3-4A76-9EFD-036221D260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6203CB-894C-481C-8A9C-1CB23EF6E3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874225-BE29-43E1-9C47-7384C5CDD533}"/>
              </a:ext>
            </a:extLst>
          </p:cNvPr>
          <p:cNvSpPr>
            <a:spLocks noGrp="1"/>
          </p:cNvSpPr>
          <p:nvPr>
            <p:ph type="dt" sz="half" idx="10"/>
          </p:nvPr>
        </p:nvSpPr>
        <p:spPr/>
        <p:txBody>
          <a:bodyPr/>
          <a:lstStyle/>
          <a:p>
            <a:fld id="{C8B8ED7B-854B-439F-AC10-07A0234FF598}" type="datetime1">
              <a:rPr lang="en-US" smtClean="0"/>
              <a:t>3/26/2025</a:t>
            </a:fld>
            <a:endParaRPr lang="en-US"/>
          </a:p>
        </p:txBody>
      </p:sp>
      <p:sp>
        <p:nvSpPr>
          <p:cNvPr id="6" name="Footer Placeholder 5">
            <a:extLst>
              <a:ext uri="{FF2B5EF4-FFF2-40B4-BE49-F238E27FC236}">
                <a16:creationId xmlns:a16="http://schemas.microsoft.com/office/drawing/2014/main" id="{61F3EC70-ACDA-4BC7-9B19-554F892E23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705BCC-7E33-4AFD-A283-325EC2CEE298}"/>
              </a:ext>
            </a:extLst>
          </p:cNvPr>
          <p:cNvSpPr>
            <a:spLocks noGrp="1"/>
          </p:cNvSpPr>
          <p:nvPr>
            <p:ph type="sldNum" sz="quarter" idx="12"/>
          </p:nvPr>
        </p:nvSpPr>
        <p:spPr/>
        <p:txBody>
          <a:bodyPr/>
          <a:lstStyle/>
          <a:p>
            <a:fld id="{56457A89-7E12-42A4-9457-BFD85B9E19BE}" type="slidenum">
              <a:rPr lang="en-US" smtClean="0"/>
              <a:t>‹#›</a:t>
            </a:fld>
            <a:endParaRPr lang="en-US"/>
          </a:p>
        </p:txBody>
      </p:sp>
    </p:spTree>
    <p:extLst>
      <p:ext uri="{BB962C8B-B14F-4D97-AF65-F5344CB8AC3E}">
        <p14:creationId xmlns:p14="http://schemas.microsoft.com/office/powerpoint/2010/main" val="3722981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F1548-E9E8-452B-9124-3E82E646D9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69402C-1177-4A1B-A3A9-8A46C809C3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26A54F-6D6C-48AE-AF3D-08E377BB0A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7D4DEE-DAC6-40F6-A025-79A9AFB93D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081426-F86A-46E4-88F0-B94BBEA8B8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EA30BB-071B-4746-AA10-F8283A4EB1C2}"/>
              </a:ext>
            </a:extLst>
          </p:cNvPr>
          <p:cNvSpPr>
            <a:spLocks noGrp="1"/>
          </p:cNvSpPr>
          <p:nvPr>
            <p:ph type="dt" sz="half" idx="10"/>
          </p:nvPr>
        </p:nvSpPr>
        <p:spPr/>
        <p:txBody>
          <a:bodyPr/>
          <a:lstStyle/>
          <a:p>
            <a:fld id="{02821716-FF5A-427A-8A88-7BF7D710EC15}" type="datetime1">
              <a:rPr lang="en-US" smtClean="0"/>
              <a:t>3/26/2025</a:t>
            </a:fld>
            <a:endParaRPr lang="en-US"/>
          </a:p>
        </p:txBody>
      </p:sp>
      <p:sp>
        <p:nvSpPr>
          <p:cNvPr id="8" name="Footer Placeholder 7">
            <a:extLst>
              <a:ext uri="{FF2B5EF4-FFF2-40B4-BE49-F238E27FC236}">
                <a16:creationId xmlns:a16="http://schemas.microsoft.com/office/drawing/2014/main" id="{6A21EC6E-F669-4348-B7A3-312783A68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19ACBA-EF74-41F7-A6B2-2BCE522E1787}"/>
              </a:ext>
            </a:extLst>
          </p:cNvPr>
          <p:cNvSpPr>
            <a:spLocks noGrp="1"/>
          </p:cNvSpPr>
          <p:nvPr>
            <p:ph type="sldNum" sz="quarter" idx="12"/>
          </p:nvPr>
        </p:nvSpPr>
        <p:spPr/>
        <p:txBody>
          <a:bodyPr/>
          <a:lstStyle/>
          <a:p>
            <a:fld id="{56457A89-7E12-42A4-9457-BFD85B9E19BE}" type="slidenum">
              <a:rPr lang="en-US" smtClean="0"/>
              <a:t>‹#›</a:t>
            </a:fld>
            <a:endParaRPr lang="en-US"/>
          </a:p>
        </p:txBody>
      </p:sp>
    </p:spTree>
    <p:extLst>
      <p:ext uri="{BB962C8B-B14F-4D97-AF65-F5344CB8AC3E}">
        <p14:creationId xmlns:p14="http://schemas.microsoft.com/office/powerpoint/2010/main" val="45149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2B3C-0B77-46A2-A58D-813F693F66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E5FE19-AB0A-4CAC-9B97-6030B0097F66}"/>
              </a:ext>
            </a:extLst>
          </p:cNvPr>
          <p:cNvSpPr>
            <a:spLocks noGrp="1"/>
          </p:cNvSpPr>
          <p:nvPr>
            <p:ph type="dt" sz="half" idx="10"/>
          </p:nvPr>
        </p:nvSpPr>
        <p:spPr/>
        <p:txBody>
          <a:bodyPr/>
          <a:lstStyle/>
          <a:p>
            <a:fld id="{7718425C-C4CB-4710-9982-9044D6D83C75}" type="datetime1">
              <a:rPr lang="en-US" smtClean="0"/>
              <a:t>3/26/2025</a:t>
            </a:fld>
            <a:endParaRPr lang="en-US"/>
          </a:p>
        </p:txBody>
      </p:sp>
      <p:sp>
        <p:nvSpPr>
          <p:cNvPr id="4" name="Footer Placeholder 3">
            <a:extLst>
              <a:ext uri="{FF2B5EF4-FFF2-40B4-BE49-F238E27FC236}">
                <a16:creationId xmlns:a16="http://schemas.microsoft.com/office/drawing/2014/main" id="{DAF6DAD4-1AE1-49E2-AA78-1A617ACCD3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65CBA4-5F19-4A88-BE06-A7E265E3EFD0}"/>
              </a:ext>
            </a:extLst>
          </p:cNvPr>
          <p:cNvSpPr>
            <a:spLocks noGrp="1"/>
          </p:cNvSpPr>
          <p:nvPr>
            <p:ph type="sldNum" sz="quarter" idx="12"/>
          </p:nvPr>
        </p:nvSpPr>
        <p:spPr/>
        <p:txBody>
          <a:bodyPr/>
          <a:lstStyle/>
          <a:p>
            <a:fld id="{56457A89-7E12-42A4-9457-BFD85B9E19BE}" type="slidenum">
              <a:rPr lang="en-US" smtClean="0"/>
              <a:t>‹#›</a:t>
            </a:fld>
            <a:endParaRPr lang="en-US"/>
          </a:p>
        </p:txBody>
      </p:sp>
    </p:spTree>
    <p:extLst>
      <p:ext uri="{BB962C8B-B14F-4D97-AF65-F5344CB8AC3E}">
        <p14:creationId xmlns:p14="http://schemas.microsoft.com/office/powerpoint/2010/main" val="2396151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8AB2EC-9826-4737-884A-0C106610C908}"/>
              </a:ext>
            </a:extLst>
          </p:cNvPr>
          <p:cNvSpPr>
            <a:spLocks noGrp="1"/>
          </p:cNvSpPr>
          <p:nvPr>
            <p:ph type="dt" sz="half" idx="10"/>
          </p:nvPr>
        </p:nvSpPr>
        <p:spPr/>
        <p:txBody>
          <a:bodyPr/>
          <a:lstStyle/>
          <a:p>
            <a:fld id="{391CFA70-9A5F-4F88-861E-7A207957141C}" type="datetime1">
              <a:rPr lang="en-US" smtClean="0"/>
              <a:t>3/26/2025</a:t>
            </a:fld>
            <a:endParaRPr lang="en-US"/>
          </a:p>
        </p:txBody>
      </p:sp>
      <p:sp>
        <p:nvSpPr>
          <p:cNvPr id="3" name="Footer Placeholder 2">
            <a:extLst>
              <a:ext uri="{FF2B5EF4-FFF2-40B4-BE49-F238E27FC236}">
                <a16:creationId xmlns:a16="http://schemas.microsoft.com/office/drawing/2014/main" id="{2C23C433-12ED-4B87-9E22-301F68892B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67AB64-1B0F-4B14-A5B8-6BF2236FB116}"/>
              </a:ext>
            </a:extLst>
          </p:cNvPr>
          <p:cNvSpPr>
            <a:spLocks noGrp="1"/>
          </p:cNvSpPr>
          <p:nvPr>
            <p:ph type="sldNum" sz="quarter" idx="12"/>
          </p:nvPr>
        </p:nvSpPr>
        <p:spPr/>
        <p:txBody>
          <a:bodyPr/>
          <a:lstStyle/>
          <a:p>
            <a:fld id="{56457A89-7E12-42A4-9457-BFD85B9E19BE}" type="slidenum">
              <a:rPr lang="en-US" smtClean="0"/>
              <a:t>‹#›</a:t>
            </a:fld>
            <a:endParaRPr lang="en-US"/>
          </a:p>
        </p:txBody>
      </p:sp>
    </p:spTree>
    <p:extLst>
      <p:ext uri="{BB962C8B-B14F-4D97-AF65-F5344CB8AC3E}">
        <p14:creationId xmlns:p14="http://schemas.microsoft.com/office/powerpoint/2010/main" val="1863132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86D5-45F4-43F7-8EEC-B11CDEA43E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D029B0-D89E-48FE-928B-ACF46ADBCA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317B3D-7102-460D-9305-AF307C8E70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7C31AF-8CDC-4789-A364-2929D3B77CE8}"/>
              </a:ext>
            </a:extLst>
          </p:cNvPr>
          <p:cNvSpPr>
            <a:spLocks noGrp="1"/>
          </p:cNvSpPr>
          <p:nvPr>
            <p:ph type="dt" sz="half" idx="10"/>
          </p:nvPr>
        </p:nvSpPr>
        <p:spPr/>
        <p:txBody>
          <a:bodyPr/>
          <a:lstStyle/>
          <a:p>
            <a:fld id="{E032CCD5-01E4-40F3-9F56-9C23E47365F0}" type="datetime1">
              <a:rPr lang="en-US" smtClean="0"/>
              <a:t>3/26/2025</a:t>
            </a:fld>
            <a:endParaRPr lang="en-US"/>
          </a:p>
        </p:txBody>
      </p:sp>
      <p:sp>
        <p:nvSpPr>
          <p:cNvPr id="6" name="Footer Placeholder 5">
            <a:extLst>
              <a:ext uri="{FF2B5EF4-FFF2-40B4-BE49-F238E27FC236}">
                <a16:creationId xmlns:a16="http://schemas.microsoft.com/office/drawing/2014/main" id="{D08AC6F4-E20E-4013-AAC1-6DE64AEA86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F6173-3AFB-4953-A4E4-526E29A6B3D9}"/>
              </a:ext>
            </a:extLst>
          </p:cNvPr>
          <p:cNvSpPr>
            <a:spLocks noGrp="1"/>
          </p:cNvSpPr>
          <p:nvPr>
            <p:ph type="sldNum" sz="quarter" idx="12"/>
          </p:nvPr>
        </p:nvSpPr>
        <p:spPr/>
        <p:txBody>
          <a:bodyPr/>
          <a:lstStyle/>
          <a:p>
            <a:fld id="{56457A89-7E12-42A4-9457-BFD85B9E19BE}" type="slidenum">
              <a:rPr lang="en-US" smtClean="0"/>
              <a:t>‹#›</a:t>
            </a:fld>
            <a:endParaRPr lang="en-US"/>
          </a:p>
        </p:txBody>
      </p:sp>
    </p:spTree>
    <p:extLst>
      <p:ext uri="{BB962C8B-B14F-4D97-AF65-F5344CB8AC3E}">
        <p14:creationId xmlns:p14="http://schemas.microsoft.com/office/powerpoint/2010/main" val="3846671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3A81-194B-401E-8D86-9ACEF67AD2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EF27F3-5EF2-4EFF-821C-47ACCF8349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E7908F-3072-4693-A296-5C0B49416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329CD9-B7A9-4A56-B544-85B65F8B4BE0}"/>
              </a:ext>
            </a:extLst>
          </p:cNvPr>
          <p:cNvSpPr>
            <a:spLocks noGrp="1"/>
          </p:cNvSpPr>
          <p:nvPr>
            <p:ph type="dt" sz="half" idx="10"/>
          </p:nvPr>
        </p:nvSpPr>
        <p:spPr/>
        <p:txBody>
          <a:bodyPr/>
          <a:lstStyle/>
          <a:p>
            <a:fld id="{A4673598-7A66-4761-AC02-3618277CF1AC}" type="datetime1">
              <a:rPr lang="en-US" smtClean="0"/>
              <a:t>3/26/2025</a:t>
            </a:fld>
            <a:endParaRPr lang="en-US"/>
          </a:p>
        </p:txBody>
      </p:sp>
      <p:sp>
        <p:nvSpPr>
          <p:cNvPr id="6" name="Footer Placeholder 5">
            <a:extLst>
              <a:ext uri="{FF2B5EF4-FFF2-40B4-BE49-F238E27FC236}">
                <a16:creationId xmlns:a16="http://schemas.microsoft.com/office/drawing/2014/main" id="{ABB24A3E-162E-474D-B4E4-C6EB04079E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7C0952-6E2E-4413-8169-285E904975BA}"/>
              </a:ext>
            </a:extLst>
          </p:cNvPr>
          <p:cNvSpPr>
            <a:spLocks noGrp="1"/>
          </p:cNvSpPr>
          <p:nvPr>
            <p:ph type="sldNum" sz="quarter" idx="12"/>
          </p:nvPr>
        </p:nvSpPr>
        <p:spPr/>
        <p:txBody>
          <a:bodyPr/>
          <a:lstStyle/>
          <a:p>
            <a:fld id="{56457A89-7E12-42A4-9457-BFD85B9E19BE}" type="slidenum">
              <a:rPr lang="en-US" smtClean="0"/>
              <a:t>‹#›</a:t>
            </a:fld>
            <a:endParaRPr lang="en-US"/>
          </a:p>
        </p:txBody>
      </p:sp>
    </p:spTree>
    <p:extLst>
      <p:ext uri="{BB962C8B-B14F-4D97-AF65-F5344CB8AC3E}">
        <p14:creationId xmlns:p14="http://schemas.microsoft.com/office/powerpoint/2010/main" val="3653933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D488C6-A3F2-43FF-9D88-501AA94A12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35F2A2-A7F8-4BDD-B74A-F945401638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B748E1-3779-4280-82F4-5CFA9F7CA6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83CB3-BD69-4BF8-AA84-EE4968F99BBE}" type="datetime1">
              <a:rPr lang="en-US" smtClean="0"/>
              <a:t>3/26/2025</a:t>
            </a:fld>
            <a:endParaRPr lang="en-US"/>
          </a:p>
        </p:txBody>
      </p:sp>
      <p:sp>
        <p:nvSpPr>
          <p:cNvPr id="5" name="Footer Placeholder 4">
            <a:extLst>
              <a:ext uri="{FF2B5EF4-FFF2-40B4-BE49-F238E27FC236}">
                <a16:creationId xmlns:a16="http://schemas.microsoft.com/office/drawing/2014/main" id="{9C029299-0EE5-460B-8A50-02E3236F5A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827684-A5CB-4826-9207-37D4D473AD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57A89-7E12-42A4-9457-BFD85B9E19BE}" type="slidenum">
              <a:rPr lang="en-US" smtClean="0"/>
              <a:t>‹#›</a:t>
            </a:fld>
            <a:endParaRPr lang="en-US"/>
          </a:p>
        </p:txBody>
      </p:sp>
    </p:spTree>
    <p:extLst>
      <p:ext uri="{BB962C8B-B14F-4D97-AF65-F5344CB8AC3E}">
        <p14:creationId xmlns:p14="http://schemas.microsoft.com/office/powerpoint/2010/main" val="650034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49189" y="846139"/>
            <a:ext cx="9069976"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549189" y="2119919"/>
            <a:ext cx="9069976" cy="42870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562447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Lst>
  <p:txStyles>
    <p:titleStyle>
      <a:lvl1pPr algn="l" defTabSz="457200" rtl="0" eaLnBrk="1" latinLnBrk="0" hangingPunct="1">
        <a:spcBef>
          <a:spcPct val="0"/>
        </a:spcBef>
        <a:buNone/>
        <a:defRPr sz="3200" b="1" i="0" kern="100" spc="0">
          <a:solidFill>
            <a:schemeClr val="tx1"/>
          </a:solidFill>
          <a:latin typeface="Arial"/>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8.xml"/><Relationship Id="rId4" Type="http://schemas.openxmlformats.org/officeDocument/2006/relationships/chart" Target="../charts/chart7.xml"/></Relationships>
</file>

<file path=ppt/slides/_rels/slide1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hyperlink" Target="mailto:ahowland@iu.edu" TargetMode="Externa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39" y="4185149"/>
            <a:ext cx="10590128" cy="1485992"/>
          </a:xfrm>
        </p:spPr>
        <p:txBody>
          <a:bodyPr>
            <a:normAutofit fontScale="90000"/>
          </a:bodyPr>
          <a:lstStyle/>
          <a:p>
            <a:r>
              <a:rPr lang="en-US" dirty="0"/>
              <a:t>A Mixed Method-Approach to Confirm and Contextualize Self-Reported Outcomes in Individuals with IDD: Experiences from the National Core Indicators In-Person Survey</a:t>
            </a:r>
          </a:p>
        </p:txBody>
      </p:sp>
      <p:sp>
        <p:nvSpPr>
          <p:cNvPr id="3" name="Text Placeholder 2"/>
          <p:cNvSpPr>
            <a:spLocks noGrp="1"/>
          </p:cNvSpPr>
          <p:nvPr>
            <p:ph type="body" sz="quarter" idx="10"/>
          </p:nvPr>
        </p:nvSpPr>
        <p:spPr/>
        <p:txBody>
          <a:bodyPr/>
          <a:lstStyle/>
          <a:p>
            <a:r>
              <a:rPr lang="en-US"/>
              <a:t>INDIANA INSTITUTE ON DISABILITY AND COMMUNITY</a:t>
            </a:r>
          </a:p>
        </p:txBody>
      </p:sp>
      <p:sp>
        <p:nvSpPr>
          <p:cNvPr id="4" name="Text Placeholder 3"/>
          <p:cNvSpPr>
            <a:spLocks noGrp="1"/>
          </p:cNvSpPr>
          <p:nvPr>
            <p:ph type="body" sz="quarter" idx="11"/>
          </p:nvPr>
        </p:nvSpPr>
        <p:spPr/>
        <p:txBody>
          <a:bodyPr/>
          <a:lstStyle/>
          <a:p>
            <a:r>
              <a:rPr lang="en-US" dirty="0">
                <a:solidFill>
                  <a:schemeClr val="tx1"/>
                </a:solidFill>
              </a:rPr>
              <a:t> Allison Howland</a:t>
            </a:r>
          </a:p>
        </p:txBody>
      </p:sp>
      <p:pic>
        <p:nvPicPr>
          <p:cNvPr id="5" name="Picture 4" descr="A collection of photos of diverse people with disabilities">
            <a:extLst>
              <a:ext uri="{FF2B5EF4-FFF2-40B4-BE49-F238E27FC236}">
                <a16:creationId xmlns:a16="http://schemas.microsoft.com/office/drawing/2014/main" id="{C7487F0F-D408-B4EE-3CDC-F7AC744653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8612" y="312965"/>
            <a:ext cx="5642055" cy="3156593"/>
          </a:xfrm>
          <a:prstGeom prst="rect">
            <a:avLst/>
          </a:prstGeom>
        </p:spPr>
      </p:pic>
    </p:spTree>
    <p:extLst>
      <p:ext uri="{BB962C8B-B14F-4D97-AF65-F5344CB8AC3E}">
        <p14:creationId xmlns:p14="http://schemas.microsoft.com/office/powerpoint/2010/main" val="919017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33F3A5-1CF8-F084-2D1B-BD5377D2F02B}"/>
              </a:ext>
            </a:extLst>
          </p:cNvPr>
          <p:cNvSpPr>
            <a:spLocks noGrp="1"/>
          </p:cNvSpPr>
          <p:nvPr>
            <p:ph type="title" idx="4294967295"/>
          </p:nvPr>
        </p:nvSpPr>
        <p:spPr>
          <a:xfrm>
            <a:off x="1549189" y="-1143000"/>
            <a:ext cx="9069976" cy="1143000"/>
          </a:xfrm>
        </p:spPr>
        <p:txBody>
          <a:bodyPr vert="horz" lIns="91440" tIns="45720" rIns="91440" bIns="45720" rtlCol="0" anchor="b">
            <a:normAutofit/>
          </a:bodyPr>
          <a:lstStyle/>
          <a:p>
            <a:r>
              <a:rPr lang="en-US" dirty="0"/>
              <a:t>NCI IPS Choice Graphs </a:t>
            </a:r>
          </a:p>
        </p:txBody>
      </p:sp>
      <p:graphicFrame>
        <p:nvGraphicFramePr>
          <p:cNvPr id="4" name="Chart 3" descr="A line chart showing the level of choice people with IDD have in their lives by level of disability. The NCI IPS Choice Scale from the previous slide is used for scoring. Chart details in slide notes">
            <a:extLst>
              <a:ext uri="{FF2B5EF4-FFF2-40B4-BE49-F238E27FC236}">
                <a16:creationId xmlns:a16="http://schemas.microsoft.com/office/drawing/2014/main" id="{745127CE-6F6D-6075-CD5A-D316CA023F3A}"/>
              </a:ext>
            </a:extLst>
          </p:cNvPr>
          <p:cNvGraphicFramePr>
            <a:graphicFrameLocks/>
          </p:cNvGraphicFramePr>
          <p:nvPr>
            <p:extLst>
              <p:ext uri="{D42A27DB-BD31-4B8C-83A1-F6EECF244321}">
                <p14:modId xmlns:p14="http://schemas.microsoft.com/office/powerpoint/2010/main" val="1167313733"/>
              </p:ext>
            </p:extLst>
          </p:nvPr>
        </p:nvGraphicFramePr>
        <p:xfrm>
          <a:off x="223520" y="85725"/>
          <a:ext cx="5872480" cy="29717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descr="A line chart showing the level of choice people with IDD have in their lives by what program they were in. The NCI IPS Choice Scale from the previous slide is used for scoring. Chart details in slide notes">
            <a:extLst>
              <a:ext uri="{FF2B5EF4-FFF2-40B4-BE49-F238E27FC236}">
                <a16:creationId xmlns:a16="http://schemas.microsoft.com/office/drawing/2014/main" id="{745127CE-6F6D-6075-CD5A-D316CA023F3A}"/>
              </a:ext>
            </a:extLst>
          </p:cNvPr>
          <p:cNvGraphicFramePr>
            <a:graphicFrameLocks/>
          </p:cNvGraphicFramePr>
          <p:nvPr>
            <p:extLst>
              <p:ext uri="{D42A27DB-BD31-4B8C-83A1-F6EECF244321}">
                <p14:modId xmlns:p14="http://schemas.microsoft.com/office/powerpoint/2010/main" val="2260918610"/>
              </p:ext>
            </p:extLst>
          </p:nvPr>
        </p:nvGraphicFramePr>
        <p:xfrm>
          <a:off x="6210300" y="85724"/>
          <a:ext cx="5636260" cy="29813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descr="A line chart showing the level of choice people with IDD have in their lives if they have a guardianship or not. The NCI IPS Choice Scale from the previous slide is used for scoring. Chart details in slide notes">
            <a:extLst>
              <a:ext uri="{FF2B5EF4-FFF2-40B4-BE49-F238E27FC236}">
                <a16:creationId xmlns:a16="http://schemas.microsoft.com/office/drawing/2014/main" id="{745127CE-6F6D-6075-CD5A-D316CA023F3A}"/>
              </a:ext>
            </a:extLst>
          </p:cNvPr>
          <p:cNvGraphicFramePr>
            <a:graphicFrameLocks/>
          </p:cNvGraphicFramePr>
          <p:nvPr>
            <p:extLst>
              <p:ext uri="{D42A27DB-BD31-4B8C-83A1-F6EECF244321}">
                <p14:modId xmlns:p14="http://schemas.microsoft.com/office/powerpoint/2010/main" val="99976114"/>
              </p:ext>
            </p:extLst>
          </p:nvPr>
        </p:nvGraphicFramePr>
        <p:xfrm>
          <a:off x="223520" y="3200401"/>
          <a:ext cx="5872480" cy="30575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 name="Content Placeholder 8" descr="A line chart showing the level of choice people with IDD have in their lives in relation to if they had paid employment. The NCI IPS Choice Scale from the previous slide is used for scoring. Chart details in slide notes">
            <a:extLst>
              <a:ext uri="{FF2B5EF4-FFF2-40B4-BE49-F238E27FC236}">
                <a16:creationId xmlns:a16="http://schemas.microsoft.com/office/drawing/2014/main" id="{B814C477-6C5D-4D02-4172-9FA7F2AC3E5E}"/>
              </a:ext>
            </a:extLst>
          </p:cNvPr>
          <p:cNvGraphicFramePr>
            <a:graphicFrameLocks/>
          </p:cNvGraphicFramePr>
          <p:nvPr>
            <p:extLst>
              <p:ext uri="{D42A27DB-BD31-4B8C-83A1-F6EECF244321}">
                <p14:modId xmlns:p14="http://schemas.microsoft.com/office/powerpoint/2010/main" val="454683409"/>
              </p:ext>
            </p:extLst>
          </p:nvPr>
        </p:nvGraphicFramePr>
        <p:xfrm>
          <a:off x="6210300" y="3200401"/>
          <a:ext cx="5636259" cy="305752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88159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Graphic spid="6" grpId="0">
        <p:bldAsOne/>
      </p:bldGraphic>
      <p:bldGraphic spid="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CC7AA-6D3E-9BE2-E90A-2F8208DC9F52}"/>
              </a:ext>
            </a:extLst>
          </p:cNvPr>
          <p:cNvSpPr txBox="1">
            <a:spLocks noGrp="1"/>
          </p:cNvSpPr>
          <p:nvPr>
            <p:ph type="title" idx="4294967295"/>
          </p:nvPr>
        </p:nvSpPr>
        <p:spPr>
          <a:xfrm>
            <a:off x="1996643" y="440618"/>
            <a:ext cx="8004391" cy="638906"/>
          </a:xfrm>
          <a:prstGeom prst="rect">
            <a:avLst/>
          </a:prstGeom>
          <a:solidFill>
            <a:srgbClr val="690304"/>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457200" rtl="0" eaLnBrk="1" latinLnBrk="0" hangingPunct="1">
              <a:spcBef>
                <a:spcPct val="0"/>
              </a:spcBef>
              <a:buNone/>
              <a:defRPr sz="3200" b="1" i="0" kern="100" spc="0">
                <a:solidFill>
                  <a:schemeClr val="tx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00" cap="none" spc="0" normalizeH="0" baseline="0" noProof="0" dirty="0">
                <a:ln>
                  <a:noFill/>
                </a:ln>
                <a:solidFill>
                  <a:schemeClr val="bg1"/>
                </a:solidFill>
                <a:effectLst/>
                <a:uLnTx/>
                <a:uFillTx/>
                <a:latin typeface="Arial"/>
                <a:ea typeface="+mj-ea"/>
                <a:cs typeface="Arial"/>
              </a:rPr>
              <a:t>Indiana State-Added Choice Questions</a:t>
            </a:r>
          </a:p>
        </p:txBody>
      </p:sp>
      <p:sp>
        <p:nvSpPr>
          <p:cNvPr id="4" name="TextBox 3">
            <a:extLst>
              <a:ext uri="{FF2B5EF4-FFF2-40B4-BE49-F238E27FC236}">
                <a16:creationId xmlns:a16="http://schemas.microsoft.com/office/drawing/2014/main" id="{E40EBCD8-ECEF-4E43-10D3-AB2C8203F460}"/>
              </a:ext>
            </a:extLst>
          </p:cNvPr>
          <p:cNvSpPr txBox="1"/>
          <p:nvPr/>
        </p:nvSpPr>
        <p:spPr>
          <a:xfrm>
            <a:off x="701963" y="1163911"/>
            <a:ext cx="10788073" cy="5226880"/>
          </a:xfrm>
          <a:prstGeom prst="rect">
            <a:avLst/>
          </a:prstGeom>
          <a:noFill/>
        </p:spPr>
        <p:txBody>
          <a:bodyPr wrap="square">
            <a:spAutoFit/>
          </a:bodyPr>
          <a:lstStyle/>
          <a:p>
            <a:pPr marL="0" marR="0">
              <a:lnSpc>
                <a:spcPct val="107000"/>
              </a:lnSpc>
              <a:spcBef>
                <a:spcPts val="0"/>
              </a:spcBef>
              <a:spcAft>
                <a:spcPts val="80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What decisions (choices) do make on your own/by yourself?  </a:t>
            </a:r>
            <a:r>
              <a:rPr lang="en-US" sz="16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Check all that apply. Read each response option.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274320" marR="0">
              <a:lnSpc>
                <a:spcPct val="107000"/>
              </a:lnSpc>
              <a:spcBef>
                <a:spcPts val="0"/>
              </a:spcBef>
              <a:spcAft>
                <a:spcPts val="80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98 </a:t>
            </a:r>
            <a:r>
              <a:rPr lang="en-US" sz="1600">
                <a:solidFill>
                  <a:srgbClr val="000000"/>
                </a:solidFill>
                <a:effectLst/>
                <a:latin typeface="Segoe UI Symbol" panose="020B0502040204020203" pitchFamily="34" charset="0"/>
                <a:ea typeface="Times New Roman" panose="02020603050405020304" pitchFamily="18" charset="0"/>
                <a:cs typeface="Segoe UI Symbol" panose="020B0502040204020203" pitchFamily="34" charset="0"/>
              </a:rPr>
              <a:t>☐ N/A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Consumer does not make any choices)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274320" marR="0">
              <a:lnSpc>
                <a:spcPct val="107000"/>
              </a:lnSpc>
              <a:spcBef>
                <a:spcPts val="0"/>
              </a:spcBef>
              <a:spcAft>
                <a:spcPts val="80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a:t>
            </a:r>
            <a:r>
              <a:rPr lang="en-US" sz="1600">
                <a:solidFill>
                  <a:srgbClr val="000000"/>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Financial (how you spend your money)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274320" marR="0">
              <a:lnSpc>
                <a:spcPct val="107000"/>
              </a:lnSpc>
              <a:spcBef>
                <a:spcPts val="0"/>
              </a:spcBef>
              <a:spcAft>
                <a:spcPts val="80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a:t>
            </a:r>
            <a:r>
              <a:rPr lang="en-US" sz="1600">
                <a:solidFill>
                  <a:srgbClr val="000000"/>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Healthcare (the kind of healthcare/appointments you go to and when; taking medication)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274320" marR="0">
              <a:lnSpc>
                <a:spcPct val="107000"/>
              </a:lnSpc>
              <a:spcBef>
                <a:spcPts val="0"/>
              </a:spcBef>
              <a:spcAft>
                <a:spcPts val="80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a:t>
            </a:r>
            <a:r>
              <a:rPr lang="en-US" sz="1600">
                <a:solidFill>
                  <a:srgbClr val="000000"/>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Meals (the kind of food you eat and when)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274320" marR="0">
              <a:lnSpc>
                <a:spcPct val="107000"/>
              </a:lnSpc>
              <a:spcBef>
                <a:spcPts val="0"/>
              </a:spcBef>
              <a:spcAft>
                <a:spcPts val="80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 </a:t>
            </a:r>
            <a:r>
              <a:rPr lang="en-US" sz="1600">
                <a:solidFill>
                  <a:srgbClr val="000000"/>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Housing (where you live)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274320" marR="0">
              <a:lnSpc>
                <a:spcPct val="107000"/>
              </a:lnSpc>
              <a:spcBef>
                <a:spcPts val="0"/>
              </a:spcBef>
              <a:spcAft>
                <a:spcPts val="80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 </a:t>
            </a:r>
            <a:r>
              <a:rPr lang="en-US" sz="1600">
                <a:solidFill>
                  <a:srgbClr val="000000"/>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Employment (your job)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274320" marR="0">
              <a:lnSpc>
                <a:spcPct val="107000"/>
              </a:lnSpc>
              <a:spcBef>
                <a:spcPts val="0"/>
              </a:spcBef>
              <a:spcAft>
                <a:spcPts val="80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 </a:t>
            </a:r>
            <a:r>
              <a:rPr lang="en-US" sz="1600">
                <a:solidFill>
                  <a:srgbClr val="000000"/>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Daily Schedule (when to go to bed or get up)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274320" marR="0">
              <a:lnSpc>
                <a:spcPct val="107000"/>
              </a:lnSpc>
              <a:spcBef>
                <a:spcPts val="0"/>
              </a:spcBef>
              <a:spcAft>
                <a:spcPts val="80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 </a:t>
            </a:r>
            <a:r>
              <a:rPr lang="en-US" sz="1600">
                <a:solidFill>
                  <a:srgbClr val="000000"/>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What you do in your free time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274320" marR="0">
              <a:lnSpc>
                <a:spcPct val="107000"/>
              </a:lnSpc>
              <a:spcBef>
                <a:spcPts val="0"/>
              </a:spcBef>
              <a:spcAft>
                <a:spcPts val="80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 </a:t>
            </a:r>
            <a:r>
              <a:rPr lang="en-US" sz="1600">
                <a:solidFill>
                  <a:srgbClr val="000000"/>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Having visitors or friends over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274320" marR="0">
              <a:lnSpc>
                <a:spcPct val="107000"/>
              </a:lnSpc>
              <a:spcBef>
                <a:spcPts val="0"/>
              </a:spcBef>
              <a:spcAft>
                <a:spcPts val="80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 </a:t>
            </a:r>
            <a:r>
              <a:rPr lang="en-US" sz="1600">
                <a:solidFill>
                  <a:srgbClr val="000000"/>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Using the phone or internet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274320" marR="0">
              <a:lnSpc>
                <a:spcPct val="107000"/>
              </a:lnSpc>
              <a:spcBef>
                <a:spcPts val="0"/>
              </a:spcBef>
              <a:spcAft>
                <a:spcPts val="80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a:t>
            </a:r>
            <a:r>
              <a:rPr lang="en-US" sz="1600">
                <a:solidFill>
                  <a:srgbClr val="000000"/>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Other: </a:t>
            </a: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Click or tap here to enter text.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274320" marR="0">
              <a:lnSpc>
                <a:spcPct val="107000"/>
              </a:lnSpc>
              <a:spcBef>
                <a:spcPts val="0"/>
              </a:spcBef>
              <a:spcAft>
                <a:spcPts val="800"/>
              </a:spcAft>
            </a:pPr>
            <a:r>
              <a:rPr lang="en-US" sz="1600">
                <a:solidFill>
                  <a:srgbClr val="7F7F7F"/>
                </a:solidFill>
                <a:effectLst/>
                <a:latin typeface="Calibri" panose="020F0502020204030204" pitchFamily="34" charset="0"/>
                <a:ea typeface="Times New Roman" panose="02020603050405020304" pitchFamily="18" charset="0"/>
                <a:cs typeface="Calibri" panose="020F0502020204030204" pitchFamily="34" charset="0"/>
              </a:rPr>
              <a:t>99 </a:t>
            </a:r>
            <a:r>
              <a:rPr lang="en-US" sz="1600">
                <a:solidFill>
                  <a:srgbClr val="7F7F7F"/>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n-US" sz="1600">
                <a:solidFill>
                  <a:srgbClr val="7F7F7F"/>
                </a:solidFill>
                <a:effectLst/>
                <a:latin typeface="Calibri" panose="020F0502020204030204" pitchFamily="34" charset="0"/>
                <a:ea typeface="Times New Roman" panose="02020603050405020304" pitchFamily="18" charset="0"/>
                <a:cs typeface="Calibri" panose="020F0502020204030204" pitchFamily="34" charset="0"/>
              </a:rPr>
              <a:t> Don’t know, no response, unclear response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the decisions you don’t make on your own, how are they decided?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3511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C2AD3-448E-85DB-457E-AFE0AB0ED6F6}"/>
              </a:ext>
            </a:extLst>
          </p:cNvPr>
          <p:cNvSpPr>
            <a:spLocks noGrp="1"/>
          </p:cNvSpPr>
          <p:nvPr>
            <p:ph type="title"/>
          </p:nvPr>
        </p:nvSpPr>
        <p:spPr/>
        <p:txBody>
          <a:bodyPr/>
          <a:lstStyle/>
          <a:p>
            <a:r>
              <a:rPr lang="en-US"/>
              <a:t>NCI 22-23 Sample (n=837)</a:t>
            </a:r>
          </a:p>
        </p:txBody>
      </p:sp>
      <p:sp>
        <p:nvSpPr>
          <p:cNvPr id="3" name="Content Placeholder 2">
            <a:extLst>
              <a:ext uri="{FF2B5EF4-FFF2-40B4-BE49-F238E27FC236}">
                <a16:creationId xmlns:a16="http://schemas.microsoft.com/office/drawing/2014/main" id="{BB9CA9C9-E543-FB64-3D16-AC145AE404B3}"/>
              </a:ext>
            </a:extLst>
          </p:cNvPr>
          <p:cNvSpPr>
            <a:spLocks noGrp="1"/>
          </p:cNvSpPr>
          <p:nvPr>
            <p:ph idx="1"/>
          </p:nvPr>
        </p:nvSpPr>
        <p:spPr/>
        <p:txBody>
          <a:bodyPr>
            <a:normAutofit lnSpcReduction="10000"/>
          </a:bodyPr>
          <a:lstStyle/>
          <a:p>
            <a:pPr marL="0" indent="0">
              <a:buNone/>
            </a:pPr>
            <a:r>
              <a:rPr lang="en-US"/>
              <a:t>Males 58.4%      Female 41.6%</a:t>
            </a:r>
          </a:p>
          <a:p>
            <a:pPr marL="0" indent="0">
              <a:buNone/>
            </a:pPr>
            <a:r>
              <a:rPr lang="en-US">
                <a:highlight>
                  <a:srgbClr val="C0C0C0"/>
                </a:highlight>
              </a:rPr>
              <a:t>FSW  45%          CIHW  44%        SGL 11%</a:t>
            </a:r>
          </a:p>
          <a:p>
            <a:pPr marL="0" indent="0">
              <a:buNone/>
            </a:pPr>
            <a:r>
              <a:rPr lang="en-US"/>
              <a:t>Average Age 42 yrs   (19 to 99yrs)     33% (27-40 yrs)</a:t>
            </a:r>
          </a:p>
          <a:p>
            <a:pPr marL="0" indent="0">
              <a:buNone/>
            </a:pPr>
            <a:r>
              <a:rPr lang="en-US">
                <a:highlight>
                  <a:srgbClr val="C0C0C0"/>
                </a:highlight>
              </a:rPr>
              <a:t>White  84%       Black   14%      Latino 2%  </a:t>
            </a:r>
          </a:p>
          <a:p>
            <a:pPr marL="0" indent="0">
              <a:buNone/>
            </a:pPr>
            <a:r>
              <a:rPr lang="en-US">
                <a:highlight>
                  <a:srgbClr val="C0C0C0"/>
                </a:highlight>
              </a:rPr>
              <a:t>  </a:t>
            </a:r>
          </a:p>
          <a:p>
            <a:pPr marL="0" indent="0">
              <a:buNone/>
            </a:pPr>
            <a:r>
              <a:rPr lang="en-US"/>
              <a:t>Mild IDD 58%  </a:t>
            </a:r>
          </a:p>
          <a:p>
            <a:pPr marL="0" indent="0">
              <a:buNone/>
            </a:pPr>
            <a:r>
              <a:rPr lang="en-US"/>
              <a:t>Moderate IDD 23%   </a:t>
            </a:r>
          </a:p>
          <a:p>
            <a:pPr marL="0" indent="0">
              <a:buNone/>
            </a:pPr>
            <a:r>
              <a:rPr lang="en-US"/>
              <a:t>Severe/Profound IDD 13%  </a:t>
            </a:r>
          </a:p>
          <a:p>
            <a:pPr marL="0" indent="0">
              <a:buNone/>
            </a:pPr>
            <a:r>
              <a:rPr lang="en-US"/>
              <a:t>Unspecified IDD 7%</a:t>
            </a:r>
          </a:p>
        </p:txBody>
      </p:sp>
      <p:pic>
        <p:nvPicPr>
          <p:cNvPr id="6" name="Picture Placeholder 5" descr="A group of people standing around a person in a wheelchair">
            <a:extLst>
              <a:ext uri="{FF2B5EF4-FFF2-40B4-BE49-F238E27FC236}">
                <a16:creationId xmlns:a16="http://schemas.microsoft.com/office/drawing/2014/main" id="{D6978FEB-5694-6C76-ADE3-358C11E4FDA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960" b="1960"/>
          <a:stretch>
            <a:fillRect/>
          </a:stretch>
        </p:blipFill>
        <p:spPr>
          <a:xfrm>
            <a:off x="7430746" y="0"/>
            <a:ext cx="4761255" cy="6419273"/>
          </a:xfrm>
        </p:spPr>
      </p:pic>
    </p:spTree>
    <p:extLst>
      <p:ext uri="{BB962C8B-B14F-4D97-AF65-F5344CB8AC3E}">
        <p14:creationId xmlns:p14="http://schemas.microsoft.com/office/powerpoint/2010/main" val="1449445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F04AED1-F96A-593D-BE4D-969C17A3B89E}"/>
              </a:ext>
            </a:extLst>
          </p:cNvPr>
          <p:cNvSpPr txBox="1">
            <a:spLocks noGrp="1"/>
          </p:cNvSpPr>
          <p:nvPr>
            <p:ph type="title"/>
          </p:nvPr>
        </p:nvSpPr>
        <p:spPr>
          <a:xfrm>
            <a:off x="839788" y="188913"/>
            <a:ext cx="10515600" cy="1325563"/>
          </a:xfrm>
          <a:prstGeom prst="rect">
            <a:avLst/>
          </a:prstGeom>
          <a:solidFill>
            <a:srgbClr val="690304"/>
          </a:solidFill>
        </p:spPr>
        <p:txBody>
          <a:bodyPr/>
          <a:lstStyle>
            <a:lvl1pPr algn="l" defTabSz="457200" rtl="0" eaLnBrk="1" latinLnBrk="0" hangingPunct="1">
              <a:spcBef>
                <a:spcPct val="0"/>
              </a:spcBef>
              <a:buNone/>
              <a:defRPr sz="3200" b="1" i="0" kern="100" spc="0">
                <a:solidFill>
                  <a:schemeClr val="tx1"/>
                </a:solidFill>
                <a:latin typeface="Arial"/>
                <a:ea typeface="+mj-ea"/>
                <a:cs typeface="Arial"/>
              </a:defRPr>
            </a:lvl1pPr>
          </a:lstStyle>
          <a:p>
            <a:r>
              <a:rPr lang="en-US">
                <a:solidFill>
                  <a:schemeClr val="bg1"/>
                </a:solidFill>
              </a:rPr>
              <a:t>Choice Question Comparisons   (N=435)</a:t>
            </a:r>
          </a:p>
        </p:txBody>
      </p:sp>
      <p:sp>
        <p:nvSpPr>
          <p:cNvPr id="3" name="Text Placeholder 2">
            <a:extLst>
              <a:ext uri="{FF2B5EF4-FFF2-40B4-BE49-F238E27FC236}">
                <a16:creationId xmlns:a16="http://schemas.microsoft.com/office/drawing/2014/main" id="{F6FEF311-2918-BAF0-923A-679AB86E29D4}"/>
              </a:ext>
            </a:extLst>
          </p:cNvPr>
          <p:cNvSpPr>
            <a:spLocks noGrp="1"/>
          </p:cNvSpPr>
          <p:nvPr>
            <p:ph type="body" idx="1"/>
          </p:nvPr>
        </p:nvSpPr>
        <p:spPr>
          <a:xfrm>
            <a:off x="839788" y="1537857"/>
            <a:ext cx="5157787" cy="823912"/>
          </a:xfrm>
        </p:spPr>
        <p:txBody>
          <a:bodyPr>
            <a:normAutofit lnSpcReduction="10000"/>
          </a:bodyPr>
          <a:lstStyle/>
          <a:p>
            <a:r>
              <a:rPr lang="en-US"/>
              <a:t>NCI: Who chose…(job, schedule, etc.)</a:t>
            </a:r>
          </a:p>
          <a:p>
            <a:r>
              <a:rPr lang="en-US"/>
              <a:t>% Person made the choice</a:t>
            </a:r>
          </a:p>
        </p:txBody>
      </p:sp>
      <p:sp>
        <p:nvSpPr>
          <p:cNvPr id="4" name="Content Placeholder 3">
            <a:extLst>
              <a:ext uri="{FF2B5EF4-FFF2-40B4-BE49-F238E27FC236}">
                <a16:creationId xmlns:a16="http://schemas.microsoft.com/office/drawing/2014/main" id="{0C7DAD98-0D4C-7BEB-BB1D-123F56E1DBD5}"/>
              </a:ext>
            </a:extLst>
          </p:cNvPr>
          <p:cNvSpPr>
            <a:spLocks noGrp="1"/>
          </p:cNvSpPr>
          <p:nvPr>
            <p:ph sz="half" idx="2"/>
          </p:nvPr>
        </p:nvSpPr>
        <p:spPr/>
        <p:txBody>
          <a:bodyPr/>
          <a:lstStyle/>
          <a:p>
            <a:endParaRPr lang="en-US"/>
          </a:p>
          <a:p>
            <a:pPr marL="514350" indent="-514350">
              <a:buAutoNum type="arabicPeriod"/>
            </a:pPr>
            <a:r>
              <a:rPr lang="en-US"/>
              <a:t>Healthcare: N/A </a:t>
            </a:r>
          </a:p>
          <a:p>
            <a:pPr marL="0" indent="0">
              <a:buNone/>
            </a:pPr>
            <a:endParaRPr lang="en-US"/>
          </a:p>
          <a:p>
            <a:pPr marL="0" indent="0">
              <a:buNone/>
            </a:pPr>
            <a:r>
              <a:rPr lang="en-US"/>
              <a:t>2. Spending Money: 40% </a:t>
            </a:r>
          </a:p>
          <a:p>
            <a:pPr marL="0" indent="0">
              <a:buNone/>
            </a:pPr>
            <a:endParaRPr lang="en-US"/>
          </a:p>
          <a:p>
            <a:pPr marL="0" indent="0">
              <a:buNone/>
            </a:pPr>
            <a:r>
              <a:rPr lang="en-US"/>
              <a:t>3. Job:  64%</a:t>
            </a:r>
            <a:endParaRPr lang="en-US" sz="2400"/>
          </a:p>
          <a:p>
            <a:endParaRPr lang="en-US" sz="2400"/>
          </a:p>
          <a:p>
            <a:endParaRPr lang="en-US" sz="2400"/>
          </a:p>
        </p:txBody>
      </p:sp>
      <p:sp>
        <p:nvSpPr>
          <p:cNvPr id="5" name="Text Placeholder 4">
            <a:extLst>
              <a:ext uri="{FF2B5EF4-FFF2-40B4-BE49-F238E27FC236}">
                <a16:creationId xmlns:a16="http://schemas.microsoft.com/office/drawing/2014/main" id="{5668E524-A603-D180-A0BD-4A6161B196AB}"/>
              </a:ext>
            </a:extLst>
          </p:cNvPr>
          <p:cNvSpPr>
            <a:spLocks noGrp="1"/>
          </p:cNvSpPr>
          <p:nvPr>
            <p:ph type="body" sz="quarter" idx="3"/>
          </p:nvPr>
        </p:nvSpPr>
        <p:spPr>
          <a:xfrm>
            <a:off x="6259512" y="1514476"/>
            <a:ext cx="5183188" cy="823912"/>
          </a:xfrm>
        </p:spPr>
        <p:txBody>
          <a:bodyPr>
            <a:normAutofit lnSpcReduction="10000"/>
          </a:bodyPr>
          <a:lstStyle/>
          <a:p>
            <a:r>
              <a:rPr lang="en-US"/>
              <a:t>State Added: What choices do you make by yourself  (on your own)?</a:t>
            </a:r>
          </a:p>
        </p:txBody>
      </p:sp>
      <p:sp>
        <p:nvSpPr>
          <p:cNvPr id="6" name="Content Placeholder 5">
            <a:extLst>
              <a:ext uri="{FF2B5EF4-FFF2-40B4-BE49-F238E27FC236}">
                <a16:creationId xmlns:a16="http://schemas.microsoft.com/office/drawing/2014/main" id="{CD16D3B3-B091-DEF6-6912-2BEADB76C4ED}"/>
              </a:ext>
            </a:extLst>
          </p:cNvPr>
          <p:cNvSpPr>
            <a:spLocks noGrp="1"/>
          </p:cNvSpPr>
          <p:nvPr>
            <p:ph sz="quarter" idx="4"/>
          </p:nvPr>
        </p:nvSpPr>
        <p:spPr>
          <a:xfrm>
            <a:off x="6172199" y="2505075"/>
            <a:ext cx="5641109" cy="3684588"/>
          </a:xfrm>
        </p:spPr>
        <p:txBody>
          <a:bodyPr/>
          <a:lstStyle/>
          <a:p>
            <a:pPr marL="0" indent="0">
              <a:buNone/>
            </a:pPr>
            <a:endParaRPr lang="en-US"/>
          </a:p>
          <a:p>
            <a:pPr marL="514350" indent="-514350">
              <a:buAutoNum type="arabicPeriod"/>
            </a:pPr>
            <a:r>
              <a:rPr lang="en-US"/>
              <a:t>Healthcare: 28% </a:t>
            </a:r>
            <a:endParaRPr lang="en-US" sz="1800"/>
          </a:p>
          <a:p>
            <a:pPr marL="0" indent="0">
              <a:buNone/>
            </a:pPr>
            <a:endParaRPr lang="en-US" sz="1800"/>
          </a:p>
          <a:p>
            <a:pPr marL="0" indent="0">
              <a:buNone/>
            </a:pPr>
            <a:r>
              <a:rPr lang="en-US"/>
              <a:t>2. Spending Money: 31%</a:t>
            </a:r>
          </a:p>
          <a:p>
            <a:pPr marL="0" indent="0">
              <a:buNone/>
            </a:pPr>
            <a:endParaRPr lang="en-US"/>
          </a:p>
          <a:p>
            <a:pPr marL="0" indent="0">
              <a:buNone/>
            </a:pPr>
            <a:r>
              <a:rPr lang="en-US"/>
              <a:t>3. Job: 50% </a:t>
            </a:r>
            <a:endParaRPr lang="en-US" sz="2400"/>
          </a:p>
        </p:txBody>
      </p:sp>
      <p:sp>
        <p:nvSpPr>
          <p:cNvPr id="7" name="Slide Number Placeholder 6">
            <a:extLst>
              <a:ext uri="{FF2B5EF4-FFF2-40B4-BE49-F238E27FC236}">
                <a16:creationId xmlns:a16="http://schemas.microsoft.com/office/drawing/2014/main" id="{5E924A3D-C39E-8308-B150-263835E72D92}"/>
              </a:ext>
              <a:ext uri="{C183D7F6-B498-43B3-948B-1728B52AA6E4}">
                <adec:decorative xmlns:adec="http://schemas.microsoft.com/office/drawing/2017/decorative" val="1"/>
              </a:ext>
            </a:extLst>
          </p:cNvPr>
          <p:cNvSpPr>
            <a:spLocks noGrp="1"/>
          </p:cNvSpPr>
          <p:nvPr>
            <p:ph type="sldNum" sz="quarter" idx="12"/>
          </p:nvPr>
        </p:nvSpPr>
        <p:spPr/>
        <p:txBody>
          <a:bodyPr/>
          <a:lstStyle/>
          <a:p>
            <a:fld id="{56457A89-7E12-42A4-9457-BFD85B9E19BE}" type="slidenum">
              <a:rPr lang="en-US" smtClean="0"/>
              <a:t>13</a:t>
            </a:fld>
            <a:endParaRPr lang="en-US"/>
          </a:p>
        </p:txBody>
      </p:sp>
    </p:spTree>
    <p:extLst>
      <p:ext uri="{BB962C8B-B14F-4D97-AF65-F5344CB8AC3E}">
        <p14:creationId xmlns:p14="http://schemas.microsoft.com/office/powerpoint/2010/main" val="395043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ACE6B-014A-2908-DF6E-240CFD0E025E}"/>
              </a:ext>
            </a:extLst>
          </p:cNvPr>
          <p:cNvSpPr txBox="1">
            <a:spLocks noGrp="1"/>
          </p:cNvSpPr>
          <p:nvPr>
            <p:ph type="title" idx="4294967295"/>
          </p:nvPr>
        </p:nvSpPr>
        <p:spPr>
          <a:xfrm>
            <a:off x="839788" y="188913"/>
            <a:ext cx="10515600" cy="1325563"/>
          </a:xfrm>
          <a:prstGeom prst="rect">
            <a:avLst/>
          </a:prstGeom>
          <a:solidFill>
            <a:srgbClr val="690304"/>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457200" rtl="0" eaLnBrk="1" latinLnBrk="0" hangingPunct="1">
              <a:spcBef>
                <a:spcPct val="0"/>
              </a:spcBef>
              <a:buNone/>
              <a:defRPr sz="3200" b="1" i="0" kern="100" spc="0">
                <a:solidFill>
                  <a:schemeClr val="tx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00" cap="none" spc="0" normalizeH="0" baseline="0" noProof="0" dirty="0">
                <a:ln>
                  <a:noFill/>
                </a:ln>
                <a:solidFill>
                  <a:schemeClr val="bg1"/>
                </a:solidFill>
                <a:effectLst/>
                <a:uLnTx/>
                <a:uFillTx/>
                <a:latin typeface="Arial"/>
                <a:ea typeface="+mj-ea"/>
                <a:cs typeface="Arial"/>
              </a:rPr>
              <a:t>For the decisions you don’t make on your own, how are they decided?                                      (N=435)</a:t>
            </a:r>
          </a:p>
        </p:txBody>
      </p:sp>
      <p:sp>
        <p:nvSpPr>
          <p:cNvPr id="3" name="TextBox 2">
            <a:extLst>
              <a:ext uri="{FF2B5EF4-FFF2-40B4-BE49-F238E27FC236}">
                <a16:creationId xmlns:a16="http://schemas.microsoft.com/office/drawing/2014/main" id="{1B8FD6AF-2DA5-377C-DE6A-9DDCA06CDF0E}"/>
              </a:ext>
            </a:extLst>
          </p:cNvPr>
          <p:cNvSpPr txBox="1"/>
          <p:nvPr/>
        </p:nvSpPr>
        <p:spPr>
          <a:xfrm>
            <a:off x="3251200" y="1939637"/>
            <a:ext cx="7010894" cy="1938992"/>
          </a:xfrm>
          <a:prstGeom prst="rect">
            <a:avLst/>
          </a:prstGeom>
          <a:noFill/>
        </p:spPr>
        <p:txBody>
          <a:bodyPr wrap="none" rtlCol="0">
            <a:spAutoFit/>
          </a:bodyPr>
          <a:lstStyle/>
          <a:p>
            <a:r>
              <a:rPr lang="en-US" sz="2400"/>
              <a:t>1%  </a:t>
            </a:r>
            <a:r>
              <a:rPr lang="en-US"/>
              <a:t>(4)       Indicated </a:t>
            </a:r>
            <a:r>
              <a:rPr lang="en-US" b="1"/>
              <a:t>Staff Made </a:t>
            </a:r>
            <a:r>
              <a:rPr lang="en-US"/>
              <a:t>Decisions</a:t>
            </a:r>
          </a:p>
          <a:p>
            <a:r>
              <a:rPr lang="en-US" sz="2400"/>
              <a:t>6%  </a:t>
            </a:r>
            <a:r>
              <a:rPr lang="en-US"/>
              <a:t>(25)     </a:t>
            </a:r>
            <a:r>
              <a:rPr lang="en-US" b="1"/>
              <a:t>Staff Helped Make </a:t>
            </a:r>
            <a:r>
              <a:rPr lang="en-US"/>
              <a:t>Decisions</a:t>
            </a:r>
          </a:p>
          <a:p>
            <a:r>
              <a:rPr lang="en-US" sz="2400"/>
              <a:t>11% </a:t>
            </a:r>
            <a:r>
              <a:rPr lang="en-US"/>
              <a:t>(47)    </a:t>
            </a:r>
            <a:r>
              <a:rPr lang="en-US" b="1"/>
              <a:t>Staff, Family, Guardian, Team Help Make </a:t>
            </a:r>
            <a:r>
              <a:rPr lang="en-US"/>
              <a:t>Decisions</a:t>
            </a:r>
          </a:p>
          <a:p>
            <a:r>
              <a:rPr lang="en-US" sz="2400"/>
              <a:t>54%</a:t>
            </a:r>
            <a:r>
              <a:rPr lang="en-US"/>
              <a:t> (235)  </a:t>
            </a:r>
            <a:r>
              <a:rPr lang="en-US" b="1"/>
              <a:t>Family, Guardian Help Make </a:t>
            </a:r>
            <a:r>
              <a:rPr lang="en-US"/>
              <a:t>Decisions</a:t>
            </a:r>
          </a:p>
          <a:p>
            <a:r>
              <a:rPr lang="en-US" sz="2400"/>
              <a:t>29% </a:t>
            </a:r>
            <a:r>
              <a:rPr lang="en-US"/>
              <a:t>(124)  </a:t>
            </a:r>
            <a:r>
              <a:rPr lang="en-US" b="1"/>
              <a:t>Family, Guardian Made </a:t>
            </a:r>
            <a:r>
              <a:rPr lang="en-US"/>
              <a:t>Decisions</a:t>
            </a:r>
          </a:p>
        </p:txBody>
      </p:sp>
      <p:sp>
        <p:nvSpPr>
          <p:cNvPr id="4" name="Arrow: Down 3">
            <a:extLst>
              <a:ext uri="{FF2B5EF4-FFF2-40B4-BE49-F238E27FC236}">
                <a16:creationId xmlns:a16="http://schemas.microsoft.com/office/drawing/2014/main" id="{24AB1069-BA0E-8F08-A447-619DBE138384}"/>
              </a:ext>
              <a:ext uri="{C183D7F6-B498-43B3-948B-1728B52AA6E4}">
                <adec:decorative xmlns:adec="http://schemas.microsoft.com/office/drawing/2017/decorative" val="1"/>
              </a:ext>
            </a:extLst>
          </p:cNvPr>
          <p:cNvSpPr/>
          <p:nvPr/>
        </p:nvSpPr>
        <p:spPr>
          <a:xfrm>
            <a:off x="3251200" y="3878629"/>
            <a:ext cx="484632" cy="978408"/>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9FE7F40-878F-5175-C3E9-373FB9DEB641}"/>
              </a:ext>
            </a:extLst>
          </p:cNvPr>
          <p:cNvSpPr txBox="1"/>
          <p:nvPr/>
        </p:nvSpPr>
        <p:spPr>
          <a:xfrm>
            <a:off x="1380602" y="4969161"/>
            <a:ext cx="3340979" cy="523220"/>
          </a:xfrm>
          <a:prstGeom prst="rect">
            <a:avLst/>
          </a:prstGeom>
          <a:noFill/>
        </p:spPr>
        <p:txBody>
          <a:bodyPr wrap="none" rtlCol="0">
            <a:spAutoFit/>
          </a:bodyPr>
          <a:lstStyle/>
          <a:p>
            <a:r>
              <a:rPr lang="en-US" sz="2800" b="1"/>
              <a:t>66% </a:t>
            </a:r>
            <a:r>
              <a:rPr lang="en-US"/>
              <a:t>(82)  </a:t>
            </a:r>
            <a:r>
              <a:rPr lang="en-US" sz="2400"/>
              <a:t>Emancipated</a:t>
            </a:r>
          </a:p>
        </p:txBody>
      </p:sp>
      <p:sp>
        <p:nvSpPr>
          <p:cNvPr id="6" name="Arrow: Down 5">
            <a:extLst>
              <a:ext uri="{FF2B5EF4-FFF2-40B4-BE49-F238E27FC236}">
                <a16:creationId xmlns:a16="http://schemas.microsoft.com/office/drawing/2014/main" id="{0240B474-3119-2BF6-8CD0-FB09EC13FB48}"/>
              </a:ext>
              <a:ext uri="{C183D7F6-B498-43B3-948B-1728B52AA6E4}">
                <adec:decorative xmlns:adec="http://schemas.microsoft.com/office/drawing/2017/decorative" val="1"/>
              </a:ext>
            </a:extLst>
          </p:cNvPr>
          <p:cNvSpPr/>
          <p:nvPr/>
        </p:nvSpPr>
        <p:spPr>
          <a:xfrm rot="16200000">
            <a:off x="5036189" y="4722273"/>
            <a:ext cx="484632" cy="978408"/>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D6AC82D-9BD4-902A-8333-B922B983607D}"/>
              </a:ext>
            </a:extLst>
          </p:cNvPr>
          <p:cNvSpPr txBox="1"/>
          <p:nvPr/>
        </p:nvSpPr>
        <p:spPr>
          <a:xfrm>
            <a:off x="5835428" y="4857037"/>
            <a:ext cx="5996353" cy="1077218"/>
          </a:xfrm>
          <a:prstGeom prst="rect">
            <a:avLst/>
          </a:prstGeom>
          <a:noFill/>
        </p:spPr>
        <p:txBody>
          <a:bodyPr wrap="square" rtlCol="0">
            <a:spAutoFit/>
          </a:bodyPr>
          <a:lstStyle/>
          <a:p>
            <a:r>
              <a:rPr lang="en-US" sz="2800" b="1"/>
              <a:t>60% </a:t>
            </a:r>
            <a:r>
              <a:rPr lang="en-US"/>
              <a:t>(49) Specifically Referred to Guardians </a:t>
            </a:r>
          </a:p>
          <a:p>
            <a:r>
              <a:rPr lang="en-US"/>
              <a:t>		Making the Decisions</a:t>
            </a:r>
          </a:p>
          <a:p>
            <a:r>
              <a:rPr lang="en-US"/>
              <a:t>               (e.g. believed they were under guardianship)</a:t>
            </a:r>
          </a:p>
        </p:txBody>
      </p:sp>
    </p:spTree>
    <p:extLst>
      <p:ext uri="{BB962C8B-B14F-4D97-AF65-F5344CB8AC3E}">
        <p14:creationId xmlns:p14="http://schemas.microsoft.com/office/powerpoint/2010/main" val="185723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6C51ADC-221F-EE76-74F6-E05395FD4B65}"/>
              </a:ext>
            </a:extLst>
          </p:cNvPr>
          <p:cNvSpPr txBox="1">
            <a:spLocks noGrp="1"/>
          </p:cNvSpPr>
          <p:nvPr>
            <p:ph type="title"/>
          </p:nvPr>
        </p:nvSpPr>
        <p:spPr>
          <a:xfrm>
            <a:off x="839788" y="365125"/>
            <a:ext cx="10515600" cy="823913"/>
          </a:xfrm>
          <a:prstGeom prst="rect">
            <a:avLst/>
          </a:prstGeom>
          <a:solidFill>
            <a:srgbClr val="690304"/>
          </a:solidFill>
        </p:spPr>
        <p:txBody>
          <a:bodyPr/>
          <a:lstStyle>
            <a:lvl1pPr algn="l" defTabSz="457200" rtl="0" eaLnBrk="1" latinLnBrk="0" hangingPunct="1">
              <a:spcBef>
                <a:spcPct val="0"/>
              </a:spcBef>
              <a:buNone/>
              <a:defRPr sz="3200" b="1" i="0" kern="100" spc="0">
                <a:solidFill>
                  <a:schemeClr val="tx1"/>
                </a:solidFill>
                <a:latin typeface="Arial"/>
                <a:ea typeface="+mj-ea"/>
                <a:cs typeface="Arial"/>
              </a:defRPr>
            </a:lvl1pPr>
          </a:lstStyle>
          <a:p>
            <a:r>
              <a:rPr lang="en-US">
                <a:solidFill>
                  <a:schemeClr val="bg1"/>
                </a:solidFill>
              </a:rPr>
              <a:t>Paid Community Job Comparisons   (N=130)</a:t>
            </a:r>
          </a:p>
        </p:txBody>
      </p:sp>
      <p:sp>
        <p:nvSpPr>
          <p:cNvPr id="3" name="Text Placeholder 2">
            <a:extLst>
              <a:ext uri="{FF2B5EF4-FFF2-40B4-BE49-F238E27FC236}">
                <a16:creationId xmlns:a16="http://schemas.microsoft.com/office/drawing/2014/main" id="{24234C2F-07CD-3DB2-411C-67EA97170138}"/>
              </a:ext>
            </a:extLst>
          </p:cNvPr>
          <p:cNvSpPr>
            <a:spLocks noGrp="1"/>
          </p:cNvSpPr>
          <p:nvPr>
            <p:ph type="body" idx="1"/>
          </p:nvPr>
        </p:nvSpPr>
        <p:spPr>
          <a:xfrm>
            <a:off x="710479" y="1287824"/>
            <a:ext cx="5157787" cy="823912"/>
          </a:xfrm>
        </p:spPr>
        <p:txBody>
          <a:bodyPr/>
          <a:lstStyle/>
          <a:p>
            <a:r>
              <a:rPr lang="en-US"/>
              <a:t>92%=Yes     5%=No        3%=In-Between</a:t>
            </a:r>
          </a:p>
        </p:txBody>
      </p:sp>
      <p:sp>
        <p:nvSpPr>
          <p:cNvPr id="4" name="Content Placeholder 3">
            <a:extLst>
              <a:ext uri="{FF2B5EF4-FFF2-40B4-BE49-F238E27FC236}">
                <a16:creationId xmlns:a16="http://schemas.microsoft.com/office/drawing/2014/main" id="{36AD3CA8-8C4B-4028-6BF0-82A31AC9FD3E}"/>
              </a:ext>
            </a:extLst>
          </p:cNvPr>
          <p:cNvSpPr>
            <a:spLocks noGrp="1"/>
          </p:cNvSpPr>
          <p:nvPr>
            <p:ph sz="half" idx="2"/>
          </p:nvPr>
        </p:nvSpPr>
        <p:spPr/>
        <p:txBody>
          <a:bodyPr>
            <a:normAutofit fontScale="92500" lnSpcReduction="10000"/>
          </a:bodyPr>
          <a:lstStyle/>
          <a:p>
            <a:pPr marL="0" marR="0" indent="0">
              <a:lnSpc>
                <a:spcPct val="107000"/>
              </a:lnSpc>
              <a:spcBef>
                <a:spcPts val="1200"/>
              </a:spcBef>
              <a:spcAft>
                <a:spcPts val="600"/>
              </a:spcAft>
              <a:buNone/>
            </a:pPr>
            <a:r>
              <a:rPr lang="en-US" sz="2200" b="1">
                <a:effectLst/>
                <a:latin typeface="Calibri" panose="020F0502020204030204" pitchFamily="34" charset="0"/>
                <a:ea typeface="Calibri" panose="020F0502020204030204" pitchFamily="34" charset="0"/>
                <a:cs typeface="Times New Roman" panose="02020603050405020304" pitchFamily="18" charset="0"/>
              </a:rPr>
              <a:t>NCI standard question:</a:t>
            </a:r>
          </a:p>
          <a:p>
            <a:pPr marL="0" marR="0" indent="0">
              <a:lnSpc>
                <a:spcPct val="107000"/>
              </a:lnSpc>
              <a:spcBef>
                <a:spcPts val="1200"/>
              </a:spcBef>
              <a:spcAft>
                <a:spcPts val="600"/>
              </a:spcAft>
              <a:buNone/>
            </a:pPr>
            <a:r>
              <a:rPr lang="en-US" sz="1800" b="1">
                <a:effectLst/>
                <a:latin typeface="Calibri" panose="020F0502020204030204" pitchFamily="34" charset="0"/>
                <a:ea typeface="Calibri" panose="020F0502020204030204" pitchFamily="34" charset="0"/>
                <a:cs typeface="Times New Roman" panose="02020603050405020304" pitchFamily="18" charset="0"/>
              </a:rPr>
              <a:t>Do you like working there?</a:t>
            </a:r>
          </a:p>
          <a:p>
            <a:pPr marL="457200" marR="0">
              <a:lnSpc>
                <a:spcPct val="107000"/>
              </a:lnSpc>
              <a:spcBef>
                <a:spcPts val="600"/>
              </a:spcBef>
              <a:spcAft>
                <a:spcPts val="1000"/>
              </a:spcAft>
            </a:pPr>
            <a:r>
              <a:rPr lang="en-US" sz="18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PS-6 </a:t>
            </a:r>
            <a:r>
              <a:rPr lang="en-US" sz="1800" b="1" i="0">
                <a:solidFill>
                  <a:srgbClr val="000000"/>
                </a:solidFill>
                <a:effectLst/>
                <a:latin typeface="Calibri" panose="020F0502020204030204" pitchFamily="34" charset="0"/>
                <a:ea typeface="Calibri" panose="020F0502020204030204" pitchFamily="34" charset="0"/>
                <a:cs typeface="Times New Roman" panose="02020603050405020304" pitchFamily="18" charset="0"/>
                <a:sym typeface="MS Outlook" panose="05010100010000000000" pitchFamily="2" charset="2"/>
              </a:rPr>
              <a:t></a:t>
            </a:r>
            <a:r>
              <a:rPr lang="en-US" sz="1800" i="1">
                <a:effectLst/>
                <a:latin typeface="Calibri" panose="020F0502020204030204" pitchFamily="34" charset="0"/>
                <a:ea typeface="Calibri" panose="020F0502020204030204" pitchFamily="34" charset="0"/>
                <a:cs typeface="Times New Roman" panose="02020603050405020304" pitchFamily="18" charset="0"/>
              </a:rPr>
              <a:t> Do you like working at </a:t>
            </a:r>
            <a:r>
              <a:rPr lang="en-US" sz="1800" i="1">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Click or tap here to enter text.</a:t>
            </a:r>
            <a:r>
              <a:rPr lang="en-US" sz="1800" i="1">
                <a:effectLst/>
                <a:latin typeface="Calibri" panose="020F0502020204030204" pitchFamily="34" charset="0"/>
                <a:ea typeface="Calibri" panose="020F0502020204030204" pitchFamily="34" charset="0"/>
                <a:cs typeface="Times New Roman" panose="02020603050405020304" pitchFamily="18" charset="0"/>
              </a:rPr>
              <a:t>?</a:t>
            </a:r>
          </a:p>
          <a:p>
            <a:pPr marL="274320" marR="0">
              <a:lnSpc>
                <a:spcPct val="107000"/>
              </a:lnSpc>
              <a:spcBef>
                <a:spcPts val="0"/>
              </a:spcBef>
              <a:spcAft>
                <a:spcPts val="800"/>
              </a:spcAft>
              <a:tabLst>
                <a:tab pos="457200" algn="l"/>
              </a:tabLst>
            </a:pPr>
            <a:r>
              <a:rPr lang="en-US"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98	</a:t>
            </a:r>
            <a:r>
              <a:rPr lang="en-US" sz="1800">
                <a:solidFill>
                  <a:srgbClr val="595959"/>
                </a:solidFill>
                <a:effectLst/>
                <a:latin typeface="MS Gothic" panose="020B0609070205080204" pitchFamily="49" charset="-128"/>
                <a:ea typeface="Calibri" panose="020F0502020204030204" pitchFamily="34" charset="0"/>
                <a:cs typeface="Times New Roman" panose="02020603050405020304" pitchFamily="18" charset="0"/>
              </a:rPr>
              <a:t>☐</a:t>
            </a:r>
            <a:r>
              <a:rPr lang="en-US"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Not applicable – no paid job in the community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74320" marR="0">
              <a:lnSpc>
                <a:spcPct val="107000"/>
              </a:lnSpc>
              <a:spcBef>
                <a:spcPts val="0"/>
              </a:spcBef>
              <a:spcAft>
                <a:spcPts val="800"/>
              </a:spcAft>
              <a:tabLst>
                <a:tab pos="457200" algn="l"/>
              </a:tabLst>
            </a:pPr>
            <a:r>
              <a:rPr lang="en-US" sz="1800" b="1">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2</a:t>
            </a:r>
            <a:r>
              <a:rPr lang="en-US" sz="1800" b="1">
                <a:effectLst/>
                <a:latin typeface="Calibri" panose="020F0502020204030204" pitchFamily="34" charset="0"/>
                <a:ea typeface="Calibri" panose="020F0502020204030204" pitchFamily="34" charset="0"/>
                <a:cs typeface="Times New Roman" panose="02020603050405020304" pitchFamily="18" charset="0"/>
              </a:rPr>
              <a:t>	</a:t>
            </a:r>
            <a:r>
              <a:rPr lang="en-US" sz="1800" b="1">
                <a:effectLst/>
                <a:latin typeface="MS Gothic" panose="020B0609070205080204" pitchFamily="49" charset="-128"/>
                <a:ea typeface="Calibri" panose="020F0502020204030204" pitchFamily="34" charset="0"/>
                <a:cs typeface="Times New Roman" panose="02020603050405020304" pitchFamily="18" charset="0"/>
              </a:rPr>
              <a:t>☐</a:t>
            </a:r>
            <a:r>
              <a:rPr lang="en-US" sz="1800" b="1">
                <a:effectLst/>
                <a:latin typeface="Calibri" panose="020F0502020204030204" pitchFamily="34" charset="0"/>
                <a:ea typeface="Calibri" panose="020F0502020204030204" pitchFamily="34" charset="0"/>
                <a:cs typeface="Times New Roman" panose="02020603050405020304" pitchFamily="18" charset="0"/>
              </a:rPr>
              <a:t> Yes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74320" marR="0">
              <a:lnSpc>
                <a:spcPct val="107000"/>
              </a:lnSpc>
              <a:spcBef>
                <a:spcPts val="0"/>
              </a:spcBef>
              <a:spcAft>
                <a:spcPts val="800"/>
              </a:spcAft>
              <a:tabLst>
                <a:tab pos="457200" algn="l"/>
              </a:tabLst>
            </a:pPr>
            <a:r>
              <a:rPr lang="en-US" sz="1800" b="1">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3	</a:t>
            </a:r>
            <a:r>
              <a:rPr lang="en-US" sz="1800" b="1">
                <a:effectLst/>
                <a:latin typeface="MS Gothic" panose="020B0609070205080204" pitchFamily="49" charset="-128"/>
                <a:ea typeface="Calibri" panose="020F0502020204030204" pitchFamily="34" charset="0"/>
                <a:cs typeface="Times New Roman" panose="02020603050405020304" pitchFamily="18" charset="0"/>
              </a:rPr>
              <a:t>☐</a:t>
            </a:r>
            <a:r>
              <a:rPr lang="en-US" sz="1800" b="1">
                <a:effectLst/>
                <a:latin typeface="Calibri" panose="020F0502020204030204" pitchFamily="34" charset="0"/>
                <a:ea typeface="Calibri" panose="020F0502020204030204" pitchFamily="34" charset="0"/>
                <a:cs typeface="Times New Roman" panose="02020603050405020304" pitchFamily="18" charset="0"/>
              </a:rPr>
              <a:t> In-between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74320" marR="80010">
              <a:lnSpc>
                <a:spcPct val="107000"/>
              </a:lnSpc>
              <a:spcBef>
                <a:spcPts val="0"/>
              </a:spcBef>
              <a:spcAft>
                <a:spcPts val="800"/>
              </a:spcAft>
              <a:tabLst>
                <a:tab pos="457200" algn="l"/>
              </a:tabLst>
            </a:pPr>
            <a:r>
              <a:rPr lang="en-US" sz="1800" b="1">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1	</a:t>
            </a:r>
            <a:r>
              <a:rPr lang="en-US" sz="1800" b="1">
                <a:effectLst/>
                <a:latin typeface="MS Gothic" panose="020B0609070205080204" pitchFamily="49" charset="-128"/>
                <a:ea typeface="Calibri" panose="020F0502020204030204" pitchFamily="34" charset="0"/>
                <a:cs typeface="Times New Roman" panose="02020603050405020304" pitchFamily="18" charset="0"/>
              </a:rPr>
              <a:t>☐</a:t>
            </a:r>
            <a:r>
              <a:rPr lang="en-US" sz="1800" b="1">
                <a:effectLst/>
                <a:latin typeface="Calibri" panose="020F0502020204030204" pitchFamily="34" charset="0"/>
                <a:ea typeface="Calibri" panose="020F0502020204030204" pitchFamily="34" charset="0"/>
                <a:cs typeface="Times New Roman" panose="02020603050405020304" pitchFamily="18" charset="0"/>
              </a:rPr>
              <a:t> No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274320">
              <a:lnSpc>
                <a:spcPct val="107000"/>
              </a:lnSpc>
              <a:spcBef>
                <a:spcPts val="0"/>
              </a:spcBef>
              <a:spcAft>
                <a:spcPts val="800"/>
              </a:spcAft>
            </a:pPr>
            <a:r>
              <a:rPr lang="en-US"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99	</a:t>
            </a:r>
            <a:r>
              <a:rPr lang="en-US" sz="1800">
                <a:solidFill>
                  <a:srgbClr val="595959"/>
                </a:solidFill>
                <a:effectLst/>
                <a:latin typeface="MS Gothic" panose="020B0609070205080204" pitchFamily="49" charset="-128"/>
                <a:ea typeface="Calibri" panose="020F0502020204030204" pitchFamily="34" charset="0"/>
                <a:cs typeface="Times New Roman" panose="02020603050405020304" pitchFamily="18" charset="0"/>
              </a:rPr>
              <a:t>☐</a:t>
            </a:r>
            <a:r>
              <a:rPr lang="en-US"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Don’t know, no response, unclear response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p>
        </p:txBody>
      </p:sp>
      <p:sp>
        <p:nvSpPr>
          <p:cNvPr id="5" name="Text Placeholder 4">
            <a:extLst>
              <a:ext uri="{FF2B5EF4-FFF2-40B4-BE49-F238E27FC236}">
                <a16:creationId xmlns:a16="http://schemas.microsoft.com/office/drawing/2014/main" id="{8C7F8A2B-C5DB-1A79-F3C8-5A1F9A07BCC6}"/>
              </a:ext>
            </a:extLst>
          </p:cNvPr>
          <p:cNvSpPr>
            <a:spLocks noGrp="1"/>
          </p:cNvSpPr>
          <p:nvPr>
            <p:ph type="body" sz="quarter" idx="3"/>
          </p:nvPr>
        </p:nvSpPr>
        <p:spPr>
          <a:xfrm>
            <a:off x="6172199" y="1315822"/>
            <a:ext cx="5798127" cy="823912"/>
          </a:xfrm>
        </p:spPr>
        <p:txBody>
          <a:bodyPr/>
          <a:lstStyle/>
          <a:p>
            <a:r>
              <a:rPr lang="en-US"/>
              <a:t>33%=indicated they wanted a different job</a:t>
            </a:r>
          </a:p>
        </p:txBody>
      </p:sp>
      <p:sp>
        <p:nvSpPr>
          <p:cNvPr id="6" name="Content Placeholder 5">
            <a:extLst>
              <a:ext uri="{FF2B5EF4-FFF2-40B4-BE49-F238E27FC236}">
                <a16:creationId xmlns:a16="http://schemas.microsoft.com/office/drawing/2014/main" id="{EC898298-BFC3-4A38-357A-4140FE85019A}"/>
              </a:ext>
            </a:extLst>
          </p:cNvPr>
          <p:cNvSpPr>
            <a:spLocks noGrp="1"/>
          </p:cNvSpPr>
          <p:nvPr>
            <p:ph sz="quarter" idx="4"/>
          </p:nvPr>
        </p:nvSpPr>
        <p:spPr/>
        <p:txBody>
          <a:bodyPr>
            <a:normAutofit fontScale="92500" lnSpcReduction="10000"/>
          </a:bodyPr>
          <a:lstStyle/>
          <a:p>
            <a:pPr marL="0" indent="0">
              <a:buNone/>
            </a:pPr>
            <a:r>
              <a:rPr lang="en-US" sz="2400" b="1">
                <a:solidFill>
                  <a:srgbClr val="000000"/>
                </a:solidFill>
                <a:latin typeface="Calibri" panose="020F0502020204030204" pitchFamily="34" charset="0"/>
                <a:ea typeface="Times New Roman" panose="02020603050405020304" pitchFamily="18" charset="0"/>
              </a:rPr>
              <a:t>State added open-ended question:</a:t>
            </a:r>
          </a:p>
          <a:p>
            <a:pPr marL="0" indent="0">
              <a:buNone/>
            </a:pPr>
            <a:endParaRPr lang="en-US" sz="2400" b="1">
              <a:solidFill>
                <a:srgbClr val="000000"/>
              </a:solidFill>
              <a:effectLst/>
              <a:latin typeface="Calibri" panose="020F0502020204030204" pitchFamily="34" charset="0"/>
              <a:ea typeface="Times New Roman" panose="02020603050405020304" pitchFamily="18" charset="0"/>
            </a:endParaRPr>
          </a:p>
          <a:p>
            <a:pPr marL="0" indent="0">
              <a:buNone/>
            </a:pPr>
            <a:r>
              <a:rPr lang="en-US" sz="2400">
                <a:solidFill>
                  <a:srgbClr val="000000"/>
                </a:solidFill>
                <a:effectLst/>
                <a:latin typeface="Calibri" panose="020F0502020204030204" pitchFamily="34" charset="0"/>
                <a:ea typeface="Times New Roman" panose="02020603050405020304" pitchFamily="18" charset="0"/>
              </a:rPr>
              <a:t>Is your current job the right job for you? </a:t>
            </a:r>
          </a:p>
          <a:p>
            <a:r>
              <a:rPr lang="en-US" sz="2400">
                <a:solidFill>
                  <a:srgbClr val="000000"/>
                </a:solidFill>
                <a:effectLst/>
                <a:latin typeface="Calibri" panose="020F0502020204030204" pitchFamily="34" charset="0"/>
                <a:ea typeface="Times New Roman" panose="02020603050405020304" pitchFamily="18" charset="0"/>
              </a:rPr>
              <a:t>How do you know? </a:t>
            </a:r>
          </a:p>
          <a:p>
            <a:r>
              <a:rPr lang="en-US" sz="2400">
                <a:solidFill>
                  <a:srgbClr val="000000"/>
                </a:solidFill>
                <a:latin typeface="Calibri" panose="020F0502020204030204" pitchFamily="34" charset="0"/>
              </a:rPr>
              <a:t>Suggested reword: Why or why not?</a:t>
            </a:r>
            <a:endParaRPr lang="en-US" sz="2400"/>
          </a:p>
        </p:txBody>
      </p:sp>
      <p:sp>
        <p:nvSpPr>
          <p:cNvPr id="7" name="Slide Number Placeholder 6">
            <a:extLst>
              <a:ext uri="{FF2B5EF4-FFF2-40B4-BE49-F238E27FC236}">
                <a16:creationId xmlns:a16="http://schemas.microsoft.com/office/drawing/2014/main" id="{3C3E36D1-54F3-FA24-8612-4BF0BBF18941}"/>
              </a:ext>
              <a:ext uri="{C183D7F6-B498-43B3-948B-1728B52AA6E4}">
                <adec:decorative xmlns:adec="http://schemas.microsoft.com/office/drawing/2017/decorative" val="1"/>
              </a:ext>
            </a:extLst>
          </p:cNvPr>
          <p:cNvSpPr>
            <a:spLocks noGrp="1"/>
          </p:cNvSpPr>
          <p:nvPr>
            <p:ph type="sldNum" sz="quarter" idx="12"/>
          </p:nvPr>
        </p:nvSpPr>
        <p:spPr/>
        <p:txBody>
          <a:bodyPr/>
          <a:lstStyle/>
          <a:p>
            <a:fld id="{56457A89-7E12-42A4-9457-BFD85B9E19BE}" type="slidenum">
              <a:rPr lang="en-US" smtClean="0"/>
              <a:t>15</a:t>
            </a:fld>
            <a:endParaRPr lang="en-US"/>
          </a:p>
        </p:txBody>
      </p:sp>
    </p:spTree>
    <p:extLst>
      <p:ext uri="{BB962C8B-B14F-4D97-AF65-F5344CB8AC3E}">
        <p14:creationId xmlns:p14="http://schemas.microsoft.com/office/powerpoint/2010/main" val="275181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descr="84% reported not having a job in the community">
            <a:extLst>
              <a:ext uri="{FF2B5EF4-FFF2-40B4-BE49-F238E27FC236}">
                <a16:creationId xmlns:a16="http://schemas.microsoft.com/office/drawing/2014/main" id="{0E6BAEC8-5820-7D60-2BFB-85801F638676}"/>
              </a:ext>
            </a:extLst>
          </p:cNvPr>
          <p:cNvGraphicFramePr>
            <a:graphicFrameLocks/>
          </p:cNvGraphicFramePr>
          <p:nvPr>
            <p:extLst>
              <p:ext uri="{D42A27DB-BD31-4B8C-83A1-F6EECF244321}">
                <p14:modId xmlns:p14="http://schemas.microsoft.com/office/powerpoint/2010/main" val="3872190224"/>
              </p:ext>
            </p:extLst>
          </p:nvPr>
        </p:nvGraphicFramePr>
        <p:xfrm>
          <a:off x="138545" y="397163"/>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descr="55% reported not having a job and does not want one">
            <a:extLst>
              <a:ext uri="{FF2B5EF4-FFF2-40B4-BE49-F238E27FC236}">
                <a16:creationId xmlns:a16="http://schemas.microsoft.com/office/drawing/2014/main" id="{C2365C28-0C57-770D-0D49-700E3883E524}"/>
              </a:ext>
            </a:extLst>
          </p:cNvPr>
          <p:cNvGraphicFramePr>
            <a:graphicFrameLocks/>
          </p:cNvGraphicFramePr>
          <p:nvPr>
            <p:extLst>
              <p:ext uri="{D42A27DB-BD31-4B8C-83A1-F6EECF244321}">
                <p14:modId xmlns:p14="http://schemas.microsoft.com/office/powerpoint/2010/main" val="2316213708"/>
              </p:ext>
            </p:extLst>
          </p:nvPr>
        </p:nvGraphicFramePr>
        <p:xfrm>
          <a:off x="4003964" y="348826"/>
          <a:ext cx="4572000" cy="2743200"/>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 descr="25% reported that a parent or guardian does not want them to have a community job">
            <a:extLst>
              <a:ext uri="{FF2B5EF4-FFF2-40B4-BE49-F238E27FC236}">
                <a16:creationId xmlns:a16="http://schemas.microsoft.com/office/drawing/2014/main" id="{B9957270-5893-147C-AAB0-0272E46C81DD}"/>
              </a:ext>
            </a:extLst>
          </p:cNvPr>
          <p:cNvGrpSpPr/>
          <p:nvPr/>
        </p:nvGrpSpPr>
        <p:grpSpPr>
          <a:xfrm>
            <a:off x="5491021" y="2696364"/>
            <a:ext cx="7130471" cy="2233045"/>
            <a:chOff x="5190838" y="2817092"/>
            <a:chExt cx="7130471" cy="2233045"/>
          </a:xfrm>
        </p:grpSpPr>
        <p:graphicFrame>
          <p:nvGraphicFramePr>
            <p:cNvPr id="6" name="Chart 5">
              <a:extLst>
                <a:ext uri="{FF2B5EF4-FFF2-40B4-BE49-F238E27FC236}">
                  <a16:creationId xmlns:a16="http://schemas.microsoft.com/office/drawing/2014/main" id="{C2365C28-0C57-770D-0D49-700E3883E524}"/>
                </a:ext>
              </a:extLst>
            </p:cNvPr>
            <p:cNvGraphicFramePr>
              <a:graphicFrameLocks/>
            </p:cNvGraphicFramePr>
            <p:nvPr>
              <p:extLst>
                <p:ext uri="{D42A27DB-BD31-4B8C-83A1-F6EECF244321}">
                  <p14:modId xmlns:p14="http://schemas.microsoft.com/office/powerpoint/2010/main" val="2858044314"/>
                </p:ext>
              </p:extLst>
            </p:nvPr>
          </p:nvGraphicFramePr>
          <p:xfrm>
            <a:off x="5190838" y="2817092"/>
            <a:ext cx="4211781" cy="2233045"/>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81D01CF3-4302-2BDE-BEAB-9A8A91D39A1D}"/>
                </a:ext>
              </a:extLst>
            </p:cNvPr>
            <p:cNvSpPr txBox="1"/>
            <p:nvPr/>
          </p:nvSpPr>
          <p:spPr>
            <a:xfrm>
              <a:off x="8109528" y="3835554"/>
              <a:ext cx="4211781" cy="923330"/>
            </a:xfrm>
            <a:prstGeom prst="rect">
              <a:avLst/>
            </a:prstGeom>
            <a:noFill/>
          </p:spPr>
          <p:txBody>
            <a:bodyPr wrap="square" rtlCol="0">
              <a:spAutoFit/>
            </a:bodyPr>
            <a:lstStyle/>
            <a:p>
              <a:r>
                <a:rPr lang="en-US" b="1" dirty="0">
                  <a:solidFill>
                    <a:srgbClr val="C00000"/>
                  </a:solidFill>
                </a:rPr>
                <a:t>PARENT/GUARDIAN DOES NOT WANT THEM TO HAVE A COMMUNITY JOB </a:t>
              </a:r>
            </a:p>
          </p:txBody>
        </p:sp>
      </p:grpSp>
      <p:sp>
        <p:nvSpPr>
          <p:cNvPr id="9" name="Title 8">
            <a:extLst>
              <a:ext uri="{FF2B5EF4-FFF2-40B4-BE49-F238E27FC236}">
                <a16:creationId xmlns:a16="http://schemas.microsoft.com/office/drawing/2014/main" id="{FB6BDDBB-DFD5-16A8-E356-FC2A58FDC2B3}"/>
              </a:ext>
            </a:extLst>
          </p:cNvPr>
          <p:cNvSpPr>
            <a:spLocks noGrp="1"/>
          </p:cNvSpPr>
          <p:nvPr>
            <p:ph type="title" idx="4294967295"/>
          </p:nvPr>
        </p:nvSpPr>
        <p:spPr>
          <a:xfrm>
            <a:off x="516235" y="3106728"/>
            <a:ext cx="5052293" cy="3062856"/>
          </a:xfrm>
          <a:prstGeom prst="wave">
            <a:avLst>
              <a:gd name="adj1" fmla="val 12500"/>
              <a:gd name="adj2" fmla="val -1240"/>
            </a:avLst>
          </a:prstGeom>
          <a:solidFill>
            <a:srgbClr val="C00000"/>
          </a:soli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Open-ended State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Why don’t you want a paid job in the community?</a:t>
            </a:r>
          </a:p>
        </p:txBody>
      </p:sp>
    </p:spTree>
    <p:extLst>
      <p:ext uri="{BB962C8B-B14F-4D97-AF65-F5344CB8AC3E}">
        <p14:creationId xmlns:p14="http://schemas.microsoft.com/office/powerpoint/2010/main" val="13831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5D028-EEE0-6EAA-EB08-C65C5AC04379}"/>
              </a:ext>
            </a:extLst>
          </p:cNvPr>
          <p:cNvSpPr txBox="1">
            <a:spLocks noGrp="1"/>
          </p:cNvSpPr>
          <p:nvPr>
            <p:ph type="title" idx="4294967295"/>
          </p:nvPr>
        </p:nvSpPr>
        <p:spPr>
          <a:xfrm>
            <a:off x="839788" y="365125"/>
            <a:ext cx="10515600" cy="823913"/>
          </a:xfrm>
          <a:prstGeom prst="rect">
            <a:avLst/>
          </a:prstGeom>
          <a:solidFill>
            <a:srgbClr val="690304"/>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457200" rtl="0" eaLnBrk="1" latinLnBrk="0" hangingPunct="1">
              <a:spcBef>
                <a:spcPct val="0"/>
              </a:spcBef>
              <a:buNone/>
              <a:defRPr sz="3200" b="1" i="0" kern="100" spc="0">
                <a:solidFill>
                  <a:schemeClr val="tx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00" cap="none" spc="0" normalizeH="0" baseline="0" noProof="0" dirty="0">
                <a:ln>
                  <a:noFill/>
                </a:ln>
                <a:solidFill>
                  <a:schemeClr val="bg1"/>
                </a:solidFill>
                <a:effectLst/>
                <a:uLnTx/>
                <a:uFillTx/>
                <a:latin typeface="Arial"/>
                <a:ea typeface="+mj-ea"/>
                <a:cs typeface="Arial"/>
              </a:rPr>
              <a:t>                 Surveyors with Lived Experience</a:t>
            </a:r>
          </a:p>
        </p:txBody>
      </p:sp>
      <p:pic>
        <p:nvPicPr>
          <p:cNvPr id="10" name="Picture 9" descr="A person sitting in a chair smiling for the camera">
            <a:extLst>
              <a:ext uri="{FF2B5EF4-FFF2-40B4-BE49-F238E27FC236}">
                <a16:creationId xmlns:a16="http://schemas.microsoft.com/office/drawing/2014/main" id="{0B92D4FA-FD78-DA8E-774A-3070FC36F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024" y="1356907"/>
            <a:ext cx="2893967" cy="2629389"/>
          </a:xfrm>
          <a:prstGeom prst="rect">
            <a:avLst/>
          </a:prstGeom>
        </p:spPr>
      </p:pic>
      <p:pic>
        <p:nvPicPr>
          <p:cNvPr id="8" name="Picture 7" descr="A person wearing glasses and smiling">
            <a:extLst>
              <a:ext uri="{FF2B5EF4-FFF2-40B4-BE49-F238E27FC236}">
                <a16:creationId xmlns:a16="http://schemas.microsoft.com/office/drawing/2014/main" id="{4F29648C-3B58-DF81-1AB0-1116BD001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6977" y="1356907"/>
            <a:ext cx="2369038" cy="2629389"/>
          </a:xfrm>
          <a:prstGeom prst="rect">
            <a:avLst/>
          </a:prstGeom>
        </p:spPr>
      </p:pic>
      <p:pic>
        <p:nvPicPr>
          <p:cNvPr id="6" name="Picture 5" descr="A person smiling for the camera">
            <a:extLst>
              <a:ext uri="{FF2B5EF4-FFF2-40B4-BE49-F238E27FC236}">
                <a16:creationId xmlns:a16="http://schemas.microsoft.com/office/drawing/2014/main" id="{250CA5BA-3435-365A-B6CF-1DEDEFC47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000" y="1318664"/>
            <a:ext cx="1900902" cy="2705876"/>
          </a:xfrm>
          <a:prstGeom prst="rect">
            <a:avLst/>
          </a:prstGeom>
        </p:spPr>
      </p:pic>
      <p:pic>
        <p:nvPicPr>
          <p:cNvPr id="12" name="Picture 11" descr="A person with sunglasses on her head">
            <a:extLst>
              <a:ext uri="{FF2B5EF4-FFF2-40B4-BE49-F238E27FC236}">
                <a16:creationId xmlns:a16="http://schemas.microsoft.com/office/drawing/2014/main" id="{B7C627BA-F658-06E6-1CC0-EEBBE2085B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2887" y="1274345"/>
            <a:ext cx="2644227" cy="2794513"/>
          </a:xfrm>
          <a:prstGeom prst="rect">
            <a:avLst/>
          </a:prstGeom>
        </p:spPr>
      </p:pic>
      <p:pic>
        <p:nvPicPr>
          <p:cNvPr id="16" name="Picture 15" descr="A person smiling for the camera with a dog">
            <a:extLst>
              <a:ext uri="{FF2B5EF4-FFF2-40B4-BE49-F238E27FC236}">
                <a16:creationId xmlns:a16="http://schemas.microsoft.com/office/drawing/2014/main" id="{7EFEE9CC-2234-B113-6DFD-7981F6EC28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789" y="4108930"/>
            <a:ext cx="2154381" cy="2154381"/>
          </a:xfrm>
          <a:prstGeom prst="rect">
            <a:avLst/>
          </a:prstGeom>
        </p:spPr>
      </p:pic>
      <p:pic>
        <p:nvPicPr>
          <p:cNvPr id="14" name="Picture 13" descr="A person taking a selfie">
            <a:extLst>
              <a:ext uri="{FF2B5EF4-FFF2-40B4-BE49-F238E27FC236}">
                <a16:creationId xmlns:a16="http://schemas.microsoft.com/office/drawing/2014/main" id="{4582062B-7F34-7432-4B55-66075FDA7D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5393" y="4062783"/>
            <a:ext cx="2301114" cy="2301114"/>
          </a:xfrm>
          <a:prstGeom prst="rect">
            <a:avLst/>
          </a:prstGeom>
        </p:spPr>
      </p:pic>
      <p:pic>
        <p:nvPicPr>
          <p:cNvPr id="1026" name="Picture 2" descr="A close up picture of a person with a dog">
            <a:extLst>
              <a:ext uri="{FF2B5EF4-FFF2-40B4-BE49-F238E27FC236}">
                <a16:creationId xmlns:a16="http://schemas.microsoft.com/office/drawing/2014/main" id="{0523EF2B-B343-0AD1-4CEF-BC88CB95BF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7730" y="4108930"/>
            <a:ext cx="1732540" cy="22549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person smiling with headphones on">
            <a:extLst>
              <a:ext uri="{FF2B5EF4-FFF2-40B4-BE49-F238E27FC236}">
                <a16:creationId xmlns:a16="http://schemas.microsoft.com/office/drawing/2014/main" id="{25839FE9-0A54-0A8A-7999-9FFD11D72C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1493" y="4154166"/>
            <a:ext cx="3573895" cy="2011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806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55C89-A8AB-B227-5D01-8561880FC831}"/>
              </a:ext>
              <a:ext uri="{C183D7F6-B498-43B3-948B-1728B52AA6E4}">
                <adec:decorative xmlns:adec="http://schemas.microsoft.com/office/drawing/2017/decorative" val="1"/>
              </a:ext>
            </a:extLst>
          </p:cNvPr>
          <p:cNvSpPr>
            <a:spLocks noGrp="1"/>
          </p:cNvSpPr>
          <p:nvPr>
            <p:ph type="title"/>
          </p:nvPr>
        </p:nvSpPr>
        <p:spPr>
          <a:xfrm>
            <a:off x="1905001" y="619182"/>
            <a:ext cx="4886325" cy="1039091"/>
          </a:xfrm>
        </p:spPr>
        <p:txBody>
          <a:bodyPr/>
          <a:lstStyle/>
          <a:p>
            <a:r>
              <a:rPr lang="en-US"/>
              <a:t>Advocacy &amp; Leadership</a:t>
            </a:r>
          </a:p>
        </p:txBody>
      </p:sp>
      <p:sp>
        <p:nvSpPr>
          <p:cNvPr id="3" name="Content Placeholder 2">
            <a:extLst>
              <a:ext uri="{FF2B5EF4-FFF2-40B4-BE49-F238E27FC236}">
                <a16:creationId xmlns:a16="http://schemas.microsoft.com/office/drawing/2014/main" id="{A76A2338-D0D5-A330-26BC-58CBF764504B}"/>
              </a:ext>
            </a:extLst>
          </p:cNvPr>
          <p:cNvSpPr>
            <a:spLocks noGrp="1"/>
          </p:cNvSpPr>
          <p:nvPr>
            <p:ph idx="1"/>
          </p:nvPr>
        </p:nvSpPr>
        <p:spPr>
          <a:xfrm>
            <a:off x="365761" y="1658272"/>
            <a:ext cx="6244124" cy="4169990"/>
          </a:xfrm>
        </p:spPr>
        <p:txBody>
          <a:bodyPr>
            <a:normAutofit/>
          </a:bodyPr>
          <a:lstStyle/>
          <a:p>
            <a:r>
              <a:rPr lang="en-US" dirty="0"/>
              <a:t>Refine sampling, state-added survey questions, survey administration</a:t>
            </a:r>
          </a:p>
          <a:p>
            <a:r>
              <a:rPr lang="en-US" dirty="0"/>
              <a:t>Share and interpret findings with State Agency Leadership, Providers, Disability Self-Advocates of IN, Family Advocacy Groups, IIDC Advisory Committee</a:t>
            </a:r>
          </a:p>
          <a:p>
            <a:r>
              <a:rPr lang="en-US" dirty="0"/>
              <a:t>Expand Access to Information and Findings Related to the Project, focus on Individuals and Families</a:t>
            </a:r>
          </a:p>
          <a:p>
            <a:r>
              <a:rPr lang="en-US" dirty="0"/>
              <a:t>Applied Research Opportunities for Students</a:t>
            </a:r>
          </a:p>
          <a:p>
            <a:endParaRPr lang="en-US" dirty="0"/>
          </a:p>
          <a:p>
            <a:endParaRPr lang="en-US" dirty="0"/>
          </a:p>
        </p:txBody>
      </p:sp>
      <p:pic>
        <p:nvPicPr>
          <p:cNvPr id="6" name="Picture Placeholder 5">
            <a:extLst>
              <a:ext uri="{FF2B5EF4-FFF2-40B4-BE49-F238E27FC236}">
                <a16:creationId xmlns:a16="http://schemas.microsoft.com/office/drawing/2014/main" id="{61D2A3D7-4030-7591-4B1F-370D2EEEC6CE}"/>
              </a:ex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l="13182" r="13182"/>
          <a:stretch>
            <a:fillRect/>
          </a:stretch>
        </p:blipFill>
        <p:spPr>
          <a:xfrm>
            <a:off x="6991351" y="9525"/>
            <a:ext cx="3676650" cy="6410325"/>
          </a:xfrm>
        </p:spPr>
      </p:pic>
    </p:spTree>
    <p:extLst>
      <p:ext uri="{BB962C8B-B14F-4D97-AF65-F5344CB8AC3E}">
        <p14:creationId xmlns:p14="http://schemas.microsoft.com/office/powerpoint/2010/main" val="4204925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2414F2-3737-CB4A-DFC4-33F2508EEEB0}"/>
              </a:ext>
            </a:extLst>
          </p:cNvPr>
          <p:cNvSpPr>
            <a:spLocks noGrp="1"/>
          </p:cNvSpPr>
          <p:nvPr>
            <p:ph type="title" idx="4294967295"/>
          </p:nvPr>
        </p:nvSpPr>
        <p:spPr>
          <a:xfrm>
            <a:off x="715963" y="906463"/>
            <a:ext cx="10479087" cy="3629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Wingdings" charset="2"/>
              <a:buNone/>
              <a:tabLst/>
              <a:defRPr/>
            </a:pPr>
            <a:r>
              <a:rPr kumimoji="0" lang="en-US" sz="3600" b="0" i="0" u="none" strike="noStrike" kern="1200" cap="none" spc="0" normalizeH="0" baseline="0" noProof="0" dirty="0">
                <a:ln>
                  <a:noFill/>
                </a:ln>
                <a:solidFill>
                  <a:schemeClr val="bg1"/>
                </a:solidFill>
                <a:effectLst/>
                <a:uLnTx/>
                <a:uFillTx/>
                <a:latin typeface="Arial"/>
                <a:ea typeface="+mn-ea"/>
                <a:cs typeface="Arial"/>
              </a:rPr>
              <a:t>Contact:</a:t>
            </a:r>
          </a:p>
          <a:p>
            <a:pPr marL="0" marR="0" lvl="0" indent="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Wingdings" charset="2"/>
              <a:buNone/>
              <a:tabLst/>
              <a:defRPr/>
            </a:pPr>
            <a:endParaRPr kumimoji="0" lang="en-US" sz="3600" b="0" i="0" u="none" strike="noStrike" kern="1200" cap="none" spc="0" normalizeH="0" baseline="0" noProof="0" dirty="0">
              <a:ln>
                <a:noFill/>
              </a:ln>
              <a:solidFill>
                <a:schemeClr val="bg1"/>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
                <a:schemeClr val="tx1">
                  <a:lumMod val="50000"/>
                  <a:lumOff val="50000"/>
                </a:schemeClr>
              </a:buClr>
              <a:buSzPct val="100000"/>
              <a:buFont typeface="Wingdings" charset="2"/>
              <a:buNone/>
              <a:tabLst/>
              <a:defRPr/>
            </a:pPr>
            <a:r>
              <a:rPr kumimoji="0" lang="en-US" sz="3600" b="0" i="0" u="none" strike="noStrike" kern="1200" cap="none" spc="0" normalizeH="0" baseline="0" noProof="0" dirty="0">
                <a:ln>
                  <a:noFill/>
                </a:ln>
                <a:solidFill>
                  <a:schemeClr val="bg1"/>
                </a:solidFill>
                <a:effectLst/>
                <a:uLnTx/>
                <a:uFillTx/>
                <a:latin typeface="Arial"/>
                <a:ea typeface="+mn-ea"/>
                <a:cs typeface="Arial"/>
              </a:rPr>
              <a:t>Allison Howland  </a:t>
            </a:r>
            <a:r>
              <a:rPr kumimoji="0" lang="en-US" sz="3600" b="0" i="0" u="none" strike="noStrike" kern="1200" cap="none" spc="0" normalizeH="0" baseline="0" noProof="0" dirty="0">
                <a:ln>
                  <a:noFill/>
                </a:ln>
                <a:solidFill>
                  <a:schemeClr val="bg1"/>
                </a:solidFill>
                <a:effectLst/>
                <a:uLnTx/>
                <a:uFillTx/>
                <a:latin typeface="Arial"/>
                <a:ea typeface="+mn-ea"/>
                <a:cs typeface="Arial"/>
                <a:hlinkClick r:id="rId2"/>
              </a:rPr>
              <a:t>ahowland@iu.edu</a:t>
            </a:r>
            <a:endParaRPr kumimoji="0" lang="en-US" sz="3600" b="0" i="0" u="none" strike="noStrike" kern="1200" cap="none" spc="0" normalizeH="0" baseline="0" noProof="0" dirty="0">
              <a:ln>
                <a:noFill/>
              </a:ln>
              <a:solidFill>
                <a:schemeClr val="bg1"/>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
                <a:schemeClr val="tx1">
                  <a:lumMod val="50000"/>
                  <a:lumOff val="50000"/>
                </a:schemeClr>
              </a:buClr>
              <a:buSzPct val="100000"/>
              <a:buFont typeface="Wingdings" charset="2"/>
              <a:buNone/>
              <a:tabLst/>
              <a:defRPr/>
            </a:pPr>
            <a:r>
              <a:rPr kumimoji="0" lang="en-US" sz="3600" b="0" i="0" u="none" strike="noStrike" kern="1200" cap="none" spc="0" normalizeH="0" baseline="0" noProof="0" dirty="0">
                <a:ln>
                  <a:noFill/>
                </a:ln>
                <a:solidFill>
                  <a:schemeClr val="bg1"/>
                </a:solidFill>
                <a:effectLst/>
                <a:uLnTx/>
                <a:uFillTx/>
                <a:latin typeface="Arial"/>
                <a:ea typeface="+mn-ea"/>
                <a:cs typeface="Arial"/>
              </a:rPr>
              <a:t>NCI Co-PI In-Person Surveys</a:t>
            </a:r>
          </a:p>
          <a:p>
            <a:pPr marL="0" marR="0" lvl="0" indent="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Wingdings" charset="2"/>
              <a:buNone/>
              <a:tabLst/>
              <a:defRPr/>
            </a:pPr>
            <a:endParaRPr kumimoji="0" lang="en-US" sz="1800" b="0" i="0" u="none" strike="noStrike" kern="1200" cap="none" spc="0" normalizeH="0" baseline="0" noProof="0" dirty="0">
              <a:ln>
                <a:noFill/>
              </a:ln>
              <a:solidFill>
                <a:schemeClr val="bg1"/>
              </a:solidFill>
              <a:effectLst/>
              <a:uLnTx/>
              <a:uFillTx/>
              <a:latin typeface="Arial"/>
              <a:ea typeface="+mn-ea"/>
              <a:cs typeface="Arial"/>
            </a:endParaRPr>
          </a:p>
        </p:txBody>
      </p:sp>
    </p:spTree>
    <p:extLst>
      <p:ext uri="{BB962C8B-B14F-4D97-AF65-F5344CB8AC3E}">
        <p14:creationId xmlns:p14="http://schemas.microsoft.com/office/powerpoint/2010/main" val="441387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4">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23227CF3-C509-4FC5-938E-07FDA069E701}"/>
              </a:ext>
            </a:extLst>
          </p:cNvPr>
          <p:cNvSpPr>
            <a:spLocks noGrp="1"/>
          </p:cNvSpPr>
          <p:nvPr>
            <p:ph type="title"/>
          </p:nvPr>
        </p:nvSpPr>
        <p:spPr>
          <a:xfrm>
            <a:off x="5437746" y="-183733"/>
            <a:ext cx="5816361" cy="1330839"/>
          </a:xfrm>
        </p:spPr>
        <p:txBody>
          <a:bodyPr>
            <a:normAutofit/>
          </a:bodyPr>
          <a:lstStyle/>
          <a:p>
            <a:r>
              <a:rPr lang="en-US"/>
              <a:t>NCI: An Overview</a:t>
            </a:r>
          </a:p>
        </p:txBody>
      </p:sp>
      <p:sp>
        <p:nvSpPr>
          <p:cNvPr id="32" name="Freeform: Shape 26">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28">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National Core Indicators Logo">
            <a:extLst>
              <a:ext uri="{FF2B5EF4-FFF2-40B4-BE49-F238E27FC236}">
                <a16:creationId xmlns:a16="http://schemas.microsoft.com/office/drawing/2014/main" id="{102021A6-6131-FE10-2A12-E5471128C120}"/>
              </a:ext>
            </a:extLst>
          </p:cNvPr>
          <p:cNvPicPr>
            <a:picLocks noChangeAspect="1"/>
          </p:cNvPicPr>
          <p:nvPr/>
        </p:nvPicPr>
        <p:blipFill>
          <a:blip r:embed="rId3"/>
          <a:stretch>
            <a:fillRect/>
          </a:stretch>
        </p:blipFill>
        <p:spPr>
          <a:xfrm>
            <a:off x="116520" y="1407393"/>
            <a:ext cx="4533301" cy="3650989"/>
          </a:xfrm>
          <a:prstGeom prst="rect">
            <a:avLst/>
          </a:prstGeom>
        </p:spPr>
      </p:pic>
      <p:sp>
        <p:nvSpPr>
          <p:cNvPr id="3" name="Content Placeholder 2">
            <a:extLst>
              <a:ext uri="{FF2B5EF4-FFF2-40B4-BE49-F238E27FC236}">
                <a16:creationId xmlns:a16="http://schemas.microsoft.com/office/drawing/2014/main" id="{6D2ED2BC-150F-4B1D-BFFE-C8568413650A}"/>
              </a:ext>
            </a:extLst>
          </p:cNvPr>
          <p:cNvSpPr>
            <a:spLocks noGrp="1"/>
          </p:cNvSpPr>
          <p:nvPr>
            <p:ph idx="1"/>
          </p:nvPr>
        </p:nvSpPr>
        <p:spPr>
          <a:xfrm>
            <a:off x="4752974" y="1096670"/>
            <a:ext cx="7252979" cy="5310116"/>
          </a:xfrm>
        </p:spPr>
        <p:txBody>
          <a:bodyPr>
            <a:normAutofit/>
          </a:bodyPr>
          <a:lstStyle/>
          <a:p>
            <a:pPr>
              <a:spcAft>
                <a:spcPts val="600"/>
              </a:spcAft>
            </a:pPr>
            <a:r>
              <a:rPr lang="en-US"/>
              <a:t>Started in 1997</a:t>
            </a:r>
          </a:p>
          <a:p>
            <a:pPr>
              <a:spcAft>
                <a:spcPts val="600"/>
              </a:spcAft>
            </a:pPr>
            <a:r>
              <a:rPr lang="en-US"/>
              <a:t>Overall goal is to support states in understanding quality of the long-term services and supports delivery systems</a:t>
            </a:r>
          </a:p>
          <a:p>
            <a:pPr>
              <a:spcAft>
                <a:spcPts val="600"/>
              </a:spcAft>
            </a:pPr>
            <a:r>
              <a:rPr lang="en-US"/>
              <a:t>NCI-IDD and NCI-AD initiatives developed validated sets of performance indicators for DD systems (NCI-IDD) and State Medicaid, aging, and disability agencies (NCI-AD) used to measure and track their own performance</a:t>
            </a:r>
          </a:p>
          <a:p>
            <a:pPr>
              <a:spcAft>
                <a:spcPts val="600"/>
              </a:spcAft>
            </a:pPr>
            <a:r>
              <a:rPr lang="en-US"/>
              <a:t>NCI-IDD and NCI-AD collect information directly from individuals receiving services</a:t>
            </a:r>
          </a:p>
        </p:txBody>
      </p:sp>
      <p:sp>
        <p:nvSpPr>
          <p:cNvPr id="14" name="Slide Number Placeholder 13">
            <a:extLst>
              <a:ext uri="{FF2B5EF4-FFF2-40B4-BE49-F238E27FC236}">
                <a16:creationId xmlns:a16="http://schemas.microsoft.com/office/drawing/2014/main" id="{4F63BE93-A679-4F5B-B4A8-CF88B85B2244}"/>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normAutofit/>
          </a:bodyPr>
          <a:lstStyle/>
          <a:p>
            <a:pPr>
              <a:spcAft>
                <a:spcPts val="600"/>
              </a:spcAft>
            </a:pPr>
            <a:fld id="{56457A89-7E12-42A4-9457-BFD85B9E19BE}" type="slidenum">
              <a:rPr lang="en-US" sz="1000"/>
              <a:pPr>
                <a:spcAft>
                  <a:spcPts val="600"/>
                </a:spcAft>
              </a:pPr>
              <a:t>2</a:t>
            </a:fld>
            <a:endParaRPr lang="en-US" sz="1000"/>
          </a:p>
        </p:txBody>
      </p:sp>
    </p:spTree>
    <p:extLst>
      <p:ext uri="{BB962C8B-B14F-4D97-AF65-F5344CB8AC3E}">
        <p14:creationId xmlns:p14="http://schemas.microsoft.com/office/powerpoint/2010/main" val="1172625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9305" y="619182"/>
            <a:ext cx="4560579" cy="1039091"/>
          </a:xfrm>
        </p:spPr>
        <p:txBody>
          <a:bodyPr anchor="ctr">
            <a:normAutofit/>
          </a:bodyPr>
          <a:lstStyle/>
          <a:p>
            <a:r>
              <a:rPr lang="en-US"/>
              <a:t>IN NCI-IDD Portfolio</a:t>
            </a:r>
          </a:p>
        </p:txBody>
      </p:sp>
      <p:sp>
        <p:nvSpPr>
          <p:cNvPr id="4" name="Freeform: Shape 3">
            <a:extLst>
              <a:ext uri="{FF2B5EF4-FFF2-40B4-BE49-F238E27FC236}">
                <a16:creationId xmlns:a16="http://schemas.microsoft.com/office/drawing/2014/main" id="{FDCB278A-C259-5787-9DDA-745BEFC3852E}"/>
              </a:ext>
              <a:ext uri="{C183D7F6-B498-43B3-948B-1728B52AA6E4}">
                <adec:decorative xmlns:adec="http://schemas.microsoft.com/office/drawing/2017/decorative" val="1"/>
              </a:ext>
            </a:extLst>
          </p:cNvPr>
          <p:cNvSpPr/>
          <p:nvPr/>
        </p:nvSpPr>
        <p:spPr>
          <a:xfrm>
            <a:off x="4120281" y="3027451"/>
            <a:ext cx="418635" cy="788068"/>
          </a:xfrm>
          <a:custGeom>
            <a:avLst/>
            <a:gdLst/>
            <a:ahLst/>
            <a:cxnLst/>
            <a:rect l="0" t="0" r="0" b="0"/>
            <a:pathLst>
              <a:path>
                <a:moveTo>
                  <a:pt x="0" y="0"/>
                </a:moveTo>
                <a:lnTo>
                  <a:pt x="211539" y="0"/>
                </a:lnTo>
                <a:lnTo>
                  <a:pt x="211539" y="788068"/>
                </a:lnTo>
                <a:lnTo>
                  <a:pt x="418635" y="788068"/>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 name="Freeform: Shape 4">
            <a:extLst>
              <a:ext uri="{FF2B5EF4-FFF2-40B4-BE49-F238E27FC236}">
                <a16:creationId xmlns:a16="http://schemas.microsoft.com/office/drawing/2014/main" id="{D4F597F3-CE94-A4DA-C120-ADB797848D49}"/>
              </a:ext>
              <a:ext uri="{C183D7F6-B498-43B3-948B-1728B52AA6E4}">
                <adec:decorative xmlns:adec="http://schemas.microsoft.com/office/drawing/2017/decorative" val="1"/>
              </a:ext>
            </a:extLst>
          </p:cNvPr>
          <p:cNvSpPr/>
          <p:nvPr/>
        </p:nvSpPr>
        <p:spPr>
          <a:xfrm>
            <a:off x="4120281" y="2981731"/>
            <a:ext cx="418635" cy="91440"/>
          </a:xfrm>
          <a:custGeom>
            <a:avLst/>
            <a:gdLst/>
            <a:ahLst/>
            <a:cxnLst/>
            <a:rect l="0" t="0" r="0" b="0"/>
            <a:pathLst>
              <a:path>
                <a:moveTo>
                  <a:pt x="0" y="45720"/>
                </a:moveTo>
                <a:lnTo>
                  <a:pt x="211539" y="45720"/>
                </a:lnTo>
                <a:lnTo>
                  <a:pt x="211539" y="48050"/>
                </a:lnTo>
                <a:lnTo>
                  <a:pt x="418635" y="48050"/>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Freeform: Shape 5">
            <a:extLst>
              <a:ext uri="{FF2B5EF4-FFF2-40B4-BE49-F238E27FC236}">
                <a16:creationId xmlns:a16="http://schemas.microsoft.com/office/drawing/2014/main" id="{63B7501E-AA6E-9E32-D11F-FDD6DD55D7E6}"/>
              </a:ext>
              <a:ext uri="{C183D7F6-B498-43B3-948B-1728B52AA6E4}">
                <adec:decorative xmlns:adec="http://schemas.microsoft.com/office/drawing/2017/decorative" val="1"/>
              </a:ext>
            </a:extLst>
          </p:cNvPr>
          <p:cNvSpPr/>
          <p:nvPr/>
        </p:nvSpPr>
        <p:spPr>
          <a:xfrm>
            <a:off x="4120281" y="2215468"/>
            <a:ext cx="418635" cy="811983"/>
          </a:xfrm>
          <a:custGeom>
            <a:avLst/>
            <a:gdLst/>
            <a:ahLst/>
            <a:cxnLst/>
            <a:rect l="0" t="0" r="0" b="0"/>
            <a:pathLst>
              <a:path>
                <a:moveTo>
                  <a:pt x="0" y="811983"/>
                </a:moveTo>
                <a:lnTo>
                  <a:pt x="211539" y="811983"/>
                </a:lnTo>
                <a:lnTo>
                  <a:pt x="211539" y="0"/>
                </a:lnTo>
                <a:lnTo>
                  <a:pt x="418635" y="0"/>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7" name="Freeform: Shape 6">
            <a:extLst>
              <a:ext uri="{FF2B5EF4-FFF2-40B4-BE49-F238E27FC236}">
                <a16:creationId xmlns:a16="http://schemas.microsoft.com/office/drawing/2014/main" id="{8FCD2A0B-62B5-FF1D-3F77-AB4F730A7DA5}"/>
              </a:ext>
            </a:extLst>
          </p:cNvPr>
          <p:cNvSpPr/>
          <p:nvPr/>
        </p:nvSpPr>
        <p:spPr>
          <a:xfrm>
            <a:off x="2049315" y="2711628"/>
            <a:ext cx="2070966" cy="631644"/>
          </a:xfrm>
          <a:custGeom>
            <a:avLst/>
            <a:gdLst>
              <a:gd name="connsiteX0" fmla="*/ 0 w 2070966"/>
              <a:gd name="connsiteY0" fmla="*/ 0 h 631644"/>
              <a:gd name="connsiteX1" fmla="*/ 2070966 w 2070966"/>
              <a:gd name="connsiteY1" fmla="*/ 0 h 631644"/>
              <a:gd name="connsiteX2" fmla="*/ 2070966 w 2070966"/>
              <a:gd name="connsiteY2" fmla="*/ 631644 h 631644"/>
              <a:gd name="connsiteX3" fmla="*/ 0 w 2070966"/>
              <a:gd name="connsiteY3" fmla="*/ 631644 h 631644"/>
              <a:gd name="connsiteX4" fmla="*/ 0 w 2070966"/>
              <a:gd name="connsiteY4" fmla="*/ 0 h 6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0966" h="631644">
                <a:moveTo>
                  <a:pt x="0" y="0"/>
                </a:moveTo>
                <a:lnTo>
                  <a:pt x="2070966" y="0"/>
                </a:lnTo>
                <a:lnTo>
                  <a:pt x="2070966" y="631644"/>
                </a:lnTo>
                <a:lnTo>
                  <a:pt x="0" y="631644"/>
                </a:lnTo>
                <a:lnTo>
                  <a:pt x="0" y="0"/>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Family Surveys</a:t>
            </a:r>
          </a:p>
        </p:txBody>
      </p:sp>
      <p:sp>
        <p:nvSpPr>
          <p:cNvPr id="22" name="Rectangle 21">
            <a:extLst>
              <a:ext uri="{FF2B5EF4-FFF2-40B4-BE49-F238E27FC236}">
                <a16:creationId xmlns:a16="http://schemas.microsoft.com/office/drawing/2014/main" id="{823DF3CE-1D9D-3D71-F600-933E01D85860}"/>
              </a:ext>
              <a:ext uri="{C183D7F6-B498-43B3-948B-1728B52AA6E4}">
                <adec:decorative xmlns:adec="http://schemas.microsoft.com/office/drawing/2017/decorative" val="1"/>
              </a:ext>
            </a:extLst>
          </p:cNvPr>
          <p:cNvSpPr/>
          <p:nvPr/>
        </p:nvSpPr>
        <p:spPr>
          <a:xfrm>
            <a:off x="7097057" y="1901504"/>
            <a:ext cx="3456641" cy="686722"/>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Arial"/>
            </a:endParaRPr>
          </a:p>
        </p:txBody>
      </p:sp>
      <p:sp>
        <p:nvSpPr>
          <p:cNvPr id="8" name="Freeform: Shape 7">
            <a:extLst>
              <a:ext uri="{FF2B5EF4-FFF2-40B4-BE49-F238E27FC236}">
                <a16:creationId xmlns:a16="http://schemas.microsoft.com/office/drawing/2014/main" id="{1C43DB76-DF26-C9E8-2600-0B234084FC74}"/>
              </a:ext>
            </a:extLst>
          </p:cNvPr>
          <p:cNvSpPr/>
          <p:nvPr/>
        </p:nvSpPr>
        <p:spPr>
          <a:xfrm>
            <a:off x="4538917" y="1899645"/>
            <a:ext cx="2070966" cy="631644"/>
          </a:xfrm>
          <a:custGeom>
            <a:avLst/>
            <a:gdLst>
              <a:gd name="connsiteX0" fmla="*/ 0 w 2070966"/>
              <a:gd name="connsiteY0" fmla="*/ 0 h 631644"/>
              <a:gd name="connsiteX1" fmla="*/ 2070966 w 2070966"/>
              <a:gd name="connsiteY1" fmla="*/ 0 h 631644"/>
              <a:gd name="connsiteX2" fmla="*/ 2070966 w 2070966"/>
              <a:gd name="connsiteY2" fmla="*/ 631644 h 631644"/>
              <a:gd name="connsiteX3" fmla="*/ 0 w 2070966"/>
              <a:gd name="connsiteY3" fmla="*/ 631644 h 631644"/>
              <a:gd name="connsiteX4" fmla="*/ 0 w 2070966"/>
              <a:gd name="connsiteY4" fmla="*/ 0 h 6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0966" h="631644">
                <a:moveTo>
                  <a:pt x="0" y="0"/>
                </a:moveTo>
                <a:lnTo>
                  <a:pt x="2070966" y="0"/>
                </a:lnTo>
                <a:lnTo>
                  <a:pt x="2070966" y="631644"/>
                </a:lnTo>
                <a:lnTo>
                  <a:pt x="0" y="631644"/>
                </a:lnTo>
                <a:lnTo>
                  <a:pt x="0" y="0"/>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Family Guardian</a:t>
            </a:r>
          </a:p>
        </p:txBody>
      </p:sp>
      <p:sp>
        <p:nvSpPr>
          <p:cNvPr id="38" name="TextBox 37">
            <a:extLst>
              <a:ext uri="{FF2B5EF4-FFF2-40B4-BE49-F238E27FC236}">
                <a16:creationId xmlns:a16="http://schemas.microsoft.com/office/drawing/2014/main" id="{57DFDD3A-F501-8C28-0DE1-69A0D37334B1}"/>
              </a:ext>
            </a:extLst>
          </p:cNvPr>
          <p:cNvSpPr txBox="1"/>
          <p:nvPr/>
        </p:nvSpPr>
        <p:spPr>
          <a:xfrm>
            <a:off x="7278030" y="1917045"/>
            <a:ext cx="3058851" cy="738664"/>
          </a:xfrm>
          <a:prstGeom prst="rect">
            <a:avLst/>
          </a:prstGeom>
          <a:noFill/>
        </p:spPr>
        <p:txBody>
          <a:bodyPr wrap="square" rtlCol="0">
            <a:spAutoFit/>
          </a:bodyPr>
          <a:lstStyle/>
          <a:p>
            <a:pPr defTabSz="457200"/>
            <a:r>
              <a:rPr lang="en-US" sz="1400">
                <a:solidFill>
                  <a:prstClr val="white"/>
                </a:solidFill>
                <a:latin typeface="Arial"/>
              </a:rPr>
              <a:t>~ 7,000 total population</a:t>
            </a:r>
          </a:p>
          <a:p>
            <a:pPr defTabSz="457200"/>
            <a:r>
              <a:rPr lang="en-US" sz="1400">
                <a:solidFill>
                  <a:prstClr val="white"/>
                </a:solidFill>
                <a:latin typeface="Arial"/>
              </a:rPr>
              <a:t>1,500 randomly sampled bi-annually</a:t>
            </a:r>
          </a:p>
          <a:p>
            <a:pPr defTabSz="457200"/>
            <a:r>
              <a:rPr lang="en-US" sz="1400">
                <a:solidFill>
                  <a:prstClr val="white"/>
                </a:solidFill>
                <a:latin typeface="Arial"/>
              </a:rPr>
              <a:t>~28% response rate </a:t>
            </a:r>
          </a:p>
        </p:txBody>
      </p:sp>
      <p:sp>
        <p:nvSpPr>
          <p:cNvPr id="9" name="Freeform: Shape 8">
            <a:extLst>
              <a:ext uri="{FF2B5EF4-FFF2-40B4-BE49-F238E27FC236}">
                <a16:creationId xmlns:a16="http://schemas.microsoft.com/office/drawing/2014/main" id="{3047D772-AABB-CD0D-F598-FBE1E2C17F62}"/>
              </a:ext>
            </a:extLst>
          </p:cNvPr>
          <p:cNvSpPr/>
          <p:nvPr/>
        </p:nvSpPr>
        <p:spPr>
          <a:xfrm>
            <a:off x="4538917" y="2713959"/>
            <a:ext cx="2070966" cy="631644"/>
          </a:xfrm>
          <a:custGeom>
            <a:avLst/>
            <a:gdLst>
              <a:gd name="connsiteX0" fmla="*/ 0 w 2070966"/>
              <a:gd name="connsiteY0" fmla="*/ 0 h 631644"/>
              <a:gd name="connsiteX1" fmla="*/ 2070966 w 2070966"/>
              <a:gd name="connsiteY1" fmla="*/ 0 h 631644"/>
              <a:gd name="connsiteX2" fmla="*/ 2070966 w 2070966"/>
              <a:gd name="connsiteY2" fmla="*/ 631644 h 631644"/>
              <a:gd name="connsiteX3" fmla="*/ 0 w 2070966"/>
              <a:gd name="connsiteY3" fmla="*/ 631644 h 631644"/>
              <a:gd name="connsiteX4" fmla="*/ 0 w 2070966"/>
              <a:gd name="connsiteY4" fmla="*/ 0 h 6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0966" h="631644">
                <a:moveTo>
                  <a:pt x="0" y="0"/>
                </a:moveTo>
                <a:lnTo>
                  <a:pt x="2070966" y="0"/>
                </a:lnTo>
                <a:lnTo>
                  <a:pt x="2070966" y="631644"/>
                </a:lnTo>
                <a:lnTo>
                  <a:pt x="0" y="631644"/>
                </a:lnTo>
                <a:lnTo>
                  <a:pt x="0" y="0"/>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Adult Family</a:t>
            </a:r>
          </a:p>
        </p:txBody>
      </p:sp>
      <p:sp>
        <p:nvSpPr>
          <p:cNvPr id="24" name="Rectangle 23">
            <a:extLst>
              <a:ext uri="{FF2B5EF4-FFF2-40B4-BE49-F238E27FC236}">
                <a16:creationId xmlns:a16="http://schemas.microsoft.com/office/drawing/2014/main" id="{59DA8A63-31FA-FB21-E139-5903C26C9830}"/>
              </a:ext>
            </a:extLst>
          </p:cNvPr>
          <p:cNvSpPr/>
          <p:nvPr/>
        </p:nvSpPr>
        <p:spPr>
          <a:xfrm>
            <a:off x="7097056" y="2699761"/>
            <a:ext cx="3456641" cy="686722"/>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1400">
                <a:solidFill>
                  <a:prstClr val="white"/>
                </a:solidFill>
                <a:latin typeface="Arial"/>
              </a:rPr>
              <a:t>   ~ 15,000 total population</a:t>
            </a:r>
          </a:p>
          <a:p>
            <a:pPr defTabSz="457200"/>
            <a:r>
              <a:rPr lang="en-US" sz="1400">
                <a:solidFill>
                  <a:prstClr val="white"/>
                </a:solidFill>
                <a:latin typeface="Arial"/>
              </a:rPr>
              <a:t>   1,500 randomly sampled bi-annually</a:t>
            </a:r>
          </a:p>
          <a:p>
            <a:pPr defTabSz="457200"/>
            <a:r>
              <a:rPr lang="en-US" sz="1400">
                <a:solidFill>
                  <a:prstClr val="white"/>
                </a:solidFill>
                <a:latin typeface="Arial"/>
              </a:rPr>
              <a:t>   ~28% response rate </a:t>
            </a:r>
          </a:p>
        </p:txBody>
      </p:sp>
      <p:sp>
        <p:nvSpPr>
          <p:cNvPr id="10" name="Freeform: Shape 9">
            <a:extLst>
              <a:ext uri="{FF2B5EF4-FFF2-40B4-BE49-F238E27FC236}">
                <a16:creationId xmlns:a16="http://schemas.microsoft.com/office/drawing/2014/main" id="{C88DAC40-4982-4167-EAEE-795EDFF2DE02}"/>
              </a:ext>
            </a:extLst>
          </p:cNvPr>
          <p:cNvSpPr/>
          <p:nvPr/>
        </p:nvSpPr>
        <p:spPr>
          <a:xfrm>
            <a:off x="4538917" y="3499697"/>
            <a:ext cx="2070966" cy="631644"/>
          </a:xfrm>
          <a:custGeom>
            <a:avLst/>
            <a:gdLst>
              <a:gd name="connsiteX0" fmla="*/ 0 w 2070966"/>
              <a:gd name="connsiteY0" fmla="*/ 0 h 631644"/>
              <a:gd name="connsiteX1" fmla="*/ 2070966 w 2070966"/>
              <a:gd name="connsiteY1" fmla="*/ 0 h 631644"/>
              <a:gd name="connsiteX2" fmla="*/ 2070966 w 2070966"/>
              <a:gd name="connsiteY2" fmla="*/ 631644 h 631644"/>
              <a:gd name="connsiteX3" fmla="*/ 0 w 2070966"/>
              <a:gd name="connsiteY3" fmla="*/ 631644 h 631644"/>
              <a:gd name="connsiteX4" fmla="*/ 0 w 2070966"/>
              <a:gd name="connsiteY4" fmla="*/ 0 h 6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0966" h="631644">
                <a:moveTo>
                  <a:pt x="0" y="0"/>
                </a:moveTo>
                <a:lnTo>
                  <a:pt x="2070966" y="0"/>
                </a:lnTo>
                <a:lnTo>
                  <a:pt x="2070966" y="631644"/>
                </a:lnTo>
                <a:lnTo>
                  <a:pt x="0" y="631644"/>
                </a:lnTo>
                <a:lnTo>
                  <a:pt x="0" y="0"/>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Child Family</a:t>
            </a:r>
          </a:p>
        </p:txBody>
      </p:sp>
      <p:sp>
        <p:nvSpPr>
          <p:cNvPr id="25" name="Rectangle 24">
            <a:extLst>
              <a:ext uri="{FF2B5EF4-FFF2-40B4-BE49-F238E27FC236}">
                <a16:creationId xmlns:a16="http://schemas.microsoft.com/office/drawing/2014/main" id="{97DC3D62-1860-7EC2-7F45-D4FA24E8A529}"/>
              </a:ext>
            </a:extLst>
          </p:cNvPr>
          <p:cNvSpPr/>
          <p:nvPr/>
        </p:nvSpPr>
        <p:spPr>
          <a:xfrm>
            <a:off x="7097055" y="3506913"/>
            <a:ext cx="3456641" cy="686722"/>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1400">
                <a:solidFill>
                  <a:prstClr val="white"/>
                </a:solidFill>
                <a:latin typeface="Arial"/>
              </a:rPr>
              <a:t>   ~ 10,000 total population</a:t>
            </a:r>
          </a:p>
          <a:p>
            <a:pPr defTabSz="457200"/>
            <a:r>
              <a:rPr lang="en-US" sz="1400">
                <a:solidFill>
                  <a:prstClr val="white"/>
                </a:solidFill>
                <a:latin typeface="Arial"/>
              </a:rPr>
              <a:t>   1,500 randomly sampled bi-annually</a:t>
            </a:r>
          </a:p>
          <a:p>
            <a:pPr defTabSz="457200"/>
            <a:r>
              <a:rPr lang="en-US" sz="1400">
                <a:solidFill>
                  <a:prstClr val="white"/>
                </a:solidFill>
                <a:latin typeface="Arial"/>
              </a:rPr>
              <a:t>   ~ 18% response rate </a:t>
            </a:r>
          </a:p>
        </p:txBody>
      </p:sp>
      <p:sp>
        <p:nvSpPr>
          <p:cNvPr id="11" name="Freeform: Shape 10">
            <a:extLst>
              <a:ext uri="{FF2B5EF4-FFF2-40B4-BE49-F238E27FC236}">
                <a16:creationId xmlns:a16="http://schemas.microsoft.com/office/drawing/2014/main" id="{D3176C9D-3C50-DF69-293D-FAD4044C2CEB}"/>
              </a:ext>
            </a:extLst>
          </p:cNvPr>
          <p:cNvSpPr/>
          <p:nvPr/>
        </p:nvSpPr>
        <p:spPr>
          <a:xfrm>
            <a:off x="2049315" y="4385528"/>
            <a:ext cx="2070966" cy="631644"/>
          </a:xfrm>
          <a:custGeom>
            <a:avLst/>
            <a:gdLst>
              <a:gd name="connsiteX0" fmla="*/ 0 w 2070966"/>
              <a:gd name="connsiteY0" fmla="*/ 0 h 631644"/>
              <a:gd name="connsiteX1" fmla="*/ 2070966 w 2070966"/>
              <a:gd name="connsiteY1" fmla="*/ 0 h 631644"/>
              <a:gd name="connsiteX2" fmla="*/ 2070966 w 2070966"/>
              <a:gd name="connsiteY2" fmla="*/ 631644 h 631644"/>
              <a:gd name="connsiteX3" fmla="*/ 0 w 2070966"/>
              <a:gd name="connsiteY3" fmla="*/ 631644 h 631644"/>
              <a:gd name="connsiteX4" fmla="*/ 0 w 2070966"/>
              <a:gd name="connsiteY4" fmla="*/ 0 h 6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0966" h="631644">
                <a:moveTo>
                  <a:pt x="0" y="0"/>
                </a:moveTo>
                <a:lnTo>
                  <a:pt x="2070966" y="0"/>
                </a:lnTo>
                <a:lnTo>
                  <a:pt x="2070966" y="631644"/>
                </a:lnTo>
                <a:lnTo>
                  <a:pt x="0" y="631644"/>
                </a:lnTo>
                <a:lnTo>
                  <a:pt x="0" y="0"/>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State of the Workforce</a:t>
            </a:r>
          </a:p>
        </p:txBody>
      </p:sp>
      <p:sp>
        <p:nvSpPr>
          <p:cNvPr id="26" name="Rectangle 25">
            <a:extLst>
              <a:ext uri="{FF2B5EF4-FFF2-40B4-BE49-F238E27FC236}">
                <a16:creationId xmlns:a16="http://schemas.microsoft.com/office/drawing/2014/main" id="{ECED5A47-B130-E5AF-475D-7D289B445918}"/>
              </a:ext>
            </a:extLst>
          </p:cNvPr>
          <p:cNvSpPr/>
          <p:nvPr/>
        </p:nvSpPr>
        <p:spPr>
          <a:xfrm>
            <a:off x="4591981" y="4369989"/>
            <a:ext cx="3456641" cy="686722"/>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1600">
                <a:solidFill>
                  <a:prstClr val="white"/>
                </a:solidFill>
                <a:latin typeface="Arial"/>
              </a:rPr>
              <a:t>~120 providers</a:t>
            </a:r>
          </a:p>
          <a:p>
            <a:pPr defTabSz="457200"/>
            <a:r>
              <a:rPr lang="en-US" sz="1600">
                <a:solidFill>
                  <a:prstClr val="white"/>
                </a:solidFill>
                <a:latin typeface="Arial"/>
              </a:rPr>
              <a:t>92% response rate 2022</a:t>
            </a:r>
          </a:p>
        </p:txBody>
      </p:sp>
      <p:sp>
        <p:nvSpPr>
          <p:cNvPr id="13" name="Freeform: Shape 12">
            <a:extLst>
              <a:ext uri="{FF2B5EF4-FFF2-40B4-BE49-F238E27FC236}">
                <a16:creationId xmlns:a16="http://schemas.microsoft.com/office/drawing/2014/main" id="{BCAE3708-C2AA-B8CF-9334-C52C4738644E}"/>
              </a:ext>
            </a:extLst>
          </p:cNvPr>
          <p:cNvSpPr/>
          <p:nvPr/>
        </p:nvSpPr>
        <p:spPr>
          <a:xfrm>
            <a:off x="2049315" y="5237943"/>
            <a:ext cx="2070966" cy="631644"/>
          </a:xfrm>
          <a:custGeom>
            <a:avLst/>
            <a:gdLst>
              <a:gd name="connsiteX0" fmla="*/ 0 w 2070966"/>
              <a:gd name="connsiteY0" fmla="*/ 0 h 631644"/>
              <a:gd name="connsiteX1" fmla="*/ 2070966 w 2070966"/>
              <a:gd name="connsiteY1" fmla="*/ 0 h 631644"/>
              <a:gd name="connsiteX2" fmla="*/ 2070966 w 2070966"/>
              <a:gd name="connsiteY2" fmla="*/ 631644 h 631644"/>
              <a:gd name="connsiteX3" fmla="*/ 0 w 2070966"/>
              <a:gd name="connsiteY3" fmla="*/ 631644 h 631644"/>
              <a:gd name="connsiteX4" fmla="*/ 0 w 2070966"/>
              <a:gd name="connsiteY4" fmla="*/ 0 h 6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0966" h="631644">
                <a:moveTo>
                  <a:pt x="0" y="0"/>
                </a:moveTo>
                <a:lnTo>
                  <a:pt x="2070966" y="0"/>
                </a:lnTo>
                <a:lnTo>
                  <a:pt x="2070966" y="631644"/>
                </a:lnTo>
                <a:lnTo>
                  <a:pt x="0" y="631644"/>
                </a:lnTo>
                <a:lnTo>
                  <a:pt x="0" y="0"/>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In-Person Survey</a:t>
            </a:r>
          </a:p>
        </p:txBody>
      </p:sp>
      <p:sp>
        <p:nvSpPr>
          <p:cNvPr id="27" name="Rectangle 26">
            <a:extLst>
              <a:ext uri="{FF2B5EF4-FFF2-40B4-BE49-F238E27FC236}">
                <a16:creationId xmlns:a16="http://schemas.microsoft.com/office/drawing/2014/main" id="{19CD8C88-1FBB-D5E9-D262-1D253BE41A59}"/>
              </a:ext>
            </a:extLst>
          </p:cNvPr>
          <p:cNvSpPr/>
          <p:nvPr/>
        </p:nvSpPr>
        <p:spPr>
          <a:xfrm>
            <a:off x="4591982" y="5193563"/>
            <a:ext cx="3456641" cy="686722"/>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1600">
                <a:solidFill>
                  <a:prstClr val="white"/>
                </a:solidFill>
                <a:latin typeface="Arial"/>
              </a:rPr>
              <a:t>~26,000 (CIH, FS, SGL)</a:t>
            </a:r>
          </a:p>
          <a:p>
            <a:pPr defTabSz="457200"/>
            <a:r>
              <a:rPr lang="en-US" sz="1600">
                <a:solidFill>
                  <a:prstClr val="white"/>
                </a:solidFill>
                <a:latin typeface="Arial"/>
              </a:rPr>
              <a:t>1,000+  interviewed annually</a:t>
            </a:r>
          </a:p>
        </p:txBody>
      </p:sp>
      <p:cxnSp>
        <p:nvCxnSpPr>
          <p:cNvPr id="29" name="Straight Arrow Connector 28">
            <a:extLst>
              <a:ext uri="{FF2B5EF4-FFF2-40B4-BE49-F238E27FC236}">
                <a16:creationId xmlns:a16="http://schemas.microsoft.com/office/drawing/2014/main" id="{9496E3B0-3758-ACE1-66AF-36F4139B300C}"/>
              </a:ext>
              <a:ext uri="{C183D7F6-B498-43B3-948B-1728B52AA6E4}">
                <adec:decorative xmlns:adec="http://schemas.microsoft.com/office/drawing/2017/decorative" val="1"/>
              </a:ext>
            </a:extLst>
          </p:cNvPr>
          <p:cNvCxnSpPr>
            <a:cxnSpLocks/>
          </p:cNvCxnSpPr>
          <p:nvPr/>
        </p:nvCxnSpPr>
        <p:spPr>
          <a:xfrm>
            <a:off x="6609883" y="2229311"/>
            <a:ext cx="37194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89B2856C-5C90-9411-E5C5-ED5168CD3D81}"/>
              </a:ext>
              <a:ext uri="{C183D7F6-B498-43B3-948B-1728B52AA6E4}">
                <adec:decorative xmlns:adec="http://schemas.microsoft.com/office/drawing/2017/decorative" val="1"/>
              </a:ext>
            </a:extLst>
          </p:cNvPr>
          <p:cNvCxnSpPr>
            <a:cxnSpLocks/>
          </p:cNvCxnSpPr>
          <p:nvPr/>
        </p:nvCxnSpPr>
        <p:spPr>
          <a:xfrm>
            <a:off x="6609883" y="3043122"/>
            <a:ext cx="37194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FE2B350A-4925-E409-7A23-51C1AEB8B204}"/>
              </a:ext>
              <a:ext uri="{C183D7F6-B498-43B3-948B-1728B52AA6E4}">
                <adec:decorative xmlns:adec="http://schemas.microsoft.com/office/drawing/2017/decorative" val="1"/>
              </a:ext>
            </a:extLst>
          </p:cNvPr>
          <p:cNvCxnSpPr>
            <a:cxnSpLocks/>
          </p:cNvCxnSpPr>
          <p:nvPr/>
        </p:nvCxnSpPr>
        <p:spPr>
          <a:xfrm>
            <a:off x="6609883" y="3799350"/>
            <a:ext cx="37194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D31CBE91-F3F8-E9AB-7550-CAD9B8FD2086}"/>
              </a:ext>
              <a:ext uri="{C183D7F6-B498-43B3-948B-1728B52AA6E4}">
                <adec:decorative xmlns:adec="http://schemas.microsoft.com/office/drawing/2017/decorative" val="1"/>
              </a:ext>
            </a:extLst>
          </p:cNvPr>
          <p:cNvCxnSpPr>
            <a:cxnSpLocks/>
          </p:cNvCxnSpPr>
          <p:nvPr/>
        </p:nvCxnSpPr>
        <p:spPr>
          <a:xfrm>
            <a:off x="4143622" y="4723113"/>
            <a:ext cx="37194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CA86004B-5F82-E97B-87B2-288D79BC84BB}"/>
              </a:ext>
              <a:ext uri="{C183D7F6-B498-43B3-948B-1728B52AA6E4}">
                <adec:decorative xmlns:adec="http://schemas.microsoft.com/office/drawing/2017/decorative" val="1"/>
              </a:ext>
            </a:extLst>
          </p:cNvPr>
          <p:cNvCxnSpPr>
            <a:cxnSpLocks/>
          </p:cNvCxnSpPr>
          <p:nvPr/>
        </p:nvCxnSpPr>
        <p:spPr>
          <a:xfrm>
            <a:off x="4143622" y="5536924"/>
            <a:ext cx="37194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3648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13788" y="365125"/>
            <a:ext cx="4840010" cy="1807305"/>
          </a:xfrm>
        </p:spPr>
        <p:txBody>
          <a:bodyPr vert="horz" lIns="91440" tIns="45720" rIns="91440" bIns="45720" rtlCol="0">
            <a:normAutofit/>
          </a:bodyPr>
          <a:lstStyle/>
          <a:p>
            <a:r>
              <a:rPr lang="en-US" sz="4100"/>
              <a:t>National Core Indicators Offers a Unique View</a:t>
            </a:r>
          </a:p>
        </p:txBody>
      </p:sp>
      <p:pic>
        <p:nvPicPr>
          <p:cNvPr id="9" name="Picture 8">
            <a:extLst>
              <a:ext uri="{FF2B5EF4-FFF2-40B4-BE49-F238E27FC236}">
                <a16:creationId xmlns:a16="http://schemas.microsoft.com/office/drawing/2014/main" id="{53865EA9-AEC4-4F52-A784-E296D9F904C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8985" r="11481"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3" name="Straight Connector 22">
            <a:extLst>
              <a:ext uri="{FF2B5EF4-FFF2-40B4-BE49-F238E27FC236}">
                <a16:creationId xmlns:a16="http://schemas.microsoft.com/office/drawing/2014/main" id="{312D4D3B-0A3C-908C-1977-CDA613FA5AD2}"/>
              </a:ext>
              <a:ext uri="{C183D7F6-B498-43B3-948B-1728B52AA6E4}">
                <adec:decorative xmlns:adec="http://schemas.microsoft.com/office/drawing/2017/decorative" val="1"/>
              </a:ext>
            </a:extLst>
          </p:cNvPr>
          <p:cNvSpPr/>
          <p:nvPr/>
        </p:nvSpPr>
        <p:spPr>
          <a:xfrm>
            <a:off x="5771409" y="2173788"/>
            <a:ext cx="6317672" cy="0"/>
          </a:xfrm>
          <a:prstGeom prst="line">
            <a:avLst/>
          </a:pr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en-US"/>
          </a:p>
        </p:txBody>
      </p:sp>
      <p:sp>
        <p:nvSpPr>
          <p:cNvPr id="25" name="Freeform: Shape 24">
            <a:extLst>
              <a:ext uri="{FF2B5EF4-FFF2-40B4-BE49-F238E27FC236}">
                <a16:creationId xmlns:a16="http://schemas.microsoft.com/office/drawing/2014/main" id="{EC57C819-591E-78CA-E0FB-E7138E5077CE}"/>
              </a:ext>
            </a:extLst>
          </p:cNvPr>
          <p:cNvSpPr/>
          <p:nvPr/>
        </p:nvSpPr>
        <p:spPr>
          <a:xfrm>
            <a:off x="5771409" y="2173788"/>
            <a:ext cx="6317672" cy="526736"/>
          </a:xfrm>
          <a:custGeom>
            <a:avLst/>
            <a:gdLst>
              <a:gd name="connsiteX0" fmla="*/ 0 w 6317672"/>
              <a:gd name="connsiteY0" fmla="*/ 0 h 526736"/>
              <a:gd name="connsiteX1" fmla="*/ 6317672 w 6317672"/>
              <a:gd name="connsiteY1" fmla="*/ 0 h 526736"/>
              <a:gd name="connsiteX2" fmla="*/ 6317672 w 6317672"/>
              <a:gd name="connsiteY2" fmla="*/ 526736 h 526736"/>
              <a:gd name="connsiteX3" fmla="*/ 0 w 6317672"/>
              <a:gd name="connsiteY3" fmla="*/ 526736 h 526736"/>
              <a:gd name="connsiteX4" fmla="*/ 0 w 6317672"/>
              <a:gd name="connsiteY4" fmla="*/ 0 h 526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7672" h="526736">
                <a:moveTo>
                  <a:pt x="0" y="0"/>
                </a:moveTo>
                <a:lnTo>
                  <a:pt x="6317672" y="0"/>
                </a:lnTo>
                <a:lnTo>
                  <a:pt x="6317672" y="526736"/>
                </a:lnTo>
                <a:lnTo>
                  <a:pt x="0" y="5267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Individual characteristics of people receiving services </a:t>
            </a:r>
          </a:p>
        </p:txBody>
      </p:sp>
      <p:sp>
        <p:nvSpPr>
          <p:cNvPr id="26" name="Straight Connector 25">
            <a:extLst>
              <a:ext uri="{FF2B5EF4-FFF2-40B4-BE49-F238E27FC236}">
                <a16:creationId xmlns:a16="http://schemas.microsoft.com/office/drawing/2014/main" id="{84152133-03D9-7A2E-94DA-06AFF87E4748}"/>
              </a:ext>
              <a:ext uri="{C183D7F6-B498-43B3-948B-1728B52AA6E4}">
                <adec:decorative xmlns:adec="http://schemas.microsoft.com/office/drawing/2017/decorative" val="1"/>
              </a:ext>
            </a:extLst>
          </p:cNvPr>
          <p:cNvSpPr/>
          <p:nvPr/>
        </p:nvSpPr>
        <p:spPr>
          <a:xfrm>
            <a:off x="5771409" y="2700524"/>
            <a:ext cx="6317672" cy="0"/>
          </a:xfrm>
          <a:prstGeom prst="line">
            <a:avLst/>
          </a:pr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en-US"/>
          </a:p>
        </p:txBody>
      </p:sp>
      <p:sp>
        <p:nvSpPr>
          <p:cNvPr id="27" name="Freeform: Shape 26">
            <a:extLst>
              <a:ext uri="{FF2B5EF4-FFF2-40B4-BE49-F238E27FC236}">
                <a16:creationId xmlns:a16="http://schemas.microsoft.com/office/drawing/2014/main" id="{5D984789-ADAA-62AF-8BE1-0917F0E1F528}"/>
              </a:ext>
            </a:extLst>
          </p:cNvPr>
          <p:cNvSpPr/>
          <p:nvPr/>
        </p:nvSpPr>
        <p:spPr>
          <a:xfrm>
            <a:off x="5771409" y="2700524"/>
            <a:ext cx="6317672" cy="493333"/>
          </a:xfrm>
          <a:custGeom>
            <a:avLst/>
            <a:gdLst>
              <a:gd name="connsiteX0" fmla="*/ 0 w 6317672"/>
              <a:gd name="connsiteY0" fmla="*/ 0 h 493333"/>
              <a:gd name="connsiteX1" fmla="*/ 6317672 w 6317672"/>
              <a:gd name="connsiteY1" fmla="*/ 0 h 493333"/>
              <a:gd name="connsiteX2" fmla="*/ 6317672 w 6317672"/>
              <a:gd name="connsiteY2" fmla="*/ 493333 h 493333"/>
              <a:gd name="connsiteX3" fmla="*/ 0 w 6317672"/>
              <a:gd name="connsiteY3" fmla="*/ 493333 h 493333"/>
              <a:gd name="connsiteX4" fmla="*/ 0 w 6317672"/>
              <a:gd name="connsiteY4" fmla="*/ 0 h 49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7672" h="493333">
                <a:moveTo>
                  <a:pt x="0" y="0"/>
                </a:moveTo>
                <a:lnTo>
                  <a:pt x="6317672" y="0"/>
                </a:lnTo>
                <a:lnTo>
                  <a:pt x="6317672" y="493333"/>
                </a:lnTo>
                <a:lnTo>
                  <a:pt x="0" y="493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The types of locations where people live</a:t>
            </a:r>
          </a:p>
        </p:txBody>
      </p:sp>
      <p:sp>
        <p:nvSpPr>
          <p:cNvPr id="28" name="Straight Connector 27">
            <a:extLst>
              <a:ext uri="{FF2B5EF4-FFF2-40B4-BE49-F238E27FC236}">
                <a16:creationId xmlns:a16="http://schemas.microsoft.com/office/drawing/2014/main" id="{A2A72941-9843-78BA-EC0E-5437729DE6EF}"/>
              </a:ext>
              <a:ext uri="{C183D7F6-B498-43B3-948B-1728B52AA6E4}">
                <adec:decorative xmlns:adec="http://schemas.microsoft.com/office/drawing/2017/decorative" val="1"/>
              </a:ext>
            </a:extLst>
          </p:cNvPr>
          <p:cNvSpPr/>
          <p:nvPr/>
        </p:nvSpPr>
        <p:spPr>
          <a:xfrm>
            <a:off x="5771409" y="3193858"/>
            <a:ext cx="6317672" cy="0"/>
          </a:xfrm>
          <a:prstGeom prst="line">
            <a:avLst/>
          </a:pr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en-US"/>
          </a:p>
        </p:txBody>
      </p:sp>
      <p:sp>
        <p:nvSpPr>
          <p:cNvPr id="29" name="Freeform: Shape 28">
            <a:extLst>
              <a:ext uri="{FF2B5EF4-FFF2-40B4-BE49-F238E27FC236}">
                <a16:creationId xmlns:a16="http://schemas.microsoft.com/office/drawing/2014/main" id="{193E5380-6F10-458E-ADF3-3F7FF7BDD1D5}"/>
              </a:ext>
            </a:extLst>
          </p:cNvPr>
          <p:cNvSpPr/>
          <p:nvPr/>
        </p:nvSpPr>
        <p:spPr>
          <a:xfrm>
            <a:off x="5771409" y="3193858"/>
            <a:ext cx="6317672" cy="615666"/>
          </a:xfrm>
          <a:custGeom>
            <a:avLst/>
            <a:gdLst>
              <a:gd name="connsiteX0" fmla="*/ 0 w 6317672"/>
              <a:gd name="connsiteY0" fmla="*/ 0 h 615666"/>
              <a:gd name="connsiteX1" fmla="*/ 6317672 w 6317672"/>
              <a:gd name="connsiteY1" fmla="*/ 0 h 615666"/>
              <a:gd name="connsiteX2" fmla="*/ 6317672 w 6317672"/>
              <a:gd name="connsiteY2" fmla="*/ 615666 h 615666"/>
              <a:gd name="connsiteX3" fmla="*/ 0 w 6317672"/>
              <a:gd name="connsiteY3" fmla="*/ 615666 h 615666"/>
              <a:gd name="connsiteX4" fmla="*/ 0 w 6317672"/>
              <a:gd name="connsiteY4" fmla="*/ 0 h 61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7672" h="615666">
                <a:moveTo>
                  <a:pt x="0" y="0"/>
                </a:moveTo>
                <a:lnTo>
                  <a:pt x="6317672" y="0"/>
                </a:lnTo>
                <a:lnTo>
                  <a:pt x="6317672" y="615666"/>
                </a:lnTo>
                <a:lnTo>
                  <a:pt x="0" y="6156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Whether people make choices in their lives, like where and with whom they live </a:t>
            </a:r>
          </a:p>
        </p:txBody>
      </p:sp>
      <p:sp>
        <p:nvSpPr>
          <p:cNvPr id="30" name="Straight Connector 29">
            <a:extLst>
              <a:ext uri="{FF2B5EF4-FFF2-40B4-BE49-F238E27FC236}">
                <a16:creationId xmlns:a16="http://schemas.microsoft.com/office/drawing/2014/main" id="{80FDC871-AC6B-A1DE-8C1C-2486CED724EA}"/>
              </a:ext>
              <a:ext uri="{C183D7F6-B498-43B3-948B-1728B52AA6E4}">
                <adec:decorative xmlns:adec="http://schemas.microsoft.com/office/drawing/2017/decorative" val="1"/>
              </a:ext>
            </a:extLst>
          </p:cNvPr>
          <p:cNvSpPr/>
          <p:nvPr/>
        </p:nvSpPr>
        <p:spPr>
          <a:xfrm>
            <a:off x="5771409" y="3809524"/>
            <a:ext cx="6317672" cy="0"/>
          </a:xfrm>
          <a:prstGeom prst="line">
            <a:avLst/>
          </a:pr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en-US"/>
          </a:p>
        </p:txBody>
      </p:sp>
      <p:sp>
        <p:nvSpPr>
          <p:cNvPr id="31" name="Freeform: Shape 30">
            <a:extLst>
              <a:ext uri="{FF2B5EF4-FFF2-40B4-BE49-F238E27FC236}">
                <a16:creationId xmlns:a16="http://schemas.microsoft.com/office/drawing/2014/main" id="{3CE902F5-4085-F7EC-1585-A1E9D56DA5F2}"/>
              </a:ext>
            </a:extLst>
          </p:cNvPr>
          <p:cNvSpPr/>
          <p:nvPr/>
        </p:nvSpPr>
        <p:spPr>
          <a:xfrm>
            <a:off x="5771409" y="3809524"/>
            <a:ext cx="6317672" cy="708778"/>
          </a:xfrm>
          <a:custGeom>
            <a:avLst/>
            <a:gdLst>
              <a:gd name="connsiteX0" fmla="*/ 0 w 6317672"/>
              <a:gd name="connsiteY0" fmla="*/ 0 h 708778"/>
              <a:gd name="connsiteX1" fmla="*/ 6317672 w 6317672"/>
              <a:gd name="connsiteY1" fmla="*/ 0 h 708778"/>
              <a:gd name="connsiteX2" fmla="*/ 6317672 w 6317672"/>
              <a:gd name="connsiteY2" fmla="*/ 708778 h 708778"/>
              <a:gd name="connsiteX3" fmla="*/ 0 w 6317672"/>
              <a:gd name="connsiteY3" fmla="*/ 708778 h 708778"/>
              <a:gd name="connsiteX4" fmla="*/ 0 w 6317672"/>
              <a:gd name="connsiteY4" fmla="*/ 0 h 708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7672" h="708778">
                <a:moveTo>
                  <a:pt x="0" y="0"/>
                </a:moveTo>
                <a:lnTo>
                  <a:pt x="6317672" y="0"/>
                </a:lnTo>
                <a:lnTo>
                  <a:pt x="6317672" y="708778"/>
                </a:lnTo>
                <a:lnTo>
                  <a:pt x="0" y="708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The activities they engage in during the day including whether they are working</a:t>
            </a:r>
          </a:p>
        </p:txBody>
      </p:sp>
      <p:sp>
        <p:nvSpPr>
          <p:cNvPr id="32" name="Straight Connector 31">
            <a:extLst>
              <a:ext uri="{FF2B5EF4-FFF2-40B4-BE49-F238E27FC236}">
                <a16:creationId xmlns:a16="http://schemas.microsoft.com/office/drawing/2014/main" id="{10127FFC-E51A-126D-AA70-708CB981AF92}"/>
              </a:ext>
              <a:ext uri="{C183D7F6-B498-43B3-948B-1728B52AA6E4}">
                <adec:decorative xmlns:adec="http://schemas.microsoft.com/office/drawing/2017/decorative" val="1"/>
              </a:ext>
            </a:extLst>
          </p:cNvPr>
          <p:cNvSpPr/>
          <p:nvPr/>
        </p:nvSpPr>
        <p:spPr>
          <a:xfrm>
            <a:off x="5771409" y="4518302"/>
            <a:ext cx="6317672" cy="0"/>
          </a:xfrm>
          <a:prstGeom prst="line">
            <a:avLst/>
          </a:pr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en-US"/>
          </a:p>
        </p:txBody>
      </p:sp>
      <p:sp>
        <p:nvSpPr>
          <p:cNvPr id="33" name="Freeform: Shape 32">
            <a:extLst>
              <a:ext uri="{FF2B5EF4-FFF2-40B4-BE49-F238E27FC236}">
                <a16:creationId xmlns:a16="http://schemas.microsoft.com/office/drawing/2014/main" id="{FAB5307A-ADDF-7CA4-0E7E-7CC88BFD51AE}"/>
              </a:ext>
            </a:extLst>
          </p:cNvPr>
          <p:cNvSpPr/>
          <p:nvPr/>
        </p:nvSpPr>
        <p:spPr>
          <a:xfrm>
            <a:off x="5771409" y="4518302"/>
            <a:ext cx="6317672" cy="899373"/>
          </a:xfrm>
          <a:custGeom>
            <a:avLst/>
            <a:gdLst>
              <a:gd name="connsiteX0" fmla="*/ 0 w 6317672"/>
              <a:gd name="connsiteY0" fmla="*/ 0 h 899373"/>
              <a:gd name="connsiteX1" fmla="*/ 6317672 w 6317672"/>
              <a:gd name="connsiteY1" fmla="*/ 0 h 899373"/>
              <a:gd name="connsiteX2" fmla="*/ 6317672 w 6317672"/>
              <a:gd name="connsiteY2" fmla="*/ 899373 h 899373"/>
              <a:gd name="connsiteX3" fmla="*/ 0 w 6317672"/>
              <a:gd name="connsiteY3" fmla="*/ 899373 h 899373"/>
              <a:gd name="connsiteX4" fmla="*/ 0 w 6317672"/>
              <a:gd name="connsiteY4" fmla="*/ 0 h 899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7672" h="899373">
                <a:moveTo>
                  <a:pt x="0" y="0"/>
                </a:moveTo>
                <a:lnTo>
                  <a:pt x="6317672" y="0"/>
                </a:lnTo>
                <a:lnTo>
                  <a:pt x="6317672" y="899373"/>
                </a:lnTo>
                <a:lnTo>
                  <a:pt x="0" y="8993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Their experiences and satisfaction with the supports that they receive (e.g., with case managers, ability to make choices, self-direction)</a:t>
            </a:r>
          </a:p>
        </p:txBody>
      </p:sp>
      <p:sp>
        <p:nvSpPr>
          <p:cNvPr id="34" name="Straight Connector 33">
            <a:extLst>
              <a:ext uri="{FF2B5EF4-FFF2-40B4-BE49-F238E27FC236}">
                <a16:creationId xmlns:a16="http://schemas.microsoft.com/office/drawing/2014/main" id="{B8878812-9622-486B-4F5F-DEAA511399AB}"/>
              </a:ext>
              <a:ext uri="{C183D7F6-B498-43B3-948B-1728B52AA6E4}">
                <adec:decorative xmlns:adec="http://schemas.microsoft.com/office/drawing/2017/decorative" val="1"/>
              </a:ext>
            </a:extLst>
          </p:cNvPr>
          <p:cNvSpPr/>
          <p:nvPr/>
        </p:nvSpPr>
        <p:spPr>
          <a:xfrm>
            <a:off x="5771409" y="5417676"/>
            <a:ext cx="6317672" cy="0"/>
          </a:xfrm>
          <a:prstGeom prst="line">
            <a:avLst/>
          </a:pr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en-US"/>
          </a:p>
        </p:txBody>
      </p:sp>
      <p:sp>
        <p:nvSpPr>
          <p:cNvPr id="35" name="Freeform: Shape 34">
            <a:extLst>
              <a:ext uri="{FF2B5EF4-FFF2-40B4-BE49-F238E27FC236}">
                <a16:creationId xmlns:a16="http://schemas.microsoft.com/office/drawing/2014/main" id="{3A011DAB-B202-F5AF-0E8A-17A1A670CE84}"/>
              </a:ext>
            </a:extLst>
          </p:cNvPr>
          <p:cNvSpPr/>
          <p:nvPr/>
        </p:nvSpPr>
        <p:spPr>
          <a:xfrm>
            <a:off x="5771409" y="5417676"/>
            <a:ext cx="6317672" cy="668396"/>
          </a:xfrm>
          <a:custGeom>
            <a:avLst/>
            <a:gdLst>
              <a:gd name="connsiteX0" fmla="*/ 0 w 6317672"/>
              <a:gd name="connsiteY0" fmla="*/ 0 h 668396"/>
              <a:gd name="connsiteX1" fmla="*/ 6317672 w 6317672"/>
              <a:gd name="connsiteY1" fmla="*/ 0 h 668396"/>
              <a:gd name="connsiteX2" fmla="*/ 6317672 w 6317672"/>
              <a:gd name="connsiteY2" fmla="*/ 668396 h 668396"/>
              <a:gd name="connsiteX3" fmla="*/ 0 w 6317672"/>
              <a:gd name="connsiteY3" fmla="*/ 668396 h 668396"/>
              <a:gd name="connsiteX4" fmla="*/ 0 w 6317672"/>
              <a:gd name="connsiteY4" fmla="*/ 0 h 66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7672" h="668396">
                <a:moveTo>
                  <a:pt x="0" y="0"/>
                </a:moveTo>
                <a:lnTo>
                  <a:pt x="6317672" y="0"/>
                </a:lnTo>
                <a:lnTo>
                  <a:pt x="6317672" y="668396"/>
                </a:lnTo>
                <a:lnTo>
                  <a:pt x="0" y="6683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Their access to the community and to meaningful relationships</a:t>
            </a:r>
          </a:p>
        </p:txBody>
      </p:sp>
      <p:sp>
        <p:nvSpPr>
          <p:cNvPr id="36" name="Straight Connector 35">
            <a:extLst>
              <a:ext uri="{FF2B5EF4-FFF2-40B4-BE49-F238E27FC236}">
                <a16:creationId xmlns:a16="http://schemas.microsoft.com/office/drawing/2014/main" id="{ED85AC67-EDD3-008F-35DE-4BC21F4B77CA}"/>
              </a:ext>
              <a:ext uri="{C183D7F6-B498-43B3-948B-1728B52AA6E4}">
                <adec:decorative xmlns:adec="http://schemas.microsoft.com/office/drawing/2017/decorative" val="1"/>
              </a:ext>
            </a:extLst>
          </p:cNvPr>
          <p:cNvSpPr/>
          <p:nvPr/>
        </p:nvSpPr>
        <p:spPr>
          <a:xfrm>
            <a:off x="5771409" y="6086072"/>
            <a:ext cx="6317672" cy="0"/>
          </a:xfrm>
          <a:prstGeom prst="line">
            <a:avLst/>
          </a:pr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en-US"/>
          </a:p>
        </p:txBody>
      </p:sp>
      <p:sp>
        <p:nvSpPr>
          <p:cNvPr id="37" name="Freeform: Shape 36">
            <a:extLst>
              <a:ext uri="{FF2B5EF4-FFF2-40B4-BE49-F238E27FC236}">
                <a16:creationId xmlns:a16="http://schemas.microsoft.com/office/drawing/2014/main" id="{08799D5C-906D-1BB3-C735-FE77107E5FE2}"/>
              </a:ext>
            </a:extLst>
          </p:cNvPr>
          <p:cNvSpPr/>
          <p:nvPr/>
        </p:nvSpPr>
        <p:spPr>
          <a:xfrm>
            <a:off x="5771409" y="6086072"/>
            <a:ext cx="6317672" cy="491498"/>
          </a:xfrm>
          <a:custGeom>
            <a:avLst/>
            <a:gdLst>
              <a:gd name="connsiteX0" fmla="*/ 0 w 6317672"/>
              <a:gd name="connsiteY0" fmla="*/ 0 h 491498"/>
              <a:gd name="connsiteX1" fmla="*/ 6317672 w 6317672"/>
              <a:gd name="connsiteY1" fmla="*/ 0 h 491498"/>
              <a:gd name="connsiteX2" fmla="*/ 6317672 w 6317672"/>
              <a:gd name="connsiteY2" fmla="*/ 491498 h 491498"/>
              <a:gd name="connsiteX3" fmla="*/ 0 w 6317672"/>
              <a:gd name="connsiteY3" fmla="*/ 491498 h 491498"/>
              <a:gd name="connsiteX4" fmla="*/ 0 w 6317672"/>
              <a:gd name="connsiteY4" fmla="*/ 0 h 491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7672" h="491498">
                <a:moveTo>
                  <a:pt x="0" y="0"/>
                </a:moveTo>
                <a:lnTo>
                  <a:pt x="6317672" y="0"/>
                </a:lnTo>
                <a:lnTo>
                  <a:pt x="6317672" y="491498"/>
                </a:lnTo>
                <a:lnTo>
                  <a:pt x="0" y="4914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Health and well-being, access to healthcare</a:t>
            </a:r>
          </a:p>
        </p:txBody>
      </p:sp>
      <p:sp>
        <p:nvSpPr>
          <p:cNvPr id="11" name="Slide Number Placeholder 10">
            <a:extLst>
              <a:ext uri="{FF2B5EF4-FFF2-40B4-BE49-F238E27FC236}">
                <a16:creationId xmlns:a16="http://schemas.microsoft.com/office/drawing/2014/main" id="{890DF88D-34AE-4194-8143-6269BD6B4698}"/>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normAutofit/>
          </a:bodyPr>
          <a:lstStyle/>
          <a:p>
            <a:pPr>
              <a:spcAft>
                <a:spcPts val="600"/>
              </a:spcAft>
            </a:pPr>
            <a:fld id="{56457A89-7E12-42A4-9457-BFD85B9E19BE}" type="slidenum">
              <a:rPr lang="en-US" smtClean="0"/>
              <a:pPr>
                <a:spcAft>
                  <a:spcPts val="600"/>
                </a:spcAft>
              </a:pPr>
              <a:t>4</a:t>
            </a:fld>
            <a:endParaRPr lang="en-US"/>
          </a:p>
        </p:txBody>
      </p:sp>
    </p:spTree>
    <p:extLst>
      <p:ext uri="{BB962C8B-B14F-4D97-AF65-F5344CB8AC3E}">
        <p14:creationId xmlns:p14="http://schemas.microsoft.com/office/powerpoint/2010/main" val="898467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AFC818-E0B8-4E69-BD94-071AAA71AABB}"/>
              </a:ext>
              <a:ext uri="{C183D7F6-B498-43B3-948B-1728B52AA6E4}">
                <adec:decorative xmlns:adec="http://schemas.microsoft.com/office/drawing/2017/decorative" val="1"/>
              </a:ext>
            </a:extLst>
          </p:cNvPr>
          <p:cNvPicPr>
            <a:picLocks noChangeAspect="1"/>
          </p:cNvPicPr>
          <p:nvPr/>
        </p:nvPicPr>
        <p:blipFill rotWithShape="1">
          <a:blip r:embed="rId2">
            <a:duotone>
              <a:prstClr val="black"/>
              <a:prstClr val="white"/>
            </a:duotone>
            <a:alphaModFix amt="35000"/>
            <a:extLst>
              <a:ext uri="{28A0092B-C50C-407E-A947-70E740481C1C}">
                <a14:useLocalDpi xmlns:a14="http://schemas.microsoft.com/office/drawing/2010/main" val="0"/>
              </a:ext>
            </a:extLst>
          </a:blip>
          <a:srcRect b="15414"/>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FCEC2294-5A7B-45E5-9251-C1AA89F4A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alpha val="6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6">
            <a:extLst>
              <a:ext uri="{FF2B5EF4-FFF2-40B4-BE49-F238E27FC236}">
                <a16:creationId xmlns:a16="http://schemas.microsoft.com/office/drawing/2014/main" id="{F421ECBC-C600-4C2B-91EB-B3D2CB354420}"/>
              </a:ext>
            </a:extLst>
          </p:cNvPr>
          <p:cNvSpPr>
            <a:spLocks noGrp="1"/>
          </p:cNvSpPr>
          <p:nvPr>
            <p:ph type="title"/>
          </p:nvPr>
        </p:nvSpPr>
        <p:spPr>
          <a:xfrm>
            <a:off x="838201" y="1065862"/>
            <a:ext cx="3313164" cy="4726276"/>
          </a:xfrm>
        </p:spPr>
        <p:txBody>
          <a:bodyPr>
            <a:normAutofit/>
          </a:bodyPr>
          <a:lstStyle/>
          <a:p>
            <a:pPr algn="r"/>
            <a:r>
              <a:rPr lang="en-US" sz="4000"/>
              <a:t>A person-centered approach</a:t>
            </a:r>
          </a:p>
        </p:txBody>
      </p:sp>
      <p:cxnSp>
        <p:nvCxnSpPr>
          <p:cNvPr id="23" name="Straight Connector 2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Freeform: Shape 2">
            <a:extLst>
              <a:ext uri="{FF2B5EF4-FFF2-40B4-BE49-F238E27FC236}">
                <a16:creationId xmlns:a16="http://schemas.microsoft.com/office/drawing/2014/main" id="{A3CAFCCD-EC9C-5381-6468-BA486CA82F6E}"/>
              </a:ext>
            </a:extLst>
          </p:cNvPr>
          <p:cNvSpPr/>
          <p:nvPr/>
        </p:nvSpPr>
        <p:spPr>
          <a:xfrm>
            <a:off x="5854221" y="296577"/>
            <a:ext cx="2299991" cy="1379995"/>
          </a:xfrm>
          <a:custGeom>
            <a:avLst/>
            <a:gdLst>
              <a:gd name="connsiteX0" fmla="*/ 0 w 2299991"/>
              <a:gd name="connsiteY0" fmla="*/ 0 h 1379995"/>
              <a:gd name="connsiteX1" fmla="*/ 2299991 w 2299991"/>
              <a:gd name="connsiteY1" fmla="*/ 0 h 1379995"/>
              <a:gd name="connsiteX2" fmla="*/ 2299991 w 2299991"/>
              <a:gd name="connsiteY2" fmla="*/ 1379995 h 1379995"/>
              <a:gd name="connsiteX3" fmla="*/ 0 w 2299991"/>
              <a:gd name="connsiteY3" fmla="*/ 1379995 h 1379995"/>
              <a:gd name="connsiteX4" fmla="*/ 0 w 2299991"/>
              <a:gd name="connsiteY4" fmla="*/ 0 h 1379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991" h="1379995">
                <a:moveTo>
                  <a:pt x="0" y="0"/>
                </a:moveTo>
                <a:lnTo>
                  <a:pt x="2299991" y="0"/>
                </a:lnTo>
                <a:lnTo>
                  <a:pt x="2299991" y="1379995"/>
                </a:lnTo>
                <a:lnTo>
                  <a:pt x="0" y="1379995"/>
                </a:lnTo>
                <a:lnTo>
                  <a:pt x="0" y="0"/>
                </a:lnTo>
                <a:close/>
              </a:path>
            </a:pathLst>
          </a:custGeom>
          <a:solidFill>
            <a:srgbClr val="A20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Standardized survey with a sample of individuals receiving services</a:t>
            </a:r>
          </a:p>
        </p:txBody>
      </p:sp>
      <p:sp>
        <p:nvSpPr>
          <p:cNvPr id="4" name="Freeform: Shape 3">
            <a:extLst>
              <a:ext uri="{FF2B5EF4-FFF2-40B4-BE49-F238E27FC236}">
                <a16:creationId xmlns:a16="http://schemas.microsoft.com/office/drawing/2014/main" id="{37589848-76F6-F9A1-B22E-6D076C5A0CF8}"/>
              </a:ext>
            </a:extLst>
          </p:cNvPr>
          <p:cNvSpPr/>
          <p:nvPr/>
        </p:nvSpPr>
        <p:spPr>
          <a:xfrm>
            <a:off x="8384212" y="296577"/>
            <a:ext cx="2299991" cy="1379995"/>
          </a:xfrm>
          <a:custGeom>
            <a:avLst/>
            <a:gdLst>
              <a:gd name="connsiteX0" fmla="*/ 0 w 2299991"/>
              <a:gd name="connsiteY0" fmla="*/ 0 h 1379995"/>
              <a:gd name="connsiteX1" fmla="*/ 2299991 w 2299991"/>
              <a:gd name="connsiteY1" fmla="*/ 0 h 1379995"/>
              <a:gd name="connsiteX2" fmla="*/ 2299991 w 2299991"/>
              <a:gd name="connsiteY2" fmla="*/ 1379995 h 1379995"/>
              <a:gd name="connsiteX3" fmla="*/ 0 w 2299991"/>
              <a:gd name="connsiteY3" fmla="*/ 1379995 h 1379995"/>
              <a:gd name="connsiteX4" fmla="*/ 0 w 2299991"/>
              <a:gd name="connsiteY4" fmla="*/ 0 h 1379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991" h="1379995">
                <a:moveTo>
                  <a:pt x="0" y="0"/>
                </a:moveTo>
                <a:lnTo>
                  <a:pt x="2299991" y="0"/>
                </a:lnTo>
                <a:lnTo>
                  <a:pt x="2299991" y="1379995"/>
                </a:lnTo>
                <a:lnTo>
                  <a:pt x="0" y="1379995"/>
                </a:lnTo>
                <a:lnTo>
                  <a:pt x="0" y="0"/>
                </a:lnTo>
                <a:close/>
              </a:path>
            </a:pathLst>
          </a:custGeom>
          <a:solidFill>
            <a:schemeClr val="accent2">
              <a:lumMod val="50000"/>
            </a:schemeClr>
          </a:solidFill>
        </p:spPr>
        <p:style>
          <a:lnRef idx="2">
            <a:schemeClr val="lt1">
              <a:hueOff val="0"/>
              <a:satOff val="0"/>
              <a:lumOff val="0"/>
              <a:alphaOff val="0"/>
            </a:schemeClr>
          </a:lnRef>
          <a:fillRef idx="1">
            <a:schemeClr val="accent2">
              <a:hueOff val="-207909"/>
              <a:satOff val="-11990"/>
              <a:lumOff val="1233"/>
              <a:alphaOff val="0"/>
            </a:schemeClr>
          </a:fillRef>
          <a:effectRef idx="0">
            <a:schemeClr val="accent2">
              <a:hueOff val="-207909"/>
              <a:satOff val="-11990"/>
              <a:lumOff val="1233"/>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Standardized surveyor training</a:t>
            </a:r>
          </a:p>
        </p:txBody>
      </p:sp>
      <p:sp>
        <p:nvSpPr>
          <p:cNvPr id="7" name="Freeform: Shape 6">
            <a:extLst>
              <a:ext uri="{FF2B5EF4-FFF2-40B4-BE49-F238E27FC236}">
                <a16:creationId xmlns:a16="http://schemas.microsoft.com/office/drawing/2014/main" id="{7D7738B1-4316-099E-96CD-8F155C8FA787}"/>
              </a:ext>
            </a:extLst>
          </p:cNvPr>
          <p:cNvSpPr/>
          <p:nvPr/>
        </p:nvSpPr>
        <p:spPr>
          <a:xfrm>
            <a:off x="5854221" y="1906571"/>
            <a:ext cx="2299991" cy="1379995"/>
          </a:xfrm>
          <a:custGeom>
            <a:avLst/>
            <a:gdLst>
              <a:gd name="connsiteX0" fmla="*/ 0 w 2299991"/>
              <a:gd name="connsiteY0" fmla="*/ 0 h 1379995"/>
              <a:gd name="connsiteX1" fmla="*/ 2299991 w 2299991"/>
              <a:gd name="connsiteY1" fmla="*/ 0 h 1379995"/>
              <a:gd name="connsiteX2" fmla="*/ 2299991 w 2299991"/>
              <a:gd name="connsiteY2" fmla="*/ 1379995 h 1379995"/>
              <a:gd name="connsiteX3" fmla="*/ 0 w 2299991"/>
              <a:gd name="connsiteY3" fmla="*/ 1379995 h 1379995"/>
              <a:gd name="connsiteX4" fmla="*/ 0 w 2299991"/>
              <a:gd name="connsiteY4" fmla="*/ 0 h 1379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991" h="1379995">
                <a:moveTo>
                  <a:pt x="0" y="0"/>
                </a:moveTo>
                <a:lnTo>
                  <a:pt x="2299991" y="0"/>
                </a:lnTo>
                <a:lnTo>
                  <a:pt x="2299991" y="1379995"/>
                </a:lnTo>
                <a:lnTo>
                  <a:pt x="0" y="1379995"/>
                </a:lnTo>
                <a:lnTo>
                  <a:pt x="0" y="0"/>
                </a:lnTo>
                <a:close/>
              </a:path>
            </a:pathLst>
          </a:custGeom>
          <a:solidFill>
            <a:srgbClr val="590000"/>
          </a:solidFill>
        </p:spPr>
        <p:style>
          <a:lnRef idx="2">
            <a:schemeClr val="lt1">
              <a:hueOff val="0"/>
              <a:satOff val="0"/>
              <a:lumOff val="0"/>
              <a:alphaOff val="0"/>
            </a:schemeClr>
          </a:lnRef>
          <a:fillRef idx="1">
            <a:schemeClr val="accent2">
              <a:hueOff val="-415818"/>
              <a:satOff val="-23979"/>
              <a:lumOff val="2465"/>
              <a:alphaOff val="0"/>
            </a:schemeClr>
          </a:fillRef>
          <a:effectRef idx="0">
            <a:schemeClr val="accent2">
              <a:hueOff val="-415818"/>
              <a:satOff val="-23979"/>
              <a:lumOff val="2465"/>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Includes demographic and personal information taken from existing records</a:t>
            </a:r>
          </a:p>
        </p:txBody>
      </p:sp>
      <p:sp>
        <p:nvSpPr>
          <p:cNvPr id="8" name="Freeform: Shape 7">
            <a:extLst>
              <a:ext uri="{FF2B5EF4-FFF2-40B4-BE49-F238E27FC236}">
                <a16:creationId xmlns:a16="http://schemas.microsoft.com/office/drawing/2014/main" id="{B240C295-5ECA-1431-A76C-D9A2A4498145}"/>
              </a:ext>
            </a:extLst>
          </p:cNvPr>
          <p:cNvSpPr/>
          <p:nvPr/>
        </p:nvSpPr>
        <p:spPr>
          <a:xfrm>
            <a:off x="8384212" y="1906571"/>
            <a:ext cx="2299991" cy="1379995"/>
          </a:xfrm>
          <a:custGeom>
            <a:avLst/>
            <a:gdLst>
              <a:gd name="connsiteX0" fmla="*/ 0 w 2299991"/>
              <a:gd name="connsiteY0" fmla="*/ 0 h 1379995"/>
              <a:gd name="connsiteX1" fmla="*/ 2299991 w 2299991"/>
              <a:gd name="connsiteY1" fmla="*/ 0 h 1379995"/>
              <a:gd name="connsiteX2" fmla="*/ 2299991 w 2299991"/>
              <a:gd name="connsiteY2" fmla="*/ 1379995 h 1379995"/>
              <a:gd name="connsiteX3" fmla="*/ 0 w 2299991"/>
              <a:gd name="connsiteY3" fmla="*/ 1379995 h 1379995"/>
              <a:gd name="connsiteX4" fmla="*/ 0 w 2299991"/>
              <a:gd name="connsiteY4" fmla="*/ 0 h 1379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991" h="1379995">
                <a:moveTo>
                  <a:pt x="0" y="0"/>
                </a:moveTo>
                <a:lnTo>
                  <a:pt x="2299991" y="0"/>
                </a:lnTo>
                <a:lnTo>
                  <a:pt x="2299991" y="1379995"/>
                </a:lnTo>
                <a:lnTo>
                  <a:pt x="0" y="1379995"/>
                </a:lnTo>
                <a:lnTo>
                  <a:pt x="0" y="0"/>
                </a:lnTo>
                <a:close/>
              </a:path>
            </a:pathLst>
          </a:custGeom>
          <a:solidFill>
            <a:srgbClr val="4F4F00"/>
          </a:solidFill>
        </p:spPr>
        <p:style>
          <a:lnRef idx="2">
            <a:schemeClr val="lt1">
              <a:hueOff val="0"/>
              <a:satOff val="0"/>
              <a:lumOff val="0"/>
              <a:alphaOff val="0"/>
            </a:schemeClr>
          </a:lnRef>
          <a:fillRef idx="1">
            <a:schemeClr val="accent2">
              <a:hueOff val="-623727"/>
              <a:satOff val="-35969"/>
              <a:lumOff val="3698"/>
              <a:alphaOff val="0"/>
            </a:schemeClr>
          </a:fillRef>
          <a:effectRef idx="0">
            <a:schemeClr val="accent2">
              <a:hueOff val="-623727"/>
              <a:satOff val="-35969"/>
              <a:lumOff val="3698"/>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Traditionally conducted in-person, face to face, with the person receiving services</a:t>
            </a:r>
          </a:p>
        </p:txBody>
      </p:sp>
      <p:sp>
        <p:nvSpPr>
          <p:cNvPr id="9" name="Freeform: Shape 8">
            <a:extLst>
              <a:ext uri="{FF2B5EF4-FFF2-40B4-BE49-F238E27FC236}">
                <a16:creationId xmlns:a16="http://schemas.microsoft.com/office/drawing/2014/main" id="{5A49214B-C0FF-6545-8093-C378FF254BA0}"/>
              </a:ext>
            </a:extLst>
          </p:cNvPr>
          <p:cNvSpPr/>
          <p:nvPr/>
        </p:nvSpPr>
        <p:spPr>
          <a:xfrm>
            <a:off x="5854221" y="3516566"/>
            <a:ext cx="2299991" cy="1379995"/>
          </a:xfrm>
          <a:custGeom>
            <a:avLst/>
            <a:gdLst>
              <a:gd name="connsiteX0" fmla="*/ 0 w 2299991"/>
              <a:gd name="connsiteY0" fmla="*/ 0 h 1379995"/>
              <a:gd name="connsiteX1" fmla="*/ 2299991 w 2299991"/>
              <a:gd name="connsiteY1" fmla="*/ 0 h 1379995"/>
              <a:gd name="connsiteX2" fmla="*/ 2299991 w 2299991"/>
              <a:gd name="connsiteY2" fmla="*/ 1379995 h 1379995"/>
              <a:gd name="connsiteX3" fmla="*/ 0 w 2299991"/>
              <a:gd name="connsiteY3" fmla="*/ 1379995 h 1379995"/>
              <a:gd name="connsiteX4" fmla="*/ 0 w 2299991"/>
              <a:gd name="connsiteY4" fmla="*/ 0 h 1379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991" h="1379995">
                <a:moveTo>
                  <a:pt x="0" y="0"/>
                </a:moveTo>
                <a:lnTo>
                  <a:pt x="2299991" y="0"/>
                </a:lnTo>
                <a:lnTo>
                  <a:pt x="2299991" y="1379995"/>
                </a:lnTo>
                <a:lnTo>
                  <a:pt x="0" y="1379995"/>
                </a:lnTo>
                <a:lnTo>
                  <a:pt x="0" y="0"/>
                </a:lnTo>
                <a:close/>
              </a:path>
            </a:pathLst>
          </a:custGeom>
          <a:solidFill>
            <a:schemeClr val="accent5">
              <a:lumMod val="50000"/>
            </a:schemeClr>
          </a:solidFill>
        </p:spPr>
        <p:style>
          <a:lnRef idx="2">
            <a:schemeClr val="lt1">
              <a:hueOff val="0"/>
              <a:satOff val="0"/>
              <a:lumOff val="0"/>
              <a:alphaOff val="0"/>
            </a:schemeClr>
          </a:lnRef>
          <a:fillRef idx="1">
            <a:schemeClr val="accent2">
              <a:hueOff val="-831636"/>
              <a:satOff val="-47959"/>
              <a:lumOff val="4930"/>
              <a:alphaOff val="0"/>
            </a:schemeClr>
          </a:fillRef>
          <a:effectRef idx="0">
            <a:schemeClr val="accent2">
              <a:hueOff val="-831636"/>
              <a:satOff val="-47959"/>
              <a:lumOff val="4930"/>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Allows questions to be reworded or rephrased using familiar names and terms</a:t>
            </a:r>
          </a:p>
        </p:txBody>
      </p:sp>
      <p:sp>
        <p:nvSpPr>
          <p:cNvPr id="11" name="Freeform: Shape 10">
            <a:extLst>
              <a:ext uri="{FF2B5EF4-FFF2-40B4-BE49-F238E27FC236}">
                <a16:creationId xmlns:a16="http://schemas.microsoft.com/office/drawing/2014/main" id="{6B7D085C-FA32-C8B3-8E61-BA540FE37D19}"/>
              </a:ext>
            </a:extLst>
          </p:cNvPr>
          <p:cNvSpPr/>
          <p:nvPr/>
        </p:nvSpPr>
        <p:spPr>
          <a:xfrm>
            <a:off x="8384212" y="3516566"/>
            <a:ext cx="2299991" cy="1379995"/>
          </a:xfrm>
          <a:custGeom>
            <a:avLst/>
            <a:gdLst>
              <a:gd name="connsiteX0" fmla="*/ 0 w 2299991"/>
              <a:gd name="connsiteY0" fmla="*/ 0 h 1379995"/>
              <a:gd name="connsiteX1" fmla="*/ 2299991 w 2299991"/>
              <a:gd name="connsiteY1" fmla="*/ 0 h 1379995"/>
              <a:gd name="connsiteX2" fmla="*/ 2299991 w 2299991"/>
              <a:gd name="connsiteY2" fmla="*/ 1379995 h 1379995"/>
              <a:gd name="connsiteX3" fmla="*/ 0 w 2299991"/>
              <a:gd name="connsiteY3" fmla="*/ 1379995 h 1379995"/>
              <a:gd name="connsiteX4" fmla="*/ 0 w 2299991"/>
              <a:gd name="connsiteY4" fmla="*/ 0 h 1379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991" h="1379995">
                <a:moveTo>
                  <a:pt x="0" y="0"/>
                </a:moveTo>
                <a:lnTo>
                  <a:pt x="2299991" y="0"/>
                </a:lnTo>
                <a:lnTo>
                  <a:pt x="2299991" y="1379995"/>
                </a:lnTo>
                <a:lnTo>
                  <a:pt x="0" y="1379995"/>
                </a:lnTo>
                <a:lnTo>
                  <a:pt x="0" y="0"/>
                </a:lnTo>
                <a:close/>
              </a:path>
            </a:pathLst>
          </a:custGeom>
          <a:solidFill>
            <a:srgbClr val="002465"/>
          </a:solidFill>
        </p:spPr>
        <p:style>
          <a:lnRef idx="2">
            <a:schemeClr val="lt1">
              <a:hueOff val="0"/>
              <a:satOff val="0"/>
              <a:lumOff val="0"/>
              <a:alphaOff val="0"/>
            </a:schemeClr>
          </a:lnRef>
          <a:fillRef idx="1">
            <a:schemeClr val="accent2">
              <a:hueOff val="-1039545"/>
              <a:satOff val="-59949"/>
              <a:lumOff val="6163"/>
              <a:alphaOff val="0"/>
            </a:schemeClr>
          </a:fillRef>
          <a:effectRef idx="0">
            <a:schemeClr val="accent2">
              <a:hueOff val="-1039545"/>
              <a:satOff val="-59949"/>
              <a:lumOff val="6163"/>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Response options not initially provided, so respondents answer authentically</a:t>
            </a:r>
          </a:p>
        </p:txBody>
      </p:sp>
      <p:sp>
        <p:nvSpPr>
          <p:cNvPr id="12" name="Freeform: Shape 11">
            <a:extLst>
              <a:ext uri="{FF2B5EF4-FFF2-40B4-BE49-F238E27FC236}">
                <a16:creationId xmlns:a16="http://schemas.microsoft.com/office/drawing/2014/main" id="{10D78297-54E9-E35A-13CB-3141EBD66F22}"/>
              </a:ext>
            </a:extLst>
          </p:cNvPr>
          <p:cNvSpPr/>
          <p:nvPr/>
        </p:nvSpPr>
        <p:spPr>
          <a:xfrm>
            <a:off x="5854221" y="5126560"/>
            <a:ext cx="2299991" cy="1379995"/>
          </a:xfrm>
          <a:custGeom>
            <a:avLst/>
            <a:gdLst>
              <a:gd name="connsiteX0" fmla="*/ 0 w 2299991"/>
              <a:gd name="connsiteY0" fmla="*/ 0 h 1379995"/>
              <a:gd name="connsiteX1" fmla="*/ 2299991 w 2299991"/>
              <a:gd name="connsiteY1" fmla="*/ 0 h 1379995"/>
              <a:gd name="connsiteX2" fmla="*/ 2299991 w 2299991"/>
              <a:gd name="connsiteY2" fmla="*/ 1379995 h 1379995"/>
              <a:gd name="connsiteX3" fmla="*/ 0 w 2299991"/>
              <a:gd name="connsiteY3" fmla="*/ 1379995 h 1379995"/>
              <a:gd name="connsiteX4" fmla="*/ 0 w 2299991"/>
              <a:gd name="connsiteY4" fmla="*/ 0 h 1379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991" h="1379995">
                <a:moveTo>
                  <a:pt x="0" y="0"/>
                </a:moveTo>
                <a:lnTo>
                  <a:pt x="2299991" y="0"/>
                </a:lnTo>
                <a:lnTo>
                  <a:pt x="2299991" y="1379995"/>
                </a:lnTo>
                <a:lnTo>
                  <a:pt x="0" y="1379995"/>
                </a:lnTo>
                <a:lnTo>
                  <a:pt x="0" y="0"/>
                </a:lnTo>
                <a:close/>
              </a:path>
            </a:pathLst>
          </a:custGeom>
          <a:solidFill>
            <a:schemeClr val="accent4">
              <a:lumMod val="50000"/>
            </a:schemeClr>
          </a:solidFill>
        </p:spPr>
        <p:style>
          <a:lnRef idx="2">
            <a:schemeClr val="lt1">
              <a:hueOff val="0"/>
              <a:satOff val="0"/>
              <a:lumOff val="0"/>
              <a:alphaOff val="0"/>
            </a:schemeClr>
          </a:lnRef>
          <a:fillRef idx="1">
            <a:schemeClr val="accent2">
              <a:hueOff val="-1247454"/>
              <a:satOff val="-71938"/>
              <a:lumOff val="7395"/>
              <a:alphaOff val="0"/>
            </a:schemeClr>
          </a:fillRef>
          <a:effectRef idx="0">
            <a:schemeClr val="accent2">
              <a:hueOff val="-1247454"/>
              <a:satOff val="-71938"/>
              <a:lumOff val="7395"/>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Proxy responses are allowed for specific questions</a:t>
            </a:r>
          </a:p>
        </p:txBody>
      </p:sp>
      <p:sp>
        <p:nvSpPr>
          <p:cNvPr id="14" name="Freeform: Shape 13">
            <a:extLst>
              <a:ext uri="{FF2B5EF4-FFF2-40B4-BE49-F238E27FC236}">
                <a16:creationId xmlns:a16="http://schemas.microsoft.com/office/drawing/2014/main" id="{117BEA60-A37E-4871-470F-F0BDBFF723D1}"/>
              </a:ext>
            </a:extLst>
          </p:cNvPr>
          <p:cNvSpPr/>
          <p:nvPr/>
        </p:nvSpPr>
        <p:spPr>
          <a:xfrm>
            <a:off x="8384212" y="5126560"/>
            <a:ext cx="2299991" cy="1379995"/>
          </a:xfrm>
          <a:custGeom>
            <a:avLst/>
            <a:gdLst>
              <a:gd name="connsiteX0" fmla="*/ 0 w 2299991"/>
              <a:gd name="connsiteY0" fmla="*/ 0 h 1379995"/>
              <a:gd name="connsiteX1" fmla="*/ 2299991 w 2299991"/>
              <a:gd name="connsiteY1" fmla="*/ 0 h 1379995"/>
              <a:gd name="connsiteX2" fmla="*/ 2299991 w 2299991"/>
              <a:gd name="connsiteY2" fmla="*/ 1379995 h 1379995"/>
              <a:gd name="connsiteX3" fmla="*/ 0 w 2299991"/>
              <a:gd name="connsiteY3" fmla="*/ 1379995 h 1379995"/>
              <a:gd name="connsiteX4" fmla="*/ 0 w 2299991"/>
              <a:gd name="connsiteY4" fmla="*/ 0 h 1379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991" h="1379995">
                <a:moveTo>
                  <a:pt x="0" y="0"/>
                </a:moveTo>
                <a:lnTo>
                  <a:pt x="2299991" y="0"/>
                </a:lnTo>
                <a:lnTo>
                  <a:pt x="2299991" y="1379995"/>
                </a:lnTo>
                <a:lnTo>
                  <a:pt x="0" y="1379995"/>
                </a:lnTo>
                <a:lnTo>
                  <a:pt x="0" y="0"/>
                </a:lnTo>
                <a:close/>
              </a:path>
            </a:pathLst>
          </a:custGeom>
          <a:solidFill>
            <a:schemeClr val="tx2">
              <a:lumMod val="75000"/>
            </a:schemeClr>
          </a:solidFill>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Allows for states to add customized questions</a:t>
            </a:r>
          </a:p>
        </p:txBody>
      </p:sp>
      <p:sp>
        <p:nvSpPr>
          <p:cNvPr id="6" name="Slide Number Placeholder 5">
            <a:extLst>
              <a:ext uri="{FF2B5EF4-FFF2-40B4-BE49-F238E27FC236}">
                <a16:creationId xmlns:a16="http://schemas.microsoft.com/office/drawing/2014/main" id="{8A35380B-47EA-44B6-AD6F-29C2F8CD49AE}"/>
              </a:ext>
              <a:ext uri="{C183D7F6-B498-43B3-948B-1728B52AA6E4}">
                <adec:decorative xmlns:adec="http://schemas.microsoft.com/office/drawing/2017/decorative" val="1"/>
              </a:ext>
            </a:extLst>
          </p:cNvPr>
          <p:cNvSpPr>
            <a:spLocks noGrp="1"/>
          </p:cNvSpPr>
          <p:nvPr>
            <p:ph type="sldNum" sz="quarter" idx="12"/>
          </p:nvPr>
        </p:nvSpPr>
        <p:spPr>
          <a:xfrm>
            <a:off x="10222992" y="6556248"/>
            <a:ext cx="1124712" cy="274320"/>
          </a:xfrm>
        </p:spPr>
        <p:txBody>
          <a:bodyPr>
            <a:normAutofit/>
          </a:bodyPr>
          <a:lstStyle/>
          <a:p>
            <a:pPr>
              <a:spcAft>
                <a:spcPts val="600"/>
              </a:spcAft>
            </a:pPr>
            <a:fld id="{56457A89-7E12-42A4-9457-BFD85B9E19BE}" type="slidenum">
              <a:rPr lang="en-US" sz="1050">
                <a:solidFill>
                  <a:schemeClr val="tx1">
                    <a:lumMod val="75000"/>
                    <a:lumOff val="25000"/>
                  </a:schemeClr>
                </a:solidFill>
              </a:rPr>
              <a:pPr>
                <a:spcAft>
                  <a:spcPts val="600"/>
                </a:spcAft>
              </a:pPr>
              <a:t>5</a:t>
            </a:fld>
            <a:endParaRPr lang="en-US" sz="1050">
              <a:solidFill>
                <a:schemeClr val="tx1">
                  <a:lumMod val="75000"/>
                  <a:lumOff val="25000"/>
                </a:schemeClr>
              </a:solidFill>
            </a:endParaRPr>
          </a:p>
        </p:txBody>
      </p:sp>
    </p:spTree>
    <p:extLst>
      <p:ext uri="{BB962C8B-B14F-4D97-AF65-F5344CB8AC3E}">
        <p14:creationId xmlns:p14="http://schemas.microsoft.com/office/powerpoint/2010/main" val="1551614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01B9F480-EAEF-F3EB-C1E6-40FA56D79F09}"/>
              </a:ext>
            </a:extLst>
          </p:cNvPr>
          <p:cNvSpPr>
            <a:spLocks noGrp="1"/>
          </p:cNvSpPr>
          <p:nvPr>
            <p:ph type="title"/>
          </p:nvPr>
        </p:nvSpPr>
        <p:spPr>
          <a:xfrm>
            <a:off x="700406" y="560816"/>
            <a:ext cx="10904692" cy="1039091"/>
          </a:xfrm>
        </p:spPr>
        <p:txBody>
          <a:bodyPr/>
          <a:lstStyle/>
          <a:p>
            <a:r>
              <a:rPr lang="en-US"/>
              <a:t>NCI-IDD In-Person Survey Participating States 22-23</a:t>
            </a:r>
          </a:p>
        </p:txBody>
      </p:sp>
      <p:sp>
        <p:nvSpPr>
          <p:cNvPr id="10" name="Content Placeholder 3">
            <a:extLst>
              <a:ext uri="{FF2B5EF4-FFF2-40B4-BE49-F238E27FC236}">
                <a16:creationId xmlns:a16="http://schemas.microsoft.com/office/drawing/2014/main" id="{8BE7E415-634F-529B-A75D-764B4030E7C2}"/>
              </a:ext>
            </a:extLst>
          </p:cNvPr>
          <p:cNvSpPr>
            <a:spLocks noGrp="1"/>
          </p:cNvSpPr>
          <p:nvPr>
            <p:ph idx="1"/>
          </p:nvPr>
        </p:nvSpPr>
        <p:spPr>
          <a:xfrm>
            <a:off x="700406" y="1922839"/>
            <a:ext cx="6080772" cy="4169990"/>
          </a:xfrm>
        </p:spPr>
        <p:txBody>
          <a:bodyPr>
            <a:normAutofit/>
          </a:bodyPr>
          <a:lstStyle/>
          <a:p>
            <a:r>
              <a:rPr lang="en-US" sz="3200"/>
              <a:t>32 States Participated</a:t>
            </a:r>
          </a:p>
          <a:p>
            <a:r>
              <a:rPr lang="en-US" sz="3200"/>
              <a:t>All include state-added questions</a:t>
            </a:r>
          </a:p>
          <a:p>
            <a:r>
              <a:rPr lang="en-US" sz="3200"/>
              <a:t>IN &amp; WY only states that added open-ended</a:t>
            </a:r>
          </a:p>
        </p:txBody>
      </p:sp>
      <p:pic>
        <p:nvPicPr>
          <p:cNvPr id="3" name="Picture 2" descr="Map of the United States, highlighting 32, which indicate the states that participated in the survey.">
            <a:extLst>
              <a:ext uri="{FF2B5EF4-FFF2-40B4-BE49-F238E27FC236}">
                <a16:creationId xmlns:a16="http://schemas.microsoft.com/office/drawing/2014/main" id="{7EEF3C0D-D0BD-3219-C88C-493C88F9C4FA}"/>
              </a:ext>
            </a:extLst>
          </p:cNvPr>
          <p:cNvPicPr>
            <a:picLocks noChangeAspect="1"/>
          </p:cNvPicPr>
          <p:nvPr/>
        </p:nvPicPr>
        <p:blipFill>
          <a:blip r:embed="rId2"/>
          <a:stretch>
            <a:fillRect/>
          </a:stretch>
        </p:blipFill>
        <p:spPr>
          <a:xfrm>
            <a:off x="7157235" y="2316910"/>
            <a:ext cx="4761255" cy="2906843"/>
          </a:xfrm>
          <a:prstGeom prst="rect">
            <a:avLst/>
          </a:prstGeom>
          <a:noFill/>
        </p:spPr>
      </p:pic>
    </p:spTree>
    <p:extLst>
      <p:ext uri="{BB962C8B-B14F-4D97-AF65-F5344CB8AC3E}">
        <p14:creationId xmlns:p14="http://schemas.microsoft.com/office/powerpoint/2010/main" val="881705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3" name="Rectangle 104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The Best Places Around the World to Scuba Dive | Great barrier reef,  Diving, Scuba diving">
            <a:extLst>
              <a:ext uri="{FF2B5EF4-FFF2-40B4-BE49-F238E27FC236}">
                <a16:creationId xmlns:a16="http://schemas.microsoft.com/office/drawing/2014/main" id="{A7DF1481-2222-A9C3-19E9-9120360034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882"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64" name="Rectangle 104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573381-3170-7D74-C019-7639088D494D}"/>
              </a:ext>
            </a:extLst>
          </p:cNvPr>
          <p:cNvSpPr>
            <a:spLocks noGrp="1"/>
          </p:cNvSpPr>
          <p:nvPr>
            <p:ph type="title"/>
          </p:nvPr>
        </p:nvSpPr>
        <p:spPr>
          <a:xfrm>
            <a:off x="320839" y="392288"/>
            <a:ext cx="3822189" cy="1899912"/>
          </a:xfrm>
        </p:spPr>
        <p:txBody>
          <a:bodyPr>
            <a:normAutofit/>
          </a:bodyPr>
          <a:lstStyle/>
          <a:p>
            <a:r>
              <a:rPr lang="en-US" sz="4000"/>
              <a:t>IIDC &amp; DDRS/BDS</a:t>
            </a:r>
            <a:br>
              <a:rPr lang="en-US" sz="4000"/>
            </a:br>
            <a:r>
              <a:rPr lang="en-US" sz="4000"/>
              <a:t>Partnership</a:t>
            </a:r>
          </a:p>
        </p:txBody>
      </p:sp>
      <p:sp>
        <p:nvSpPr>
          <p:cNvPr id="3" name="Content Placeholder 2">
            <a:extLst>
              <a:ext uri="{FF2B5EF4-FFF2-40B4-BE49-F238E27FC236}">
                <a16:creationId xmlns:a16="http://schemas.microsoft.com/office/drawing/2014/main" id="{E03482E8-11C6-F82D-275A-6F3C0C181C17}"/>
              </a:ext>
            </a:extLst>
          </p:cNvPr>
          <p:cNvSpPr>
            <a:spLocks noGrp="1"/>
          </p:cNvSpPr>
          <p:nvPr>
            <p:ph idx="1"/>
          </p:nvPr>
        </p:nvSpPr>
        <p:spPr>
          <a:xfrm>
            <a:off x="320842" y="2292200"/>
            <a:ext cx="3926305" cy="3911926"/>
          </a:xfrm>
        </p:spPr>
        <p:txBody>
          <a:bodyPr>
            <a:normAutofit fontScale="92500" lnSpcReduction="10000"/>
          </a:bodyPr>
          <a:lstStyle/>
          <a:p>
            <a:r>
              <a:rPr lang="en-US" sz="2000"/>
              <a:t>Work with the state on survey administration</a:t>
            </a:r>
          </a:p>
          <a:p>
            <a:r>
              <a:rPr lang="en-US" sz="2000"/>
              <a:t>Use the data to do additional analyses (“Deep dive”)</a:t>
            </a:r>
          </a:p>
          <a:p>
            <a:r>
              <a:rPr lang="en-US" sz="2000"/>
              <a:t>Work with interested parties to understand what data are critical and develop resources to translate the knowledge</a:t>
            </a:r>
          </a:p>
          <a:p>
            <a:r>
              <a:rPr lang="en-US" sz="2000"/>
              <a:t>Produce resources to help states understand the data and address priorities</a:t>
            </a:r>
          </a:p>
          <a:p>
            <a:r>
              <a:rPr lang="en-US" sz="2000"/>
              <a:t>Include NCI in grant proposals </a:t>
            </a:r>
          </a:p>
          <a:p>
            <a:r>
              <a:rPr lang="en-US" sz="2000"/>
              <a:t>AND MORE…..</a:t>
            </a:r>
          </a:p>
          <a:p>
            <a:endParaRPr lang="en-US" sz="2000"/>
          </a:p>
          <a:p>
            <a:endParaRPr lang="en-US" sz="2000"/>
          </a:p>
        </p:txBody>
      </p:sp>
      <p:sp>
        <p:nvSpPr>
          <p:cNvPr id="4" name="Slide Number Placeholder 3">
            <a:extLst>
              <a:ext uri="{FF2B5EF4-FFF2-40B4-BE49-F238E27FC236}">
                <a16:creationId xmlns:a16="http://schemas.microsoft.com/office/drawing/2014/main" id="{2D753371-1177-EFD7-11F8-D50FD699F251}"/>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normAutofit/>
          </a:bodyPr>
          <a:lstStyle/>
          <a:p>
            <a:pPr>
              <a:spcAft>
                <a:spcPts val="600"/>
              </a:spcAft>
            </a:pPr>
            <a:fld id="{56457A89-7E12-42A4-9457-BFD85B9E19BE}" type="slidenum">
              <a:rPr lang="en-US">
                <a:solidFill>
                  <a:srgbClr val="FFFFFF"/>
                </a:solidFill>
              </a:rPr>
              <a:pPr>
                <a:spcAft>
                  <a:spcPts val="600"/>
                </a:spcAft>
              </a:pPr>
              <a:t>7</a:t>
            </a:fld>
            <a:endParaRPr lang="en-US">
              <a:solidFill>
                <a:srgbClr val="FFFFFF"/>
              </a:solidFill>
            </a:endParaRPr>
          </a:p>
        </p:txBody>
      </p:sp>
    </p:spTree>
    <p:extLst>
      <p:ext uri="{BB962C8B-B14F-4D97-AF65-F5344CB8AC3E}">
        <p14:creationId xmlns:p14="http://schemas.microsoft.com/office/powerpoint/2010/main" val="2973033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DC89C-8CAC-DA30-EB92-CF936E9C8CAD}"/>
              </a:ext>
            </a:extLst>
          </p:cNvPr>
          <p:cNvSpPr>
            <a:spLocks noGrp="1"/>
          </p:cNvSpPr>
          <p:nvPr>
            <p:ph type="ctrTitle"/>
          </p:nvPr>
        </p:nvSpPr>
        <p:spPr>
          <a:xfrm>
            <a:off x="2042825" y="726945"/>
            <a:ext cx="8004391" cy="638906"/>
          </a:xfrm>
          <a:solidFill>
            <a:srgbClr val="690304"/>
          </a:solidFill>
        </p:spPr>
        <p:txBody>
          <a:bodyPr/>
          <a:lstStyle/>
          <a:p>
            <a:r>
              <a:rPr lang="en-US">
                <a:solidFill>
                  <a:schemeClr val="bg1"/>
                </a:solidFill>
              </a:rPr>
              <a:t>Indiana DDRS Definition of Choice</a:t>
            </a:r>
          </a:p>
        </p:txBody>
      </p:sp>
      <p:sp>
        <p:nvSpPr>
          <p:cNvPr id="3" name="Text Placeholder 2">
            <a:extLst>
              <a:ext uri="{FF2B5EF4-FFF2-40B4-BE49-F238E27FC236}">
                <a16:creationId xmlns:a16="http://schemas.microsoft.com/office/drawing/2014/main" id="{08A340BC-8E13-E68F-7D41-C277518895F6}"/>
              </a:ext>
            </a:extLst>
          </p:cNvPr>
          <p:cNvSpPr>
            <a:spLocks noGrp="1"/>
          </p:cNvSpPr>
          <p:nvPr>
            <p:ph type="body" sz="quarter" idx="10"/>
          </p:nvPr>
        </p:nvSpPr>
        <p:spPr/>
        <p:txBody>
          <a:bodyPr/>
          <a:lstStyle/>
          <a:p>
            <a:endParaRPr lang="en-US"/>
          </a:p>
        </p:txBody>
      </p:sp>
      <p:sp>
        <p:nvSpPr>
          <p:cNvPr id="4" name="Content Placeholder 3">
            <a:extLst>
              <a:ext uri="{FF2B5EF4-FFF2-40B4-BE49-F238E27FC236}">
                <a16:creationId xmlns:a16="http://schemas.microsoft.com/office/drawing/2014/main" id="{C5E4A1F2-39F8-82A4-E0B9-3C9B298E02C3}"/>
              </a:ext>
              <a:ext uri="{C183D7F6-B498-43B3-948B-1728B52AA6E4}">
                <adec:decorative xmlns:adec="http://schemas.microsoft.com/office/drawing/2017/decorative" val="0"/>
              </a:ext>
            </a:extLst>
          </p:cNvPr>
          <p:cNvSpPr>
            <a:spLocks noGrp="1"/>
          </p:cNvSpPr>
          <p:nvPr>
            <p:ph idx="1"/>
          </p:nvPr>
        </p:nvSpPr>
        <p:spPr>
          <a:xfrm>
            <a:off x="2042824" y="1675173"/>
            <a:ext cx="8272751" cy="4119802"/>
          </a:xfrm>
        </p:spPr>
        <p:txBody>
          <a:bodyPr>
            <a:noAutofit/>
          </a:bodyPr>
          <a:lstStyle/>
          <a:p>
            <a:pPr marL="0" indent="0">
              <a:buNone/>
            </a:pPr>
            <a:r>
              <a:rPr lang="en-US" sz="2800">
                <a:solidFill>
                  <a:srgbClr val="000000"/>
                </a:solidFill>
                <a:latin typeface="+mn-lt"/>
              </a:rPr>
              <a:t>Choice is when anyone has </a:t>
            </a:r>
            <a:r>
              <a:rPr lang="en-US" sz="2800" b="1">
                <a:solidFill>
                  <a:srgbClr val="000000"/>
                </a:solidFill>
                <a:latin typeface="+mn-lt"/>
              </a:rPr>
              <a:t>ownership and control </a:t>
            </a:r>
            <a:r>
              <a:rPr lang="en-US" sz="2800">
                <a:solidFill>
                  <a:srgbClr val="000000"/>
                </a:solidFill>
                <a:latin typeface="+mn-lt"/>
              </a:rPr>
              <a:t>in their </a:t>
            </a:r>
            <a:r>
              <a:rPr lang="en-US" sz="2800" b="1">
                <a:solidFill>
                  <a:srgbClr val="000000"/>
                </a:solidFill>
                <a:latin typeface="+mn-lt"/>
              </a:rPr>
              <a:t>daily life and decisions</a:t>
            </a:r>
            <a:r>
              <a:rPr lang="en-US" sz="2800">
                <a:solidFill>
                  <a:srgbClr val="000000"/>
                </a:solidFill>
                <a:latin typeface="+mn-lt"/>
              </a:rPr>
              <a:t>, with </a:t>
            </a:r>
            <a:r>
              <a:rPr lang="en-US" sz="2800" b="1">
                <a:solidFill>
                  <a:srgbClr val="000000"/>
                </a:solidFill>
                <a:latin typeface="+mn-lt"/>
              </a:rPr>
              <a:t>opportunity to seek information</a:t>
            </a:r>
            <a:r>
              <a:rPr lang="en-US" sz="2800">
                <a:solidFill>
                  <a:srgbClr val="000000"/>
                </a:solidFill>
                <a:latin typeface="+mn-lt"/>
              </a:rPr>
              <a:t>, </a:t>
            </a:r>
            <a:r>
              <a:rPr lang="en-US" sz="2800" b="1">
                <a:solidFill>
                  <a:srgbClr val="000000"/>
                </a:solidFill>
                <a:latin typeface="+mn-lt"/>
              </a:rPr>
              <a:t>explore and consider a variety of available possibilities</a:t>
            </a:r>
            <a:r>
              <a:rPr lang="en-US" sz="2800">
                <a:solidFill>
                  <a:srgbClr val="000000"/>
                </a:solidFill>
                <a:latin typeface="+mn-lt"/>
              </a:rPr>
              <a:t>, and </a:t>
            </a:r>
            <a:r>
              <a:rPr lang="en-US" sz="2800" b="1">
                <a:solidFill>
                  <a:srgbClr val="000000"/>
                </a:solidFill>
                <a:latin typeface="+mn-lt"/>
              </a:rPr>
              <a:t>request guidance, advice, and other supports</a:t>
            </a:r>
            <a:r>
              <a:rPr lang="en-US" sz="2800">
                <a:solidFill>
                  <a:srgbClr val="000000"/>
                </a:solidFill>
                <a:latin typeface="+mn-lt"/>
              </a:rPr>
              <a:t>. Choice includes the </a:t>
            </a:r>
            <a:r>
              <a:rPr lang="en-US" sz="2800" b="1">
                <a:solidFill>
                  <a:srgbClr val="000000"/>
                </a:solidFill>
                <a:latin typeface="+mn-lt"/>
              </a:rPr>
              <a:t>ability to take risks, to succeed, to fail, to try again, </a:t>
            </a:r>
            <a:r>
              <a:rPr lang="en-US" sz="2800">
                <a:solidFill>
                  <a:srgbClr val="000000"/>
                </a:solidFill>
                <a:latin typeface="+mn-lt"/>
              </a:rPr>
              <a:t>and </a:t>
            </a:r>
            <a:r>
              <a:rPr lang="en-US" sz="2800" b="1">
                <a:solidFill>
                  <a:srgbClr val="000000"/>
                </a:solidFill>
                <a:latin typeface="+mn-lt"/>
              </a:rPr>
              <a:t>to change one’s mind</a:t>
            </a:r>
            <a:r>
              <a:rPr lang="en-US" sz="2800">
                <a:solidFill>
                  <a:srgbClr val="000000"/>
                </a:solidFill>
                <a:latin typeface="+mn-lt"/>
              </a:rPr>
              <a:t>, as well as the </a:t>
            </a:r>
            <a:r>
              <a:rPr lang="en-US" sz="2800" b="1">
                <a:solidFill>
                  <a:srgbClr val="000000"/>
                </a:solidFill>
                <a:latin typeface="+mn-lt"/>
              </a:rPr>
              <a:t>assurance of respect for decisions </a:t>
            </a:r>
            <a:r>
              <a:rPr lang="en-US" sz="2800">
                <a:solidFill>
                  <a:srgbClr val="000000"/>
                </a:solidFill>
                <a:latin typeface="+mn-lt"/>
              </a:rPr>
              <a:t>and </a:t>
            </a:r>
            <a:r>
              <a:rPr lang="en-US" sz="2800" b="1">
                <a:solidFill>
                  <a:srgbClr val="000000"/>
                </a:solidFill>
                <a:latin typeface="+mn-lt"/>
              </a:rPr>
              <a:t>support to “follow through.” </a:t>
            </a:r>
            <a:endParaRPr lang="en-US" sz="2800">
              <a:latin typeface="+mn-lt"/>
            </a:endParaRPr>
          </a:p>
        </p:txBody>
      </p:sp>
    </p:spTree>
    <p:extLst>
      <p:ext uri="{BB962C8B-B14F-4D97-AF65-F5344CB8AC3E}">
        <p14:creationId xmlns:p14="http://schemas.microsoft.com/office/powerpoint/2010/main" val="306409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07A1F-E847-142F-9067-745321CAB8FC}"/>
              </a:ext>
            </a:extLst>
          </p:cNvPr>
          <p:cNvSpPr>
            <a:spLocks noGrp="1"/>
          </p:cNvSpPr>
          <p:nvPr>
            <p:ph type="title"/>
          </p:nvPr>
        </p:nvSpPr>
        <p:spPr>
          <a:xfrm>
            <a:off x="531790" y="313460"/>
            <a:ext cx="4560579" cy="1039091"/>
          </a:xfrm>
        </p:spPr>
        <p:txBody>
          <a:bodyPr/>
          <a:lstStyle/>
          <a:p>
            <a:r>
              <a:rPr lang="en-US"/>
              <a:t>NCI IPS Choice Scale</a:t>
            </a:r>
          </a:p>
        </p:txBody>
      </p:sp>
      <p:sp>
        <p:nvSpPr>
          <p:cNvPr id="3" name="Content Placeholder 2">
            <a:extLst>
              <a:ext uri="{FF2B5EF4-FFF2-40B4-BE49-F238E27FC236}">
                <a16:creationId xmlns:a16="http://schemas.microsoft.com/office/drawing/2014/main" id="{136CDE76-1AF1-74A0-2F78-15F70A54BEC5}"/>
              </a:ext>
            </a:extLst>
          </p:cNvPr>
          <p:cNvSpPr>
            <a:spLocks noGrp="1"/>
          </p:cNvSpPr>
          <p:nvPr>
            <p:ph idx="1"/>
          </p:nvPr>
        </p:nvSpPr>
        <p:spPr>
          <a:xfrm>
            <a:off x="531789" y="1352551"/>
            <a:ext cx="4560579" cy="4619625"/>
          </a:xfrm>
        </p:spPr>
        <p:txBody>
          <a:bodyPr>
            <a:noAutofit/>
          </a:bodyPr>
          <a:lstStyle/>
          <a:p>
            <a:pPr marL="0" indent="0">
              <a:buNone/>
            </a:pPr>
            <a:r>
              <a:rPr lang="en-US"/>
              <a:t>Life Choices</a:t>
            </a:r>
          </a:p>
          <a:p>
            <a:pPr>
              <a:spcAft>
                <a:spcPts val="0"/>
              </a:spcAft>
            </a:pPr>
            <a:r>
              <a:rPr lang="en-US"/>
              <a:t>	Employment</a:t>
            </a:r>
          </a:p>
          <a:p>
            <a:pPr>
              <a:spcAft>
                <a:spcPts val="0"/>
              </a:spcAft>
            </a:pPr>
            <a:r>
              <a:rPr lang="en-US"/>
              <a:t>	Where you live</a:t>
            </a:r>
          </a:p>
          <a:p>
            <a:pPr>
              <a:spcAft>
                <a:spcPts val="0"/>
              </a:spcAft>
            </a:pPr>
            <a:r>
              <a:rPr lang="en-US"/>
              <a:t>	Who you live with</a:t>
            </a:r>
          </a:p>
          <a:p>
            <a:pPr marL="0" indent="0">
              <a:buNone/>
            </a:pPr>
            <a:endParaRPr lang="en-US"/>
          </a:p>
          <a:p>
            <a:pPr marL="0" indent="0">
              <a:buNone/>
            </a:pPr>
            <a:r>
              <a:rPr lang="en-US"/>
              <a:t>Everyday Choices</a:t>
            </a:r>
          </a:p>
          <a:p>
            <a:pPr>
              <a:spcAft>
                <a:spcPts val="0"/>
              </a:spcAft>
            </a:pPr>
            <a:r>
              <a:rPr lang="en-US"/>
              <a:t>	Daily Schedule</a:t>
            </a:r>
          </a:p>
          <a:p>
            <a:pPr>
              <a:spcAft>
                <a:spcPts val="0"/>
              </a:spcAft>
            </a:pPr>
            <a:r>
              <a:rPr lang="en-US"/>
              <a:t>	Spending Money</a:t>
            </a:r>
          </a:p>
          <a:p>
            <a:pPr>
              <a:spcAft>
                <a:spcPts val="0"/>
              </a:spcAft>
            </a:pPr>
            <a:r>
              <a:rPr lang="en-US"/>
              <a:t>	Activities</a:t>
            </a:r>
          </a:p>
          <a:p>
            <a:pPr>
              <a:spcAft>
                <a:spcPts val="0"/>
              </a:spcAft>
            </a:pPr>
            <a:endParaRPr lang="en-US"/>
          </a:p>
          <a:p>
            <a:pPr marL="0" indent="0">
              <a:spcAft>
                <a:spcPts val="0"/>
              </a:spcAft>
              <a:buNone/>
            </a:pPr>
            <a:r>
              <a:rPr lang="en-US"/>
              <a:t>Scoring (Recoded)</a:t>
            </a:r>
          </a:p>
          <a:p>
            <a:pPr marL="0" indent="0">
              <a:spcAft>
                <a:spcPts val="0"/>
              </a:spcAft>
              <a:buNone/>
            </a:pPr>
            <a:endParaRPr lang="en-US"/>
          </a:p>
          <a:p>
            <a:pPr marL="0" indent="0">
              <a:spcAft>
                <a:spcPts val="0"/>
              </a:spcAft>
              <a:buNone/>
            </a:pPr>
            <a:r>
              <a:rPr lang="en-US"/>
              <a:t>3=Made choice by themselves</a:t>
            </a:r>
          </a:p>
          <a:p>
            <a:pPr marL="0" indent="0">
              <a:spcAft>
                <a:spcPts val="0"/>
              </a:spcAft>
              <a:buNone/>
            </a:pPr>
            <a:r>
              <a:rPr lang="en-US"/>
              <a:t>2=Had help making choice</a:t>
            </a:r>
          </a:p>
          <a:p>
            <a:pPr marL="0" indent="0">
              <a:spcAft>
                <a:spcPts val="0"/>
              </a:spcAft>
              <a:buNone/>
            </a:pPr>
            <a:r>
              <a:rPr lang="en-US"/>
              <a:t>1=Someone else made choice for them</a:t>
            </a:r>
          </a:p>
        </p:txBody>
      </p:sp>
      <p:pic>
        <p:nvPicPr>
          <p:cNvPr id="6" name="Picture Placeholder 5">
            <a:extLst>
              <a:ext uri="{FF2B5EF4-FFF2-40B4-BE49-F238E27FC236}">
                <a16:creationId xmlns:a16="http://schemas.microsoft.com/office/drawing/2014/main" id="{F85A484B-8861-3012-BB63-A2E4DB087BC0}"/>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3594" r="13594"/>
          <a:stretch>
            <a:fillRect/>
          </a:stretch>
        </p:blipFill>
        <p:spPr>
          <a:xfrm>
            <a:off x="7858857" y="0"/>
            <a:ext cx="3570941" cy="6381750"/>
          </a:xfrm>
        </p:spPr>
      </p:pic>
      <p:sp>
        <p:nvSpPr>
          <p:cNvPr id="4" name="TextBox 3">
            <a:extLst>
              <a:ext uri="{FF2B5EF4-FFF2-40B4-BE49-F238E27FC236}">
                <a16:creationId xmlns:a16="http://schemas.microsoft.com/office/drawing/2014/main" id="{58D6D4FB-7874-1259-F5B7-9D7D9A8120B3}"/>
              </a:ext>
            </a:extLst>
          </p:cNvPr>
          <p:cNvSpPr txBox="1"/>
          <p:nvPr/>
        </p:nvSpPr>
        <p:spPr>
          <a:xfrm>
            <a:off x="3707930" y="1352551"/>
            <a:ext cx="4439161" cy="2883033"/>
          </a:xfrm>
          <a:prstGeom prst="rect">
            <a:avLst/>
          </a:prstGeom>
          <a:noFill/>
        </p:spPr>
        <p:txBody>
          <a:bodyPr wrap="square" rtlCol="0">
            <a:spAutoFit/>
          </a:bodyPr>
          <a:lstStyle/>
          <a:p>
            <a:pPr marL="0" marR="0">
              <a:lnSpc>
                <a:spcPct val="107000"/>
              </a:lnSpc>
              <a:spcBef>
                <a:spcPts val="1200"/>
              </a:spcBef>
              <a:spcAft>
                <a:spcPts val="600"/>
              </a:spcAft>
            </a:pPr>
            <a:r>
              <a:rPr lang="en-US" sz="1800" b="0">
                <a:effectLst/>
                <a:latin typeface="Calibri" panose="020F0502020204030204" pitchFamily="34" charset="0"/>
                <a:ea typeface="Calibri" panose="020F0502020204030204" pitchFamily="34" charset="0"/>
                <a:cs typeface="Times New Roman" panose="02020603050405020304" pitchFamily="18" charset="0"/>
              </a:rPr>
              <a:t> </a:t>
            </a:r>
            <a:r>
              <a:rPr lang="en-US" sz="1800" b="0" u="sng">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Example Question</a:t>
            </a:r>
          </a:p>
          <a:p>
            <a:pPr marL="0" marR="0">
              <a:lnSpc>
                <a:spcPct val="107000"/>
              </a:lnSpc>
              <a:spcBef>
                <a:spcPts val="1200"/>
              </a:spcBef>
              <a:spcAft>
                <a:spcPts val="6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Who chose (or picked) the place you work?</a:t>
            </a:r>
          </a:p>
          <a:p>
            <a:pPr marL="457200" marR="0">
              <a:lnSpc>
                <a:spcPct val="107000"/>
              </a:lnSpc>
              <a:spcBef>
                <a:spcPts val="600"/>
              </a:spcBef>
              <a:spcAft>
                <a:spcPts val="1000"/>
              </a:spcAft>
            </a:pPr>
            <a:r>
              <a:rPr lang="en-US" sz="1200">
                <a:effectLst/>
                <a:latin typeface="Calibri" panose="020F0502020204030204" pitchFamily="34" charset="0"/>
                <a:ea typeface="Calibri" panose="020F0502020204030204" pitchFamily="34" charset="0"/>
                <a:cs typeface="Times New Roman" panose="02020603050405020304" pitchFamily="18" charset="0"/>
              </a:rPr>
              <a:t>Respondent: </a:t>
            </a:r>
            <a:r>
              <a:rPr lang="en-US" sz="120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1</a:t>
            </a:r>
            <a:r>
              <a:rPr lang="en-US" sz="1200">
                <a:effectLst/>
                <a:latin typeface="Calibri" panose="020F0502020204030204" pitchFamily="34" charset="0"/>
                <a:ea typeface="Calibri" panose="020F0502020204030204" pitchFamily="34" charset="0"/>
                <a:cs typeface="Times New Roman" panose="02020603050405020304" pitchFamily="18" charset="0"/>
              </a:rPr>
              <a:t> </a:t>
            </a:r>
            <a:r>
              <a:rPr lang="en-US" sz="1200">
                <a:effectLst/>
                <a:latin typeface="MS Gothic" panose="020B0609070205080204" pitchFamily="49" charset="-128"/>
                <a:ea typeface="Calibri" panose="020F0502020204030204" pitchFamily="34" charset="0"/>
                <a:cs typeface="Times New Roman" panose="02020603050405020304" pitchFamily="18" charset="0"/>
              </a:rPr>
              <a:t>☐</a:t>
            </a:r>
            <a:r>
              <a:rPr lang="en-US" sz="1200">
                <a:effectLst/>
                <a:latin typeface="Calibri" panose="020F0502020204030204" pitchFamily="34" charset="0"/>
                <a:ea typeface="Calibri" panose="020F0502020204030204" pitchFamily="34" charset="0"/>
                <a:cs typeface="Times New Roman" panose="02020603050405020304" pitchFamily="18" charset="0"/>
              </a:rPr>
              <a:t> Person </a:t>
            </a:r>
            <a:r>
              <a:rPr lang="en-US" sz="120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2</a:t>
            </a:r>
            <a:r>
              <a:rPr lang="en-US" sz="1200">
                <a:effectLst/>
                <a:latin typeface="Calibri" panose="020F0502020204030204" pitchFamily="34" charset="0"/>
                <a:ea typeface="Calibri" panose="020F0502020204030204" pitchFamily="34" charset="0"/>
                <a:cs typeface="Times New Roman" panose="02020603050405020304" pitchFamily="18" charset="0"/>
              </a:rPr>
              <a:t> </a:t>
            </a:r>
            <a:r>
              <a:rPr lang="en-US" sz="1200">
                <a:effectLst/>
                <a:latin typeface="MS Gothic" panose="020B0609070205080204" pitchFamily="49" charset="-128"/>
                <a:ea typeface="Calibri" panose="020F0502020204030204" pitchFamily="34" charset="0"/>
                <a:cs typeface="Times New Roman" panose="02020603050405020304" pitchFamily="18" charset="0"/>
              </a:rPr>
              <a:t>☐</a:t>
            </a:r>
            <a:r>
              <a:rPr lang="en-US" sz="1200">
                <a:effectLst/>
                <a:latin typeface="Calibri" panose="020F0502020204030204" pitchFamily="34" charset="0"/>
                <a:ea typeface="Calibri" panose="020F0502020204030204" pitchFamily="34" charset="0"/>
                <a:cs typeface="Times New Roman" panose="02020603050405020304" pitchFamily="18" charset="0"/>
              </a:rPr>
              <a:t> Family/Friend </a:t>
            </a:r>
            <a:r>
              <a:rPr lang="en-US" sz="120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3</a:t>
            </a:r>
            <a:r>
              <a:rPr lang="en-US" sz="1200">
                <a:effectLst/>
                <a:latin typeface="Calibri" panose="020F0502020204030204" pitchFamily="34" charset="0"/>
                <a:ea typeface="Calibri" panose="020F0502020204030204" pitchFamily="34" charset="0"/>
                <a:cs typeface="Times New Roman" panose="02020603050405020304" pitchFamily="18" charset="0"/>
              </a:rPr>
              <a:t> </a:t>
            </a:r>
            <a:r>
              <a:rPr lang="en-US" sz="1200">
                <a:effectLst/>
                <a:latin typeface="MS Gothic" panose="020B0609070205080204" pitchFamily="49" charset="-128"/>
                <a:ea typeface="Calibri" panose="020F0502020204030204" pitchFamily="34" charset="0"/>
                <a:cs typeface="Times New Roman" panose="02020603050405020304" pitchFamily="18" charset="0"/>
              </a:rPr>
              <a:t>☐</a:t>
            </a:r>
            <a:r>
              <a:rPr lang="en-US" sz="1200">
                <a:effectLst/>
                <a:latin typeface="Calibri" panose="020F0502020204030204" pitchFamily="34" charset="0"/>
                <a:ea typeface="Calibri" panose="020F0502020204030204" pitchFamily="34" charset="0"/>
                <a:cs typeface="Times New Roman" panose="02020603050405020304" pitchFamily="18" charset="0"/>
              </a:rPr>
              <a:t> Staff </a:t>
            </a:r>
            <a:r>
              <a:rPr lang="en-US" sz="120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4</a:t>
            </a:r>
            <a:r>
              <a:rPr lang="en-US" sz="1200">
                <a:effectLst/>
                <a:latin typeface="Calibri" panose="020F0502020204030204" pitchFamily="34" charset="0"/>
                <a:ea typeface="Calibri" panose="020F0502020204030204" pitchFamily="34" charset="0"/>
                <a:cs typeface="Times New Roman" panose="02020603050405020304" pitchFamily="18" charset="0"/>
              </a:rPr>
              <a:t> </a:t>
            </a:r>
            <a:r>
              <a:rPr lang="en-US" sz="1200">
                <a:effectLst/>
                <a:latin typeface="MS Gothic" panose="020B0609070205080204" pitchFamily="49" charset="-128"/>
                <a:ea typeface="Calibri" panose="020F0502020204030204" pitchFamily="34" charset="0"/>
                <a:cs typeface="Times New Roman" panose="02020603050405020304" pitchFamily="18" charset="0"/>
              </a:rPr>
              <a:t>☐</a:t>
            </a:r>
            <a:r>
              <a:rPr lang="en-US" sz="1200">
                <a:effectLst/>
                <a:latin typeface="Calibri" panose="020F0502020204030204" pitchFamily="34" charset="0"/>
                <a:ea typeface="Calibri" panose="020F0502020204030204" pitchFamily="34" charset="0"/>
                <a:cs typeface="Times New Roman" panose="02020603050405020304" pitchFamily="18" charset="0"/>
              </a:rPr>
              <a:t> Other</a:t>
            </a:r>
          </a:p>
          <a:p>
            <a:pPr marL="274320" marR="0">
              <a:lnSpc>
                <a:spcPct val="107000"/>
              </a:lnSpc>
              <a:spcBef>
                <a:spcPts val="0"/>
              </a:spcBef>
              <a:spcAft>
                <a:spcPts val="800"/>
              </a:spcAft>
              <a:tabLst>
                <a:tab pos="457200" algn="l"/>
              </a:tabLst>
            </a:pPr>
            <a:r>
              <a:rPr lang="en-US" sz="120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98	</a:t>
            </a:r>
            <a:r>
              <a:rPr lang="en-US" sz="1200">
                <a:solidFill>
                  <a:srgbClr val="808080"/>
                </a:solidFill>
                <a:effectLst/>
                <a:latin typeface="MS Gothic" panose="020B0609070205080204" pitchFamily="49" charset="-128"/>
                <a:ea typeface="Calibri" panose="020F0502020204030204" pitchFamily="34" charset="0"/>
                <a:cs typeface="Times New Roman" panose="02020603050405020304" pitchFamily="18" charset="0"/>
              </a:rPr>
              <a:t>☐</a:t>
            </a:r>
            <a:r>
              <a:rPr lang="en-US" sz="120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Not applicable – no paid community job</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274320" marR="0">
              <a:lnSpc>
                <a:spcPct val="107000"/>
              </a:lnSpc>
              <a:spcBef>
                <a:spcPts val="0"/>
              </a:spcBef>
              <a:spcAft>
                <a:spcPts val="800"/>
              </a:spcAft>
              <a:tabLst>
                <a:tab pos="457200" algn="l"/>
              </a:tabLst>
            </a:pPr>
            <a:r>
              <a:rPr lang="en-US" sz="120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2</a:t>
            </a:r>
            <a:r>
              <a:rPr lang="en-US" sz="1200" b="1">
                <a:effectLst/>
                <a:latin typeface="Calibri" panose="020F0502020204030204" pitchFamily="34" charset="0"/>
                <a:ea typeface="Calibri" panose="020F0502020204030204" pitchFamily="34" charset="0"/>
                <a:cs typeface="Times New Roman" panose="02020603050405020304" pitchFamily="18" charset="0"/>
              </a:rPr>
              <a:t>	</a:t>
            </a:r>
            <a:r>
              <a:rPr lang="en-US" sz="1200" b="1">
                <a:effectLst/>
                <a:latin typeface="MS Gothic" panose="020B0609070205080204" pitchFamily="49" charset="-128"/>
                <a:ea typeface="Calibri" panose="020F0502020204030204" pitchFamily="34" charset="0"/>
                <a:cs typeface="Times New Roman" panose="02020603050405020304" pitchFamily="18" charset="0"/>
              </a:rPr>
              <a:t>☐</a:t>
            </a:r>
            <a:r>
              <a:rPr lang="en-US" sz="1200" b="1">
                <a:effectLst/>
                <a:latin typeface="Calibri" panose="020F0502020204030204" pitchFamily="34" charset="0"/>
                <a:ea typeface="Calibri" panose="020F0502020204030204" pitchFamily="34" charset="0"/>
                <a:cs typeface="Times New Roman" panose="02020603050405020304" pitchFamily="18" charset="0"/>
              </a:rPr>
              <a:t> Person made the choice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274320" marR="0">
              <a:lnSpc>
                <a:spcPct val="107000"/>
              </a:lnSpc>
              <a:spcBef>
                <a:spcPts val="0"/>
              </a:spcBef>
              <a:spcAft>
                <a:spcPts val="800"/>
              </a:spcAft>
              <a:tabLst>
                <a:tab pos="457200" algn="l"/>
              </a:tabLst>
            </a:pPr>
            <a:r>
              <a:rPr lang="en-US" sz="120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3</a:t>
            </a:r>
            <a:r>
              <a:rPr lang="en-US" sz="1200" b="1">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1">
                <a:effectLst/>
                <a:latin typeface="MS Gothic" panose="020B0609070205080204" pitchFamily="49" charset="-128"/>
                <a:ea typeface="Calibri" panose="020F0502020204030204" pitchFamily="34" charset="0"/>
                <a:cs typeface="Times New Roman" panose="02020603050405020304" pitchFamily="18" charset="0"/>
              </a:rPr>
              <a:t>☐</a:t>
            </a:r>
            <a:r>
              <a:rPr lang="en-US" sz="1200" b="1">
                <a:effectLst/>
                <a:latin typeface="Calibri" panose="020F0502020204030204" pitchFamily="34" charset="0"/>
                <a:ea typeface="Calibri" panose="020F0502020204030204" pitchFamily="34" charset="0"/>
                <a:cs typeface="Times New Roman" panose="02020603050405020304" pitchFamily="18" charset="0"/>
              </a:rPr>
              <a:t> Person had help making the choice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274320" marR="0">
              <a:lnSpc>
                <a:spcPct val="107000"/>
              </a:lnSpc>
              <a:spcBef>
                <a:spcPts val="0"/>
              </a:spcBef>
              <a:spcAft>
                <a:spcPts val="800"/>
              </a:spcAft>
              <a:tabLst>
                <a:tab pos="457200" algn="l"/>
              </a:tabLst>
            </a:pPr>
            <a:r>
              <a:rPr lang="en-US" sz="120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1</a:t>
            </a:r>
            <a:r>
              <a:rPr lang="en-US" sz="1200" b="1">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1">
                <a:effectLst/>
                <a:latin typeface="MS Gothic" panose="020B0609070205080204" pitchFamily="49" charset="-128"/>
                <a:ea typeface="Calibri" panose="020F0502020204030204" pitchFamily="34" charset="0"/>
                <a:cs typeface="Times New Roman" panose="02020603050405020304" pitchFamily="18" charset="0"/>
              </a:rPr>
              <a:t>☐</a:t>
            </a:r>
            <a:r>
              <a:rPr lang="en-US" sz="1200" b="1">
                <a:effectLst/>
                <a:latin typeface="Calibri" panose="020F0502020204030204" pitchFamily="34" charset="0"/>
                <a:ea typeface="Calibri" panose="020F0502020204030204" pitchFamily="34" charset="0"/>
                <a:cs typeface="Times New Roman" panose="02020603050405020304" pitchFamily="18" charset="0"/>
              </a:rPr>
              <a:t> Someone else made the choice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indent="274320">
              <a:lnSpc>
                <a:spcPct val="107000"/>
              </a:lnSpc>
              <a:spcBef>
                <a:spcPts val="0"/>
              </a:spcBef>
              <a:spcAft>
                <a:spcPts val="800"/>
              </a:spcAft>
            </a:pPr>
            <a:r>
              <a:rPr lang="en-US"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99 </a:t>
            </a:r>
            <a:r>
              <a:rPr lang="en-US" sz="1200">
                <a:solidFill>
                  <a:srgbClr val="595959"/>
                </a:solidFill>
                <a:effectLst/>
                <a:latin typeface="MS Gothic" panose="020B0609070205080204" pitchFamily="49" charset="-128"/>
                <a:ea typeface="Calibri" panose="020F0502020204030204" pitchFamily="34" charset="0"/>
                <a:cs typeface="Times New Roman" panose="02020603050405020304" pitchFamily="18" charset="0"/>
              </a:rPr>
              <a:t>☐</a:t>
            </a:r>
            <a:r>
              <a:rPr lang="en-US"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Don’t know, no response, unclear response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296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12b3ed3-6cb6-4524-af0a-33e0546dafc2" xsi:nil="true"/>
    <lcf76f155ced4ddcb4097134ff3c332f xmlns="fa6c27e5-2960-4c71-81aa-383a710c0b6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C8EE345695F3F49944A214EF168EE9D" ma:contentTypeVersion="13" ma:contentTypeDescription="Create a new document." ma:contentTypeScope="" ma:versionID="f9762aac261f38a3455424fc34a3cf2a">
  <xsd:schema xmlns:xsd="http://www.w3.org/2001/XMLSchema" xmlns:xs="http://www.w3.org/2001/XMLSchema" xmlns:p="http://schemas.microsoft.com/office/2006/metadata/properties" xmlns:ns2="fa6c27e5-2960-4c71-81aa-383a710c0b60" xmlns:ns3="112b3ed3-6cb6-4524-af0a-33e0546dafc2" targetNamespace="http://schemas.microsoft.com/office/2006/metadata/properties" ma:root="true" ma:fieldsID="6b66499b7bd08f1c04b8a6695eafc9e0" ns2:_="" ns3:_="">
    <xsd:import namespace="fa6c27e5-2960-4c71-81aa-383a710c0b60"/>
    <xsd:import namespace="112b3ed3-6cb6-4524-af0a-33e0546dafc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6c27e5-2960-4c71-81aa-383a710c0b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04022ad-ef34-4d1e-9200-18c9974f960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2b3ed3-6cb6-4524-af0a-33e0546dafc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72797e1-32bc-4a39-b4b8-65704b278623}" ma:internalName="TaxCatchAll" ma:showField="CatchAllData" ma:web="112b3ed3-6cb6-4524-af0a-33e0546daf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C89F09-7A60-4991-A825-3D627875B327}">
  <ds:schemaRefs>
    <ds:schemaRef ds:uri="http://purl.org/dc/elements/1.1/"/>
    <ds:schemaRef ds:uri="http://purl.org/dc/dcmitype/"/>
    <ds:schemaRef ds:uri="http://schemas.openxmlformats.org/package/2006/metadata/core-properties"/>
    <ds:schemaRef ds:uri="fa6c27e5-2960-4c71-81aa-383a710c0b60"/>
    <ds:schemaRef ds:uri="http://schemas.microsoft.com/office/2006/documentManagement/types"/>
    <ds:schemaRef ds:uri="http://purl.org/dc/terms/"/>
    <ds:schemaRef ds:uri="http://www.w3.org/XML/1998/namespace"/>
    <ds:schemaRef ds:uri="http://schemas.microsoft.com/office/infopath/2007/PartnerControls"/>
    <ds:schemaRef ds:uri="112b3ed3-6cb6-4524-af0a-33e0546dafc2"/>
    <ds:schemaRef ds:uri="http://schemas.microsoft.com/office/2006/metadata/properties"/>
  </ds:schemaRefs>
</ds:datastoreItem>
</file>

<file path=customXml/itemProps2.xml><?xml version="1.0" encoding="utf-8"?>
<ds:datastoreItem xmlns:ds="http://schemas.openxmlformats.org/officeDocument/2006/customXml" ds:itemID="{936EDF14-32B9-4232-B47A-4053B648509A}">
  <ds:schemaRefs>
    <ds:schemaRef ds:uri="http://schemas.microsoft.com/sharepoint/v3/contenttype/forms"/>
  </ds:schemaRefs>
</ds:datastoreItem>
</file>

<file path=customXml/itemProps3.xml><?xml version="1.0" encoding="utf-8"?>
<ds:datastoreItem xmlns:ds="http://schemas.openxmlformats.org/officeDocument/2006/customXml" ds:itemID="{B9211C18-A6FD-405B-BA15-1775ED264464}">
  <ds:schemaRefs>
    <ds:schemaRef ds:uri="112b3ed3-6cb6-4524-af0a-33e0546dafc2"/>
    <ds:schemaRef ds:uri="fa6c27e5-2960-4c71-81aa-383a710c0b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Retrospect</Template>
  <TotalTime>29</TotalTime>
  <Words>1671</Words>
  <Application>Microsoft Office PowerPoint</Application>
  <PresentationFormat>Widescreen</PresentationFormat>
  <Paragraphs>221</Paragraphs>
  <Slides>19</Slides>
  <Notes>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MS Gothic</vt:lpstr>
      <vt:lpstr>Arial</vt:lpstr>
      <vt:lpstr>Calibri</vt:lpstr>
      <vt:lpstr>Calibri Light</vt:lpstr>
      <vt:lpstr>Segoe UI Symbol</vt:lpstr>
      <vt:lpstr>Times New Roman</vt:lpstr>
      <vt:lpstr>Wingdings</vt:lpstr>
      <vt:lpstr>Office Theme</vt:lpstr>
      <vt:lpstr>Main</vt:lpstr>
      <vt:lpstr>A Mixed Method-Approach to Confirm and Contextualize Self-Reported Outcomes in Individuals with IDD: Experiences from the National Core Indicators In-Person Survey</vt:lpstr>
      <vt:lpstr>NCI: An Overview</vt:lpstr>
      <vt:lpstr>IN NCI-IDD Portfolio</vt:lpstr>
      <vt:lpstr>National Core Indicators Offers a Unique View</vt:lpstr>
      <vt:lpstr>A person-centered approach</vt:lpstr>
      <vt:lpstr>NCI-IDD In-Person Survey Participating States 22-23</vt:lpstr>
      <vt:lpstr>IIDC &amp; DDRS/BDS Partnership</vt:lpstr>
      <vt:lpstr>Indiana DDRS Definition of Choice</vt:lpstr>
      <vt:lpstr>NCI IPS Choice Scale</vt:lpstr>
      <vt:lpstr>NCI IPS Choice Graphs </vt:lpstr>
      <vt:lpstr>Indiana State-Added Choice Questions</vt:lpstr>
      <vt:lpstr>NCI 22-23 Sample (n=837)</vt:lpstr>
      <vt:lpstr>Choice Question Comparisons   (N=435)</vt:lpstr>
      <vt:lpstr>For the decisions you don’t make on your own, how are they decided?                                      (N=435)</vt:lpstr>
      <vt:lpstr>Paid Community Job Comparisons   (N=130)</vt:lpstr>
      <vt:lpstr>Open-ended State Question: Why don’t you want a paid job in the community?</vt:lpstr>
      <vt:lpstr>                 Surveyors with Lived Experience</vt:lpstr>
      <vt:lpstr>Advocacy &amp; Leadership</vt:lpstr>
      <vt:lpstr>Contact:  Allison Howland  ahowland@iu.edu NCI Co-PI In-Person Surveys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Core Indicators®: Measuring and Improving Outcomes in State Service Systems</dc:title>
  <dc:creator>Stephanie Giordano</dc:creator>
  <cp:lastModifiedBy>Kate Filanoski-Russell</cp:lastModifiedBy>
  <cp:revision>1</cp:revision>
  <dcterms:created xsi:type="dcterms:W3CDTF">2022-03-09T19:58:07Z</dcterms:created>
  <dcterms:modified xsi:type="dcterms:W3CDTF">2025-03-26T19:33:26Z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0x0101002C8EE345695F3F49944A214EF168EE9D</vt:lpwstr>
  </property>
  <property fmtid="{D5CDD505-2E9C-101B-9397-08002B2CF9AE}" pid="3" name="MediaServiceImageTags">
    <vt:lpwstr/>
  </property>
</Properties>
</file>