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 id="2147483714" r:id="rId5"/>
  </p:sldMasterIdLst>
  <p:notesMasterIdLst>
    <p:notesMasterId r:id="rId21"/>
  </p:notesMasterIdLst>
  <p:sldIdLst>
    <p:sldId id="256" r:id="rId6"/>
    <p:sldId id="258" r:id="rId7"/>
    <p:sldId id="259" r:id="rId8"/>
    <p:sldId id="280" r:id="rId9"/>
    <p:sldId id="278" r:id="rId10"/>
    <p:sldId id="279" r:id="rId11"/>
    <p:sldId id="283" r:id="rId12"/>
    <p:sldId id="286" r:id="rId13"/>
    <p:sldId id="287" r:id="rId14"/>
    <p:sldId id="288" r:id="rId15"/>
    <p:sldId id="289" r:id="rId16"/>
    <p:sldId id="281" r:id="rId17"/>
    <p:sldId id="290"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098AB-0FE2-480B-B8B4-E2054AD35842}" v="133" dt="2025-03-26T15:51:51.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a Castellano" userId="e7656ccb-6563-44f3-9a6a-76f3b06b3f11" providerId="ADAL" clId="{D5D098AB-0FE2-480B-B8B4-E2054AD35842}"/>
    <pc:docChg chg="undo redo custSel addSld delSld modSld sldOrd">
      <pc:chgData name="Mia Castellano" userId="e7656ccb-6563-44f3-9a6a-76f3b06b3f11" providerId="ADAL" clId="{D5D098AB-0FE2-480B-B8B4-E2054AD35842}" dt="2025-03-26T15:51:51.704" v="230" actId="962"/>
      <pc:docMkLst>
        <pc:docMk/>
      </pc:docMkLst>
      <pc:sldChg chg="modSp mod">
        <pc:chgData name="Mia Castellano" userId="e7656ccb-6563-44f3-9a6a-76f3b06b3f11" providerId="ADAL" clId="{D5D098AB-0FE2-480B-B8B4-E2054AD35842}" dt="2025-03-26T15:51:51.704" v="230" actId="962"/>
        <pc:sldMkLst>
          <pc:docMk/>
          <pc:sldMk cId="2648634162" sldId="256"/>
        </pc:sldMkLst>
        <pc:spChg chg="ord">
          <ac:chgData name="Mia Castellano" userId="e7656ccb-6563-44f3-9a6a-76f3b06b3f11" providerId="ADAL" clId="{D5D098AB-0FE2-480B-B8B4-E2054AD35842}" dt="2025-03-24T15:14:01.590" v="56" actId="13244"/>
          <ac:spMkLst>
            <pc:docMk/>
            <pc:sldMk cId="2648634162" sldId="256"/>
            <ac:spMk id="2" creationId="{B03B3D49-9917-F984-BAB2-4C0C01D2AAC7}"/>
          </ac:spMkLst>
        </pc:spChg>
        <pc:picChg chg="mod">
          <ac:chgData name="Mia Castellano" userId="e7656ccb-6563-44f3-9a6a-76f3b06b3f11" providerId="ADAL" clId="{D5D098AB-0FE2-480B-B8B4-E2054AD35842}" dt="2025-03-26T15:51:51.704" v="230" actId="962"/>
          <ac:picMkLst>
            <pc:docMk/>
            <pc:sldMk cId="2648634162" sldId="256"/>
            <ac:picMk id="4" creationId="{80241726-9991-FFAF-B28D-DE29AB98F965}"/>
          </ac:picMkLst>
        </pc:picChg>
      </pc:sldChg>
      <pc:sldChg chg="addSp delSp modSp mod">
        <pc:chgData name="Mia Castellano" userId="e7656ccb-6563-44f3-9a6a-76f3b06b3f11" providerId="ADAL" clId="{D5D098AB-0FE2-480B-B8B4-E2054AD35842}" dt="2025-03-26T15:49:07.823" v="208" actId="33553"/>
        <pc:sldMkLst>
          <pc:docMk/>
          <pc:sldMk cId="0" sldId="258"/>
        </pc:sldMkLst>
        <pc:spChg chg="mod ord topLvl">
          <ac:chgData name="Mia Castellano" userId="e7656ccb-6563-44f3-9a6a-76f3b06b3f11" providerId="ADAL" clId="{D5D098AB-0FE2-480B-B8B4-E2054AD35842}" dt="2025-03-24T15:13:01.304" v="46" actId="13244"/>
          <ac:spMkLst>
            <pc:docMk/>
            <pc:sldMk cId="0" sldId="258"/>
            <ac:spMk id="11" creationId="{00000000-0000-0000-0000-000000000000}"/>
          </ac:spMkLst>
        </pc:spChg>
        <pc:spChg chg="mod ord topLvl">
          <ac:chgData name="Mia Castellano" userId="e7656ccb-6563-44f3-9a6a-76f3b06b3f11" providerId="ADAL" clId="{D5D098AB-0FE2-480B-B8B4-E2054AD35842}" dt="2025-03-24T15:13:05.294" v="47" actId="13244"/>
          <ac:spMkLst>
            <pc:docMk/>
            <pc:sldMk cId="0" sldId="258"/>
            <ac:spMk id="14" creationId="{00000000-0000-0000-0000-000000000000}"/>
          </ac:spMkLst>
        </pc:spChg>
        <pc:spChg chg="mod ord topLvl">
          <ac:chgData name="Mia Castellano" userId="e7656ccb-6563-44f3-9a6a-76f3b06b3f11" providerId="ADAL" clId="{D5D098AB-0FE2-480B-B8B4-E2054AD35842}" dt="2025-03-24T15:13:10.848" v="48" actId="13244"/>
          <ac:spMkLst>
            <pc:docMk/>
            <pc:sldMk cId="0" sldId="258"/>
            <ac:spMk id="17" creationId="{00000000-0000-0000-0000-000000000000}"/>
          </ac:spMkLst>
        </pc:spChg>
        <pc:spChg chg="mod ord topLvl">
          <ac:chgData name="Mia Castellano" userId="e7656ccb-6563-44f3-9a6a-76f3b06b3f11" providerId="ADAL" clId="{D5D098AB-0FE2-480B-B8B4-E2054AD35842}" dt="2025-03-24T15:13:13.456" v="49" actId="13244"/>
          <ac:spMkLst>
            <pc:docMk/>
            <pc:sldMk cId="0" sldId="258"/>
            <ac:spMk id="20" creationId="{00000000-0000-0000-0000-000000000000}"/>
          </ac:spMkLst>
        </pc:spChg>
        <pc:spChg chg="mod topLvl">
          <ac:chgData name="Mia Castellano" userId="e7656ccb-6563-44f3-9a6a-76f3b06b3f11" providerId="ADAL" clId="{D5D098AB-0FE2-480B-B8B4-E2054AD35842}" dt="2025-03-24T15:00:28.856" v="12" actId="165"/>
          <ac:spMkLst>
            <pc:docMk/>
            <pc:sldMk cId="0" sldId="258"/>
            <ac:spMk id="23" creationId="{00000000-0000-0000-0000-000000000000}"/>
          </ac:spMkLst>
        </pc:spChg>
        <pc:spChg chg="mod">
          <ac:chgData name="Mia Castellano" userId="e7656ccb-6563-44f3-9a6a-76f3b06b3f11" providerId="ADAL" clId="{D5D098AB-0FE2-480B-B8B4-E2054AD35842}" dt="2025-03-24T15:02:32.975" v="14" actId="962"/>
          <ac:spMkLst>
            <pc:docMk/>
            <pc:sldMk cId="0" sldId="258"/>
            <ac:spMk id="24" creationId="{00000000-0000-0000-0000-000000000000}"/>
          </ac:spMkLst>
        </pc:spChg>
        <pc:spChg chg="mod ord">
          <ac:chgData name="Mia Castellano" userId="e7656ccb-6563-44f3-9a6a-76f3b06b3f11" providerId="ADAL" clId="{D5D098AB-0FE2-480B-B8B4-E2054AD35842}" dt="2025-03-26T15:49:07.823" v="208" actId="33553"/>
          <ac:spMkLst>
            <pc:docMk/>
            <pc:sldMk cId="0" sldId="258"/>
            <ac:spMk id="25" creationId="{00000000-0000-0000-0000-000000000000}"/>
          </ac:spMkLst>
        </pc:spChg>
      </pc:sldChg>
      <pc:sldChg chg="modSp mod">
        <pc:chgData name="Mia Castellano" userId="e7656ccb-6563-44f3-9a6a-76f3b06b3f11" providerId="ADAL" clId="{D5D098AB-0FE2-480B-B8B4-E2054AD35842}" dt="2025-03-26T15:49:11.990" v="209" actId="33553"/>
        <pc:sldMkLst>
          <pc:docMk/>
          <pc:sldMk cId="0" sldId="259"/>
        </pc:sldMkLst>
        <pc:spChg chg="mod">
          <ac:chgData name="Mia Castellano" userId="e7656ccb-6563-44f3-9a6a-76f3b06b3f11" providerId="ADAL" clId="{D5D098AB-0FE2-480B-B8B4-E2054AD35842}" dt="2025-03-24T15:02:39.423" v="15" actId="962"/>
          <ac:spMkLst>
            <pc:docMk/>
            <pc:sldMk cId="0" sldId="259"/>
            <ac:spMk id="2" creationId="{00000000-0000-0000-0000-000000000000}"/>
          </ac:spMkLst>
        </pc:spChg>
        <pc:spChg chg="mod ord">
          <ac:chgData name="Mia Castellano" userId="e7656ccb-6563-44f3-9a6a-76f3b06b3f11" providerId="ADAL" clId="{D5D098AB-0FE2-480B-B8B4-E2054AD35842}" dt="2025-03-26T15:49:11.990" v="209" actId="33553"/>
          <ac:spMkLst>
            <pc:docMk/>
            <pc:sldMk cId="0" sldId="259"/>
            <ac:spMk id="8" creationId="{00000000-0000-0000-0000-000000000000}"/>
          </ac:spMkLst>
        </pc:spChg>
        <pc:spChg chg="ord">
          <ac:chgData name="Mia Castellano" userId="e7656ccb-6563-44f3-9a6a-76f3b06b3f11" providerId="ADAL" clId="{D5D098AB-0FE2-480B-B8B4-E2054AD35842}" dt="2025-03-24T15:13:36.461" v="51" actId="13244"/>
          <ac:spMkLst>
            <pc:docMk/>
            <pc:sldMk cId="0" sldId="259"/>
            <ac:spMk id="9" creationId="{00000000-0000-0000-0000-000000000000}"/>
          </ac:spMkLst>
        </pc:spChg>
        <pc:grpChg chg="mod">
          <ac:chgData name="Mia Castellano" userId="e7656ccb-6563-44f3-9a6a-76f3b06b3f11" providerId="ADAL" clId="{D5D098AB-0FE2-480B-B8B4-E2054AD35842}" dt="2025-03-24T15:02:41.673" v="16" actId="962"/>
          <ac:grpSpMkLst>
            <pc:docMk/>
            <pc:sldMk cId="0" sldId="259"/>
            <ac:grpSpMk id="3" creationId="{00000000-0000-0000-0000-000000000000}"/>
          </ac:grpSpMkLst>
        </pc:grpChg>
        <pc:grpChg chg="mod">
          <ac:chgData name="Mia Castellano" userId="e7656ccb-6563-44f3-9a6a-76f3b06b3f11" providerId="ADAL" clId="{D5D098AB-0FE2-480B-B8B4-E2054AD35842}" dt="2025-03-24T15:02:42.890" v="17" actId="962"/>
          <ac:grpSpMkLst>
            <pc:docMk/>
            <pc:sldMk cId="0" sldId="259"/>
            <ac:grpSpMk id="6" creationId="{00000000-0000-0000-0000-000000000000}"/>
          </ac:grpSpMkLst>
        </pc:grpChg>
        <pc:picChg chg="ord">
          <ac:chgData name="Mia Castellano" userId="e7656ccb-6563-44f3-9a6a-76f3b06b3f11" providerId="ADAL" clId="{D5D098AB-0FE2-480B-B8B4-E2054AD35842}" dt="2025-03-24T15:14:23.219" v="59" actId="13244"/>
          <ac:picMkLst>
            <pc:docMk/>
            <pc:sldMk cId="0" sldId="259"/>
            <ac:picMk id="5" creationId="{00000000-0000-0000-0000-000000000000}"/>
          </ac:picMkLst>
        </pc:picChg>
      </pc:sldChg>
      <pc:sldChg chg="addSp delSp modSp mod">
        <pc:chgData name="Mia Castellano" userId="e7656ccb-6563-44f3-9a6a-76f3b06b3f11" providerId="ADAL" clId="{D5D098AB-0FE2-480B-B8B4-E2054AD35842}" dt="2025-03-26T15:43:44.800" v="107" actId="1076"/>
        <pc:sldMkLst>
          <pc:docMk/>
          <pc:sldMk cId="0" sldId="275"/>
        </pc:sldMkLst>
        <pc:spChg chg="mod">
          <ac:chgData name="Mia Castellano" userId="e7656ccb-6563-44f3-9a6a-76f3b06b3f11" providerId="ADAL" clId="{D5D098AB-0FE2-480B-B8B4-E2054AD35842}" dt="2025-03-24T15:02:54.630" v="30" actId="962"/>
          <ac:spMkLst>
            <pc:docMk/>
            <pc:sldMk cId="0" sldId="275"/>
            <ac:spMk id="2" creationId="{00000000-0000-0000-0000-000000000000}"/>
          </ac:spMkLst>
        </pc:spChg>
        <pc:spChg chg="mod ord">
          <ac:chgData name="Mia Castellano" userId="e7656ccb-6563-44f3-9a6a-76f3b06b3f11" providerId="ADAL" clId="{D5D098AB-0FE2-480B-B8B4-E2054AD35842}" dt="2025-03-26T15:43:44.800" v="107" actId="1076"/>
          <ac:spMkLst>
            <pc:docMk/>
            <pc:sldMk cId="0" sldId="275"/>
            <ac:spMk id="14" creationId="{00000000-0000-0000-0000-000000000000}"/>
          </ac:spMkLst>
        </pc:spChg>
        <pc:grpChg chg="mod">
          <ac:chgData name="Mia Castellano" userId="e7656ccb-6563-44f3-9a6a-76f3b06b3f11" providerId="ADAL" clId="{D5D098AB-0FE2-480B-B8B4-E2054AD35842}" dt="2025-03-24T15:02:55.189" v="31" actId="962"/>
          <ac:grpSpMkLst>
            <pc:docMk/>
            <pc:sldMk cId="0" sldId="275"/>
            <ac:grpSpMk id="3" creationId="{00000000-0000-0000-0000-000000000000}"/>
          </ac:grpSpMkLst>
        </pc:grpChg>
        <pc:grpChg chg="mod ord">
          <ac:chgData name="Mia Castellano" userId="e7656ccb-6563-44f3-9a6a-76f3b06b3f11" providerId="ADAL" clId="{D5D098AB-0FE2-480B-B8B4-E2054AD35842}" dt="2025-03-24T15:15:35.724" v="67" actId="13244"/>
          <ac:grpSpMkLst>
            <pc:docMk/>
            <pc:sldMk cId="0" sldId="275"/>
            <ac:grpSpMk id="8" creationId="{00000000-0000-0000-0000-000000000000}"/>
          </ac:grpSpMkLst>
        </pc:grpChg>
        <pc:picChg chg="mod">
          <ac:chgData name="Mia Castellano" userId="e7656ccb-6563-44f3-9a6a-76f3b06b3f11" providerId="ADAL" clId="{D5D098AB-0FE2-480B-B8B4-E2054AD35842}" dt="2025-03-24T15:03:22.646" v="35" actId="1076"/>
          <ac:picMkLst>
            <pc:docMk/>
            <pc:sldMk cId="0" sldId="275"/>
            <ac:picMk id="7" creationId="{00000000-0000-0000-0000-000000000000}"/>
          </ac:picMkLst>
        </pc:picChg>
      </pc:sldChg>
      <pc:sldChg chg="delSp modSp mod">
        <pc:chgData name="Mia Castellano" userId="e7656ccb-6563-44f3-9a6a-76f3b06b3f11" providerId="ADAL" clId="{D5D098AB-0FE2-480B-B8B4-E2054AD35842}" dt="2025-03-26T15:49:41.188" v="220" actId="33553"/>
        <pc:sldMkLst>
          <pc:docMk/>
          <pc:sldMk cId="0" sldId="276"/>
        </pc:sldMkLst>
        <pc:spChg chg="mod">
          <ac:chgData name="Mia Castellano" userId="e7656ccb-6563-44f3-9a6a-76f3b06b3f11" providerId="ADAL" clId="{D5D098AB-0FE2-480B-B8B4-E2054AD35842}" dt="2025-03-24T15:16:02.026" v="71" actId="962"/>
          <ac:spMkLst>
            <pc:docMk/>
            <pc:sldMk cId="0" sldId="276"/>
            <ac:spMk id="2" creationId="{00000000-0000-0000-0000-000000000000}"/>
          </ac:spMkLst>
        </pc:spChg>
        <pc:spChg chg="mod topLvl">
          <ac:chgData name="Mia Castellano" userId="e7656ccb-6563-44f3-9a6a-76f3b06b3f11" providerId="ADAL" clId="{D5D098AB-0FE2-480B-B8B4-E2054AD35842}" dt="2025-03-24T15:16:02.501" v="72" actId="962"/>
          <ac:spMkLst>
            <pc:docMk/>
            <pc:sldMk cId="0" sldId="276"/>
            <ac:spMk id="4" creationId="{00000000-0000-0000-0000-000000000000}"/>
          </ac:spMkLst>
        </pc:spChg>
        <pc:spChg chg="mod ord">
          <ac:chgData name="Mia Castellano" userId="e7656ccb-6563-44f3-9a6a-76f3b06b3f11" providerId="ADAL" clId="{D5D098AB-0FE2-480B-B8B4-E2054AD35842}" dt="2025-03-26T15:49:41.188" v="220" actId="33553"/>
          <ac:spMkLst>
            <pc:docMk/>
            <pc:sldMk cId="0" sldId="276"/>
            <ac:spMk id="7" creationId="{00000000-0000-0000-0000-000000000000}"/>
          </ac:spMkLst>
        </pc:spChg>
        <pc:spChg chg="mod">
          <ac:chgData name="Mia Castellano" userId="e7656ccb-6563-44f3-9a6a-76f3b06b3f11" providerId="ADAL" clId="{D5D098AB-0FE2-480B-B8B4-E2054AD35842}" dt="2025-03-24T15:16:55.810" v="91" actId="1076"/>
          <ac:spMkLst>
            <pc:docMk/>
            <pc:sldMk cId="0" sldId="276"/>
            <ac:spMk id="14" creationId="{00000000-0000-0000-0000-000000000000}"/>
          </ac:spMkLst>
        </pc:spChg>
        <pc:grpChg chg="mod">
          <ac:chgData name="Mia Castellano" userId="e7656ccb-6563-44f3-9a6a-76f3b06b3f11" providerId="ADAL" clId="{D5D098AB-0FE2-480B-B8B4-E2054AD35842}" dt="2025-03-24T15:16:03.581" v="74" actId="962"/>
          <ac:grpSpMkLst>
            <pc:docMk/>
            <pc:sldMk cId="0" sldId="276"/>
            <ac:grpSpMk id="8" creationId="{00000000-0000-0000-0000-000000000000}"/>
          </ac:grpSpMkLst>
        </pc:grpChg>
        <pc:grpChg chg="mod">
          <ac:chgData name="Mia Castellano" userId="e7656ccb-6563-44f3-9a6a-76f3b06b3f11" providerId="ADAL" clId="{D5D098AB-0FE2-480B-B8B4-E2054AD35842}" dt="2025-03-24T15:16:53.559" v="86" actId="1076"/>
          <ac:grpSpMkLst>
            <pc:docMk/>
            <pc:sldMk cId="0" sldId="276"/>
            <ac:grpSpMk id="10" creationId="{00000000-0000-0000-0000-000000000000}"/>
          </ac:grpSpMkLst>
        </pc:grpChg>
        <pc:grpChg chg="mod">
          <ac:chgData name="Mia Castellano" userId="e7656ccb-6563-44f3-9a6a-76f3b06b3f11" providerId="ADAL" clId="{D5D098AB-0FE2-480B-B8B4-E2054AD35842}" dt="2025-03-24T15:16:54.087" v="88" actId="1076"/>
          <ac:grpSpMkLst>
            <pc:docMk/>
            <pc:sldMk cId="0" sldId="276"/>
            <ac:grpSpMk id="12" creationId="{00000000-0000-0000-0000-000000000000}"/>
          </ac:grpSpMkLst>
        </pc:grpChg>
      </pc:sldChg>
      <pc:sldChg chg="modSp mod">
        <pc:chgData name="Mia Castellano" userId="e7656ccb-6563-44f3-9a6a-76f3b06b3f11" providerId="ADAL" clId="{D5D098AB-0FE2-480B-B8B4-E2054AD35842}" dt="2025-03-26T15:49:16.496" v="211" actId="33553"/>
        <pc:sldMkLst>
          <pc:docMk/>
          <pc:sldMk cId="0" sldId="278"/>
        </pc:sldMkLst>
        <pc:spChg chg="mod">
          <ac:chgData name="Mia Castellano" userId="e7656ccb-6563-44f3-9a6a-76f3b06b3f11" providerId="ADAL" clId="{D5D098AB-0FE2-480B-B8B4-E2054AD35842}" dt="2025-03-24T15:02:46.529" v="20" actId="962"/>
          <ac:spMkLst>
            <pc:docMk/>
            <pc:sldMk cId="0" sldId="278"/>
            <ac:spMk id="2" creationId="{00000000-0000-0000-0000-000000000000}"/>
          </ac:spMkLst>
        </pc:spChg>
        <pc:spChg chg="mod">
          <ac:chgData name="Mia Castellano" userId="e7656ccb-6563-44f3-9a6a-76f3b06b3f11" providerId="ADAL" clId="{D5D098AB-0FE2-480B-B8B4-E2054AD35842}" dt="2025-03-26T15:49:16.496" v="211" actId="33553"/>
          <ac:spMkLst>
            <pc:docMk/>
            <pc:sldMk cId="0" sldId="278"/>
            <ac:spMk id="6" creationId="{00000000-0000-0000-0000-000000000000}"/>
          </ac:spMkLst>
        </pc:spChg>
        <pc:grpChg chg="mod">
          <ac:chgData name="Mia Castellano" userId="e7656ccb-6563-44f3-9a6a-76f3b06b3f11" providerId="ADAL" clId="{D5D098AB-0FE2-480B-B8B4-E2054AD35842}" dt="2025-03-24T15:02:47.194" v="21" actId="962"/>
          <ac:grpSpMkLst>
            <pc:docMk/>
            <pc:sldMk cId="0" sldId="278"/>
            <ac:grpSpMk id="4" creationId="{00000000-0000-0000-0000-000000000000}"/>
          </ac:grpSpMkLst>
        </pc:grpChg>
      </pc:sldChg>
      <pc:sldChg chg="modSp mod">
        <pc:chgData name="Mia Castellano" userId="e7656ccb-6563-44f3-9a6a-76f3b06b3f11" providerId="ADAL" clId="{D5D098AB-0FE2-480B-B8B4-E2054AD35842}" dt="2025-03-26T15:49:19.501" v="212" actId="33553"/>
        <pc:sldMkLst>
          <pc:docMk/>
          <pc:sldMk cId="4273563142" sldId="279"/>
        </pc:sldMkLst>
        <pc:spChg chg="mod">
          <ac:chgData name="Mia Castellano" userId="e7656ccb-6563-44f3-9a6a-76f3b06b3f11" providerId="ADAL" clId="{D5D098AB-0FE2-480B-B8B4-E2054AD35842}" dt="2025-03-24T15:02:48.104" v="22" actId="962"/>
          <ac:spMkLst>
            <pc:docMk/>
            <pc:sldMk cId="4273563142" sldId="279"/>
            <ac:spMk id="2" creationId="{B5B2BF30-0D46-570E-0B18-8942FC255C9E}"/>
          </ac:spMkLst>
        </pc:spChg>
        <pc:spChg chg="mod">
          <ac:chgData name="Mia Castellano" userId="e7656ccb-6563-44f3-9a6a-76f3b06b3f11" providerId="ADAL" clId="{D5D098AB-0FE2-480B-B8B4-E2054AD35842}" dt="2025-03-26T15:49:19.501" v="212" actId="33553"/>
          <ac:spMkLst>
            <pc:docMk/>
            <pc:sldMk cId="4273563142" sldId="279"/>
            <ac:spMk id="6" creationId="{91197311-90FD-CEE9-7670-EBD69616F807}"/>
          </ac:spMkLst>
        </pc:spChg>
        <pc:grpChg chg="mod">
          <ac:chgData name="Mia Castellano" userId="e7656ccb-6563-44f3-9a6a-76f3b06b3f11" providerId="ADAL" clId="{D5D098AB-0FE2-480B-B8B4-E2054AD35842}" dt="2025-03-24T15:02:48.741" v="23" actId="962"/>
          <ac:grpSpMkLst>
            <pc:docMk/>
            <pc:sldMk cId="4273563142" sldId="279"/>
            <ac:grpSpMk id="4" creationId="{81E7B604-3FC6-228D-07C3-27D2F38FC93F}"/>
          </ac:grpSpMkLst>
        </pc:grpChg>
      </pc:sldChg>
      <pc:sldChg chg="modSp mod">
        <pc:chgData name="Mia Castellano" userId="e7656ccb-6563-44f3-9a6a-76f3b06b3f11" providerId="ADAL" clId="{D5D098AB-0FE2-480B-B8B4-E2054AD35842}" dt="2025-03-26T15:49:14.193" v="210" actId="33553"/>
        <pc:sldMkLst>
          <pc:docMk/>
          <pc:sldMk cId="2960747683" sldId="280"/>
        </pc:sldMkLst>
        <pc:spChg chg="mod">
          <ac:chgData name="Mia Castellano" userId="e7656ccb-6563-44f3-9a6a-76f3b06b3f11" providerId="ADAL" clId="{D5D098AB-0FE2-480B-B8B4-E2054AD35842}" dt="2025-03-24T15:02:44.441" v="18" actId="962"/>
          <ac:spMkLst>
            <pc:docMk/>
            <pc:sldMk cId="2960747683" sldId="280"/>
            <ac:spMk id="2" creationId="{4123BA68-1F70-232C-9C08-953EC22033E8}"/>
          </ac:spMkLst>
        </pc:spChg>
        <pc:spChg chg="mod">
          <ac:chgData name="Mia Castellano" userId="e7656ccb-6563-44f3-9a6a-76f3b06b3f11" providerId="ADAL" clId="{D5D098AB-0FE2-480B-B8B4-E2054AD35842}" dt="2025-03-26T15:49:14.193" v="210" actId="33553"/>
          <ac:spMkLst>
            <pc:docMk/>
            <pc:sldMk cId="2960747683" sldId="280"/>
            <ac:spMk id="6" creationId="{A2D4AB8C-8C7C-66A0-818C-C00C73537936}"/>
          </ac:spMkLst>
        </pc:spChg>
        <pc:grpChg chg="mod">
          <ac:chgData name="Mia Castellano" userId="e7656ccb-6563-44f3-9a6a-76f3b06b3f11" providerId="ADAL" clId="{D5D098AB-0FE2-480B-B8B4-E2054AD35842}" dt="2025-03-24T15:02:45.055" v="19" actId="962"/>
          <ac:grpSpMkLst>
            <pc:docMk/>
            <pc:sldMk cId="2960747683" sldId="280"/>
            <ac:grpSpMk id="4" creationId="{BCC0E2C9-08DE-762E-23DF-3B7858B4178F}"/>
          </ac:grpSpMkLst>
        </pc:grpChg>
      </pc:sldChg>
      <pc:sldChg chg="modSp mod">
        <pc:chgData name="Mia Castellano" userId="e7656ccb-6563-44f3-9a6a-76f3b06b3f11" providerId="ADAL" clId="{D5D098AB-0FE2-480B-B8B4-E2054AD35842}" dt="2025-03-26T15:51:25.667" v="227" actId="13244"/>
        <pc:sldMkLst>
          <pc:docMk/>
          <pc:sldMk cId="3831333671" sldId="281"/>
        </pc:sldMkLst>
        <pc:spChg chg="mod ord">
          <ac:chgData name="Mia Castellano" userId="e7656ccb-6563-44f3-9a6a-76f3b06b3f11" providerId="ADAL" clId="{D5D098AB-0FE2-480B-B8B4-E2054AD35842}" dt="2025-03-26T15:49:35.309" v="218" actId="33553"/>
          <ac:spMkLst>
            <pc:docMk/>
            <pc:sldMk cId="3831333671" sldId="281"/>
            <ac:spMk id="7" creationId="{42A9EB01-04DA-124E-9D55-2441E83C2A4E}"/>
          </ac:spMkLst>
        </pc:spChg>
        <pc:spChg chg="mod">
          <ac:chgData name="Mia Castellano" userId="e7656ccb-6563-44f3-9a6a-76f3b06b3f11" providerId="ADAL" clId="{D5D098AB-0FE2-480B-B8B4-E2054AD35842}" dt="2025-03-24T15:02:51.433" v="26" actId="962"/>
          <ac:spMkLst>
            <pc:docMk/>
            <pc:sldMk cId="3831333671" sldId="281"/>
            <ac:spMk id="8" creationId="{869E3D48-9CE9-C545-15F1-619115B925AD}"/>
          </ac:spMkLst>
        </pc:spChg>
        <pc:grpChg chg="mod">
          <ac:chgData name="Mia Castellano" userId="e7656ccb-6563-44f3-9a6a-76f3b06b3f11" providerId="ADAL" clId="{D5D098AB-0FE2-480B-B8B4-E2054AD35842}" dt="2025-03-24T15:02:51.924" v="27" actId="962"/>
          <ac:grpSpMkLst>
            <pc:docMk/>
            <pc:sldMk cId="3831333671" sldId="281"/>
            <ac:grpSpMk id="9" creationId="{5AEE4A2D-0DEF-9B65-BB44-AAE88073F443}"/>
          </ac:grpSpMkLst>
        </pc:grpChg>
        <pc:picChg chg="mod">
          <ac:chgData name="Mia Castellano" userId="e7656ccb-6563-44f3-9a6a-76f3b06b3f11" providerId="ADAL" clId="{D5D098AB-0FE2-480B-B8B4-E2054AD35842}" dt="2025-03-26T15:51:25.667" v="227" actId="13244"/>
          <ac:picMkLst>
            <pc:docMk/>
            <pc:sldMk cId="3831333671" sldId="281"/>
            <ac:picMk id="1028" creationId="{3981DAAE-3DAF-D11D-322D-57175A2F143D}"/>
          </ac:picMkLst>
        </pc:picChg>
      </pc:sldChg>
      <pc:sldChg chg="modSp mod">
        <pc:chgData name="Mia Castellano" userId="e7656ccb-6563-44f3-9a6a-76f3b06b3f11" providerId="ADAL" clId="{D5D098AB-0FE2-480B-B8B4-E2054AD35842}" dt="2025-03-26T15:49:25.382" v="213" actId="33553"/>
        <pc:sldMkLst>
          <pc:docMk/>
          <pc:sldMk cId="3837919040" sldId="283"/>
        </pc:sldMkLst>
        <pc:spChg chg="mod ord">
          <ac:chgData name="Mia Castellano" userId="e7656ccb-6563-44f3-9a6a-76f3b06b3f11" providerId="ADAL" clId="{D5D098AB-0FE2-480B-B8B4-E2054AD35842}" dt="2025-03-26T15:49:25.382" v="213" actId="33553"/>
          <ac:spMkLst>
            <pc:docMk/>
            <pc:sldMk cId="3837919040" sldId="283"/>
            <ac:spMk id="7" creationId="{AA77F929-AD5C-95E4-CA53-2A2E3ED9FF11}"/>
          </ac:spMkLst>
        </pc:spChg>
        <pc:spChg chg="mod">
          <ac:chgData name="Mia Castellano" userId="e7656ccb-6563-44f3-9a6a-76f3b06b3f11" providerId="ADAL" clId="{D5D098AB-0FE2-480B-B8B4-E2054AD35842}" dt="2025-03-24T15:02:49.658" v="24" actId="962"/>
          <ac:spMkLst>
            <pc:docMk/>
            <pc:sldMk cId="3837919040" sldId="283"/>
            <ac:spMk id="8" creationId="{83F1BA68-C8ED-FEE8-8833-D739958AD2C9}"/>
          </ac:spMkLst>
        </pc:spChg>
        <pc:grpChg chg="mod">
          <ac:chgData name="Mia Castellano" userId="e7656ccb-6563-44f3-9a6a-76f3b06b3f11" providerId="ADAL" clId="{D5D098AB-0FE2-480B-B8B4-E2054AD35842}" dt="2025-03-24T15:02:50.218" v="25" actId="962"/>
          <ac:grpSpMkLst>
            <pc:docMk/>
            <pc:sldMk cId="3837919040" sldId="283"/>
            <ac:grpSpMk id="9" creationId="{7295A8AA-7535-E7F9-9A65-80AAD248BE3D}"/>
          </ac:grpSpMkLst>
        </pc:grpChg>
      </pc:sldChg>
      <pc:sldChg chg="modSp del mod">
        <pc:chgData name="Mia Castellano" userId="e7656ccb-6563-44f3-9a6a-76f3b06b3f11" providerId="ADAL" clId="{D5D098AB-0FE2-480B-B8B4-E2054AD35842}" dt="2025-03-26T15:44:38.343" v="111" actId="2696"/>
        <pc:sldMkLst>
          <pc:docMk/>
          <pc:sldMk cId="2490711798" sldId="284"/>
        </pc:sldMkLst>
      </pc:sldChg>
      <pc:sldChg chg="new del">
        <pc:chgData name="Mia Castellano" userId="e7656ccb-6563-44f3-9a6a-76f3b06b3f11" providerId="ADAL" clId="{D5D098AB-0FE2-480B-B8B4-E2054AD35842}" dt="2025-03-26T15:42:08.716" v="101" actId="2696"/>
        <pc:sldMkLst>
          <pc:docMk/>
          <pc:sldMk cId="2342027914" sldId="285"/>
        </pc:sldMkLst>
      </pc:sldChg>
      <pc:sldChg chg="modSp add del mod">
        <pc:chgData name="Mia Castellano" userId="e7656ccb-6563-44f3-9a6a-76f3b06b3f11" providerId="ADAL" clId="{D5D098AB-0FE2-480B-B8B4-E2054AD35842}" dt="2025-03-26T15:49:27.768" v="214" actId="33553"/>
        <pc:sldMkLst>
          <pc:docMk/>
          <pc:sldMk cId="1426370617" sldId="286"/>
        </pc:sldMkLst>
        <pc:spChg chg="mod">
          <ac:chgData name="Mia Castellano" userId="e7656ccb-6563-44f3-9a6a-76f3b06b3f11" providerId="ADAL" clId="{D5D098AB-0FE2-480B-B8B4-E2054AD35842}" dt="2025-03-26T15:45:21.274" v="112" actId="962"/>
          <ac:spMkLst>
            <pc:docMk/>
            <pc:sldMk cId="1426370617" sldId="286"/>
            <ac:spMk id="2" creationId="{2A98AE7B-6CE2-83C4-B6CC-6787CDD3EECC}"/>
          </ac:spMkLst>
        </pc:spChg>
        <pc:spChg chg="mod">
          <ac:chgData name="Mia Castellano" userId="e7656ccb-6563-44f3-9a6a-76f3b06b3f11" providerId="ADAL" clId="{D5D098AB-0FE2-480B-B8B4-E2054AD35842}" dt="2025-03-26T15:49:27.768" v="214" actId="33553"/>
          <ac:spMkLst>
            <pc:docMk/>
            <pc:sldMk cId="1426370617" sldId="286"/>
            <ac:spMk id="6" creationId="{64B3A210-9522-7DB1-A8D1-46C2D3E861A1}"/>
          </ac:spMkLst>
        </pc:spChg>
        <pc:grpChg chg="mod">
          <ac:chgData name="Mia Castellano" userId="e7656ccb-6563-44f3-9a6a-76f3b06b3f11" providerId="ADAL" clId="{D5D098AB-0FE2-480B-B8B4-E2054AD35842}" dt="2025-03-26T15:45:22.133" v="113" actId="962"/>
          <ac:grpSpMkLst>
            <pc:docMk/>
            <pc:sldMk cId="1426370617" sldId="286"/>
            <ac:grpSpMk id="4" creationId="{12A6B050-2669-F38A-9158-7B2F3A5AD07C}"/>
          </ac:grpSpMkLst>
        </pc:grpChg>
        <pc:picChg chg="mod">
          <ac:chgData name="Mia Castellano" userId="e7656ccb-6563-44f3-9a6a-76f3b06b3f11" providerId="ADAL" clId="{D5D098AB-0FE2-480B-B8B4-E2054AD35842}" dt="2025-03-26T15:46:06.710" v="189" actId="962"/>
          <ac:picMkLst>
            <pc:docMk/>
            <pc:sldMk cId="1426370617" sldId="286"/>
            <ac:picMk id="9" creationId="{4398B7C6-1DD4-27A4-F92B-6B0B9424E054}"/>
          </ac:picMkLst>
        </pc:picChg>
      </pc:sldChg>
      <pc:sldChg chg="modSp add mod ord">
        <pc:chgData name="Mia Castellano" userId="e7656ccb-6563-44f3-9a6a-76f3b06b3f11" providerId="ADAL" clId="{D5D098AB-0FE2-480B-B8B4-E2054AD35842}" dt="2025-03-26T15:49:29.093" v="215" actId="33553"/>
        <pc:sldMkLst>
          <pc:docMk/>
          <pc:sldMk cId="2867218979" sldId="287"/>
        </pc:sldMkLst>
        <pc:spChg chg="mod">
          <ac:chgData name="Mia Castellano" userId="e7656ccb-6563-44f3-9a6a-76f3b06b3f11" providerId="ADAL" clId="{D5D098AB-0FE2-480B-B8B4-E2054AD35842}" dt="2025-03-26T15:48:17.041" v="195" actId="962"/>
          <ac:spMkLst>
            <pc:docMk/>
            <pc:sldMk cId="2867218979" sldId="287"/>
            <ac:spMk id="2" creationId="{E09FE39B-86A6-D39D-DAF6-907138A41818}"/>
          </ac:spMkLst>
        </pc:spChg>
        <pc:spChg chg="mod">
          <ac:chgData name="Mia Castellano" userId="e7656ccb-6563-44f3-9a6a-76f3b06b3f11" providerId="ADAL" clId="{D5D098AB-0FE2-480B-B8B4-E2054AD35842}" dt="2025-03-26T15:49:29.093" v="215" actId="33553"/>
          <ac:spMkLst>
            <pc:docMk/>
            <pc:sldMk cId="2867218979" sldId="287"/>
            <ac:spMk id="6" creationId="{C0BB31F4-EB65-ECAE-AAFA-BEC84FDB2F85}"/>
          </ac:spMkLst>
        </pc:spChg>
        <pc:grpChg chg="mod">
          <ac:chgData name="Mia Castellano" userId="e7656ccb-6563-44f3-9a6a-76f3b06b3f11" providerId="ADAL" clId="{D5D098AB-0FE2-480B-B8B4-E2054AD35842}" dt="2025-03-26T15:48:25.425" v="198" actId="962"/>
          <ac:grpSpMkLst>
            <pc:docMk/>
            <pc:sldMk cId="2867218979" sldId="287"/>
            <ac:grpSpMk id="3" creationId="{629513DC-5BDC-F5F0-E8BC-BD08C513BECF}"/>
          </ac:grpSpMkLst>
        </pc:grpChg>
        <pc:grpChg chg="mod">
          <ac:chgData name="Mia Castellano" userId="e7656ccb-6563-44f3-9a6a-76f3b06b3f11" providerId="ADAL" clId="{D5D098AB-0FE2-480B-B8B4-E2054AD35842}" dt="2025-03-26T15:48:02.421" v="192" actId="962"/>
          <ac:grpSpMkLst>
            <pc:docMk/>
            <pc:sldMk cId="2867218979" sldId="287"/>
            <ac:grpSpMk id="4" creationId="{C8EF506F-D960-333C-0910-5FAC597BD856}"/>
          </ac:grpSpMkLst>
        </pc:grpChg>
        <pc:picChg chg="mod">
          <ac:chgData name="Mia Castellano" userId="e7656ccb-6563-44f3-9a6a-76f3b06b3f11" providerId="ADAL" clId="{D5D098AB-0FE2-480B-B8B4-E2054AD35842}" dt="2025-03-26T15:48:23.847" v="197" actId="962"/>
          <ac:picMkLst>
            <pc:docMk/>
            <pc:sldMk cId="2867218979" sldId="287"/>
            <ac:picMk id="9" creationId="{2BD112F4-BCD0-2F10-E5AD-212BDC71912E}"/>
          </ac:picMkLst>
        </pc:picChg>
      </pc:sldChg>
      <pc:sldChg chg="modSp add mod">
        <pc:chgData name="Mia Castellano" userId="e7656ccb-6563-44f3-9a6a-76f3b06b3f11" providerId="ADAL" clId="{D5D098AB-0FE2-480B-B8B4-E2054AD35842}" dt="2025-03-26T15:50:43.445" v="223" actId="13244"/>
        <pc:sldMkLst>
          <pc:docMk/>
          <pc:sldMk cId="1542588349" sldId="288"/>
        </pc:sldMkLst>
        <pc:spChg chg="mod">
          <ac:chgData name="Mia Castellano" userId="e7656ccb-6563-44f3-9a6a-76f3b06b3f11" providerId="ADAL" clId="{D5D098AB-0FE2-480B-B8B4-E2054AD35842}" dt="2025-03-26T15:48:27.114" v="199" actId="962"/>
          <ac:spMkLst>
            <pc:docMk/>
            <pc:sldMk cId="1542588349" sldId="288"/>
            <ac:spMk id="2" creationId="{44A2E2FF-6A2B-707D-6E5C-F377151CF5B7}"/>
          </ac:spMkLst>
        </pc:spChg>
        <pc:spChg chg="mod ord">
          <ac:chgData name="Mia Castellano" userId="e7656ccb-6563-44f3-9a6a-76f3b06b3f11" providerId="ADAL" clId="{D5D098AB-0FE2-480B-B8B4-E2054AD35842}" dt="2025-03-26T15:50:43.445" v="223" actId="13244"/>
          <ac:spMkLst>
            <pc:docMk/>
            <pc:sldMk cId="1542588349" sldId="288"/>
            <ac:spMk id="3" creationId="{34BA6B55-303E-363D-0F37-68DBABB4F4A9}"/>
          </ac:spMkLst>
        </pc:spChg>
        <pc:grpChg chg="mod">
          <ac:chgData name="Mia Castellano" userId="e7656ccb-6563-44f3-9a6a-76f3b06b3f11" providerId="ADAL" clId="{D5D098AB-0FE2-480B-B8B4-E2054AD35842}" dt="2025-03-26T15:48:27.936" v="200" actId="962"/>
          <ac:grpSpMkLst>
            <pc:docMk/>
            <pc:sldMk cId="1542588349" sldId="288"/>
            <ac:grpSpMk id="4" creationId="{8FE9FA63-3B42-9BF8-EA55-7906E9039189}"/>
          </ac:grpSpMkLst>
        </pc:grpChg>
      </pc:sldChg>
      <pc:sldChg chg="modSp add mod">
        <pc:chgData name="Mia Castellano" userId="e7656ccb-6563-44f3-9a6a-76f3b06b3f11" providerId="ADAL" clId="{D5D098AB-0FE2-480B-B8B4-E2054AD35842}" dt="2025-03-26T15:51:04.191" v="226" actId="13244"/>
        <pc:sldMkLst>
          <pc:docMk/>
          <pc:sldMk cId="2641588930" sldId="289"/>
        </pc:sldMkLst>
        <pc:spChg chg="mod">
          <ac:chgData name="Mia Castellano" userId="e7656ccb-6563-44f3-9a6a-76f3b06b3f11" providerId="ADAL" clId="{D5D098AB-0FE2-480B-B8B4-E2054AD35842}" dt="2025-03-26T15:48:29.366" v="201" actId="962"/>
          <ac:spMkLst>
            <pc:docMk/>
            <pc:sldMk cId="2641588930" sldId="289"/>
            <ac:spMk id="2" creationId="{5AD76BD6-9864-D04E-99E0-56BF1F5FC497}"/>
          </ac:spMkLst>
        </pc:spChg>
        <pc:spChg chg="mod ord">
          <ac:chgData name="Mia Castellano" userId="e7656ccb-6563-44f3-9a6a-76f3b06b3f11" providerId="ADAL" clId="{D5D098AB-0FE2-480B-B8B4-E2054AD35842}" dt="2025-03-26T15:50:59.948" v="225" actId="13244"/>
          <ac:spMkLst>
            <pc:docMk/>
            <pc:sldMk cId="2641588930" sldId="289"/>
            <ac:spMk id="3" creationId="{04BD83A1-C73A-6C93-F6E2-91C7F1D801F3}"/>
          </ac:spMkLst>
        </pc:spChg>
        <pc:grpChg chg="mod">
          <ac:chgData name="Mia Castellano" userId="e7656ccb-6563-44f3-9a6a-76f3b06b3f11" providerId="ADAL" clId="{D5D098AB-0FE2-480B-B8B4-E2054AD35842}" dt="2025-03-26T15:48:30.305" v="202" actId="962"/>
          <ac:grpSpMkLst>
            <pc:docMk/>
            <pc:sldMk cId="2641588930" sldId="289"/>
            <ac:grpSpMk id="4" creationId="{3CDB9BFB-5658-DE70-35A1-81748A587273}"/>
          </ac:grpSpMkLst>
        </pc:grpChg>
        <pc:grpChg chg="mod">
          <ac:chgData name="Mia Castellano" userId="e7656ccb-6563-44f3-9a6a-76f3b06b3f11" providerId="ADAL" clId="{D5D098AB-0FE2-480B-B8B4-E2054AD35842}" dt="2025-03-26T15:48:59.374" v="205" actId="962"/>
          <ac:grpSpMkLst>
            <pc:docMk/>
            <pc:sldMk cId="2641588930" sldId="289"/>
            <ac:grpSpMk id="9" creationId="{B699FD33-56FC-0A06-0219-BD572E27C4D0}"/>
          </ac:grpSpMkLst>
        </pc:grpChg>
        <pc:picChg chg="mod ord">
          <ac:chgData name="Mia Castellano" userId="e7656ccb-6563-44f3-9a6a-76f3b06b3f11" providerId="ADAL" clId="{D5D098AB-0FE2-480B-B8B4-E2054AD35842}" dt="2025-03-26T15:51:04.191" v="226" actId="13244"/>
          <ac:picMkLst>
            <pc:docMk/>
            <pc:sldMk cId="2641588930" sldId="289"/>
            <ac:picMk id="8" creationId="{8931E92F-D5DA-F1FC-8B35-6C4A3D9B1F0D}"/>
          </ac:picMkLst>
        </pc:picChg>
      </pc:sldChg>
      <pc:sldChg chg="modSp add mod">
        <pc:chgData name="Mia Castellano" userId="e7656ccb-6563-44f3-9a6a-76f3b06b3f11" providerId="ADAL" clId="{D5D098AB-0FE2-480B-B8B4-E2054AD35842}" dt="2025-03-26T15:51:34.839" v="228" actId="20577"/>
        <pc:sldMkLst>
          <pc:docMk/>
          <pc:sldMk cId="3307762928" sldId="290"/>
        </pc:sldMkLst>
        <pc:spChg chg="mod">
          <ac:chgData name="Mia Castellano" userId="e7656ccb-6563-44f3-9a6a-76f3b06b3f11" providerId="ADAL" clId="{D5D098AB-0FE2-480B-B8B4-E2054AD35842}" dt="2025-03-26T15:48:59.574" v="206" actId="962"/>
          <ac:spMkLst>
            <pc:docMk/>
            <pc:sldMk cId="3307762928" sldId="290"/>
            <ac:spMk id="2" creationId="{73E34E52-B846-BD3E-EACC-763B74447466}"/>
          </ac:spMkLst>
        </pc:spChg>
        <pc:spChg chg="mod">
          <ac:chgData name="Mia Castellano" userId="e7656ccb-6563-44f3-9a6a-76f3b06b3f11" providerId="ADAL" clId="{D5D098AB-0FE2-480B-B8B4-E2054AD35842}" dt="2025-03-26T15:51:34.839" v="228" actId="20577"/>
          <ac:spMkLst>
            <pc:docMk/>
            <pc:sldMk cId="3307762928" sldId="290"/>
            <ac:spMk id="6" creationId="{F54714F2-BD67-A58B-AF93-71804A491A75}"/>
          </ac:spMkLst>
        </pc:spChg>
        <pc:grpChg chg="mod">
          <ac:chgData name="Mia Castellano" userId="e7656ccb-6563-44f3-9a6a-76f3b06b3f11" providerId="ADAL" clId="{D5D098AB-0FE2-480B-B8B4-E2054AD35842}" dt="2025-03-26T15:49:02.372" v="207" actId="962"/>
          <ac:grpSpMkLst>
            <pc:docMk/>
            <pc:sldMk cId="3307762928" sldId="290"/>
            <ac:grpSpMk id="4" creationId="{44DD9AB9-0BB2-CEA9-44B2-89A1B78A773C}"/>
          </ac:grpSpMkLst>
        </pc:grpChg>
      </pc:sldChg>
      <pc:sldChg chg="add del">
        <pc:chgData name="Mia Castellano" userId="e7656ccb-6563-44f3-9a6a-76f3b06b3f11" providerId="ADAL" clId="{D5D098AB-0FE2-480B-B8B4-E2054AD35842}" dt="2025-03-26T15:44:23.105" v="109" actId="2696"/>
        <pc:sldMkLst>
          <pc:docMk/>
          <pc:sldMk cId="4065382255"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4AA6F-E4BE-4FE2-8DA4-51CA0198808C}"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4D118-3574-4994-BB55-24FC944066AB}" type="slidenum">
              <a:rPr lang="en-US" smtClean="0"/>
              <a:t>‹#›</a:t>
            </a:fld>
            <a:endParaRPr lang="en-US"/>
          </a:p>
        </p:txBody>
      </p:sp>
    </p:spTree>
    <p:extLst>
      <p:ext uri="{BB962C8B-B14F-4D97-AF65-F5344CB8AC3E}">
        <p14:creationId xmlns:p14="http://schemas.microsoft.com/office/powerpoint/2010/main" val="233980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Public Sans" pitchFamily="50" charset="0"/>
                <a:ea typeface="Calibri" panose="020F0502020204030204" pitchFamily="34" charset="0"/>
                <a:cs typeface="Times New Roman" panose="02020603050405020304" pitchFamily="18" charset="0"/>
              </a:rPr>
              <a:t>In 1975 </a:t>
            </a:r>
            <a:r>
              <a:rPr lang="en-US" sz="1200">
                <a:effectLst/>
                <a:latin typeface="Public Sans" pitchFamily="50" charset="0"/>
                <a:ea typeface="Calibri" panose="020F0502020204030204" pitchFamily="34" charset="0"/>
                <a:cs typeface="Times New Roman" panose="02020603050405020304" pitchFamily="18" charset="0"/>
              </a:rPr>
              <a:t>U.S. Congress passed the Developmental Disabilities Assistance and Bill of Rights Act enumerating rights of persons with developmental disabilities and mandating establishment of a protection and advocacy system in each state and territory as a condition for receiving funds under the Act.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38D5A-71C8-4F3F-B4A8-6B3F75A003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23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to site. Briefly show site/purpose 165 services</a:t>
            </a:r>
          </a:p>
        </p:txBody>
      </p:sp>
      <p:sp>
        <p:nvSpPr>
          <p:cNvPr id="4" name="Slide Number Placeholder 3"/>
          <p:cNvSpPr>
            <a:spLocks noGrp="1"/>
          </p:cNvSpPr>
          <p:nvPr>
            <p:ph type="sldNum" sz="quarter" idx="5"/>
          </p:nvPr>
        </p:nvSpPr>
        <p:spPr/>
        <p:txBody>
          <a:bodyPr/>
          <a:lstStyle/>
          <a:p>
            <a:fld id="{C864D118-3574-4994-BB55-24FC944066AB}" type="slidenum">
              <a:rPr lang="en-US" smtClean="0"/>
              <a:t>13</a:t>
            </a:fld>
            <a:endParaRPr lang="en-US"/>
          </a:p>
        </p:txBody>
      </p:sp>
    </p:spTree>
    <p:extLst>
      <p:ext uri="{BB962C8B-B14F-4D97-AF65-F5344CB8AC3E}">
        <p14:creationId xmlns:p14="http://schemas.microsoft.com/office/powerpoint/2010/main" val="204951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explain logo change</a:t>
            </a:r>
          </a:p>
        </p:txBody>
      </p:sp>
      <p:sp>
        <p:nvSpPr>
          <p:cNvPr id="4" name="Slide Number Placeholder 3"/>
          <p:cNvSpPr>
            <a:spLocks noGrp="1"/>
          </p:cNvSpPr>
          <p:nvPr>
            <p:ph type="sldNum" sz="quarter" idx="5"/>
          </p:nvPr>
        </p:nvSpPr>
        <p:spPr/>
        <p:txBody>
          <a:bodyPr/>
          <a:lstStyle/>
          <a:p>
            <a:fld id="{C864D118-3574-4994-BB55-24FC944066AB}" type="slidenum">
              <a:rPr lang="en-US" smtClean="0"/>
              <a:t>4</a:t>
            </a:fld>
            <a:endParaRPr lang="en-US"/>
          </a:p>
        </p:txBody>
      </p:sp>
    </p:spTree>
    <p:extLst>
      <p:ext uri="{BB962C8B-B14F-4D97-AF65-F5344CB8AC3E}">
        <p14:creationId xmlns:p14="http://schemas.microsoft.com/office/powerpoint/2010/main" val="133969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Discuss how we gathered disability data due to lack of information about rates of mortality, hospitalization, and other stats for people with disabilities missing from the COVID-19 dashboard and other sources (EMR’s. etc.)</a:t>
            </a:r>
          </a:p>
          <a:p>
            <a:r>
              <a:rPr lang="en-US"/>
              <a:t>2. Discuss how we saw trends in the field, such as limited or no access to affordable, accessible transportation, but without the numbers to back it up</a:t>
            </a:r>
          </a:p>
          <a:p>
            <a:endParaRPr lang="en-US"/>
          </a:p>
          <a:p>
            <a:r>
              <a:rPr lang="en-US"/>
              <a:t>Go to Report site – briefly demonstrate what it contains</a:t>
            </a:r>
          </a:p>
        </p:txBody>
      </p:sp>
      <p:sp>
        <p:nvSpPr>
          <p:cNvPr id="4" name="Slide Number Placeholder 3"/>
          <p:cNvSpPr>
            <a:spLocks noGrp="1"/>
          </p:cNvSpPr>
          <p:nvPr>
            <p:ph type="sldNum" sz="quarter" idx="5"/>
          </p:nvPr>
        </p:nvSpPr>
        <p:spPr/>
        <p:txBody>
          <a:bodyPr/>
          <a:lstStyle/>
          <a:p>
            <a:fld id="{C864D118-3574-4994-BB55-24FC944066AB}" type="slidenum">
              <a:rPr lang="en-US" smtClean="0"/>
              <a:t>6</a:t>
            </a:fld>
            <a:endParaRPr lang="en-US"/>
          </a:p>
        </p:txBody>
      </p:sp>
    </p:spTree>
    <p:extLst>
      <p:ext uri="{BB962C8B-B14F-4D97-AF65-F5344CB8AC3E}">
        <p14:creationId xmlns:p14="http://schemas.microsoft.com/office/powerpoint/2010/main" val="303176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7943B-F1CC-236E-66E9-62199C892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7CCA1-40BE-2A46-D7E1-FEEBB074E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8EBAB-0F51-FA0A-5A5D-244CD41D7E9B}"/>
              </a:ext>
            </a:extLst>
          </p:cNvPr>
          <p:cNvSpPr>
            <a:spLocks noGrp="1"/>
          </p:cNvSpPr>
          <p:nvPr>
            <p:ph type="body" idx="1"/>
          </p:nvPr>
        </p:nvSpPr>
        <p:spPr/>
        <p:txBody>
          <a:bodyPr/>
          <a:lstStyle/>
          <a:p>
            <a:r>
              <a:rPr lang="en-US"/>
              <a:t>Used data to establish important connections between disability stats and existing research</a:t>
            </a:r>
          </a:p>
        </p:txBody>
      </p:sp>
      <p:sp>
        <p:nvSpPr>
          <p:cNvPr id="4" name="Slide Number Placeholder 3">
            <a:extLst>
              <a:ext uri="{FF2B5EF4-FFF2-40B4-BE49-F238E27FC236}">
                <a16:creationId xmlns:a16="http://schemas.microsoft.com/office/drawing/2014/main" id="{14D2061E-E964-DF3D-10BA-27DD2C23B567}"/>
              </a:ext>
            </a:extLst>
          </p:cNvPr>
          <p:cNvSpPr>
            <a:spLocks noGrp="1"/>
          </p:cNvSpPr>
          <p:nvPr>
            <p:ph type="sldNum" sz="quarter" idx="5"/>
          </p:nvPr>
        </p:nvSpPr>
        <p:spPr/>
        <p:txBody>
          <a:bodyPr/>
          <a:lstStyle/>
          <a:p>
            <a:fld id="{C864D118-3574-4994-BB55-24FC944066AB}" type="slidenum">
              <a:rPr lang="en-US" smtClean="0"/>
              <a:t>7</a:t>
            </a:fld>
            <a:endParaRPr lang="en-US"/>
          </a:p>
        </p:txBody>
      </p:sp>
    </p:spTree>
    <p:extLst>
      <p:ext uri="{BB962C8B-B14F-4D97-AF65-F5344CB8AC3E}">
        <p14:creationId xmlns:p14="http://schemas.microsoft.com/office/powerpoint/2010/main" val="102988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295FA-C91E-822C-A2FF-7D6B6B854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7F45C-076E-AB7B-A80B-05289AB25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60C44-A423-451E-9224-AD7C85B6FB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E7CC70-680A-95F4-BBC8-CAD4C6C9DA2F}"/>
              </a:ext>
            </a:extLst>
          </p:cNvPr>
          <p:cNvSpPr>
            <a:spLocks noGrp="1"/>
          </p:cNvSpPr>
          <p:nvPr>
            <p:ph type="sldNum" sz="quarter" idx="5"/>
          </p:nvPr>
        </p:nvSpPr>
        <p:spPr/>
        <p:txBody>
          <a:bodyPr/>
          <a:lstStyle/>
          <a:p>
            <a:fld id="{C864D118-3574-4994-BB55-24FC944066AB}" type="slidenum">
              <a:rPr lang="en-US" smtClean="0"/>
              <a:t>8</a:t>
            </a:fld>
            <a:endParaRPr lang="en-US"/>
          </a:p>
        </p:txBody>
      </p:sp>
    </p:spTree>
    <p:extLst>
      <p:ext uri="{BB962C8B-B14F-4D97-AF65-F5344CB8AC3E}">
        <p14:creationId xmlns:p14="http://schemas.microsoft.com/office/powerpoint/2010/main" val="392124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15281-4A61-7C0C-127A-D4AE4BFCA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F9650-3A9E-2470-A92A-9FAFA9616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E17AA-7DAF-03C3-F98D-7F034C5C4A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926A8A-AB20-1DE5-1AC3-3B0A010810DE}"/>
              </a:ext>
            </a:extLst>
          </p:cNvPr>
          <p:cNvSpPr>
            <a:spLocks noGrp="1"/>
          </p:cNvSpPr>
          <p:nvPr>
            <p:ph type="sldNum" sz="quarter" idx="5"/>
          </p:nvPr>
        </p:nvSpPr>
        <p:spPr/>
        <p:txBody>
          <a:bodyPr/>
          <a:lstStyle/>
          <a:p>
            <a:fld id="{C864D118-3574-4994-BB55-24FC944066AB}" type="slidenum">
              <a:rPr lang="en-US" smtClean="0"/>
              <a:t>9</a:t>
            </a:fld>
            <a:endParaRPr lang="en-US"/>
          </a:p>
        </p:txBody>
      </p:sp>
    </p:spTree>
    <p:extLst>
      <p:ext uri="{BB962C8B-B14F-4D97-AF65-F5344CB8AC3E}">
        <p14:creationId xmlns:p14="http://schemas.microsoft.com/office/powerpoint/2010/main" val="204111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2D83-1A95-43F6-0917-541635CCD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07A6E-B72A-273F-53BA-4CE9CE2FE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AAA66-3B59-114C-9E98-97FA4D86DA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9CA182-0606-75E6-FD1E-136323A1EE47}"/>
              </a:ext>
            </a:extLst>
          </p:cNvPr>
          <p:cNvSpPr>
            <a:spLocks noGrp="1"/>
          </p:cNvSpPr>
          <p:nvPr>
            <p:ph type="sldNum" sz="quarter" idx="5"/>
          </p:nvPr>
        </p:nvSpPr>
        <p:spPr/>
        <p:txBody>
          <a:bodyPr/>
          <a:lstStyle/>
          <a:p>
            <a:fld id="{C864D118-3574-4994-BB55-24FC944066AB}" type="slidenum">
              <a:rPr lang="en-US" smtClean="0"/>
              <a:t>10</a:t>
            </a:fld>
            <a:endParaRPr lang="en-US"/>
          </a:p>
        </p:txBody>
      </p:sp>
    </p:spTree>
    <p:extLst>
      <p:ext uri="{BB962C8B-B14F-4D97-AF65-F5344CB8AC3E}">
        <p14:creationId xmlns:p14="http://schemas.microsoft.com/office/powerpoint/2010/main" val="79246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8874-02CD-23CA-2210-8A4A580C4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1B044-8D79-D821-FD64-9676DDFA5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EF144-372B-ABFF-1175-2E42FFC407F4}"/>
              </a:ext>
            </a:extLst>
          </p:cNvPr>
          <p:cNvSpPr>
            <a:spLocks noGrp="1"/>
          </p:cNvSpPr>
          <p:nvPr>
            <p:ph type="body" idx="1"/>
          </p:nvPr>
        </p:nvSpPr>
        <p:spPr/>
        <p:txBody>
          <a:bodyPr/>
          <a:lstStyle/>
          <a:p>
            <a:r>
              <a:rPr lang="en-US"/>
              <a:t>Had an abundance of qualitative data regarding Michigan residents with disabilities transportation challenges, as well as data about the connection between lack of transportation leading to poorer health outcomes, but not enough qua</a:t>
            </a:r>
          </a:p>
        </p:txBody>
      </p:sp>
      <p:sp>
        <p:nvSpPr>
          <p:cNvPr id="4" name="Slide Number Placeholder 3">
            <a:extLst>
              <a:ext uri="{FF2B5EF4-FFF2-40B4-BE49-F238E27FC236}">
                <a16:creationId xmlns:a16="http://schemas.microsoft.com/office/drawing/2014/main" id="{21489895-D6F2-06D0-91FE-8C03A389F2E8}"/>
              </a:ext>
            </a:extLst>
          </p:cNvPr>
          <p:cNvSpPr>
            <a:spLocks noGrp="1"/>
          </p:cNvSpPr>
          <p:nvPr>
            <p:ph type="sldNum" sz="quarter" idx="5"/>
          </p:nvPr>
        </p:nvSpPr>
        <p:spPr/>
        <p:txBody>
          <a:bodyPr/>
          <a:lstStyle/>
          <a:p>
            <a:fld id="{C864D118-3574-4994-BB55-24FC944066AB}" type="slidenum">
              <a:rPr lang="en-US" smtClean="0"/>
              <a:t>11</a:t>
            </a:fld>
            <a:endParaRPr lang="en-US"/>
          </a:p>
        </p:txBody>
      </p:sp>
    </p:spTree>
    <p:extLst>
      <p:ext uri="{BB962C8B-B14F-4D97-AF65-F5344CB8AC3E}">
        <p14:creationId xmlns:p14="http://schemas.microsoft.com/office/powerpoint/2010/main" val="103286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about how one of our report recommendations was to fix public transit in our state </a:t>
            </a:r>
          </a:p>
        </p:txBody>
      </p:sp>
      <p:sp>
        <p:nvSpPr>
          <p:cNvPr id="4" name="Slide Number Placeholder 3"/>
          <p:cNvSpPr>
            <a:spLocks noGrp="1"/>
          </p:cNvSpPr>
          <p:nvPr>
            <p:ph type="sldNum" sz="quarter" idx="5"/>
          </p:nvPr>
        </p:nvSpPr>
        <p:spPr/>
        <p:txBody>
          <a:bodyPr/>
          <a:lstStyle/>
          <a:p>
            <a:fld id="{C864D118-3574-4994-BB55-24FC944066AB}" type="slidenum">
              <a:rPr lang="en-US" smtClean="0"/>
              <a:t>12</a:t>
            </a:fld>
            <a:endParaRPr lang="en-US"/>
          </a:p>
        </p:txBody>
      </p:sp>
    </p:spTree>
    <p:extLst>
      <p:ext uri="{BB962C8B-B14F-4D97-AF65-F5344CB8AC3E}">
        <p14:creationId xmlns:p14="http://schemas.microsoft.com/office/powerpoint/2010/main" val="134971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3/26/2025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2761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64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6017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943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60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084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27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168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282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60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57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82755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3/26/2025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65225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143653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www.drmich.org/transportation/index/" TargetMode="External"/><Relationship Id="rId5" Type="http://schemas.openxmlformats.org/officeDocument/2006/relationships/image" Target="../media/image24.png"/><Relationship Id="rId4" Type="http://schemas.openxmlformats.org/officeDocument/2006/relationships/hyperlink" Target="https://www.drmich.org/transportation/inde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0241726-9991-FFAF-B28D-DE29AB98F965}"/>
              </a:ext>
              <a:ext uri="{C183D7F6-B498-43B3-948B-1728B52AA6E4}">
                <adec:decorative xmlns:adec="http://schemas.microsoft.com/office/drawing/2017/decorative" val="1"/>
              </a:ext>
            </a:extLst>
          </p:cNvPr>
          <p:cNvPicPr>
            <a:picLocks noChangeAspect="1"/>
          </p:cNvPicPr>
          <p:nvPr/>
        </p:nvPicPr>
        <p:blipFill>
          <a:blip r:embed="rId2"/>
          <a:srcRect l="27544" r="23211"/>
          <a:stretch/>
        </p:blipFill>
        <p:spPr>
          <a:xfrm>
            <a:off x="1" y="10"/>
            <a:ext cx="4876799" cy="6857989"/>
          </a:xfrm>
          <a:prstGeom prst="rect">
            <a:avLst/>
          </a:prstGeom>
        </p:spPr>
      </p:pic>
      <p:sp>
        <p:nvSpPr>
          <p:cNvPr id="2" name="Title 1">
            <a:extLst>
              <a:ext uri="{FF2B5EF4-FFF2-40B4-BE49-F238E27FC236}">
                <a16:creationId xmlns:a16="http://schemas.microsoft.com/office/drawing/2014/main" id="{B03B3D49-9917-F984-BAB2-4C0C01D2AAC7}"/>
              </a:ext>
            </a:extLst>
          </p:cNvPr>
          <p:cNvSpPr>
            <a:spLocks noGrp="1"/>
          </p:cNvSpPr>
          <p:nvPr>
            <p:ph type="ctrTitle"/>
          </p:nvPr>
        </p:nvSpPr>
        <p:spPr>
          <a:xfrm>
            <a:off x="5604552" y="871758"/>
            <a:ext cx="5825448" cy="3871143"/>
          </a:xfrm>
        </p:spPr>
        <p:txBody>
          <a:bodyPr>
            <a:normAutofit/>
          </a:bodyPr>
          <a:lstStyle/>
          <a:p>
            <a:r>
              <a:rPr lang="en-US" cap="none">
                <a:latin typeface="Public Sans" pitchFamily="50" charset="0"/>
              </a:rPr>
              <a:t>Using Disability Statistics in DRM Projects and Initiatives</a:t>
            </a:r>
          </a:p>
        </p:txBody>
      </p:sp>
      <p:sp>
        <p:nvSpPr>
          <p:cNvPr id="3" name="Subtitle 2">
            <a:extLst>
              <a:ext uri="{FF2B5EF4-FFF2-40B4-BE49-F238E27FC236}">
                <a16:creationId xmlns:a16="http://schemas.microsoft.com/office/drawing/2014/main" id="{1E865730-535A-4E2E-5746-9D08D52310AD}"/>
              </a:ext>
            </a:extLst>
          </p:cNvPr>
          <p:cNvSpPr>
            <a:spLocks noGrp="1"/>
          </p:cNvSpPr>
          <p:nvPr>
            <p:ph type="subTitle" idx="1"/>
          </p:nvPr>
        </p:nvSpPr>
        <p:spPr>
          <a:xfrm>
            <a:off x="5619964" y="4785543"/>
            <a:ext cx="5322013" cy="1005657"/>
          </a:xfrm>
        </p:spPr>
        <p:txBody>
          <a:bodyPr>
            <a:normAutofit/>
          </a:bodyPr>
          <a:lstStyle/>
          <a:p>
            <a:r>
              <a:rPr lang="en-US">
                <a:latin typeface="Public Sans" pitchFamily="2" charset="0"/>
              </a:rPr>
              <a:t>Kristen Milefchik, MSW</a:t>
            </a:r>
          </a:p>
        </p:txBody>
      </p:sp>
      <p:cxnSp>
        <p:nvCxnSpPr>
          <p:cNvPr id="20" name="Straight Connector 1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Disability Rights Michigan logo - Blue on White Background">
            <a:extLst>
              <a:ext uri="{FF2B5EF4-FFF2-40B4-BE49-F238E27FC236}">
                <a16:creationId xmlns:a16="http://schemas.microsoft.com/office/drawing/2014/main" id="{3A6BEF60-271D-969B-F8C3-0CF1E6338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547" y="5002088"/>
            <a:ext cx="2329843" cy="831754"/>
          </a:xfrm>
          <a:prstGeom prst="rect">
            <a:avLst/>
          </a:prstGeom>
        </p:spPr>
      </p:pic>
    </p:spTree>
    <p:extLst>
      <p:ext uri="{BB962C8B-B14F-4D97-AF65-F5344CB8AC3E}">
        <p14:creationId xmlns:p14="http://schemas.microsoft.com/office/powerpoint/2010/main" val="26486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E45B0-C53E-A2B5-5207-C70ED4C8278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4A2E2FF-6A2B-707D-6E5C-F377151CF5B7}"/>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4" name="Group 4">
            <a:extLst>
              <a:ext uri="{FF2B5EF4-FFF2-40B4-BE49-F238E27FC236}">
                <a16:creationId xmlns:a16="http://schemas.microsoft.com/office/drawing/2014/main" id="{8FE9FA63-3B42-9BF8-EA55-7906E9039189}"/>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5" name="Freeform 5">
              <a:extLst>
                <a:ext uri="{FF2B5EF4-FFF2-40B4-BE49-F238E27FC236}">
                  <a16:creationId xmlns:a16="http://schemas.microsoft.com/office/drawing/2014/main" id="{28E74881-819F-D794-8968-B60161D9B88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sp>
        <p:nvSpPr>
          <p:cNvPr id="3" name="TextBox 6">
            <a:extLst>
              <a:ext uri="{FF2B5EF4-FFF2-40B4-BE49-F238E27FC236}">
                <a16:creationId xmlns:a16="http://schemas.microsoft.com/office/drawing/2014/main" id="{34BA6B55-303E-363D-0F37-68DBABB4F4A9}"/>
              </a:ext>
            </a:extLst>
          </p:cNvPr>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Clinic Interviews</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7" name="TextBox 7">
            <a:extLst>
              <a:ext uri="{FF2B5EF4-FFF2-40B4-BE49-F238E27FC236}">
                <a16:creationId xmlns:a16="http://schemas.microsoft.com/office/drawing/2014/main" id="{6BBE2EDF-C401-D610-9BEB-31BDEEB90391}"/>
              </a:ext>
            </a:extLst>
          </p:cNvPr>
          <p:cNvSpPr txBox="1"/>
          <p:nvPr/>
        </p:nvSpPr>
        <p:spPr>
          <a:xfrm>
            <a:off x="857737" y="2085298"/>
            <a:ext cx="10476525" cy="2732095"/>
          </a:xfrm>
          <a:prstGeom prst="rect">
            <a:avLst/>
          </a:prstGeom>
        </p:spPr>
        <p:txBody>
          <a:bodyPr wrap="square" lIns="0" tIns="0" rIns="0" bIns="0" rtlCol="0" anchor="t">
            <a:spAutoFit/>
          </a:bodyPr>
          <a:lstStyle/>
          <a:p>
            <a:pPr defTabSz="609630">
              <a:lnSpc>
                <a:spcPts val="2613"/>
              </a:lnSpc>
            </a:pPr>
            <a:r>
              <a:rPr lang="en-US">
                <a:solidFill>
                  <a:srgbClr val="11315D"/>
                </a:solidFill>
                <a:latin typeface="Public Sans" pitchFamily="50" charset="0"/>
              </a:rPr>
              <a:t>One-to-one interview with patient attending a clinic at a south-central Michigan homeless shelter:</a:t>
            </a:r>
          </a:p>
          <a:p>
            <a:pPr defTabSz="609630">
              <a:lnSpc>
                <a:spcPts val="2613"/>
              </a:lnSpc>
            </a:pPr>
            <a:endParaRPr lang="en-US">
              <a:solidFill>
                <a:srgbClr val="11315D"/>
              </a:solidFill>
              <a:latin typeface="Public Sans" pitchFamily="50" charset="0"/>
            </a:endParaRPr>
          </a:p>
          <a:p>
            <a:pPr marL="285750" marR="0" lvl="0" indent="-285750">
              <a:spcAft>
                <a:spcPts val="800"/>
              </a:spcAft>
              <a:buFont typeface="Arial" panose="020B0604020202020204" pitchFamily="34" charset="0"/>
              <a:buChar char="•"/>
            </a:pPr>
            <a:r>
              <a:rPr lang="en-US">
                <a:solidFill>
                  <a:srgbClr val="11315D"/>
                </a:solidFill>
                <a:latin typeface="Public Sans" pitchFamily="50" charset="0"/>
              </a:rPr>
              <a:t>One person had hypertension and needed monitoring and medication as well as dental care. </a:t>
            </a:r>
            <a:r>
              <a:rPr lang="en-US" b="1">
                <a:solidFill>
                  <a:srgbClr val="11315D"/>
                </a:solidFill>
                <a:latin typeface="Public Sans" pitchFamily="50" charset="0"/>
              </a:rPr>
              <a:t>They had insurance but missed several appointments with doctor due to transportation scheduled by insurance company falling through/not showing up. </a:t>
            </a:r>
            <a:r>
              <a:rPr lang="en-US">
                <a:solidFill>
                  <a:srgbClr val="11315D"/>
                </a:solidFill>
                <a:latin typeface="Public Sans" pitchFamily="50" charset="0"/>
              </a:rPr>
              <a:t>They were also having trouble getting medication. They were thankful for the monthly vaccine clinics provided at the shelter, saying if COVID clinic was not held at the shelter they would not have gotten vaccinated for COVID and would go to the ER for other care. </a:t>
            </a:r>
            <a:endParaRPr lang="en-US" sz="1866">
              <a:solidFill>
                <a:srgbClr val="11315D"/>
              </a:solidFill>
              <a:latin typeface="Public Sans"/>
            </a:endParaRPr>
          </a:p>
          <a:p>
            <a:pPr defTabSz="609630">
              <a:lnSpc>
                <a:spcPts val="2613"/>
              </a:lnSpc>
            </a:pPr>
            <a:endParaRPr lang="en-US" sz="1866">
              <a:solidFill>
                <a:srgbClr val="11315D"/>
              </a:solidFill>
              <a:latin typeface="Public Sans"/>
            </a:endParaRPr>
          </a:p>
        </p:txBody>
      </p:sp>
    </p:spTree>
    <p:extLst>
      <p:ext uri="{BB962C8B-B14F-4D97-AF65-F5344CB8AC3E}">
        <p14:creationId xmlns:p14="http://schemas.microsoft.com/office/powerpoint/2010/main" val="154258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5C81-8551-3BD7-2F90-A5542415B41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AD76BD6-9864-D04E-99E0-56BF1F5FC497}"/>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4" name="Group 4">
            <a:extLst>
              <a:ext uri="{FF2B5EF4-FFF2-40B4-BE49-F238E27FC236}">
                <a16:creationId xmlns:a16="http://schemas.microsoft.com/office/drawing/2014/main" id="{3CDB9BFB-5658-DE70-35A1-81748A587273}"/>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5" name="Freeform 5">
              <a:extLst>
                <a:ext uri="{FF2B5EF4-FFF2-40B4-BE49-F238E27FC236}">
                  <a16:creationId xmlns:a16="http://schemas.microsoft.com/office/drawing/2014/main" id="{76D63F2E-3CAC-A8C7-8290-8ECF16CB131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sp>
        <p:nvSpPr>
          <p:cNvPr id="3" name="TextBox 6">
            <a:extLst>
              <a:ext uri="{FF2B5EF4-FFF2-40B4-BE49-F238E27FC236}">
                <a16:creationId xmlns:a16="http://schemas.microsoft.com/office/drawing/2014/main" id="{04BD83A1-C73A-6C93-F6E2-91C7F1D801F3}"/>
              </a:ext>
            </a:extLst>
          </p:cNvPr>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Focus Group Discussions</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7" name="TextBox 7">
            <a:extLst>
              <a:ext uri="{FF2B5EF4-FFF2-40B4-BE49-F238E27FC236}">
                <a16:creationId xmlns:a16="http://schemas.microsoft.com/office/drawing/2014/main" id="{A551517D-448A-AF32-1BA9-7192CB141BDB}"/>
              </a:ext>
            </a:extLst>
          </p:cNvPr>
          <p:cNvSpPr txBox="1"/>
          <p:nvPr/>
        </p:nvSpPr>
        <p:spPr>
          <a:xfrm>
            <a:off x="685800" y="2467147"/>
            <a:ext cx="6595642" cy="3173241"/>
          </a:xfrm>
          <a:prstGeom prst="rect">
            <a:avLst/>
          </a:prstGeom>
        </p:spPr>
        <p:txBody>
          <a:bodyPr wrap="square" lIns="0" tIns="0" rIns="0" bIns="0" rtlCol="0" anchor="t">
            <a:spAutoFit/>
          </a:bodyPr>
          <a:lstStyle/>
          <a:p>
            <a:pPr defTabSz="609630"/>
            <a:r>
              <a:rPr lang="en-US">
                <a:solidFill>
                  <a:srgbClr val="11315D"/>
                </a:solidFill>
                <a:latin typeface="Public Sans" pitchFamily="50" charset="0"/>
              </a:rPr>
              <a:t>Comments made during project focus group discussion yielded a similar pattern:</a:t>
            </a:r>
          </a:p>
          <a:p>
            <a:pPr defTabSz="609630"/>
            <a:endParaRPr lang="en-US">
              <a:solidFill>
                <a:srgbClr val="11315D"/>
              </a:solidFill>
              <a:latin typeface="Public Sans" pitchFamily="50" charset="0"/>
            </a:endParaRPr>
          </a:p>
          <a:p>
            <a:pPr marR="0" lvl="0">
              <a:spcAft>
                <a:spcPts val="800"/>
              </a:spcAft>
            </a:pPr>
            <a:r>
              <a:rPr lang="en-US">
                <a:solidFill>
                  <a:srgbClr val="11315D"/>
                </a:solidFill>
                <a:latin typeface="Public Sans" pitchFamily="50" charset="0"/>
              </a:rPr>
              <a:t>“I think as a person with a disability, the transportation, and I use a wheelchair, so it might look different for other people, (. . .) as you may or may not know, the wheelchair accessible vans and conversions can be such a high cost. Even used wheelchair accessible cars can sometimes be like the cost of a sports car, so it’s just really hard to obtain.” (Participant 6, Session 2)</a:t>
            </a:r>
            <a:endParaRPr lang="en-US" sz="1866">
              <a:solidFill>
                <a:srgbClr val="11315D"/>
              </a:solidFill>
              <a:latin typeface="Public Sans"/>
            </a:endParaRPr>
          </a:p>
          <a:p>
            <a:pPr defTabSz="609630">
              <a:lnSpc>
                <a:spcPts val="2613"/>
              </a:lnSpc>
            </a:pPr>
            <a:endParaRPr lang="en-US" sz="1866">
              <a:solidFill>
                <a:srgbClr val="11315D"/>
              </a:solidFill>
              <a:latin typeface="Public Sans"/>
            </a:endParaRPr>
          </a:p>
        </p:txBody>
      </p:sp>
      <p:pic>
        <p:nvPicPr>
          <p:cNvPr id="8" name="Picture 7" descr="Icon image - person in a wheel chair loading into the back of a van">
            <a:extLst>
              <a:ext uri="{FF2B5EF4-FFF2-40B4-BE49-F238E27FC236}">
                <a16:creationId xmlns:a16="http://schemas.microsoft.com/office/drawing/2014/main" id="{8931E92F-D5DA-F1FC-8B35-6C4A3D9B1F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72990" y="2736313"/>
            <a:ext cx="3592731" cy="3592731"/>
          </a:xfrm>
          <a:prstGeom prst="rect">
            <a:avLst/>
          </a:prstGeom>
          <a:ln>
            <a:noFill/>
          </a:ln>
        </p:spPr>
      </p:pic>
      <p:grpSp>
        <p:nvGrpSpPr>
          <p:cNvPr id="9" name="Group 6">
            <a:extLst>
              <a:ext uri="{FF2B5EF4-FFF2-40B4-BE49-F238E27FC236}">
                <a16:creationId xmlns:a16="http://schemas.microsoft.com/office/drawing/2014/main" id="{B699FD33-56FC-0A06-0219-BD572E27C4D0}"/>
              </a:ext>
              <a:ext uri="{C183D7F6-B498-43B3-948B-1728B52AA6E4}">
                <adec:decorative xmlns:adec="http://schemas.microsoft.com/office/drawing/2017/decorative" val="1"/>
              </a:ext>
            </a:extLst>
          </p:cNvPr>
          <p:cNvGrpSpPr/>
          <p:nvPr/>
        </p:nvGrpSpPr>
        <p:grpSpPr>
          <a:xfrm>
            <a:off x="8786433" y="2544849"/>
            <a:ext cx="3405567" cy="884151"/>
            <a:chOff x="0" y="0"/>
            <a:chExt cx="5502415" cy="1428534"/>
          </a:xfrm>
        </p:grpSpPr>
        <p:sp>
          <p:nvSpPr>
            <p:cNvPr id="10" name="Freeform 7">
              <a:extLst>
                <a:ext uri="{FF2B5EF4-FFF2-40B4-BE49-F238E27FC236}">
                  <a16:creationId xmlns:a16="http://schemas.microsoft.com/office/drawing/2014/main" id="{96ED47CF-93C6-57F7-FBC0-95F196E68DC9}"/>
                </a:ext>
              </a:extLst>
            </p:cNvPr>
            <p:cNvSpPr/>
            <p:nvPr/>
          </p:nvSpPr>
          <p:spPr>
            <a:xfrm>
              <a:off x="0" y="0"/>
              <a:ext cx="5502415" cy="1428534"/>
            </a:xfrm>
            <a:custGeom>
              <a:avLst/>
              <a:gdLst/>
              <a:ahLst/>
              <a:cxnLst/>
              <a:rect l="l" t="t" r="r" b="b"/>
              <a:pathLst>
                <a:path w="5502415" h="1428534">
                  <a:moveTo>
                    <a:pt x="0" y="0"/>
                  </a:moveTo>
                  <a:lnTo>
                    <a:pt x="5502415" y="0"/>
                  </a:lnTo>
                  <a:lnTo>
                    <a:pt x="5502415" y="1428534"/>
                  </a:lnTo>
                  <a:lnTo>
                    <a:pt x="0" y="1428534"/>
                  </a:lnTo>
                  <a:close/>
                </a:path>
              </a:pathLst>
            </a:custGeom>
            <a:solidFill>
              <a:srgbClr val="145DA0">
                <a:alpha val="71765"/>
              </a:srgbClr>
            </a:solidFill>
          </p:spPr>
          <p:txBody>
            <a:bodyPr/>
            <a:lstStyle/>
            <a:p>
              <a:pPr defTabSz="609630"/>
              <a:endParaRPr lang="en-US" sz="1200">
                <a:solidFill>
                  <a:prstClr val="black"/>
                </a:solidFill>
                <a:latin typeface="Calibri"/>
              </a:endParaRPr>
            </a:p>
          </p:txBody>
        </p:sp>
      </p:grpSp>
    </p:spTree>
    <p:extLst>
      <p:ext uri="{BB962C8B-B14F-4D97-AF65-F5344CB8AC3E}">
        <p14:creationId xmlns:p14="http://schemas.microsoft.com/office/powerpoint/2010/main" val="264158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A9EB01-04DA-124E-9D55-2441E83C2A4E}"/>
              </a:ext>
            </a:extLst>
          </p:cNvPr>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Access to Transportation and Disability</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3" name="TextBox 2">
            <a:extLst>
              <a:ext uri="{FF2B5EF4-FFF2-40B4-BE49-F238E27FC236}">
                <a16:creationId xmlns:a16="http://schemas.microsoft.com/office/drawing/2014/main" id="{D14353E1-5A3B-8422-241F-51EF3AA89059}"/>
              </a:ext>
            </a:extLst>
          </p:cNvPr>
          <p:cNvSpPr txBox="1"/>
          <p:nvPr/>
        </p:nvSpPr>
        <p:spPr>
          <a:xfrm>
            <a:off x="606193" y="870918"/>
            <a:ext cx="6667265" cy="4973541"/>
          </a:xfrm>
          <a:prstGeom prst="rect">
            <a:avLst/>
          </a:prstGeom>
          <a:noFill/>
        </p:spPr>
        <p:txBody>
          <a:bodyPr wrap="square">
            <a:spAutoFit/>
          </a:bodyPr>
          <a:lstStyle/>
          <a:p>
            <a:pPr algn="just"/>
            <a:r>
              <a:rPr lang="en-US" sz="1866">
                <a:solidFill>
                  <a:srgbClr val="11315D"/>
                </a:solidFill>
                <a:latin typeface="Public Sans"/>
              </a:rPr>
              <a:t>“Data from a recent report by the University of New Hampshire Institute on Disability (UNH IOD) shows that in Michigan, people tend to rely more heavily on personal vehicle ownership than other modes for their transportation needs (2023). Almost all Michigan residents (97 percent) live in households with at least one car, but </a:t>
            </a:r>
            <a:r>
              <a:rPr lang="en-US" sz="1866" b="1">
                <a:solidFill>
                  <a:srgbClr val="11315D"/>
                </a:solidFill>
                <a:latin typeface="Public Sans"/>
              </a:rPr>
              <a:t>11 percent of Michigan residents with disabilities do not own any cars. </a:t>
            </a:r>
            <a:r>
              <a:rPr lang="en-US" sz="1866">
                <a:solidFill>
                  <a:srgbClr val="11315D"/>
                </a:solidFill>
                <a:latin typeface="Public Sans"/>
              </a:rPr>
              <a:t>This low level of private vehicle ownership among disabled residents may suggest that the high cost of vehicles, especially those modified for wheelchair access, makes car ownership out of reach for many Michigan residents with disabilities (Rahman, 2022). The lower rate of private vehicle ownership may also account for the higher dependency on public transit for Michigan residents with disabilities (three percent) compared to residents without disabilities (two percent; UNH IOD, 2023).”</a:t>
            </a:r>
          </a:p>
        </p:txBody>
      </p:sp>
      <p:sp>
        <p:nvSpPr>
          <p:cNvPr id="8" name="AutoShape 2">
            <a:extLst>
              <a:ext uri="{FF2B5EF4-FFF2-40B4-BE49-F238E27FC236}">
                <a16:creationId xmlns:a16="http://schemas.microsoft.com/office/drawing/2014/main" id="{869E3D48-9CE9-C545-15F1-619115B925AD}"/>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9" name="Group 4">
            <a:extLst>
              <a:ext uri="{FF2B5EF4-FFF2-40B4-BE49-F238E27FC236}">
                <a16:creationId xmlns:a16="http://schemas.microsoft.com/office/drawing/2014/main" id="{5AEE4A2D-0DEF-9B65-BB44-AAE88073F443}"/>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10" name="Freeform 5">
              <a:extLst>
                <a:ext uri="{FF2B5EF4-FFF2-40B4-BE49-F238E27FC236}">
                  <a16:creationId xmlns:a16="http://schemas.microsoft.com/office/drawing/2014/main" id="{823F0F1B-6FC5-C3F3-A2EC-9763E8D1BA1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pic>
        <p:nvPicPr>
          <p:cNvPr id="1028" name="Picture 4" descr="Orange filled image of the outline of Michigan">
            <a:extLst>
              <a:ext uri="{FF2B5EF4-FFF2-40B4-BE49-F238E27FC236}">
                <a16:creationId xmlns:a16="http://schemas.microsoft.com/office/drawing/2014/main" id="{3981DAAE-3DAF-D11D-322D-57175A2F1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886" y="1113577"/>
            <a:ext cx="5267980" cy="4274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6E07FD0-6A6D-E2EA-2CB6-D44EDB78494A}"/>
              </a:ext>
            </a:extLst>
          </p:cNvPr>
          <p:cNvSpPr txBox="1"/>
          <p:nvPr/>
        </p:nvSpPr>
        <p:spPr>
          <a:xfrm>
            <a:off x="946699" y="5732972"/>
            <a:ext cx="9338038" cy="943592"/>
          </a:xfrm>
          <a:prstGeom prst="rect">
            <a:avLst/>
          </a:prstGeom>
          <a:noFill/>
        </p:spPr>
        <p:txBody>
          <a:bodyPr wrap="square" rtlCol="0">
            <a:spAutoFit/>
          </a:bodyPr>
          <a:lstStyle/>
          <a:p>
            <a:r>
              <a:rPr lang="en-US" sz="1866" b="1">
                <a:solidFill>
                  <a:srgbClr val="11315D"/>
                </a:solidFill>
                <a:latin typeface="Public Sans"/>
              </a:rPr>
              <a:t>Relevant recommendation: “Fix public transit to increase access to healthcare”</a:t>
            </a:r>
          </a:p>
          <a:p>
            <a:endParaRPr lang="en-US" sz="1866">
              <a:solidFill>
                <a:srgbClr val="11315D"/>
              </a:solidFill>
              <a:latin typeface="Public Sans"/>
            </a:endParaRPr>
          </a:p>
          <a:p>
            <a:endParaRPr lang="en-US"/>
          </a:p>
        </p:txBody>
      </p:sp>
    </p:spTree>
    <p:extLst>
      <p:ext uri="{BB962C8B-B14F-4D97-AF65-F5344CB8AC3E}">
        <p14:creationId xmlns:p14="http://schemas.microsoft.com/office/powerpoint/2010/main" val="383133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18086-9E25-E619-87F7-4AB17350FE9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3E34E52-B846-BD3E-EACC-763B74447466}"/>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4" name="Group 4">
            <a:extLst>
              <a:ext uri="{FF2B5EF4-FFF2-40B4-BE49-F238E27FC236}">
                <a16:creationId xmlns:a16="http://schemas.microsoft.com/office/drawing/2014/main" id="{44DD9AB9-0BB2-CEA9-44B2-89A1B78A773C}"/>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5" name="Freeform 5">
              <a:extLst>
                <a:ext uri="{FF2B5EF4-FFF2-40B4-BE49-F238E27FC236}">
                  <a16:creationId xmlns:a16="http://schemas.microsoft.com/office/drawing/2014/main" id="{9096CD48-0A5E-BADC-D863-2B0358AE3AE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sp>
        <p:nvSpPr>
          <p:cNvPr id="6" name="TextBox 6">
            <a:extLst>
              <a:ext uri="{FF2B5EF4-FFF2-40B4-BE49-F238E27FC236}">
                <a16:creationId xmlns:a16="http://schemas.microsoft.com/office/drawing/2014/main" id="{F54714F2-BD67-A58B-AF93-71804A491A75}"/>
              </a:ext>
            </a:extLst>
          </p:cNvPr>
          <p:cNvSpPr txBox="1">
            <a:spLocks noGrp="1"/>
          </p:cNvSpPr>
          <p:nvPr>
            <p:ph type="title" idx="4294967295"/>
          </p:nvPr>
        </p:nvSpPr>
        <p:spPr>
          <a:xfrm>
            <a:off x="666396" y="117892"/>
            <a:ext cx="11155718" cy="14057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Transportation Data </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7" name="TextBox 7">
            <a:extLst>
              <a:ext uri="{FF2B5EF4-FFF2-40B4-BE49-F238E27FC236}">
                <a16:creationId xmlns:a16="http://schemas.microsoft.com/office/drawing/2014/main" id="{25D2E0A6-1FBA-63E5-F5E0-20CA1366D880}"/>
              </a:ext>
            </a:extLst>
          </p:cNvPr>
          <p:cNvSpPr txBox="1"/>
          <p:nvPr/>
        </p:nvSpPr>
        <p:spPr>
          <a:xfrm>
            <a:off x="666396" y="1016075"/>
            <a:ext cx="4847164" cy="5635453"/>
          </a:xfrm>
          <a:prstGeom prst="rect">
            <a:avLst/>
          </a:prstGeom>
        </p:spPr>
        <p:txBody>
          <a:bodyPr wrap="square" lIns="0" tIns="0" rIns="0" bIns="0" rtlCol="0" anchor="t">
            <a:spAutoFit/>
          </a:bodyPr>
          <a:lstStyle/>
          <a:p>
            <a:pPr defTabSz="609630">
              <a:lnSpc>
                <a:spcPts val="2613"/>
              </a:lnSpc>
            </a:pPr>
            <a:r>
              <a:rPr lang="en-US" sz="1866">
                <a:solidFill>
                  <a:srgbClr val="11315D"/>
                </a:solidFill>
                <a:latin typeface="Public Sans"/>
              </a:rPr>
              <a:t>The combination of qualitative and quantitative data regarding transportation challenges for Michiganders with disabilities also led to an online transportation guide and interactive map we designed to help people find affordable, accessible transportation in their geographic area.</a:t>
            </a:r>
          </a:p>
          <a:p>
            <a:pPr defTabSz="609630">
              <a:lnSpc>
                <a:spcPts val="2613"/>
              </a:lnSpc>
            </a:pPr>
            <a:endParaRPr lang="en-US" sz="1866">
              <a:solidFill>
                <a:srgbClr val="11315D"/>
              </a:solidFill>
              <a:latin typeface="Public Sans"/>
            </a:endParaRPr>
          </a:p>
          <a:p>
            <a:pPr marL="342900" indent="-342900" defTabSz="609630">
              <a:lnSpc>
                <a:spcPts val="2613"/>
              </a:lnSpc>
              <a:buFont typeface="Arial" panose="020B0604020202020204" pitchFamily="34" charset="0"/>
              <a:buChar char="•"/>
            </a:pPr>
            <a:r>
              <a:rPr lang="en-US" sz="1866">
                <a:solidFill>
                  <a:srgbClr val="11315D"/>
                </a:solidFill>
                <a:latin typeface="Public Sans"/>
              </a:rPr>
              <a:t>Since its launch in February 2024, the </a:t>
            </a:r>
            <a:r>
              <a:rPr lang="en-US" sz="1866">
                <a:solidFill>
                  <a:srgbClr val="11315D"/>
                </a:solidFill>
                <a:latin typeface="Public Sans"/>
                <a:hlinkClick r:id="rId4"/>
              </a:rPr>
              <a:t>DRM transportation landing page </a:t>
            </a:r>
            <a:r>
              <a:rPr lang="en-US" sz="1866">
                <a:solidFill>
                  <a:srgbClr val="11315D"/>
                </a:solidFill>
                <a:latin typeface="Public Sans"/>
              </a:rPr>
              <a:t>has reached 310,000 individuals across Michigan</a:t>
            </a:r>
          </a:p>
          <a:p>
            <a:pPr marL="342900" indent="-342900" defTabSz="609630">
              <a:lnSpc>
                <a:spcPts val="2613"/>
              </a:lnSpc>
              <a:buFont typeface="Arial" panose="020B0604020202020204" pitchFamily="34" charset="0"/>
              <a:buChar char="•"/>
            </a:pPr>
            <a:r>
              <a:rPr lang="en-US" sz="1866">
                <a:solidFill>
                  <a:srgbClr val="11315D"/>
                </a:solidFill>
                <a:latin typeface="Public Sans"/>
              </a:rPr>
              <a:t>It remains one of the top three most-visited landing pages on DRM’s website</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defTabSz="609630">
              <a:lnSpc>
                <a:spcPts val="2613"/>
              </a:lnSpc>
            </a:pPr>
            <a:endParaRPr lang="en-US" sz="1866">
              <a:solidFill>
                <a:srgbClr val="11315D"/>
              </a:solidFill>
              <a:latin typeface="Public Sans"/>
            </a:endParaRPr>
          </a:p>
        </p:txBody>
      </p:sp>
      <p:pic>
        <p:nvPicPr>
          <p:cNvPr id="9" name="Picture 8" descr="A map of Michigan with location bubbles throughout">
            <a:extLst>
              <a:ext uri="{FF2B5EF4-FFF2-40B4-BE49-F238E27FC236}">
                <a16:creationId xmlns:a16="http://schemas.microsoft.com/office/drawing/2014/main" id="{BE122631-6F56-590B-1F77-AF047F5D5E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0672" y="1191161"/>
            <a:ext cx="5645745" cy="3952022"/>
          </a:xfrm>
          <a:prstGeom prst="rect">
            <a:avLst/>
          </a:prstGeom>
        </p:spPr>
      </p:pic>
      <p:sp>
        <p:nvSpPr>
          <p:cNvPr id="3" name="TextBox 2">
            <a:extLst>
              <a:ext uri="{FF2B5EF4-FFF2-40B4-BE49-F238E27FC236}">
                <a16:creationId xmlns:a16="http://schemas.microsoft.com/office/drawing/2014/main" id="{F01E9B75-6D9B-06A7-F546-C717E2530C77}"/>
              </a:ext>
            </a:extLst>
          </p:cNvPr>
          <p:cNvSpPr txBox="1"/>
          <p:nvPr/>
        </p:nvSpPr>
        <p:spPr>
          <a:xfrm>
            <a:off x="5750893" y="5127041"/>
            <a:ext cx="5405280" cy="646331"/>
          </a:xfrm>
          <a:prstGeom prst="rect">
            <a:avLst/>
          </a:prstGeom>
          <a:noFill/>
        </p:spPr>
        <p:txBody>
          <a:bodyPr wrap="square" rtlCol="0">
            <a:spAutoFit/>
          </a:bodyPr>
          <a:lstStyle/>
          <a:p>
            <a:r>
              <a:rPr lang="en-US">
                <a:hlinkClick r:id="rId6"/>
              </a:rPr>
              <a:t>www.drmich.org/transportation/index/</a:t>
            </a:r>
            <a:endParaRPr lang="en-US"/>
          </a:p>
          <a:p>
            <a:r>
              <a:rPr lang="en-US"/>
              <a:t>www.drmich.org &gt; Resources &gt; Transportation Guide</a:t>
            </a:r>
          </a:p>
        </p:txBody>
      </p:sp>
    </p:spTree>
    <p:extLst>
      <p:ext uri="{BB962C8B-B14F-4D97-AF65-F5344CB8AC3E}">
        <p14:creationId xmlns:p14="http://schemas.microsoft.com/office/powerpoint/2010/main" val="330776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endParaRPr lang="en-US" sz="1200"/>
          </a:p>
        </p:txBody>
      </p:sp>
      <p:grpSp>
        <p:nvGrpSpPr>
          <p:cNvPr id="3" name="Group 3">
            <a:extLs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en-US" sz="1200"/>
            </a:p>
          </p:txBody>
        </p:sp>
      </p:grpSp>
      <p:pic>
        <p:nvPicPr>
          <p:cNvPr id="7" name="Picture 7" descr="Photo of a ramp and wheelchair access sign"/>
          <p:cNvPicPr>
            <a:picLocks noChangeAspect="1"/>
          </p:cNvPicPr>
          <p:nvPr/>
        </p:nvPicPr>
        <p:blipFill>
          <a:blip r:embed="rId3">
            <a:alphaModFix amt="91000"/>
          </a:blip>
          <a:srcRect t="13124" b="13124"/>
          <a:stretch>
            <a:fillRect/>
          </a:stretch>
        </p:blipFill>
        <p:spPr>
          <a:xfrm>
            <a:off x="685800" y="154690"/>
            <a:ext cx="10820400" cy="5486400"/>
          </a:xfrm>
          <a:prstGeom prst="rect">
            <a:avLst/>
          </a:prstGeom>
        </p:spPr>
      </p:pic>
      <p:grpSp>
        <p:nvGrpSpPr>
          <p:cNvPr id="8" name="Group 8">
            <a:extLst>
              <a:ext uri="{C183D7F6-B498-43B3-948B-1728B52AA6E4}">
                <adec:decorative xmlns:adec="http://schemas.microsoft.com/office/drawing/2017/decorative" val="1"/>
              </a:ext>
            </a:extLst>
          </p:cNvPr>
          <p:cNvGrpSpPr/>
          <p:nvPr/>
        </p:nvGrpSpPr>
        <p:grpSpPr>
          <a:xfrm>
            <a:off x="0" y="2574021"/>
            <a:ext cx="12192000" cy="2032109"/>
            <a:chOff x="0" y="0"/>
            <a:chExt cx="19698761" cy="3283304"/>
          </a:xfrm>
        </p:grpSpPr>
        <p:sp>
          <p:nvSpPr>
            <p:cNvPr id="9" name="Freeform 9"/>
            <p:cNvSpPr/>
            <p:nvPr/>
          </p:nvSpPr>
          <p:spPr>
            <a:xfrm>
              <a:off x="0" y="0"/>
              <a:ext cx="19698762" cy="3283304"/>
            </a:xfrm>
            <a:custGeom>
              <a:avLst/>
              <a:gdLst/>
              <a:ahLst/>
              <a:cxnLst/>
              <a:rect l="l" t="t" r="r" b="b"/>
              <a:pathLst>
                <a:path w="19698762" h="3283304">
                  <a:moveTo>
                    <a:pt x="0" y="0"/>
                  </a:moveTo>
                  <a:lnTo>
                    <a:pt x="19698762" y="0"/>
                  </a:lnTo>
                  <a:lnTo>
                    <a:pt x="19698762" y="3283304"/>
                  </a:lnTo>
                  <a:lnTo>
                    <a:pt x="0" y="3283304"/>
                  </a:lnTo>
                  <a:close/>
                </a:path>
              </a:pathLst>
            </a:custGeom>
            <a:solidFill>
              <a:srgbClr val="11315D">
                <a:alpha val="87843"/>
              </a:srgbClr>
            </a:solidFill>
          </p:spPr>
          <p:txBody>
            <a:bodyPr/>
            <a:lstStyle/>
            <a:p>
              <a:endParaRPr lang="en-US" sz="1200"/>
            </a:p>
          </p:txBody>
        </p:sp>
      </p:grpSp>
      <p:sp>
        <p:nvSpPr>
          <p:cNvPr id="14" name="TextBox 14"/>
          <p:cNvSpPr txBox="1">
            <a:spLocks noGrp="1"/>
          </p:cNvSpPr>
          <p:nvPr>
            <p:ph type="title" idx="4294967295"/>
          </p:nvPr>
        </p:nvSpPr>
        <p:spPr>
          <a:xfrm>
            <a:off x="1753044" y="3146524"/>
            <a:ext cx="8685911" cy="8871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900"/>
              </a:lnSpc>
              <a:spcBef>
                <a:spcPts val="0"/>
              </a:spcBef>
              <a:spcAft>
                <a:spcPts val="0"/>
              </a:spcAft>
              <a:buClrTx/>
              <a:buSzTx/>
              <a:buFontTx/>
              <a:buNone/>
              <a:tabLst/>
              <a:defRPr/>
            </a:pPr>
            <a:r>
              <a:rPr kumimoji="0" lang="en-US" sz="6600" b="0" i="0" u="none" strike="noStrike" kern="1200" cap="none" spc="0" normalizeH="0" baseline="0" noProof="0">
                <a:ln>
                  <a:noFill/>
                </a:ln>
                <a:solidFill>
                  <a:srgbClr val="FFFFFF"/>
                </a:solidFill>
                <a:effectLst/>
                <a:uLnTx/>
                <a:uFillTx/>
                <a:latin typeface="Public Sans"/>
                <a:ea typeface="+mn-ea"/>
                <a:cs typeface="+mn-cs"/>
              </a:rPr>
              <a:t>Thank you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3140466" y="422009"/>
            <a:ext cx="5895946" cy="510280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2933"/>
              </a:lnSpc>
              <a:spcBef>
                <a:spcPct val="0"/>
              </a:spcBef>
              <a:spcAft>
                <a:spcPts val="0"/>
              </a:spcAft>
              <a:buClrTx/>
              <a:buSzTx/>
              <a:buFontTx/>
              <a:buNone/>
              <a:tabLst/>
              <a:defRPr/>
            </a:pPr>
            <a:r>
              <a:rPr kumimoji="0" lang="en-US" sz="2666" b="0" i="0" u="none" strike="noStrike" kern="1200" cap="none" spc="0" normalizeH="0" baseline="0" noProof="0">
                <a:ln>
                  <a:noFill/>
                </a:ln>
                <a:solidFill>
                  <a:srgbClr val="11315D"/>
                </a:solidFill>
                <a:effectLst/>
                <a:uLnTx/>
                <a:uFillTx/>
                <a:latin typeface="Public Sans Bold"/>
                <a:ea typeface="+mn-ea"/>
                <a:cs typeface="+mn-cs"/>
              </a:rPr>
              <a:t>Disability Rights Michigan</a:t>
            </a:r>
          </a:p>
          <a:p>
            <a:pPr marL="0" marR="0" lvl="0" indent="0" algn="ctr" defTabSz="914400" rtl="0" eaLnBrk="1" fontAlgn="auto" latinLnBrk="0" hangingPunct="1">
              <a:lnSpc>
                <a:spcPts val="2567"/>
              </a:lnSpc>
              <a:spcBef>
                <a:spcPct val="0"/>
              </a:spcBef>
              <a:spcAft>
                <a:spcPts val="0"/>
              </a:spcAft>
              <a:buClrTx/>
              <a:buSzTx/>
              <a:buFontTx/>
              <a:buNone/>
              <a:tabLst/>
              <a:defRPr/>
            </a:pPr>
            <a:endParaRPr kumimoji="0" lang="en-US" sz="2666" b="0" i="0" u="none" strike="noStrike" kern="1200" cap="none" spc="0" normalizeH="0" baseline="0" noProof="0">
              <a:ln>
                <a:noFill/>
              </a:ln>
              <a:solidFill>
                <a:srgbClr val="11315D"/>
              </a:solidFill>
              <a:effectLst/>
              <a:uLnTx/>
              <a:uFillTx/>
              <a:latin typeface="Public Sans Bold"/>
              <a:ea typeface="+mn-ea"/>
              <a:cs typeface="+mn-cs"/>
            </a:endParaRP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a:ea typeface="+mn-ea"/>
                <a:cs typeface="+mn-cs"/>
              </a:rPr>
              <a:t>4095 Legacy Parkway</a:t>
            </a: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a:ea typeface="+mn-ea"/>
                <a:cs typeface="+mn-cs"/>
              </a:rPr>
              <a:t>Lansing, MI 48911</a:t>
            </a:r>
          </a:p>
          <a:p>
            <a:pPr marL="0" marR="0" lvl="0" indent="0" algn="ctr" defTabSz="914400" rtl="0" eaLnBrk="1" fontAlgn="auto" latinLnBrk="0" hangingPunct="1">
              <a:lnSpc>
                <a:spcPts val="2567"/>
              </a:lnSpc>
              <a:spcBef>
                <a:spcPct val="0"/>
              </a:spcBef>
              <a:spcAft>
                <a:spcPts val="0"/>
              </a:spcAft>
              <a:buClrTx/>
              <a:buSzTx/>
              <a:buFontTx/>
              <a:buNone/>
              <a:tabLst/>
              <a:defRPr/>
            </a:pPr>
            <a:endParaRPr kumimoji="0" lang="en-US" sz="2333" b="0" i="0" u="none" strike="noStrike" kern="1200" cap="none" spc="0" normalizeH="0" baseline="0" noProof="0">
              <a:ln>
                <a:noFill/>
              </a:ln>
              <a:solidFill>
                <a:srgbClr val="11315D"/>
              </a:solidFill>
              <a:effectLst/>
              <a:uLnTx/>
              <a:uFillTx/>
              <a:latin typeface="Public Sans"/>
              <a:ea typeface="+mn-ea"/>
              <a:cs typeface="+mn-cs"/>
            </a:endParaRP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Bold"/>
                <a:ea typeface="+mn-ea"/>
                <a:cs typeface="+mn-cs"/>
              </a:rPr>
              <a:t>Hours</a:t>
            </a: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a:ea typeface="+mn-ea"/>
                <a:cs typeface="+mn-cs"/>
              </a:rPr>
              <a:t>9:00am - 4:00pm (Monday – Thursday</a:t>
            </a: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a:ea typeface="+mn-ea"/>
                <a:cs typeface="+mn-cs"/>
              </a:rPr>
              <a:t>9:00am – 12:00pm (Friday)</a:t>
            </a:r>
          </a:p>
          <a:p>
            <a:pPr marL="0" marR="0" lvl="0" indent="0" algn="ctr" defTabSz="914400" rtl="0" eaLnBrk="1" fontAlgn="auto" latinLnBrk="0" hangingPunct="1">
              <a:lnSpc>
                <a:spcPts val="2567"/>
              </a:lnSpc>
              <a:spcBef>
                <a:spcPct val="0"/>
              </a:spcBef>
              <a:spcAft>
                <a:spcPts val="0"/>
              </a:spcAft>
              <a:buClrTx/>
              <a:buSzTx/>
              <a:buFontTx/>
              <a:buNone/>
              <a:tabLst/>
              <a:defRPr/>
            </a:pPr>
            <a:endParaRPr kumimoji="0" lang="en-US" sz="2333" b="0" i="0" u="none" strike="noStrike" kern="1200" cap="none" spc="0" normalizeH="0" baseline="0" noProof="0">
              <a:ln>
                <a:noFill/>
              </a:ln>
              <a:solidFill>
                <a:srgbClr val="11315D"/>
              </a:solidFill>
              <a:effectLst/>
              <a:uLnTx/>
              <a:uFillTx/>
              <a:latin typeface="Public Sans"/>
              <a:ea typeface="+mn-ea"/>
              <a:cs typeface="+mn-cs"/>
            </a:endParaRP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Bold"/>
                <a:ea typeface="+mn-ea"/>
                <a:cs typeface="+mn-cs"/>
              </a:rPr>
              <a:t>Phone</a:t>
            </a: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a:ea typeface="+mn-ea"/>
                <a:cs typeface="+mn-cs"/>
              </a:rPr>
              <a:t>800.288.5923 (Toll Free)</a:t>
            </a: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a:ea typeface="+mn-ea"/>
                <a:cs typeface="+mn-cs"/>
              </a:rPr>
              <a:t> 517.487.1755 (Voice)</a:t>
            </a:r>
          </a:p>
          <a:p>
            <a:pPr marL="0" marR="0" lvl="0" indent="0" algn="ctr" defTabSz="914400" rtl="0" eaLnBrk="1" fontAlgn="auto" latinLnBrk="0" hangingPunct="1">
              <a:lnSpc>
                <a:spcPts val="2567"/>
              </a:lnSpc>
              <a:spcBef>
                <a:spcPct val="0"/>
              </a:spcBef>
              <a:spcAft>
                <a:spcPts val="0"/>
              </a:spcAft>
              <a:buClrTx/>
              <a:buSzTx/>
              <a:buFontTx/>
              <a:buNone/>
              <a:tabLst/>
              <a:defRPr/>
            </a:pPr>
            <a:r>
              <a:rPr kumimoji="0" lang="en-US" sz="2333" b="0" i="0" u="none" strike="noStrike" kern="1200" cap="none" spc="0" normalizeH="0" baseline="0" noProof="0">
                <a:ln>
                  <a:noFill/>
                </a:ln>
                <a:solidFill>
                  <a:srgbClr val="11315D"/>
                </a:solidFill>
                <a:effectLst/>
                <a:uLnTx/>
                <a:uFillTx/>
                <a:latin typeface="Public Sans"/>
                <a:ea typeface="+mn-ea"/>
                <a:cs typeface="+mn-cs"/>
              </a:rPr>
              <a:t> 517.374.4687 (TTY)</a:t>
            </a:r>
          </a:p>
          <a:p>
            <a:pPr marL="0" marR="0" lvl="0" indent="0" algn="ctr" defTabSz="914400" rtl="0" eaLnBrk="1" fontAlgn="auto" latinLnBrk="0" hangingPunct="1">
              <a:lnSpc>
                <a:spcPts val="2933"/>
              </a:lnSpc>
              <a:spcBef>
                <a:spcPct val="0"/>
              </a:spcBef>
              <a:spcAft>
                <a:spcPts val="0"/>
              </a:spcAft>
              <a:buClrTx/>
              <a:buSzTx/>
              <a:buFontTx/>
              <a:buNone/>
              <a:tabLst/>
              <a:defRPr/>
            </a:pPr>
            <a:endParaRPr kumimoji="0" lang="en-US" sz="2333" b="0" i="0" u="none" strike="noStrike" kern="1200" cap="none" spc="0" normalizeH="0" baseline="0" noProof="0">
              <a:ln>
                <a:noFill/>
              </a:ln>
              <a:solidFill>
                <a:srgbClr val="11315D"/>
              </a:solidFill>
              <a:effectLst/>
              <a:uLnTx/>
              <a:uFillTx/>
              <a:latin typeface="Public Sans"/>
              <a:ea typeface="+mn-ea"/>
              <a:cs typeface="+mn-cs"/>
            </a:endParaRPr>
          </a:p>
          <a:p>
            <a:pPr marL="0" marR="0" lvl="0" indent="0" algn="ctr" defTabSz="914400" rtl="0" eaLnBrk="1" fontAlgn="auto" latinLnBrk="0" hangingPunct="1">
              <a:lnSpc>
                <a:spcPts val="2933"/>
              </a:lnSpc>
              <a:spcBef>
                <a:spcPct val="0"/>
              </a:spcBef>
              <a:spcAft>
                <a:spcPts val="0"/>
              </a:spcAft>
              <a:buClrTx/>
              <a:buSzTx/>
              <a:buFontTx/>
              <a:buNone/>
              <a:tabLst/>
              <a:defRPr/>
            </a:pPr>
            <a:endParaRPr kumimoji="0" lang="en-US" sz="2333" b="0" i="0" u="none" strike="noStrike" kern="1200" cap="none" spc="0" normalizeH="0" baseline="0" noProof="0">
              <a:ln>
                <a:noFill/>
              </a:ln>
              <a:solidFill>
                <a:srgbClr val="11315D"/>
              </a:solidFill>
              <a:effectLst/>
              <a:uLnTx/>
              <a:uFillTx/>
              <a:latin typeface="Public Sans"/>
              <a:ea typeface="+mn-ea"/>
              <a:cs typeface="+mn-cs"/>
            </a:endParaRPr>
          </a:p>
        </p:txBody>
      </p:sp>
      <p:sp>
        <p:nvSpPr>
          <p:cNvPr id="2" name="AutoShape 2">
            <a:extLs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endParaRPr lang="en-US" sz="1200"/>
          </a:p>
        </p:txBody>
      </p:sp>
      <p:sp>
        <p:nvSpPr>
          <p:cNvPr id="4" name="Freeform 4">
            <a:extLst>
              <a:ext uri="{C183D7F6-B498-43B3-948B-1728B52AA6E4}">
                <adec:decorative xmlns:adec="http://schemas.microsoft.com/office/drawing/2017/decorative" val="1"/>
              </a:ext>
            </a:extLst>
          </p:cNvPr>
          <p:cNvSpPr/>
          <p:nvPr/>
        </p:nvSpPr>
        <p:spPr>
          <a:xfrm>
            <a:off x="10625243" y="5732972"/>
            <a:ext cx="880957" cy="880953"/>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en-US" sz="1200"/>
          </a:p>
        </p:txBody>
      </p:sp>
      <p:grpSp>
        <p:nvGrpSpPr>
          <p:cNvPr id="8" name="Group 8">
            <a:extLst>
              <a:ext uri="{C183D7F6-B498-43B3-948B-1728B52AA6E4}">
                <adec:decorative xmlns:adec="http://schemas.microsoft.com/office/drawing/2017/decorative" val="1"/>
              </a:ext>
            </a:extLst>
          </p:cNvPr>
          <p:cNvGrpSpPr/>
          <p:nvPr/>
        </p:nvGrpSpPr>
        <p:grpSpPr>
          <a:xfrm>
            <a:off x="3212027" y="4948708"/>
            <a:ext cx="915080" cy="78426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1315D"/>
            </a:solidFill>
          </p:spPr>
          <p:txBody>
            <a:bodyPr/>
            <a:lstStyle/>
            <a:p>
              <a:endParaRPr lang="en-US" sz="1200"/>
            </a:p>
          </p:txBody>
        </p:sp>
      </p:grpSp>
      <p:grpSp>
        <p:nvGrpSpPr>
          <p:cNvPr id="10" name="Group 10">
            <a:extLst>
              <a:ext uri="{C183D7F6-B498-43B3-948B-1728B52AA6E4}">
                <adec:decorative xmlns:adec="http://schemas.microsoft.com/office/drawing/2017/decorative" val="1"/>
              </a:ext>
            </a:extLst>
          </p:cNvPr>
          <p:cNvGrpSpPr/>
          <p:nvPr/>
        </p:nvGrpSpPr>
        <p:grpSpPr>
          <a:xfrm>
            <a:off x="3571493" y="4948707"/>
            <a:ext cx="5012069" cy="784265"/>
            <a:chOff x="0" y="0"/>
            <a:chExt cx="16959897" cy="2677195"/>
          </a:xfrm>
        </p:grpSpPr>
        <p:sp>
          <p:nvSpPr>
            <p:cNvPr id="11" name="Freeform 11"/>
            <p:cNvSpPr/>
            <p:nvPr/>
          </p:nvSpPr>
          <p:spPr>
            <a:xfrm>
              <a:off x="0" y="0"/>
              <a:ext cx="16959897" cy="2677195"/>
            </a:xfrm>
            <a:custGeom>
              <a:avLst/>
              <a:gdLst/>
              <a:ahLst/>
              <a:cxnLst/>
              <a:rect l="l" t="t" r="r" b="b"/>
              <a:pathLst>
                <a:path w="16959897" h="2677195">
                  <a:moveTo>
                    <a:pt x="0" y="0"/>
                  </a:moveTo>
                  <a:lnTo>
                    <a:pt x="16959897" y="0"/>
                  </a:lnTo>
                  <a:lnTo>
                    <a:pt x="16959897" y="2677195"/>
                  </a:lnTo>
                  <a:lnTo>
                    <a:pt x="0" y="2677195"/>
                  </a:lnTo>
                  <a:close/>
                </a:path>
              </a:pathLst>
            </a:custGeom>
            <a:solidFill>
              <a:srgbClr val="11315D"/>
            </a:solidFill>
          </p:spPr>
          <p:txBody>
            <a:bodyPr/>
            <a:lstStyle/>
            <a:p>
              <a:endParaRPr lang="en-US" sz="1200"/>
            </a:p>
          </p:txBody>
        </p:sp>
      </p:grpSp>
      <p:grpSp>
        <p:nvGrpSpPr>
          <p:cNvPr id="12" name="Group 12">
            <a:extLst>
              <a:ext uri="{C183D7F6-B498-43B3-948B-1728B52AA6E4}">
                <adec:decorative xmlns:adec="http://schemas.microsoft.com/office/drawing/2017/decorative" val="1"/>
              </a:ext>
            </a:extLst>
          </p:cNvPr>
          <p:cNvGrpSpPr/>
          <p:nvPr/>
        </p:nvGrpSpPr>
        <p:grpSpPr>
          <a:xfrm>
            <a:off x="8123373" y="4948708"/>
            <a:ext cx="915080" cy="78426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1315D"/>
            </a:solidFill>
          </p:spPr>
          <p:txBody>
            <a:bodyPr/>
            <a:lstStyle/>
            <a:p>
              <a:endParaRPr lang="en-US" sz="1200"/>
            </a:p>
          </p:txBody>
        </p:sp>
      </p:grpSp>
      <p:sp>
        <p:nvSpPr>
          <p:cNvPr id="14" name="TextBox 14">
            <a:extLst>
              <a:ext uri="{C183D7F6-B498-43B3-948B-1728B52AA6E4}">
                <adec:decorative xmlns:adec="http://schemas.microsoft.com/office/drawing/2017/decorative" val="0"/>
              </a:ext>
            </a:extLst>
          </p:cNvPr>
          <p:cNvSpPr txBox="1"/>
          <p:nvPr/>
        </p:nvSpPr>
        <p:spPr>
          <a:xfrm>
            <a:off x="4319852" y="5140223"/>
            <a:ext cx="5068025" cy="374333"/>
          </a:xfrm>
          <a:prstGeom prst="rect">
            <a:avLst/>
          </a:prstGeom>
        </p:spPr>
        <p:txBody>
          <a:bodyPr wrap="square" lIns="0" tIns="0" rIns="0" bIns="0" rtlCol="0" anchor="t">
            <a:spAutoFit/>
          </a:bodyPr>
          <a:lstStyle/>
          <a:p>
            <a:pPr>
              <a:lnSpc>
                <a:spcPts val="3160"/>
              </a:lnSpc>
              <a:spcBef>
                <a:spcPct val="0"/>
              </a:spcBef>
            </a:pPr>
            <a:r>
              <a:rPr lang="en-US" sz="2257" spc="1029">
                <a:solidFill>
                  <a:srgbClr val="FFFFFF"/>
                </a:solidFill>
                <a:latin typeface="Public Sans Bold"/>
              </a:rPr>
              <a:t>www.drmich.org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a:spLocks noGrp="1"/>
          </p:cNvSpPr>
          <p:nvPr>
            <p:ph type="title" idx="4294967295"/>
          </p:nvPr>
        </p:nvSpPr>
        <p:spPr>
          <a:xfrm>
            <a:off x="685800" y="40828"/>
            <a:ext cx="5363797" cy="7750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6748"/>
              </a:lnSpc>
              <a:spcBef>
                <a:spcPts val="0"/>
              </a:spcBef>
              <a:spcAft>
                <a:spcPts val="0"/>
              </a:spcAft>
              <a:buClrTx/>
              <a:buSzTx/>
              <a:buFontTx/>
              <a:buNone/>
              <a:tabLst/>
              <a:defRPr/>
            </a:pPr>
            <a:r>
              <a:rPr kumimoji="0" lang="en-US" sz="4820" b="0" i="0" u="none" strike="noStrike" kern="1200" cap="none" spc="0" normalizeH="0" baseline="0" noProof="0">
                <a:ln>
                  <a:noFill/>
                </a:ln>
                <a:solidFill>
                  <a:srgbClr val="000000"/>
                </a:solidFill>
                <a:effectLst/>
                <a:uLnTx/>
                <a:uFillTx/>
                <a:latin typeface="Public Sans"/>
                <a:ea typeface="+mn-ea"/>
                <a:cs typeface="+mn-cs"/>
              </a:rPr>
              <a:t>Who We Are</a:t>
            </a:r>
          </a:p>
        </p:txBody>
      </p:sp>
      <p:grpSp>
        <p:nvGrpSpPr>
          <p:cNvPr id="2" name="Group 2">
            <a:extLs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pic>
        <p:nvPicPr>
          <p:cNvPr id="4" name="Picture 4" descr="icon image - map of Michiga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4079" y="1245581"/>
            <a:ext cx="1500382" cy="1425363"/>
          </a:xfrm>
          <a:prstGeom prst="rect">
            <a:avLst/>
          </a:prstGeom>
        </p:spPr>
      </p:pic>
      <p:sp>
        <p:nvSpPr>
          <p:cNvPr id="11" name="TextBox 11"/>
          <p:cNvSpPr txBox="1"/>
          <p:nvPr/>
        </p:nvSpPr>
        <p:spPr>
          <a:xfrm>
            <a:off x="1634079" y="2882749"/>
            <a:ext cx="2155449" cy="1091133"/>
          </a:xfrm>
          <a:prstGeom prst="rect">
            <a:avLst/>
          </a:prstGeom>
        </p:spPr>
        <p:txBody>
          <a:bodyPr lIns="0" tIns="0" rIns="0" bIns="0" rtlCol="0" anchor="t">
            <a:spAutoFit/>
          </a:bodyPr>
          <a:lstStyle/>
          <a:p>
            <a:pPr defTabSz="609630">
              <a:lnSpc>
                <a:spcPts val="2239"/>
              </a:lnSpc>
            </a:pPr>
            <a:r>
              <a:rPr lang="en-US" sz="1599">
                <a:solidFill>
                  <a:srgbClr val="000000"/>
                </a:solidFill>
                <a:latin typeface="Public Sans"/>
              </a:rPr>
              <a:t>Michigan’s federally designated protection and advocacy agency</a:t>
            </a:r>
          </a:p>
          <a:p>
            <a:pPr defTabSz="609630">
              <a:lnSpc>
                <a:spcPts val="2053"/>
              </a:lnSpc>
              <a:spcBef>
                <a:spcPct val="0"/>
              </a:spcBef>
            </a:pPr>
            <a:r>
              <a:rPr lang="en-US" sz="1466">
                <a:solidFill>
                  <a:srgbClr val="000000"/>
                </a:solidFill>
                <a:latin typeface="Clear Sans Regular"/>
              </a:rPr>
              <a:t> </a:t>
            </a:r>
          </a:p>
        </p:txBody>
      </p:sp>
      <p:pic>
        <p:nvPicPr>
          <p:cNvPr id="5" name="Picture 5" descr="icon image - location marke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37071" y="1395424"/>
            <a:ext cx="817469" cy="1322377"/>
          </a:xfrm>
          <a:prstGeom prst="rect">
            <a:avLst/>
          </a:prstGeom>
        </p:spPr>
      </p:pic>
      <p:sp>
        <p:nvSpPr>
          <p:cNvPr id="14" name="TextBox 14"/>
          <p:cNvSpPr txBox="1"/>
          <p:nvPr/>
        </p:nvSpPr>
        <p:spPr>
          <a:xfrm>
            <a:off x="4911994" y="2882748"/>
            <a:ext cx="2368013" cy="1091133"/>
          </a:xfrm>
          <a:prstGeom prst="rect">
            <a:avLst/>
          </a:prstGeom>
        </p:spPr>
        <p:txBody>
          <a:bodyPr lIns="0" tIns="0" rIns="0" bIns="0" rtlCol="0" anchor="t">
            <a:spAutoFit/>
          </a:bodyPr>
          <a:lstStyle/>
          <a:p>
            <a:pPr algn="ctr" defTabSz="609630">
              <a:lnSpc>
                <a:spcPts val="2239"/>
              </a:lnSpc>
            </a:pPr>
            <a:r>
              <a:rPr lang="en-US" sz="1599">
                <a:solidFill>
                  <a:srgbClr val="000000"/>
                </a:solidFill>
                <a:latin typeface="Public Sans"/>
              </a:rPr>
              <a:t>There is a protection and advocacy organization in every state and territory</a:t>
            </a:r>
          </a:p>
          <a:p>
            <a:pPr defTabSz="609630">
              <a:lnSpc>
                <a:spcPts val="2053"/>
              </a:lnSpc>
              <a:spcBef>
                <a:spcPct val="0"/>
              </a:spcBef>
            </a:pPr>
            <a:r>
              <a:rPr lang="en-US" sz="1466">
                <a:solidFill>
                  <a:srgbClr val="000000"/>
                </a:solidFill>
                <a:latin typeface="Clear Sans Regular"/>
              </a:rPr>
              <a:t> </a:t>
            </a:r>
          </a:p>
        </p:txBody>
      </p:sp>
      <p:pic>
        <p:nvPicPr>
          <p:cNvPr id="6" name="Picture 6" descr="icon image - dollar sign inside a circle"/>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323621" y="1442281"/>
            <a:ext cx="1228663" cy="1228663"/>
          </a:xfrm>
          <a:prstGeom prst="rect">
            <a:avLst/>
          </a:prstGeom>
        </p:spPr>
      </p:pic>
      <p:sp>
        <p:nvSpPr>
          <p:cNvPr id="17" name="TextBox 17"/>
          <p:cNvSpPr txBox="1"/>
          <p:nvPr/>
        </p:nvSpPr>
        <p:spPr>
          <a:xfrm>
            <a:off x="8859469" y="2882748"/>
            <a:ext cx="2580576" cy="1373261"/>
          </a:xfrm>
          <a:prstGeom prst="rect">
            <a:avLst/>
          </a:prstGeom>
        </p:spPr>
        <p:txBody>
          <a:bodyPr lIns="0" tIns="0" rIns="0" bIns="0" rtlCol="0" anchor="t">
            <a:spAutoFit/>
          </a:bodyPr>
          <a:lstStyle/>
          <a:p>
            <a:pPr defTabSz="609630">
              <a:lnSpc>
                <a:spcPts val="2239"/>
              </a:lnSpc>
            </a:pPr>
            <a:r>
              <a:rPr lang="en-US" sz="1599">
                <a:solidFill>
                  <a:srgbClr val="000000"/>
                </a:solidFill>
                <a:latin typeface="Public Sans"/>
              </a:rPr>
              <a:t>Funded by 9 federally mandated programs, state and private donors</a:t>
            </a:r>
          </a:p>
          <a:p>
            <a:pPr algn="ctr" defTabSz="609630">
              <a:lnSpc>
                <a:spcPts val="2239"/>
              </a:lnSpc>
            </a:pPr>
            <a:endParaRPr lang="en-US" sz="1599">
              <a:solidFill>
                <a:srgbClr val="000000"/>
              </a:solidFill>
              <a:latin typeface="Public Sans"/>
            </a:endParaRPr>
          </a:p>
          <a:p>
            <a:pPr algn="ctr" defTabSz="609630">
              <a:lnSpc>
                <a:spcPts val="2053"/>
              </a:lnSpc>
              <a:spcBef>
                <a:spcPct val="0"/>
              </a:spcBef>
            </a:pPr>
            <a:r>
              <a:rPr lang="en-US" sz="1466">
                <a:solidFill>
                  <a:srgbClr val="000000"/>
                </a:solidFill>
                <a:latin typeface="Clear Sans Regular"/>
              </a:rPr>
              <a:t> </a:t>
            </a:r>
          </a:p>
        </p:txBody>
      </p:sp>
      <p:pic>
        <p:nvPicPr>
          <p:cNvPr id="7" name="Picture 7" descr="icon image - hand holding gear shape with heart inside"/>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97949" y="3748487"/>
            <a:ext cx="1310211" cy="1571467"/>
          </a:xfrm>
          <a:prstGeom prst="rect">
            <a:avLst/>
          </a:prstGeom>
        </p:spPr>
      </p:pic>
      <p:sp>
        <p:nvSpPr>
          <p:cNvPr id="20" name="TextBox 20"/>
          <p:cNvSpPr txBox="1"/>
          <p:nvPr/>
        </p:nvSpPr>
        <p:spPr>
          <a:xfrm>
            <a:off x="2318116" y="5402719"/>
            <a:ext cx="3318954" cy="809004"/>
          </a:xfrm>
          <a:prstGeom prst="rect">
            <a:avLst/>
          </a:prstGeom>
        </p:spPr>
        <p:txBody>
          <a:bodyPr lIns="0" tIns="0" rIns="0" bIns="0" rtlCol="0" anchor="t">
            <a:spAutoFit/>
          </a:bodyPr>
          <a:lstStyle/>
          <a:p>
            <a:pPr algn="ctr" defTabSz="609630">
              <a:lnSpc>
                <a:spcPts val="2239"/>
              </a:lnSpc>
            </a:pPr>
            <a:r>
              <a:rPr lang="en-US" sz="1599">
                <a:solidFill>
                  <a:srgbClr val="000000"/>
                </a:solidFill>
                <a:latin typeface="Public Sans"/>
              </a:rPr>
              <a:t>Serve the entire state of Michigan</a:t>
            </a:r>
          </a:p>
          <a:p>
            <a:pPr algn="ctr" defTabSz="609630">
              <a:lnSpc>
                <a:spcPts val="2239"/>
              </a:lnSpc>
            </a:pPr>
            <a:endParaRPr lang="en-US" sz="1599">
              <a:solidFill>
                <a:srgbClr val="000000"/>
              </a:solidFill>
              <a:latin typeface="Public Sans"/>
            </a:endParaRPr>
          </a:p>
          <a:p>
            <a:pPr defTabSz="609630">
              <a:lnSpc>
                <a:spcPts val="2053"/>
              </a:lnSpc>
              <a:spcBef>
                <a:spcPct val="0"/>
              </a:spcBef>
            </a:pPr>
            <a:r>
              <a:rPr lang="en-US" sz="1466">
                <a:solidFill>
                  <a:srgbClr val="000000"/>
                </a:solidFill>
                <a:latin typeface="Clear Sans Regular"/>
              </a:rPr>
              <a:t> </a:t>
            </a:r>
          </a:p>
        </p:txBody>
      </p:sp>
      <p:pic>
        <p:nvPicPr>
          <p:cNvPr id="8" name="Picture 8" descr="icon image - phone inside a circle"/>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419619" y="3880103"/>
            <a:ext cx="1439851" cy="1439851"/>
          </a:xfrm>
          <a:prstGeom prst="rect">
            <a:avLst/>
          </a:prstGeom>
        </p:spPr>
      </p:pic>
      <p:sp>
        <p:nvSpPr>
          <p:cNvPr id="23" name="TextBox 23"/>
          <p:cNvSpPr txBox="1"/>
          <p:nvPr/>
        </p:nvSpPr>
        <p:spPr>
          <a:xfrm>
            <a:off x="6454540" y="5402719"/>
            <a:ext cx="3531517" cy="1091133"/>
          </a:xfrm>
          <a:prstGeom prst="rect">
            <a:avLst/>
          </a:prstGeom>
        </p:spPr>
        <p:txBody>
          <a:bodyPr lIns="0" tIns="0" rIns="0" bIns="0" rtlCol="0" anchor="t">
            <a:spAutoFit/>
          </a:bodyPr>
          <a:lstStyle/>
          <a:p>
            <a:pPr algn="ctr" defTabSz="609630">
              <a:lnSpc>
                <a:spcPts val="2239"/>
              </a:lnSpc>
            </a:pPr>
            <a:r>
              <a:rPr lang="en-US" sz="1599">
                <a:solidFill>
                  <a:srgbClr val="000000"/>
                </a:solidFill>
                <a:latin typeface="Public Sans"/>
              </a:rPr>
              <a:t>We receive over 4,000 calls per year</a:t>
            </a:r>
          </a:p>
          <a:p>
            <a:pPr algn="ctr" defTabSz="609630">
              <a:lnSpc>
                <a:spcPts val="2239"/>
              </a:lnSpc>
            </a:pPr>
            <a:endParaRPr lang="en-US" sz="1599">
              <a:solidFill>
                <a:srgbClr val="000000"/>
              </a:solidFill>
              <a:latin typeface="Public Sans"/>
            </a:endParaRPr>
          </a:p>
          <a:p>
            <a:pPr algn="ctr" defTabSz="609630">
              <a:lnSpc>
                <a:spcPts val="2239"/>
              </a:lnSpc>
            </a:pPr>
            <a:endParaRPr lang="en-US" sz="1599">
              <a:solidFill>
                <a:srgbClr val="000000"/>
              </a:solidFill>
              <a:latin typeface="Public Sans"/>
            </a:endParaRPr>
          </a:p>
          <a:p>
            <a:pPr defTabSz="609630">
              <a:lnSpc>
                <a:spcPts val="2053"/>
              </a:lnSpc>
              <a:spcBef>
                <a:spcPct val="0"/>
              </a:spcBef>
            </a:pPr>
            <a:r>
              <a:rPr lang="en-US" sz="1466">
                <a:solidFill>
                  <a:srgbClr val="000000"/>
                </a:solidFill>
                <a:latin typeface="Clear Sans Regular"/>
              </a:rPr>
              <a:t> </a:t>
            </a:r>
          </a:p>
        </p:txBody>
      </p:sp>
      <p:sp>
        <p:nvSpPr>
          <p:cNvPr id="24" name="AutoShape 24">
            <a:extLs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000000"/>
            </a:solidFill>
            <a:prstDash val="solid"/>
            <a:headEnd type="none" w="sm" len="sm"/>
            <a:tailEnd type="none" w="sm" len="sm"/>
          </a:ln>
        </p:spPr>
        <p:txBody>
          <a:bodyPr/>
          <a:lstStyle/>
          <a:p>
            <a:pPr defTabSz="609630"/>
            <a:endParaRPr lang="en-US" sz="120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a:spLocks noGrp="1"/>
          </p:cNvSpPr>
          <p:nvPr>
            <p:ph type="title" idx="4294967295"/>
          </p:nvPr>
        </p:nvSpPr>
        <p:spPr>
          <a:xfrm>
            <a:off x="581109" y="389698"/>
            <a:ext cx="6214993"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Vaccination Advocacy</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9" name="TextBox 9"/>
          <p:cNvSpPr txBox="1"/>
          <p:nvPr/>
        </p:nvSpPr>
        <p:spPr>
          <a:xfrm>
            <a:off x="685800" y="1218305"/>
            <a:ext cx="4594729" cy="5186613"/>
          </a:xfrm>
          <a:prstGeom prst="rect">
            <a:avLst/>
          </a:prstGeom>
        </p:spPr>
        <p:txBody>
          <a:bodyPr lIns="0" tIns="0" rIns="0" bIns="0" rtlCol="0" anchor="t">
            <a:spAutoFit/>
          </a:bodyPr>
          <a:lstStyle/>
          <a:p>
            <a:pPr defTabSz="609630">
              <a:lnSpc>
                <a:spcPts val="2613"/>
              </a:lnSpc>
            </a:pPr>
            <a:r>
              <a:rPr lang="en-US" sz="1866">
                <a:solidFill>
                  <a:srgbClr val="11315D"/>
                </a:solidFill>
                <a:latin typeface="Public Sans Bold"/>
              </a:rPr>
              <a:t>The Vaccine Advocacy Program was a time-limited outreach and advocacy program funded by federal and state grants to help people with disabilities, family members, and caregivers get vaccines. Our project aimed to:</a:t>
            </a:r>
          </a:p>
          <a:p>
            <a:pPr defTabSz="609630">
              <a:lnSpc>
                <a:spcPts val="2613"/>
              </a:lnSpc>
            </a:pPr>
            <a:endParaRPr lang="en-US" sz="1866">
              <a:solidFill>
                <a:srgbClr val="11315D"/>
              </a:solidFill>
              <a:latin typeface="Public Sans Bold"/>
            </a:endParaRPr>
          </a:p>
          <a:p>
            <a:pPr marL="403033" lvl="1" indent="-201517" defTabSz="609630">
              <a:lnSpc>
                <a:spcPts val="2109"/>
              </a:lnSpc>
              <a:buFont typeface="Arial"/>
              <a:buChar char="•"/>
            </a:pPr>
            <a:r>
              <a:rPr lang="en-US" sz="1866" spc="-27">
                <a:solidFill>
                  <a:srgbClr val="11315D"/>
                </a:solidFill>
                <a:latin typeface="Public Sans"/>
              </a:rPr>
              <a:t>Better understand the barriers facing people who have lower rates of vaccination.</a:t>
            </a:r>
          </a:p>
          <a:p>
            <a:pPr defTabSz="609630">
              <a:lnSpc>
                <a:spcPts val="933"/>
              </a:lnSpc>
            </a:pPr>
            <a:endParaRPr lang="en-US" sz="1866" spc="-27">
              <a:solidFill>
                <a:srgbClr val="11315D"/>
              </a:solidFill>
              <a:latin typeface="Public Sans"/>
            </a:endParaRPr>
          </a:p>
          <a:p>
            <a:pPr marL="403033" lvl="1" indent="-201517" defTabSz="609630">
              <a:lnSpc>
                <a:spcPts val="2109"/>
              </a:lnSpc>
              <a:buFont typeface="Arial"/>
              <a:buChar char="•"/>
            </a:pPr>
            <a:r>
              <a:rPr lang="en-US" sz="1866">
                <a:solidFill>
                  <a:srgbClr val="11315D"/>
                </a:solidFill>
                <a:latin typeface="Public Sans"/>
              </a:rPr>
              <a:t>Partner with communities to help people get vaccinated.</a:t>
            </a:r>
          </a:p>
          <a:p>
            <a:pPr defTabSz="609630">
              <a:lnSpc>
                <a:spcPts val="753"/>
              </a:lnSpc>
            </a:pPr>
            <a:endParaRPr lang="en-US" sz="1866">
              <a:solidFill>
                <a:srgbClr val="11315D"/>
              </a:solidFill>
              <a:latin typeface="Public Sans"/>
            </a:endParaRPr>
          </a:p>
          <a:p>
            <a:pPr marL="403033" lvl="1" indent="-201517" defTabSz="609630">
              <a:lnSpc>
                <a:spcPts val="2613"/>
              </a:lnSpc>
              <a:buFont typeface="Arial"/>
              <a:buChar char="•"/>
            </a:pPr>
            <a:r>
              <a:rPr lang="en-US" sz="1866">
                <a:solidFill>
                  <a:srgbClr val="11315D"/>
                </a:solidFill>
                <a:latin typeface="Public Sans"/>
              </a:rPr>
              <a:t>Improve access to vaccines.</a:t>
            </a:r>
          </a:p>
          <a:p>
            <a:pPr defTabSz="609630">
              <a:lnSpc>
                <a:spcPts val="933"/>
              </a:lnSpc>
            </a:pPr>
            <a:endParaRPr lang="en-US" sz="1866">
              <a:solidFill>
                <a:srgbClr val="11315D"/>
              </a:solidFill>
              <a:latin typeface="Public Sans"/>
            </a:endParaRPr>
          </a:p>
          <a:p>
            <a:pPr marL="403033" lvl="1" indent="-201517" defTabSz="609630">
              <a:lnSpc>
                <a:spcPts val="2109"/>
              </a:lnSpc>
              <a:buFont typeface="Arial"/>
              <a:buChar char="•"/>
            </a:pPr>
            <a:r>
              <a:rPr lang="en-US" sz="1866">
                <a:solidFill>
                  <a:srgbClr val="11315D"/>
                </a:solidFill>
                <a:latin typeface="Public Sans"/>
              </a:rPr>
              <a:t>Improve messaging around vaccination.</a:t>
            </a:r>
          </a:p>
          <a:p>
            <a:pPr defTabSz="609630">
              <a:lnSpc>
                <a:spcPts val="2613"/>
              </a:lnSpc>
            </a:pPr>
            <a:endParaRPr lang="en-US" sz="1866">
              <a:solidFill>
                <a:srgbClr val="11315D"/>
              </a:solidFill>
              <a:latin typeface="Public Sans"/>
            </a:endParaRPr>
          </a:p>
        </p:txBody>
      </p:sp>
      <p:pic>
        <p:nvPicPr>
          <p:cNvPr id="5" name="Picture 5" descr="Gloved hands pulling fluid from a vial into a syringe"/>
          <p:cNvPicPr>
            <a:picLocks noChangeAspect="1"/>
          </p:cNvPicPr>
          <p:nvPr/>
        </p:nvPicPr>
        <p:blipFill>
          <a:blip r:embed="rId2"/>
          <a:srcRect l="5527" r="5527"/>
          <a:stretch>
            <a:fillRect/>
          </a:stretch>
        </p:blipFill>
        <p:spPr>
          <a:xfrm>
            <a:off x="5280529" y="2265684"/>
            <a:ext cx="5208688" cy="3906516"/>
          </a:xfrm>
          <a:prstGeom prst="rect">
            <a:avLst/>
          </a:prstGeom>
        </p:spPr>
      </p:pic>
      <p:sp>
        <p:nvSpPr>
          <p:cNvPr id="2" name="AutoShape 2">
            <a:extLs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000000"/>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3" name="Group 3">
            <a:extLs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grpSp>
        <p:nvGrpSpPr>
          <p:cNvPr id="6" name="Group 6">
            <a:extLst>
              <a:ext uri="{C183D7F6-B498-43B3-948B-1728B52AA6E4}">
                <adec:decorative xmlns:adec="http://schemas.microsoft.com/office/drawing/2017/decorative" val="1"/>
              </a:ext>
            </a:extLst>
          </p:cNvPr>
          <p:cNvGrpSpPr/>
          <p:nvPr/>
        </p:nvGrpSpPr>
        <p:grpSpPr>
          <a:xfrm>
            <a:off x="8786433" y="4333809"/>
            <a:ext cx="3405567" cy="884151"/>
            <a:chOff x="0" y="0"/>
            <a:chExt cx="5502415" cy="1428534"/>
          </a:xfrm>
        </p:grpSpPr>
        <p:sp>
          <p:nvSpPr>
            <p:cNvPr id="7" name="Freeform 7"/>
            <p:cNvSpPr/>
            <p:nvPr/>
          </p:nvSpPr>
          <p:spPr>
            <a:xfrm>
              <a:off x="0" y="0"/>
              <a:ext cx="5502415" cy="1428534"/>
            </a:xfrm>
            <a:custGeom>
              <a:avLst/>
              <a:gdLst/>
              <a:ahLst/>
              <a:cxnLst/>
              <a:rect l="l" t="t" r="r" b="b"/>
              <a:pathLst>
                <a:path w="5502415" h="1428534">
                  <a:moveTo>
                    <a:pt x="0" y="0"/>
                  </a:moveTo>
                  <a:lnTo>
                    <a:pt x="5502415" y="0"/>
                  </a:lnTo>
                  <a:lnTo>
                    <a:pt x="5502415" y="1428534"/>
                  </a:lnTo>
                  <a:lnTo>
                    <a:pt x="0" y="1428534"/>
                  </a:lnTo>
                  <a:close/>
                </a:path>
              </a:pathLst>
            </a:custGeom>
            <a:solidFill>
              <a:srgbClr val="145DA0">
                <a:alpha val="71765"/>
              </a:srgbClr>
            </a:solidFill>
          </p:spPr>
          <p:txBody>
            <a:bodyPr/>
            <a:lstStyle/>
            <a:p>
              <a:pPr defTabSz="609630"/>
              <a:endParaRPr lang="en-US" sz="1200">
                <a:solidFill>
                  <a:prstClr val="black"/>
                </a:solidFill>
                <a:latin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9DF5C-5D7F-29F9-23F6-0B10536C91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123BA68-1F70-232C-9C08-953EC22033E8}"/>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4" name="Group 4">
            <a:extLst>
              <a:ext uri="{FF2B5EF4-FFF2-40B4-BE49-F238E27FC236}">
                <a16:creationId xmlns:a16="http://schemas.microsoft.com/office/drawing/2014/main" id="{BCC0E2C9-08DE-762E-23DF-3B7858B4178F}"/>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5" name="Freeform 5">
              <a:extLst>
                <a:ext uri="{FF2B5EF4-FFF2-40B4-BE49-F238E27FC236}">
                  <a16:creationId xmlns:a16="http://schemas.microsoft.com/office/drawing/2014/main" id="{3EB99268-B88C-28DD-65DC-AEA32914813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sp>
        <p:nvSpPr>
          <p:cNvPr id="6" name="TextBox 6">
            <a:extLst>
              <a:ext uri="{FF2B5EF4-FFF2-40B4-BE49-F238E27FC236}">
                <a16:creationId xmlns:a16="http://schemas.microsoft.com/office/drawing/2014/main" id="{A2D4AB8C-8C7C-66A0-818C-C00C73537936}"/>
              </a:ext>
            </a:extLst>
          </p:cNvPr>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Collective Impact - MVP</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7" name="TextBox 7">
            <a:extLst>
              <a:ext uri="{FF2B5EF4-FFF2-40B4-BE49-F238E27FC236}">
                <a16:creationId xmlns:a16="http://schemas.microsoft.com/office/drawing/2014/main" id="{D4C54B48-7F8F-5C4C-512C-A9BB2AB16359}"/>
              </a:ext>
            </a:extLst>
          </p:cNvPr>
          <p:cNvSpPr txBox="1"/>
          <p:nvPr/>
        </p:nvSpPr>
        <p:spPr>
          <a:xfrm>
            <a:off x="666396" y="1016075"/>
            <a:ext cx="5108239" cy="5635453"/>
          </a:xfrm>
          <a:prstGeom prst="rect">
            <a:avLst/>
          </a:prstGeom>
        </p:spPr>
        <p:txBody>
          <a:bodyPr wrap="square" lIns="0" tIns="0" rIns="0" bIns="0" rtlCol="0" anchor="t">
            <a:spAutoFit/>
          </a:bodyPr>
          <a:lstStyle/>
          <a:p>
            <a:pPr defTabSz="609630">
              <a:lnSpc>
                <a:spcPts val="2613"/>
              </a:lnSpc>
            </a:pPr>
            <a:r>
              <a:rPr lang="en-US" sz="1866">
                <a:solidFill>
                  <a:srgbClr val="11315D"/>
                </a:solidFill>
                <a:latin typeface="Public Sans"/>
              </a:rPr>
              <a:t>The Autism Alliance of Michigan and the Michigan Developmental Disabilities Institute also received grants to ensure greater equity and vaccination access. Our organizations joined together to optimize the collective impact of our funding and formed MVP. </a:t>
            </a:r>
          </a:p>
          <a:p>
            <a:pPr defTabSz="609630">
              <a:lnSpc>
                <a:spcPts val="2613"/>
              </a:lnSpc>
            </a:pPr>
            <a:endParaRPr lang="en-US" sz="1866">
              <a:solidFill>
                <a:srgbClr val="11315D"/>
              </a:solidFill>
              <a:latin typeface="Public Sans"/>
            </a:endParaRPr>
          </a:p>
          <a:p>
            <a:pPr defTabSz="609630">
              <a:lnSpc>
                <a:spcPts val="2613"/>
              </a:lnSpc>
            </a:pPr>
            <a:r>
              <a:rPr lang="en-US" sz="1866" b="1">
                <a:solidFill>
                  <a:srgbClr val="11315D"/>
                </a:solidFill>
                <a:latin typeface="Public Sans"/>
              </a:rPr>
              <a:t>MVP certification ensures:</a:t>
            </a:r>
          </a:p>
          <a:p>
            <a:pPr marL="342900" indent="-342900" defTabSz="609630">
              <a:lnSpc>
                <a:spcPts val="2613"/>
              </a:lnSpc>
              <a:buFont typeface="Arial" panose="020B0604020202020204" pitchFamily="34" charset="0"/>
              <a:buChar char="•"/>
            </a:pPr>
            <a:r>
              <a:rPr lang="en-US" sz="1866">
                <a:solidFill>
                  <a:srgbClr val="11315D"/>
                </a:solidFill>
                <a:latin typeface="Public Sans"/>
              </a:rPr>
              <a:t>Healthcare workers complete MVP Disability Training</a:t>
            </a:r>
          </a:p>
          <a:p>
            <a:pPr marL="342900" indent="-342900" defTabSz="609630">
              <a:lnSpc>
                <a:spcPts val="2613"/>
              </a:lnSpc>
              <a:buFont typeface="Arial" panose="020B0604020202020204" pitchFamily="34" charset="0"/>
              <a:buChar char="•"/>
            </a:pPr>
            <a:r>
              <a:rPr lang="en-US" sz="1866">
                <a:solidFill>
                  <a:srgbClr val="11315D"/>
                </a:solidFill>
                <a:latin typeface="Public Sans"/>
              </a:rPr>
              <a:t>Clinic sites are accessible and sensory-friendly</a:t>
            </a:r>
          </a:p>
          <a:p>
            <a:pPr marL="342900" indent="-342900" defTabSz="609630">
              <a:lnSpc>
                <a:spcPts val="2613"/>
              </a:lnSpc>
              <a:buFont typeface="Arial" panose="020B0604020202020204" pitchFamily="34" charset="0"/>
              <a:buChar char="•"/>
            </a:pPr>
            <a:r>
              <a:rPr lang="en-US" sz="1866">
                <a:solidFill>
                  <a:srgbClr val="11315D"/>
                </a:solidFill>
                <a:latin typeface="Public Sans"/>
              </a:rPr>
              <a:t>Disability status questions are asked for each patient</a:t>
            </a:r>
          </a:p>
          <a:p>
            <a:pPr defTabSz="609630">
              <a:lnSpc>
                <a:spcPts val="2613"/>
              </a:lnSpc>
            </a:pPr>
            <a:endParaRPr lang="en-US" sz="1866">
              <a:solidFill>
                <a:srgbClr val="11315D"/>
              </a:solidFill>
              <a:latin typeface="Public Sans"/>
            </a:endParaRPr>
          </a:p>
          <a:p>
            <a:pPr defTabSz="609630">
              <a:lnSpc>
                <a:spcPts val="2613"/>
              </a:lnSpc>
            </a:pPr>
            <a:endParaRPr lang="en-US" sz="1866">
              <a:solidFill>
                <a:srgbClr val="11315D"/>
              </a:solidFill>
              <a:latin typeface="Public Sans"/>
            </a:endParaRPr>
          </a:p>
          <a:p>
            <a:pPr defTabSz="609630">
              <a:lnSpc>
                <a:spcPts val="2613"/>
              </a:lnSpc>
            </a:pPr>
            <a:endParaRPr lang="en-US" sz="1866">
              <a:solidFill>
                <a:srgbClr val="11315D"/>
              </a:solidFill>
              <a:latin typeface="Public Sans"/>
            </a:endParaRPr>
          </a:p>
        </p:txBody>
      </p:sp>
      <p:pic>
        <p:nvPicPr>
          <p:cNvPr id="3" name="Google Shape;90;p1" descr="A picture of the MVP original logo - ribbon with the words &quot;Michigan Vaccination Partners&quot; and small syringe inside. The words &quot;Healthy communities for all&quot; below.">
            <a:extLst>
              <a:ext uri="{FF2B5EF4-FFF2-40B4-BE49-F238E27FC236}">
                <a16:creationId xmlns:a16="http://schemas.microsoft.com/office/drawing/2014/main" id="{7E7FCF08-32E2-E95C-74AF-1B8036B6620E}"/>
              </a:ext>
            </a:extLst>
          </p:cNvPr>
          <p:cNvPicPr preferRelativeResize="0">
            <a:picLocks noChangeAspect="1"/>
          </p:cNvPicPr>
          <p:nvPr/>
        </p:nvPicPr>
        <p:blipFill rotWithShape="1">
          <a:blip r:embed="rId4">
            <a:alphaModFix/>
          </a:blip>
          <a:srcRect/>
          <a:stretch/>
        </p:blipFill>
        <p:spPr>
          <a:xfrm>
            <a:off x="6244255" y="1647034"/>
            <a:ext cx="2655879" cy="3383280"/>
          </a:xfrm>
          <a:prstGeom prst="rect">
            <a:avLst/>
          </a:prstGeom>
          <a:noFill/>
          <a:ln>
            <a:noFill/>
          </a:ln>
        </p:spPr>
      </p:pic>
      <p:pic>
        <p:nvPicPr>
          <p:cNvPr id="10" name="Picture 9" descr="Current MVP logo - badge icon with the words &quot;Most Valuable Provider&quot; and a person in a wheelchair symbol inside&#10;">
            <a:extLst>
              <a:ext uri="{FF2B5EF4-FFF2-40B4-BE49-F238E27FC236}">
                <a16:creationId xmlns:a16="http://schemas.microsoft.com/office/drawing/2014/main" id="{F3B142D3-1CDA-DDD9-6AAC-9DE2A8FE1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6858" y="1760464"/>
            <a:ext cx="1978863" cy="2788111"/>
          </a:xfrm>
          <a:prstGeom prst="rect">
            <a:avLst/>
          </a:prstGeom>
        </p:spPr>
      </p:pic>
    </p:spTree>
    <p:extLst>
      <p:ext uri="{BB962C8B-B14F-4D97-AF65-F5344CB8AC3E}">
        <p14:creationId xmlns:p14="http://schemas.microsoft.com/office/powerpoint/2010/main" val="296074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4" name="Group 4">
            <a:extLs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sp>
        <p:nvSpPr>
          <p:cNvPr id="6" name="TextBox 6"/>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More Than Vaccines </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7" name="TextBox 7"/>
          <p:cNvSpPr txBox="1"/>
          <p:nvPr/>
        </p:nvSpPr>
        <p:spPr>
          <a:xfrm>
            <a:off x="666396" y="1016075"/>
            <a:ext cx="4901485" cy="5306453"/>
          </a:xfrm>
          <a:prstGeom prst="rect">
            <a:avLst/>
          </a:prstGeom>
        </p:spPr>
        <p:txBody>
          <a:bodyPr wrap="square" lIns="0" tIns="0" rIns="0" bIns="0" rtlCol="0" anchor="t">
            <a:spAutoFit/>
          </a:bodyPr>
          <a:lstStyle/>
          <a:p>
            <a:pPr defTabSz="609630">
              <a:lnSpc>
                <a:spcPts val="2613"/>
              </a:lnSpc>
            </a:pPr>
            <a:r>
              <a:rPr lang="en-US" sz="1866">
                <a:solidFill>
                  <a:srgbClr val="11315D"/>
                </a:solidFill>
                <a:latin typeface="Public Sans"/>
              </a:rPr>
              <a:t>DRM and MVP partnered with mobile health units to facilitate accessible, sensory-friendly vaccine and health clinics in communities throughout the state.</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marL="342900" indent="-342900" defTabSz="609630">
              <a:lnSpc>
                <a:spcPts val="2613"/>
              </a:lnSpc>
              <a:buFont typeface="Arial" panose="020B0604020202020204" pitchFamily="34" charset="0"/>
              <a:buChar char="•"/>
            </a:pPr>
            <a:r>
              <a:rPr lang="en-US" sz="1866">
                <a:solidFill>
                  <a:srgbClr val="11315D"/>
                </a:solidFill>
                <a:latin typeface="Public Sans"/>
              </a:rPr>
              <a:t>Our mobile unit partnerships helped pave the way for long-term impact on health equity and healthcare access.</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marL="342900" indent="-342900" defTabSz="609630">
              <a:lnSpc>
                <a:spcPts val="2613"/>
              </a:lnSpc>
              <a:buFont typeface="Arial" panose="020B0604020202020204" pitchFamily="34" charset="0"/>
              <a:buChar char="•"/>
            </a:pPr>
            <a:r>
              <a:rPr lang="en-US" sz="1866">
                <a:solidFill>
                  <a:srgbClr val="11315D"/>
                </a:solidFill>
                <a:latin typeface="Public Sans"/>
              </a:rPr>
              <a:t>The work called on DRM to formally address barriers to healthcare and recommendations for sustainable improvements to healthcare access for the disability community.</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defTabSz="609630">
              <a:lnSpc>
                <a:spcPts val="2613"/>
              </a:lnSpc>
            </a:pPr>
            <a:endParaRPr lang="en-US" sz="1866">
              <a:solidFill>
                <a:srgbClr val="11315D"/>
              </a:solidFill>
              <a:latin typeface="Public Sans"/>
            </a:endParaRPr>
          </a:p>
        </p:txBody>
      </p:sp>
      <p:pic>
        <p:nvPicPr>
          <p:cNvPr id="8" name="Picture 8" descr="Four people, three standing and one in a wheelchair, in front of a large van that says &quot;Wayne Health Mobile Unit&quot; on the side. "/>
          <p:cNvPicPr>
            <a:picLocks noChangeAspect="1"/>
          </p:cNvPicPr>
          <p:nvPr/>
        </p:nvPicPr>
        <p:blipFill>
          <a:blip r:embed="rId3"/>
          <a:srcRect/>
          <a:stretch>
            <a:fillRect/>
          </a:stretch>
        </p:blipFill>
        <p:spPr>
          <a:xfrm>
            <a:off x="6096000" y="1503143"/>
            <a:ext cx="5008027" cy="37781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A23B-3F5F-9541-EA79-814C946648F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5B2BF30-0D46-570E-0B18-8942FC255C9E}"/>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4" name="Group 4">
            <a:extLst>
              <a:ext uri="{FF2B5EF4-FFF2-40B4-BE49-F238E27FC236}">
                <a16:creationId xmlns:a16="http://schemas.microsoft.com/office/drawing/2014/main" id="{81E7B604-3FC6-228D-07C3-27D2F38FC93F}"/>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5" name="Freeform 5">
              <a:extLst>
                <a:ext uri="{FF2B5EF4-FFF2-40B4-BE49-F238E27FC236}">
                  <a16:creationId xmlns:a16="http://schemas.microsoft.com/office/drawing/2014/main" id="{CF26DBAA-4464-7829-17F4-EBC7ED892C0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sp>
        <p:nvSpPr>
          <p:cNvPr id="6" name="TextBox 6">
            <a:extLst>
              <a:ext uri="{FF2B5EF4-FFF2-40B4-BE49-F238E27FC236}">
                <a16:creationId xmlns:a16="http://schemas.microsoft.com/office/drawing/2014/main" id="{91197311-90FD-CEE9-7670-EBD69616F807}"/>
              </a:ext>
            </a:extLst>
          </p:cNvPr>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2023 Disability Health Equity Report</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7" name="TextBox 7">
            <a:extLst>
              <a:ext uri="{FF2B5EF4-FFF2-40B4-BE49-F238E27FC236}">
                <a16:creationId xmlns:a16="http://schemas.microsoft.com/office/drawing/2014/main" id="{6413C1C8-12FF-87FB-BF1A-4C91875AE444}"/>
              </a:ext>
            </a:extLst>
          </p:cNvPr>
          <p:cNvSpPr txBox="1"/>
          <p:nvPr/>
        </p:nvSpPr>
        <p:spPr>
          <a:xfrm>
            <a:off x="666396" y="1016075"/>
            <a:ext cx="5014614" cy="5302029"/>
          </a:xfrm>
          <a:prstGeom prst="rect">
            <a:avLst/>
          </a:prstGeom>
        </p:spPr>
        <p:txBody>
          <a:bodyPr wrap="square" lIns="0" tIns="0" rIns="0" bIns="0" rtlCol="0" anchor="t">
            <a:spAutoFit/>
          </a:bodyPr>
          <a:lstStyle/>
          <a:p>
            <a:pPr defTabSz="609630">
              <a:lnSpc>
                <a:spcPts val="2613"/>
              </a:lnSpc>
            </a:pPr>
            <a:r>
              <a:rPr lang="en-US" sz="1866">
                <a:solidFill>
                  <a:srgbClr val="11315D"/>
                </a:solidFill>
                <a:latin typeface="Public Sans"/>
              </a:rPr>
              <a:t>Over the course of two years, we gathered data from our work in the field and other reputable sources to create the 2023 Disability Health Equity Report.</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marL="342900" indent="-342900" defTabSz="609630">
              <a:lnSpc>
                <a:spcPts val="2613"/>
              </a:lnSpc>
              <a:buFont typeface="Arial" panose="020B0604020202020204" pitchFamily="34" charset="0"/>
              <a:buChar char="•"/>
            </a:pPr>
            <a:r>
              <a:rPr lang="en-US" sz="1866">
                <a:solidFill>
                  <a:srgbClr val="11315D"/>
                </a:solidFill>
                <a:latin typeface="Public Sans"/>
              </a:rPr>
              <a:t>Data gaps about people with disabilities existed for many of the topics we researched, making it difficult to draw substantial conclusions about barriers to healthcare and other healthcare trends.</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marL="342900" indent="-342900" defTabSz="609630">
              <a:lnSpc>
                <a:spcPts val="2613"/>
              </a:lnSpc>
              <a:buFont typeface="Arial" panose="020B0604020202020204" pitchFamily="34" charset="0"/>
              <a:buChar char="•"/>
            </a:pPr>
            <a:r>
              <a:rPr lang="en-US" sz="1866">
                <a:solidFill>
                  <a:srgbClr val="11315D"/>
                </a:solidFill>
                <a:latin typeface="Public Sans"/>
              </a:rPr>
              <a:t>DRM called on the Institute on Disability at the University of New Hampshire to help fill data gaps.</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defTabSz="609630">
              <a:lnSpc>
                <a:spcPts val="2613"/>
              </a:lnSpc>
            </a:pPr>
            <a:endParaRPr lang="en-US" sz="1866">
              <a:solidFill>
                <a:srgbClr val="11315D"/>
              </a:solidFill>
              <a:latin typeface="Public Sans"/>
            </a:endParaRPr>
          </a:p>
        </p:txBody>
      </p:sp>
      <p:pic>
        <p:nvPicPr>
          <p:cNvPr id="9" name="Picture 8" descr="Icon image - pages with a magnifying glass over them and a gear shape behind its lens">
            <a:extLst>
              <a:ext uri="{FF2B5EF4-FFF2-40B4-BE49-F238E27FC236}">
                <a16:creationId xmlns:a16="http://schemas.microsoft.com/office/drawing/2014/main" id="{FC9C4092-DFC3-9ED6-48FB-AD58D33427DE}"/>
              </a:ext>
            </a:extLst>
          </p:cNvPr>
          <p:cNvPicPr>
            <a:picLocks noChangeAspect="1"/>
          </p:cNvPicPr>
          <p:nvPr/>
        </p:nvPicPr>
        <p:blipFill>
          <a:blip r:embed="rId4"/>
          <a:stretch>
            <a:fillRect/>
          </a:stretch>
        </p:blipFill>
        <p:spPr>
          <a:xfrm>
            <a:off x="6510991" y="1296236"/>
            <a:ext cx="4114252" cy="4114252"/>
          </a:xfrm>
          <a:prstGeom prst="rect">
            <a:avLst/>
          </a:prstGeom>
        </p:spPr>
      </p:pic>
    </p:spTree>
    <p:extLst>
      <p:ext uri="{BB962C8B-B14F-4D97-AF65-F5344CB8AC3E}">
        <p14:creationId xmlns:p14="http://schemas.microsoft.com/office/powerpoint/2010/main" val="427356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D241F-BDFD-3C61-01C3-3E35141DA30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A77F929-AD5C-95E4-CA53-2A2E3ED9FF11}"/>
              </a:ext>
            </a:extLst>
          </p:cNvPr>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Racial Discrimination and Disability</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3" name="TextBox 2">
            <a:extLst>
              <a:ext uri="{FF2B5EF4-FFF2-40B4-BE49-F238E27FC236}">
                <a16:creationId xmlns:a16="http://schemas.microsoft.com/office/drawing/2014/main" id="{65BBF1DC-DC5B-1AF2-A138-50DBA3BA8767}"/>
              </a:ext>
            </a:extLst>
          </p:cNvPr>
          <p:cNvSpPr txBox="1"/>
          <p:nvPr/>
        </p:nvSpPr>
        <p:spPr>
          <a:xfrm>
            <a:off x="554352" y="889342"/>
            <a:ext cx="4982503" cy="3825021"/>
          </a:xfrm>
          <a:prstGeom prst="rect">
            <a:avLst/>
          </a:prstGeom>
          <a:noFill/>
        </p:spPr>
        <p:txBody>
          <a:bodyPr wrap="square">
            <a:spAutoFit/>
          </a:bodyPr>
          <a:lstStyle/>
          <a:p>
            <a:r>
              <a:rPr lang="en-US" sz="1866">
                <a:solidFill>
                  <a:srgbClr val="11315D"/>
                </a:solidFill>
                <a:latin typeface="Public Sans"/>
              </a:rPr>
              <a:t>“According to the CDC, non-White people experience discrimination in healthcare not experienced by their White counterparts. Racial and ethnic minority groups, throughout the United States, experience higher rates of illness and death across a wide range of health conditions (. . .) Interpersonal and structural racism has been the focus of health equity efforts that seek to improve conditions for people of color in socioeconomic areas such as housing, education, employment, and others. (. . .)</a:t>
            </a:r>
          </a:p>
        </p:txBody>
      </p:sp>
      <p:sp>
        <p:nvSpPr>
          <p:cNvPr id="8" name="AutoShape 2">
            <a:extLst>
              <a:ext uri="{FF2B5EF4-FFF2-40B4-BE49-F238E27FC236}">
                <a16:creationId xmlns:a16="http://schemas.microsoft.com/office/drawing/2014/main" id="{83F1BA68-C8ED-FEE8-8833-D739958AD2C9}"/>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9" name="Group 4">
            <a:extLst>
              <a:ext uri="{FF2B5EF4-FFF2-40B4-BE49-F238E27FC236}">
                <a16:creationId xmlns:a16="http://schemas.microsoft.com/office/drawing/2014/main" id="{7295A8AA-7535-E7F9-9A65-80AAD248BE3D}"/>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10" name="Freeform 5">
              <a:extLst>
                <a:ext uri="{FF2B5EF4-FFF2-40B4-BE49-F238E27FC236}">
                  <a16:creationId xmlns:a16="http://schemas.microsoft.com/office/drawing/2014/main" id="{64AF9870-EB84-5FA3-2115-461016F0A00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pic>
        <p:nvPicPr>
          <p:cNvPr id="4" name="Picture 3" descr="decorative icon depicting two squares connected by an angled line">
            <a:extLst>
              <a:ext uri="{FF2B5EF4-FFF2-40B4-BE49-F238E27FC236}">
                <a16:creationId xmlns:a16="http://schemas.microsoft.com/office/drawing/2014/main" id="{40968934-D34A-1C9B-BA9E-2462DE8D9FF4}"/>
              </a:ext>
            </a:extLst>
          </p:cNvPr>
          <p:cNvPicPr>
            <a:picLocks noChangeAspect="1"/>
          </p:cNvPicPr>
          <p:nvPr/>
        </p:nvPicPr>
        <p:blipFill>
          <a:blip r:embed="rId4"/>
          <a:stretch>
            <a:fillRect/>
          </a:stretch>
        </p:blipFill>
        <p:spPr>
          <a:xfrm>
            <a:off x="5536855" y="2274593"/>
            <a:ext cx="2120466" cy="2120466"/>
          </a:xfrm>
          <a:prstGeom prst="rect">
            <a:avLst/>
          </a:prstGeom>
        </p:spPr>
      </p:pic>
      <p:sp>
        <p:nvSpPr>
          <p:cNvPr id="5" name="TextBox 4">
            <a:extLst>
              <a:ext uri="{FF2B5EF4-FFF2-40B4-BE49-F238E27FC236}">
                <a16:creationId xmlns:a16="http://schemas.microsoft.com/office/drawing/2014/main" id="{9B2ECB11-1F6E-D19B-A449-58870D76FDCF}"/>
              </a:ext>
            </a:extLst>
          </p:cNvPr>
          <p:cNvSpPr txBox="1"/>
          <p:nvPr/>
        </p:nvSpPr>
        <p:spPr>
          <a:xfrm>
            <a:off x="7840717" y="2005486"/>
            <a:ext cx="3759280" cy="3250762"/>
          </a:xfrm>
          <a:prstGeom prst="rect">
            <a:avLst/>
          </a:prstGeom>
          <a:noFill/>
        </p:spPr>
        <p:txBody>
          <a:bodyPr wrap="square" rtlCol="0">
            <a:spAutoFit/>
          </a:bodyPr>
          <a:lstStyle/>
          <a:p>
            <a:r>
              <a:rPr lang="en-US" sz="1866">
                <a:solidFill>
                  <a:srgbClr val="11315D"/>
                </a:solidFill>
                <a:highlight>
                  <a:srgbClr val="FFFF00"/>
                </a:highlight>
                <a:latin typeface="Public Sans"/>
              </a:rPr>
              <a:t>What is not often considered in these efforts is the intersection of race and disability. </a:t>
            </a:r>
            <a:r>
              <a:rPr lang="en-US" sz="1866">
                <a:solidFill>
                  <a:srgbClr val="11315D"/>
                </a:solidFill>
                <a:latin typeface="Public Sans"/>
              </a:rPr>
              <a:t>UNH IOD data show that disability prevalence is higher among non-White people than White people. For example, in Michigan, Black residents had a higher share of people with disabilities (17 percent) than White residents (11 percent)”</a:t>
            </a:r>
          </a:p>
        </p:txBody>
      </p:sp>
      <p:sp>
        <p:nvSpPr>
          <p:cNvPr id="6" name="TextBox 5">
            <a:extLst>
              <a:ext uri="{FF2B5EF4-FFF2-40B4-BE49-F238E27FC236}">
                <a16:creationId xmlns:a16="http://schemas.microsoft.com/office/drawing/2014/main" id="{CD2F1A05-431D-6B4D-E206-35ED1752103E}"/>
              </a:ext>
            </a:extLst>
          </p:cNvPr>
          <p:cNvSpPr txBox="1"/>
          <p:nvPr/>
        </p:nvSpPr>
        <p:spPr>
          <a:xfrm>
            <a:off x="554352" y="5657671"/>
            <a:ext cx="7016029" cy="1220591"/>
          </a:xfrm>
          <a:prstGeom prst="rect">
            <a:avLst/>
          </a:prstGeom>
          <a:noFill/>
        </p:spPr>
        <p:txBody>
          <a:bodyPr wrap="square" rtlCol="0">
            <a:spAutoFit/>
          </a:bodyPr>
          <a:lstStyle/>
          <a:p>
            <a:r>
              <a:rPr lang="en-US" sz="1866" b="1">
                <a:solidFill>
                  <a:srgbClr val="11315D"/>
                </a:solidFill>
                <a:latin typeface="Public Sans"/>
              </a:rPr>
              <a:t>Relevant recommendation: “Include disability community when measuring health trends and impacts”</a:t>
            </a:r>
          </a:p>
          <a:p>
            <a:br>
              <a:rPr lang="en-US" b="0" i="0">
                <a:solidFill>
                  <a:srgbClr val="212121"/>
                </a:solidFill>
                <a:effectLst/>
                <a:latin typeface="Public Sans" pitchFamily="50" charset="0"/>
              </a:rPr>
            </a:br>
            <a:endParaRPr lang="en-US"/>
          </a:p>
        </p:txBody>
      </p:sp>
    </p:spTree>
    <p:extLst>
      <p:ext uri="{BB962C8B-B14F-4D97-AF65-F5344CB8AC3E}">
        <p14:creationId xmlns:p14="http://schemas.microsoft.com/office/powerpoint/2010/main" val="383791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6806-065D-FE56-A70F-76CC9E469854}"/>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A98AE7B-6CE2-83C4-B6CC-6787CDD3EECC}"/>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4" name="Group 4">
            <a:extLst>
              <a:ext uri="{FF2B5EF4-FFF2-40B4-BE49-F238E27FC236}">
                <a16:creationId xmlns:a16="http://schemas.microsoft.com/office/drawing/2014/main" id="{12A6B050-2669-F38A-9158-7B2F3A5AD07C}"/>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5" name="Freeform 5">
              <a:extLst>
                <a:ext uri="{FF2B5EF4-FFF2-40B4-BE49-F238E27FC236}">
                  <a16:creationId xmlns:a16="http://schemas.microsoft.com/office/drawing/2014/main" id="{E64F9C33-CA54-EB41-9EE1-A4203B77900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sp>
        <p:nvSpPr>
          <p:cNvPr id="6" name="TextBox 6">
            <a:extLst>
              <a:ext uri="{FF2B5EF4-FFF2-40B4-BE49-F238E27FC236}">
                <a16:creationId xmlns:a16="http://schemas.microsoft.com/office/drawing/2014/main" id="{64B3A210-9522-7DB1-A8D1-46C2D3E861A1}"/>
              </a:ext>
            </a:extLst>
          </p:cNvPr>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Transportation Data</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7" name="TextBox 7">
            <a:extLst>
              <a:ext uri="{FF2B5EF4-FFF2-40B4-BE49-F238E27FC236}">
                <a16:creationId xmlns:a16="http://schemas.microsoft.com/office/drawing/2014/main" id="{0A3756E0-4135-7DFB-1CDA-089D528FD625}"/>
              </a:ext>
            </a:extLst>
          </p:cNvPr>
          <p:cNvSpPr txBox="1"/>
          <p:nvPr/>
        </p:nvSpPr>
        <p:spPr>
          <a:xfrm>
            <a:off x="685800" y="1442158"/>
            <a:ext cx="5429604" cy="3968330"/>
          </a:xfrm>
          <a:prstGeom prst="rect">
            <a:avLst/>
          </a:prstGeom>
        </p:spPr>
        <p:txBody>
          <a:bodyPr wrap="square" lIns="0" tIns="0" rIns="0" bIns="0" rtlCol="0" anchor="t">
            <a:spAutoFit/>
          </a:bodyPr>
          <a:lstStyle/>
          <a:p>
            <a:pPr defTabSz="609630">
              <a:lnSpc>
                <a:spcPts val="2613"/>
              </a:lnSpc>
            </a:pPr>
            <a:r>
              <a:rPr lang="en-US" sz="1866">
                <a:solidFill>
                  <a:srgbClr val="11315D"/>
                </a:solidFill>
                <a:latin typeface="Public Sans"/>
              </a:rPr>
              <a:t>Limited or no access to affordable, accessible transportation was one barrier to healthcare that emerged in several areas of our research. </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marL="342900" indent="-342900" defTabSz="609630">
              <a:lnSpc>
                <a:spcPts val="2613"/>
              </a:lnSpc>
              <a:buFont typeface="Arial" panose="020B0604020202020204" pitchFamily="34" charset="0"/>
              <a:buChar char="•"/>
            </a:pPr>
            <a:r>
              <a:rPr lang="en-US" sz="1866">
                <a:solidFill>
                  <a:srgbClr val="11315D"/>
                </a:solidFill>
                <a:latin typeface="Public Sans"/>
              </a:rPr>
              <a:t>Initial Project Survey (administered at the program’s outset)</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marL="342900" indent="-342900" defTabSz="609630">
              <a:lnSpc>
                <a:spcPts val="2613"/>
              </a:lnSpc>
              <a:buFont typeface="Arial" panose="020B0604020202020204" pitchFamily="34" charset="0"/>
              <a:buChar char="•"/>
            </a:pPr>
            <a:r>
              <a:rPr lang="en-US" sz="1866">
                <a:solidFill>
                  <a:srgbClr val="11315D"/>
                </a:solidFill>
                <a:latin typeface="Public Sans"/>
              </a:rPr>
              <a:t>Clinic Interviews </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marL="342900" indent="-342900" defTabSz="609630">
              <a:lnSpc>
                <a:spcPts val="2613"/>
              </a:lnSpc>
              <a:buFont typeface="Arial" panose="020B0604020202020204" pitchFamily="34" charset="0"/>
              <a:buChar char="•"/>
            </a:pPr>
            <a:r>
              <a:rPr lang="en-US" sz="1866">
                <a:solidFill>
                  <a:srgbClr val="11315D"/>
                </a:solidFill>
                <a:latin typeface="Public Sans"/>
              </a:rPr>
              <a:t>Focus Group Discussions</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defTabSz="609630">
              <a:lnSpc>
                <a:spcPts val="2613"/>
              </a:lnSpc>
            </a:pPr>
            <a:endParaRPr lang="en-US" sz="1866">
              <a:solidFill>
                <a:srgbClr val="11315D"/>
              </a:solidFill>
              <a:latin typeface="Public Sans"/>
            </a:endParaRPr>
          </a:p>
        </p:txBody>
      </p:sp>
      <p:pic>
        <p:nvPicPr>
          <p:cNvPr id="9" name="Picture 8" descr="Icon image - small car next to a bus">
            <a:extLst>
              <a:ext uri="{FF2B5EF4-FFF2-40B4-BE49-F238E27FC236}">
                <a16:creationId xmlns:a16="http://schemas.microsoft.com/office/drawing/2014/main" id="{4398B7C6-1DD4-27A4-F92B-6B0B9424E0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10991" y="1296236"/>
            <a:ext cx="4114252" cy="4114252"/>
          </a:xfrm>
          <a:prstGeom prst="rect">
            <a:avLst/>
          </a:prstGeom>
        </p:spPr>
      </p:pic>
    </p:spTree>
    <p:extLst>
      <p:ext uri="{BB962C8B-B14F-4D97-AF65-F5344CB8AC3E}">
        <p14:creationId xmlns:p14="http://schemas.microsoft.com/office/powerpoint/2010/main" val="142637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F9A40-97AA-60B7-442B-8BED8A8AC52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09FE39B-86A6-D39D-DAF6-907138A41818}"/>
              </a:ext>
              <a:ext uri="{C183D7F6-B498-43B3-948B-1728B52AA6E4}">
                <adec:decorative xmlns:adec="http://schemas.microsoft.com/office/drawing/2017/decorative" val="1"/>
              </a:ext>
            </a:extLst>
          </p:cNvPr>
          <p:cNvSpPr/>
          <p:nvPr/>
        </p:nvSpPr>
        <p:spPr>
          <a:xfrm rot="5624">
            <a:off x="685794" y="6321107"/>
            <a:ext cx="9702122" cy="0"/>
          </a:xfrm>
          <a:prstGeom prst="line">
            <a:avLst/>
          </a:prstGeom>
          <a:ln w="47625" cap="flat">
            <a:solidFill>
              <a:srgbClr val="11315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4" name="Group 4">
            <a:extLst>
              <a:ext uri="{FF2B5EF4-FFF2-40B4-BE49-F238E27FC236}">
                <a16:creationId xmlns:a16="http://schemas.microsoft.com/office/drawing/2014/main" id="{C8EF506F-D960-333C-0910-5FAC597BD856}"/>
              </a:ext>
              <a:ext uri="{C183D7F6-B498-43B3-948B-1728B52AA6E4}">
                <adec:decorative xmlns:adec="http://schemas.microsoft.com/office/drawing/2017/decorative" val="1"/>
              </a:ext>
            </a:extLst>
          </p:cNvPr>
          <p:cNvGrpSpPr>
            <a:grpSpLocks noChangeAspect="1"/>
          </p:cNvGrpSpPr>
          <p:nvPr/>
        </p:nvGrpSpPr>
        <p:grpSpPr>
          <a:xfrm>
            <a:off x="10625243" y="5732972"/>
            <a:ext cx="880957" cy="880953"/>
            <a:chOff x="0" y="0"/>
            <a:chExt cx="6350000" cy="6349975"/>
          </a:xfrm>
        </p:grpSpPr>
        <p:sp>
          <p:nvSpPr>
            <p:cNvPr id="5" name="Freeform 5">
              <a:extLst>
                <a:ext uri="{FF2B5EF4-FFF2-40B4-BE49-F238E27FC236}">
                  <a16:creationId xmlns:a16="http://schemas.microsoft.com/office/drawing/2014/main" id="{08C8355A-F427-F377-70D8-818F662A1381}"/>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defTabSz="609630"/>
              <a:endParaRPr lang="en-US" sz="1200">
                <a:solidFill>
                  <a:prstClr val="black"/>
                </a:solidFill>
                <a:latin typeface="Calibri"/>
              </a:endParaRPr>
            </a:p>
          </p:txBody>
        </p:sp>
      </p:grpSp>
      <p:sp>
        <p:nvSpPr>
          <p:cNvPr id="6" name="TextBox 6">
            <a:extLst>
              <a:ext uri="{FF2B5EF4-FFF2-40B4-BE49-F238E27FC236}">
                <a16:creationId xmlns:a16="http://schemas.microsoft.com/office/drawing/2014/main" id="{C0BB31F4-EB65-ECAE-AAFA-BEC84FDB2F85}"/>
              </a:ext>
            </a:extLst>
          </p:cNvPr>
          <p:cNvSpPr txBox="1">
            <a:spLocks noGrp="1"/>
          </p:cNvSpPr>
          <p:nvPr>
            <p:ph type="title" idx="4294967295"/>
          </p:nvPr>
        </p:nvSpPr>
        <p:spPr>
          <a:xfrm>
            <a:off x="666396" y="117892"/>
            <a:ext cx="11155718" cy="13852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5632"/>
              </a:lnSpc>
              <a:spcBef>
                <a:spcPts val="0"/>
              </a:spcBef>
              <a:spcAft>
                <a:spcPts val="0"/>
              </a:spcAft>
              <a:buClrTx/>
              <a:buSzTx/>
              <a:buFontTx/>
              <a:buNone/>
              <a:tabLst/>
              <a:defRPr/>
            </a:pPr>
            <a:r>
              <a:rPr kumimoji="0" lang="en-US" sz="4400" b="0" i="0" u="none" strike="noStrike" kern="1200" cap="none" spc="0" normalizeH="0" baseline="0" noProof="0">
                <a:ln>
                  <a:noFill/>
                </a:ln>
                <a:solidFill>
                  <a:srgbClr val="11315D"/>
                </a:solidFill>
                <a:effectLst/>
                <a:uLnTx/>
                <a:uFillTx/>
                <a:latin typeface="Public Sans Bold"/>
                <a:ea typeface="+mn-ea"/>
                <a:cs typeface="+mn-cs"/>
              </a:rPr>
              <a:t>Project Survey Results</a:t>
            </a:r>
          </a:p>
          <a:p>
            <a:pPr marL="0" marR="0" lvl="0" indent="0" algn="l" defTabSz="609630" rtl="0" eaLnBrk="1" fontAlgn="auto" latinLnBrk="0" hangingPunct="1">
              <a:lnSpc>
                <a:spcPts val="5632"/>
              </a:lnSpc>
              <a:spcBef>
                <a:spcPts val="0"/>
              </a:spcBef>
              <a:spcAft>
                <a:spcPts val="0"/>
              </a:spcAft>
              <a:buClrTx/>
              <a:buSzTx/>
              <a:buFontTx/>
              <a:buNone/>
              <a:tabLst/>
              <a:defRPr/>
            </a:pPr>
            <a:endParaRPr kumimoji="0" lang="en-US" sz="4400" b="0" i="0" u="none" strike="noStrike" kern="1200" cap="none" spc="0" normalizeH="0" baseline="0" noProof="0">
              <a:ln>
                <a:noFill/>
              </a:ln>
              <a:solidFill>
                <a:srgbClr val="11315D"/>
              </a:solidFill>
              <a:effectLst/>
              <a:uLnTx/>
              <a:uFillTx/>
              <a:latin typeface="Public Sans Bold"/>
              <a:ea typeface="+mn-ea"/>
              <a:cs typeface="+mn-cs"/>
            </a:endParaRPr>
          </a:p>
        </p:txBody>
      </p:sp>
      <p:sp>
        <p:nvSpPr>
          <p:cNvPr id="7" name="TextBox 7">
            <a:extLst>
              <a:ext uri="{FF2B5EF4-FFF2-40B4-BE49-F238E27FC236}">
                <a16:creationId xmlns:a16="http://schemas.microsoft.com/office/drawing/2014/main" id="{7E13DF8D-42EA-0DA5-715E-1B64ACA4563F}"/>
              </a:ext>
            </a:extLst>
          </p:cNvPr>
          <p:cNvSpPr txBox="1"/>
          <p:nvPr/>
        </p:nvSpPr>
        <p:spPr>
          <a:xfrm>
            <a:off x="685800" y="2190107"/>
            <a:ext cx="5014614" cy="2968057"/>
          </a:xfrm>
          <a:prstGeom prst="rect">
            <a:avLst/>
          </a:prstGeom>
        </p:spPr>
        <p:txBody>
          <a:bodyPr wrap="square" lIns="0" tIns="0" rIns="0" bIns="0" rtlCol="0" anchor="t">
            <a:spAutoFit/>
          </a:bodyPr>
          <a:lstStyle/>
          <a:p>
            <a:pPr defTabSz="609630">
              <a:lnSpc>
                <a:spcPts val="2613"/>
              </a:lnSpc>
            </a:pPr>
            <a:r>
              <a:rPr lang="en-US" sz="1866">
                <a:solidFill>
                  <a:srgbClr val="11315D"/>
                </a:solidFill>
                <a:latin typeface="Public Sans"/>
              </a:rPr>
              <a:t>Survey identified seven key issues as barriers to vaccination, including Transportation/Travel Issues:</a:t>
            </a:r>
          </a:p>
          <a:p>
            <a:pPr marL="342900" indent="-342900" defTabSz="609630">
              <a:lnSpc>
                <a:spcPts val="2613"/>
              </a:lnSpc>
              <a:buFont typeface="Arial" panose="020B0604020202020204" pitchFamily="34" charset="0"/>
              <a:buChar char="•"/>
            </a:pPr>
            <a:endParaRPr lang="en-US" sz="1866">
              <a:solidFill>
                <a:srgbClr val="11315D"/>
              </a:solidFill>
              <a:latin typeface="Public Sans"/>
            </a:endParaRPr>
          </a:p>
          <a:p>
            <a:pPr defTabSz="609630">
              <a:lnSpc>
                <a:spcPts val="2613"/>
              </a:lnSpc>
            </a:pPr>
            <a:r>
              <a:rPr lang="en-US" b="1">
                <a:solidFill>
                  <a:srgbClr val="11315D"/>
                </a:solidFill>
                <a:latin typeface="Public Sans" pitchFamily="50" charset="0"/>
                <a:ea typeface="Calibri" panose="020F0502020204030204" pitchFamily="34" charset="0"/>
                <a:cs typeface="Times New Roman" panose="02020603050405020304" pitchFamily="18" charset="0"/>
              </a:rPr>
              <a:t>M</a:t>
            </a:r>
            <a:r>
              <a:rPr lang="en-US" sz="1800" b="1">
                <a:solidFill>
                  <a:srgbClr val="11315D"/>
                </a:solidFill>
                <a:effectLst/>
                <a:latin typeface="Public Sans" pitchFamily="50" charset="0"/>
                <a:ea typeface="Calibri" panose="020F0502020204030204" pitchFamily="34" charset="0"/>
                <a:cs typeface="Times New Roman" panose="02020603050405020304" pitchFamily="18" charset="0"/>
              </a:rPr>
              <a:t>ultiple-choice selection </a:t>
            </a:r>
            <a:r>
              <a:rPr lang="en-US" b="1">
                <a:solidFill>
                  <a:srgbClr val="11315D"/>
                </a:solidFill>
                <a:latin typeface="Public Sans" pitchFamily="50" charset="0"/>
                <a:ea typeface="Calibri" panose="020F0502020204030204" pitchFamily="34" charset="0"/>
                <a:cs typeface="Times New Roman" panose="02020603050405020304" pitchFamily="18" charset="0"/>
              </a:rPr>
              <a:t>(</a:t>
            </a:r>
            <a:r>
              <a:rPr lang="en-US" sz="1800" b="1">
                <a:solidFill>
                  <a:srgbClr val="11315D"/>
                </a:solidFill>
                <a:effectLst/>
                <a:latin typeface="Public Sans" pitchFamily="50" charset="0"/>
                <a:ea typeface="Calibri" panose="020F0502020204030204" pitchFamily="34" charset="0"/>
                <a:cs typeface="Times New Roman" panose="02020603050405020304" pitchFamily="18" charset="0"/>
              </a:rPr>
              <a:t>unvaccinated individual) regarding reason for not getting the COVID-19 vaccine: “I had challenges with transportation to an appointment“</a:t>
            </a:r>
            <a:endParaRPr lang="en-US" sz="1866" b="1">
              <a:solidFill>
                <a:srgbClr val="11315D"/>
              </a:solidFill>
              <a:latin typeface="Public Sans"/>
            </a:endParaRPr>
          </a:p>
          <a:p>
            <a:pPr defTabSz="609630">
              <a:lnSpc>
                <a:spcPts val="2613"/>
              </a:lnSpc>
            </a:pPr>
            <a:endParaRPr lang="en-US" sz="1866">
              <a:solidFill>
                <a:srgbClr val="11315D"/>
              </a:solidFill>
              <a:latin typeface="Public Sans"/>
            </a:endParaRPr>
          </a:p>
        </p:txBody>
      </p:sp>
      <p:pic>
        <p:nvPicPr>
          <p:cNvPr id="9" name="Picture 8" descr="Icon image - clipboard with a piece of paper that has boxes and lines with a hand continuing to draw more lines">
            <a:extLst>
              <a:ext uri="{FF2B5EF4-FFF2-40B4-BE49-F238E27FC236}">
                <a16:creationId xmlns:a16="http://schemas.microsoft.com/office/drawing/2014/main" id="{2BD112F4-BCD0-2F10-E5AD-212BDC7191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1231793"/>
            <a:ext cx="4394413" cy="4394413"/>
          </a:xfrm>
          <a:prstGeom prst="rect">
            <a:avLst/>
          </a:prstGeom>
        </p:spPr>
      </p:pic>
      <p:grpSp>
        <p:nvGrpSpPr>
          <p:cNvPr id="3" name="Group 6">
            <a:extLst>
              <a:ext uri="{FF2B5EF4-FFF2-40B4-BE49-F238E27FC236}">
                <a16:creationId xmlns:a16="http://schemas.microsoft.com/office/drawing/2014/main" id="{629513DC-5BDC-F5F0-E8BC-BD08C513BECF}"/>
              </a:ext>
              <a:ext uri="{C183D7F6-B498-43B3-948B-1728B52AA6E4}">
                <adec:decorative xmlns:adec="http://schemas.microsoft.com/office/drawing/2017/decorative" val="1"/>
              </a:ext>
            </a:extLst>
          </p:cNvPr>
          <p:cNvGrpSpPr/>
          <p:nvPr/>
        </p:nvGrpSpPr>
        <p:grpSpPr>
          <a:xfrm>
            <a:off x="9723247" y="-424637"/>
            <a:ext cx="3175591" cy="2881423"/>
            <a:chOff x="1513622" y="-4797836"/>
            <a:chExt cx="5130840" cy="4655552"/>
          </a:xfrm>
        </p:grpSpPr>
        <p:sp>
          <p:nvSpPr>
            <p:cNvPr id="8" name="Freeform 7">
              <a:extLst>
                <a:ext uri="{FF2B5EF4-FFF2-40B4-BE49-F238E27FC236}">
                  <a16:creationId xmlns:a16="http://schemas.microsoft.com/office/drawing/2014/main" id="{E320D462-8CB4-1C1F-EC71-2BCAC6BF4E78}"/>
                </a:ext>
              </a:extLst>
            </p:cNvPr>
            <p:cNvSpPr/>
            <p:nvPr/>
          </p:nvSpPr>
          <p:spPr>
            <a:xfrm>
              <a:off x="1513622" y="-4797836"/>
              <a:ext cx="5130840" cy="4655552"/>
            </a:xfrm>
            <a:prstGeom prst="ellipse">
              <a:avLst/>
            </a:prstGeom>
            <a:solidFill>
              <a:srgbClr val="145DA0">
                <a:alpha val="71765"/>
              </a:srgbClr>
            </a:solidFill>
          </p:spPr>
          <p:txBody>
            <a:bodyPr/>
            <a:lstStyle/>
            <a:p>
              <a:pPr defTabSz="609630"/>
              <a:endParaRPr lang="en-US" sz="1200">
                <a:solidFill>
                  <a:prstClr val="black"/>
                </a:solidFill>
                <a:latin typeface="Calibri"/>
              </a:endParaRPr>
            </a:p>
          </p:txBody>
        </p:sp>
      </p:grpSp>
    </p:spTree>
    <p:extLst>
      <p:ext uri="{BB962C8B-B14F-4D97-AF65-F5344CB8AC3E}">
        <p14:creationId xmlns:p14="http://schemas.microsoft.com/office/powerpoint/2010/main" val="2867218979"/>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f9762aac261f38a3455424fc34a3cf2a">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6b66499b7bd08f1c04b8a6695eafc9e0"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B3846-8ECB-4BEB-88E1-3FC9D29BF4F3}">
  <ds:schemaRefs>
    <ds:schemaRef ds:uri="112b3ed3-6cb6-4524-af0a-33e0546dafc2"/>
    <ds:schemaRef ds:uri="fa6c27e5-2960-4c71-81aa-383a710c0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62330B-F578-49E4-AD80-C3FCCA00B3DE}">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8F1C75-C50C-4068-ADF6-2844909FF9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10</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ChronicleVTI</vt:lpstr>
      <vt:lpstr>Office Theme</vt:lpstr>
      <vt:lpstr>Using Disability Statistics in DRM Projects and Initiatives</vt:lpstr>
      <vt:lpstr>Who We Are</vt:lpstr>
      <vt:lpstr>Vaccination Advocacy </vt:lpstr>
      <vt:lpstr>Collective Impact - MVP </vt:lpstr>
      <vt:lpstr>More Than Vaccines  </vt:lpstr>
      <vt:lpstr>2023 Disability Health Equity Report </vt:lpstr>
      <vt:lpstr>Racial Discrimination and Disability </vt:lpstr>
      <vt:lpstr>Transportation Data </vt:lpstr>
      <vt:lpstr>Project Survey Results </vt:lpstr>
      <vt:lpstr>Clinic Interviews </vt:lpstr>
      <vt:lpstr>Focus Group Discussions </vt:lpstr>
      <vt:lpstr>Access to Transportation and Disability </vt:lpstr>
      <vt:lpstr>Transportation Data  </vt:lpstr>
      <vt:lpstr>Thank you</vt:lpstr>
      <vt:lpstr>Disability Rights Michigan  4095 Legacy Parkway Lansing, MI 48911  Hours 9:00am - 4:00pm (Monday – Thursday 9:00am – 12:00pm (Friday)  Phone 800.288.5923 (Toll Free)  517.487.1755 (Voice)  517.374.4687 (TTY)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KRISTEN MILEFCHIK</dc:creator>
  <cp:revision>1</cp:revision>
  <dcterms:created xsi:type="dcterms:W3CDTF">2025-02-25T15:26:58Z</dcterms:created>
  <dcterms:modified xsi:type="dcterms:W3CDTF">2025-03-26T15:51:56Z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