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820" autoAdjust="0"/>
  </p:normalViewPr>
  <p:slideViewPr>
    <p:cSldViewPr snapToGrid="0">
      <p:cViewPr varScale="1">
        <p:scale>
          <a:sx n="62" d="100"/>
          <a:sy n="62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38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 Verchick" userId="f9068336-5352-45aa-ae4f-0d463c97dd72" providerId="ADAL" clId="{41822D30-C9BE-4D81-85D3-53E57C017AEC}"/>
    <pc:docChg chg="custSel modSld">
      <pc:chgData name="Dale Verchick" userId="f9068336-5352-45aa-ae4f-0d463c97dd72" providerId="ADAL" clId="{41822D30-C9BE-4D81-85D3-53E57C017AEC}" dt="2025-02-28T18:42:01.198" v="26" actId="962"/>
      <pc:docMkLst>
        <pc:docMk/>
      </pc:docMkLst>
      <pc:sldChg chg="modSp mod modNotes">
        <pc:chgData name="Dale Verchick" userId="f9068336-5352-45aa-ae4f-0d463c97dd72" providerId="ADAL" clId="{41822D30-C9BE-4D81-85D3-53E57C017AEC}" dt="2025-02-28T18:42:01.198" v="26" actId="962"/>
        <pc:sldMkLst>
          <pc:docMk/>
          <pc:sldMk cId="55475991" sldId="256"/>
        </pc:sldMkLst>
        <pc:picChg chg="mod ord">
          <ac:chgData name="Dale Verchick" userId="f9068336-5352-45aa-ae4f-0d463c97dd72" providerId="ADAL" clId="{41822D30-C9BE-4D81-85D3-53E57C017AEC}" dt="2025-02-28T18:42:01.198" v="26" actId="962"/>
          <ac:picMkLst>
            <pc:docMk/>
            <pc:sldMk cId="55475991" sldId="256"/>
            <ac:picMk id="5" creationId="{93F304B5-805E-7A6B-88CF-F2294105F5E6}"/>
          </ac:picMkLst>
        </pc:picChg>
      </pc:sldChg>
      <pc:sldChg chg="modNotes">
        <pc:chgData name="Dale Verchick" userId="f9068336-5352-45aa-ae4f-0d463c97dd72" providerId="ADAL" clId="{41822D30-C9BE-4D81-85D3-53E57C017AEC}" dt="2025-02-28T18:40:16.406" v="3" actId="368"/>
        <pc:sldMkLst>
          <pc:docMk/>
          <pc:sldMk cId="1578045433" sldId="257"/>
        </pc:sldMkLst>
      </pc:sldChg>
      <pc:sldChg chg="modNotes">
        <pc:chgData name="Dale Verchick" userId="f9068336-5352-45aa-ae4f-0d463c97dd72" providerId="ADAL" clId="{41822D30-C9BE-4D81-85D3-53E57C017AEC}" dt="2025-02-28T18:40:16.406" v="5" actId="368"/>
        <pc:sldMkLst>
          <pc:docMk/>
          <pc:sldMk cId="3976240165" sldId="258"/>
        </pc:sldMkLst>
      </pc:sldChg>
      <pc:sldChg chg="modNotes">
        <pc:chgData name="Dale Verchick" userId="f9068336-5352-45aa-ae4f-0d463c97dd72" providerId="ADAL" clId="{41822D30-C9BE-4D81-85D3-53E57C017AEC}" dt="2025-02-28T18:40:16.422" v="7" actId="368"/>
        <pc:sldMkLst>
          <pc:docMk/>
          <pc:sldMk cId="2284303341" sldId="259"/>
        </pc:sldMkLst>
      </pc:sldChg>
      <pc:sldChg chg="modNotes">
        <pc:chgData name="Dale Verchick" userId="f9068336-5352-45aa-ae4f-0d463c97dd72" providerId="ADAL" clId="{41822D30-C9BE-4D81-85D3-53E57C017AEC}" dt="2025-02-28T18:40:16.422" v="9" actId="368"/>
        <pc:sldMkLst>
          <pc:docMk/>
          <pc:sldMk cId="2995210861" sldId="260"/>
        </pc:sldMkLst>
      </pc:sldChg>
      <pc:sldChg chg="modNotes">
        <pc:chgData name="Dale Verchick" userId="f9068336-5352-45aa-ae4f-0d463c97dd72" providerId="ADAL" clId="{41822D30-C9BE-4D81-85D3-53E57C017AEC}" dt="2025-02-28T18:40:16.422" v="11" actId="368"/>
        <pc:sldMkLst>
          <pc:docMk/>
          <pc:sldMk cId="3785067351" sldId="261"/>
        </pc:sldMkLst>
      </pc:sldChg>
      <pc:sldChg chg="modNotes">
        <pc:chgData name="Dale Verchick" userId="f9068336-5352-45aa-ae4f-0d463c97dd72" providerId="ADAL" clId="{41822D30-C9BE-4D81-85D3-53E57C017AEC}" dt="2025-02-28T18:40:16.422" v="13" actId="368"/>
        <pc:sldMkLst>
          <pc:docMk/>
          <pc:sldMk cId="1645818279" sldId="262"/>
        </pc:sldMkLst>
      </pc:sldChg>
      <pc:sldChg chg="modNotes">
        <pc:chgData name="Dale Verchick" userId="f9068336-5352-45aa-ae4f-0d463c97dd72" providerId="ADAL" clId="{41822D30-C9BE-4D81-85D3-53E57C017AEC}" dt="2025-02-28T18:40:16.422" v="15" actId="368"/>
        <pc:sldMkLst>
          <pc:docMk/>
          <pc:sldMk cId="4101488510" sldId="263"/>
        </pc:sldMkLst>
      </pc:sldChg>
      <pc:sldChg chg="modNotes">
        <pc:chgData name="Dale Verchick" userId="f9068336-5352-45aa-ae4f-0d463c97dd72" providerId="ADAL" clId="{41822D30-C9BE-4D81-85D3-53E57C017AEC}" dt="2025-02-28T18:40:16.422" v="17" actId="368"/>
        <pc:sldMkLst>
          <pc:docMk/>
          <pc:sldMk cId="2458996564" sldId="264"/>
        </pc:sldMkLst>
      </pc:sldChg>
      <pc:sldChg chg="modNotes">
        <pc:chgData name="Dale Verchick" userId="f9068336-5352-45aa-ae4f-0d463c97dd72" providerId="ADAL" clId="{41822D30-C9BE-4D81-85D3-53E57C017AEC}" dt="2025-02-28T18:40:16.437" v="19" actId="368"/>
        <pc:sldMkLst>
          <pc:docMk/>
          <pc:sldMk cId="3334998997" sldId="265"/>
        </pc:sldMkLst>
      </pc:sldChg>
      <pc:sldChg chg="modSp mod modNotes">
        <pc:chgData name="Dale Verchick" userId="f9068336-5352-45aa-ae4f-0d463c97dd72" providerId="ADAL" clId="{41822D30-C9BE-4D81-85D3-53E57C017AEC}" dt="2025-02-28T18:41:36.489" v="24" actId="33553"/>
        <pc:sldMkLst>
          <pc:docMk/>
          <pc:sldMk cId="0" sldId="267"/>
        </pc:sldMkLst>
        <pc:spChg chg="mod">
          <ac:chgData name="Dale Verchick" userId="f9068336-5352-45aa-ae4f-0d463c97dd72" providerId="ADAL" clId="{41822D30-C9BE-4D81-85D3-53E57C017AEC}" dt="2025-02-28T18:41:36.489" v="24" actId="33553"/>
          <ac:spMkLst>
            <pc:docMk/>
            <pc:sldMk cId="0" sldId="267"/>
            <ac:spMk id="5" creationId="{D0679B56-A4E8-7777-4331-8B6E8BC4E3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DA1CE-723C-4D5F-8033-0F760A0DC75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EADE-01A8-477D-9F35-2B3CEB561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5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23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66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73F5F-1A16-4BD8-A241-9D52C18E317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7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0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47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22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88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91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7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EADE-01A8-477D-9F35-2B3CEB5615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9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ABEB-0FD3-463D-002A-ADD46C6C7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D03A4-AB19-4A57-D1F7-668CB354E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7F5F0-2BEE-9607-2A34-B7402A97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350-E819-4F9D-99BB-C8CEE46A3EEA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310E8-954F-233F-5807-22A4F59B9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3A763-4169-4C1B-2DFB-5A8C0BA4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5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23C0F-CAFE-C0B1-917E-A42927548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07C56-5F84-77CB-4EF7-A1DEFFF5C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DE5FD-070A-41BB-FDBF-22EF006B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100D-5DD5-4C8E-8161-6DBC9195DFAA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180D-AA6B-669B-AA9A-C50B4C82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94531-38F2-6B02-EB1C-7E752EEA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4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B2B202-875C-5545-146A-B8EBCEBC7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6CA6C-A90A-5EC4-D249-81452447D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76CE6-613E-8D43-0E83-F24BFB29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DC9D-3955-4FB0-A851-72B6C3A2C0CD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E30F9-98A0-DCF6-85B6-9C87F93B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F401C-3A20-3CFA-14FC-0C44845CA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9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334F9-6854-FF26-4A2E-4239A2B28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AC11-040C-263B-508F-B89C8C4AD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F9525-2F02-0113-D9F6-83EE949E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297E-60BA-414E-8D07-04D523B7C3E9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56FA6-972B-E4C4-B58E-076EA3EE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BBD47-1BAE-8E5B-47A7-377A5BE1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57C524-61CF-A475-8140-A9F7B0BF474C}"/>
              </a:ext>
            </a:extLst>
          </p:cNvPr>
          <p:cNvSpPr/>
          <p:nvPr userDrawn="1"/>
        </p:nvSpPr>
        <p:spPr>
          <a:xfrm>
            <a:off x="838200" y="6400800"/>
            <a:ext cx="1659117" cy="32067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61D8-B19F-3618-235E-97BB13D7B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31CF9-5AB5-00D3-40DC-43F5BA7D9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79FFF-A43B-CD96-853C-F810D671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F083-E9E4-4C02-B6FF-C390640F4538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AC8E7-81DC-0DDF-E76D-204DE91C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4FBF-1CAD-A31F-7263-04082DBC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3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FDA9-95A0-F8F7-E089-CF89D625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D4B7C-BD5F-CD0B-E413-8A1862AD02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130B1-6807-32E3-C46C-A6DB7FD88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9122E-90AD-E89D-34F3-7399273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44BE-14EE-4F56-8C55-1C2D9C439B02}" type="datetime1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8CD50-C842-9D27-8CD6-CFCFF3C9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848C7-8ED1-8F1A-112B-58B52819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4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1D5D3-5E8C-DE87-756E-621226B6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F8703-154B-DA6F-7DE8-83EF96CA2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6CB2E-6F8D-51F9-38D4-2B8144B9B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92034-2CC6-F390-566C-87B936CB1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81C058-61F2-8CA2-3D3D-1CBE9C88A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1F5AF-0587-3663-1A95-1FDCA59C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9F16-608D-4E6A-9498-4D872825ACE6}" type="datetime1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20041-8980-4A7D-0351-CEA82620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D7B092-520A-3383-3D1C-96B091DB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3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63355-E88A-F3FC-57F6-8C16DAFD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54556-9C90-31E0-EF50-9DFF6E0A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AAE0-6B0D-4B18-8533-61117A0A5C37}" type="datetime1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34FF1-6E44-8171-6355-379161D4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F9C5D-D9A2-4E4D-94C4-05F66E6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1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EE8D9-1C56-E7EC-886A-7B34A3AB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0B18-34C6-4934-9ED3-21A2B03004DE}" type="datetime1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E2526-C116-D227-7522-E4001C37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C8D91-4648-4B94-96FC-DCF1ACB7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9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9919-C416-6CD6-F3D9-FD9D1258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CA5C-7DF4-2123-B26A-1A6BE007C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1CF25-70E8-DD44-EB37-5EA1C89EA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85050-46A0-C201-6B54-08DC47BC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73B7-CDC2-4B2A-AC76-5DB6859210CB}" type="datetime1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B8873-C7EA-3B8A-D231-64080AA3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A2A28-1CEF-AB91-50F0-D794D4CD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6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C503-5346-25A1-51CA-A04EAA9F0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398549-F7E2-BEF5-50A0-851F97322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C5E4A-0CB5-3F4C-B74D-C191E55DC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F76F9-1C7B-329F-F021-865010AD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0A72-93F1-40CB-B50D-6385E5FC6B8C}" type="datetime1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26541-4624-2D56-91BF-963CC645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A37BA-6EAF-D252-5580-471EF76B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1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676283-29DF-410C-9E43-5D71FA16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0FC79-C32A-71BC-6E22-F8FBD80F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D7DB0-F3C5-6ABE-369E-E9A284EA2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8367E-99F8-4890-83D8-169EC537182D}" type="datetime1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43709-3070-54BE-EE9A-5DEB7C33D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AF8AE-5E55-7A29-07AB-E9C211B17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970B61-9687-4E7D-A5E4-4216E55EC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3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isabilityrightspa.or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isability Rights Logo">
            <a:extLst>
              <a:ext uri="{FF2B5EF4-FFF2-40B4-BE49-F238E27FC236}">
                <a16:creationId xmlns:a16="http://schemas.microsoft.com/office/drawing/2014/main" id="{93F304B5-805E-7A6B-88CF-F2294105F5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6869" y="91588"/>
            <a:ext cx="5026203" cy="107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F8235E-CDE2-517B-B0B8-AD02024DF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563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Leveraging Data to Advance Transportation Equity for People with Disabilities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C1F1F-84A0-7C88-04F9-8569F460E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5805"/>
            <a:ext cx="9144000" cy="490128"/>
          </a:xfrm>
        </p:spPr>
        <p:txBody>
          <a:bodyPr/>
          <a:lstStyle/>
          <a:p>
            <a:r>
              <a:rPr lang="en-US" b="1" i="1" dirty="0"/>
              <a:t>Insights from the 2024 Transportation White Paper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B947C01-84E5-ED64-2559-8B79C1D1001B}"/>
              </a:ext>
            </a:extLst>
          </p:cNvPr>
          <p:cNvSpPr txBox="1">
            <a:spLocks/>
          </p:cNvSpPr>
          <p:nvPr/>
        </p:nvSpPr>
        <p:spPr>
          <a:xfrm>
            <a:off x="1159207" y="4588503"/>
            <a:ext cx="9144000" cy="7813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Dale Verchick</a:t>
            </a:r>
          </a:p>
          <a:p>
            <a:r>
              <a:rPr lang="en-US" dirty="0"/>
              <a:t>Disability Rights Pennsylvania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C9CAE7-E281-E27E-ECC1-3469847FA79A}"/>
              </a:ext>
            </a:extLst>
          </p:cNvPr>
          <p:cNvSpPr txBox="1"/>
          <p:nvPr/>
        </p:nvSpPr>
        <p:spPr>
          <a:xfrm>
            <a:off x="729205" y="5658787"/>
            <a:ext cx="110075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This presentation is based on findings from the Transportation White Paper 2024, published by Disability Rights Pennsylvania (DRP) in October 2024. You can access the full report at </a:t>
            </a:r>
            <a:r>
              <a:rPr lang="en-US" dirty="0">
                <a:hlinkClick r:id="rId4"/>
              </a:rPr>
              <a:t>www.disabilityrightspa.org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75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33D1-DBE5-6625-70EC-E5A3D1244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Call to 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BE4F8-98E6-9F25-FF59-5DEC32D53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For Policymakers:</a:t>
            </a:r>
            <a:r>
              <a:rPr lang="en-US" dirty="0"/>
              <a:t> Support legislation for improved transit funding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For Advocacy Groups:</a:t>
            </a:r>
            <a:r>
              <a:rPr lang="en-US" dirty="0"/>
              <a:t> Leverage statistics to push for reforms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For Community Members:</a:t>
            </a:r>
            <a:r>
              <a:rPr lang="en-US" dirty="0"/>
              <a:t> Share transportation challenges and accessibility issues</a:t>
            </a:r>
          </a:p>
        </p:txBody>
      </p:sp>
    </p:spTree>
    <p:extLst>
      <p:ext uri="{BB962C8B-B14F-4D97-AF65-F5344CB8AC3E}">
        <p14:creationId xmlns:p14="http://schemas.microsoft.com/office/powerpoint/2010/main" val="333499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879495" y="665916"/>
            <a:ext cx="9572625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dirty="0">
                <a:latin typeface="Calibri" pitchFamily="34" charset="0"/>
              </a:rPr>
              <a:t>OUR MISSION</a:t>
            </a:r>
          </a:p>
          <a:p>
            <a:pPr algn="ctr">
              <a:spcAft>
                <a:spcPts val="1200"/>
              </a:spcAft>
            </a:pPr>
            <a:r>
              <a:rPr lang="en-US" sz="3600" dirty="0">
                <a:latin typeface="Calibri" pitchFamily="34" charset="0"/>
              </a:rPr>
              <a:t>Disability Rights Pennsylvania protects and advocates for rights of people with disabilities so that they may live the lives they choose, free from abuse, neglect, discrimination, and segregation.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latin typeface="Calibri" pitchFamily="34" charset="0"/>
              </a:rPr>
              <a:t>VISION STATEMENT</a:t>
            </a:r>
            <a:endParaRPr lang="en-US" sz="3200" dirty="0">
              <a:latin typeface="Calibri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US" sz="3600" dirty="0">
                <a:latin typeface="Calibri" pitchFamily="34" charset="0"/>
              </a:rPr>
              <a:t>A Commonwealth where people of all abilities are equal and free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0679B56-A4E8-7777-4331-8B6E8BC4E3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04350" y="5653377"/>
            <a:ext cx="10583300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presentation is funded through a SSA grant agreement. Although SSA reviewed this document for accuracy, it does not constitute an official SSA communication. This presentation was created at U.S. taxpayer expense.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DB8A7-4AF2-2ADA-3922-21939865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&amp; Purpose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2188C-DDFA-DB0B-6E0D-BCBB0E6D6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transportation equity matters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data drives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Overview of key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4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DBBC-7A68-4175-CD26-35C86DB0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Role of Transportation in Employment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7D6C0-E5E5-0152-1E0A-CB296A1A6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Transportation as a bridge to employment opportunities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Data Point:</a:t>
            </a:r>
            <a:r>
              <a:rPr lang="en-US" dirty="0"/>
              <a:t> PA employment rate for individuals with disabilities (39.4%) vs. national average (40.7%)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transit barriers impact workforce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4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2875F-6FAD-DE97-49B2-93CF1C98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Understanding the Data 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86E35-C9C0-D681-2864-42CC00691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Reports:</a:t>
            </a:r>
            <a:endParaRPr lang="en-US" dirty="0"/>
          </a:p>
          <a:p>
            <a:pPr marL="742950" lvl="1" indent="-285750"/>
            <a:r>
              <a:rPr lang="en-US" i="1" dirty="0"/>
              <a:t>Annual Disability Statistics Compendium (UNH)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Travel Patterns of Adults with Travel-Limiting Disabilities</a:t>
            </a:r>
            <a:r>
              <a:rPr lang="en-US" dirty="0"/>
              <a:t> (Bureau of Transportation Statistics, 2024)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Transportation &amp; Economic Characteristics of People with Disabilities in Pennsylvania</a:t>
            </a:r>
            <a:r>
              <a:rPr lang="en-US" dirty="0"/>
              <a:t> (ACS, 2019-2021)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DRP's </a:t>
            </a:r>
            <a:r>
              <a:rPr lang="en-US" i="1" dirty="0"/>
              <a:t>Disability Advocacy Database (DAD)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Importance of firsthand accounts and surveys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0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EA28-5BBB-D327-0014-2085EA2B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Transportation Challenges Identified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78C9-5165-7B20-4844-BFDF6898C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Employment Impact:</a:t>
            </a:r>
            <a:r>
              <a:rPr lang="en-US" dirty="0"/>
              <a:t> 71% of surveyed students cited transit as a barrier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Poverty Disparities:</a:t>
            </a:r>
            <a:r>
              <a:rPr lang="en-US" dirty="0"/>
              <a:t> PA disability poverty rate (27.5%) vs. national average (25.4%)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Accessibility Issues:</a:t>
            </a:r>
            <a:r>
              <a:rPr lang="en-US" dirty="0"/>
              <a:t> Common complaints in urban &amp; rural transit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1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98817-4F2F-8179-4078-820468D2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Findings from Complaint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E7FA4-9AD9-2871-EDF4-30EED2A24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Most Frequent Issues: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Timeliness &amp; Reliability (missed pickups/drop-offs)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Driver Professionalism &amp;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Knowledge of Accessibility Features</a:t>
            </a:r>
          </a:p>
          <a:p>
            <a:r>
              <a:rPr lang="en-US" b="1" dirty="0"/>
              <a:t>High Complaint Transit Systems:</a:t>
            </a:r>
            <a:r>
              <a:rPr lang="en-US" dirty="0"/>
              <a:t> Southeastern Pennsylvania Transportation Authority (SEPTA) (4,848 complaints), Lehigh and Northampton Transportation Authority (LANTA) (1,522 complaints), Pittsburgh Regional Transit (PRT) (447 complaints)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6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5B08D-8254-6D7A-CF58-E8861695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Policy &amp; Advocacy Applications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2932E1D-F7F1-1D00-E709-072F03DBA5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3395" y="1628771"/>
            <a:ext cx="776392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Protection &amp; Advocacy (P&amp;A) organizations can use this data: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Policy Change: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Advocate for stricter accessibility enforcement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Funding Allocation: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Support grant proposals for transit improvements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Legal Action: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Address discrimination in transit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1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01C2-0632-2051-B28E-707A3244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Case Study – College Student Accessibility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285DE-765F-62B2-2357-70AF9862C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DRP survey: 94% of students rely on transit for classes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65% reported missing classes due to transit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Advocacy need: Improved campus transit &amp; paratransit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8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4A9BC-8EBA-CEAA-4729-B3A65525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Recommendations for Systemic Improvements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87862-BC16-A6F7-16A8-93F5B67D8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Short-Term Solutions: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Stricter enforcement of transit service quality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Increased driver training on accessibility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Long-Term Policy Changes: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Expanding funding for accessible transit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Enhanced accountability for transit providers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9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8EE345695F3F49944A214EF168EE9D" ma:contentTypeVersion="13" ma:contentTypeDescription="Create a new document." ma:contentTypeScope="" ma:versionID="f9762aac261f38a3455424fc34a3cf2a">
  <xsd:schema xmlns:xsd="http://www.w3.org/2001/XMLSchema" xmlns:xs="http://www.w3.org/2001/XMLSchema" xmlns:p="http://schemas.microsoft.com/office/2006/metadata/properties" xmlns:ns2="fa6c27e5-2960-4c71-81aa-383a710c0b60" xmlns:ns3="112b3ed3-6cb6-4524-af0a-33e0546dafc2" targetNamespace="http://schemas.microsoft.com/office/2006/metadata/properties" ma:root="true" ma:fieldsID="6b66499b7bd08f1c04b8a6695eafc9e0" ns2:_="" ns3:_="">
    <xsd:import namespace="fa6c27e5-2960-4c71-81aa-383a710c0b60"/>
    <xsd:import namespace="112b3ed3-6cb6-4524-af0a-33e0546daf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c27e5-2960-4c71-81aa-383a710c0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b3ed3-6cb6-4524-af0a-33e0546daf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72797e1-32bc-4a39-b4b8-65704b278623}" ma:internalName="TaxCatchAll" ma:showField="CatchAllData" ma:web="112b3ed3-6cb6-4524-af0a-33e0546daf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6c27e5-2960-4c71-81aa-383a710c0b60">
      <Terms xmlns="http://schemas.microsoft.com/office/infopath/2007/PartnerControls"/>
    </lcf76f155ced4ddcb4097134ff3c332f>
    <TaxCatchAll xmlns="112b3ed3-6cb6-4524-af0a-33e0546dafc2" xsi:nil="true"/>
  </documentManagement>
</p:properties>
</file>

<file path=customXml/itemProps1.xml><?xml version="1.0" encoding="utf-8"?>
<ds:datastoreItem xmlns:ds="http://schemas.openxmlformats.org/officeDocument/2006/customXml" ds:itemID="{32ADC0B3-5A3D-4925-BDAB-557085F4134D}"/>
</file>

<file path=customXml/itemProps2.xml><?xml version="1.0" encoding="utf-8"?>
<ds:datastoreItem xmlns:ds="http://schemas.openxmlformats.org/officeDocument/2006/customXml" ds:itemID="{B81249AF-BCF7-4392-914E-EDC386F2D633}"/>
</file>

<file path=customXml/itemProps3.xml><?xml version="1.0" encoding="utf-8"?>
<ds:datastoreItem xmlns:ds="http://schemas.openxmlformats.org/officeDocument/2006/customXml" ds:itemID="{D37838AD-3C6E-4E10-80A6-464EEE221CB7}"/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522</Words>
  <Application>Microsoft Office PowerPoint</Application>
  <PresentationFormat>Widescreen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Leveraging Data to Advance Transportation Equity for People with Disabilities</vt:lpstr>
      <vt:lpstr>Introduction &amp; Purpose</vt:lpstr>
      <vt:lpstr>The Role of Transportation in Employment</vt:lpstr>
      <vt:lpstr>Understanding the Data Sources</vt:lpstr>
      <vt:lpstr>Transportation Challenges Identified</vt:lpstr>
      <vt:lpstr>Key Findings from Complaint Data</vt:lpstr>
      <vt:lpstr>Policy &amp; Advocacy Applications</vt:lpstr>
      <vt:lpstr>Case Study – College Student Accessibility</vt:lpstr>
      <vt:lpstr>Recommendations for Systemic Improvements</vt:lpstr>
      <vt:lpstr>Call to Action</vt:lpstr>
      <vt:lpstr>This presentation is funded through a SSA grant agreement. Although SSA reviewed this document for accuracy, it does not constitute an official SSA communication. This presentation was created at U.S. taxpayer expense.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Dale Verchick</dc:creator>
  <cp:lastModifiedBy>Dale Verchick</cp:lastModifiedBy>
  <cp:revision>2</cp:revision>
  <dcterms:created xsi:type="dcterms:W3CDTF">2025-02-26T16:19:02Z</dcterms:created>
  <dcterms:modified xsi:type="dcterms:W3CDTF">2025-02-28T18:42:06Z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0x0101002C8EE345695F3F49944A214EF168EE9D</vt:lpwstr>
  </property>
</Properties>
</file>