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4"/>
  </p:notesMasterIdLst>
  <p:handoutMasterIdLst>
    <p:handoutMasterId r:id="rId15"/>
  </p:handoutMasterIdLst>
  <p:sldIdLst>
    <p:sldId id="294" r:id="rId5"/>
    <p:sldId id="295" r:id="rId6"/>
    <p:sldId id="296" r:id="rId7"/>
    <p:sldId id="297" r:id="rId8"/>
    <p:sldId id="298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D"/>
    <a:srgbClr val="18214F"/>
    <a:srgbClr val="01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9" autoAdjust="0"/>
    <p:restoredTop sz="60302" autoAdjust="0"/>
  </p:normalViewPr>
  <p:slideViewPr>
    <p:cSldViewPr snapToGrid="0" snapToObjects="1">
      <p:cViewPr varScale="1">
        <p:scale>
          <a:sx n="58" d="100"/>
          <a:sy n="58" d="100"/>
        </p:scale>
        <p:origin x="72" y="112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2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ilanoski-Russell" userId="5879a14f-9eb3-4e75-8352-1b2941159ca7" providerId="ADAL" clId="{BE991705-60E6-439B-B0F0-BB72E4AC6875}"/>
    <pc:docChg chg="modSld">
      <pc:chgData name="Kate Filanoski-Russell" userId="5879a14f-9eb3-4e75-8352-1b2941159ca7" providerId="ADAL" clId="{BE991705-60E6-439B-B0F0-BB72E4AC6875}" dt="2025-03-20T01:28:21.100" v="6" actId="962"/>
      <pc:docMkLst>
        <pc:docMk/>
      </pc:docMkLst>
      <pc:sldChg chg="modSp mod">
        <pc:chgData name="Kate Filanoski-Russell" userId="5879a14f-9eb3-4e75-8352-1b2941159ca7" providerId="ADAL" clId="{BE991705-60E6-439B-B0F0-BB72E4AC6875}" dt="2025-03-20T01:25:55" v="5" actId="13244"/>
        <pc:sldMkLst>
          <pc:docMk/>
          <pc:sldMk cId="779389180" sldId="298"/>
        </pc:sldMkLst>
        <pc:spChg chg="ord">
          <ac:chgData name="Kate Filanoski-Russell" userId="5879a14f-9eb3-4e75-8352-1b2941159ca7" providerId="ADAL" clId="{BE991705-60E6-439B-B0F0-BB72E4AC6875}" dt="2025-03-20T01:25:55" v="5" actId="13244"/>
          <ac:spMkLst>
            <pc:docMk/>
            <pc:sldMk cId="779389180" sldId="298"/>
            <ac:spMk id="4" creationId="{F5387CBC-F099-F0E9-143B-D21935C42759}"/>
          </ac:spMkLst>
        </pc:spChg>
        <pc:spChg chg="ord">
          <ac:chgData name="Kate Filanoski-Russell" userId="5879a14f-9eb3-4e75-8352-1b2941159ca7" providerId="ADAL" clId="{BE991705-60E6-439B-B0F0-BB72E4AC6875}" dt="2025-03-20T01:25:42.112" v="3" actId="13244"/>
          <ac:spMkLst>
            <pc:docMk/>
            <pc:sldMk cId="779389180" sldId="298"/>
            <ac:spMk id="7" creationId="{EEDBD014-8E50-2090-2F67-70CD59CDC159}"/>
          </ac:spMkLst>
        </pc:spChg>
        <pc:picChg chg="ord">
          <ac:chgData name="Kate Filanoski-Russell" userId="5879a14f-9eb3-4e75-8352-1b2941159ca7" providerId="ADAL" clId="{BE991705-60E6-439B-B0F0-BB72E4AC6875}" dt="2025-03-20T01:25:49.466" v="4" actId="13244"/>
          <ac:picMkLst>
            <pc:docMk/>
            <pc:sldMk cId="779389180" sldId="298"/>
            <ac:picMk id="5" creationId="{FBE0A9C6-7001-4ECF-8F61-D62B771190A0}"/>
          </ac:picMkLst>
        </pc:picChg>
      </pc:sldChg>
      <pc:sldChg chg="modSp mod">
        <pc:chgData name="Kate Filanoski-Russell" userId="5879a14f-9eb3-4e75-8352-1b2941159ca7" providerId="ADAL" clId="{BE991705-60E6-439B-B0F0-BB72E4AC6875}" dt="2025-03-20T01:24:58.135" v="2" actId="20577"/>
        <pc:sldMkLst>
          <pc:docMk/>
          <pc:sldMk cId="2477008508" sldId="300"/>
        </pc:sldMkLst>
        <pc:spChg chg="mod">
          <ac:chgData name="Kate Filanoski-Russell" userId="5879a14f-9eb3-4e75-8352-1b2941159ca7" providerId="ADAL" clId="{BE991705-60E6-439B-B0F0-BB72E4AC6875}" dt="2025-03-20T01:24:58.135" v="2" actId="20577"/>
          <ac:spMkLst>
            <pc:docMk/>
            <pc:sldMk cId="2477008508" sldId="300"/>
            <ac:spMk id="3" creationId="{2BC13BC7-A859-6DA5-88A7-F788CD89A466}"/>
          </ac:spMkLst>
        </pc:spChg>
      </pc:sldChg>
      <pc:sldChg chg="modSp mod">
        <pc:chgData name="Kate Filanoski-Russell" userId="5879a14f-9eb3-4e75-8352-1b2941159ca7" providerId="ADAL" clId="{BE991705-60E6-439B-B0F0-BB72E4AC6875}" dt="2025-03-20T01:28:21.100" v="6" actId="962"/>
        <pc:sldMkLst>
          <pc:docMk/>
          <pc:sldMk cId="1520645590" sldId="301"/>
        </pc:sldMkLst>
        <pc:picChg chg="mod">
          <ac:chgData name="Kate Filanoski-Russell" userId="5879a14f-9eb3-4e75-8352-1b2941159ca7" providerId="ADAL" clId="{BE991705-60E6-439B-B0F0-BB72E4AC6875}" dt="2025-03-20T01:28:21.100" v="6" actId="962"/>
          <ac:picMkLst>
            <pc:docMk/>
            <pc:sldMk cId="1520645590" sldId="301"/>
            <ac:picMk id="5" creationId="{E67176E3-9B85-1C95-A258-F24627655B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C357F03-6920-4AB5-BC6B-D2B79394A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C0CDCD-D4AB-8A0A-89EE-2018919F8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6943" y="442332"/>
            <a:ext cx="3438325" cy="58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637139"/>
            <a:ext cx="6458857" cy="12596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44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087905"/>
            <a:ext cx="6458857" cy="102121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D81316-03BB-1491-3352-CF8BC1100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0" y="442332"/>
            <a:ext cx="2060459" cy="5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C8FB7-3E06-7470-0767-37F6B0D3AE94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37139915-FE2B-273C-AAA2-F2D47400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DD91670E-3E62-F028-10D8-492996083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0BE1-77B6-DE68-BF6B-3A13ABCE0BA1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EAABEED7-A507-072A-3DCA-42246032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6" name="Picture 5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255CE8B5-C988-9C59-8CB5-11D38A9AB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DATA +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rgbClr val="18214F"/>
                </a:solidFill>
              </a:defRPr>
            </a:lvl1pPr>
            <a:lvl2pPr>
              <a:defRPr>
                <a:solidFill>
                  <a:srgbClr val="18214F"/>
                </a:solidFill>
              </a:defRPr>
            </a:lvl2pPr>
            <a:lvl3pPr>
              <a:defRPr>
                <a:solidFill>
                  <a:srgbClr val="18214F"/>
                </a:solidFill>
              </a:defRPr>
            </a:lvl3pPr>
            <a:lvl4pPr>
              <a:defRPr>
                <a:solidFill>
                  <a:srgbClr val="18214F"/>
                </a:solidFill>
              </a:defRPr>
            </a:lvl4pPr>
            <a:lvl5pPr>
              <a:defRPr>
                <a:solidFill>
                  <a:srgbClr val="1821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4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52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5" name="Picture 4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D0982BB-A4AD-B528-B7E7-404186668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4836" y="0"/>
            <a:ext cx="302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2626" y="0"/>
            <a:ext cx="10239374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C258A-7AFB-B8E9-7D9A-E6B531A3383D}"/>
              </a:ext>
            </a:extLst>
          </p:cNvPr>
          <p:cNvSpPr/>
          <p:nvPr userDrawn="1"/>
        </p:nvSpPr>
        <p:spPr>
          <a:xfrm>
            <a:off x="1952626" y="0"/>
            <a:ext cx="391885" cy="468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background with circles and lines&#10;&#10;AI-generated content may be incorrect.">
            <a:extLst>
              <a:ext uri="{FF2B5EF4-FFF2-40B4-BE49-F238E27FC236}">
                <a16:creationId xmlns:a16="http://schemas.microsoft.com/office/drawing/2014/main" id="{4F3E68A4-AA18-3022-AAA0-3741E8ADF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7164" cy="6858000"/>
          </a:xfrm>
          <a:prstGeom prst="rect">
            <a:avLst/>
          </a:prstGeom>
        </p:spPr>
      </p:pic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F7F28305-B968-CE37-54A6-157F89680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CFF1524-906D-9833-8F70-937EFE177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A1DDA61F-3441-C463-8370-4537732C9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4D9F0F4-3B92-B6D2-0589-FCC9765C4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22D2F-C8CF-13BE-83FC-161E55B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DFF9-C3A8-9E96-CCCD-9A5DAE80D2B1}"/>
              </a:ext>
            </a:extLst>
          </p:cNvPr>
          <p:cNvSpPr/>
          <p:nvPr userDrawn="1"/>
        </p:nvSpPr>
        <p:spPr>
          <a:xfrm>
            <a:off x="0" y="6065049"/>
            <a:ext cx="1771650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4AC348E-A547-9FB7-4AA3-F312FDB7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9D284E07-3C25-CEAE-F5E0-FF30E44E4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023A1-B475-FD0B-9023-E465C9DAEB37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D301FA2-8027-9083-EEB1-E937FD4E7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C80D1271-8A3E-BBC2-2929-F95677B8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211" y="6368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7028" y="636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994" y="63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orful graph in the shape of a map&#10;&#10;Description automatically generated">
            <a:extLst>
              <a:ext uri="{FF2B5EF4-FFF2-40B4-BE49-F238E27FC236}">
                <a16:creationId xmlns:a16="http://schemas.microsoft.com/office/drawing/2014/main" id="{3F2E5B69-F2EF-25EE-1960-41D7849247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0983" y="6097379"/>
            <a:ext cx="706394" cy="636491"/>
          </a:xfrm>
          <a:prstGeom prst="rect">
            <a:avLst/>
          </a:prstGeom>
        </p:spPr>
      </p:pic>
      <p:pic>
        <p:nvPicPr>
          <p:cNvPr id="5" name="Picture 4" descr="A blue and white shield with a white and blue logo&#10;&#10;Description automatically generated">
            <a:extLst>
              <a:ext uri="{FF2B5EF4-FFF2-40B4-BE49-F238E27FC236}">
                <a16:creationId xmlns:a16="http://schemas.microsoft.com/office/drawing/2014/main" id="{8CD5322B-8C80-9DF6-1E05-6F61D90F07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0395" y="6102133"/>
            <a:ext cx="514606" cy="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9" r:id="rId3"/>
    <p:sldLayoutId id="2147483688" r:id="rId4"/>
    <p:sldLayoutId id="2147483694" r:id="rId5"/>
    <p:sldLayoutId id="2147483695" r:id="rId6"/>
    <p:sldLayoutId id="2147483687" r:id="rId7"/>
    <p:sldLayoutId id="2147483683" r:id="rId8"/>
    <p:sldLayoutId id="2147483684" r:id="rId9"/>
    <p:sldLayoutId id="2147483686" r:id="rId10"/>
    <p:sldLayoutId id="2147483692" r:id="rId11"/>
    <p:sldLayoutId id="2147483699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xternalfactors-910035321347.us-east1.run.app/login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ternalfactors-910035321347.us-east1.run.app/login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xternalfactors-910035321347.us-east1.run.app/login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57F0-4E81-4C32-8613-9B840330B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706835"/>
            <a:ext cx="6458857" cy="1183819"/>
          </a:xfrm>
        </p:spPr>
        <p:txBody>
          <a:bodyPr/>
          <a:lstStyle/>
          <a:p>
            <a:r>
              <a:rPr lang="en-US" dirty="0"/>
              <a:t>External Factors in Disability: A webapp for data sharing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20927-7D4E-4123-A2B9-526AC7A9A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March 19, 2025</a:t>
            </a:r>
            <a:endParaRPr lang="en-US" dirty="0"/>
          </a:p>
          <a:p>
            <a:r>
              <a:rPr lang="en-US" dirty="0"/>
              <a:t>Nate Thomas</a:t>
            </a:r>
          </a:p>
        </p:txBody>
      </p:sp>
    </p:spTree>
    <p:extLst>
      <p:ext uri="{BB962C8B-B14F-4D97-AF65-F5344CB8AC3E}">
        <p14:creationId xmlns:p14="http://schemas.microsoft.com/office/powerpoint/2010/main" val="224019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8E5D31-166B-041E-1B4B-6C978B7F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20680" cy="870271"/>
          </a:xfrm>
        </p:spPr>
        <p:txBody>
          <a:bodyPr/>
          <a:lstStyle/>
          <a:p>
            <a:r>
              <a:rPr lang="en-US" dirty="0"/>
              <a:t>External Factors Data Infrastructure: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70CA1-EA23-77BF-FADB-E69950BF2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28800"/>
            <a:ext cx="10520680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a methodological technical assistance (TA) infrastructure – containing highly structured data and documentation within a web-based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the systematic collection and use of environmental (“external”) factors in life outcomes for  people with disability</a:t>
            </a:r>
          </a:p>
        </p:txBody>
      </p:sp>
    </p:spTree>
    <p:extLst>
      <p:ext uri="{BB962C8B-B14F-4D97-AF65-F5344CB8AC3E}">
        <p14:creationId xmlns:p14="http://schemas.microsoft.com/office/powerpoint/2010/main" val="35259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293D-DC5D-335E-EB15-08ABF94FF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24C3C7-4658-C5C2-A836-9347A7A9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20680" cy="870271"/>
          </a:xfrm>
        </p:spPr>
        <p:txBody>
          <a:bodyPr/>
          <a:lstStyle/>
          <a:p>
            <a:r>
              <a:rPr lang="en-US" dirty="0"/>
              <a:t>External Factors Data Infrastructure:</a:t>
            </a:r>
            <a:br>
              <a:rPr lang="en-US" dirty="0"/>
            </a:br>
            <a:r>
              <a:rPr lang="en-US" dirty="0"/>
              <a:t>Design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0DCB9-75ED-FB0E-4F82-BAEE64EC0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28800"/>
            <a:ext cx="10520680" cy="3657600"/>
          </a:xfrm>
        </p:spPr>
        <p:txBody>
          <a:bodyPr/>
          <a:lstStyle/>
          <a:p>
            <a:r>
              <a:rPr lang="en-US" sz="3000" dirty="0"/>
              <a:t>Create a “town-square” where disability researchers can go to: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/>
              <a:t>find factors other researchers use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/>
              <a:t>vote on factors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/>
              <a:t>comment on factors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/>
              <a:t>include citations of publications in which a factor is used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/>
              <a:t>nominate and upload new factors for review and inclusion in the publicly available set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/>
              <a:t>save factors in user defined folder structures to continued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4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A5D7-BE4E-8A99-9DF7-B9622E393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0C943B-24A6-9805-91EA-F0F4D9EA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20680" cy="870271"/>
          </a:xfrm>
        </p:spPr>
        <p:txBody>
          <a:bodyPr/>
          <a:lstStyle/>
          <a:p>
            <a:r>
              <a:rPr lang="en-US" dirty="0"/>
              <a:t>External Factors Data Infrastructure:</a:t>
            </a:r>
            <a:br>
              <a:rPr lang="en-US" dirty="0"/>
            </a:br>
            <a:r>
              <a:rPr lang="en-US" dirty="0"/>
              <a:t>Status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0A038-DBCB-8835-CE83-7ACE27620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28800"/>
            <a:ext cx="10520680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Beta</a:t>
            </a:r>
            <a:r>
              <a:rPr lang="en-US" dirty="0"/>
              <a:t> release for internal review and review by invitation: 07FEB2025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Input and feedback collection, prioritizing accessibility and functionality, is ongoing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Expect to release a publicly available version by the EOY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8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BDC2-5A7D-33CA-C219-F62A7633A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3E7CC8-0EED-EDBA-0C4A-DEC42A07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20680" cy="870271"/>
          </a:xfrm>
        </p:spPr>
        <p:txBody>
          <a:bodyPr/>
          <a:lstStyle/>
          <a:p>
            <a:r>
              <a:rPr lang="en-US" dirty="0"/>
              <a:t>External Factors Data Infrastructure:</a:t>
            </a:r>
            <a:br>
              <a:rPr lang="en-US" dirty="0"/>
            </a:br>
            <a:r>
              <a:rPr lang="en-US" dirty="0"/>
              <a:t>Demonstration – Logging 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87CBC-F099-F0E9-143B-D21935C42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600699"/>
            <a:ext cx="4152900" cy="542925"/>
          </a:xfrm>
        </p:spPr>
        <p:txBody>
          <a:bodyPr/>
          <a:lstStyle/>
          <a:p>
            <a:r>
              <a:rPr lang="en-US" dirty="0">
                <a:hlinkClick r:id="rId2"/>
              </a:rPr>
              <a:t>External Factors (Beta)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EDBD014-8E50-2090-2F67-70CD59CDC159}"/>
              </a:ext>
            </a:extLst>
          </p:cNvPr>
          <p:cNvSpPr txBox="1">
            <a:spLocks/>
          </p:cNvSpPr>
          <p:nvPr/>
        </p:nvSpPr>
        <p:spPr>
          <a:xfrm>
            <a:off x="838200" y="1826461"/>
            <a:ext cx="4695824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200" kern="1200">
                <a:solidFill>
                  <a:srgbClr val="18214F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Once registered a researcher can login. </a:t>
            </a:r>
          </a:p>
        </p:txBody>
      </p:sp>
      <p:pic>
        <p:nvPicPr>
          <p:cNvPr id="5" name="Picture 4" descr="Image displays a login screen for the new Beta release of External Factors in Disability Data Infrastructure.">
            <a:extLst>
              <a:ext uri="{FF2B5EF4-FFF2-40B4-BE49-F238E27FC236}">
                <a16:creationId xmlns:a16="http://schemas.microsoft.com/office/drawing/2014/main" id="{FBE0A9C6-7001-4ECF-8F61-D62B7711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4" y="1675053"/>
            <a:ext cx="5819775" cy="487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938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BF00A-956A-9690-52E1-4923ABE2B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13BC7-A859-6DA5-88A7-F788CD89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20680" cy="870271"/>
          </a:xfrm>
        </p:spPr>
        <p:txBody>
          <a:bodyPr/>
          <a:lstStyle/>
          <a:p>
            <a:r>
              <a:rPr lang="en-US" dirty="0"/>
              <a:t>External Factors Data Infrastructure :</a:t>
            </a:r>
            <a:br>
              <a:rPr lang="en-US" dirty="0"/>
            </a:br>
            <a:r>
              <a:rPr lang="en-US" dirty="0"/>
              <a:t>Demonstration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8E56-F6F2-F9C7-432B-C8421A460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600699"/>
            <a:ext cx="4152900" cy="542925"/>
          </a:xfrm>
        </p:spPr>
        <p:txBody>
          <a:bodyPr/>
          <a:lstStyle/>
          <a:p>
            <a:r>
              <a:rPr lang="en-US" dirty="0">
                <a:hlinkClick r:id="rId2"/>
              </a:rPr>
              <a:t>External Factors (Beta)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C29F89-C507-72D7-652F-0E80F38B86E4}"/>
              </a:ext>
            </a:extLst>
          </p:cNvPr>
          <p:cNvSpPr txBox="1">
            <a:spLocks/>
          </p:cNvSpPr>
          <p:nvPr/>
        </p:nvSpPr>
        <p:spPr>
          <a:xfrm>
            <a:off x="838199" y="1571625"/>
            <a:ext cx="4876799" cy="3912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200" kern="1200">
                <a:solidFill>
                  <a:srgbClr val="18214F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Factors are displayed in a tab-indexed table (for web accessibility), with a search field to filter displayed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Factor fields include Variable, ID, Votes, Comments, Citations, Definition, ICF Code, Date Source, Geographic Unit Year, Unit of Measure, Obs. Frequency, Data Period, Source URL, and Rationale.</a:t>
            </a:r>
            <a:endParaRPr lang="en-US" sz="2000" dirty="0"/>
          </a:p>
        </p:txBody>
      </p:sp>
      <p:pic>
        <p:nvPicPr>
          <p:cNvPr id="6" name="Picture 5" descr="Image shows the first couple rows of the factors displayed on the External Factors data infrastructure. The examples include Unemployment rate and poverty rate among others.">
            <a:extLst>
              <a:ext uri="{FF2B5EF4-FFF2-40B4-BE49-F238E27FC236}">
                <a16:creationId xmlns:a16="http://schemas.microsoft.com/office/drawing/2014/main" id="{861CE490-F05A-9B91-A39A-CECA2FDD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1674061"/>
            <a:ext cx="3791479" cy="412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2A7D143-CD6A-0A59-C033-C019C1FE0B87}"/>
              </a:ext>
            </a:extLst>
          </p:cNvPr>
          <p:cNvSpPr txBox="1">
            <a:spLocks/>
          </p:cNvSpPr>
          <p:nvPr/>
        </p:nvSpPr>
        <p:spPr>
          <a:xfrm>
            <a:off x="9687452" y="3365709"/>
            <a:ext cx="2028297" cy="1225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200" kern="1200">
                <a:solidFill>
                  <a:srgbClr val="18214F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… many column are not shown </a:t>
            </a:r>
          </a:p>
        </p:txBody>
      </p:sp>
    </p:spTree>
    <p:extLst>
      <p:ext uri="{BB962C8B-B14F-4D97-AF65-F5344CB8AC3E}">
        <p14:creationId xmlns:p14="http://schemas.microsoft.com/office/powerpoint/2010/main" val="247700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17C2C-62A2-8E28-CC15-FFD30D7E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0556E-1829-B941-6538-A1FC91F1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20680" cy="870271"/>
          </a:xfrm>
        </p:spPr>
        <p:txBody>
          <a:bodyPr/>
          <a:lstStyle/>
          <a:p>
            <a:r>
              <a:rPr lang="en-US" dirty="0"/>
              <a:t>External Factors Data Infrastructure :</a:t>
            </a:r>
            <a:br>
              <a:rPr lang="en-US" dirty="0"/>
            </a:br>
            <a:r>
              <a:rPr lang="en-US" dirty="0"/>
              <a:t>Demonstration – Nominating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9AB57-FEDF-12EA-4B76-F2257E91D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600699"/>
            <a:ext cx="4152900" cy="542925"/>
          </a:xfrm>
        </p:spPr>
        <p:txBody>
          <a:bodyPr/>
          <a:lstStyle/>
          <a:p>
            <a:r>
              <a:rPr lang="en-US" dirty="0">
                <a:hlinkClick r:id="rId2"/>
              </a:rPr>
              <a:t>External Factors (Beta)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71DEA36-3159-779E-15F7-C677E6DFD9D5}"/>
              </a:ext>
            </a:extLst>
          </p:cNvPr>
          <p:cNvSpPr txBox="1">
            <a:spLocks/>
          </p:cNvSpPr>
          <p:nvPr/>
        </p:nvSpPr>
        <p:spPr>
          <a:xfrm>
            <a:off x="838200" y="1562100"/>
            <a:ext cx="4695824" cy="3921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200" kern="1200">
                <a:solidFill>
                  <a:srgbClr val="18214F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Researchers can upload factors in preformatted excel (.xlsx) files at both PUMA and County geographic levels.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Factors will not be publicly available for download until they have been reviewed and validated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*Personally Identifiable information (PII) should never be uploaded*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Image shows the Nominate a New Factor form, a researcher would fill out to nominate a factor. Fields include those listed in the previous slide.">
            <a:extLst>
              <a:ext uri="{FF2B5EF4-FFF2-40B4-BE49-F238E27FC236}">
                <a16:creationId xmlns:a16="http://schemas.microsoft.com/office/drawing/2014/main" id="{E67176E3-9B85-1C95-A258-F2462765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4" y="1756101"/>
            <a:ext cx="5743576" cy="4209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064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7F489-0919-3212-846E-2FDA802E7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6055FA-EC00-5D2D-A1DA-67E5D47A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20680" cy="870271"/>
          </a:xfrm>
        </p:spPr>
        <p:txBody>
          <a:bodyPr/>
          <a:lstStyle/>
          <a:p>
            <a:r>
              <a:rPr lang="en-US" dirty="0"/>
              <a:t>External Factors Data Infrastructure :</a:t>
            </a:r>
            <a:br>
              <a:rPr lang="en-US" dirty="0"/>
            </a:br>
            <a:r>
              <a:rPr lang="en-US" dirty="0"/>
              <a:t>Demonstration – User account actions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A93F42E-AB20-1238-E9A3-02576C856894}"/>
              </a:ext>
            </a:extLst>
          </p:cNvPr>
          <p:cNvSpPr txBox="1">
            <a:spLocks/>
          </p:cNvSpPr>
          <p:nvPr/>
        </p:nvSpPr>
        <p:spPr>
          <a:xfrm>
            <a:off x="838199" y="1552575"/>
            <a:ext cx="10520679" cy="39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200" kern="1200">
                <a:solidFill>
                  <a:srgbClr val="18214F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A researcher can perform the following actions on the web-app once they are registered: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Search for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Download a factor in excel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Sort factors displayed in the search table based on any column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Click on factors for more detailed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Up vote factors they find useful; down vote those which they do 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Add citations to a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Comment on a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Save factors in folders in their account on the web-app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Review actions taken on the web-app, like adding citations, comments, and nominating and downloading factors.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955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96CB53-4B77-20E6-37F9-E9BDE28D8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637140"/>
            <a:ext cx="6458857" cy="1028240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0362"/>
      </p:ext>
    </p:extLst>
  </p:cSld>
  <p:clrMapOvr>
    <a:masterClrMapping/>
  </p:clrMapOvr>
</p:sld>
</file>

<file path=ppt/theme/theme1.xml><?xml version="1.0" encoding="utf-8"?>
<a:theme xmlns:a="http://schemas.openxmlformats.org/drawingml/2006/main" name="IOD_LeftLogo_Master_2021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Text Presentation" id="{F540C6AB-68A4-4FD0-9A90-AA8D576F0B0F}" vid="{86A52B29-8545-40D5-85D3-9B55BE94A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6c27e5-2960-4c71-81aa-383a710c0b60">
      <Terms xmlns="http://schemas.microsoft.com/office/infopath/2007/PartnerControls"/>
    </lcf76f155ced4ddcb4097134ff3c332f>
    <TaxCatchAll xmlns="112b3ed3-6cb6-4524-af0a-33e0546daf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EE345695F3F49944A214EF168EE9D" ma:contentTypeVersion="13" ma:contentTypeDescription="Create a new document." ma:contentTypeScope="" ma:versionID="f9762aac261f38a3455424fc34a3cf2a">
  <xsd:schema xmlns:xsd="http://www.w3.org/2001/XMLSchema" xmlns:xs="http://www.w3.org/2001/XMLSchema" xmlns:p="http://schemas.microsoft.com/office/2006/metadata/properties" xmlns:ns2="fa6c27e5-2960-4c71-81aa-383a710c0b60" xmlns:ns3="112b3ed3-6cb6-4524-af0a-33e0546dafc2" targetNamespace="http://schemas.microsoft.com/office/2006/metadata/properties" ma:root="true" ma:fieldsID="6b66499b7bd08f1c04b8a6695eafc9e0" ns2:_="" ns3:_="">
    <xsd:import namespace="fa6c27e5-2960-4c71-81aa-383a710c0b60"/>
    <xsd:import namespace="112b3ed3-6cb6-4524-af0a-33e0546da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27e5-2960-4c71-81aa-383a710c0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b3ed3-6cb6-4524-af0a-33e0546daf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2797e1-32bc-4a39-b4b8-65704b278623}" ma:internalName="TaxCatchAll" ma:showField="CatchAllData" ma:web="112b3ed3-6cb6-4524-af0a-33e0546da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9BFFFD-1B2B-48DC-AA5B-F2CB6ED6CD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BDEE04-DAEF-49FA-AC67-4E3FC0032051}">
  <ds:schemaRefs>
    <ds:schemaRef ds:uri="http://schemas.microsoft.com/office/2006/metadata/properties"/>
    <ds:schemaRef ds:uri="http://schemas.microsoft.com/office/2006/documentManagement/types"/>
    <ds:schemaRef ds:uri="112b3ed3-6cb6-4524-af0a-33e0546dafc2"/>
    <ds:schemaRef ds:uri="http://purl.org/dc/elements/1.1/"/>
    <ds:schemaRef ds:uri="fa6c27e5-2960-4c71-81aa-383a710c0b60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CC771D2-4991-450D-A77D-F1EE1B30B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c27e5-2960-4c71-81aa-383a710c0b60"/>
    <ds:schemaRef ds:uri="112b3ed3-6cb6-4524-af0a-33e0546da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PowerPoints Template V2</Template>
  <TotalTime>10309</TotalTime>
  <Words>442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Source Sans Pro</vt:lpstr>
      <vt:lpstr>Source Sans Pro Light</vt:lpstr>
      <vt:lpstr>Wingdings</vt:lpstr>
      <vt:lpstr>IOD_LeftLogo_Master_2021</vt:lpstr>
      <vt:lpstr>External Factors in Disability: A webapp for data sharing</vt:lpstr>
      <vt:lpstr>External Factors Data Infrastructure: Objectives</vt:lpstr>
      <vt:lpstr>External Factors Data Infrastructure: Design considerations</vt:lpstr>
      <vt:lpstr>External Factors Data Infrastructure: Status report</vt:lpstr>
      <vt:lpstr>External Factors Data Infrastructure: Demonstration – Logging in</vt:lpstr>
      <vt:lpstr>External Factors Data Infrastructure : Demonstration</vt:lpstr>
      <vt:lpstr>External Factors Data Infrastructure : Demonstration – Nominating Factors</vt:lpstr>
      <vt:lpstr>External Factors Data Infrastructure : Demonstration – User account actions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Guntz</dc:creator>
  <cp:lastModifiedBy>Kate Filanoski-Russell</cp:lastModifiedBy>
  <cp:revision>7</cp:revision>
  <dcterms:created xsi:type="dcterms:W3CDTF">2024-02-22T20:06:20Z</dcterms:created>
  <dcterms:modified xsi:type="dcterms:W3CDTF">2025-03-20T01:28:29Z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0x0101002C8EE345695F3F49944A214EF168EE9D</vt:lpwstr>
  </property>
  <property fmtid="{D5CDD505-2E9C-101B-9397-08002B2CF9AE}" pid="3" name="MediaServiceImageTags">
    <vt:lpwstr/>
  </property>
</Properties>
</file>