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11.xml" ContentType="application/vnd.openxmlformats-officedocument.presentationml.notesSlide+xml"/>
  <Override PartName="/ppt/slideLayouts/slideLayout9.xml" ContentType="application/vnd.openxmlformats-officedocument.presentationml.slideLayout+xml"/>
  <Override PartName="/ppt/notesSlides/notesSlide12.xml" ContentType="application/vnd.openxmlformats-officedocument.presentationml.notesSlide+xml"/>
  <Override PartName="/ppt/slideLayouts/slideLayout8.xml" ContentType="application/vnd.openxmlformats-officedocument.presentationml.slideLayout+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slideLayouts/slideLayout7.xml" ContentType="application/vnd.openxmlformats-officedocument.presentationml.slideLayout+xml"/>
  <Override PartName="/ppt/notesSlides/notesSlide15.xml" ContentType="application/vnd.openxmlformats-officedocument.presentationml.notesSlide+xml"/>
  <Override PartName="/ppt/notesSlides/notesSlide19.xml" ContentType="application/vnd.openxmlformats-officedocument.presentationml.notesSlide+xml"/>
  <Override PartName="/ppt/slideLayouts/slideLayout1.xml" ContentType="application/vnd.openxmlformats-officedocument.presentationml.slideLayou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notesSlides/notesSlide18.xml" ContentType="application/vnd.openxmlformats-officedocument.presentationml.notesSlide+xml"/>
  <Override PartName="/ppt/slideLayouts/slideLayout5.xml" ContentType="application/vnd.openxmlformats-officedocument.presentationml.slideLayou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344" r:id="rId2"/>
    <p:sldId id="345" r:id="rId3"/>
    <p:sldId id="346" r:id="rId4"/>
    <p:sldId id="311" r:id="rId5"/>
    <p:sldId id="314" r:id="rId6"/>
    <p:sldId id="315" r:id="rId7"/>
    <p:sldId id="319" r:id="rId8"/>
    <p:sldId id="316" r:id="rId9"/>
    <p:sldId id="317" r:id="rId10"/>
    <p:sldId id="332" r:id="rId11"/>
    <p:sldId id="333" r:id="rId12"/>
    <p:sldId id="334" r:id="rId13"/>
    <p:sldId id="318" r:id="rId14"/>
    <p:sldId id="335" r:id="rId15"/>
    <p:sldId id="336" r:id="rId16"/>
    <p:sldId id="337" r:id="rId17"/>
    <p:sldId id="338" r:id="rId18"/>
    <p:sldId id="320" r:id="rId19"/>
    <p:sldId id="343" r:id="rId20"/>
    <p:sldId id="341" r:id="rId21"/>
    <p:sldId id="342" r:id="rId22"/>
    <p:sldId id="339" r:id="rId23"/>
    <p:sldId id="321" r:id="rId24"/>
    <p:sldId id="322" r:id="rId25"/>
    <p:sldId id="309" r:id="rId26"/>
    <p:sldId id="294" r:id="rId27"/>
  </p:sldIdLst>
  <p:sldSz cx="9144000" cy="6858000" type="screen4x3"/>
  <p:notesSz cx="7102475" cy="9369425"/>
  <p:custDataLst>
    <p:tags r:id="rId30"/>
  </p:custDataLst>
  <p:defaultTextStyle>
    <a:defPPr>
      <a:defRPr lang="en-US"/>
    </a:defPPr>
    <a:lvl1pPr algn="l" rtl="0" eaLnBrk="0" fontAlgn="base" hangingPunct="0">
      <a:spcBef>
        <a:spcPct val="50000"/>
      </a:spcBef>
      <a:spcAft>
        <a:spcPct val="0"/>
      </a:spcAft>
      <a:defRPr sz="1200" b="1" kern="1200">
        <a:solidFill>
          <a:schemeClr val="bg2"/>
        </a:solidFill>
        <a:latin typeface="Arial" charset="0"/>
        <a:ea typeface="+mn-ea"/>
        <a:cs typeface="+mn-cs"/>
      </a:defRPr>
    </a:lvl1pPr>
    <a:lvl2pPr marL="457200" algn="l" rtl="0" eaLnBrk="0" fontAlgn="base" hangingPunct="0">
      <a:spcBef>
        <a:spcPct val="50000"/>
      </a:spcBef>
      <a:spcAft>
        <a:spcPct val="0"/>
      </a:spcAft>
      <a:defRPr sz="1200" b="1" kern="1200">
        <a:solidFill>
          <a:schemeClr val="bg2"/>
        </a:solidFill>
        <a:latin typeface="Arial" charset="0"/>
        <a:ea typeface="+mn-ea"/>
        <a:cs typeface="+mn-cs"/>
      </a:defRPr>
    </a:lvl2pPr>
    <a:lvl3pPr marL="914400" algn="l" rtl="0" eaLnBrk="0" fontAlgn="base" hangingPunct="0">
      <a:spcBef>
        <a:spcPct val="50000"/>
      </a:spcBef>
      <a:spcAft>
        <a:spcPct val="0"/>
      </a:spcAft>
      <a:defRPr sz="1200" b="1" kern="1200">
        <a:solidFill>
          <a:schemeClr val="bg2"/>
        </a:solidFill>
        <a:latin typeface="Arial" charset="0"/>
        <a:ea typeface="+mn-ea"/>
        <a:cs typeface="+mn-cs"/>
      </a:defRPr>
    </a:lvl3pPr>
    <a:lvl4pPr marL="1371600" algn="l" rtl="0" eaLnBrk="0" fontAlgn="base" hangingPunct="0">
      <a:spcBef>
        <a:spcPct val="50000"/>
      </a:spcBef>
      <a:spcAft>
        <a:spcPct val="0"/>
      </a:spcAft>
      <a:defRPr sz="1200" b="1" kern="1200">
        <a:solidFill>
          <a:schemeClr val="bg2"/>
        </a:solidFill>
        <a:latin typeface="Arial" charset="0"/>
        <a:ea typeface="+mn-ea"/>
        <a:cs typeface="+mn-cs"/>
      </a:defRPr>
    </a:lvl4pPr>
    <a:lvl5pPr marL="1828800" algn="l" rtl="0" eaLnBrk="0" fontAlgn="base" hangingPunct="0">
      <a:spcBef>
        <a:spcPct val="50000"/>
      </a:spcBef>
      <a:spcAft>
        <a:spcPct val="0"/>
      </a:spcAft>
      <a:defRPr sz="1200" b="1" kern="1200">
        <a:solidFill>
          <a:schemeClr val="bg2"/>
        </a:solidFill>
        <a:latin typeface="Arial" charset="0"/>
        <a:ea typeface="+mn-ea"/>
        <a:cs typeface="+mn-cs"/>
      </a:defRPr>
    </a:lvl5pPr>
    <a:lvl6pPr marL="2286000" algn="l" defTabSz="914400" rtl="0" eaLnBrk="1" latinLnBrk="0" hangingPunct="1">
      <a:defRPr sz="1200" b="1" kern="1200">
        <a:solidFill>
          <a:schemeClr val="bg2"/>
        </a:solidFill>
        <a:latin typeface="Arial" charset="0"/>
        <a:ea typeface="+mn-ea"/>
        <a:cs typeface="+mn-cs"/>
      </a:defRPr>
    </a:lvl6pPr>
    <a:lvl7pPr marL="2743200" algn="l" defTabSz="914400" rtl="0" eaLnBrk="1" latinLnBrk="0" hangingPunct="1">
      <a:defRPr sz="1200" b="1" kern="1200">
        <a:solidFill>
          <a:schemeClr val="bg2"/>
        </a:solidFill>
        <a:latin typeface="Arial" charset="0"/>
        <a:ea typeface="+mn-ea"/>
        <a:cs typeface="+mn-cs"/>
      </a:defRPr>
    </a:lvl7pPr>
    <a:lvl8pPr marL="3200400" algn="l" defTabSz="914400" rtl="0" eaLnBrk="1" latinLnBrk="0" hangingPunct="1">
      <a:defRPr sz="1200" b="1" kern="1200">
        <a:solidFill>
          <a:schemeClr val="bg2"/>
        </a:solidFill>
        <a:latin typeface="Arial" charset="0"/>
        <a:ea typeface="+mn-ea"/>
        <a:cs typeface="+mn-cs"/>
      </a:defRPr>
    </a:lvl8pPr>
    <a:lvl9pPr marL="3657600" algn="l" defTabSz="914400" rtl="0" eaLnBrk="1" latinLnBrk="0" hangingPunct="1">
      <a:defRPr sz="1200" b="1" kern="1200">
        <a:solidFill>
          <a:schemeClr val="bg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Kennedy" initials="JK" lastIdx="7" clrIdx="0">
    <p:extLst>
      <p:ext uri="{19B8F6BF-5375-455C-9EA6-DF929625EA0E}">
        <p15:presenceInfo xmlns:p15="http://schemas.microsoft.com/office/powerpoint/2012/main" userId="S-1-5-21-484763869-796845957-839522115-16856" providerId="AD"/>
      </p:ext>
    </p:extLst>
  </p:cmAuthor>
  <p:cmAuthor id="2" name="Jody Schimmel Hyde" initials="JSH" lastIdx="34" clrIdx="1">
    <p:extLst>
      <p:ext uri="{19B8F6BF-5375-455C-9EA6-DF929625EA0E}">
        <p15:presenceInfo xmlns:p15="http://schemas.microsoft.com/office/powerpoint/2012/main" userId="S-1-5-21-484763869-796845957-839522115-15039" providerId="AD"/>
      </p:ext>
    </p:extLst>
  </p:cmAuthor>
  <p:cmAuthor id="3" name="Anna Hill" initials="AH" lastIdx="32" clrIdx="2">
    <p:extLst>
      <p:ext uri="{19B8F6BF-5375-455C-9EA6-DF929625EA0E}">
        <p15:presenceInfo xmlns:p15="http://schemas.microsoft.com/office/powerpoint/2012/main" userId="S-1-5-21-484763869-796845957-839522115-17918" providerId="AD"/>
      </p:ext>
    </p:extLst>
  </p:cmAuthor>
  <p:cmAuthor id="4" name="Effie Metropoulos" initials="EM" lastIdx="21" clrIdx="3">
    <p:extLst>
      <p:ext uri="{19B8F6BF-5375-455C-9EA6-DF929625EA0E}">
        <p15:presenceInfo xmlns:p15="http://schemas.microsoft.com/office/powerpoint/2012/main" userId="S-1-5-21-484763869-796845957-839522115-222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4141"/>
    <a:srgbClr val="F59A29"/>
    <a:srgbClr val="4D9CD7"/>
    <a:srgbClr val="184E8A"/>
    <a:srgbClr val="E61D35"/>
    <a:srgbClr val="D9D9D9"/>
    <a:srgbClr val="F08442"/>
    <a:srgbClr val="3D904C"/>
    <a:srgbClr val="ED6932"/>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323" autoAdjust="0"/>
    <p:restoredTop sz="86358" autoAdjust="0"/>
  </p:normalViewPr>
  <p:slideViewPr>
    <p:cSldViewPr snapToGrid="0">
      <p:cViewPr varScale="1">
        <p:scale>
          <a:sx n="94" d="100"/>
          <a:sy n="94" d="100"/>
        </p:scale>
        <p:origin x="1068" y="78"/>
      </p:cViewPr>
      <p:guideLst>
        <p:guide orient="horz" pos="2160"/>
        <p:guide pos="2880"/>
      </p:guideLst>
    </p:cSldViewPr>
  </p:slideViewPr>
  <p:outlineViewPr>
    <p:cViewPr>
      <p:scale>
        <a:sx n="33" d="100"/>
        <a:sy n="33" d="100"/>
      </p:scale>
      <p:origin x="0" y="-792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00" d="100"/>
          <a:sy n="100" d="100"/>
        </p:scale>
        <p:origin x="3504" y="-268"/>
      </p:cViewPr>
      <p:guideLst>
        <p:guide orient="horz" pos="2950"/>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586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1077913" y="706438"/>
            <a:ext cx="4799012" cy="3598862"/>
          </a:xfrm>
          <a:prstGeom prst="rect">
            <a:avLst/>
          </a:prstGeom>
          <a:noFill/>
          <a:ln w="12700">
            <a:solidFill>
              <a:schemeClr val="tx1"/>
            </a:solidFill>
            <a:miter lim="800000"/>
            <a:headEnd/>
            <a:tailEnd/>
          </a:ln>
        </p:spPr>
      </p:sp>
      <p:sp>
        <p:nvSpPr>
          <p:cNvPr id="2059" name="Rectangle 11"/>
          <p:cNvSpPr>
            <a:spLocks noGrp="1" noChangeArrowheads="1"/>
          </p:cNvSpPr>
          <p:nvPr>
            <p:ph type="sldNum" sz="quarter" idx="5"/>
          </p:nvPr>
        </p:nvSpPr>
        <p:spPr bwMode="auto">
          <a:xfrm>
            <a:off x="3312770" y="8641049"/>
            <a:ext cx="741184" cy="513393"/>
          </a:xfrm>
          <a:prstGeom prst="rect">
            <a:avLst/>
          </a:prstGeom>
          <a:noFill/>
          <a:ln w="9525">
            <a:noFill/>
            <a:miter lim="800000"/>
            <a:headEnd/>
            <a:tailEnd/>
          </a:ln>
          <a:effectLst/>
        </p:spPr>
        <p:txBody>
          <a:bodyPr vert="horz" wrap="square" lIns="93857" tIns="46929" rIns="93857" bIns="46929" numCol="1" anchor="ctr" anchorCtr="0" compatLnSpc="1">
            <a:prstTxWarp prst="textNoShape">
              <a:avLst/>
            </a:prstTxWarp>
          </a:bodyPr>
          <a:lstStyle>
            <a:lvl1pPr algn="r" defTabSz="938596">
              <a:spcBef>
                <a:spcPct val="0"/>
              </a:spcBef>
              <a:defRPr sz="1400" b="0">
                <a:solidFill>
                  <a:schemeClr val="tx1"/>
                </a:solidFill>
                <a:latin typeface="Times New Roman" charset="0"/>
              </a:defRPr>
            </a:lvl1pPr>
          </a:lstStyle>
          <a:p>
            <a:pPr>
              <a:defRPr/>
            </a:pPr>
            <a:fld id="{A2EC10AC-6804-4420-81E7-A8E1421417D7}" type="slidenum">
              <a:rPr lang="en-US"/>
              <a:pPr>
                <a:defRPr/>
              </a:pPr>
              <a:t>‹#›</a:t>
            </a:fld>
            <a:endParaRPr lang="en-US" dirty="0"/>
          </a:p>
        </p:txBody>
      </p:sp>
      <p:sp>
        <p:nvSpPr>
          <p:cNvPr id="2060" name="Rectangle 12"/>
          <p:cNvSpPr>
            <a:spLocks noGrp="1" noChangeArrowheads="1"/>
          </p:cNvSpPr>
          <p:nvPr>
            <p:ph type="body" sz="quarter" idx="3"/>
          </p:nvPr>
        </p:nvSpPr>
        <p:spPr bwMode="auto">
          <a:xfrm>
            <a:off x="936149" y="4480960"/>
            <a:ext cx="5230180" cy="4168111"/>
          </a:xfrm>
          <a:prstGeom prst="rect">
            <a:avLst/>
          </a:prstGeom>
          <a:noFill/>
          <a:ln w="12700">
            <a:noFill/>
            <a:miter lim="800000"/>
            <a:headEnd type="none" w="sm" len="sm"/>
            <a:tailEnd type="none" w="sm" len="sm"/>
          </a:ln>
          <a:effectLst/>
        </p:spPr>
        <p:txBody>
          <a:bodyPr vert="horz" wrap="square" lIns="93857" tIns="46929" rIns="93857" bIns="469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4047908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a:t>
            </a:fld>
            <a:endParaRPr lang="en-US" dirty="0"/>
          </a:p>
        </p:txBody>
      </p:sp>
    </p:spTree>
    <p:extLst>
      <p:ext uri="{BB962C8B-B14F-4D97-AF65-F5344CB8AC3E}">
        <p14:creationId xmlns:p14="http://schemas.microsoft.com/office/powerpoint/2010/main" val="11001862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13</a:t>
            </a:fld>
            <a:endParaRPr lang="en-US" dirty="0"/>
          </a:p>
        </p:txBody>
      </p:sp>
    </p:spTree>
    <p:extLst>
      <p:ext uri="{BB962C8B-B14F-4D97-AF65-F5344CB8AC3E}">
        <p14:creationId xmlns:p14="http://schemas.microsoft.com/office/powerpoint/2010/main" val="2870351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14</a:t>
            </a:fld>
            <a:endParaRPr lang="en-US" dirty="0"/>
          </a:p>
        </p:txBody>
      </p:sp>
    </p:spTree>
    <p:extLst>
      <p:ext uri="{BB962C8B-B14F-4D97-AF65-F5344CB8AC3E}">
        <p14:creationId xmlns:p14="http://schemas.microsoft.com/office/powerpoint/2010/main" val="1911958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15</a:t>
            </a:fld>
            <a:endParaRPr lang="en-US" dirty="0"/>
          </a:p>
        </p:txBody>
      </p:sp>
    </p:spTree>
    <p:extLst>
      <p:ext uri="{BB962C8B-B14F-4D97-AF65-F5344CB8AC3E}">
        <p14:creationId xmlns:p14="http://schemas.microsoft.com/office/powerpoint/2010/main" val="2931295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16</a:t>
            </a:fld>
            <a:endParaRPr lang="en-US" dirty="0"/>
          </a:p>
        </p:txBody>
      </p:sp>
    </p:spTree>
    <p:extLst>
      <p:ext uri="{BB962C8B-B14F-4D97-AF65-F5344CB8AC3E}">
        <p14:creationId xmlns:p14="http://schemas.microsoft.com/office/powerpoint/2010/main" val="964395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17</a:t>
            </a:fld>
            <a:endParaRPr lang="en-US" dirty="0"/>
          </a:p>
        </p:txBody>
      </p:sp>
    </p:spTree>
    <p:extLst>
      <p:ext uri="{BB962C8B-B14F-4D97-AF65-F5344CB8AC3E}">
        <p14:creationId xmlns:p14="http://schemas.microsoft.com/office/powerpoint/2010/main" val="272757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18</a:t>
            </a:fld>
            <a:endParaRPr lang="en-US" dirty="0"/>
          </a:p>
        </p:txBody>
      </p:sp>
    </p:spTree>
    <p:extLst>
      <p:ext uri="{BB962C8B-B14F-4D97-AF65-F5344CB8AC3E}">
        <p14:creationId xmlns:p14="http://schemas.microsoft.com/office/powerpoint/2010/main" val="2455243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19</a:t>
            </a:fld>
            <a:endParaRPr lang="en-US" dirty="0"/>
          </a:p>
        </p:txBody>
      </p:sp>
    </p:spTree>
    <p:extLst>
      <p:ext uri="{BB962C8B-B14F-4D97-AF65-F5344CB8AC3E}">
        <p14:creationId xmlns:p14="http://schemas.microsoft.com/office/powerpoint/2010/main" val="1716001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20</a:t>
            </a:fld>
            <a:endParaRPr lang="en-US" dirty="0"/>
          </a:p>
        </p:txBody>
      </p:sp>
    </p:spTree>
    <p:extLst>
      <p:ext uri="{BB962C8B-B14F-4D97-AF65-F5344CB8AC3E}">
        <p14:creationId xmlns:p14="http://schemas.microsoft.com/office/powerpoint/2010/main" val="3697455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21</a:t>
            </a:fld>
            <a:endParaRPr lang="en-US" dirty="0"/>
          </a:p>
        </p:txBody>
      </p:sp>
    </p:spTree>
    <p:extLst>
      <p:ext uri="{BB962C8B-B14F-4D97-AF65-F5344CB8AC3E}">
        <p14:creationId xmlns:p14="http://schemas.microsoft.com/office/powerpoint/2010/main" val="2908813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22</a:t>
            </a:fld>
            <a:endParaRPr lang="en-US" dirty="0"/>
          </a:p>
        </p:txBody>
      </p:sp>
    </p:spTree>
    <p:extLst>
      <p:ext uri="{BB962C8B-B14F-4D97-AF65-F5344CB8AC3E}">
        <p14:creationId xmlns:p14="http://schemas.microsoft.com/office/powerpoint/2010/main" val="3693675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a:t>
            </a:fld>
            <a:endParaRPr lang="en-US" dirty="0"/>
          </a:p>
        </p:txBody>
      </p:sp>
    </p:spTree>
    <p:extLst>
      <p:ext uri="{BB962C8B-B14F-4D97-AF65-F5344CB8AC3E}">
        <p14:creationId xmlns:p14="http://schemas.microsoft.com/office/powerpoint/2010/main" val="3251127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23</a:t>
            </a:fld>
            <a:endParaRPr lang="en-US" dirty="0"/>
          </a:p>
        </p:txBody>
      </p:sp>
    </p:spTree>
    <p:extLst>
      <p:ext uri="{BB962C8B-B14F-4D97-AF65-F5344CB8AC3E}">
        <p14:creationId xmlns:p14="http://schemas.microsoft.com/office/powerpoint/2010/main" val="3461177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24</a:t>
            </a:fld>
            <a:endParaRPr lang="en-US" dirty="0"/>
          </a:p>
        </p:txBody>
      </p:sp>
    </p:spTree>
    <p:extLst>
      <p:ext uri="{BB962C8B-B14F-4D97-AF65-F5344CB8AC3E}">
        <p14:creationId xmlns:p14="http://schemas.microsoft.com/office/powerpoint/2010/main" val="4139682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26</a:t>
            </a:fld>
            <a:endParaRPr lang="en-US" dirty="0"/>
          </a:p>
        </p:txBody>
      </p:sp>
    </p:spTree>
    <p:extLst>
      <p:ext uri="{BB962C8B-B14F-4D97-AF65-F5344CB8AC3E}">
        <p14:creationId xmlns:p14="http://schemas.microsoft.com/office/powerpoint/2010/main" val="303925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4</a:t>
            </a:fld>
            <a:endParaRPr lang="en-US" dirty="0"/>
          </a:p>
        </p:txBody>
      </p:sp>
    </p:spTree>
    <p:extLst>
      <p:ext uri="{BB962C8B-B14F-4D97-AF65-F5344CB8AC3E}">
        <p14:creationId xmlns:p14="http://schemas.microsoft.com/office/powerpoint/2010/main" val="3197090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6</a:t>
            </a:fld>
            <a:endParaRPr lang="en-US" dirty="0"/>
          </a:p>
        </p:txBody>
      </p:sp>
    </p:spTree>
    <p:extLst>
      <p:ext uri="{BB962C8B-B14F-4D97-AF65-F5344CB8AC3E}">
        <p14:creationId xmlns:p14="http://schemas.microsoft.com/office/powerpoint/2010/main" val="694335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8</a:t>
            </a:fld>
            <a:endParaRPr lang="en-US" dirty="0"/>
          </a:p>
        </p:txBody>
      </p:sp>
    </p:spTree>
    <p:extLst>
      <p:ext uri="{BB962C8B-B14F-4D97-AF65-F5344CB8AC3E}">
        <p14:creationId xmlns:p14="http://schemas.microsoft.com/office/powerpoint/2010/main" val="3289133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9</a:t>
            </a:fld>
            <a:endParaRPr lang="en-US" dirty="0"/>
          </a:p>
        </p:txBody>
      </p:sp>
    </p:spTree>
    <p:extLst>
      <p:ext uri="{BB962C8B-B14F-4D97-AF65-F5344CB8AC3E}">
        <p14:creationId xmlns:p14="http://schemas.microsoft.com/office/powerpoint/2010/main" val="2855608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10</a:t>
            </a:fld>
            <a:endParaRPr lang="en-US" dirty="0"/>
          </a:p>
        </p:txBody>
      </p:sp>
    </p:spTree>
    <p:extLst>
      <p:ext uri="{BB962C8B-B14F-4D97-AF65-F5344CB8AC3E}">
        <p14:creationId xmlns:p14="http://schemas.microsoft.com/office/powerpoint/2010/main" val="3039993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11</a:t>
            </a:fld>
            <a:endParaRPr lang="en-US" dirty="0"/>
          </a:p>
        </p:txBody>
      </p:sp>
    </p:spTree>
    <p:extLst>
      <p:ext uri="{BB962C8B-B14F-4D97-AF65-F5344CB8AC3E}">
        <p14:creationId xmlns:p14="http://schemas.microsoft.com/office/powerpoint/2010/main" val="2812320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576" indent="-17357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12</a:t>
            </a:fld>
            <a:endParaRPr lang="en-US" dirty="0"/>
          </a:p>
        </p:txBody>
      </p:sp>
    </p:spTree>
    <p:extLst>
      <p:ext uri="{BB962C8B-B14F-4D97-AF65-F5344CB8AC3E}">
        <p14:creationId xmlns:p14="http://schemas.microsoft.com/office/powerpoint/2010/main" val="2334763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6" name="Rectangle 34"/>
          <p:cNvSpPr>
            <a:spLocks noGrp="1" noChangeArrowheads="1"/>
          </p:cNvSpPr>
          <p:nvPr>
            <p:ph type="ctrTitle" sz="quarter"/>
          </p:nvPr>
        </p:nvSpPr>
        <p:spPr>
          <a:xfrm>
            <a:off x="685800" y="1725613"/>
            <a:ext cx="7772400" cy="1190625"/>
          </a:xfrm>
          <a:effectLst/>
        </p:spPr>
        <p:txBody>
          <a:bodyPr>
            <a:spAutoFit/>
          </a:bodyPr>
          <a:lstStyle>
            <a:lvl1pPr>
              <a:defRPr>
                <a:solidFill>
                  <a:schemeClr val="bg2"/>
                </a:solidFill>
              </a:defRPr>
            </a:lvl1pPr>
          </a:lstStyle>
          <a:p>
            <a:r>
              <a:rPr lang="en-US" smtClean="0"/>
              <a:t>Click to edit Master title style</a:t>
            </a:r>
            <a:endParaRPr lang="en-US" dirty="0"/>
          </a:p>
        </p:txBody>
      </p:sp>
      <p:sp>
        <p:nvSpPr>
          <p:cNvPr id="3107" name="Rectangle 35"/>
          <p:cNvSpPr>
            <a:spLocks noGrp="1" noChangeArrowheads="1"/>
          </p:cNvSpPr>
          <p:nvPr>
            <p:ph type="subTitle" sz="quarter" idx="1"/>
          </p:nvPr>
        </p:nvSpPr>
        <p:spPr>
          <a:xfrm>
            <a:off x="1371600" y="3276600"/>
            <a:ext cx="6400800" cy="1511300"/>
          </a:xfrm>
          <a:effectLst/>
        </p:spPr>
        <p:txBody>
          <a:bodyPr anchor="t" anchorCtr="0"/>
          <a:lstStyle>
            <a:lvl1pPr marL="0" indent="0" algn="ctr">
              <a:buFont typeface="Wingdings" pitchFamily="2" charset="2"/>
              <a:buNone/>
              <a:defRPr sz="3200">
                <a:solidFill>
                  <a:schemeClr val="bg2"/>
                </a:solidFill>
              </a:defRPr>
            </a:lvl1pPr>
          </a:lstStyle>
          <a:p>
            <a:r>
              <a:rPr lang="en-US" smtClean="0"/>
              <a:t>Click to edit Master subtitle style</a:t>
            </a:r>
            <a:endParaRPr lang="en-US" dirty="0"/>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022855" y="5381601"/>
            <a:ext cx="1371600" cy="1047750"/>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effectLst/>
        </p:spPr>
        <p:txBody>
          <a:bodyPr/>
          <a:lstStyle>
            <a:lvl1pPr>
              <a:spcBef>
                <a:spcPts val="600"/>
              </a:spcBef>
              <a:spcAft>
                <a:spcPts val="600"/>
              </a:spcAft>
              <a:buClr>
                <a:srgbClr val="C00000"/>
              </a:buClr>
              <a:defRPr/>
            </a:lvl1pPr>
            <a:lvl2pPr>
              <a:spcBef>
                <a:spcPts val="300"/>
              </a:spcBef>
              <a:spcAft>
                <a:spcPts val="300"/>
              </a:spcAf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3985" y="1547210"/>
            <a:ext cx="3935139"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7900" y="1547210"/>
            <a:ext cx="395670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866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3245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1524000"/>
            <a:ext cx="8242300" cy="42152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1475" y="203200"/>
            <a:ext cx="2111375" cy="558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175" y="203200"/>
            <a:ext cx="6184900" cy="558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508000" y="1481959"/>
            <a:ext cx="8242300" cy="429873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pyright Last Slide">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508000" y="1534510"/>
            <a:ext cx="8242300" cy="4204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Rectangle 34"/>
          <p:cNvSpPr>
            <a:spLocks noGrp="1" noChangeArrowheads="1"/>
          </p:cNvSpPr>
          <p:nvPr>
            <p:ph type="title"/>
          </p:nvPr>
        </p:nvSpPr>
        <p:spPr bwMode="auto">
          <a:xfrm>
            <a:off x="384175" y="203200"/>
            <a:ext cx="8448675" cy="1143000"/>
          </a:xfrm>
          <a:prstGeom prst="rect">
            <a:avLst/>
          </a:prstGeom>
          <a:noFill/>
          <a:ln w="9525">
            <a:noFill/>
            <a:miter lim="800000"/>
            <a:headEnd/>
            <a:tailEnd/>
          </a:ln>
        </p:spPr>
        <p:txBody>
          <a:bodyPr vert="horz" wrap="square" lIns="92075" tIns="46038" rIns="92075" bIns="46038" numCol="1" anchor="b" anchorCtr="1" compatLnSpc="1">
            <a:prstTxWarp prst="textNoShape">
              <a:avLst/>
            </a:prstTxWarp>
          </a:bodyPr>
          <a:lstStyle/>
          <a:p>
            <a:pPr lvl="0"/>
            <a:r>
              <a:rPr lang="en-US" smtClean="0"/>
              <a:t>Click to edit Master title style</a:t>
            </a:r>
          </a:p>
        </p:txBody>
      </p:sp>
      <p:sp>
        <p:nvSpPr>
          <p:cNvPr id="1029" name="Rectangle 35"/>
          <p:cNvSpPr>
            <a:spLocks noGrp="1" noChangeArrowheads="1"/>
          </p:cNvSpPr>
          <p:nvPr>
            <p:ph type="body" idx="1"/>
          </p:nvPr>
        </p:nvSpPr>
        <p:spPr bwMode="auto">
          <a:xfrm>
            <a:off x="508000" y="1624469"/>
            <a:ext cx="8242300" cy="4114800"/>
          </a:xfrm>
          <a:prstGeom prst="rect">
            <a:avLst/>
          </a:prstGeom>
          <a:noFill/>
          <a:ln w="9525">
            <a:noFill/>
            <a:miter lim="800000"/>
            <a:headEnd/>
            <a:tailEnd/>
          </a:ln>
        </p:spPr>
        <p:txBody>
          <a:bodyPr vert="horz" wrap="square" lIns="92075" tIns="46038" rIns="92075" bIns="46038" numCol="1" anchor="ctr" anchorCtr="1"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5" name="Line 41"/>
          <p:cNvSpPr>
            <a:spLocks noChangeShapeType="1"/>
          </p:cNvSpPr>
          <p:nvPr/>
        </p:nvSpPr>
        <p:spPr bwMode="auto">
          <a:xfrm>
            <a:off x="393700" y="1377950"/>
            <a:ext cx="8461375" cy="1588"/>
          </a:xfrm>
          <a:prstGeom prst="line">
            <a:avLst/>
          </a:prstGeom>
          <a:noFill/>
          <a:ln w="38100">
            <a:solidFill>
              <a:srgbClr val="00436E"/>
            </a:solidFill>
            <a:round/>
            <a:headEnd type="none" w="sm" len="sm"/>
            <a:tailEnd type="none" w="sm" len="sm"/>
          </a:ln>
          <a:effectLst>
            <a:outerShdw dist="17961" dir="2700000" algn="ctr" rotWithShape="0">
              <a:schemeClr val="bg2"/>
            </a:outerShdw>
          </a:effectLst>
        </p:spPr>
        <p:txBody>
          <a:bodyPr wrap="none" anchor="ctr"/>
          <a:lstStyle/>
          <a:p>
            <a:pPr>
              <a:spcBef>
                <a:spcPct val="0"/>
              </a:spcBef>
              <a:defRPr/>
            </a:pPr>
            <a:endParaRPr lang="en-US" sz="2400" b="0" dirty="0">
              <a:solidFill>
                <a:schemeClr val="tx1"/>
              </a:solidFill>
              <a:latin typeface="Times New Roman" charset="0"/>
            </a:endParaRPr>
          </a:p>
        </p:txBody>
      </p:sp>
      <p:sp>
        <p:nvSpPr>
          <p:cNvPr id="1070" name="Line 46"/>
          <p:cNvSpPr>
            <a:spLocks noChangeShapeType="1"/>
          </p:cNvSpPr>
          <p:nvPr/>
        </p:nvSpPr>
        <p:spPr bwMode="auto">
          <a:xfrm>
            <a:off x="255587" y="5863319"/>
            <a:ext cx="8705850" cy="0"/>
          </a:xfrm>
          <a:prstGeom prst="line">
            <a:avLst/>
          </a:prstGeom>
          <a:noFill/>
          <a:ln w="19050">
            <a:solidFill>
              <a:schemeClr val="bg2"/>
            </a:solidFill>
            <a:round/>
            <a:headEnd type="none" w="sm" len="sm"/>
            <a:tailEnd type="none" w="sm" len="sm"/>
          </a:ln>
          <a:effectLst/>
        </p:spPr>
        <p:txBody>
          <a:bodyPr/>
          <a:lstStyle/>
          <a:p>
            <a:pPr>
              <a:spcBef>
                <a:spcPct val="0"/>
              </a:spcBef>
              <a:defRPr/>
            </a:pPr>
            <a:endParaRPr lang="en-US" sz="2400" b="0" dirty="0">
              <a:solidFill>
                <a:schemeClr val="tx1"/>
              </a:solidFill>
              <a:latin typeface="Times New Roman" charset="0"/>
            </a:endParaRPr>
          </a:p>
        </p:txBody>
      </p:sp>
      <p:pic>
        <p:nvPicPr>
          <p:cNvPr id="1026" name="Picture 2"/>
          <p:cNvPicPr>
            <a:picLocks noChangeAspect="1" noChangeArrowheads="1"/>
          </p:cNvPicPr>
          <p:nvPr userDrawn="1"/>
        </p:nvPicPr>
        <p:blipFill>
          <a:blip r:embed="rId11">
            <a:extLst>
              <a:ext uri="{28A0092B-C50C-407E-A947-70E740481C1C}">
                <a14:useLocalDpi xmlns:a14="http://schemas.microsoft.com/office/drawing/2010/main" val="0"/>
              </a:ext>
            </a:extLst>
          </a:blip>
          <a:stretch>
            <a:fillRect/>
          </a:stretch>
        </p:blipFill>
        <p:spPr bwMode="auto">
          <a:xfrm>
            <a:off x="508000" y="5896657"/>
            <a:ext cx="1097280" cy="838200"/>
          </a:xfrm>
          <a:prstGeom prst="rect">
            <a:avLst/>
          </a:prstGeom>
          <a:noFill/>
        </p:spPr>
      </p:pic>
    </p:spTree>
  </p:cSld>
  <p:clrMap bg1="lt1" tx1="dk1" bg2="lt2" tx2="dk2" accent1="accent1" accent2="accent2" accent3="accent3" accent4="accent4" accent5="accent5" accent6="accent6" hlink="hlink" folHlink="folHlink"/>
  <p:sldLayoutIdLst>
    <p:sldLayoutId id="2147483862" r:id="rId1"/>
    <p:sldLayoutId id="2147483850" r:id="rId2"/>
    <p:sldLayoutId id="2147483851" r:id="rId3"/>
    <p:sldLayoutId id="2147483852" r:id="rId4"/>
    <p:sldLayoutId id="2147483856" r:id="rId5"/>
    <p:sldLayoutId id="2147483858" r:id="rId6"/>
    <p:sldLayoutId id="2147483859" r:id="rId7"/>
    <p:sldLayoutId id="2147483861" r:id="rId8"/>
    <p:sldLayoutId id="2147483863" r:id="rId9"/>
  </p:sldLayoutIdLst>
  <p:txStyles>
    <p:titleStyle>
      <a:lvl1pPr algn="ctr" rtl="0" eaLnBrk="1" fontAlgn="base" hangingPunct="1">
        <a:spcBef>
          <a:spcPct val="0"/>
        </a:spcBef>
        <a:spcAft>
          <a:spcPct val="0"/>
        </a:spcAft>
        <a:defRPr sz="3600" b="1">
          <a:solidFill>
            <a:schemeClr val="bg2"/>
          </a:solidFill>
          <a:latin typeface="+mj-lt"/>
          <a:ea typeface="+mj-ea"/>
          <a:cs typeface="+mj-cs"/>
        </a:defRPr>
      </a:lvl1pPr>
      <a:lvl2pPr algn="ctr" rtl="0" eaLnBrk="1" fontAlgn="base" hangingPunct="1">
        <a:spcBef>
          <a:spcPct val="0"/>
        </a:spcBef>
        <a:spcAft>
          <a:spcPct val="0"/>
        </a:spcAft>
        <a:defRPr sz="3600" b="1">
          <a:solidFill>
            <a:schemeClr val="bg2"/>
          </a:solidFill>
          <a:latin typeface="Arial" charset="0"/>
        </a:defRPr>
      </a:lvl2pPr>
      <a:lvl3pPr algn="ctr" rtl="0" eaLnBrk="1" fontAlgn="base" hangingPunct="1">
        <a:spcBef>
          <a:spcPct val="0"/>
        </a:spcBef>
        <a:spcAft>
          <a:spcPct val="0"/>
        </a:spcAft>
        <a:defRPr sz="3600" b="1">
          <a:solidFill>
            <a:schemeClr val="bg2"/>
          </a:solidFill>
          <a:latin typeface="Arial" charset="0"/>
        </a:defRPr>
      </a:lvl3pPr>
      <a:lvl4pPr algn="ctr" rtl="0" eaLnBrk="1" fontAlgn="base" hangingPunct="1">
        <a:spcBef>
          <a:spcPct val="0"/>
        </a:spcBef>
        <a:spcAft>
          <a:spcPct val="0"/>
        </a:spcAft>
        <a:defRPr sz="3600" b="1">
          <a:solidFill>
            <a:schemeClr val="bg2"/>
          </a:solidFill>
          <a:latin typeface="Arial" charset="0"/>
        </a:defRPr>
      </a:lvl4pPr>
      <a:lvl5pPr algn="ctr" rtl="0" eaLnBrk="1" fontAlgn="base" hangingPunct="1">
        <a:spcBef>
          <a:spcPct val="0"/>
        </a:spcBef>
        <a:spcAft>
          <a:spcPct val="0"/>
        </a:spcAft>
        <a:defRPr sz="3600" b="1">
          <a:solidFill>
            <a:schemeClr val="bg2"/>
          </a:solidFill>
          <a:latin typeface="Arial" charset="0"/>
        </a:defRPr>
      </a:lvl5pPr>
      <a:lvl6pPr marL="457200" algn="ctr" rtl="0" eaLnBrk="1" fontAlgn="base" hangingPunct="1">
        <a:spcBef>
          <a:spcPct val="0"/>
        </a:spcBef>
        <a:spcAft>
          <a:spcPct val="0"/>
        </a:spcAft>
        <a:defRPr sz="3600" b="1">
          <a:solidFill>
            <a:srgbClr val="FFFF00"/>
          </a:solidFill>
          <a:latin typeface="Arial" charset="0"/>
        </a:defRPr>
      </a:lvl6pPr>
      <a:lvl7pPr marL="914400" algn="ctr" rtl="0" eaLnBrk="1" fontAlgn="base" hangingPunct="1">
        <a:spcBef>
          <a:spcPct val="0"/>
        </a:spcBef>
        <a:spcAft>
          <a:spcPct val="0"/>
        </a:spcAft>
        <a:defRPr sz="3600" b="1">
          <a:solidFill>
            <a:srgbClr val="FFFF00"/>
          </a:solidFill>
          <a:latin typeface="Arial" charset="0"/>
        </a:defRPr>
      </a:lvl7pPr>
      <a:lvl8pPr marL="1371600" algn="ctr" rtl="0" eaLnBrk="1" fontAlgn="base" hangingPunct="1">
        <a:spcBef>
          <a:spcPct val="0"/>
        </a:spcBef>
        <a:spcAft>
          <a:spcPct val="0"/>
        </a:spcAft>
        <a:defRPr sz="3600" b="1">
          <a:solidFill>
            <a:srgbClr val="FFFF00"/>
          </a:solidFill>
          <a:latin typeface="Arial" charset="0"/>
        </a:defRPr>
      </a:lvl8pPr>
      <a:lvl9pPr marL="1828800" algn="ctr" rtl="0" eaLnBrk="1" fontAlgn="base" hangingPunct="1">
        <a:spcBef>
          <a:spcPct val="0"/>
        </a:spcBef>
        <a:spcAft>
          <a:spcPct val="0"/>
        </a:spcAft>
        <a:defRPr sz="3600" b="1">
          <a:solidFill>
            <a:srgbClr val="FFFF00"/>
          </a:solidFill>
          <a:latin typeface="Arial" charset="0"/>
        </a:defRPr>
      </a:lvl9pPr>
    </p:titleStyle>
    <p:bodyStyle>
      <a:lvl1pPr marL="342900" indent="-342900" algn="l" rtl="0" eaLnBrk="1" fontAlgn="base" hangingPunct="1">
        <a:lnSpc>
          <a:spcPct val="90000"/>
        </a:lnSpc>
        <a:spcBef>
          <a:spcPct val="0"/>
        </a:spcBef>
        <a:spcAft>
          <a:spcPct val="0"/>
        </a:spcAft>
        <a:buClr>
          <a:srgbClr val="CF1141"/>
        </a:buClr>
        <a:buFont typeface="Arial" pitchFamily="34" charset="0"/>
        <a:buChar char="●"/>
        <a:defRPr sz="2800" b="1">
          <a:solidFill>
            <a:schemeClr val="bg2"/>
          </a:solidFill>
          <a:latin typeface="+mn-lt"/>
          <a:ea typeface="+mn-ea"/>
          <a:cs typeface="+mn-cs"/>
        </a:defRPr>
      </a:lvl1pPr>
      <a:lvl2pPr marL="742950" indent="-285750" algn="l" rtl="0" eaLnBrk="1" fontAlgn="base" hangingPunct="1">
        <a:lnSpc>
          <a:spcPct val="90000"/>
        </a:lnSpc>
        <a:spcBef>
          <a:spcPct val="0"/>
        </a:spcBef>
        <a:spcAft>
          <a:spcPct val="0"/>
        </a:spcAft>
        <a:buClr>
          <a:srgbClr val="CF1141"/>
        </a:buClr>
        <a:buFont typeface="Arial" pitchFamily="34" charset="0"/>
        <a:buChar char="–"/>
        <a:defRPr sz="2400" b="1">
          <a:solidFill>
            <a:schemeClr val="bg2"/>
          </a:solidFill>
          <a:latin typeface="+mn-lt"/>
        </a:defRPr>
      </a:lvl2pPr>
      <a:lvl3pPr marL="1143000" indent="-228600" algn="l" rtl="0" eaLnBrk="1" fontAlgn="base" hangingPunct="1">
        <a:lnSpc>
          <a:spcPct val="90000"/>
        </a:lnSpc>
        <a:spcBef>
          <a:spcPct val="0"/>
        </a:spcBef>
        <a:spcAft>
          <a:spcPct val="0"/>
        </a:spcAft>
        <a:buClr>
          <a:srgbClr val="CF1141"/>
        </a:buClr>
        <a:buFont typeface="Arial" pitchFamily="34" charset="0"/>
        <a:buChar char="▪"/>
        <a:defRPr sz="2000" b="1">
          <a:solidFill>
            <a:schemeClr val="bg2"/>
          </a:solidFill>
          <a:latin typeface="+mn-lt"/>
        </a:defRPr>
      </a:lvl3pPr>
      <a:lvl4pPr marL="16002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4pPr>
      <a:lvl5pPr marL="20574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5pPr>
      <a:lvl6pPr marL="25146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6pPr>
      <a:lvl7pPr marL="29718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7pPr>
      <a:lvl8pPr marL="34290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8pPr>
      <a:lvl9pPr marL="38862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disabilitypolicyresearch.org/"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42901" y="1178221"/>
            <a:ext cx="8625253" cy="1077860"/>
          </a:xfrm>
        </p:spPr>
        <p:txBody>
          <a:bodyPr/>
          <a:lstStyle/>
          <a:p>
            <a:r>
              <a:rPr lang="en-US" sz="3200" b="0" dirty="0" smtClean="0">
                <a:solidFill>
                  <a:schemeClr val="tx1"/>
                </a:solidFill>
                <a:latin typeface="Arial Black" pitchFamily="34" charset="0"/>
              </a:rPr>
              <a:t>Trends in Health Insurance Among Workers with Disabilities, 2001</a:t>
            </a:r>
            <a:r>
              <a:rPr lang="en-US" sz="3200" dirty="0"/>
              <a:t>–</a:t>
            </a:r>
            <a:r>
              <a:rPr lang="en-US" sz="3200" b="0" dirty="0" smtClean="0">
                <a:solidFill>
                  <a:schemeClr val="tx1"/>
                </a:solidFill>
                <a:latin typeface="Arial Black" pitchFamily="34" charset="0"/>
              </a:rPr>
              <a:t>2017</a:t>
            </a:r>
            <a:endParaRPr lang="en-US" sz="3300" b="0" dirty="0"/>
          </a:p>
        </p:txBody>
      </p:sp>
      <p:sp>
        <p:nvSpPr>
          <p:cNvPr id="3" name="Subtitle 2"/>
          <p:cNvSpPr>
            <a:spLocks noGrp="1"/>
          </p:cNvSpPr>
          <p:nvPr>
            <p:ph type="subTitle" sz="quarter" idx="1"/>
          </p:nvPr>
        </p:nvSpPr>
        <p:spPr>
          <a:xfrm>
            <a:off x="778119" y="2712720"/>
            <a:ext cx="7754815" cy="1511300"/>
          </a:xfrm>
        </p:spPr>
        <p:txBody>
          <a:bodyPr/>
          <a:lstStyle/>
          <a:p>
            <a:r>
              <a:rPr lang="en-US" sz="2000" dirty="0" smtClean="0"/>
              <a:t>Jody Schimmel Hyde and Anna </a:t>
            </a:r>
            <a:r>
              <a:rPr lang="en-US" sz="2000" dirty="0"/>
              <a:t>Hill</a:t>
            </a:r>
          </a:p>
          <a:p>
            <a:pPr>
              <a:spcAft>
                <a:spcPts val="1800"/>
              </a:spcAft>
            </a:pPr>
            <a:r>
              <a:rPr lang="en-US" sz="2000" dirty="0" smtClean="0"/>
              <a:t>Mathematica Policy Research</a:t>
            </a:r>
          </a:p>
          <a:p>
            <a:r>
              <a:rPr lang="en-US" sz="1800" i="1" dirty="0" smtClean="0"/>
              <a:t>Presented </a:t>
            </a:r>
            <a:r>
              <a:rPr lang="en-US" sz="1800" i="1" dirty="0"/>
              <a:t>at the Employment Policy and Measurement RRTC</a:t>
            </a:r>
          </a:p>
          <a:p>
            <a:pPr>
              <a:spcAft>
                <a:spcPts val="1800"/>
              </a:spcAft>
            </a:pPr>
            <a:r>
              <a:rPr lang="en-US" sz="1800" i="1" dirty="0"/>
              <a:t>State of the Science Conference</a:t>
            </a:r>
          </a:p>
          <a:p>
            <a:pPr>
              <a:spcAft>
                <a:spcPts val="1800"/>
              </a:spcAft>
            </a:pPr>
            <a:r>
              <a:rPr lang="en-US" sz="2000" dirty="0"/>
              <a:t>Washington, DC</a:t>
            </a:r>
          </a:p>
          <a:p>
            <a:r>
              <a:rPr lang="en-US" sz="2000" dirty="0" smtClean="0"/>
              <a:t>February 12, </a:t>
            </a:r>
            <a:r>
              <a:rPr lang="en-US" sz="2000" dirty="0" smtClean="0"/>
              <a:t>2019</a:t>
            </a:r>
            <a:endParaRPr lang="en-US" sz="2000" dirty="0"/>
          </a:p>
        </p:txBody>
      </p:sp>
    </p:spTree>
    <p:extLst>
      <p:ext uri="{BB962C8B-B14F-4D97-AF65-F5344CB8AC3E}">
        <p14:creationId xmlns:p14="http://schemas.microsoft.com/office/powerpoint/2010/main" val="2795038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Increases in Coverage Similar Across Disability and Employment Status Groups</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4" name="Picture 3" descr="This is a line chart with two lines. The blue line with circular markers shows the percent of workers with disabilities who are insured from 2001 through 2017. Coverage hovers close to 80% prior to 2009, when the first ACA policies went into effect. It did not change substantially between 2009 and 2013, when the Medicaid expansions came into effect. After 2013, coverage increases dramatically from 2013 to 2017. The red line with triangular markers shows the percent of non-workers with disabilities who are insured from 2001 through 2017. In all time periods, nonworkers with disabilities have higher rates of coverage than workers with disabilities but the trend in coverage is very similar to the trend for workers with disabilities."/>
          <p:cNvPicPr>
            <a:picLocks noChangeAspect="1"/>
          </p:cNvPicPr>
          <p:nvPr/>
        </p:nvPicPr>
        <p:blipFill>
          <a:blip r:embed="rId3"/>
          <a:stretch>
            <a:fillRect/>
          </a:stretch>
        </p:blipFill>
        <p:spPr>
          <a:xfrm>
            <a:off x="283683" y="1562139"/>
            <a:ext cx="8649657" cy="3996295"/>
          </a:xfrm>
          <a:prstGeom prst="rect">
            <a:avLst/>
          </a:prstGeom>
        </p:spPr>
      </p:pic>
    </p:spTree>
    <p:extLst>
      <p:ext uri="{BB962C8B-B14F-4D97-AF65-F5344CB8AC3E}">
        <p14:creationId xmlns:p14="http://schemas.microsoft.com/office/powerpoint/2010/main" val="3839528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Increases in Coverage Similar Across Disability and Employment Status Groups</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4" name="Picture 3" descr="This is a line chart with three lines. The dark blue line with circular markers shows the percent of workers with disabilities who are insured from 2001 through 2017. Coverage hovers close to 80% prior to 2009, when the first ACA policies went into effect. It did not change substantially between 2009 and 2013, when the Medicaid expansions came into effect. After 2013, coverage increases dramatically from 2013 to 2017. The red line with traingular markers shows the percent of nonworkers with disabilities who are insured from 2001 through 2017. In all time periods, non-workers with disabilities have higher rates of coverage than workers with disabilities but the trend in coverage is very similar to the trend for workers with disabilities. The light blue line with square markers shows the percent of workers without disabilities who are insured from 2001 to 2017. Workers without disabilities have higher rates of insurance than workers with disabilities, but lower rates of coverage than nonworkers with disabilities. The trend in coverage is similar to workers with disabilities and nonworkers with disabilities."/>
          <p:cNvPicPr>
            <a:picLocks noChangeAspect="1"/>
          </p:cNvPicPr>
          <p:nvPr/>
        </p:nvPicPr>
        <p:blipFill>
          <a:blip r:embed="rId3"/>
          <a:stretch>
            <a:fillRect/>
          </a:stretch>
        </p:blipFill>
        <p:spPr>
          <a:xfrm>
            <a:off x="283683" y="1562139"/>
            <a:ext cx="8649657" cy="3996295"/>
          </a:xfrm>
          <a:prstGeom prst="rect">
            <a:avLst/>
          </a:prstGeom>
        </p:spPr>
      </p:pic>
    </p:spTree>
    <p:extLst>
      <p:ext uri="{BB962C8B-B14F-4D97-AF65-F5344CB8AC3E}">
        <p14:creationId xmlns:p14="http://schemas.microsoft.com/office/powerpoint/2010/main" val="1844087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Increases in Coverage Similar Across Disability and Employment Status Groups</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4" name="Picture 3" descr="This is a line chart with four lines. The dark blue line with circular markers shows the percent of workers with disabilities who are insured from 2001 through 2017. Coverage hovers close to 80% prior to 2009, when the first ACA policies went into effect. It did not change substantially between 2009 and 2013, when the Medicaid expansions came into effect. After 2013, coverage increases dramatically from 2013 to 2017. The red line with traingular markers shows the percent of nonworkers with disabilities who are insured from 2001 through 2017. In all time periods, non-workers with disabilities have higher rates of coverage than workers with disabilities but the trend in coverage is very similar to the trend for workers with disabilities. The light blue line with square markers shows the percent of workers without disabilities who are insured from 2001 to 2017. Workers without disabilities have higher rates of insurance than workers with disabilities, but lower rates of coverage than nonworkers with disabilities. The trend in coverage is similar to workers with disabilities and nonworkers with disabilities. The black line with diamond markers shows the percent of nonworkers without disabilities who are insured from 2001 through 2017. This group has the lowest coverage rate in all years, but experienced the largest increase in coverage between 2009 and 2017."/>
          <p:cNvPicPr>
            <a:picLocks noChangeAspect="1"/>
          </p:cNvPicPr>
          <p:nvPr/>
        </p:nvPicPr>
        <p:blipFill>
          <a:blip r:embed="rId3"/>
          <a:stretch>
            <a:fillRect/>
          </a:stretch>
        </p:blipFill>
        <p:spPr>
          <a:xfrm>
            <a:off x="283683" y="1562139"/>
            <a:ext cx="8649657" cy="3996295"/>
          </a:xfrm>
          <a:prstGeom prst="rect">
            <a:avLst/>
          </a:prstGeom>
        </p:spPr>
      </p:pic>
    </p:spTree>
    <p:extLst>
      <p:ext uri="{BB962C8B-B14F-4D97-AF65-F5344CB8AC3E}">
        <p14:creationId xmlns:p14="http://schemas.microsoft.com/office/powerpoint/2010/main" val="3592137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Types of Coverage Contributing to Increased Share with Insurance</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2" name="Picture 1" descr="This figure is an area chart that shows the percent of workers with disabilities who have any Medicaid coverage between 2001 and 2017 in dark blue shading. In 2009, 8.7% had Medicaid coverage, in 2014 11.1% had Medicaid coverage, and in 2017 21.2% had Medicaid coverage."/>
          <p:cNvPicPr>
            <a:picLocks noChangeAspect="1"/>
          </p:cNvPicPr>
          <p:nvPr/>
        </p:nvPicPr>
        <p:blipFill>
          <a:blip r:embed="rId3"/>
          <a:stretch>
            <a:fillRect/>
          </a:stretch>
        </p:blipFill>
        <p:spPr>
          <a:xfrm>
            <a:off x="345515" y="1412409"/>
            <a:ext cx="8452970" cy="4134781"/>
          </a:xfrm>
          <a:prstGeom prst="rect">
            <a:avLst/>
          </a:prstGeom>
        </p:spPr>
      </p:pic>
    </p:spTree>
    <p:extLst>
      <p:ext uri="{BB962C8B-B14F-4D97-AF65-F5344CB8AC3E}">
        <p14:creationId xmlns:p14="http://schemas.microsoft.com/office/powerpoint/2010/main" val="4146200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Types of Coverage Contributing to Increased Share with Insurance</a:t>
            </a:r>
            <a:endParaRPr lang="en-US" sz="3200" dirty="0"/>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4" name="Picture 3" descr="This figure is an area chart that shows the percent of workers with disabilities who have any Medicaid coverage and private purchase or other insurance coverage between 2001 and 2017 in dark blue shading. In 2009, 8.7% had Medicaid coverage, in 2014 11.1% had Medicaid coverage, and in 2017 21.2% had Medicaid coverage. Private/other coverage is shown in red shading. In 2009, 13.3% had private purchase or other insurance coverage, in 2014 13.0% had private purchase or other insurance coverage, and in 2017 16.3% had private purchase or other insurance coverage."/>
          <p:cNvPicPr>
            <a:picLocks noChangeAspect="1"/>
          </p:cNvPicPr>
          <p:nvPr/>
        </p:nvPicPr>
        <p:blipFill>
          <a:blip r:embed="rId3"/>
          <a:stretch>
            <a:fillRect/>
          </a:stretch>
        </p:blipFill>
        <p:spPr>
          <a:xfrm>
            <a:off x="345515" y="1412409"/>
            <a:ext cx="8452970" cy="4134781"/>
          </a:xfrm>
          <a:prstGeom prst="rect">
            <a:avLst/>
          </a:prstGeom>
        </p:spPr>
      </p:pic>
    </p:spTree>
    <p:extLst>
      <p:ext uri="{BB962C8B-B14F-4D97-AF65-F5344CB8AC3E}">
        <p14:creationId xmlns:p14="http://schemas.microsoft.com/office/powerpoint/2010/main" val="3437803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Types of Coverage Contributing to Increased Share with Insurance</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2" name="Picture 1" descr="This figure is an area chart that shows the percent of workers with disabilities who have any Medicaid coverage, private purchase of other insurance coverage, and employer-sponsored coverage between 2001 and 2017. In 2009, 8.7% had Medicaid coverage (dark blue shading), in 2014 11.1% had Medicaid coverage, and in 2017 21.2% had Medicaid coverage. In 2009, 13.3% had private purchase or other insurance coverage (red shading), in 2014 13.0% had private purchase or other insurance coverage, and in 2017 16.3% had private purchase or other insurance coverage. In 2009, 52.3% had employer-sponsored coverage (orange shading), in 2014 50.6% had employer-sponsored coverage, and in 2017 44.2% had employer-sponsored coverage."/>
          <p:cNvPicPr>
            <a:picLocks noChangeAspect="1"/>
          </p:cNvPicPr>
          <p:nvPr/>
        </p:nvPicPr>
        <p:blipFill>
          <a:blip r:embed="rId3"/>
          <a:stretch>
            <a:fillRect/>
          </a:stretch>
        </p:blipFill>
        <p:spPr>
          <a:xfrm>
            <a:off x="345515" y="1412409"/>
            <a:ext cx="8452970" cy="4134781"/>
          </a:xfrm>
          <a:prstGeom prst="rect">
            <a:avLst/>
          </a:prstGeom>
        </p:spPr>
      </p:pic>
    </p:spTree>
    <p:extLst>
      <p:ext uri="{BB962C8B-B14F-4D97-AF65-F5344CB8AC3E}">
        <p14:creationId xmlns:p14="http://schemas.microsoft.com/office/powerpoint/2010/main" val="2694153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t>Types of Coverage Contributing to Increased Share with Insurance</a:t>
            </a:r>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2" name="Picture 1" descr="This figure is an area chart that shows the percent of workers with disabilities who have any Medicaid coverage, private purchase of other insurance coverage, employer-sponsored coverage, and Medicare coverage between 2001 and 2017. In 2009, 8.7% had Medicaid coverage (dark blue shading), in 2014 11.1% had Medicaid coverage, and in 2017 21.2% had Medicaid coverage. In 2009, 13.3% had private purchase or other insurance coverage (red shading), in 2014 13.0% had private purchase or other insurance coverage, and in 2017 16.3% had private purchase or other insurance coverage. In 2009, 52.3% had employer-sponsored coverage (orange shading), in 2014 50.6% had employer-sponsored coverage, and in 2017 44.2% had employer-sponsored coverage. In 2009, 5.6% had Medicare coverage (light blue shading), in 2014 4.6% had Medicare coverage, and in 2017 6% had Medicare coverage."/>
          <p:cNvPicPr>
            <a:picLocks noChangeAspect="1"/>
          </p:cNvPicPr>
          <p:nvPr/>
        </p:nvPicPr>
        <p:blipFill>
          <a:blip r:embed="rId3"/>
          <a:stretch>
            <a:fillRect/>
          </a:stretch>
        </p:blipFill>
        <p:spPr>
          <a:xfrm>
            <a:off x="345515" y="1412409"/>
            <a:ext cx="8452970" cy="4134781"/>
          </a:xfrm>
          <a:prstGeom prst="rect">
            <a:avLst/>
          </a:prstGeom>
        </p:spPr>
      </p:pic>
    </p:spTree>
    <p:extLst>
      <p:ext uri="{BB962C8B-B14F-4D97-AF65-F5344CB8AC3E}">
        <p14:creationId xmlns:p14="http://schemas.microsoft.com/office/powerpoint/2010/main" val="2433361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Types of Coverage Contributing to </a:t>
            </a:r>
            <a:r>
              <a:rPr lang="en-US" sz="3200" dirty="0" smtClean="0"/>
              <a:t/>
            </a:r>
            <a:br>
              <a:rPr lang="en-US" sz="3200" dirty="0" smtClean="0"/>
            </a:br>
            <a:r>
              <a:rPr lang="en-US" sz="3200" dirty="0" smtClean="0"/>
              <a:t>Overall </a:t>
            </a:r>
            <a:r>
              <a:rPr lang="en-US" sz="3200" dirty="0" smtClean="0"/>
              <a:t>Increase </a:t>
            </a:r>
            <a:endParaRPr lang="en-US" sz="3200" dirty="0"/>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2" name="Picture 1" descr="This figure is an area chart that shows the percent of workers with disabilities who have any Medicaid coverage, private purchase of other insurance coverage, employer-sponsored coverage, Medicare coverage, and no coverage between 2001 and 2017. In 2009, 8.7% had Medicaid coverage (dark blue shading), in 2014 11.1% had Medicaid coverage, and in 2017 21.2% had Medicaid coverage. In 2009, 13.3% had private purchase or other insurance coverage (red shading), in 2014 13.0% had private purchase or other insurance coverage, and in 2017 16.3% had private purchase or other insurance coverage. In 2009, 52.3% had employer-sponsored coverage (orange shading), in 2014 50.6% had employer-sponsored coverage, and in 2017 44.2% had employer-sponsored coverage. In 2009, 5.6% had Medicare coverage (light blue shading), in 2014 4.6% had Medicare coverage, and in 2017 6% had Medicare coverage. In 2009, 20.1% had no coverage (gray shading), in 2014 20.8% had no coverage, and in 2017 12.2% had no coverage."/>
          <p:cNvPicPr>
            <a:picLocks noChangeAspect="1"/>
          </p:cNvPicPr>
          <p:nvPr/>
        </p:nvPicPr>
        <p:blipFill>
          <a:blip r:embed="rId3"/>
          <a:stretch>
            <a:fillRect/>
          </a:stretch>
        </p:blipFill>
        <p:spPr>
          <a:xfrm>
            <a:off x="345515" y="1412409"/>
            <a:ext cx="8452970" cy="4134781"/>
          </a:xfrm>
          <a:prstGeom prst="rect">
            <a:avLst/>
          </a:prstGeom>
        </p:spPr>
      </p:pic>
    </p:spTree>
    <p:extLst>
      <p:ext uri="{BB962C8B-B14F-4D97-AF65-F5344CB8AC3E}">
        <p14:creationId xmlns:p14="http://schemas.microsoft.com/office/powerpoint/2010/main" val="3363433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1821" y="204270"/>
            <a:ext cx="8448675" cy="1143000"/>
          </a:xfrm>
        </p:spPr>
        <p:txBody>
          <a:bodyPr/>
          <a:lstStyle/>
          <a:p>
            <a:r>
              <a:rPr lang="en-US" sz="3200" dirty="0" smtClean="0"/>
              <a:t>Compositional Changes in Coverage Source Among the Insured</a:t>
            </a:r>
            <a:endParaRPr lang="en-US" sz="3200" dirty="0"/>
          </a:p>
        </p:txBody>
      </p:sp>
      <p:sp>
        <p:nvSpPr>
          <p:cNvPr id="10" name="TextBox 9"/>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9" name="Picture 8" descr="This figure shows a stacked bar chart depicting the percent of insured workers with disabilities with any Medicaid coverage, Medicare coverage, private purchase or other insurance coverage, and employer-sponsored coverage from 2001-2009.  Among insured workers with disabilities, 11% had Medicaid coverage between 2001-2009. It also shows that among insured workers with disabilities 5.4% had Medicare (but no Medicaid) from 2001-2009. It also shows that among insured workers with disabilities 14% had private purchase or other insurance coverage from 2001-2009. Finally, among insured workers with disabilities 69.6% had employer-sponsored coverage only from 2001-2009."/>
          <p:cNvPicPr>
            <a:picLocks noChangeAspect="1"/>
          </p:cNvPicPr>
          <p:nvPr/>
        </p:nvPicPr>
        <p:blipFill>
          <a:blip r:embed="rId3"/>
          <a:stretch>
            <a:fillRect/>
          </a:stretch>
        </p:blipFill>
        <p:spPr>
          <a:xfrm>
            <a:off x="305110" y="1427628"/>
            <a:ext cx="8533780" cy="4104344"/>
          </a:xfrm>
          <a:prstGeom prst="rect">
            <a:avLst/>
          </a:prstGeom>
        </p:spPr>
      </p:pic>
    </p:spTree>
    <p:extLst>
      <p:ext uri="{BB962C8B-B14F-4D97-AF65-F5344CB8AC3E}">
        <p14:creationId xmlns:p14="http://schemas.microsoft.com/office/powerpoint/2010/main" val="3986701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2731" y="203735"/>
            <a:ext cx="8448675" cy="1143000"/>
          </a:xfrm>
        </p:spPr>
        <p:txBody>
          <a:bodyPr/>
          <a:lstStyle/>
          <a:p>
            <a:r>
              <a:rPr lang="en-US" sz="3200" dirty="0" smtClean="0"/>
              <a:t>Compositional Changes in Coverage Source Among the Insured</a:t>
            </a:r>
            <a:endParaRPr lang="en-US" sz="3200" dirty="0"/>
          </a:p>
        </p:txBody>
      </p:sp>
      <p:sp>
        <p:nvSpPr>
          <p:cNvPr id="10" name="TextBox 9"/>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6" name="Picture 5" descr="This figure shows two stacked bars depicting the percent of insured workers with disabilities with any Medicaid coverage, Medicare coverage, private purchase or other insurance coverage, and employer-sponsored coverage. The two bars represent two time periods: 2001-2009 and 2010-2013. Among insured workers with disabilities, 11% had Medicaid coverage between 2001-2009 and 13.7% had Medicaid coverage from 2010-2013. It also shows that among insured workers with disabilities 5.4% had Medicare (but no Medicaid) from 2001-2009 and 6.2% had Medicare (but no Medicaid) from 2010-2013. It also shows that among insured workers with disabilities 14% had private purchase or other insurance coverage from 2001-2009 and 15.6% had private purchase or other insurance coverage from 2010-2013. Finally, among insured workers with disabilities 69.6% had employer-sponsored coverage only from 2001-2009 and 64.5% had employer-sponsored coverage only from 2010-2013."/>
          <p:cNvPicPr>
            <a:picLocks noChangeAspect="1"/>
          </p:cNvPicPr>
          <p:nvPr/>
        </p:nvPicPr>
        <p:blipFill>
          <a:blip r:embed="rId3"/>
          <a:stretch>
            <a:fillRect/>
          </a:stretch>
        </p:blipFill>
        <p:spPr>
          <a:xfrm>
            <a:off x="305110" y="1427628"/>
            <a:ext cx="8533780" cy="4104344"/>
          </a:xfrm>
          <a:prstGeom prst="rect">
            <a:avLst/>
          </a:prstGeom>
        </p:spPr>
      </p:pic>
    </p:spTree>
    <p:extLst>
      <p:ext uri="{BB962C8B-B14F-4D97-AF65-F5344CB8AC3E}">
        <p14:creationId xmlns:p14="http://schemas.microsoft.com/office/powerpoint/2010/main" val="445580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525" y="1743958"/>
            <a:ext cx="8041064" cy="4042443"/>
          </a:xfrm>
        </p:spPr>
        <p:txBody>
          <a:bodyPr anchor="t"/>
          <a:lstStyle/>
          <a:p>
            <a:pPr>
              <a:buFont typeface="Arial" panose="020B0604020202020204" pitchFamily="34" charset="0"/>
              <a:buChar char="•"/>
            </a:pPr>
            <a:r>
              <a:rPr lang="en-US" sz="2400" dirty="0" smtClean="0"/>
              <a:t>Public health insurance conferred with federal disability receipt</a:t>
            </a:r>
          </a:p>
          <a:p>
            <a:pPr lvl="1"/>
            <a:r>
              <a:rPr lang="en-US" sz="2000" dirty="0" smtClean="0"/>
              <a:t>Medicare with SSDI, Medicaid with SSI</a:t>
            </a:r>
          </a:p>
          <a:p>
            <a:pPr>
              <a:buFont typeface="Arial" panose="020B0604020202020204" pitchFamily="34" charset="0"/>
              <a:buChar char="•"/>
            </a:pPr>
            <a:r>
              <a:rPr lang="en-US" sz="2400" dirty="0" smtClean="0"/>
              <a:t>Other public coverage (VA/Tricare)</a:t>
            </a:r>
          </a:p>
          <a:p>
            <a:pPr>
              <a:buFont typeface="Arial" panose="020B0604020202020204" pitchFamily="34" charset="0"/>
              <a:buChar char="•"/>
            </a:pPr>
            <a:r>
              <a:rPr lang="en-US" sz="2400" dirty="0" smtClean="0"/>
              <a:t>Employer-sponsored health insurance coverage</a:t>
            </a:r>
          </a:p>
          <a:p>
            <a:pPr lvl="1"/>
            <a:r>
              <a:rPr lang="en-US" sz="2000" dirty="0" smtClean="0"/>
              <a:t>Only for those working in covered occupations</a:t>
            </a:r>
          </a:p>
          <a:p>
            <a:pPr>
              <a:buFont typeface="Arial" panose="020B0604020202020204" pitchFamily="34" charset="0"/>
              <a:buChar char="•"/>
            </a:pPr>
            <a:r>
              <a:rPr lang="en-US" sz="2400" dirty="0" smtClean="0"/>
              <a:t>Nongroup coverage</a:t>
            </a:r>
          </a:p>
          <a:p>
            <a:pPr lvl="1"/>
            <a:r>
              <a:rPr lang="en-US" sz="2000" dirty="0" smtClean="0"/>
              <a:t>Costly, limits on pre-existing conditions</a:t>
            </a:r>
            <a:endParaRPr lang="en-US" sz="2000" dirty="0"/>
          </a:p>
        </p:txBody>
      </p:sp>
      <p:sp>
        <p:nvSpPr>
          <p:cNvPr id="3" name="Title 2"/>
          <p:cNvSpPr>
            <a:spLocks noGrp="1"/>
          </p:cNvSpPr>
          <p:nvPr>
            <p:ph type="title"/>
          </p:nvPr>
        </p:nvSpPr>
        <p:spPr/>
        <p:txBody>
          <a:bodyPr/>
          <a:lstStyle/>
          <a:p>
            <a:r>
              <a:rPr lang="en-US" sz="3200" dirty="0" smtClean="0"/>
              <a:t>In the Past, Limited Health Insurance Options for Adults with Disabilities</a:t>
            </a:r>
            <a:endParaRPr lang="en-US" sz="3200" dirty="0"/>
          </a:p>
        </p:txBody>
      </p:sp>
    </p:spTree>
    <p:extLst>
      <p:ext uri="{BB962C8B-B14F-4D97-AF65-F5344CB8AC3E}">
        <p14:creationId xmlns:p14="http://schemas.microsoft.com/office/powerpoint/2010/main" val="2047992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Compositional Changes in Coverage Source Among the Insured</a:t>
            </a:r>
            <a:endParaRPr lang="en-US" sz="3200" dirty="0"/>
          </a:p>
        </p:txBody>
      </p:sp>
      <p:sp>
        <p:nvSpPr>
          <p:cNvPr id="9" name="TextBox 8"/>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5" name="Picture 4" descr="This figure shows three stacked bars depicting the percent of insured workers with disabilities with any Medicaid coverage, Medicare coverage, private purchase or other insurance coverage, and employer-sponsored coverage. The three bars represent three time periods: 2001-2009, 2010-2013, and 2014-2017.Among insured workers with disabilities, 11% had Medicaid coverage between 2001-2009, 13.7% had Medicaid coverage from 2010-2013, and 22.7% had Medicaid coverage from 2014-2017. It also shows that among insured workers with disabilities 5.4% had Medicare (but no Medicaid) from 2001-2009, 6.2% had Medicare (but no Medicaid) from 2010-2013, and 6.5% had Medicare (but no Medicaid) from 2014-2017. It also shows that among insured workers with disabilities 14% had private purchase or other insurance coverage from 2001-2009, 15.6% had private purchase or other insurance coverage from 2010-2013, and 18.7% had private purchase or other insurance coverage from 2014-2017. Finally, among insured workers with disabilities 69.6% had employer-sponsored coverage only from 2001-2009, 64.5% had employer-sponsored coverage only from 2010-2013, and 52.1% had employer-sponsored coverage only from 2014-2017."/>
          <p:cNvPicPr>
            <a:picLocks noChangeAspect="1"/>
          </p:cNvPicPr>
          <p:nvPr/>
        </p:nvPicPr>
        <p:blipFill>
          <a:blip r:embed="rId3"/>
          <a:stretch>
            <a:fillRect/>
          </a:stretch>
        </p:blipFill>
        <p:spPr>
          <a:xfrm>
            <a:off x="305110" y="1427628"/>
            <a:ext cx="8533780" cy="4104344"/>
          </a:xfrm>
          <a:prstGeom prst="rect">
            <a:avLst/>
          </a:prstGeom>
        </p:spPr>
      </p:pic>
    </p:spTree>
    <p:extLst>
      <p:ext uri="{BB962C8B-B14F-4D97-AF65-F5344CB8AC3E}">
        <p14:creationId xmlns:p14="http://schemas.microsoft.com/office/powerpoint/2010/main" val="3741534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Compositional Changes in Coverage Source Among the Insured</a:t>
            </a:r>
            <a:endParaRPr lang="en-US" sz="3200" dirty="0"/>
          </a:p>
        </p:txBody>
      </p:sp>
      <p:sp>
        <p:nvSpPr>
          <p:cNvPr id="9" name="TextBox 8"/>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5" name="Picture 4" descr="This figure is divided into two sections: one for workers with disabilities, one for workers without disabilities. Each panel includes three stacked bars depicting the percent of each group with any Medicaid coverage, Medicare coverage, private purchase or other insurance coverage, and employer-sponsored coverage. The three bars represent three time periods: 2001-2009, 2010-2013, and 2014-2017. The first panel, for insured workers with disabilities, shows that 11% had Medicaid coverage between 2001-2009, 13.7% had Medicaid coverage from 2010-2013, and 22.7% had Medicaid coverage from 2014-2017. It also shows that among insured workers with disabilities 5.4% had Medicare (but no Medicaid) from 2001-2009, 6.2% had Medicare (but no Medicaid) from 2010-2013, and 6.5% had Medicare (but no Medicaid) from 2014-2017. It also shows that among insured workers with disabilities 14% had private purchase or other insurance coverage from 2001-2009, 15.6% had private purchase or other insurance coverage from 2010-2013, and 18.7% had private purchase or other insurance coverage from 2014-2017. Finally, the first panel shows that among insured workers with disabilities 69.6% had employer-sponsored coverage only from 2001-2009, 64.5% had employer-sponsored coverage only from 2010-2013, and 52.1% had employer-sponsored coverage only from 2014-2017. The second panel, for insured workers without disabilities, shows that 3.0% had Medicaid coverage between 2001-2009, 4.3% had Medicaid coverage from 2010-2013, and 7.7% had Medicaid coverage from 2014-2017. It also shows that among insured workers without disabilities a negligible proportion had Medicare coverage in all time periods. It also shows that among insured workers without disabilities 9.7% had private purchase or other insurance coverage from 2001-2009, 11.7% had private purchase or other insurance coverage from 2010-2013, and 13.8% had private purchase or other insurance coverage from 2014-2017. Finally, the second panel shows that among insured workers without disabilities 87.1% had employer-sponsored coverage only from 2001-2009, 83.7% had employer-sponsored coverage only from 2010-2013, and 78.2% had employer-sponsored coverage only from 2014-2017."/>
          <p:cNvPicPr>
            <a:picLocks noChangeAspect="1"/>
          </p:cNvPicPr>
          <p:nvPr/>
        </p:nvPicPr>
        <p:blipFill>
          <a:blip r:embed="rId3"/>
          <a:stretch>
            <a:fillRect/>
          </a:stretch>
        </p:blipFill>
        <p:spPr>
          <a:xfrm>
            <a:off x="305110" y="1427628"/>
            <a:ext cx="8533780" cy="4104344"/>
          </a:xfrm>
          <a:prstGeom prst="rect">
            <a:avLst/>
          </a:prstGeom>
        </p:spPr>
      </p:pic>
    </p:spTree>
    <p:extLst>
      <p:ext uri="{BB962C8B-B14F-4D97-AF65-F5344CB8AC3E}">
        <p14:creationId xmlns:p14="http://schemas.microsoft.com/office/powerpoint/2010/main" val="1177041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Compositional Changes in Coverage Source Among the Insured</a:t>
            </a:r>
            <a:endParaRPr lang="en-US" sz="3200" dirty="0"/>
          </a:p>
        </p:txBody>
      </p:sp>
      <p:sp>
        <p:nvSpPr>
          <p:cNvPr id="8" name="TextBox 7"/>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9" name="Picture 8" descr="This figure is divided into three sections: one for workers with disabilities, one for workers without disabilities and one for non-workers with disabilities. Each panel includes three stacked bars depicting the percent of each group with any Medicaid coverage, Medicare coverage, private purchase or other insurance coverage, and employer-sponsored coverage. The three bars represent three time periods: 2001-2009, 2010-2013, and 2014-2017. The first panel, for insured workers with disabilities, shows that 11% had Medicaid coverage between 2001-2009, 13.7% had Medicaid coverage from 2010-2013, and 22.7% had Medicaid coverage from 2014-2017. It also shows that among insured workers with disabilities 5.4% had Medicare (but no Medicaid) from 2001-2009, 6.2% had Medicare (but no Medicaid) from 2010-2013, and 6.5% had Medicare (but no Medicaid) from 2014-2017. It also shows that among insured workers with disabilities 14% had private purchase or other insurance coverage from 2001-2009, 15.6% had private purchase or other insurance coverage from 2010-2013, and 18.7% had private purchase or other insurance coverage from 2014-2017. Finally, the first panel shows that among insured workers with disabilities 69.6% had employer-sponsored coverage only from 2001-2009, 64.5% had employer-sponsored coverage only from 2010-2013, and 52.1% had employer-sponsored coverage only from 2014-2017. The second panel, for insured workers without disabilities, shows that 3.0% had Medicaid coverage between 2001-2009, 4.3% had Medicaid coverage from 2010-2013, and 7.7% had Medicaid coverage from 2014-2017. It also shows that among insured workers without disabilities a negligible proportion had Medicare coverage in all time periods. It also shows that among insured workers without disabilities 9.7% had private purchase or other insurance coverage from 2001-2009, 11.7% had private purchase or other insurance coverage from 2010-2013, and 13.8% had private purchase or other insurance coverage from 2014-2017. Finally, the second panel shows that among insured workers without disabilities 87.1% had employer-sponsored coverage only from 2001-2009, 83.7% had employer-sponsored coverage only from 2010-2013, and 78.2% had employer-sponsored coverage only from 2014-2017. The third panel, for insured nonworkers with disabilities, shows that 39.4% had Medicaid coverage between 2001-2009, 42.9% had Medicaid coverage from 2010-2013, and 47.5% had Medicaid coverage from 2014-2017. It also shows that among insured nonworkers with disabilities 25.6% had Medicare (but no Medicaid) from 2001-2009, 26.4% had Medicare (but no Medicaid) from 2010-2013, and 25.3% had Medicare (but no Medicaid) from 2014-2017. It also shows that among insured nonworkers with disabilities 12% had private purchase or other insurance coverage from 2001-2009, 13.3% had private purchase or other insurance coverage from 2010-2013, and 13.5% had private purchase or other insurance coverage from 2014-2017. Finally, the third panel shows that among insured nonworkers with disabilities 23.0% had employer-sponsored coverage only from 2001-2009, 17.4% had employer-sponsored coverage only from 2010-2013, and 13.8% had employer-sponsored coverage only from 2014-2017."/>
          <p:cNvPicPr>
            <a:picLocks noChangeAspect="1"/>
          </p:cNvPicPr>
          <p:nvPr/>
        </p:nvPicPr>
        <p:blipFill>
          <a:blip r:embed="rId3"/>
          <a:stretch>
            <a:fillRect/>
          </a:stretch>
        </p:blipFill>
        <p:spPr>
          <a:xfrm>
            <a:off x="309230" y="1660028"/>
            <a:ext cx="8533780" cy="3888246"/>
          </a:xfrm>
          <a:prstGeom prst="rect">
            <a:avLst/>
          </a:prstGeom>
        </p:spPr>
      </p:pic>
    </p:spTree>
    <p:extLst>
      <p:ext uri="{BB962C8B-B14F-4D97-AF65-F5344CB8AC3E}">
        <p14:creationId xmlns:p14="http://schemas.microsoft.com/office/powerpoint/2010/main" val="2631227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8000" y="1809945"/>
            <a:ext cx="8242300" cy="3929323"/>
          </a:xfrm>
          <a:ln>
            <a:noFill/>
          </a:ln>
        </p:spPr>
        <p:txBody>
          <a:bodyPr anchor="t"/>
          <a:lstStyle/>
          <a:p>
            <a:pPr>
              <a:buFont typeface="Arial" panose="020B0604020202020204" pitchFamily="34" charset="0"/>
              <a:buChar char="•"/>
            </a:pPr>
            <a:r>
              <a:rPr lang="en-US" sz="2400" dirty="0" smtClean="0"/>
              <a:t>Workers with disabilities experienced: </a:t>
            </a:r>
          </a:p>
          <a:p>
            <a:pPr lvl="1"/>
            <a:r>
              <a:rPr lang="en-US" sz="2000" dirty="0"/>
              <a:t>D</a:t>
            </a:r>
            <a:r>
              <a:rPr lang="en-US" sz="2000" dirty="0" smtClean="0"/>
              <a:t>ecline in uninsurance after 2014 that was similar to the decline seen in other groups</a:t>
            </a:r>
          </a:p>
          <a:p>
            <a:pPr lvl="1"/>
            <a:r>
              <a:rPr lang="en-US" sz="2000" dirty="0" smtClean="0"/>
              <a:t>Notable increases in coverage from Medicaid and </a:t>
            </a:r>
            <a:r>
              <a:rPr lang="en-US" sz="2000" dirty="0" smtClean="0">
                <a:solidFill>
                  <a:schemeClr val="tx1"/>
                </a:solidFill>
              </a:rPr>
              <a:t>privately purchased </a:t>
            </a:r>
            <a:r>
              <a:rPr lang="en-US" sz="2000" dirty="0" smtClean="0"/>
              <a:t>sources</a:t>
            </a:r>
          </a:p>
          <a:p>
            <a:pPr lvl="1"/>
            <a:r>
              <a:rPr lang="en-US" sz="2000" dirty="0" smtClean="0"/>
              <a:t>Decline in employer-sponsored health insurance that seems to be larger than it is for other groups </a:t>
            </a:r>
          </a:p>
          <a:p>
            <a:pPr lvl="2"/>
            <a:r>
              <a:rPr lang="en-US" sz="1800" dirty="0"/>
              <a:t>Important: we </a:t>
            </a:r>
            <a:r>
              <a:rPr lang="en-US" sz="1800" dirty="0" smtClean="0"/>
              <a:t>cannot measure individual substitution across sources of coverage</a:t>
            </a:r>
            <a:endParaRPr lang="en-US" sz="1800" dirty="0"/>
          </a:p>
        </p:txBody>
      </p:sp>
      <p:sp>
        <p:nvSpPr>
          <p:cNvPr id="3" name="Title 2"/>
          <p:cNvSpPr>
            <a:spLocks noGrp="1"/>
          </p:cNvSpPr>
          <p:nvPr>
            <p:ph type="title"/>
          </p:nvPr>
        </p:nvSpPr>
        <p:spPr/>
        <p:txBody>
          <a:bodyPr/>
          <a:lstStyle/>
          <a:p>
            <a:r>
              <a:rPr lang="en-US" sz="3200" dirty="0" smtClean="0"/>
              <a:t>Summary of Findings</a:t>
            </a:r>
            <a:endParaRPr lang="en-US" sz="3200" dirty="0"/>
          </a:p>
        </p:txBody>
      </p:sp>
    </p:spTree>
    <p:extLst>
      <p:ext uri="{BB962C8B-B14F-4D97-AF65-F5344CB8AC3E}">
        <p14:creationId xmlns:p14="http://schemas.microsoft.com/office/powerpoint/2010/main" val="1252726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715677"/>
            <a:ext cx="8242300" cy="3910469"/>
          </a:xfrm>
        </p:spPr>
        <p:txBody>
          <a:bodyPr anchor="t"/>
          <a:lstStyle/>
          <a:p>
            <a:pPr>
              <a:buFont typeface="Arial" panose="020B0604020202020204" pitchFamily="34" charset="0"/>
              <a:buChar char="•"/>
            </a:pPr>
            <a:r>
              <a:rPr lang="en-US" sz="2400" dirty="0" smtClean="0"/>
              <a:t>Alternative to seeking federal disability benefits for health coverage</a:t>
            </a:r>
          </a:p>
          <a:p>
            <a:pPr lvl="1"/>
            <a:r>
              <a:rPr lang="en-US" sz="2000" dirty="0" smtClean="0"/>
              <a:t>Potentially reduces disincentive to work</a:t>
            </a:r>
            <a:endParaRPr lang="en-US" sz="2000" dirty="0"/>
          </a:p>
          <a:p>
            <a:pPr>
              <a:buFont typeface="Arial" panose="020B0604020202020204" pitchFamily="34" charset="0"/>
              <a:buChar char="•"/>
            </a:pPr>
            <a:r>
              <a:rPr lang="en-US" sz="2400" dirty="0" smtClean="0"/>
              <a:t>Reduction in </a:t>
            </a:r>
            <a:r>
              <a:rPr lang="en-US" sz="2400" dirty="0"/>
              <a:t>full-time “job lock</a:t>
            </a:r>
            <a:r>
              <a:rPr lang="en-US" sz="2400" dirty="0" smtClean="0"/>
              <a:t>”</a:t>
            </a:r>
          </a:p>
          <a:p>
            <a:pPr lvl="1"/>
            <a:r>
              <a:rPr lang="en-US" sz="2000" dirty="0" smtClean="0"/>
              <a:t>We observe an increase in part-time status among employed workers over study period</a:t>
            </a:r>
          </a:p>
          <a:p>
            <a:pPr>
              <a:buFont typeface="Arial" panose="020B0604020202020204" pitchFamily="34" charset="0"/>
              <a:buChar char="•"/>
            </a:pPr>
            <a:r>
              <a:rPr lang="en-US" sz="2400" dirty="0" smtClean="0"/>
              <a:t>Potentially better array of covered services in Medicaid relative to employer plan (Gettens and Henry 2015)</a:t>
            </a:r>
          </a:p>
        </p:txBody>
      </p:sp>
      <p:sp>
        <p:nvSpPr>
          <p:cNvPr id="3" name="Title 2"/>
          <p:cNvSpPr>
            <a:spLocks noGrp="1"/>
          </p:cNvSpPr>
          <p:nvPr>
            <p:ph type="title"/>
          </p:nvPr>
        </p:nvSpPr>
        <p:spPr/>
        <p:txBody>
          <a:bodyPr/>
          <a:lstStyle/>
          <a:p>
            <a:r>
              <a:rPr lang="en-US" sz="3200" dirty="0" smtClean="0"/>
              <a:t>Implications of Increase in Medicaid Coverage among Workers with Disabilities</a:t>
            </a:r>
            <a:endParaRPr lang="en-US" sz="3200" dirty="0"/>
          </a:p>
        </p:txBody>
      </p:sp>
    </p:spTree>
    <p:extLst>
      <p:ext uri="{BB962C8B-B14F-4D97-AF65-F5344CB8AC3E}">
        <p14:creationId xmlns:p14="http://schemas.microsoft.com/office/powerpoint/2010/main" val="1880773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599" y="1624469"/>
            <a:ext cx="8721969" cy="4114800"/>
          </a:xfrm>
        </p:spPr>
        <p:txBody>
          <a:bodyPr/>
          <a:lstStyle/>
          <a:p>
            <a:pPr marL="0" indent="0" algn="ctr">
              <a:buNone/>
            </a:pPr>
            <a:r>
              <a:rPr lang="en-US" sz="2400" dirty="0"/>
              <a:t>Funding for this study was provided by the </a:t>
            </a:r>
            <a:r>
              <a:rPr lang="en-US" sz="2400" i="1" dirty="0"/>
              <a:t>Research and Training Center on Employment Policy and Measurement </a:t>
            </a:r>
            <a:r>
              <a:rPr lang="en-US" sz="2400" dirty="0"/>
              <a:t>at the University of New Hampshire, which is funded by the National Institute for Disability, Independent Living, and Rehabilitation </a:t>
            </a:r>
            <a:r>
              <a:rPr lang="en-US" sz="2400" dirty="0" smtClean="0"/>
              <a:t>Research </a:t>
            </a:r>
            <a:r>
              <a:rPr lang="en-US" sz="2400" dirty="0"/>
              <a:t>in the Administration for Community Living, </a:t>
            </a:r>
            <a:r>
              <a:rPr lang="en-US" sz="2400" dirty="0" smtClean="0"/>
              <a:t>U.S</a:t>
            </a:r>
            <a:r>
              <a:rPr lang="en-US" sz="2400" dirty="0"/>
              <a:t>. Department of Health and Human </a:t>
            </a:r>
            <a:r>
              <a:rPr lang="en-US" sz="2400" dirty="0" smtClean="0"/>
              <a:t>Services, under </a:t>
            </a:r>
            <a:r>
              <a:rPr lang="en-US" sz="2400" dirty="0"/>
              <a:t>cooperative agreement 9ORT5037-02-00. </a:t>
            </a:r>
          </a:p>
        </p:txBody>
      </p:sp>
      <p:sp>
        <p:nvSpPr>
          <p:cNvPr id="3" name="Title 2"/>
          <p:cNvSpPr>
            <a:spLocks noGrp="1"/>
          </p:cNvSpPr>
          <p:nvPr>
            <p:ph type="title"/>
          </p:nvPr>
        </p:nvSpPr>
        <p:spPr/>
        <p:txBody>
          <a:bodyPr/>
          <a:lstStyle/>
          <a:p>
            <a:r>
              <a:rPr lang="en-US" sz="3200" dirty="0" smtClean="0"/>
              <a:t>Acknowledgements</a:t>
            </a:r>
            <a:endParaRPr lang="en-US" sz="3200" dirty="0"/>
          </a:p>
        </p:txBody>
      </p:sp>
    </p:spTree>
    <p:extLst>
      <p:ext uri="{BB962C8B-B14F-4D97-AF65-F5344CB8AC3E}">
        <p14:creationId xmlns:p14="http://schemas.microsoft.com/office/powerpoint/2010/main" val="828089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Contact Information</a:t>
            </a:r>
            <a:endParaRPr lang="en-US" sz="3200" dirty="0"/>
          </a:p>
        </p:txBody>
      </p:sp>
      <p:sp>
        <p:nvSpPr>
          <p:cNvPr id="3" name="Content Placeholder 2"/>
          <p:cNvSpPr>
            <a:spLocks noGrp="1"/>
          </p:cNvSpPr>
          <p:nvPr>
            <p:ph idx="1"/>
          </p:nvPr>
        </p:nvSpPr>
        <p:spPr/>
        <p:txBody>
          <a:bodyPr/>
          <a:lstStyle/>
          <a:p>
            <a:pPr>
              <a:buNone/>
            </a:pPr>
            <a:r>
              <a:rPr lang="en-US" sz="2400" dirty="0" smtClean="0"/>
              <a:t>Jody Schimmel </a:t>
            </a:r>
            <a:r>
              <a:rPr lang="en-US" sz="2400" dirty="0"/>
              <a:t>H</a:t>
            </a:r>
            <a:r>
              <a:rPr lang="en-US" sz="2400" dirty="0" smtClean="0"/>
              <a:t>yde</a:t>
            </a:r>
          </a:p>
          <a:p>
            <a:pPr>
              <a:buNone/>
            </a:pPr>
            <a:r>
              <a:rPr lang="en-US" sz="2400" dirty="0" smtClean="0"/>
              <a:t>Center for Studying Disability Policy</a:t>
            </a:r>
          </a:p>
          <a:p>
            <a:pPr>
              <a:buNone/>
            </a:pPr>
            <a:r>
              <a:rPr lang="en-US" sz="2400" dirty="0" smtClean="0"/>
              <a:t>Mathematica Policy Research</a:t>
            </a:r>
          </a:p>
          <a:p>
            <a:pPr>
              <a:spcAft>
                <a:spcPts val="1200"/>
              </a:spcAft>
              <a:buNone/>
            </a:pPr>
            <a:r>
              <a:rPr lang="en-US" sz="2400" dirty="0" smtClean="0"/>
              <a:t>(202)554-7550</a:t>
            </a:r>
          </a:p>
          <a:p>
            <a:pPr>
              <a:spcAft>
                <a:spcPts val="1200"/>
              </a:spcAft>
              <a:buNone/>
            </a:pPr>
            <a:r>
              <a:rPr lang="en-US" sz="2400" dirty="0" smtClean="0"/>
              <a:t>jschimmel@mathematica-mpr.com</a:t>
            </a:r>
          </a:p>
          <a:p>
            <a:pPr>
              <a:buNone/>
            </a:pPr>
            <a:r>
              <a:rPr lang="en-US" sz="2400" dirty="0" smtClean="0">
                <a:hlinkClick r:id="rId3"/>
              </a:rPr>
              <a:t>http://www.DisabilityPolicyResearch.org</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809946"/>
            <a:ext cx="8242300" cy="3769066"/>
          </a:xfrm>
        </p:spPr>
        <p:txBody>
          <a:bodyPr anchor="t"/>
          <a:lstStyle/>
          <a:p>
            <a:pPr>
              <a:buFont typeface="Arial" panose="020B0604020202020204" pitchFamily="34" charset="0"/>
              <a:buChar char="•"/>
            </a:pPr>
            <a:r>
              <a:rPr lang="en-US" sz="2400" dirty="0" smtClean="0"/>
              <a:t>Patient Protection and Affordable Care Act (ACA) 2010</a:t>
            </a:r>
          </a:p>
          <a:p>
            <a:pPr>
              <a:buFont typeface="Arial" panose="020B0604020202020204" pitchFamily="34" charset="0"/>
              <a:buChar char="•"/>
            </a:pPr>
            <a:r>
              <a:rPr lang="en-US" sz="2400" dirty="0" smtClean="0"/>
              <a:t>2010: Removal of pre-existing conditions limits and lifetime benefit caps, extended dependent care until age 26</a:t>
            </a:r>
          </a:p>
          <a:p>
            <a:pPr>
              <a:buFont typeface="Arial" panose="020B0604020202020204" pitchFamily="34" charset="0"/>
              <a:buChar char="•"/>
            </a:pPr>
            <a:r>
              <a:rPr lang="en-US" sz="2400" dirty="0" smtClean="0"/>
              <a:t>2014: Medicaid expansions to individuals with incomes up to 138% of poverty level, health insurance marketplaces for group coverage, premium subsidies</a:t>
            </a:r>
            <a:endParaRPr lang="en-US" sz="2400" dirty="0"/>
          </a:p>
        </p:txBody>
      </p:sp>
      <p:sp>
        <p:nvSpPr>
          <p:cNvPr id="3" name="Title 2"/>
          <p:cNvSpPr>
            <a:spLocks noGrp="1"/>
          </p:cNvSpPr>
          <p:nvPr>
            <p:ph type="title"/>
          </p:nvPr>
        </p:nvSpPr>
        <p:spPr/>
        <p:txBody>
          <a:bodyPr/>
          <a:lstStyle/>
          <a:p>
            <a:r>
              <a:rPr lang="en-US" sz="3200" dirty="0" smtClean="0"/>
              <a:t>The Changed Landscape </a:t>
            </a:r>
            <a:endParaRPr lang="en-US" sz="3200" dirty="0"/>
          </a:p>
        </p:txBody>
      </p:sp>
    </p:spTree>
    <p:extLst>
      <p:ext uri="{BB962C8B-B14F-4D97-AF65-F5344CB8AC3E}">
        <p14:creationId xmlns:p14="http://schemas.microsoft.com/office/powerpoint/2010/main" val="372945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718737"/>
            <a:ext cx="8043388" cy="4114800"/>
          </a:xfrm>
        </p:spPr>
        <p:txBody>
          <a:bodyPr anchor="t"/>
          <a:lstStyle/>
          <a:p>
            <a:pPr>
              <a:buFont typeface="Arial" panose="020B0604020202020204" pitchFamily="34" charset="0"/>
              <a:buChar char="•"/>
            </a:pPr>
            <a:r>
              <a:rPr lang="en-US" sz="2400" dirty="0" smtClean="0"/>
              <a:t>Workers with disabilities may: </a:t>
            </a:r>
          </a:p>
          <a:p>
            <a:pPr lvl="1"/>
            <a:r>
              <a:rPr lang="en-US" sz="2000" dirty="0"/>
              <a:t>E</a:t>
            </a:r>
            <a:r>
              <a:rPr lang="en-US" sz="2000" dirty="0" smtClean="0"/>
              <a:t>arn too much to be eligible for federal disability benefits</a:t>
            </a:r>
          </a:p>
          <a:p>
            <a:pPr lvl="1"/>
            <a:r>
              <a:rPr lang="en-US" sz="2000" dirty="0" smtClean="0"/>
              <a:t>Work in part-time, non-salaried jobs or in positions/industries without coverage</a:t>
            </a:r>
          </a:p>
          <a:p>
            <a:pPr>
              <a:buFont typeface="Arial" panose="020B0604020202020204" pitchFamily="34" charset="0"/>
              <a:buChar char="•"/>
            </a:pPr>
            <a:r>
              <a:rPr lang="en-US" sz="2400" dirty="0" smtClean="0"/>
              <a:t>De-linking of health insurance and employment in ACA may be particularly salient and change incentives</a:t>
            </a:r>
          </a:p>
        </p:txBody>
      </p:sp>
      <p:sp>
        <p:nvSpPr>
          <p:cNvPr id="3" name="Title 2"/>
          <p:cNvSpPr>
            <a:spLocks noGrp="1"/>
          </p:cNvSpPr>
          <p:nvPr>
            <p:ph type="title"/>
          </p:nvPr>
        </p:nvSpPr>
        <p:spPr/>
        <p:txBody>
          <a:bodyPr/>
          <a:lstStyle/>
          <a:p>
            <a:r>
              <a:rPr lang="en-US" sz="3200" dirty="0" smtClean="0"/>
              <a:t>Why Consider Workers with Disabilities? </a:t>
            </a:r>
            <a:endParaRPr lang="en-US" sz="3200" dirty="0"/>
          </a:p>
        </p:txBody>
      </p:sp>
    </p:spTree>
    <p:extLst>
      <p:ext uri="{BB962C8B-B14F-4D97-AF65-F5344CB8AC3E}">
        <p14:creationId xmlns:p14="http://schemas.microsoft.com/office/powerpoint/2010/main" val="2489811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362" y="1781665"/>
            <a:ext cx="8242300" cy="3929323"/>
          </a:xfrm>
        </p:spPr>
        <p:txBody>
          <a:bodyPr anchor="t"/>
          <a:lstStyle/>
          <a:p>
            <a:pPr>
              <a:buFont typeface="Arial" panose="020B0604020202020204" pitchFamily="34" charset="0"/>
              <a:buChar char="•"/>
            </a:pPr>
            <a:r>
              <a:rPr lang="en-US" sz="2400" dirty="0" smtClean="0"/>
              <a:t>How did the share of working adults with disabilities who had health insurance change from 2001</a:t>
            </a:r>
            <a:r>
              <a:rPr lang="en-US" sz="2400" dirty="0"/>
              <a:t>–</a:t>
            </a:r>
            <a:r>
              <a:rPr lang="en-US" sz="2400" dirty="0" smtClean="0"/>
              <a:t>2017? </a:t>
            </a:r>
          </a:p>
          <a:p>
            <a:pPr>
              <a:buFont typeface="Arial" panose="020B0604020202020204" pitchFamily="34" charset="0"/>
              <a:buChar char="•"/>
            </a:pPr>
            <a:r>
              <a:rPr lang="en-US" sz="2400" dirty="0" smtClean="0"/>
              <a:t>How did the source of coverage among insured workers with disabilities change over the same period? </a:t>
            </a:r>
          </a:p>
          <a:p>
            <a:pPr>
              <a:buFont typeface="Arial" panose="020B0604020202020204" pitchFamily="34" charset="0"/>
              <a:buChar char="•"/>
            </a:pPr>
            <a:r>
              <a:rPr lang="en-US" sz="2400" dirty="0" smtClean="0"/>
              <a:t>How did these changes compare to changes in other groups?</a:t>
            </a:r>
          </a:p>
          <a:p>
            <a:pPr lvl="1"/>
            <a:r>
              <a:rPr lang="en-US" sz="2000" dirty="0" smtClean="0"/>
              <a:t>Adults with disabilities who are not working</a:t>
            </a:r>
          </a:p>
          <a:p>
            <a:pPr lvl="1"/>
            <a:r>
              <a:rPr lang="en-US" sz="2000" dirty="0" smtClean="0"/>
              <a:t>Workers without disabilities</a:t>
            </a:r>
          </a:p>
        </p:txBody>
      </p:sp>
      <p:sp>
        <p:nvSpPr>
          <p:cNvPr id="3" name="Title 2"/>
          <p:cNvSpPr>
            <a:spLocks noGrp="1"/>
          </p:cNvSpPr>
          <p:nvPr>
            <p:ph type="title"/>
          </p:nvPr>
        </p:nvSpPr>
        <p:spPr/>
        <p:txBody>
          <a:bodyPr/>
          <a:lstStyle/>
          <a:p>
            <a:r>
              <a:rPr lang="en-US" sz="3200" dirty="0" smtClean="0"/>
              <a:t>Questions We Answer</a:t>
            </a:r>
            <a:endParaRPr lang="en-US" sz="3200" dirty="0"/>
          </a:p>
        </p:txBody>
      </p:sp>
    </p:spTree>
    <p:extLst>
      <p:ext uri="{BB962C8B-B14F-4D97-AF65-F5344CB8AC3E}">
        <p14:creationId xmlns:p14="http://schemas.microsoft.com/office/powerpoint/2010/main" val="844818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734531"/>
            <a:ext cx="8242300" cy="4004737"/>
          </a:xfrm>
        </p:spPr>
        <p:txBody>
          <a:bodyPr anchor="t"/>
          <a:lstStyle/>
          <a:p>
            <a:pPr>
              <a:buFont typeface="Arial" panose="020B0604020202020204" pitchFamily="34" charset="0"/>
              <a:buChar char="•"/>
            </a:pPr>
            <a:r>
              <a:rPr lang="en-US" sz="2400" dirty="0" smtClean="0"/>
              <a:t>National Health Insurance Survey (NHIS), 2001</a:t>
            </a:r>
            <a:r>
              <a:rPr lang="en-US" sz="2400" dirty="0"/>
              <a:t>–</a:t>
            </a:r>
            <a:r>
              <a:rPr lang="en-US" sz="2400" dirty="0" smtClean="0"/>
              <a:t>2017</a:t>
            </a:r>
          </a:p>
          <a:p>
            <a:pPr>
              <a:buFont typeface="Arial" panose="020B0604020202020204" pitchFamily="34" charset="0"/>
              <a:buChar char="•"/>
            </a:pPr>
            <a:r>
              <a:rPr lang="en-US" sz="2400" dirty="0" smtClean="0"/>
              <a:t>Employed: </a:t>
            </a:r>
            <a:r>
              <a:rPr lang="en-US" sz="2400" dirty="0" smtClean="0">
                <a:solidFill>
                  <a:schemeClr val="tx1"/>
                </a:solidFill>
              </a:rPr>
              <a:t>Worked for pay in the past 1</a:t>
            </a:r>
            <a:r>
              <a:rPr lang="en-US" sz="2400" dirty="0"/>
              <a:t>–</a:t>
            </a:r>
            <a:r>
              <a:rPr lang="en-US" sz="2400" dirty="0" smtClean="0">
                <a:solidFill>
                  <a:schemeClr val="tx1"/>
                </a:solidFill>
              </a:rPr>
              <a:t>2 </a:t>
            </a:r>
            <a:r>
              <a:rPr lang="en-US" sz="2400" dirty="0" smtClean="0"/>
              <a:t>weeks</a:t>
            </a:r>
          </a:p>
          <a:p>
            <a:pPr>
              <a:buFont typeface="Arial" panose="020B0604020202020204" pitchFamily="34" charset="0"/>
              <a:buChar char="•"/>
            </a:pPr>
            <a:r>
              <a:rPr lang="en-US" sz="2400" dirty="0" smtClean="0"/>
              <a:t>Disability: Affirmative response to having a health condition that limits quantity/type of work</a:t>
            </a:r>
          </a:p>
          <a:p>
            <a:pPr>
              <a:buFont typeface="Arial" panose="020B0604020202020204" pitchFamily="34" charset="0"/>
              <a:buChar char="•"/>
            </a:pPr>
            <a:r>
              <a:rPr lang="en-US" sz="2400" dirty="0" smtClean="0"/>
              <a:t>About</a:t>
            </a:r>
            <a:r>
              <a:rPr lang="en-US" sz="2400" dirty="0" smtClean="0">
                <a:solidFill>
                  <a:srgbClr val="FF0000"/>
                </a:solidFill>
              </a:rPr>
              <a:t> </a:t>
            </a:r>
            <a:r>
              <a:rPr lang="en-US" sz="2400" dirty="0" smtClean="0">
                <a:solidFill>
                  <a:schemeClr val="tx1"/>
                </a:solidFill>
              </a:rPr>
              <a:t>1,400</a:t>
            </a:r>
            <a:r>
              <a:rPr lang="en-US" sz="2400" dirty="0" smtClean="0">
                <a:solidFill>
                  <a:srgbClr val="FF0000"/>
                </a:solidFill>
              </a:rPr>
              <a:t> </a:t>
            </a:r>
            <a:r>
              <a:rPr lang="en-US" sz="2400" dirty="0" smtClean="0"/>
              <a:t>workers with disabilities each year</a:t>
            </a:r>
          </a:p>
        </p:txBody>
      </p:sp>
      <p:sp>
        <p:nvSpPr>
          <p:cNvPr id="3" name="Title 2"/>
          <p:cNvSpPr>
            <a:spLocks noGrp="1"/>
          </p:cNvSpPr>
          <p:nvPr>
            <p:ph type="title"/>
          </p:nvPr>
        </p:nvSpPr>
        <p:spPr/>
        <p:txBody>
          <a:bodyPr/>
          <a:lstStyle/>
          <a:p>
            <a:r>
              <a:rPr lang="en-US" sz="3200" dirty="0" smtClean="0"/>
              <a:t>Identifying Workers with Disabilities</a:t>
            </a:r>
            <a:endParaRPr lang="en-US" sz="3200" dirty="0"/>
          </a:p>
        </p:txBody>
      </p:sp>
    </p:spTree>
    <p:extLst>
      <p:ext uri="{BB962C8B-B14F-4D97-AF65-F5344CB8AC3E}">
        <p14:creationId xmlns:p14="http://schemas.microsoft.com/office/powerpoint/2010/main" val="17502085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5" y="1696825"/>
            <a:ext cx="8242300" cy="4042444"/>
          </a:xfrm>
        </p:spPr>
        <p:txBody>
          <a:bodyPr anchor="t"/>
          <a:lstStyle/>
          <a:p>
            <a:pPr>
              <a:buFont typeface="Arial" panose="020B0604020202020204" pitchFamily="34" charset="0"/>
              <a:buChar char="•"/>
            </a:pPr>
            <a:r>
              <a:rPr lang="en-US" sz="2400" dirty="0" smtClean="0"/>
              <a:t>Health insurance at the time the survey was conducted</a:t>
            </a:r>
          </a:p>
          <a:p>
            <a:pPr>
              <a:buFont typeface="Arial" panose="020B0604020202020204" pitchFamily="34" charset="0"/>
              <a:buChar char="•"/>
            </a:pPr>
            <a:r>
              <a:rPr lang="en-US" sz="2400" dirty="0" smtClean="0"/>
              <a:t>Any Medicaid: Medicaid in combination with any other source </a:t>
            </a:r>
          </a:p>
          <a:p>
            <a:pPr>
              <a:buFont typeface="Arial" panose="020B0604020202020204" pitchFamily="34" charset="0"/>
              <a:buChar char="•"/>
            </a:pPr>
            <a:r>
              <a:rPr lang="en-US" sz="2400" dirty="0" smtClean="0">
                <a:solidFill>
                  <a:schemeClr val="tx1"/>
                </a:solidFill>
              </a:rPr>
              <a:t>Medicare (but no Medicaid)</a:t>
            </a:r>
          </a:p>
          <a:p>
            <a:pPr>
              <a:buFont typeface="Arial" panose="020B0604020202020204" pitchFamily="34" charset="0"/>
              <a:buChar char="•"/>
            </a:pPr>
            <a:r>
              <a:rPr lang="en-US" sz="2400" dirty="0" smtClean="0">
                <a:solidFill>
                  <a:schemeClr val="tx1"/>
                </a:solidFill>
              </a:rPr>
              <a:t>Purchased through employer </a:t>
            </a:r>
            <a:r>
              <a:rPr lang="en-US" sz="2400" dirty="0">
                <a:solidFill>
                  <a:schemeClr val="tx1"/>
                </a:solidFill>
              </a:rPr>
              <a:t>only</a:t>
            </a:r>
          </a:p>
          <a:p>
            <a:pPr>
              <a:buFont typeface="Arial" panose="020B0604020202020204" pitchFamily="34" charset="0"/>
              <a:buChar char="•"/>
            </a:pPr>
            <a:r>
              <a:rPr lang="en-US" sz="2400" dirty="0" smtClean="0">
                <a:solidFill>
                  <a:schemeClr val="tx1"/>
                </a:solidFill>
              </a:rPr>
              <a:t>Other: private purchase, other public, combinations not categorized above</a:t>
            </a:r>
          </a:p>
          <a:p>
            <a:pPr>
              <a:buFont typeface="Arial" panose="020B0604020202020204" pitchFamily="34" charset="0"/>
              <a:buChar char="•"/>
            </a:pPr>
            <a:r>
              <a:rPr lang="en-US" sz="2400" dirty="0" smtClean="0"/>
              <a:t>Uninsured if none of the coverage sources </a:t>
            </a:r>
          </a:p>
        </p:txBody>
      </p:sp>
      <p:sp>
        <p:nvSpPr>
          <p:cNvPr id="3" name="Title 2"/>
          <p:cNvSpPr>
            <a:spLocks noGrp="1"/>
          </p:cNvSpPr>
          <p:nvPr>
            <p:ph type="title"/>
          </p:nvPr>
        </p:nvSpPr>
        <p:spPr/>
        <p:txBody>
          <a:bodyPr/>
          <a:lstStyle/>
          <a:p>
            <a:r>
              <a:rPr lang="en-US" sz="3200" dirty="0" smtClean="0"/>
              <a:t>Classifying Health Insurance</a:t>
            </a:r>
            <a:endParaRPr lang="en-US" sz="3200" dirty="0"/>
          </a:p>
        </p:txBody>
      </p:sp>
    </p:spTree>
    <p:extLst>
      <p:ext uri="{BB962C8B-B14F-4D97-AF65-F5344CB8AC3E}">
        <p14:creationId xmlns:p14="http://schemas.microsoft.com/office/powerpoint/2010/main" val="1949487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Rates of </a:t>
            </a:r>
            <a:r>
              <a:rPr lang="en-US" sz="3200" dirty="0" err="1" smtClean="0"/>
              <a:t>Uninsurance</a:t>
            </a:r>
            <a:r>
              <a:rPr lang="en-US" sz="3200" dirty="0" smtClean="0"/>
              <a:t> Dropped Among Workers </a:t>
            </a:r>
            <a:r>
              <a:rPr lang="en-US" sz="3200" dirty="0"/>
              <a:t>with </a:t>
            </a:r>
            <a:r>
              <a:rPr lang="en-US" sz="3200" dirty="0" smtClean="0"/>
              <a:t>Disabilities </a:t>
            </a:r>
            <a:endParaRPr lang="en-US" sz="3200" dirty="0"/>
          </a:p>
        </p:txBody>
      </p:sp>
      <p:sp>
        <p:nvSpPr>
          <p:cNvPr id="5" name="TextBox 4"/>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4" name="Picture 3" descr="This figure plots the percent of workers with disabilities who are uninsured from 2001 through 2017. Uninsurance hovers close to 20% prior to 2009, when the first ACA policies went into effect. It did not change substantially between 2009 and 2013, when the Medicaid expansions came into effect. After 2013, uninsurance drops dramatically from 20.8% in 2013 to 12.2% in 2017."/>
          <p:cNvPicPr>
            <a:picLocks noChangeAspect="1"/>
          </p:cNvPicPr>
          <p:nvPr/>
        </p:nvPicPr>
        <p:blipFill>
          <a:blip r:embed="rId3"/>
          <a:stretch>
            <a:fillRect/>
          </a:stretch>
        </p:blipFill>
        <p:spPr>
          <a:xfrm>
            <a:off x="298168" y="1597141"/>
            <a:ext cx="8620688" cy="3961293"/>
          </a:xfrm>
          <a:prstGeom prst="rect">
            <a:avLst/>
          </a:prstGeom>
        </p:spPr>
      </p:pic>
    </p:spTree>
    <p:extLst>
      <p:ext uri="{BB962C8B-B14F-4D97-AF65-F5344CB8AC3E}">
        <p14:creationId xmlns:p14="http://schemas.microsoft.com/office/powerpoint/2010/main" val="3213134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Increases in Coverage Similar Across Disability and Employment Status Groups</a:t>
            </a:r>
            <a:endParaRPr lang="en-US" sz="3200" dirty="0"/>
          </a:p>
        </p:txBody>
      </p:sp>
      <p:sp>
        <p:nvSpPr>
          <p:cNvPr id="4" name="TextBox 3"/>
          <p:cNvSpPr txBox="1"/>
          <p:nvPr/>
        </p:nvSpPr>
        <p:spPr>
          <a:xfrm>
            <a:off x="781377" y="5558434"/>
            <a:ext cx="7105880" cy="276999"/>
          </a:xfrm>
          <a:prstGeom prst="rect">
            <a:avLst/>
          </a:prstGeom>
          <a:noFill/>
        </p:spPr>
        <p:txBody>
          <a:bodyPr wrap="square" rtlCol="0">
            <a:spAutoFit/>
          </a:bodyPr>
          <a:lstStyle/>
          <a:p>
            <a:pPr marL="685800" indent="-685800"/>
            <a:r>
              <a:rPr lang="en-US" b="0" dirty="0" smtClean="0"/>
              <a:t>Source: 	Authors’ calculations using the IPUMS Health Surveys, 2001</a:t>
            </a:r>
            <a:r>
              <a:rPr lang="en-US" dirty="0"/>
              <a:t>–</a:t>
            </a:r>
            <a:r>
              <a:rPr lang="en-US" b="0" dirty="0" smtClean="0"/>
              <a:t>2017.</a:t>
            </a:r>
            <a:endParaRPr lang="en-US" b="0" dirty="0"/>
          </a:p>
        </p:txBody>
      </p:sp>
      <p:pic>
        <p:nvPicPr>
          <p:cNvPr id="5" name="Picture 4" descr="This is a line chart with a single blue line with circular markers that shows the percent of workers with disabilities who are insured from 2001 through 2017. Coverage hovers close to 80% prior to 2009, when the first ACA policies went into effect. It did not change substantially between 2009 and 2013, when the Medicaid expansions came into effect. After 2013, coverage increases dramatically from 2013 to 2017."/>
          <p:cNvPicPr>
            <a:picLocks noChangeAspect="1"/>
          </p:cNvPicPr>
          <p:nvPr/>
        </p:nvPicPr>
        <p:blipFill>
          <a:blip r:embed="rId3"/>
          <a:stretch>
            <a:fillRect/>
          </a:stretch>
        </p:blipFill>
        <p:spPr>
          <a:xfrm>
            <a:off x="283683" y="1562139"/>
            <a:ext cx="8649657" cy="3996295"/>
          </a:xfrm>
          <a:prstGeom prst="rect">
            <a:avLst/>
          </a:prstGeom>
        </p:spPr>
      </p:pic>
    </p:spTree>
    <p:extLst>
      <p:ext uri="{BB962C8B-B14F-4D97-AF65-F5344CB8AC3E}">
        <p14:creationId xmlns:p14="http://schemas.microsoft.com/office/powerpoint/2010/main" val="18483897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mployment and Work Expectations of Social Security Disability Beneficiaries&amp;quot;&quot;/&gt;&lt;property id=&quot;20307&quot; value=&quot;256&quot;/&gt;&lt;/object&gt;&lt;object type=&quot;3&quot; unique_id=&quot;10005&quot;&gt;&lt;property id=&quot;20148&quot; value=&quot;5&quot;/&gt;&lt;property id=&quot;20300&quot; value=&quot;Slide 2 - &amp;quot;Purpose of the Presentation&amp;quot;&quot;/&gt;&lt;property id=&quot;20307&quot; value=&quot;272&quot;/&gt;&lt;/object&gt;&lt;object type=&quot;3&quot; unique_id=&quot;10006&quot;&gt;&lt;property id=&quot;20148&quot; value=&quot;5&quot;/&gt;&lt;property id=&quot;20300&quot; value=&quot;Slide 3 - &amp;quot;Why Is This Interesting?&amp;quot;&quot;/&gt;&lt;property id=&quot;20307&quot; value=&quot;284&quot;/&gt;&lt;/object&gt;&lt;object type=&quot;3&quot; unique_id=&quot;10007&quot;&gt;&lt;property id=&quot;20148&quot; value=&quot;5&quot;/&gt;&lt;property id=&quot;20300&quot; value=&quot;Slide 4 - &amp;quot;Why Is This Interesting? (cont’d) &amp;quot;&quot;/&gt;&lt;property id=&quot;20307&quot; value=&quot;285&quot;/&gt;&lt;/object&gt;&lt;object type=&quot;3&quot; unique_id=&quot;10008&quot;&gt;&lt;property id=&quot;20148&quot; value=&quot;5&quot;/&gt;&lt;property id=&quot;20300&quot; value=&quot;Slide 5 - &amp;quot;About the Data&amp;quot;&quot;/&gt;&lt;property id=&quot;20307&quot; value=&quot;286&quot;/&gt;&lt;/object&gt;&lt;object type=&quot;3&quot; unique_id=&quot;10009&quot;&gt;&lt;property id=&quot;20148&quot; value=&quot;5&quot;/&gt;&lt;property id=&quot;20300&quot; value=&quot;Slide 6 - &amp;quot;Share of Working-Age SSI and SSDI Beneficiaries Who Are Employed&amp;quot;&quot;/&gt;&lt;property id=&quot;20307&quot; value=&quot;300&quot;/&gt;&lt;/object&gt;&lt;object type=&quot;3&quot; unique_id=&quot;10010&quot;&gt;&lt;property id=&quot;20148&quot; value=&quot;5&quot;/&gt;&lt;property id=&quot;20300&quot; value=&quot;Slide 7 - &amp;quot;Characteristics of the &amp;#x0D;&amp;#x0A;9 Percent Who Are Working&amp;quot;&quot;/&gt;&lt;property id=&quot;20307&quot; value=&quot;288&quot;/&gt;&lt;/object&gt;&lt;object type=&quot;3&quot; unique_id=&quot;10011&quot;&gt;&lt;property id=&quot;20148&quot; value=&quot;5&quot;/&gt;&lt;property id=&quot;20300&quot; value=&quot;Slide 8 - &amp;quot;Selected Characteristics of Working and All SSI/SSDI Beneficiaries&amp;quot;&quot;/&gt;&lt;property id=&quot;20307&quot; value=&quot;289&quot;/&gt;&lt;/object&gt;&lt;object type=&quot;3&quot; unique_id=&quot;10012&quot;&gt;&lt;property id=&quot;20148&quot; value=&quot;5&quot;/&gt;&lt;property id=&quot;20300&quot; value=&quot;Slide 9 - &amp;quot;Job Characteristics of Working Beneficiaries&amp;quot;&quot;/&gt;&lt;property id=&quot;20307&quot; value=&quot;299&quot;/&gt;&lt;/object&gt;&lt;object type=&quot;3&quot; unique_id=&quot;10013&quot;&gt;&lt;property id=&quot;20148&quot; value=&quot;5&quot;/&gt;&lt;property id=&quot;20300&quot; value=&quot;Slide 10 - &amp;quot;Working SSI-Only Beneficiaries Were More Likely to:&amp;quot;&quot;/&gt;&lt;property id=&quot;20307&quot; value=&quot;298&quot;/&gt;&lt;/object&gt;&lt;object type=&quot;3&quot; unique_id=&quot;10014&quot;&gt;&lt;property id=&quot;20148&quot; value=&quot;5&quot;/&gt;&lt;property id=&quot;20300&quot; value=&quot;Slide 11 - &amp;quot;Share of Beneficiaries Who Say &amp;#x0D;&amp;#x0A;They Want to Work&amp;quot;&quot;/&gt;&lt;property id=&quot;20307&quot; value=&quot;291&quot;/&gt;&lt;/object&gt;&lt;object type=&quot;3&quot; unique_id=&quot;10015&quot;&gt;&lt;property id=&quot;20148&quot; value=&quot;5&quot;/&gt;&lt;property id=&quot;20300&quot; value=&quot;Slide 12 - &amp;quot;Reasons Beneficiaries Give for &amp;#x0D;&amp;#x0A;Not Working&amp;quot;&quot;/&gt;&lt;property id=&quot;20307&quot; value=&quot;292&quot;/&gt;&lt;/object&gt;&lt;object type=&quot;3&quot; unique_id=&quot;10016&quot;&gt;&lt;property id=&quot;20148&quot; value=&quot;5&quot;/&gt;&lt;property id=&quot;20300&quot; value=&quot;Slide 13 - &amp;quot;Other Challenges to Employment Faced by Working-Age Beneficiaries&amp;quot;&quot;/&gt;&lt;property id=&quot;20307&quot; value=&quot;294&quot;/&gt;&lt;/object&gt;&lt;object type=&quot;3&quot; unique_id=&quot;10017&quot;&gt;&lt;property id=&quot;20148&quot; value=&quot;5&quot;/&gt;&lt;property id=&quot;20300&quot; value=&quot;Slide 14 - &amp;quot;Efforts to Promote Employment Among Beneficiaries Are Not Futile&amp;quot;&quot;/&gt;&lt;property id=&quot;20307&quot; value=&quot;295&quot;/&gt;&lt;/object&gt;&lt;object type=&quot;3&quot; unique_id=&quot;10018&quot;&gt;&lt;property id=&quot;20148&quot; value=&quot;5&quot;/&gt;&lt;property id=&quot;20300&quot; value=&quot;Slide 15 - &amp;quot;Efforts to Promote Employment Among Beneficiaries Will Be Challenging&amp;quot;&quot;/&gt;&lt;property id=&quot;20307&quot; value=&quot;303&quot;/&gt;&lt;/object&gt;&lt;object type=&quot;3&quot; unique_id=&quot;10019&quot;&gt;&lt;property id=&quot;20148&quot; value=&quot;5&quot;/&gt;&lt;property id=&quot;20300&quot; value=&quot;Slide 16 - &amp;quot;Contact Information&amp;quot;&quot;/&gt;&lt;property id=&quot;20307&quot; value=&quot;283&quot;/&gt;&lt;/object&gt;&lt;/object&gt;&lt;/object&gt;&lt;/database&gt;"/>
</p:tagLst>
</file>

<file path=ppt/theme/theme1.xml><?xml version="1.0" encoding="utf-8"?>
<a:theme xmlns:a="http://schemas.openxmlformats.org/drawingml/2006/main" name="4 CSDP Slide Template">
  <a:themeElements>
    <a:clrScheme name="Custom 1">
      <a:dk1>
        <a:srgbClr val="151515"/>
      </a:dk1>
      <a:lt1>
        <a:srgbClr val="FFFFFF"/>
      </a:lt1>
      <a:dk2>
        <a:srgbClr val="0066CC"/>
      </a:dk2>
      <a:lt2>
        <a:srgbClr val="151515"/>
      </a:lt2>
      <a:accent1>
        <a:srgbClr val="003266"/>
      </a:accent1>
      <a:accent2>
        <a:srgbClr val="E7E7E7"/>
      </a:accent2>
      <a:accent3>
        <a:srgbClr val="A5A5A5"/>
      </a:accent3>
      <a:accent4>
        <a:srgbClr val="DADADA"/>
      </a:accent4>
      <a:accent5>
        <a:srgbClr val="ADE2E2"/>
      </a:accent5>
      <a:accent6>
        <a:srgbClr val="5CB9E7"/>
      </a:accent6>
      <a:hlink>
        <a:srgbClr val="0066CC"/>
      </a:hlink>
      <a:folHlink>
        <a:srgbClr val="FFCC6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3 CSDP Slide Template.potx" id="{48D760E8-6D3B-476B-8287-179854338EFD}" vid="{F6F2A118-E1AF-4D03-8671-9A3BD9A614A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c59a53-fe6e-4c04-8d64-94c15d2c850d" xsi:nil="true"/>
    <lcf76f155ced4ddcb4097134ff3c332f xmlns="6c2254f5-de69-40f5-a0e2-2f56cfee075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C5FC9DC-4C06-4587-9367-269E13B8B54B}"/>
</file>

<file path=customXml/itemProps2.xml><?xml version="1.0" encoding="utf-8"?>
<ds:datastoreItem xmlns:ds="http://schemas.openxmlformats.org/officeDocument/2006/customXml" ds:itemID="{940953E4-3DB4-4214-9169-E1848F9675AF}"/>
</file>

<file path=customXml/itemProps3.xml><?xml version="1.0" encoding="utf-8"?>
<ds:datastoreItem xmlns:ds="http://schemas.openxmlformats.org/officeDocument/2006/customXml" ds:itemID="{A0E58F23-B55D-4500-96DE-7059454C7E15}"/>
</file>

<file path=docProps/app.xml><?xml version="1.0" encoding="utf-8"?>
<Properties xmlns="http://schemas.openxmlformats.org/officeDocument/2006/extended-properties" xmlns:vt="http://schemas.openxmlformats.org/officeDocument/2006/docPropsVTypes">
  <Template>3 CSDP Slide Template</Template>
  <TotalTime>10149</TotalTime>
  <Words>730</Words>
  <Application>Microsoft Office PowerPoint</Application>
  <PresentationFormat>On-screen Show (4:3)</PresentationFormat>
  <Paragraphs>115</Paragraphs>
  <Slides>26</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Black</vt:lpstr>
      <vt:lpstr>Times New Roman</vt:lpstr>
      <vt:lpstr>Wingdings</vt:lpstr>
      <vt:lpstr>4 CSDP Slide Template</vt:lpstr>
      <vt:lpstr>Trends in Health Insurance Among Workers with Disabilities, 2001–2017</vt:lpstr>
      <vt:lpstr>In the Past, Limited Health Insurance Options for Adults with Disabilities</vt:lpstr>
      <vt:lpstr>The Changed Landscape </vt:lpstr>
      <vt:lpstr>Why Consider Workers with Disabilities? </vt:lpstr>
      <vt:lpstr>Questions We Answer</vt:lpstr>
      <vt:lpstr>Identifying Workers with Disabilities</vt:lpstr>
      <vt:lpstr>Classifying Health Insurance</vt:lpstr>
      <vt:lpstr>Rates of Uninsurance Dropped Among Workers with Disabilities </vt:lpstr>
      <vt:lpstr>Increases in Coverage Similar Across Disability and Employment Status Groups</vt:lpstr>
      <vt:lpstr>Increases in Coverage Similar Across Disability and Employment Status Groups</vt:lpstr>
      <vt:lpstr>Increases in Coverage Similar Across Disability and Employment Status Groups</vt:lpstr>
      <vt:lpstr>Increases in Coverage Similar Across Disability and Employment Status Groups</vt:lpstr>
      <vt:lpstr>Types of Coverage Contributing to Increased Share with Insurance</vt:lpstr>
      <vt:lpstr>Types of Coverage Contributing to Increased Share with Insurance</vt:lpstr>
      <vt:lpstr>Types of Coverage Contributing to Increased Share with Insurance</vt:lpstr>
      <vt:lpstr>Types of Coverage Contributing to Increased Share with Insurance</vt:lpstr>
      <vt:lpstr>Types of Coverage Contributing to  Overall Increase </vt:lpstr>
      <vt:lpstr>Compositional Changes in Coverage Source Among the Insured</vt:lpstr>
      <vt:lpstr>Compositional Changes in Coverage Source Among the Insured</vt:lpstr>
      <vt:lpstr>Compositional Changes in Coverage Source Among the Insured</vt:lpstr>
      <vt:lpstr>Compositional Changes in Coverage Source Among the Insured</vt:lpstr>
      <vt:lpstr>Compositional Changes in Coverage Source Among the Insured</vt:lpstr>
      <vt:lpstr>Summary of Findings</vt:lpstr>
      <vt:lpstr>Implications of Increase in Medicaid Coverage among Workers with Disabilities</vt:lpstr>
      <vt:lpstr>Acknowledgements</vt:lpstr>
      <vt:lpstr>Contact Information</vt:lpstr>
    </vt:vector>
  </TitlesOfParts>
  <Company>Mathematica,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Health Insurance Among Workers with Disabilities, 2001–2017</dc:title>
  <dc:subject>Disability, health insurance trends, ACA</dc:subject>
  <dc:creator>Mathematica Policy Research</dc:creator>
  <cp:keywords>Affordable Care Act, ACA, Medicaid, disability, workers, health insurance, trends</cp:keywords>
  <dc:description/>
  <cp:lastModifiedBy>Stephanie Barna</cp:lastModifiedBy>
  <cp:revision>235</cp:revision>
  <cp:lastPrinted>2019-01-25T20:16:35Z</cp:lastPrinted>
  <dcterms:created xsi:type="dcterms:W3CDTF">2018-05-29T16:14:50Z</dcterms:created>
  <dcterms:modified xsi:type="dcterms:W3CDTF">2019-01-28T16:11:11Z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0x0101008B140C27D34B51488A959DEFAD6AF5BA</vt:lpwstr>
  </property>
  <property fmtid="{D5CDD505-2E9C-101B-9397-08002B2CF9AE}" pid="3" name="Order">
    <vt:r8>9400</vt:r8>
  </property>
  <property fmtid="{D5CDD505-2E9C-101B-9397-08002B2CF9AE}" pid="4" name="MediaServiceImageTags">
    <vt:lpwstr/>
  </property>
</Properties>
</file>