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charts/colors1.xml" ContentType="application/vnd.ms-office.chartcolorstyl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style1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6" r:id="rId2"/>
    <p:sldMasterId id="2147483942" r:id="rId3"/>
  </p:sldMasterIdLst>
  <p:notesMasterIdLst>
    <p:notesMasterId r:id="rId29"/>
  </p:notesMasterIdLst>
  <p:sldIdLst>
    <p:sldId id="257" r:id="rId4"/>
    <p:sldId id="272" r:id="rId5"/>
    <p:sldId id="274" r:id="rId6"/>
    <p:sldId id="278" r:id="rId7"/>
    <p:sldId id="297" r:id="rId8"/>
    <p:sldId id="298" r:id="rId9"/>
    <p:sldId id="299" r:id="rId10"/>
    <p:sldId id="310" r:id="rId11"/>
    <p:sldId id="280" r:id="rId12"/>
    <p:sldId id="291" r:id="rId13"/>
    <p:sldId id="266" r:id="rId14"/>
    <p:sldId id="283" r:id="rId15"/>
    <p:sldId id="302" r:id="rId16"/>
    <p:sldId id="300" r:id="rId17"/>
    <p:sldId id="301" r:id="rId18"/>
    <p:sldId id="269" r:id="rId19"/>
    <p:sldId id="296" r:id="rId20"/>
    <p:sldId id="270" r:id="rId21"/>
    <p:sldId id="295" r:id="rId22"/>
    <p:sldId id="303" r:id="rId23"/>
    <p:sldId id="304" r:id="rId24"/>
    <p:sldId id="305" r:id="rId25"/>
    <p:sldId id="306" r:id="rId26"/>
    <p:sldId id="309" r:id="rId27"/>
    <p:sldId id="286" r:id="rId2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7518" autoAdjust="0"/>
  </p:normalViewPr>
  <p:slideViewPr>
    <p:cSldViewPr snapToGrid="0">
      <p:cViewPr varScale="1">
        <p:scale>
          <a:sx n="47" d="100"/>
          <a:sy n="47" d="100"/>
        </p:scale>
        <p:origin x="178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IDD </a:t>
            </a:r>
            <a:r>
              <a:rPr lang="en-US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caregiving </a:t>
            </a:r>
            <a:r>
              <a:rPr lang="en-US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and families </a:t>
            </a:r>
            <a:r>
              <a:rPr lang="en-US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</a:t>
            </a:r>
            <a:r>
              <a:rPr lang="en-US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state IDD agencies: </a:t>
            </a:r>
            <a:endParaRPr lang="en-US" b="1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</a:t>
            </a:r>
            <a:r>
              <a:rPr lang="en-US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1988-2017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Families supported by state IDD agencies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4843205574912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100">
                        <a:solidFill>
                          <a:sysClr val="windowText" lastClr="000000"/>
                        </a:solidFill>
                      </a:rPr>
                      <a:t>4%</a:t>
                    </a:r>
                  </a:p>
                </c:rich>
              </c:tx>
              <c:numFmt formatCode="0.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C0-45B2-912C-B57C91A19812}"/>
                </c:ext>
              </c:extLst>
            </c:dLbl>
            <c:dLbl>
              <c:idx val="4"/>
              <c:layout>
                <c:manualLayout>
                  <c:x val="0"/>
                  <c:y val="-4.18118466898954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C0-45B2-912C-B57C91A19812}"/>
                </c:ext>
              </c:extLst>
            </c:dLbl>
            <c:dLbl>
              <c:idx val="10"/>
              <c:layout>
                <c:manualLayout>
                  <c:x val="0"/>
                  <c:y val="-4.64576074332171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100">
                        <a:solidFill>
                          <a:sysClr val="windowText" lastClr="000000"/>
                        </a:solidFill>
                      </a:rPr>
                      <a:t>10%</a:t>
                    </a:r>
                  </a:p>
                </c:rich>
              </c:tx>
              <c:numFmt formatCode="0.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7C0-45B2-912C-B57C91A19812}"/>
                </c:ext>
              </c:extLst>
            </c:dLbl>
            <c:dLbl>
              <c:idx val="17"/>
              <c:layout>
                <c:manualLayout>
                  <c:x val="-1.2831581135642197E-16"/>
                  <c:y val="-6.50406504065041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C0-45B2-912C-B57C91A19812}"/>
                </c:ext>
              </c:extLst>
            </c:dLbl>
            <c:dLbl>
              <c:idx val="23"/>
              <c:layout>
                <c:manualLayout>
                  <c:x val="1.7497812773402041E-3"/>
                  <c:y val="-5.80720092915214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100">
                        <a:solidFill>
                          <a:sysClr val="windowText" lastClr="000000"/>
                        </a:solidFill>
                      </a:rPr>
                      <a:t>15%</a:t>
                    </a:r>
                  </a:p>
                </c:rich>
              </c:tx>
              <c:numFmt formatCode="0.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7C0-45B2-912C-B57C91A19812}"/>
                </c:ext>
              </c:extLst>
            </c:dLbl>
            <c:dLbl>
              <c:idx val="27"/>
              <c:numFmt formatCode="0.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7C0-45B2-912C-B57C91A19812}"/>
                </c:ext>
              </c:extLst>
            </c:dLbl>
            <c:dLbl>
              <c:idx val="29"/>
              <c:layout>
                <c:manualLayout>
                  <c:x val="5.2493438320208689E-3"/>
                  <c:y val="-6.9686411149825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100">
                        <a:solidFill>
                          <a:sysClr val="windowText" lastClr="000000"/>
                        </a:solidFill>
                      </a:rPr>
                      <a:t>17%</a:t>
                    </a:r>
                  </a:p>
                </c:rich>
              </c:tx>
              <c:numFmt formatCode="0.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7C0-45B2-912C-B57C91A1981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Sheet1!$A$2:$A$31</c:f>
              <c:numCache>
                <c:formatCode>General</c:formatCode>
                <c:ptCount val="30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 formatCode="00">
                  <c:v>0</c:v>
                </c:pt>
                <c:pt idx="13" formatCode="00">
                  <c:v>1</c:v>
                </c:pt>
                <c:pt idx="14" formatCode="00">
                  <c:v>2</c:v>
                </c:pt>
                <c:pt idx="15" formatCode="00">
                  <c:v>3</c:v>
                </c:pt>
                <c:pt idx="16" formatCode="00">
                  <c:v>4</c:v>
                </c:pt>
                <c:pt idx="17" formatCode="00">
                  <c:v>5</c:v>
                </c:pt>
                <c:pt idx="18" formatCode="00">
                  <c:v>6</c:v>
                </c:pt>
                <c:pt idx="19" formatCode="00">
                  <c:v>7</c:v>
                </c:pt>
                <c:pt idx="20" formatCode="00">
                  <c:v>8</c:v>
                </c:pt>
                <c:pt idx="21" formatCode="00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</c:numCache>
            </c:numRef>
          </c:cat>
          <c:val>
            <c:numRef>
              <c:f>Sheet1!$B$2:$B$31</c:f>
              <c:numCache>
                <c:formatCode>#,##0</c:formatCode>
                <c:ptCount val="30"/>
                <c:pt idx="0">
                  <c:v>107106.9265944645</c:v>
                </c:pt>
                <c:pt idx="1">
                  <c:v>113806.76353790614</c:v>
                </c:pt>
                <c:pt idx="2">
                  <c:v>128641.05555030084</c:v>
                </c:pt>
                <c:pt idx="3">
                  <c:v>144742.32542202168</c:v>
                </c:pt>
                <c:pt idx="4">
                  <c:v>156581.40072202164</c:v>
                </c:pt>
                <c:pt idx="5">
                  <c:v>191903.51579999999</c:v>
                </c:pt>
                <c:pt idx="6">
                  <c:v>212557.57760000002</c:v>
                </c:pt>
                <c:pt idx="7">
                  <c:v>232053.02559999999</c:v>
                </c:pt>
                <c:pt idx="8">
                  <c:v>252991.10258181818</c:v>
                </c:pt>
                <c:pt idx="9">
                  <c:v>273982.2033743615</c:v>
                </c:pt>
                <c:pt idx="10">
                  <c:v>285752.60465055867</c:v>
                </c:pt>
                <c:pt idx="11">
                  <c:v>302492.80155832565</c:v>
                </c:pt>
                <c:pt idx="12">
                  <c:v>320726.57377093885</c:v>
                </c:pt>
                <c:pt idx="13">
                  <c:v>348880.76559744222</c:v>
                </c:pt>
                <c:pt idx="14">
                  <c:v>373278.80411739234</c:v>
                </c:pt>
                <c:pt idx="15">
                  <c:v>384207.95499999996</c:v>
                </c:pt>
                <c:pt idx="16">
                  <c:v>393374.17000000004</c:v>
                </c:pt>
                <c:pt idx="17">
                  <c:v>407435.51767557784</c:v>
                </c:pt>
                <c:pt idx="18">
                  <c:v>421712.98678578576</c:v>
                </c:pt>
                <c:pt idx="19">
                  <c:v>438700.93534385075</c:v>
                </c:pt>
                <c:pt idx="20">
                  <c:v>462751.65692531178</c:v>
                </c:pt>
                <c:pt idx="21">
                  <c:v>475955.0975644046</c:v>
                </c:pt>
                <c:pt idx="22">
                  <c:v>461588.14756440459</c:v>
                </c:pt>
                <c:pt idx="23">
                  <c:v>464522.14756440459</c:v>
                </c:pt>
                <c:pt idx="24">
                  <c:v>466800.13999999996</c:v>
                </c:pt>
                <c:pt idx="25">
                  <c:v>471419.19</c:v>
                </c:pt>
                <c:pt idx="26">
                  <c:v>501931.52999999997</c:v>
                </c:pt>
                <c:pt idx="27">
                  <c:v>523500.84885000001</c:v>
                </c:pt>
                <c:pt idx="28">
                  <c:v>526247.92076887062</c:v>
                </c:pt>
                <c:pt idx="29">
                  <c:v>528994.99268774129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C0-45B2-912C-B57C91A198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IDD caregiving families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9562554680649E-3"/>
                  <c:y val="-0.221183571565749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7C0-45B2-912C-B57C91A1981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C0-45B2-912C-B57C91A19812}"/>
                </c:ext>
              </c:extLst>
            </c:dLbl>
            <c:dLbl>
              <c:idx val="10"/>
              <c:layout>
                <c:manualLayout>
                  <c:x val="0"/>
                  <c:y val="-0.219214610368825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7C0-45B2-912C-B57C91A1981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C0-45B2-912C-B57C91A1981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C0-45B2-912C-B57C91A19812}"/>
                </c:ext>
              </c:extLst>
            </c:dLbl>
            <c:dLbl>
              <c:idx val="23"/>
              <c:layout>
                <c:manualLayout>
                  <c:x val="0"/>
                  <c:y val="-0.238140415374907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7C0-45B2-912C-B57C91A1981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C0-45B2-912C-B57C91A19812}"/>
                </c:ext>
              </c:extLst>
            </c:dLbl>
            <c:dLbl>
              <c:idx val="29"/>
              <c:layout>
                <c:manualLayout>
                  <c:x val="0"/>
                  <c:y val="-0.247246289335784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7C0-45B2-912C-B57C91A19812}"/>
                </c:ext>
              </c:extLst>
            </c:dLbl>
            <c:numFmt formatCode="0.0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General</c:formatCode>
                <c:ptCount val="30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 formatCode="00">
                  <c:v>0</c:v>
                </c:pt>
                <c:pt idx="13" formatCode="00">
                  <c:v>1</c:v>
                </c:pt>
                <c:pt idx="14" formatCode="00">
                  <c:v>2</c:v>
                </c:pt>
                <c:pt idx="15" formatCode="00">
                  <c:v>3</c:v>
                </c:pt>
                <c:pt idx="16" formatCode="00">
                  <c:v>4</c:v>
                </c:pt>
                <c:pt idx="17" formatCode="00">
                  <c:v>5</c:v>
                </c:pt>
                <c:pt idx="18" formatCode="00">
                  <c:v>6</c:v>
                </c:pt>
                <c:pt idx="19" formatCode="00">
                  <c:v>7</c:v>
                </c:pt>
                <c:pt idx="20" formatCode="00">
                  <c:v>8</c:v>
                </c:pt>
                <c:pt idx="21" formatCode="00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</c:numCache>
            </c:numRef>
          </c:cat>
          <c:val>
            <c:numRef>
              <c:f>Sheet1!$D$2:$D$31</c:f>
              <c:numCache>
                <c:formatCode>#,##0</c:formatCode>
                <c:ptCount val="30"/>
                <c:pt idx="0">
                  <c:v>2785924.7350802356</c:v>
                </c:pt>
                <c:pt idx="1">
                  <c:v>2805538.1224537161</c:v>
                </c:pt>
                <c:pt idx="2">
                  <c:v>2821367.3886793344</c:v>
                </c:pt>
                <c:pt idx="3">
                  <c:v>2830534.1215728461</c:v>
                </c:pt>
                <c:pt idx="4">
                  <c:v>2834238.9229258825</c:v>
                </c:pt>
                <c:pt idx="5">
                  <c:v>2831490.7925912491</c:v>
                </c:pt>
                <c:pt idx="6">
                  <c:v>2837971.1234450089</c:v>
                </c:pt>
                <c:pt idx="7">
                  <c:v>2840462.2881164602</c:v>
                </c:pt>
                <c:pt idx="8">
                  <c:v>2843152.1722795125</c:v>
                </c:pt>
                <c:pt idx="9">
                  <c:v>2843787.9986557066</c:v>
                </c:pt>
                <c:pt idx="10">
                  <c:v>2854678.1649240786</c:v>
                </c:pt>
                <c:pt idx="11">
                  <c:v>2861130.1536002825</c:v>
                </c:pt>
                <c:pt idx="12">
                  <c:v>2908113.6239102292</c:v>
                </c:pt>
                <c:pt idx="13">
                  <c:v>2944958.7619144907</c:v>
                </c:pt>
                <c:pt idx="14">
                  <c:v>2943790.6030237968</c:v>
                </c:pt>
                <c:pt idx="15">
                  <c:v>2953272.153481761</c:v>
                </c:pt>
                <c:pt idx="16">
                  <c:v>2966095.9168329779</c:v>
                </c:pt>
                <c:pt idx="17">
                  <c:v>2974102.3545725187</c:v>
                </c:pt>
                <c:pt idx="18">
                  <c:v>2984104.3652838119</c:v>
                </c:pt>
                <c:pt idx="19">
                  <c:v>2985628.8986844243</c:v>
                </c:pt>
                <c:pt idx="20">
                  <c:v>2993093.2986675771</c:v>
                </c:pt>
                <c:pt idx="21">
                  <c:v>3005127.7895582207</c:v>
                </c:pt>
                <c:pt idx="22">
                  <c:v>3037434.8742582006</c:v>
                </c:pt>
                <c:pt idx="23">
                  <c:v>3051058.1249080445</c:v>
                </c:pt>
                <c:pt idx="24">
                  <c:v>3072123.5935139107</c:v>
                </c:pt>
                <c:pt idx="25">
                  <c:v>3097794.8417989137</c:v>
                </c:pt>
                <c:pt idx="26">
                  <c:v>3073914.7890853402</c:v>
                </c:pt>
                <c:pt idx="27">
                  <c:v>3069920.0049094879</c:v>
                </c:pt>
                <c:pt idx="28">
                  <c:v>3091188.1653995491</c:v>
                </c:pt>
                <c:pt idx="29">
                  <c:v>3112394.7388486438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7C0-45B2-912C-B57C91A19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679176"/>
        <c:axId val="4086739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Sheet1!$A$2:$A$31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88</c:v>
                      </c:pt>
                      <c:pt idx="1">
                        <c:v>89</c:v>
                      </c:pt>
                      <c:pt idx="2">
                        <c:v>90</c:v>
                      </c:pt>
                      <c:pt idx="3">
                        <c:v>91</c:v>
                      </c:pt>
                      <c:pt idx="4">
                        <c:v>92</c:v>
                      </c:pt>
                      <c:pt idx="5">
                        <c:v>93</c:v>
                      </c:pt>
                      <c:pt idx="6">
                        <c:v>94</c:v>
                      </c:pt>
                      <c:pt idx="7">
                        <c:v>95</c:v>
                      </c:pt>
                      <c:pt idx="8">
                        <c:v>96</c:v>
                      </c:pt>
                      <c:pt idx="9">
                        <c:v>97</c:v>
                      </c:pt>
                      <c:pt idx="10">
                        <c:v>98</c:v>
                      </c:pt>
                      <c:pt idx="11">
                        <c:v>99</c:v>
                      </c:pt>
                      <c:pt idx="12" formatCode="00">
                        <c:v>0</c:v>
                      </c:pt>
                      <c:pt idx="13" formatCode="00">
                        <c:v>1</c:v>
                      </c:pt>
                      <c:pt idx="14" formatCode="00">
                        <c:v>2</c:v>
                      </c:pt>
                      <c:pt idx="15" formatCode="00">
                        <c:v>3</c:v>
                      </c:pt>
                      <c:pt idx="16" formatCode="00">
                        <c:v>4</c:v>
                      </c:pt>
                      <c:pt idx="17" formatCode="00">
                        <c:v>5</c:v>
                      </c:pt>
                      <c:pt idx="18" formatCode="00">
                        <c:v>6</c:v>
                      </c:pt>
                      <c:pt idx="19" formatCode="00">
                        <c:v>7</c:v>
                      </c:pt>
                      <c:pt idx="20" formatCode="00">
                        <c:v>8</c:v>
                      </c:pt>
                      <c:pt idx="21" formatCode="00">
                        <c:v>9</c:v>
                      </c:pt>
                      <c:pt idx="22">
                        <c:v>10</c:v>
                      </c:pt>
                      <c:pt idx="23">
                        <c:v>11</c:v>
                      </c:pt>
                      <c:pt idx="24">
                        <c:v>12</c:v>
                      </c:pt>
                      <c:pt idx="25">
                        <c:v>13</c:v>
                      </c:pt>
                      <c:pt idx="26">
                        <c:v>14</c:v>
                      </c:pt>
                      <c:pt idx="27">
                        <c:v>15</c:v>
                      </c:pt>
                      <c:pt idx="28">
                        <c:v>16</c:v>
                      </c:pt>
                      <c:pt idx="29">
                        <c:v>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Sheet1!$C$2:$C$31</c15:sqref>
                        </c15:formulaRef>
                      </c:ext>
                    </c:extLst>
                    <c:numCache>
                      <c:formatCode>0%</c:formatCode>
                      <c:ptCount val="30"/>
                      <c:pt idx="0">
                        <c:v>3.8445735897233338E-2</c:v>
                      </c:pt>
                      <c:pt idx="1">
                        <c:v>4.0565039065792854E-2</c:v>
                      </c:pt>
                      <c:pt idx="2">
                        <c:v>4.559528690466539E-2</c:v>
                      </c:pt>
                      <c:pt idx="3">
                        <c:v>5.1136046839665918E-2</c:v>
                      </c:pt>
                      <c:pt idx="4">
                        <c:v>5.5246365948703177E-2</c:v>
                      </c:pt>
                      <c:pt idx="5">
                        <c:v>6.7774727116233627E-2</c:v>
                      </c:pt>
                      <c:pt idx="6">
                        <c:v>7.4897723885920545E-2</c:v>
                      </c:pt>
                      <c:pt idx="7">
                        <c:v>8.169551363904104E-2</c:v>
                      </c:pt>
                      <c:pt idx="8">
                        <c:v>8.8982610585694122E-2</c:v>
                      </c:pt>
                      <c:pt idx="9">
                        <c:v>9.6344102831813147E-2</c:v>
                      </c:pt>
                      <c:pt idx="10">
                        <c:v>0.10009976191419756</c:v>
                      </c:pt>
                      <c:pt idx="11">
                        <c:v>0.10572493571384231</c:v>
                      </c:pt>
                      <c:pt idx="12">
                        <c:v>0.11028680968100969</c:v>
                      </c:pt>
                      <c:pt idx="13">
                        <c:v>0.1184671140762046</c:v>
                      </c:pt>
                      <c:pt idx="14">
                        <c:v>0.12680209106380344</c:v>
                      </c:pt>
                      <c:pt idx="15">
                        <c:v>0.13009568202071653</c:v>
                      </c:pt>
                      <c:pt idx="16">
                        <c:v>0.13262354995586986</c:v>
                      </c:pt>
                      <c:pt idx="17">
                        <c:v>0.13699445045970532</c:v>
                      </c:pt>
                      <c:pt idx="18">
                        <c:v>0.14131978482115773</c:v>
                      </c:pt>
                      <c:pt idx="19">
                        <c:v>0.14693752982400399</c:v>
                      </c:pt>
                      <c:pt idx="20">
                        <c:v>0.15460649259791301</c:v>
                      </c:pt>
                      <c:pt idx="21">
                        <c:v>0.15838098440212223</c:v>
                      </c:pt>
                      <c:pt idx="22">
                        <c:v>0.15196643440038635</c:v>
                      </c:pt>
                      <c:pt idx="23">
                        <c:v>0.1522495241149838</c:v>
                      </c:pt>
                      <c:pt idx="24">
                        <c:v>0.15194705739884365</c:v>
                      </c:pt>
                      <c:pt idx="25">
                        <c:v>0.15217895763757008</c:v>
                      </c:pt>
                      <c:pt idx="26">
                        <c:v>0.16328739227978156</c:v>
                      </c:pt>
                      <c:pt idx="27">
                        <c:v>0.17052589253557265</c:v>
                      </c:pt>
                      <c:pt idx="28">
                        <c:v>0.17024130936424275</c:v>
                      </c:pt>
                      <c:pt idx="29">
                        <c:v>0.16996397856765122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E7C0-45B2-912C-B57C91A19812}"/>
                  </c:ext>
                </c:extLst>
              </c15:ser>
            </c15:filteredBarSeries>
          </c:ext>
        </c:extLst>
      </c:barChart>
      <c:catAx>
        <c:axId val="408679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Fiscal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408673928"/>
        <c:crosses val="autoZero"/>
        <c:auto val="1"/>
        <c:lblAlgn val="ctr"/>
        <c:lblOffset val="100"/>
        <c:noMultiLvlLbl val="0"/>
      </c:catAx>
      <c:valAx>
        <c:axId val="408673928"/>
        <c:scaling>
          <c:orientation val="minMax"/>
          <c:max val="50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Millions of caregiving families</a:t>
                </a:r>
              </a:p>
            </c:rich>
          </c:tx>
          <c:layout>
            <c:manualLayout>
              <c:xMode val="edge"/>
              <c:yMode val="edge"/>
              <c:x val="1.2248468941382326E-2"/>
              <c:y val="0.290535268457296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40867917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144053843663243"/>
          <c:y val="0.20012858148828958"/>
          <c:w val="0.47615654342419789"/>
          <c:h val="0.11189182812822553"/>
        </c:manualLayout>
      </c:layout>
      <c:overlay val="0"/>
      <c:spPr>
        <a:solidFill>
          <a:schemeClr val="bg1"/>
        </a:solidFill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77185-265C-4351-9919-AE8B6BC03FA0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A5F59DA-5394-46D5-9999-0E446339A388}">
      <dgm:prSet phldrT="[Text]"/>
      <dgm:spPr/>
      <dgm:t>
        <a:bodyPr/>
        <a:lstStyle/>
        <a:p>
          <a:r>
            <a:rPr lang="en-US">
              <a:solidFill>
                <a:schemeClr val="accent3"/>
              </a:solidFill>
            </a:rPr>
            <a:t>Sheltered Employment/Work Activity</a:t>
          </a:r>
          <a:endParaRPr lang="en-US" dirty="0">
            <a:solidFill>
              <a:schemeClr val="accent3"/>
            </a:solidFill>
          </a:endParaRPr>
        </a:p>
      </dgm:t>
    </dgm:pt>
    <dgm:pt modelId="{B3F1DCC6-CA79-4DF6-A508-DA1EC2DA57FE}" type="parTrans" cxnId="{F342928A-1F65-4F1B-B3CB-416308BCF860}">
      <dgm:prSet/>
      <dgm:spPr/>
      <dgm:t>
        <a:bodyPr/>
        <a:lstStyle/>
        <a:p>
          <a:endParaRPr lang="en-US"/>
        </a:p>
      </dgm:t>
    </dgm:pt>
    <dgm:pt modelId="{C3A3E937-F307-441B-BCD5-C2899392E597}" type="sibTrans" cxnId="{F342928A-1F65-4F1B-B3CB-416308BCF860}">
      <dgm:prSet/>
      <dgm:spPr/>
      <dgm:t>
        <a:bodyPr/>
        <a:lstStyle/>
        <a:p>
          <a:endParaRPr lang="en-US"/>
        </a:p>
      </dgm:t>
    </dgm:pt>
    <dgm:pt modelId="{6E780FEE-D998-4CE8-87B5-115324D0288B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Technology</a:t>
          </a:r>
        </a:p>
      </dgm:t>
    </dgm:pt>
    <dgm:pt modelId="{DD524708-900F-41C8-886B-9B19BBFEF407}" type="parTrans" cxnId="{F8BEBBAE-7F89-490C-B2B2-3027F5D86338}">
      <dgm:prSet/>
      <dgm:spPr/>
      <dgm:t>
        <a:bodyPr/>
        <a:lstStyle/>
        <a:p>
          <a:endParaRPr lang="en-US"/>
        </a:p>
      </dgm:t>
    </dgm:pt>
    <dgm:pt modelId="{3A53E1A4-70FC-4E0D-8CE0-5C49DAC21AAE}" type="sibTrans" cxnId="{F8BEBBAE-7F89-490C-B2B2-3027F5D86338}">
      <dgm:prSet/>
      <dgm:spPr/>
      <dgm:t>
        <a:bodyPr/>
        <a:lstStyle/>
        <a:p>
          <a:endParaRPr lang="en-US"/>
        </a:p>
      </dgm:t>
    </dgm:pt>
    <dgm:pt modelId="{3779044D-254C-43C2-8840-499AA96C2E87}">
      <dgm:prSet phldrT="[Text]"/>
      <dgm:spPr/>
      <dgm:t>
        <a:bodyPr/>
        <a:lstStyle/>
        <a:p>
          <a:r>
            <a:rPr lang="en-US">
              <a:solidFill>
                <a:schemeClr val="accent3"/>
              </a:solidFill>
            </a:rPr>
            <a:t>Smart Homes</a:t>
          </a:r>
          <a:endParaRPr lang="en-US" dirty="0">
            <a:solidFill>
              <a:schemeClr val="accent3"/>
            </a:solidFill>
          </a:endParaRPr>
        </a:p>
      </dgm:t>
    </dgm:pt>
    <dgm:pt modelId="{DD44C4DA-B3CE-486A-B596-E2FBB1E75F96}" type="parTrans" cxnId="{0203EFA8-E517-4903-8C63-B35215F3AC1B}">
      <dgm:prSet/>
      <dgm:spPr/>
      <dgm:t>
        <a:bodyPr/>
        <a:lstStyle/>
        <a:p>
          <a:endParaRPr lang="en-US"/>
        </a:p>
      </dgm:t>
    </dgm:pt>
    <dgm:pt modelId="{1D50C103-04B9-41AD-AEF0-EE9682BDF6FC}" type="sibTrans" cxnId="{0203EFA8-E517-4903-8C63-B35215F3AC1B}">
      <dgm:prSet/>
      <dgm:spPr/>
      <dgm:t>
        <a:bodyPr/>
        <a:lstStyle/>
        <a:p>
          <a:endParaRPr lang="en-US"/>
        </a:p>
      </dgm:t>
    </dgm:pt>
    <dgm:pt modelId="{2EDEAC0D-EFB1-4ADC-A147-065AFDBF7B35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Institutional Settings (16+)</a:t>
          </a:r>
        </a:p>
      </dgm:t>
    </dgm:pt>
    <dgm:pt modelId="{7C0DDE0D-86C1-46BF-9791-1AC41CD48DB2}" type="parTrans" cxnId="{029FCFD6-2831-4AEF-B28A-FA8548A41DDF}">
      <dgm:prSet/>
      <dgm:spPr/>
      <dgm:t>
        <a:bodyPr/>
        <a:lstStyle/>
        <a:p>
          <a:endParaRPr lang="en-US"/>
        </a:p>
      </dgm:t>
    </dgm:pt>
    <dgm:pt modelId="{C1B8DEF1-8831-48A3-85A3-7CE2A615AE23}" type="sibTrans" cxnId="{029FCFD6-2831-4AEF-B28A-FA8548A41DDF}">
      <dgm:prSet/>
      <dgm:spPr/>
      <dgm:t>
        <a:bodyPr/>
        <a:lstStyle/>
        <a:p>
          <a:endParaRPr lang="en-US"/>
        </a:p>
      </dgm:t>
    </dgm:pt>
    <dgm:pt modelId="{6C764295-A512-47CC-892E-441396B1E8F9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Community and Residential Settings (7-15)</a:t>
          </a:r>
        </a:p>
      </dgm:t>
    </dgm:pt>
    <dgm:pt modelId="{90745A89-F2C9-4776-86BC-7E0E8DF9D09A}" type="parTrans" cxnId="{E028EAB8-EA66-44A3-B547-8991D7B35676}">
      <dgm:prSet/>
      <dgm:spPr/>
      <dgm:t>
        <a:bodyPr/>
        <a:lstStyle/>
        <a:p>
          <a:endParaRPr lang="en-US"/>
        </a:p>
      </dgm:t>
    </dgm:pt>
    <dgm:pt modelId="{822E4FFF-8D1D-471D-AFDF-8932D2EE21B5}" type="sibTrans" cxnId="{E028EAB8-EA66-44A3-B547-8991D7B35676}">
      <dgm:prSet/>
      <dgm:spPr/>
      <dgm:t>
        <a:bodyPr/>
        <a:lstStyle/>
        <a:p>
          <a:endParaRPr lang="en-US"/>
        </a:p>
      </dgm:t>
    </dgm:pt>
    <dgm:pt modelId="{66DD39C9-3AB4-4C34-A037-49407C9923C1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Public &amp; Private ICF/ID</a:t>
          </a:r>
        </a:p>
      </dgm:t>
    </dgm:pt>
    <dgm:pt modelId="{2F940F51-958E-4FCA-8BD2-D07CBAECC374}" type="parTrans" cxnId="{B7944885-60C1-4816-AD86-14318592AB43}">
      <dgm:prSet/>
      <dgm:spPr/>
      <dgm:t>
        <a:bodyPr/>
        <a:lstStyle/>
        <a:p>
          <a:endParaRPr lang="en-US"/>
        </a:p>
      </dgm:t>
    </dgm:pt>
    <dgm:pt modelId="{62EDE1D3-4FBC-4BC8-87D2-D889C9BFD31D}" type="sibTrans" cxnId="{B7944885-60C1-4816-AD86-14318592AB43}">
      <dgm:prSet/>
      <dgm:spPr/>
      <dgm:t>
        <a:bodyPr/>
        <a:lstStyle/>
        <a:p>
          <a:endParaRPr lang="en-US"/>
        </a:p>
      </dgm:t>
    </dgm:pt>
    <dgm:pt modelId="{87297C74-9B30-443F-97B2-47E277F043C0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Nursing Facilities</a:t>
          </a:r>
        </a:p>
      </dgm:t>
    </dgm:pt>
    <dgm:pt modelId="{200CF57F-C0FC-4B2B-A612-CF2A816C35BB}" type="parTrans" cxnId="{E96C5A92-720B-4862-A49E-85CC1DFC97E7}">
      <dgm:prSet/>
      <dgm:spPr/>
      <dgm:t>
        <a:bodyPr/>
        <a:lstStyle/>
        <a:p>
          <a:endParaRPr lang="en-US"/>
        </a:p>
      </dgm:t>
    </dgm:pt>
    <dgm:pt modelId="{C500096B-F2A8-4C75-A0C2-5F2943E3D37B}" type="sibTrans" cxnId="{E96C5A92-720B-4862-A49E-85CC1DFC97E7}">
      <dgm:prSet/>
      <dgm:spPr/>
      <dgm:t>
        <a:bodyPr/>
        <a:lstStyle/>
        <a:p>
          <a:endParaRPr lang="en-US"/>
        </a:p>
      </dgm:t>
    </dgm:pt>
    <dgm:pt modelId="{2EF4B47A-4695-4DDB-B4EB-FDEEB922D199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Other</a:t>
          </a:r>
        </a:p>
      </dgm:t>
    </dgm:pt>
    <dgm:pt modelId="{186091B2-46B0-4EA9-A7E2-0A776141E198}" type="parTrans" cxnId="{8D76B079-D861-458B-B0CC-6EEA8D5E9C37}">
      <dgm:prSet/>
      <dgm:spPr/>
      <dgm:t>
        <a:bodyPr/>
        <a:lstStyle/>
        <a:p>
          <a:endParaRPr lang="en-US"/>
        </a:p>
      </dgm:t>
    </dgm:pt>
    <dgm:pt modelId="{AF3F4B79-078E-4DE7-A859-C6E3CD42275A}" type="sibTrans" cxnId="{8D76B079-D861-458B-B0CC-6EEA8D5E9C37}">
      <dgm:prSet/>
      <dgm:spPr/>
      <dgm:t>
        <a:bodyPr/>
        <a:lstStyle/>
        <a:p>
          <a:endParaRPr lang="en-US"/>
        </a:p>
      </dgm:t>
    </dgm:pt>
    <dgm:pt modelId="{54FF606F-AEA2-4B18-AB74-737A6B0F0B2E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Day Habilitation</a:t>
          </a:r>
        </a:p>
      </dgm:t>
    </dgm:pt>
    <dgm:pt modelId="{CB4193AF-E84A-498F-B6FB-F2B74C1E2B56}" type="parTrans" cxnId="{B8E3F092-5581-49E1-B327-9D3E1B96739E}">
      <dgm:prSet/>
      <dgm:spPr/>
      <dgm:t>
        <a:bodyPr/>
        <a:lstStyle/>
        <a:p>
          <a:endParaRPr lang="en-US"/>
        </a:p>
      </dgm:t>
    </dgm:pt>
    <dgm:pt modelId="{6622D950-ADD6-45C8-B568-7EDD74B02EAF}" type="sibTrans" cxnId="{B8E3F092-5581-49E1-B327-9D3E1B96739E}">
      <dgm:prSet/>
      <dgm:spPr/>
      <dgm:t>
        <a:bodyPr/>
        <a:lstStyle/>
        <a:p>
          <a:endParaRPr lang="en-US"/>
        </a:p>
      </dgm:t>
    </dgm:pt>
    <dgm:pt modelId="{BF1E073F-7317-44FC-A267-F36B26BF5456}">
      <dgm:prSet phldrT="[Text]"/>
      <dgm:spPr/>
      <dgm:t>
        <a:bodyPr/>
        <a:lstStyle/>
        <a:p>
          <a:r>
            <a:rPr lang="en-US">
              <a:solidFill>
                <a:schemeClr val="accent3"/>
              </a:solidFill>
            </a:rPr>
            <a:t>Supported Employment</a:t>
          </a:r>
          <a:endParaRPr lang="en-US" dirty="0">
            <a:solidFill>
              <a:schemeClr val="accent3"/>
            </a:solidFill>
          </a:endParaRPr>
        </a:p>
      </dgm:t>
    </dgm:pt>
    <dgm:pt modelId="{13E43A71-CD6A-4EBF-892E-8D64CD33FDA4}" type="parTrans" cxnId="{6C06C27B-EFF0-4DB6-8E6F-B1C223525725}">
      <dgm:prSet/>
      <dgm:spPr/>
      <dgm:t>
        <a:bodyPr/>
        <a:lstStyle/>
        <a:p>
          <a:endParaRPr lang="en-US"/>
        </a:p>
      </dgm:t>
    </dgm:pt>
    <dgm:pt modelId="{39B1A1B5-6B6A-4C94-A111-AEACC9D1369C}" type="sibTrans" cxnId="{6C06C27B-EFF0-4DB6-8E6F-B1C223525725}">
      <dgm:prSet/>
      <dgm:spPr/>
      <dgm:t>
        <a:bodyPr/>
        <a:lstStyle/>
        <a:p>
          <a:endParaRPr lang="en-US"/>
        </a:p>
      </dgm:t>
    </dgm:pt>
    <dgm:pt modelId="{417E9343-BADC-4B81-9A1A-C564F995420A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Individual Support Technology </a:t>
          </a:r>
        </a:p>
      </dgm:t>
    </dgm:pt>
    <dgm:pt modelId="{83A2DC00-C597-49AE-BB41-C458DA93FE77}" type="parTrans" cxnId="{F1A2CD58-C418-4403-B261-F65D22450F79}">
      <dgm:prSet/>
      <dgm:spPr/>
      <dgm:t>
        <a:bodyPr/>
        <a:lstStyle/>
        <a:p>
          <a:endParaRPr lang="en-US"/>
        </a:p>
      </dgm:t>
    </dgm:pt>
    <dgm:pt modelId="{0CFB3F01-E3BF-428B-BC53-48E225109095}" type="sibTrans" cxnId="{F1A2CD58-C418-4403-B261-F65D22450F79}">
      <dgm:prSet/>
      <dgm:spPr/>
      <dgm:t>
        <a:bodyPr/>
        <a:lstStyle/>
        <a:p>
          <a:endParaRPr lang="en-US"/>
        </a:p>
      </dgm:t>
    </dgm:pt>
    <dgm:pt modelId="{116ABE37-F906-43BF-8DE0-F219F6A81285}">
      <dgm:prSet phldrT="[Text]"/>
      <dgm:spPr/>
      <dgm:t>
        <a:bodyPr/>
        <a:lstStyle/>
        <a:p>
          <a:r>
            <a:rPr lang="en-US">
              <a:solidFill>
                <a:schemeClr val="accent3"/>
              </a:solidFill>
            </a:rPr>
            <a:t>Remote Monitoring</a:t>
          </a:r>
          <a:endParaRPr lang="en-US" dirty="0">
            <a:solidFill>
              <a:schemeClr val="accent3"/>
            </a:solidFill>
          </a:endParaRPr>
        </a:p>
      </dgm:t>
    </dgm:pt>
    <dgm:pt modelId="{049B9FC9-A7AE-4048-AF02-87B11C64B8D3}" type="parTrans" cxnId="{F39A273B-4BA2-43E2-90BE-3B0787D4F89C}">
      <dgm:prSet/>
      <dgm:spPr/>
      <dgm:t>
        <a:bodyPr/>
        <a:lstStyle/>
        <a:p>
          <a:endParaRPr lang="en-US"/>
        </a:p>
      </dgm:t>
    </dgm:pt>
    <dgm:pt modelId="{A2CE5CED-07B0-4819-A18D-D9D9C89B8257}" type="sibTrans" cxnId="{F39A273B-4BA2-43E2-90BE-3B0787D4F89C}">
      <dgm:prSet/>
      <dgm:spPr/>
      <dgm:t>
        <a:bodyPr/>
        <a:lstStyle/>
        <a:p>
          <a:endParaRPr lang="en-US"/>
        </a:p>
      </dgm:t>
    </dgm:pt>
    <dgm:pt modelId="{4D6BAECF-3C00-46E3-9124-2C9385D9AB56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Public &amp; Private ICF/ID</a:t>
          </a:r>
        </a:p>
      </dgm:t>
    </dgm:pt>
    <dgm:pt modelId="{6AFA04AD-BA67-47B8-B33B-4E8AA694340E}" type="parTrans" cxnId="{95238560-FB44-4818-AC6C-6ADB3C3F9A7E}">
      <dgm:prSet/>
      <dgm:spPr/>
      <dgm:t>
        <a:bodyPr/>
        <a:lstStyle/>
        <a:p>
          <a:endParaRPr lang="en-US"/>
        </a:p>
      </dgm:t>
    </dgm:pt>
    <dgm:pt modelId="{DCEBAF61-0C2A-4AAD-AD44-88BC77CF2477}" type="sibTrans" cxnId="{95238560-FB44-4818-AC6C-6ADB3C3F9A7E}">
      <dgm:prSet/>
      <dgm:spPr/>
      <dgm:t>
        <a:bodyPr/>
        <a:lstStyle/>
        <a:p>
          <a:endParaRPr lang="en-US"/>
        </a:p>
      </dgm:t>
    </dgm:pt>
    <dgm:pt modelId="{5C6B8624-96BC-41B3-AD79-11FDDD499B3C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Supported Living</a:t>
          </a:r>
        </a:p>
      </dgm:t>
    </dgm:pt>
    <dgm:pt modelId="{487E8440-054C-4FD5-9436-F51CB3DD4F93}" type="parTrans" cxnId="{FE735C34-1D5E-4D84-9205-697D251A215F}">
      <dgm:prSet/>
      <dgm:spPr/>
      <dgm:t>
        <a:bodyPr/>
        <a:lstStyle/>
        <a:p>
          <a:endParaRPr lang="en-US"/>
        </a:p>
      </dgm:t>
    </dgm:pt>
    <dgm:pt modelId="{236B95CD-8979-4E4C-A27E-34AC2027DFF4}" type="sibTrans" cxnId="{FE735C34-1D5E-4D84-9205-697D251A215F}">
      <dgm:prSet/>
      <dgm:spPr/>
      <dgm:t>
        <a:bodyPr/>
        <a:lstStyle/>
        <a:p>
          <a:endParaRPr lang="en-US"/>
        </a:p>
      </dgm:t>
    </dgm:pt>
    <dgm:pt modelId="{344D34C6-D137-4328-AC30-FEFAADEA7AC3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Personal Assistance</a:t>
          </a:r>
        </a:p>
      </dgm:t>
    </dgm:pt>
    <dgm:pt modelId="{7D55C8BC-BFD9-40A4-99DF-D8CDCB08412B}" type="parTrans" cxnId="{5789ED21-E34A-4F49-AFEC-2AFB6B109DC4}">
      <dgm:prSet/>
      <dgm:spPr/>
      <dgm:t>
        <a:bodyPr/>
        <a:lstStyle/>
        <a:p>
          <a:endParaRPr lang="en-US"/>
        </a:p>
      </dgm:t>
    </dgm:pt>
    <dgm:pt modelId="{9DE24707-8189-4612-B54B-C68AD0384C4B}" type="sibTrans" cxnId="{5789ED21-E34A-4F49-AFEC-2AFB6B109DC4}">
      <dgm:prSet/>
      <dgm:spPr/>
      <dgm:t>
        <a:bodyPr/>
        <a:lstStyle/>
        <a:p>
          <a:endParaRPr lang="en-US"/>
        </a:p>
      </dgm:t>
    </dgm:pt>
    <dgm:pt modelId="{124A00B5-7E27-4138-BB1F-77D927A951D4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Family Support</a:t>
          </a:r>
        </a:p>
      </dgm:t>
    </dgm:pt>
    <dgm:pt modelId="{CAEEB20E-9EF4-42D2-8818-FFCC09275A51}" type="parTrans" cxnId="{F455D7E2-E16F-44B3-84B1-D402882C5A20}">
      <dgm:prSet/>
      <dgm:spPr/>
      <dgm:t>
        <a:bodyPr/>
        <a:lstStyle/>
        <a:p>
          <a:endParaRPr lang="en-US"/>
        </a:p>
      </dgm:t>
    </dgm:pt>
    <dgm:pt modelId="{8ADD353A-59BC-4B88-A1D4-6A019E01B47B}" type="sibTrans" cxnId="{F455D7E2-E16F-44B3-84B1-D402882C5A20}">
      <dgm:prSet/>
      <dgm:spPr/>
      <dgm:t>
        <a:bodyPr/>
        <a:lstStyle/>
        <a:p>
          <a:endParaRPr lang="en-US"/>
        </a:p>
      </dgm:t>
    </dgm:pt>
    <dgm:pt modelId="{C77C283F-04F9-4EB1-A357-59EEEB219FC6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Other Residential</a:t>
          </a:r>
        </a:p>
      </dgm:t>
    </dgm:pt>
    <dgm:pt modelId="{761A916F-A893-4D72-8A6A-A49B6E0DDF28}" type="parTrans" cxnId="{16D97AFF-5D9C-43E8-8F89-212EA5E47FD7}">
      <dgm:prSet/>
      <dgm:spPr/>
      <dgm:t>
        <a:bodyPr/>
        <a:lstStyle/>
        <a:p>
          <a:endParaRPr lang="en-US"/>
        </a:p>
      </dgm:t>
    </dgm:pt>
    <dgm:pt modelId="{4051E062-ACE9-4E4B-8735-529E2CCEB015}" type="sibTrans" cxnId="{16D97AFF-5D9C-43E8-8F89-212EA5E47FD7}">
      <dgm:prSet/>
      <dgm:spPr/>
      <dgm:t>
        <a:bodyPr/>
        <a:lstStyle/>
        <a:p>
          <a:endParaRPr lang="en-US"/>
        </a:p>
      </dgm:t>
    </dgm:pt>
    <dgm:pt modelId="{6318B8A6-B73B-4879-AE8A-0BFE6D913B4E}">
      <dgm:prSet phldrT="[Text]"/>
      <dgm:spPr/>
      <dgm:t>
        <a:bodyPr/>
        <a:lstStyle/>
        <a:p>
          <a:r>
            <a:rPr lang="en-US">
              <a:solidFill>
                <a:schemeClr val="accent3"/>
              </a:solidFill>
            </a:rPr>
            <a:t>Day</a:t>
          </a:r>
          <a:r>
            <a:rPr lang="en-US" dirty="0">
              <a:solidFill>
                <a:schemeClr val="accent3"/>
              </a:solidFill>
            </a:rPr>
            <a:t>/Work Program</a:t>
          </a:r>
        </a:p>
      </dgm:t>
    </dgm:pt>
    <dgm:pt modelId="{510E9802-9C8C-46E2-8FBD-8DF11E4E0DD4}" type="parTrans" cxnId="{4F9C94F8-5237-47DA-8781-F83B0975F0FD}">
      <dgm:prSet/>
      <dgm:spPr/>
      <dgm:t>
        <a:bodyPr/>
        <a:lstStyle/>
        <a:p>
          <a:endParaRPr lang="en-US"/>
        </a:p>
      </dgm:t>
    </dgm:pt>
    <dgm:pt modelId="{302BBC60-3879-4EEC-85FF-335BA6007B82}" type="sibTrans" cxnId="{4F9C94F8-5237-47DA-8781-F83B0975F0FD}">
      <dgm:prSet/>
      <dgm:spPr/>
      <dgm:t>
        <a:bodyPr/>
        <a:lstStyle/>
        <a:p>
          <a:endParaRPr lang="en-US"/>
        </a:p>
      </dgm:t>
    </dgm:pt>
    <dgm:pt modelId="{B56AE1CF-A81E-491E-B084-81147BB2CF32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Public &amp; Private ICF/ID</a:t>
          </a:r>
        </a:p>
      </dgm:t>
    </dgm:pt>
    <dgm:pt modelId="{868937EB-D3DE-4DE0-AB31-4C2DB69B5006}" type="parTrans" cxnId="{4B67DF7F-00B6-4EE2-848E-BD29AC53FA45}">
      <dgm:prSet/>
      <dgm:spPr/>
      <dgm:t>
        <a:bodyPr/>
        <a:lstStyle/>
        <a:p>
          <a:endParaRPr lang="en-US"/>
        </a:p>
      </dgm:t>
    </dgm:pt>
    <dgm:pt modelId="{3F1FB6AD-ED2E-46DC-A264-AD3366A5FF0C}" type="sibTrans" cxnId="{4B67DF7F-00B6-4EE2-848E-BD29AC53FA45}">
      <dgm:prSet/>
      <dgm:spPr/>
      <dgm:t>
        <a:bodyPr/>
        <a:lstStyle/>
        <a:p>
          <a:endParaRPr lang="en-US"/>
        </a:p>
      </dgm:t>
    </dgm:pt>
    <dgm:pt modelId="{4427F77A-3285-4C2B-8138-CA9F92A74B43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Other Residential</a:t>
          </a:r>
        </a:p>
      </dgm:t>
    </dgm:pt>
    <dgm:pt modelId="{8DCF3D66-250E-40C0-A74C-E00D50C8E521}" type="parTrans" cxnId="{71CD8A76-878D-4BA4-BD69-66FCA795BE6E}">
      <dgm:prSet/>
      <dgm:spPr/>
      <dgm:t>
        <a:bodyPr/>
        <a:lstStyle/>
        <a:p>
          <a:endParaRPr lang="en-US"/>
        </a:p>
      </dgm:t>
    </dgm:pt>
    <dgm:pt modelId="{83019D1C-645A-4146-8EB9-E4092DE76721}" type="sibTrans" cxnId="{71CD8A76-878D-4BA4-BD69-66FCA795BE6E}">
      <dgm:prSet/>
      <dgm:spPr/>
      <dgm:t>
        <a:bodyPr/>
        <a:lstStyle/>
        <a:p>
          <a:endParaRPr lang="en-US"/>
        </a:p>
      </dgm:t>
    </dgm:pt>
    <dgm:pt modelId="{0D4C8C15-12E7-41BB-8ACF-5A87B84ED027}">
      <dgm:prSet phldrT="[Text]"/>
      <dgm:spPr/>
      <dgm:t>
        <a:bodyPr/>
        <a:lstStyle/>
        <a:p>
          <a:r>
            <a:rPr lang="en-US">
              <a:solidFill>
                <a:schemeClr val="accent3"/>
              </a:solidFill>
            </a:rPr>
            <a:t>Community </a:t>
          </a:r>
          <a:r>
            <a:rPr lang="en-US" dirty="0">
              <a:solidFill>
                <a:schemeClr val="accent3"/>
              </a:solidFill>
            </a:rPr>
            <a:t>and Residential Settings (1-6)</a:t>
          </a:r>
        </a:p>
      </dgm:t>
    </dgm:pt>
    <dgm:pt modelId="{798F7FA2-5382-4F9F-A474-C50BAEDCFDFC}" type="parTrans" cxnId="{B327FD9F-C049-404F-9DFB-40A08820383B}">
      <dgm:prSet/>
      <dgm:spPr/>
      <dgm:t>
        <a:bodyPr/>
        <a:lstStyle/>
        <a:p>
          <a:endParaRPr lang="en-US"/>
        </a:p>
      </dgm:t>
    </dgm:pt>
    <dgm:pt modelId="{D123942A-9526-49C9-BC83-E0215A7E69F5}" type="sibTrans" cxnId="{B327FD9F-C049-404F-9DFB-40A08820383B}">
      <dgm:prSet/>
      <dgm:spPr/>
      <dgm:t>
        <a:bodyPr/>
        <a:lstStyle/>
        <a:p>
          <a:endParaRPr lang="en-US"/>
        </a:p>
      </dgm:t>
    </dgm:pt>
    <dgm:pt modelId="{F3502715-1624-4319-B121-713CF8E8E015}" type="pres">
      <dgm:prSet presAssocID="{92777185-265C-4351-9919-AE8B6BC03F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36766C-312C-4940-A275-615D2FE5D653}" type="pres">
      <dgm:prSet presAssocID="{2EDEAC0D-EFB1-4ADC-A147-065AFDBF7B35}" presName="composite" presStyleCnt="0"/>
      <dgm:spPr/>
    </dgm:pt>
    <dgm:pt modelId="{7D1F4772-821B-4E5C-92C7-CC8F74DF879D}" type="pres">
      <dgm:prSet presAssocID="{2EDEAC0D-EFB1-4ADC-A147-065AFDBF7B35}" presName="parTx" presStyleLbl="alignNode1" presStyleIdx="0" presStyleCnt="5" custScaleX="100001" custScaleY="100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E6674-860D-42F1-99A4-94181150703E}" type="pres">
      <dgm:prSet presAssocID="{2EDEAC0D-EFB1-4ADC-A147-065AFDBF7B35}" presName="desTx" presStyleLbl="alignAccFollowNode1" presStyleIdx="0" presStyleCnt="5" custScaleX="100001" custScaleY="100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86737-6367-46A5-BBB9-80CF756896CB}" type="pres">
      <dgm:prSet presAssocID="{C1B8DEF1-8831-48A3-85A3-7CE2A615AE23}" presName="space" presStyleCnt="0"/>
      <dgm:spPr/>
    </dgm:pt>
    <dgm:pt modelId="{B492E720-48CD-40DD-B5FE-5A650EBB9B6B}" type="pres">
      <dgm:prSet presAssocID="{6C764295-A512-47CC-892E-441396B1E8F9}" presName="composite" presStyleCnt="0"/>
      <dgm:spPr/>
    </dgm:pt>
    <dgm:pt modelId="{ED61674A-3B67-49F0-894D-489285144F69}" type="pres">
      <dgm:prSet presAssocID="{6C764295-A512-47CC-892E-441396B1E8F9}" presName="parTx" presStyleLbl="alignNode1" presStyleIdx="1" presStyleCnt="5" custScaleX="100001" custScaleY="100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A23AF-C4FA-401A-93FB-AE1416B1C51B}" type="pres">
      <dgm:prSet presAssocID="{6C764295-A512-47CC-892E-441396B1E8F9}" presName="desTx" presStyleLbl="alignAccFollowNode1" presStyleIdx="1" presStyleCnt="5" custScaleX="100001" custScaleY="100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E9581-46FA-424A-A0F2-BDDF74C918ED}" type="pres">
      <dgm:prSet presAssocID="{822E4FFF-8D1D-471D-AFDF-8932D2EE21B5}" presName="space" presStyleCnt="0"/>
      <dgm:spPr/>
    </dgm:pt>
    <dgm:pt modelId="{3E6594DB-8775-41A0-B07F-793DAB8D26AF}" type="pres">
      <dgm:prSet presAssocID="{0D4C8C15-12E7-41BB-8ACF-5A87B84ED027}" presName="composite" presStyleCnt="0"/>
      <dgm:spPr/>
    </dgm:pt>
    <dgm:pt modelId="{ECD4B070-D3EA-4393-87B7-C6939CAFF727}" type="pres">
      <dgm:prSet presAssocID="{0D4C8C15-12E7-41BB-8ACF-5A87B84ED027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55DA9-C461-49BC-B084-CACEE5A8F9BD}" type="pres">
      <dgm:prSet presAssocID="{0D4C8C15-12E7-41BB-8ACF-5A87B84ED027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BFA99-270A-463C-9FED-8E25B1B5906D}" type="pres">
      <dgm:prSet presAssocID="{D123942A-9526-49C9-BC83-E0215A7E69F5}" presName="space" presStyleCnt="0"/>
      <dgm:spPr/>
    </dgm:pt>
    <dgm:pt modelId="{F7E20BC4-A751-4268-8A8C-0FC41F72F6C8}" type="pres">
      <dgm:prSet presAssocID="{6318B8A6-B73B-4879-AE8A-0BFE6D913B4E}" presName="composite" presStyleCnt="0"/>
      <dgm:spPr/>
    </dgm:pt>
    <dgm:pt modelId="{5A94B5CD-C2B6-4406-84D9-9314D94FFBD7}" type="pres">
      <dgm:prSet presAssocID="{6318B8A6-B73B-4879-AE8A-0BFE6D913B4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7F261-C3CB-42DD-BDD2-A7CAEA580505}" type="pres">
      <dgm:prSet presAssocID="{6318B8A6-B73B-4879-AE8A-0BFE6D913B4E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7416E-F55F-49A7-95EB-EAAE5450055A}" type="pres">
      <dgm:prSet presAssocID="{302BBC60-3879-4EEC-85FF-335BA6007B82}" presName="space" presStyleCnt="0"/>
      <dgm:spPr/>
    </dgm:pt>
    <dgm:pt modelId="{1FE78CE6-B983-49BB-A4D9-58AF6133BB1F}" type="pres">
      <dgm:prSet presAssocID="{6E780FEE-D998-4CE8-87B5-115324D0288B}" presName="composite" presStyleCnt="0"/>
      <dgm:spPr/>
    </dgm:pt>
    <dgm:pt modelId="{AE939CB0-CDF9-492F-B022-C4ACDC1C60BC}" type="pres">
      <dgm:prSet presAssocID="{6E780FEE-D998-4CE8-87B5-115324D0288B}" presName="parTx" presStyleLbl="alignNode1" presStyleIdx="4" presStyleCnt="5" custScaleX="100001" custScaleY="100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E2339-2127-451E-8DCA-C5C1D58D4D16}" type="pres">
      <dgm:prSet presAssocID="{6E780FEE-D998-4CE8-87B5-115324D0288B}" presName="desTx" presStyleLbl="alignAccFollowNode1" presStyleIdx="4" presStyleCnt="5" custScaleX="100001" custScaleY="100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AF86D8-2BC8-419F-8246-C248DB7FC41F}" type="presOf" srcId="{6318B8A6-B73B-4879-AE8A-0BFE6D913B4E}" destId="{5A94B5CD-C2B6-4406-84D9-9314D94FFBD7}" srcOrd="0" destOrd="0" presId="urn:microsoft.com/office/officeart/2005/8/layout/hList1"/>
    <dgm:cxn modelId="{95238560-FB44-4818-AC6C-6ADB3C3F9A7E}" srcId="{0D4C8C15-12E7-41BB-8ACF-5A87B84ED027}" destId="{4D6BAECF-3C00-46E3-9124-2C9385D9AB56}" srcOrd="0" destOrd="0" parTransId="{6AFA04AD-BA67-47B8-B33B-4E8AA694340E}" sibTransId="{DCEBAF61-0C2A-4AAD-AD44-88BC77CF2477}"/>
    <dgm:cxn modelId="{F1A2CD58-C418-4403-B261-F65D22450F79}" srcId="{6E780FEE-D998-4CE8-87B5-115324D0288B}" destId="{417E9343-BADC-4B81-9A1A-C564F995420A}" srcOrd="1" destOrd="0" parTransId="{83A2DC00-C597-49AE-BB41-C458DA93FE77}" sibTransId="{0CFB3F01-E3BF-428B-BC53-48E225109095}"/>
    <dgm:cxn modelId="{14C81A2C-4ED0-4203-A9D6-3B5E1226D537}" type="presOf" srcId="{2EF4B47A-4695-4DDB-B4EB-FDEEB922D199}" destId="{B2FE6674-860D-42F1-99A4-94181150703E}" srcOrd="0" destOrd="2" presId="urn:microsoft.com/office/officeart/2005/8/layout/hList1"/>
    <dgm:cxn modelId="{71CD8A76-878D-4BA4-BD69-66FCA795BE6E}" srcId="{6C764295-A512-47CC-892E-441396B1E8F9}" destId="{4427F77A-3285-4C2B-8138-CA9F92A74B43}" srcOrd="1" destOrd="0" parTransId="{8DCF3D66-250E-40C0-A74C-E00D50C8E521}" sibTransId="{83019D1C-645A-4146-8EB9-E4092DE76721}"/>
    <dgm:cxn modelId="{B7944885-60C1-4816-AD86-14318592AB43}" srcId="{2EDEAC0D-EFB1-4ADC-A147-065AFDBF7B35}" destId="{66DD39C9-3AB4-4C34-A037-49407C9923C1}" srcOrd="0" destOrd="0" parTransId="{2F940F51-958E-4FCA-8BD2-D07CBAECC374}" sibTransId="{62EDE1D3-4FBC-4BC8-87D2-D889C9BFD31D}"/>
    <dgm:cxn modelId="{4F9C94F8-5237-47DA-8781-F83B0975F0FD}" srcId="{92777185-265C-4351-9919-AE8B6BC03FA0}" destId="{6318B8A6-B73B-4879-AE8A-0BFE6D913B4E}" srcOrd="3" destOrd="0" parTransId="{510E9802-9C8C-46E2-8FBD-8DF11E4E0DD4}" sibTransId="{302BBC60-3879-4EEC-85FF-335BA6007B82}"/>
    <dgm:cxn modelId="{FF7D453F-8CBC-4E1A-8A2A-104506CD0056}" type="presOf" srcId="{87297C74-9B30-443F-97B2-47E277F043C0}" destId="{B2FE6674-860D-42F1-99A4-94181150703E}" srcOrd="0" destOrd="1" presId="urn:microsoft.com/office/officeart/2005/8/layout/hList1"/>
    <dgm:cxn modelId="{78CF19A7-3350-4A78-810C-89AE122EB8EC}" type="presOf" srcId="{124A00B5-7E27-4138-BB1F-77D927A951D4}" destId="{1F355DA9-C461-49BC-B084-CACEE5A8F9BD}" srcOrd="0" destOrd="3" presId="urn:microsoft.com/office/officeart/2005/8/layout/hList1"/>
    <dgm:cxn modelId="{75BAC75D-D844-4631-9A7B-DB45A6074E9C}" type="presOf" srcId="{6E780FEE-D998-4CE8-87B5-115324D0288B}" destId="{AE939CB0-CDF9-492F-B022-C4ACDC1C60BC}" srcOrd="0" destOrd="0" presId="urn:microsoft.com/office/officeart/2005/8/layout/hList1"/>
    <dgm:cxn modelId="{B8E3F092-5581-49E1-B327-9D3E1B96739E}" srcId="{6318B8A6-B73B-4879-AE8A-0BFE6D913B4E}" destId="{54FF606F-AEA2-4B18-AB74-737A6B0F0B2E}" srcOrd="1" destOrd="0" parTransId="{CB4193AF-E84A-498F-B6FB-F2B74C1E2B56}" sibTransId="{6622D950-ADD6-45C8-B568-7EDD74B02EAF}"/>
    <dgm:cxn modelId="{F455D7E2-E16F-44B3-84B1-D402882C5A20}" srcId="{0D4C8C15-12E7-41BB-8ACF-5A87B84ED027}" destId="{124A00B5-7E27-4138-BB1F-77D927A951D4}" srcOrd="3" destOrd="0" parTransId="{CAEEB20E-9EF4-42D2-8818-FFCC09275A51}" sibTransId="{8ADD353A-59BC-4B88-A1D4-6A019E01B47B}"/>
    <dgm:cxn modelId="{53E14203-D03D-47EF-B916-176F9937F00B}" type="presOf" srcId="{BF1E073F-7317-44FC-A267-F36B26BF5456}" destId="{9517F261-C3CB-42DD-BDD2-A7CAEA580505}" srcOrd="0" destOrd="2" presId="urn:microsoft.com/office/officeart/2005/8/layout/hList1"/>
    <dgm:cxn modelId="{F8BEBBAE-7F89-490C-B2B2-3027F5D86338}" srcId="{92777185-265C-4351-9919-AE8B6BC03FA0}" destId="{6E780FEE-D998-4CE8-87B5-115324D0288B}" srcOrd="4" destOrd="0" parTransId="{DD524708-900F-41C8-886B-9B19BBFEF407}" sibTransId="{3A53E1A4-70FC-4E0D-8CE0-5C49DAC21AAE}"/>
    <dgm:cxn modelId="{B327FD9F-C049-404F-9DFB-40A08820383B}" srcId="{92777185-265C-4351-9919-AE8B6BC03FA0}" destId="{0D4C8C15-12E7-41BB-8ACF-5A87B84ED027}" srcOrd="2" destOrd="0" parTransId="{798F7FA2-5382-4F9F-A474-C50BAEDCFDFC}" sibTransId="{D123942A-9526-49C9-BC83-E0215A7E69F5}"/>
    <dgm:cxn modelId="{69E2B5AC-8EAB-4FAC-9346-662F1754278A}" type="presOf" srcId="{5C6B8624-96BC-41B3-AD79-11FDDD499B3C}" destId="{1F355DA9-C461-49BC-B084-CACEE5A8F9BD}" srcOrd="0" destOrd="1" presId="urn:microsoft.com/office/officeart/2005/8/layout/hList1"/>
    <dgm:cxn modelId="{7229C6FF-A5DB-4C11-84DA-36160FE8462E}" type="presOf" srcId="{344D34C6-D137-4328-AC30-FEFAADEA7AC3}" destId="{1F355DA9-C461-49BC-B084-CACEE5A8F9BD}" srcOrd="0" destOrd="2" presId="urn:microsoft.com/office/officeart/2005/8/layout/hList1"/>
    <dgm:cxn modelId="{D0F0BCB4-6D2E-496A-808F-FD9B446CD3C8}" type="presOf" srcId="{2EDEAC0D-EFB1-4ADC-A147-065AFDBF7B35}" destId="{7D1F4772-821B-4E5C-92C7-CC8F74DF879D}" srcOrd="0" destOrd="0" presId="urn:microsoft.com/office/officeart/2005/8/layout/hList1"/>
    <dgm:cxn modelId="{4B67DF7F-00B6-4EE2-848E-BD29AC53FA45}" srcId="{6C764295-A512-47CC-892E-441396B1E8F9}" destId="{B56AE1CF-A81E-491E-B084-81147BB2CF32}" srcOrd="0" destOrd="0" parTransId="{868937EB-D3DE-4DE0-AB31-4C2DB69B5006}" sibTransId="{3F1FB6AD-ED2E-46DC-A264-AD3366A5FF0C}"/>
    <dgm:cxn modelId="{E96C5A92-720B-4862-A49E-85CC1DFC97E7}" srcId="{2EDEAC0D-EFB1-4ADC-A147-065AFDBF7B35}" destId="{87297C74-9B30-443F-97B2-47E277F043C0}" srcOrd="1" destOrd="0" parTransId="{200CF57F-C0FC-4B2B-A612-CF2A816C35BB}" sibTransId="{C500096B-F2A8-4C75-A0C2-5F2943E3D37B}"/>
    <dgm:cxn modelId="{F39A273B-4BA2-43E2-90BE-3B0787D4F89C}" srcId="{6E780FEE-D998-4CE8-87B5-115324D0288B}" destId="{116ABE37-F906-43BF-8DE0-F219F6A81285}" srcOrd="2" destOrd="0" parTransId="{049B9FC9-A7AE-4048-AF02-87B11C64B8D3}" sibTransId="{A2CE5CED-07B0-4819-A18D-D9D9C89B8257}"/>
    <dgm:cxn modelId="{8D76B079-D861-458B-B0CC-6EEA8D5E9C37}" srcId="{2EDEAC0D-EFB1-4ADC-A147-065AFDBF7B35}" destId="{2EF4B47A-4695-4DDB-B4EB-FDEEB922D199}" srcOrd="2" destOrd="0" parTransId="{186091B2-46B0-4EA9-A7E2-0A776141E198}" sibTransId="{AF3F4B79-078E-4DE7-A859-C6E3CD42275A}"/>
    <dgm:cxn modelId="{045C69C4-85B3-41FD-A61A-8FBA76572CDC}" type="presOf" srcId="{417E9343-BADC-4B81-9A1A-C564F995420A}" destId="{F32E2339-2127-451E-8DCA-C5C1D58D4D16}" srcOrd="0" destOrd="1" presId="urn:microsoft.com/office/officeart/2005/8/layout/hList1"/>
    <dgm:cxn modelId="{BC7BDEEA-D5FE-4137-ABAB-D0FAB0B74BC1}" type="presOf" srcId="{116ABE37-F906-43BF-8DE0-F219F6A81285}" destId="{F32E2339-2127-451E-8DCA-C5C1D58D4D16}" srcOrd="0" destOrd="2" presId="urn:microsoft.com/office/officeart/2005/8/layout/hList1"/>
    <dgm:cxn modelId="{65173851-0FBA-4095-9279-0F3126889E2C}" type="presOf" srcId="{92777185-265C-4351-9919-AE8B6BC03FA0}" destId="{F3502715-1624-4319-B121-713CF8E8E015}" srcOrd="0" destOrd="0" presId="urn:microsoft.com/office/officeart/2005/8/layout/hList1"/>
    <dgm:cxn modelId="{B8D7D054-FC17-4DBA-8982-860EF765969E}" type="presOf" srcId="{66DD39C9-3AB4-4C34-A037-49407C9923C1}" destId="{B2FE6674-860D-42F1-99A4-94181150703E}" srcOrd="0" destOrd="0" presId="urn:microsoft.com/office/officeart/2005/8/layout/hList1"/>
    <dgm:cxn modelId="{16D97AFF-5D9C-43E8-8F89-212EA5E47FD7}" srcId="{0D4C8C15-12E7-41BB-8ACF-5A87B84ED027}" destId="{C77C283F-04F9-4EB1-A357-59EEEB219FC6}" srcOrd="4" destOrd="0" parTransId="{761A916F-A893-4D72-8A6A-A49B6E0DDF28}" sibTransId="{4051E062-ACE9-4E4B-8735-529E2CCEB015}"/>
    <dgm:cxn modelId="{D3466A4F-F2C3-4E69-86A2-7AE9B09C4A30}" type="presOf" srcId="{0D4C8C15-12E7-41BB-8ACF-5A87B84ED027}" destId="{ECD4B070-D3EA-4393-87B7-C6939CAFF727}" srcOrd="0" destOrd="0" presId="urn:microsoft.com/office/officeart/2005/8/layout/hList1"/>
    <dgm:cxn modelId="{F342928A-1F65-4F1B-B3CB-416308BCF860}" srcId="{6318B8A6-B73B-4879-AE8A-0BFE6D913B4E}" destId="{FA5F59DA-5394-46D5-9999-0E446339A388}" srcOrd="0" destOrd="0" parTransId="{B3F1DCC6-CA79-4DF6-A508-DA1EC2DA57FE}" sibTransId="{C3A3E937-F307-441B-BCD5-C2899392E597}"/>
    <dgm:cxn modelId="{6C06C27B-EFF0-4DB6-8E6F-B1C223525725}" srcId="{6318B8A6-B73B-4879-AE8A-0BFE6D913B4E}" destId="{BF1E073F-7317-44FC-A267-F36B26BF5456}" srcOrd="2" destOrd="0" parTransId="{13E43A71-CD6A-4EBF-892E-8D64CD33FDA4}" sibTransId="{39B1A1B5-6B6A-4C94-A111-AEACC9D1369C}"/>
    <dgm:cxn modelId="{E878C8D5-EA1F-4DBB-9E74-140BA6C57D9A}" type="presOf" srcId="{B56AE1CF-A81E-491E-B084-81147BB2CF32}" destId="{B81A23AF-C4FA-401A-93FB-AE1416B1C51B}" srcOrd="0" destOrd="0" presId="urn:microsoft.com/office/officeart/2005/8/layout/hList1"/>
    <dgm:cxn modelId="{029FCFD6-2831-4AEF-B28A-FA8548A41DDF}" srcId="{92777185-265C-4351-9919-AE8B6BC03FA0}" destId="{2EDEAC0D-EFB1-4ADC-A147-065AFDBF7B35}" srcOrd="0" destOrd="0" parTransId="{7C0DDE0D-86C1-46BF-9791-1AC41CD48DB2}" sibTransId="{C1B8DEF1-8831-48A3-85A3-7CE2A615AE23}"/>
    <dgm:cxn modelId="{C2FE5BF3-1BAC-4966-AA95-08196A798AE7}" type="presOf" srcId="{54FF606F-AEA2-4B18-AB74-737A6B0F0B2E}" destId="{9517F261-C3CB-42DD-BDD2-A7CAEA580505}" srcOrd="0" destOrd="1" presId="urn:microsoft.com/office/officeart/2005/8/layout/hList1"/>
    <dgm:cxn modelId="{FE735C34-1D5E-4D84-9205-697D251A215F}" srcId="{0D4C8C15-12E7-41BB-8ACF-5A87B84ED027}" destId="{5C6B8624-96BC-41B3-AD79-11FDDD499B3C}" srcOrd="1" destOrd="0" parTransId="{487E8440-054C-4FD5-9436-F51CB3DD4F93}" sibTransId="{236B95CD-8979-4E4C-A27E-34AC2027DFF4}"/>
    <dgm:cxn modelId="{4E65CE05-5E4A-49D3-88DB-7FEF3F433509}" type="presOf" srcId="{6C764295-A512-47CC-892E-441396B1E8F9}" destId="{ED61674A-3B67-49F0-894D-489285144F69}" srcOrd="0" destOrd="0" presId="urn:microsoft.com/office/officeart/2005/8/layout/hList1"/>
    <dgm:cxn modelId="{A35C602F-7333-46AF-828A-72F5B214E4F0}" type="presOf" srcId="{4D6BAECF-3C00-46E3-9124-2C9385D9AB56}" destId="{1F355DA9-C461-49BC-B084-CACEE5A8F9BD}" srcOrd="0" destOrd="0" presId="urn:microsoft.com/office/officeart/2005/8/layout/hList1"/>
    <dgm:cxn modelId="{5789ED21-E34A-4F49-AFEC-2AFB6B109DC4}" srcId="{0D4C8C15-12E7-41BB-8ACF-5A87B84ED027}" destId="{344D34C6-D137-4328-AC30-FEFAADEA7AC3}" srcOrd="2" destOrd="0" parTransId="{7D55C8BC-BFD9-40A4-99DF-D8CDCB08412B}" sibTransId="{9DE24707-8189-4612-B54B-C68AD0384C4B}"/>
    <dgm:cxn modelId="{0203EFA8-E517-4903-8C63-B35215F3AC1B}" srcId="{6E780FEE-D998-4CE8-87B5-115324D0288B}" destId="{3779044D-254C-43C2-8840-499AA96C2E87}" srcOrd="0" destOrd="0" parTransId="{DD44C4DA-B3CE-486A-B596-E2FBB1E75F96}" sibTransId="{1D50C103-04B9-41AD-AEF0-EE9682BDF6FC}"/>
    <dgm:cxn modelId="{8CE683F6-ABC8-4404-87F0-3F5B039873ED}" type="presOf" srcId="{FA5F59DA-5394-46D5-9999-0E446339A388}" destId="{9517F261-C3CB-42DD-BDD2-A7CAEA580505}" srcOrd="0" destOrd="0" presId="urn:microsoft.com/office/officeart/2005/8/layout/hList1"/>
    <dgm:cxn modelId="{DC302A7E-BD48-480F-A5D6-01CAB7418716}" type="presOf" srcId="{3779044D-254C-43C2-8840-499AA96C2E87}" destId="{F32E2339-2127-451E-8DCA-C5C1D58D4D16}" srcOrd="0" destOrd="0" presId="urn:microsoft.com/office/officeart/2005/8/layout/hList1"/>
    <dgm:cxn modelId="{4F2B68BB-9F50-44B3-ADA4-61C4E7E0553F}" type="presOf" srcId="{C77C283F-04F9-4EB1-A357-59EEEB219FC6}" destId="{1F355DA9-C461-49BC-B084-CACEE5A8F9BD}" srcOrd="0" destOrd="4" presId="urn:microsoft.com/office/officeart/2005/8/layout/hList1"/>
    <dgm:cxn modelId="{642F4715-1F00-44A1-ABDC-7F4F017EDDFA}" type="presOf" srcId="{4427F77A-3285-4C2B-8138-CA9F92A74B43}" destId="{B81A23AF-C4FA-401A-93FB-AE1416B1C51B}" srcOrd="0" destOrd="1" presId="urn:microsoft.com/office/officeart/2005/8/layout/hList1"/>
    <dgm:cxn modelId="{E028EAB8-EA66-44A3-B547-8991D7B35676}" srcId="{92777185-265C-4351-9919-AE8B6BC03FA0}" destId="{6C764295-A512-47CC-892E-441396B1E8F9}" srcOrd="1" destOrd="0" parTransId="{90745A89-F2C9-4776-86BC-7E0E8DF9D09A}" sibTransId="{822E4FFF-8D1D-471D-AFDF-8932D2EE21B5}"/>
    <dgm:cxn modelId="{67A81CC2-4200-4201-9FDC-ADE5F8F4EB21}" type="presParOf" srcId="{F3502715-1624-4319-B121-713CF8E8E015}" destId="{0D36766C-312C-4940-A275-615D2FE5D653}" srcOrd="0" destOrd="0" presId="urn:microsoft.com/office/officeart/2005/8/layout/hList1"/>
    <dgm:cxn modelId="{783D6EA8-027B-4216-9752-73F6C9AB83E3}" type="presParOf" srcId="{0D36766C-312C-4940-A275-615D2FE5D653}" destId="{7D1F4772-821B-4E5C-92C7-CC8F74DF879D}" srcOrd="0" destOrd="0" presId="urn:microsoft.com/office/officeart/2005/8/layout/hList1"/>
    <dgm:cxn modelId="{E5EFE1DB-9BC3-45D2-B887-E3C2FF2B3EAE}" type="presParOf" srcId="{0D36766C-312C-4940-A275-615D2FE5D653}" destId="{B2FE6674-860D-42F1-99A4-94181150703E}" srcOrd="1" destOrd="0" presId="urn:microsoft.com/office/officeart/2005/8/layout/hList1"/>
    <dgm:cxn modelId="{614F65D3-9043-42E4-91A9-FE44B9D3479B}" type="presParOf" srcId="{F3502715-1624-4319-B121-713CF8E8E015}" destId="{61C86737-6367-46A5-BBB9-80CF756896CB}" srcOrd="1" destOrd="0" presId="urn:microsoft.com/office/officeart/2005/8/layout/hList1"/>
    <dgm:cxn modelId="{D8615E8C-FA50-4231-97FF-70FB4DDBF961}" type="presParOf" srcId="{F3502715-1624-4319-B121-713CF8E8E015}" destId="{B492E720-48CD-40DD-B5FE-5A650EBB9B6B}" srcOrd="2" destOrd="0" presId="urn:microsoft.com/office/officeart/2005/8/layout/hList1"/>
    <dgm:cxn modelId="{976E3222-2D86-4EAD-87B3-F01DFB195F78}" type="presParOf" srcId="{B492E720-48CD-40DD-B5FE-5A650EBB9B6B}" destId="{ED61674A-3B67-49F0-894D-489285144F69}" srcOrd="0" destOrd="0" presId="urn:microsoft.com/office/officeart/2005/8/layout/hList1"/>
    <dgm:cxn modelId="{DF3322C7-345A-4E55-9B41-733E208884F0}" type="presParOf" srcId="{B492E720-48CD-40DD-B5FE-5A650EBB9B6B}" destId="{B81A23AF-C4FA-401A-93FB-AE1416B1C51B}" srcOrd="1" destOrd="0" presId="urn:microsoft.com/office/officeart/2005/8/layout/hList1"/>
    <dgm:cxn modelId="{7C32E46C-8421-41C6-A817-98FD1EE35844}" type="presParOf" srcId="{F3502715-1624-4319-B121-713CF8E8E015}" destId="{C57E9581-46FA-424A-A0F2-BDDF74C918ED}" srcOrd="3" destOrd="0" presId="urn:microsoft.com/office/officeart/2005/8/layout/hList1"/>
    <dgm:cxn modelId="{73067DA0-41F2-429E-AF0E-5AEAA319FFF6}" type="presParOf" srcId="{F3502715-1624-4319-B121-713CF8E8E015}" destId="{3E6594DB-8775-41A0-B07F-793DAB8D26AF}" srcOrd="4" destOrd="0" presId="urn:microsoft.com/office/officeart/2005/8/layout/hList1"/>
    <dgm:cxn modelId="{5A2F5AE9-0D12-43D5-BA05-BB0EC02C8299}" type="presParOf" srcId="{3E6594DB-8775-41A0-B07F-793DAB8D26AF}" destId="{ECD4B070-D3EA-4393-87B7-C6939CAFF727}" srcOrd="0" destOrd="0" presId="urn:microsoft.com/office/officeart/2005/8/layout/hList1"/>
    <dgm:cxn modelId="{41ED311B-D744-4FBF-B1C8-7254A5EA0611}" type="presParOf" srcId="{3E6594DB-8775-41A0-B07F-793DAB8D26AF}" destId="{1F355DA9-C461-49BC-B084-CACEE5A8F9BD}" srcOrd="1" destOrd="0" presId="urn:microsoft.com/office/officeart/2005/8/layout/hList1"/>
    <dgm:cxn modelId="{AFADC0FA-88B4-4058-A5CB-CECB210C1AE2}" type="presParOf" srcId="{F3502715-1624-4319-B121-713CF8E8E015}" destId="{CFCBFA99-270A-463C-9FED-8E25B1B5906D}" srcOrd="5" destOrd="0" presId="urn:microsoft.com/office/officeart/2005/8/layout/hList1"/>
    <dgm:cxn modelId="{1CE5C159-F0FB-4456-9A45-AD98B675A975}" type="presParOf" srcId="{F3502715-1624-4319-B121-713CF8E8E015}" destId="{F7E20BC4-A751-4268-8A8C-0FC41F72F6C8}" srcOrd="6" destOrd="0" presId="urn:microsoft.com/office/officeart/2005/8/layout/hList1"/>
    <dgm:cxn modelId="{8C876753-09B4-4C84-9DEB-CE9BE6027999}" type="presParOf" srcId="{F7E20BC4-A751-4268-8A8C-0FC41F72F6C8}" destId="{5A94B5CD-C2B6-4406-84D9-9314D94FFBD7}" srcOrd="0" destOrd="0" presId="urn:microsoft.com/office/officeart/2005/8/layout/hList1"/>
    <dgm:cxn modelId="{767DD99F-8423-4B1B-8E96-133DC4158E0C}" type="presParOf" srcId="{F7E20BC4-A751-4268-8A8C-0FC41F72F6C8}" destId="{9517F261-C3CB-42DD-BDD2-A7CAEA580505}" srcOrd="1" destOrd="0" presId="urn:microsoft.com/office/officeart/2005/8/layout/hList1"/>
    <dgm:cxn modelId="{2FBB91F1-2AEF-44B6-8B6F-63127EDD865C}" type="presParOf" srcId="{F3502715-1624-4319-B121-713CF8E8E015}" destId="{E3C7416E-F55F-49A7-95EB-EAAE5450055A}" srcOrd="7" destOrd="0" presId="urn:microsoft.com/office/officeart/2005/8/layout/hList1"/>
    <dgm:cxn modelId="{77F063E8-473B-4971-BD8A-3E831EE6BD34}" type="presParOf" srcId="{F3502715-1624-4319-B121-713CF8E8E015}" destId="{1FE78CE6-B983-49BB-A4D9-58AF6133BB1F}" srcOrd="8" destOrd="0" presId="urn:microsoft.com/office/officeart/2005/8/layout/hList1"/>
    <dgm:cxn modelId="{4254297F-47E3-43B2-B2D2-F868C0DF148C}" type="presParOf" srcId="{1FE78CE6-B983-49BB-A4D9-58AF6133BB1F}" destId="{AE939CB0-CDF9-492F-B022-C4ACDC1C60BC}" srcOrd="0" destOrd="0" presId="urn:microsoft.com/office/officeart/2005/8/layout/hList1"/>
    <dgm:cxn modelId="{C95AC0D2-1FF9-499B-A32D-5BBCC8F8B5BA}" type="presParOf" srcId="{1FE78CE6-B983-49BB-A4D9-58AF6133BB1F}" destId="{F32E2339-2127-451E-8DCA-C5C1D58D4D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F4772-821B-4E5C-92C7-CC8F74DF879D}">
      <dsp:nvSpPr>
        <dsp:cNvPr id="0" name=""/>
        <dsp:cNvSpPr/>
      </dsp:nvSpPr>
      <dsp:spPr>
        <a:xfrm>
          <a:off x="3954" y="1245189"/>
          <a:ext cx="1524587" cy="574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accent3"/>
              </a:solidFill>
            </a:rPr>
            <a:t>Institutional Settings (16+)</a:t>
          </a:r>
        </a:p>
      </dsp:txBody>
      <dsp:txXfrm>
        <a:off x="3954" y="1245189"/>
        <a:ext cx="1524587" cy="574225"/>
      </dsp:txXfrm>
    </dsp:sp>
    <dsp:sp modelId="{B2FE6674-860D-42F1-99A4-94181150703E}">
      <dsp:nvSpPr>
        <dsp:cNvPr id="0" name=""/>
        <dsp:cNvSpPr/>
      </dsp:nvSpPr>
      <dsp:spPr>
        <a:xfrm>
          <a:off x="3954" y="1819404"/>
          <a:ext cx="1524587" cy="139172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accent3"/>
              </a:solidFill>
            </a:rPr>
            <a:t>Public &amp; Private ICF/ID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accent3"/>
              </a:solidFill>
            </a:rPr>
            <a:t>Nursing Facilities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accent3"/>
              </a:solidFill>
            </a:rPr>
            <a:t>Other</a:t>
          </a:r>
        </a:p>
      </dsp:txBody>
      <dsp:txXfrm>
        <a:off x="3954" y="1819404"/>
        <a:ext cx="1524587" cy="1391728"/>
      </dsp:txXfrm>
    </dsp:sp>
    <dsp:sp modelId="{ED61674A-3B67-49F0-894D-489285144F69}">
      <dsp:nvSpPr>
        <dsp:cNvPr id="0" name=""/>
        <dsp:cNvSpPr/>
      </dsp:nvSpPr>
      <dsp:spPr>
        <a:xfrm>
          <a:off x="1741982" y="1245189"/>
          <a:ext cx="1524587" cy="574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accent3"/>
              </a:solidFill>
            </a:rPr>
            <a:t>Community and Residential Settings (7-15)</a:t>
          </a:r>
        </a:p>
      </dsp:txBody>
      <dsp:txXfrm>
        <a:off x="1741982" y="1245189"/>
        <a:ext cx="1524587" cy="574225"/>
      </dsp:txXfrm>
    </dsp:sp>
    <dsp:sp modelId="{B81A23AF-C4FA-401A-93FB-AE1416B1C51B}">
      <dsp:nvSpPr>
        <dsp:cNvPr id="0" name=""/>
        <dsp:cNvSpPr/>
      </dsp:nvSpPr>
      <dsp:spPr>
        <a:xfrm>
          <a:off x="1741982" y="1819404"/>
          <a:ext cx="1524587" cy="139172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accent3"/>
              </a:solidFill>
            </a:rPr>
            <a:t>Public &amp; Private ICF/ID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accent3"/>
              </a:solidFill>
            </a:rPr>
            <a:t>Other Residential</a:t>
          </a:r>
        </a:p>
      </dsp:txBody>
      <dsp:txXfrm>
        <a:off x="1741982" y="1819404"/>
        <a:ext cx="1524587" cy="1391728"/>
      </dsp:txXfrm>
    </dsp:sp>
    <dsp:sp modelId="{ECD4B070-D3EA-4393-87B7-C6939CAFF727}">
      <dsp:nvSpPr>
        <dsp:cNvPr id="0" name=""/>
        <dsp:cNvSpPr/>
      </dsp:nvSpPr>
      <dsp:spPr>
        <a:xfrm>
          <a:off x="3480009" y="1245194"/>
          <a:ext cx="1524572" cy="574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accent3"/>
              </a:solidFill>
            </a:rPr>
            <a:t>Community </a:t>
          </a:r>
          <a:r>
            <a:rPr lang="en-US" sz="1200" kern="1200" dirty="0">
              <a:solidFill>
                <a:schemeClr val="accent3"/>
              </a:solidFill>
            </a:rPr>
            <a:t>and Residential Settings (1-6)</a:t>
          </a:r>
        </a:p>
      </dsp:txBody>
      <dsp:txXfrm>
        <a:off x="3480009" y="1245194"/>
        <a:ext cx="1524572" cy="574219"/>
      </dsp:txXfrm>
    </dsp:sp>
    <dsp:sp modelId="{1F355DA9-C461-49BC-B084-CACEE5A8F9BD}">
      <dsp:nvSpPr>
        <dsp:cNvPr id="0" name=""/>
        <dsp:cNvSpPr/>
      </dsp:nvSpPr>
      <dsp:spPr>
        <a:xfrm>
          <a:off x="3480009" y="1819413"/>
          <a:ext cx="1524572" cy="139171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accent3"/>
              </a:solidFill>
            </a:rPr>
            <a:t>Public &amp; Private ICF/ID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accent3"/>
              </a:solidFill>
            </a:rPr>
            <a:t>Supported Living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accent3"/>
              </a:solidFill>
            </a:rPr>
            <a:t>Personal Assistance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accent3"/>
              </a:solidFill>
            </a:rPr>
            <a:t>Family Support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accent3"/>
              </a:solidFill>
            </a:rPr>
            <a:t>Other Residential</a:t>
          </a:r>
        </a:p>
      </dsp:txBody>
      <dsp:txXfrm>
        <a:off x="3480009" y="1819413"/>
        <a:ext cx="1524572" cy="1391715"/>
      </dsp:txXfrm>
    </dsp:sp>
    <dsp:sp modelId="{5A94B5CD-C2B6-4406-84D9-9314D94FFBD7}">
      <dsp:nvSpPr>
        <dsp:cNvPr id="0" name=""/>
        <dsp:cNvSpPr/>
      </dsp:nvSpPr>
      <dsp:spPr>
        <a:xfrm>
          <a:off x="5218022" y="1245194"/>
          <a:ext cx="1524572" cy="574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accent3"/>
              </a:solidFill>
            </a:rPr>
            <a:t>Day</a:t>
          </a:r>
          <a:r>
            <a:rPr lang="en-US" sz="1200" kern="1200" dirty="0">
              <a:solidFill>
                <a:schemeClr val="accent3"/>
              </a:solidFill>
            </a:rPr>
            <a:t>/Work Program</a:t>
          </a:r>
        </a:p>
      </dsp:txBody>
      <dsp:txXfrm>
        <a:off x="5218022" y="1245194"/>
        <a:ext cx="1524572" cy="574219"/>
      </dsp:txXfrm>
    </dsp:sp>
    <dsp:sp modelId="{9517F261-C3CB-42DD-BDD2-A7CAEA580505}">
      <dsp:nvSpPr>
        <dsp:cNvPr id="0" name=""/>
        <dsp:cNvSpPr/>
      </dsp:nvSpPr>
      <dsp:spPr>
        <a:xfrm>
          <a:off x="5218022" y="1819413"/>
          <a:ext cx="1524572" cy="139171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solidFill>
                <a:schemeClr val="accent3"/>
              </a:solidFill>
            </a:rPr>
            <a:t>Sheltered Employment/Work Activity</a:t>
          </a:r>
          <a:endParaRPr lang="en-US" sz="1200" kern="1200" dirty="0">
            <a:solidFill>
              <a:schemeClr val="accent3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accent3"/>
              </a:solidFill>
            </a:rPr>
            <a:t>Day Habilitation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solidFill>
                <a:schemeClr val="accent3"/>
              </a:solidFill>
            </a:rPr>
            <a:t>Supported Employment</a:t>
          </a:r>
          <a:endParaRPr lang="en-US" sz="1200" kern="1200" dirty="0">
            <a:solidFill>
              <a:schemeClr val="accent3"/>
            </a:solidFill>
          </a:endParaRPr>
        </a:p>
      </dsp:txBody>
      <dsp:txXfrm>
        <a:off x="5218022" y="1819413"/>
        <a:ext cx="1524572" cy="1391715"/>
      </dsp:txXfrm>
    </dsp:sp>
    <dsp:sp modelId="{AE939CB0-CDF9-492F-B022-C4ACDC1C60BC}">
      <dsp:nvSpPr>
        <dsp:cNvPr id="0" name=""/>
        <dsp:cNvSpPr/>
      </dsp:nvSpPr>
      <dsp:spPr>
        <a:xfrm>
          <a:off x="6956035" y="1245189"/>
          <a:ext cx="1524587" cy="574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accent3"/>
              </a:solidFill>
            </a:rPr>
            <a:t>Technology</a:t>
          </a:r>
        </a:p>
      </dsp:txBody>
      <dsp:txXfrm>
        <a:off x="6956035" y="1245189"/>
        <a:ext cx="1524587" cy="574225"/>
      </dsp:txXfrm>
    </dsp:sp>
    <dsp:sp modelId="{F32E2339-2127-451E-8DCA-C5C1D58D4D16}">
      <dsp:nvSpPr>
        <dsp:cNvPr id="0" name=""/>
        <dsp:cNvSpPr/>
      </dsp:nvSpPr>
      <dsp:spPr>
        <a:xfrm>
          <a:off x="6956035" y="1819404"/>
          <a:ext cx="1524587" cy="139172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solidFill>
                <a:schemeClr val="accent3"/>
              </a:solidFill>
            </a:rPr>
            <a:t>Smart Homes</a:t>
          </a:r>
          <a:endParaRPr lang="en-US" sz="1200" kern="1200" dirty="0">
            <a:solidFill>
              <a:schemeClr val="accent3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accent3"/>
              </a:solidFill>
            </a:rPr>
            <a:t>Individual Support Technology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>
              <a:solidFill>
                <a:schemeClr val="accent3"/>
              </a:solidFill>
            </a:rPr>
            <a:t>Remote Monitoring</a:t>
          </a:r>
          <a:endParaRPr lang="en-US" sz="1200" kern="1200" dirty="0">
            <a:solidFill>
              <a:schemeClr val="accent3"/>
            </a:solidFill>
          </a:endParaRPr>
        </a:p>
      </dsp:txBody>
      <dsp:txXfrm>
        <a:off x="6956035" y="1819404"/>
        <a:ext cx="1524587" cy="1391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383" cy="470232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7" y="1"/>
            <a:ext cx="3078383" cy="470232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AE027543-6ACC-4369-8A12-39EC338D45A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27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8104"/>
            <a:ext cx="5680693" cy="3697217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8246"/>
            <a:ext cx="3078383" cy="470231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7" y="8918246"/>
            <a:ext cx="3078383" cy="470231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ACEE6603-61CC-445B-8342-F75A73D2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8A43-06A3-40D1-8C06-D9ABD82DA5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2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52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CE2F3-6E07-4B6D-A130-DCC7D204EC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57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E6603-61CC-445B-8342-F75A73D2B6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0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208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875" indent="-2976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0577" indent="-238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6807" indent="-238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038" indent="-2381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9269" indent="-238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5499" indent="-238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1730" indent="-238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7961" indent="-238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2462"/>
            <a:fld id="{AD391162-B090-4773-A470-B8A3559113CA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defTabSz="952462"/>
              <a:t>14</a:t>
            </a:fld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01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93D01-44B5-4A3C-A714-DD2B2813F3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86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8A43-06A3-40D1-8C06-D9ABD82DA5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7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E6603-61CC-445B-8342-F75A73D2B6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CE2F3-6E07-4B6D-A130-DCC7D204EC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4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E6603-61CC-445B-8342-F75A73D2B6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6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CE2F3-6E07-4B6D-A130-DCC7D204EC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48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7EAD-D84E-44A5-8087-D2AFD3F585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2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8A43-06A3-40D1-8C06-D9ABD82DA5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19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7EAD-D84E-44A5-8087-D2AFD3F585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9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7EAD-D84E-44A5-8087-D2AFD3F585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50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130E-3F7B-4D72-AEE3-FEB0011B23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69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848">
              <a:defRPr/>
            </a:pPr>
            <a:fld id="{2E2CE2F3-6E07-4B6D-A130-DCC7D204EC5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848"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762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8A43-06A3-40D1-8C06-D9ABD82DA5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8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E0D88-5094-4867-AC79-8854958524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9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848">
              <a:defRPr/>
            </a:pPr>
            <a:fld id="{2E2CE2F3-6E07-4B6D-A130-DCC7D204EC5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848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1906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848">
              <a:defRPr/>
            </a:pPr>
            <a:fld id="{63BC8A43-06A3-40D1-8C06-D9ABD82DA5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848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2259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848">
              <a:defRPr/>
            </a:pPr>
            <a:fld id="{2E2CE2F3-6E07-4B6D-A130-DCC7D204EC5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848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8250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E6603-61CC-445B-8342-F75A73D2B6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5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E6603-61CC-445B-8342-F75A73D2B6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3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baseline="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129466"/>
          </a:xfrm>
          <a:prstGeom prst="rect">
            <a:avLst/>
          </a:prstGeom>
          <a:solidFill>
            <a:schemeClr val="bg1">
              <a:lumMod val="90000"/>
              <a:alpha val="55000"/>
            </a:schemeClr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noFill/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914400" y="1828800"/>
            <a:ext cx="7162800" cy="76200"/>
          </a:xfrm>
          <a:prstGeom prst="rect">
            <a:avLst/>
          </a:prstGeom>
          <a:gradFill rotWithShape="1">
            <a:gsLst>
              <a:gs pos="0">
                <a:srgbClr val="A2A2A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 flipH="1" flipV="1">
            <a:off x="8763000" y="0"/>
            <a:ext cx="457200" cy="685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 flipH="1">
            <a:off x="990600" y="4876800"/>
            <a:ext cx="7162800" cy="76200"/>
          </a:xfrm>
          <a:prstGeom prst="rect">
            <a:avLst/>
          </a:prstGeom>
          <a:gradFill rotWithShape="1">
            <a:gsLst>
              <a:gs pos="0">
                <a:srgbClr val="A2A2A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2667000" y="5562600"/>
            <a:ext cx="548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3200" b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2060"/>
              </a:buClr>
              <a:buFont typeface="Wingdings" pitchFamily="2" charset="2"/>
              <a:buChar char="§"/>
              <a:defRPr/>
            </a:lvl1pPr>
            <a:lvl2pPr>
              <a:buClr>
                <a:srgbClr val="00206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buFont typeface="Wingdings" pitchFamily="2" charset="2"/>
              <a:buChar char="§"/>
              <a:defRPr/>
            </a:lvl3pPr>
            <a:lvl4pPr>
              <a:buClr>
                <a:srgbClr val="002060"/>
              </a:buClr>
              <a:buFont typeface="Wingdings" pitchFamily="2" charset="2"/>
              <a:buChar char="§"/>
              <a:defRPr/>
            </a:lvl4pPr>
            <a:lvl5pPr>
              <a:buClr>
                <a:srgbClr val="00206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2060"/>
              </a:buClr>
              <a:defRPr/>
            </a:lvl1pPr>
            <a:lvl2pPr>
              <a:buClr>
                <a:srgbClr val="002060"/>
              </a:buClr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2060"/>
              </a:buClr>
              <a:defRPr/>
            </a:lvl1pPr>
            <a:lvl2pPr>
              <a:buClr>
                <a:srgbClr val="002060"/>
              </a:buClr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baseline="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129466"/>
          </a:xfrm>
          <a:prstGeom prst="rect">
            <a:avLst/>
          </a:prstGeom>
          <a:solidFill>
            <a:schemeClr val="bg1">
              <a:lumMod val="90000"/>
              <a:alpha val="55000"/>
            </a:schemeClr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288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30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buSzPct val="100000"/>
              <a:defRPr/>
            </a:lvl1pPr>
            <a:lvl2pPr>
              <a:buClr>
                <a:srgbClr val="002060"/>
              </a:buClr>
              <a:buSzPct val="90000"/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altLang="en-US" i="1" dirty="0" smtClean="0">
                <a:solidFill>
                  <a:schemeClr val="accent3"/>
                </a:solidFill>
              </a:rPr>
              <a:t>Source</a:t>
            </a:r>
            <a:r>
              <a:rPr lang="en-US" altLang="en-US" dirty="0" smtClean="0">
                <a:solidFill>
                  <a:schemeClr val="accent3"/>
                </a:solidFill>
              </a:rPr>
              <a:t>: Braddock, D., Hemp, R., Tanis, E.S., et al.(2017).</a:t>
            </a:r>
            <a:r>
              <a:rPr lang="en-US" altLang="en-US" i="1" dirty="0" smtClean="0">
                <a:solidFill>
                  <a:schemeClr val="accent3"/>
                </a:solidFill>
              </a:rPr>
              <a:t>The State of the States in Intellectual Disabilities:2017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00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743201" y="6405916"/>
            <a:ext cx="6871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i="1" dirty="0" smtClean="0">
                <a:solidFill>
                  <a:schemeClr val="accent3"/>
                </a:solidFill>
              </a:rPr>
              <a:t>Source</a:t>
            </a:r>
            <a:r>
              <a:rPr lang="en-US" altLang="en-US" sz="800" dirty="0" smtClean="0">
                <a:solidFill>
                  <a:schemeClr val="accent3"/>
                </a:solidFill>
              </a:rPr>
              <a:t>: </a:t>
            </a:r>
            <a:r>
              <a:rPr lang="en-US" sz="800" b="0" dirty="0" smtClean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Tanis, E.S., Lulinski, A., Wu, J., Braddock, D., &amp; Hemp, R. (in preparation). State of the States in Intellectual and Developmental Disabilities: FYs 2016-2017. Aurora, CO: Department of Psychiatry, University of Colorado Anschutz Medical Campus</a:t>
            </a:r>
            <a:r>
              <a:rPr lang="en-US" sz="800" dirty="0" smtClean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" dirty="0" smtClean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altLang="en-US" i="1" dirty="0" smtClean="0">
                <a:solidFill>
                  <a:schemeClr val="accent3"/>
                </a:solidFill>
              </a:rPr>
              <a:t>Source</a:t>
            </a:r>
            <a:r>
              <a:rPr lang="en-US" altLang="en-US" dirty="0" smtClean="0">
                <a:solidFill>
                  <a:schemeClr val="accent3"/>
                </a:solidFill>
              </a:rPr>
              <a:t>: Braddock, D., Hemp, R., Tanis, E.S., et al.(2017).</a:t>
            </a:r>
            <a:r>
              <a:rPr lang="en-US" altLang="en-US" i="1" dirty="0" smtClean="0">
                <a:solidFill>
                  <a:schemeClr val="accent3"/>
                </a:solidFill>
              </a:rPr>
              <a:t>The State of the States in Intellectual Disabilities:2017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buClr>
                <a:srgbClr val="002060"/>
              </a:buClr>
              <a:defRPr sz="2800"/>
            </a:lvl1pPr>
            <a:lvl2pPr>
              <a:buClr>
                <a:srgbClr val="002060"/>
              </a:buClr>
              <a:defRPr sz="2400"/>
            </a:lvl2pPr>
            <a:lvl3pPr>
              <a:buClr>
                <a:srgbClr val="002060"/>
              </a:buClr>
              <a:defRPr sz="2000"/>
            </a:lvl3pPr>
            <a:lvl4pPr>
              <a:buClr>
                <a:srgbClr val="002060"/>
              </a:buClr>
              <a:defRPr sz="1800"/>
            </a:lvl4pPr>
            <a:lvl5pPr>
              <a:buClr>
                <a:srgbClr val="0020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buClr>
                <a:srgbClr val="002060"/>
              </a:buClr>
              <a:defRPr sz="2800"/>
            </a:lvl1pPr>
            <a:lvl2pPr>
              <a:buClr>
                <a:srgbClr val="002060"/>
              </a:buClr>
              <a:defRPr sz="2400"/>
            </a:lvl2pPr>
            <a:lvl3pPr>
              <a:buClr>
                <a:srgbClr val="002060"/>
              </a:buClr>
              <a:defRPr sz="2000"/>
            </a:lvl3pPr>
            <a:lvl4pPr>
              <a:buClr>
                <a:srgbClr val="002060"/>
              </a:buClr>
              <a:defRPr sz="1800"/>
            </a:lvl4pPr>
            <a:lvl5pPr>
              <a:buClr>
                <a:srgbClr val="0020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9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buClr>
                <a:srgbClr val="002060"/>
              </a:buClr>
              <a:defRPr sz="2400"/>
            </a:lvl1pPr>
            <a:lvl2pPr>
              <a:buClr>
                <a:srgbClr val="002060"/>
              </a:buClr>
              <a:defRPr sz="2000"/>
            </a:lvl2pPr>
            <a:lvl3pPr>
              <a:buClr>
                <a:srgbClr val="002060"/>
              </a:buClr>
              <a:defRPr sz="1800"/>
            </a:lvl3pPr>
            <a:lvl4pPr>
              <a:buClr>
                <a:srgbClr val="002060"/>
              </a:buClr>
              <a:defRPr sz="1600"/>
            </a:lvl4pPr>
            <a:lvl5pPr>
              <a:buClr>
                <a:srgbClr val="0020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buClr>
                <a:srgbClr val="002060"/>
              </a:buClr>
              <a:defRPr sz="2400"/>
            </a:lvl1pPr>
            <a:lvl2pPr>
              <a:buClr>
                <a:srgbClr val="002060"/>
              </a:buClr>
              <a:defRPr sz="2000"/>
            </a:lvl2pPr>
            <a:lvl3pPr>
              <a:buClr>
                <a:srgbClr val="002060"/>
              </a:buClr>
              <a:defRPr sz="1800"/>
            </a:lvl3pPr>
            <a:lvl4pPr>
              <a:buClr>
                <a:srgbClr val="002060"/>
              </a:buClr>
              <a:defRPr sz="1600"/>
            </a:lvl4pPr>
            <a:lvl5pPr>
              <a:buClr>
                <a:srgbClr val="0020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altLang="en-US" i="1" dirty="0" smtClean="0">
                <a:solidFill>
                  <a:schemeClr val="accent3"/>
                </a:solidFill>
              </a:rPr>
              <a:t>Source</a:t>
            </a:r>
            <a:r>
              <a:rPr lang="en-US" altLang="en-US" dirty="0" smtClean="0">
                <a:solidFill>
                  <a:schemeClr val="accent3"/>
                </a:solidFill>
              </a:rPr>
              <a:t>: Braddock, D., Hemp, R., Tanis, E.S., et al.(2017).</a:t>
            </a:r>
            <a:r>
              <a:rPr lang="en-US" altLang="en-US" i="1" dirty="0" smtClean="0">
                <a:solidFill>
                  <a:schemeClr val="accent3"/>
                </a:solidFill>
              </a:rPr>
              <a:t>The State of the States in Intellectual Disabilities:2017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30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954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06792"/>
            <a:ext cx="1072289" cy="908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9169" y="6483578"/>
            <a:ext cx="5257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800" i="1" dirty="0" smtClean="0">
                <a:solidFill>
                  <a:schemeClr val="accent3"/>
                </a:solidFill>
              </a:rPr>
              <a:t>Source</a:t>
            </a:r>
            <a:r>
              <a:rPr lang="en-US" altLang="en-US" sz="800" dirty="0" smtClean="0">
                <a:solidFill>
                  <a:schemeClr val="accent3"/>
                </a:solidFill>
              </a:rPr>
              <a:t>: </a:t>
            </a:r>
            <a:r>
              <a:rPr lang="en-US" altLang="en-US" sz="800" b="0" dirty="0" smtClean="0">
                <a:solidFill>
                  <a:schemeClr val="accent3"/>
                </a:solidFill>
              </a:rPr>
              <a:t>Braddock,</a:t>
            </a:r>
            <a:r>
              <a:rPr lang="en-US" altLang="en-US" sz="800" b="0" baseline="0" dirty="0" smtClean="0">
                <a:solidFill>
                  <a:schemeClr val="accent3"/>
                </a:solidFill>
              </a:rPr>
              <a:t> D., Hemp, R., Tanis, E.S., et al.(2017).</a:t>
            </a:r>
            <a:r>
              <a:rPr lang="en-US" altLang="en-US" sz="800" b="0" i="1" dirty="0" smtClean="0">
                <a:solidFill>
                  <a:schemeClr val="accent3"/>
                </a:solidFill>
              </a:rPr>
              <a:t>The State of the States in Intellectual Disabilities:2017</a:t>
            </a:r>
            <a:endParaRPr lang="en-US" altLang="en-US" sz="8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9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7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noFill/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90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6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40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19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2060"/>
              </a:buClr>
              <a:buFont typeface="Wingdings" pitchFamily="2" charset="2"/>
              <a:buChar char="§"/>
              <a:defRPr/>
            </a:lvl1pPr>
            <a:lvl2pPr>
              <a:buClr>
                <a:srgbClr val="00206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buFont typeface="Wingdings" pitchFamily="2" charset="2"/>
              <a:buChar char="§"/>
              <a:defRPr/>
            </a:lvl3pPr>
            <a:lvl4pPr>
              <a:buClr>
                <a:srgbClr val="002060"/>
              </a:buClr>
              <a:buFont typeface="Wingdings" pitchFamily="2" charset="2"/>
              <a:buChar char="§"/>
              <a:defRPr/>
            </a:lvl4pPr>
            <a:lvl5pPr>
              <a:buClr>
                <a:srgbClr val="00206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2060"/>
              </a:buClr>
              <a:defRPr/>
            </a:lvl1pPr>
            <a:lvl2pPr>
              <a:buClr>
                <a:srgbClr val="002060"/>
              </a:buClr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2060"/>
              </a:buClr>
              <a:defRPr/>
            </a:lvl1pPr>
            <a:lvl2pPr>
              <a:buClr>
                <a:srgbClr val="002060"/>
              </a:buClr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7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buSzPct val="100000"/>
              <a:defRPr/>
            </a:lvl1pPr>
            <a:lvl2pPr>
              <a:buClr>
                <a:srgbClr val="002060"/>
              </a:buClr>
              <a:buSzPct val="90000"/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2385095" y="6429261"/>
            <a:ext cx="6643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i="1" dirty="0" smtClean="0">
                <a:solidFill>
                  <a:schemeClr val="accent3"/>
                </a:solidFill>
              </a:rPr>
              <a:t>Source</a:t>
            </a:r>
            <a:r>
              <a:rPr lang="en-US" altLang="en-US" sz="800" dirty="0" smtClean="0">
                <a:solidFill>
                  <a:schemeClr val="accent3"/>
                </a:solidFill>
              </a:rPr>
              <a:t>: </a:t>
            </a:r>
            <a:r>
              <a:rPr lang="en-US" sz="800" b="0" dirty="0" smtClean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Tanis, E.S., Lulinski, A., Wu, J., Braddock, D., &amp; Hemp, R. (in preparation). State of the States in Intellectual and Developmental Disabilities: FYs 2016-2017. Aurora, CO: Department of Psychiatry, University of Colorado Anschutz Medical Campus</a:t>
            </a:r>
            <a:r>
              <a:rPr lang="en-US" sz="800" dirty="0" smtClean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" dirty="0" smtClean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baseline="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129466"/>
          </a:xfrm>
          <a:prstGeom prst="rect">
            <a:avLst/>
          </a:prstGeom>
          <a:solidFill>
            <a:schemeClr val="bg1">
              <a:lumMod val="90000"/>
              <a:alpha val="55000"/>
            </a:schemeClr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1039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27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buSzPct val="100000"/>
              <a:defRPr/>
            </a:lvl1pPr>
            <a:lvl2pPr>
              <a:buClr>
                <a:srgbClr val="002060"/>
              </a:buClr>
              <a:buSzPct val="90000"/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572000" y="6535875"/>
            <a:ext cx="41280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i="1" dirty="0">
                <a:solidFill>
                  <a:schemeClr val="accent3"/>
                </a:solidFill>
              </a:rPr>
              <a:t>Source</a:t>
            </a:r>
            <a:r>
              <a:rPr lang="en-US" altLang="en-US" sz="800" dirty="0">
                <a:solidFill>
                  <a:schemeClr val="accent3"/>
                </a:solidFill>
              </a:rPr>
              <a:t>: </a:t>
            </a:r>
            <a:r>
              <a:rPr lang="en-US" altLang="en-US" sz="800" b="0" dirty="0">
                <a:solidFill>
                  <a:schemeClr val="accent3"/>
                </a:solidFill>
              </a:rPr>
              <a:t>Braddock</a:t>
            </a:r>
            <a:r>
              <a:rPr lang="en-US" altLang="en-US" sz="800" b="0" dirty="0" smtClean="0">
                <a:solidFill>
                  <a:schemeClr val="accent3"/>
                </a:solidFill>
              </a:rPr>
              <a:t>,</a:t>
            </a:r>
            <a:r>
              <a:rPr lang="en-US" altLang="en-US" sz="800" b="0" baseline="0" dirty="0" smtClean="0">
                <a:solidFill>
                  <a:schemeClr val="accent3"/>
                </a:solidFill>
              </a:rPr>
              <a:t> D. et al.  (2018).</a:t>
            </a:r>
            <a:r>
              <a:rPr lang="en-US" altLang="en-US" sz="800" b="0" i="1" dirty="0" smtClean="0">
                <a:solidFill>
                  <a:schemeClr val="accent3"/>
                </a:solidFill>
              </a:rPr>
              <a:t>The </a:t>
            </a:r>
            <a:r>
              <a:rPr lang="en-US" altLang="en-US" sz="800" b="0" i="1" dirty="0">
                <a:solidFill>
                  <a:schemeClr val="accent3"/>
                </a:solidFill>
              </a:rPr>
              <a:t>State of the States in Intellectual </a:t>
            </a:r>
            <a:r>
              <a:rPr lang="en-US" altLang="en-US" sz="800" b="0" i="1" dirty="0" smtClean="0">
                <a:solidFill>
                  <a:schemeClr val="accent3"/>
                </a:solidFill>
              </a:rPr>
              <a:t>Disabilities</a:t>
            </a:r>
            <a:endParaRPr lang="en-US" altLang="en-US" sz="8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57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43011"/>
            <a:ext cx="1072289" cy="908308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4572000" y="6535875"/>
            <a:ext cx="41280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i="1" dirty="0">
                <a:solidFill>
                  <a:schemeClr val="accent3"/>
                </a:solidFill>
              </a:rPr>
              <a:t>Source</a:t>
            </a:r>
            <a:r>
              <a:rPr lang="en-US" altLang="en-US" sz="800" dirty="0">
                <a:solidFill>
                  <a:schemeClr val="accent3"/>
                </a:solidFill>
              </a:rPr>
              <a:t>: </a:t>
            </a:r>
            <a:r>
              <a:rPr lang="en-US" altLang="en-US" sz="800" b="0" dirty="0">
                <a:solidFill>
                  <a:schemeClr val="accent3"/>
                </a:solidFill>
              </a:rPr>
              <a:t>Braddock</a:t>
            </a:r>
            <a:r>
              <a:rPr lang="en-US" altLang="en-US" sz="800" b="0" dirty="0" smtClean="0">
                <a:solidFill>
                  <a:schemeClr val="accent3"/>
                </a:solidFill>
              </a:rPr>
              <a:t>,</a:t>
            </a:r>
            <a:r>
              <a:rPr lang="en-US" altLang="en-US" sz="800" b="0" baseline="0" dirty="0" smtClean="0">
                <a:solidFill>
                  <a:schemeClr val="accent3"/>
                </a:solidFill>
              </a:rPr>
              <a:t> D. et al.  (2018).</a:t>
            </a:r>
            <a:r>
              <a:rPr lang="en-US" altLang="en-US" sz="800" b="0" i="1" dirty="0" smtClean="0">
                <a:solidFill>
                  <a:schemeClr val="accent3"/>
                </a:solidFill>
              </a:rPr>
              <a:t>The </a:t>
            </a:r>
            <a:r>
              <a:rPr lang="en-US" altLang="en-US" sz="800" b="0" i="1" dirty="0">
                <a:solidFill>
                  <a:schemeClr val="accent3"/>
                </a:solidFill>
              </a:rPr>
              <a:t>State of the States in Intellectual </a:t>
            </a:r>
            <a:r>
              <a:rPr lang="en-US" altLang="en-US" sz="800" b="0" i="1" dirty="0" smtClean="0">
                <a:solidFill>
                  <a:schemeClr val="accent3"/>
                </a:solidFill>
              </a:rPr>
              <a:t>Disabilities</a:t>
            </a:r>
            <a:endParaRPr lang="en-US" altLang="en-US" sz="8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41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4164594" y="6569304"/>
            <a:ext cx="41280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i="1" dirty="0">
                <a:solidFill>
                  <a:schemeClr val="accent3"/>
                </a:solidFill>
              </a:rPr>
              <a:t>Source</a:t>
            </a:r>
            <a:r>
              <a:rPr lang="en-US" altLang="en-US" sz="800" dirty="0">
                <a:solidFill>
                  <a:schemeClr val="accent3"/>
                </a:solidFill>
              </a:rPr>
              <a:t>: </a:t>
            </a:r>
            <a:r>
              <a:rPr lang="en-US" altLang="en-US" sz="800" b="0" dirty="0">
                <a:solidFill>
                  <a:schemeClr val="accent3"/>
                </a:solidFill>
              </a:rPr>
              <a:t>Braddock</a:t>
            </a:r>
            <a:r>
              <a:rPr lang="en-US" altLang="en-US" sz="800" b="0" dirty="0" smtClean="0">
                <a:solidFill>
                  <a:schemeClr val="accent3"/>
                </a:solidFill>
              </a:rPr>
              <a:t>,</a:t>
            </a:r>
            <a:r>
              <a:rPr lang="en-US" altLang="en-US" sz="800" b="0" baseline="0" dirty="0" smtClean="0">
                <a:solidFill>
                  <a:schemeClr val="accent3"/>
                </a:solidFill>
              </a:rPr>
              <a:t> D. et al.  (2018).</a:t>
            </a:r>
            <a:r>
              <a:rPr lang="en-US" altLang="en-US" sz="800" b="0" i="1" dirty="0" smtClean="0">
                <a:solidFill>
                  <a:schemeClr val="accent3"/>
                </a:solidFill>
              </a:rPr>
              <a:t>The </a:t>
            </a:r>
            <a:r>
              <a:rPr lang="en-US" altLang="en-US" sz="800" b="0" i="1" dirty="0">
                <a:solidFill>
                  <a:schemeClr val="accent3"/>
                </a:solidFill>
              </a:rPr>
              <a:t>State of the States in Intellectual </a:t>
            </a:r>
            <a:r>
              <a:rPr lang="en-US" altLang="en-US" sz="800" b="0" i="1" dirty="0" smtClean="0">
                <a:solidFill>
                  <a:schemeClr val="accent3"/>
                </a:solidFill>
              </a:rPr>
              <a:t>Disabilities</a:t>
            </a:r>
            <a:endParaRPr lang="en-US" altLang="en-US" sz="8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41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buClr>
                <a:srgbClr val="002060"/>
              </a:buClr>
              <a:defRPr sz="2800"/>
            </a:lvl1pPr>
            <a:lvl2pPr>
              <a:buClr>
                <a:srgbClr val="002060"/>
              </a:buClr>
              <a:defRPr sz="2400"/>
            </a:lvl2pPr>
            <a:lvl3pPr>
              <a:buClr>
                <a:srgbClr val="002060"/>
              </a:buClr>
              <a:defRPr sz="2000"/>
            </a:lvl3pPr>
            <a:lvl4pPr>
              <a:buClr>
                <a:srgbClr val="002060"/>
              </a:buClr>
              <a:defRPr sz="1800"/>
            </a:lvl4pPr>
            <a:lvl5pPr>
              <a:buClr>
                <a:srgbClr val="0020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buClr>
                <a:srgbClr val="002060"/>
              </a:buClr>
              <a:defRPr sz="2800"/>
            </a:lvl1pPr>
            <a:lvl2pPr>
              <a:buClr>
                <a:srgbClr val="002060"/>
              </a:buClr>
              <a:defRPr sz="2400"/>
            </a:lvl2pPr>
            <a:lvl3pPr>
              <a:buClr>
                <a:srgbClr val="002060"/>
              </a:buClr>
              <a:defRPr sz="2000"/>
            </a:lvl3pPr>
            <a:lvl4pPr>
              <a:buClr>
                <a:srgbClr val="002060"/>
              </a:buClr>
              <a:defRPr sz="1800"/>
            </a:lvl4pPr>
            <a:lvl5pPr>
              <a:buClr>
                <a:srgbClr val="0020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altLang="en-US" i="1" dirty="0" smtClean="0">
                <a:solidFill>
                  <a:schemeClr val="accent3"/>
                </a:solidFill>
              </a:rPr>
              <a:t>Source</a:t>
            </a:r>
            <a:r>
              <a:rPr lang="en-US" altLang="en-US" dirty="0" smtClean="0">
                <a:solidFill>
                  <a:schemeClr val="accent3"/>
                </a:solidFill>
              </a:rPr>
              <a:t>: Braddock, D., Hemp, R., Tanis, E.S., et al.(2017).</a:t>
            </a:r>
            <a:r>
              <a:rPr lang="en-US" altLang="en-US" i="1" dirty="0" smtClean="0">
                <a:solidFill>
                  <a:schemeClr val="accent3"/>
                </a:solidFill>
              </a:rPr>
              <a:t>The State of the States in Intellectual Disabilities:2017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46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buClr>
                <a:srgbClr val="002060"/>
              </a:buClr>
              <a:defRPr sz="2400"/>
            </a:lvl1pPr>
            <a:lvl2pPr>
              <a:buClr>
                <a:srgbClr val="002060"/>
              </a:buClr>
              <a:defRPr sz="2000"/>
            </a:lvl2pPr>
            <a:lvl3pPr>
              <a:buClr>
                <a:srgbClr val="002060"/>
              </a:buClr>
              <a:defRPr sz="1800"/>
            </a:lvl3pPr>
            <a:lvl4pPr>
              <a:buClr>
                <a:srgbClr val="002060"/>
              </a:buClr>
              <a:defRPr sz="1600"/>
            </a:lvl4pPr>
            <a:lvl5pPr>
              <a:buClr>
                <a:srgbClr val="0020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buClr>
                <a:srgbClr val="002060"/>
              </a:buClr>
              <a:defRPr sz="2400"/>
            </a:lvl1pPr>
            <a:lvl2pPr>
              <a:buClr>
                <a:srgbClr val="002060"/>
              </a:buClr>
              <a:defRPr sz="2000"/>
            </a:lvl2pPr>
            <a:lvl3pPr>
              <a:buClr>
                <a:srgbClr val="002060"/>
              </a:buClr>
              <a:defRPr sz="1800"/>
            </a:lvl3pPr>
            <a:lvl4pPr>
              <a:buClr>
                <a:srgbClr val="002060"/>
              </a:buClr>
              <a:defRPr sz="1600"/>
            </a:lvl4pPr>
            <a:lvl5pPr>
              <a:buClr>
                <a:srgbClr val="0020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altLang="en-US" i="1" dirty="0" smtClean="0">
                <a:solidFill>
                  <a:schemeClr val="accent3"/>
                </a:solidFill>
              </a:rPr>
              <a:t>Source</a:t>
            </a:r>
            <a:r>
              <a:rPr lang="en-US" altLang="en-US" dirty="0" smtClean="0">
                <a:solidFill>
                  <a:schemeClr val="accent3"/>
                </a:solidFill>
              </a:rPr>
              <a:t>: Braddock, D., Hemp, R., Tanis, E.S., et al.(2017).</a:t>
            </a:r>
            <a:r>
              <a:rPr lang="en-US" altLang="en-US" i="1" dirty="0" smtClean="0">
                <a:solidFill>
                  <a:schemeClr val="accent3"/>
                </a:solidFill>
              </a:rPr>
              <a:t>The State of the States in Intellectual Disabilities:2017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02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954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06792"/>
            <a:ext cx="1072289" cy="908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9169" y="6483578"/>
            <a:ext cx="5257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800" i="1" dirty="0" smtClean="0">
                <a:solidFill>
                  <a:schemeClr val="accent3"/>
                </a:solidFill>
              </a:rPr>
              <a:t>Source</a:t>
            </a:r>
            <a:r>
              <a:rPr lang="en-US" altLang="en-US" sz="800" dirty="0" smtClean="0">
                <a:solidFill>
                  <a:schemeClr val="accent3"/>
                </a:solidFill>
              </a:rPr>
              <a:t>: </a:t>
            </a:r>
            <a:r>
              <a:rPr lang="en-US" altLang="en-US" sz="800" b="0" dirty="0" smtClean="0">
                <a:solidFill>
                  <a:schemeClr val="accent3"/>
                </a:solidFill>
              </a:rPr>
              <a:t>Braddock,</a:t>
            </a:r>
            <a:r>
              <a:rPr lang="en-US" altLang="en-US" sz="800" b="0" baseline="0" dirty="0" smtClean="0">
                <a:solidFill>
                  <a:schemeClr val="accent3"/>
                </a:solidFill>
              </a:rPr>
              <a:t> D., Hemp, R., Tanis, E.S., et al.(2017).</a:t>
            </a:r>
            <a:r>
              <a:rPr lang="en-US" altLang="en-US" sz="800" b="0" i="1" dirty="0" smtClean="0">
                <a:solidFill>
                  <a:schemeClr val="accent3"/>
                </a:solidFill>
              </a:rPr>
              <a:t>The State of the States in Intellectual Disabilities:2017</a:t>
            </a:r>
            <a:endParaRPr lang="en-US" altLang="en-US" sz="8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3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72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noFill/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8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43011"/>
            <a:ext cx="1072289" cy="908308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1791855" y="6412765"/>
            <a:ext cx="6643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i="1" dirty="0">
                <a:solidFill>
                  <a:schemeClr val="accent3"/>
                </a:solidFill>
              </a:rPr>
              <a:t>Source</a:t>
            </a:r>
            <a:r>
              <a:rPr lang="en-US" altLang="en-US" sz="800" dirty="0">
                <a:solidFill>
                  <a:schemeClr val="accent3"/>
                </a:solidFill>
              </a:rPr>
              <a:t>: </a:t>
            </a:r>
            <a:r>
              <a:rPr lang="en-US" sz="800" b="0" dirty="0" smtClean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Tanis, E.S., Lulinski, A., Wu, J., Braddock, D., &amp; Hemp, R. (in preparation). State of the States in Intellectual and Developmental Disabilities: FYs 2016-2017. Aurora, CO: Department of Psychiatry, University of Colorado Anschutz Medical Campus</a:t>
            </a:r>
            <a:r>
              <a:rPr lang="en-US" sz="800" dirty="0" smtClean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" dirty="0" smtClean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01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75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08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914400" y="1828800"/>
            <a:ext cx="7162800" cy="76200"/>
          </a:xfrm>
          <a:prstGeom prst="rect">
            <a:avLst/>
          </a:prstGeom>
          <a:gradFill rotWithShape="1">
            <a:gsLst>
              <a:gs pos="0">
                <a:srgbClr val="A2A2A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 flipH="1" flipV="1">
            <a:off x="8763000" y="0"/>
            <a:ext cx="457200" cy="685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 flipH="1">
            <a:off x="990600" y="4876800"/>
            <a:ext cx="7162800" cy="76200"/>
          </a:xfrm>
          <a:prstGeom prst="rect">
            <a:avLst/>
          </a:prstGeom>
          <a:gradFill rotWithShape="1">
            <a:gsLst>
              <a:gs pos="0">
                <a:srgbClr val="A2A2A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2667000" y="5562600"/>
            <a:ext cx="548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3200" b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05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2060"/>
              </a:buClr>
              <a:buFont typeface="Wingdings" pitchFamily="2" charset="2"/>
              <a:buChar char="§"/>
              <a:defRPr/>
            </a:lvl1pPr>
            <a:lvl2pPr>
              <a:buClr>
                <a:srgbClr val="00206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buFont typeface="Wingdings" pitchFamily="2" charset="2"/>
              <a:buChar char="§"/>
              <a:defRPr/>
            </a:lvl3pPr>
            <a:lvl4pPr>
              <a:buClr>
                <a:srgbClr val="002060"/>
              </a:buClr>
              <a:buFont typeface="Wingdings" pitchFamily="2" charset="2"/>
              <a:buChar char="§"/>
              <a:defRPr/>
            </a:lvl4pPr>
            <a:lvl5pPr>
              <a:buClr>
                <a:srgbClr val="00206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2060"/>
              </a:buClr>
              <a:defRPr/>
            </a:lvl1pPr>
            <a:lvl2pPr>
              <a:buClr>
                <a:srgbClr val="002060"/>
              </a:buClr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2060"/>
              </a:buClr>
              <a:defRPr/>
            </a:lvl1pPr>
            <a:lvl2pPr>
              <a:buClr>
                <a:srgbClr val="002060"/>
              </a:buClr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4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4164594" y="6569304"/>
            <a:ext cx="41280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i="1" dirty="0">
                <a:solidFill>
                  <a:schemeClr val="accent3"/>
                </a:solidFill>
              </a:rPr>
              <a:t>Source</a:t>
            </a:r>
            <a:r>
              <a:rPr lang="en-US" altLang="en-US" sz="800" dirty="0">
                <a:solidFill>
                  <a:schemeClr val="accent3"/>
                </a:solidFill>
              </a:rPr>
              <a:t>: </a:t>
            </a:r>
            <a:r>
              <a:rPr lang="en-US" altLang="en-US" sz="800" b="0" dirty="0">
                <a:solidFill>
                  <a:schemeClr val="accent3"/>
                </a:solidFill>
              </a:rPr>
              <a:t>Braddock</a:t>
            </a:r>
            <a:r>
              <a:rPr lang="en-US" altLang="en-US" sz="800" b="0" dirty="0" smtClean="0">
                <a:solidFill>
                  <a:schemeClr val="accent3"/>
                </a:solidFill>
              </a:rPr>
              <a:t>,</a:t>
            </a:r>
            <a:r>
              <a:rPr lang="en-US" altLang="en-US" sz="800" b="0" baseline="0" dirty="0" smtClean="0">
                <a:solidFill>
                  <a:schemeClr val="accent3"/>
                </a:solidFill>
              </a:rPr>
              <a:t> D. et al.  (2018).</a:t>
            </a:r>
            <a:r>
              <a:rPr lang="en-US" altLang="en-US" sz="800" b="0" i="1" dirty="0" smtClean="0">
                <a:solidFill>
                  <a:schemeClr val="accent3"/>
                </a:solidFill>
              </a:rPr>
              <a:t>The </a:t>
            </a:r>
            <a:r>
              <a:rPr lang="en-US" altLang="en-US" sz="800" b="0" i="1" dirty="0">
                <a:solidFill>
                  <a:schemeClr val="accent3"/>
                </a:solidFill>
              </a:rPr>
              <a:t>State of the States in Intellectual </a:t>
            </a:r>
            <a:r>
              <a:rPr lang="en-US" altLang="en-US" sz="800" b="0" i="1" dirty="0" smtClean="0">
                <a:solidFill>
                  <a:schemeClr val="accent3"/>
                </a:solidFill>
              </a:rPr>
              <a:t>Disabilities</a:t>
            </a:r>
            <a:endParaRPr lang="en-US" altLang="en-US" sz="8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20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buClr>
                <a:srgbClr val="002060"/>
              </a:buClr>
              <a:defRPr sz="2800"/>
            </a:lvl1pPr>
            <a:lvl2pPr>
              <a:buClr>
                <a:srgbClr val="002060"/>
              </a:buClr>
              <a:defRPr sz="2400"/>
            </a:lvl2pPr>
            <a:lvl3pPr>
              <a:buClr>
                <a:srgbClr val="002060"/>
              </a:buClr>
              <a:defRPr sz="2000"/>
            </a:lvl3pPr>
            <a:lvl4pPr>
              <a:buClr>
                <a:srgbClr val="002060"/>
              </a:buClr>
              <a:defRPr sz="1800"/>
            </a:lvl4pPr>
            <a:lvl5pPr>
              <a:buClr>
                <a:srgbClr val="0020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buClr>
                <a:srgbClr val="002060"/>
              </a:buClr>
              <a:defRPr sz="2800"/>
            </a:lvl1pPr>
            <a:lvl2pPr>
              <a:buClr>
                <a:srgbClr val="002060"/>
              </a:buClr>
              <a:defRPr sz="2400"/>
            </a:lvl2pPr>
            <a:lvl3pPr>
              <a:buClr>
                <a:srgbClr val="002060"/>
              </a:buClr>
              <a:defRPr sz="2000"/>
            </a:lvl3pPr>
            <a:lvl4pPr>
              <a:buClr>
                <a:srgbClr val="002060"/>
              </a:buClr>
              <a:defRPr sz="1800"/>
            </a:lvl4pPr>
            <a:lvl5pPr>
              <a:buClr>
                <a:srgbClr val="0020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altLang="en-US" i="1" dirty="0" smtClean="0">
                <a:solidFill>
                  <a:schemeClr val="accent3"/>
                </a:solidFill>
              </a:rPr>
              <a:t>Source</a:t>
            </a:r>
            <a:r>
              <a:rPr lang="en-US" altLang="en-US" dirty="0" smtClean="0">
                <a:solidFill>
                  <a:schemeClr val="accent3"/>
                </a:solidFill>
              </a:rPr>
              <a:t>: Braddock, D., Hemp, R., Tanis, E.S., et al.(2017).</a:t>
            </a:r>
            <a:r>
              <a:rPr lang="en-US" altLang="en-US" i="1" dirty="0" smtClean="0">
                <a:solidFill>
                  <a:schemeClr val="accent3"/>
                </a:solidFill>
              </a:rPr>
              <a:t>The State of the States in Intellectual Disabilities:2017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buClr>
                <a:srgbClr val="002060"/>
              </a:buClr>
              <a:defRPr sz="2400"/>
            </a:lvl1pPr>
            <a:lvl2pPr>
              <a:buClr>
                <a:srgbClr val="002060"/>
              </a:buClr>
              <a:defRPr sz="2000"/>
            </a:lvl2pPr>
            <a:lvl3pPr>
              <a:buClr>
                <a:srgbClr val="002060"/>
              </a:buClr>
              <a:defRPr sz="1800"/>
            </a:lvl3pPr>
            <a:lvl4pPr>
              <a:buClr>
                <a:srgbClr val="002060"/>
              </a:buClr>
              <a:defRPr sz="1600"/>
            </a:lvl4pPr>
            <a:lvl5pPr>
              <a:buClr>
                <a:srgbClr val="0020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buClr>
                <a:srgbClr val="002060"/>
              </a:buClr>
              <a:defRPr sz="2400"/>
            </a:lvl1pPr>
            <a:lvl2pPr>
              <a:buClr>
                <a:srgbClr val="002060"/>
              </a:buClr>
              <a:defRPr sz="2000"/>
            </a:lvl2pPr>
            <a:lvl3pPr>
              <a:buClr>
                <a:srgbClr val="002060"/>
              </a:buClr>
              <a:defRPr sz="1800"/>
            </a:lvl3pPr>
            <a:lvl4pPr>
              <a:buClr>
                <a:srgbClr val="002060"/>
              </a:buClr>
              <a:defRPr sz="1600"/>
            </a:lvl4pPr>
            <a:lvl5pPr>
              <a:buClr>
                <a:srgbClr val="0020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altLang="en-US" i="1" dirty="0" smtClean="0">
                <a:solidFill>
                  <a:schemeClr val="accent3"/>
                </a:solidFill>
              </a:rPr>
              <a:t>Source</a:t>
            </a:r>
            <a:r>
              <a:rPr lang="en-US" altLang="en-US" dirty="0" smtClean="0">
                <a:solidFill>
                  <a:schemeClr val="accent3"/>
                </a:solidFill>
              </a:rPr>
              <a:t>: Braddock, D., Hemp, R., Tanis, E.S., et al.(2017).</a:t>
            </a:r>
            <a:r>
              <a:rPr lang="en-US" altLang="en-US" i="1" dirty="0" smtClean="0">
                <a:solidFill>
                  <a:schemeClr val="accent3"/>
                </a:solidFill>
              </a:rPr>
              <a:t>The State of the States in Intellectual Disabilities:2017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6440"/>
            <a:ext cx="1072289" cy="9083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954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06792"/>
            <a:ext cx="1072289" cy="908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9169" y="6483578"/>
            <a:ext cx="5257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800" i="1" dirty="0" smtClean="0">
                <a:solidFill>
                  <a:schemeClr val="accent3"/>
                </a:solidFill>
              </a:rPr>
              <a:t>Source</a:t>
            </a:r>
            <a:r>
              <a:rPr lang="en-US" altLang="en-US" sz="800" dirty="0" smtClean="0">
                <a:solidFill>
                  <a:schemeClr val="accent3"/>
                </a:solidFill>
              </a:rPr>
              <a:t>: </a:t>
            </a:r>
            <a:r>
              <a:rPr lang="en-US" altLang="en-US" sz="800" b="0" dirty="0" smtClean="0">
                <a:solidFill>
                  <a:schemeClr val="accent3"/>
                </a:solidFill>
              </a:rPr>
              <a:t>Braddock,</a:t>
            </a:r>
            <a:r>
              <a:rPr lang="en-US" altLang="en-US" sz="800" b="0" baseline="0" dirty="0" smtClean="0">
                <a:solidFill>
                  <a:schemeClr val="accent3"/>
                </a:solidFill>
              </a:rPr>
              <a:t> D., Hemp, R., Tanis, E.S., et al.(2017).</a:t>
            </a:r>
            <a:r>
              <a:rPr lang="en-US" altLang="en-US" sz="800" b="0" i="1" dirty="0" smtClean="0">
                <a:solidFill>
                  <a:schemeClr val="accent3"/>
                </a:solidFill>
              </a:rPr>
              <a:t>The State of the States in Intellectual Disabilities:2017</a:t>
            </a:r>
            <a:endParaRPr lang="en-US" altLang="en-US" sz="8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295400"/>
            <a:ext cx="9144000" cy="164305"/>
          </a:xfrm>
          <a:prstGeom prst="rect">
            <a:avLst/>
          </a:prstGeom>
          <a:solidFill>
            <a:schemeClr val="bg1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2954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14" r:id="rId2"/>
    <p:sldLayoutId id="2147483902" r:id="rId3"/>
    <p:sldLayoutId id="2147483903" r:id="rId4"/>
    <p:sldLayoutId id="2147483915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 baseline="0">
          <a:solidFill>
            <a:schemeClr val="tx1"/>
          </a:solidFill>
          <a:effectLst/>
          <a:latin typeface="Arial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002060"/>
        </a:buClr>
        <a:buSzPct val="80000"/>
        <a:buFont typeface="Wingdings 2"/>
        <a:buChar char=""/>
        <a:defRPr kumimoji="0" sz="3200" kern="1200" baseline="0">
          <a:solidFill>
            <a:schemeClr val="accent3"/>
          </a:solidFill>
          <a:latin typeface="Arial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002060"/>
        </a:buClr>
        <a:buSzPct val="90000"/>
        <a:buFont typeface="Wingdings"/>
        <a:buChar char=""/>
        <a:defRPr kumimoji="0" sz="2800" kern="1200" baseline="0">
          <a:solidFill>
            <a:schemeClr val="accent3"/>
          </a:solidFill>
          <a:latin typeface="Arial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002060"/>
        </a:buClr>
        <a:buFont typeface="Arial"/>
        <a:buChar char="▪"/>
        <a:defRPr kumimoji="0" sz="2400" kern="1200" baseline="0">
          <a:solidFill>
            <a:schemeClr val="accent3"/>
          </a:solidFill>
          <a:latin typeface="Arial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002060"/>
        </a:buClr>
        <a:buFont typeface="Arial"/>
        <a:buChar char="▪"/>
        <a:defRPr kumimoji="0" sz="2000" kern="1200" baseline="0">
          <a:solidFill>
            <a:schemeClr val="accent3"/>
          </a:solidFill>
          <a:latin typeface="Arial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002060"/>
        </a:buClr>
        <a:buFont typeface="Wingdings 3"/>
        <a:buChar char=""/>
        <a:defRPr kumimoji="0" lang="en-US" sz="2000" kern="1200" baseline="0" smtClean="0">
          <a:solidFill>
            <a:schemeClr val="accent3"/>
          </a:solidFill>
          <a:latin typeface="Arial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295400"/>
            <a:ext cx="9144000" cy="164305"/>
          </a:xfrm>
          <a:prstGeom prst="rect">
            <a:avLst/>
          </a:prstGeom>
          <a:solidFill>
            <a:schemeClr val="bg1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2954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3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 baseline="0">
          <a:solidFill>
            <a:schemeClr val="tx1"/>
          </a:solidFill>
          <a:effectLst/>
          <a:latin typeface="Arial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002060"/>
        </a:buClr>
        <a:buSzPct val="80000"/>
        <a:buFont typeface="Wingdings 2"/>
        <a:buChar char=""/>
        <a:defRPr kumimoji="0" sz="3200" kern="1200" baseline="0">
          <a:solidFill>
            <a:schemeClr val="accent3"/>
          </a:solidFill>
          <a:latin typeface="Arial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002060"/>
        </a:buClr>
        <a:buSzPct val="90000"/>
        <a:buFont typeface="Wingdings"/>
        <a:buChar char=""/>
        <a:defRPr kumimoji="0" sz="2800" kern="1200" baseline="0">
          <a:solidFill>
            <a:schemeClr val="accent3"/>
          </a:solidFill>
          <a:latin typeface="Arial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002060"/>
        </a:buClr>
        <a:buFont typeface="Arial"/>
        <a:buChar char="▪"/>
        <a:defRPr kumimoji="0" sz="2400" kern="1200" baseline="0">
          <a:solidFill>
            <a:schemeClr val="accent3"/>
          </a:solidFill>
          <a:latin typeface="Arial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002060"/>
        </a:buClr>
        <a:buFont typeface="Arial"/>
        <a:buChar char="▪"/>
        <a:defRPr kumimoji="0" sz="2000" kern="1200" baseline="0">
          <a:solidFill>
            <a:schemeClr val="accent3"/>
          </a:solidFill>
          <a:latin typeface="Arial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002060"/>
        </a:buClr>
        <a:buFont typeface="Wingdings 3"/>
        <a:buChar char=""/>
        <a:defRPr kumimoji="0" lang="en-US" sz="2000" kern="1200" baseline="0" smtClean="0">
          <a:solidFill>
            <a:schemeClr val="accent3"/>
          </a:solidFill>
          <a:latin typeface="Arial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295400"/>
            <a:ext cx="9144000" cy="164305"/>
          </a:xfrm>
          <a:prstGeom prst="rect">
            <a:avLst/>
          </a:prstGeom>
          <a:solidFill>
            <a:schemeClr val="bg1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2954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95CD79E-3937-4B18-8CD3-47D218D2AA87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1721A0-C84A-496F-BA5E-4936200E5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3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 baseline="0">
          <a:solidFill>
            <a:schemeClr val="tx1"/>
          </a:solidFill>
          <a:effectLst/>
          <a:latin typeface="Arial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002060"/>
        </a:buClr>
        <a:buSzPct val="80000"/>
        <a:buFont typeface="Wingdings 2"/>
        <a:buChar char=""/>
        <a:defRPr kumimoji="0" sz="3200" kern="1200" baseline="0">
          <a:solidFill>
            <a:schemeClr val="accent3"/>
          </a:solidFill>
          <a:latin typeface="Arial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002060"/>
        </a:buClr>
        <a:buSzPct val="90000"/>
        <a:buFont typeface="Wingdings"/>
        <a:buChar char=""/>
        <a:defRPr kumimoji="0" sz="2800" kern="1200" baseline="0">
          <a:solidFill>
            <a:schemeClr val="accent3"/>
          </a:solidFill>
          <a:latin typeface="Arial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002060"/>
        </a:buClr>
        <a:buFont typeface="Arial"/>
        <a:buChar char="▪"/>
        <a:defRPr kumimoji="0" sz="2400" kern="1200" baseline="0">
          <a:solidFill>
            <a:schemeClr val="accent3"/>
          </a:solidFill>
          <a:latin typeface="Arial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002060"/>
        </a:buClr>
        <a:buFont typeface="Arial"/>
        <a:buChar char="▪"/>
        <a:defRPr kumimoji="0" sz="2000" kern="1200" baseline="0">
          <a:solidFill>
            <a:schemeClr val="accent3"/>
          </a:solidFill>
          <a:latin typeface="Arial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002060"/>
        </a:buClr>
        <a:buFont typeface="Wingdings 3"/>
        <a:buChar char=""/>
        <a:defRPr kumimoji="0" lang="en-US" sz="2000" kern="1200" baseline="0" smtClean="0">
          <a:solidFill>
            <a:schemeClr val="accent3"/>
          </a:solidFill>
          <a:latin typeface="Arial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Amie.Lulinski@cu.edu" TargetMode="External"/><Relationship Id="rId3" Type="http://schemas.openxmlformats.org/officeDocument/2006/relationships/hyperlink" Target="http://www.colemaninstitute.org/" TargetMode="External"/><Relationship Id="rId7" Type="http://schemas.openxmlformats.org/officeDocument/2006/relationships/hyperlink" Target="mailto:Shea.Tanis@cu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jpeg"/><Relationship Id="rId10" Type="http://schemas.openxmlformats.org/officeDocument/2006/relationships/image" Target="../media/image40.png"/><Relationship Id="rId4" Type="http://schemas.openxmlformats.org/officeDocument/2006/relationships/hyperlink" Target="http://www.stateofthestates.org/" TargetMode="External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9" y="608038"/>
            <a:ext cx="8854079" cy="1193902"/>
          </a:xfrm>
        </p:spPr>
        <p:txBody>
          <a:bodyPr>
            <a:noAutofit/>
          </a:bodyPr>
          <a:lstStyle/>
          <a:p>
            <a:r>
              <a:rPr lang="en-US" sz="3500" dirty="0"/>
              <a:t>Status and Trends in Financing Supports and Services for People with IDD</a:t>
            </a:r>
            <a:br>
              <a:rPr lang="en-US" sz="3500" dirty="0"/>
            </a:b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6" y="4486275"/>
            <a:ext cx="2466313" cy="2087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5611746"/>
            <a:ext cx="3688808" cy="576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126" y="2292957"/>
            <a:ext cx="8223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2018 Annual Disability Statistics Compendium </a:t>
            </a:r>
          </a:p>
          <a:p>
            <a:r>
              <a:rPr lang="en-US" dirty="0" smtClean="0"/>
              <a:t>February 13, 2019</a:t>
            </a:r>
          </a:p>
          <a:p>
            <a:r>
              <a:rPr lang="en-US" dirty="0" smtClean="0"/>
              <a:t>Washington, DC</a:t>
            </a:r>
            <a:endParaRPr lang="en-US" dirty="0"/>
          </a:p>
          <a:p>
            <a:pPr algn="r"/>
            <a:r>
              <a:rPr lang="en-US" dirty="0" smtClean="0"/>
              <a:t>Amie </a:t>
            </a:r>
            <a:r>
              <a:rPr lang="en-US" dirty="0"/>
              <a:t>Lulinski, </a:t>
            </a:r>
            <a:r>
              <a:rPr lang="en-US" dirty="0" smtClean="0"/>
              <a:t>PhD, FAAIDD</a:t>
            </a:r>
          </a:p>
          <a:p>
            <a:pPr algn="r"/>
            <a:r>
              <a:rPr lang="en-US" dirty="0" smtClean="0"/>
              <a:t>Emily Shea Tanis, PhD, FAAIDD</a:t>
            </a:r>
          </a:p>
          <a:p>
            <a:pPr algn="r"/>
            <a:r>
              <a:rPr lang="en-US" dirty="0" smtClean="0"/>
              <a:t>Joy Wu,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54227"/>
          </a:xfrm>
        </p:spPr>
        <p:txBody>
          <a:bodyPr>
            <a:noAutofit/>
          </a:bodyPr>
          <a:lstStyle/>
          <a:p>
            <a:r>
              <a:rPr lang="en-US" sz="4000" dirty="0" smtClean="0"/>
              <a:t>IDD </a:t>
            </a:r>
            <a:r>
              <a:rPr lang="en-US" sz="4000" dirty="0" smtClean="0"/>
              <a:t>services spending: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FYs </a:t>
            </a:r>
            <a:r>
              <a:rPr lang="en-US" sz="4000" dirty="0" smtClean="0"/>
              <a:t>1977 – 2017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61" y="1577698"/>
            <a:ext cx="8494677" cy="48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13" y="2623181"/>
            <a:ext cx="4171044" cy="287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938"/>
            <a:ext cx="82296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Federal, State, and Local Medicaid Spending in FY 2017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840941" y="2633472"/>
            <a:ext cx="93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13.1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36392" y="3604962"/>
            <a:ext cx="987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19.0%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79087" y="5474469"/>
            <a:ext cx="6053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Total spending</a:t>
            </a:r>
            <a:r>
              <a:rPr lang="en-US" sz="2000" b="1" dirty="0" smtClean="0">
                <a:solidFill>
                  <a:schemeClr val="accent3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</a:rPr>
              <a:t>$71.6 billion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2990" y="2296667"/>
            <a:ext cx="5349174" cy="3205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9371" y="5516478"/>
            <a:ext cx="6053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Total </a:t>
            </a:r>
            <a:r>
              <a:rPr lang="en-US" sz="2000" b="1" dirty="0" smtClean="0">
                <a:solidFill>
                  <a:schemeClr val="accent3"/>
                </a:solidFill>
              </a:rPr>
              <a:t>Medicaid spending</a:t>
            </a:r>
            <a:r>
              <a:rPr lang="en-US" sz="2000" b="1" dirty="0" smtClean="0">
                <a:solidFill>
                  <a:schemeClr val="accent3"/>
                </a:solidFill>
              </a:rPr>
              <a:t>: </a:t>
            </a:r>
            <a:endParaRPr lang="en-US" sz="2000" b="1" dirty="0" smtClean="0">
              <a:solidFill>
                <a:schemeClr val="accent3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$31.4 billion</a:t>
            </a:r>
            <a:r>
              <a:rPr lang="en-US" sz="2000" b="1" dirty="0" smtClean="0">
                <a:solidFill>
                  <a:schemeClr val="accent3"/>
                </a:solidFill>
              </a:rPr>
              <a:t> 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136392" y="2658961"/>
            <a:ext cx="2597981" cy="17456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3226" y="5177463"/>
            <a:ext cx="2751147" cy="10012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5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Institutional and community spending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987" y="1720312"/>
            <a:ext cx="8902326" cy="44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916"/>
            <a:ext cx="8518358" cy="1252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Number of people living in IDD Institutions in the US (FYs 1848 – 2017)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09"/>
          <a:stretch/>
        </p:blipFill>
        <p:spPr>
          <a:xfrm>
            <a:off x="36095" y="1552075"/>
            <a:ext cx="9011291" cy="530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6512" y="2947736"/>
            <a:ext cx="105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B76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-91%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BB76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797843" y="2105527"/>
            <a:ext cx="1239252" cy="70229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49916" y="3681663"/>
            <a:ext cx="216568" cy="108284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489628" y="2883196"/>
            <a:ext cx="1347537" cy="673769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9C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8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Projected Closure of State-Operated Institutions</a:t>
            </a:r>
          </a:p>
        </p:txBody>
      </p:sp>
      <p:pic>
        <p:nvPicPr>
          <p:cNvPr id="11981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250" y="1774825"/>
            <a:ext cx="7175500" cy="4625975"/>
          </a:xfrm>
        </p:spPr>
      </p:pic>
      <p:pic>
        <p:nvPicPr>
          <p:cNvPr id="1198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16287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637498" y="5973731"/>
            <a:ext cx="5486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800" i="1" dirty="0">
                <a:solidFill>
                  <a:srgbClr val="000000"/>
                </a:solidFill>
              </a:rPr>
              <a:t>Source</a:t>
            </a:r>
            <a:r>
              <a:rPr lang="en-US" altLang="en-US" sz="800" dirty="0">
                <a:solidFill>
                  <a:srgbClr val="000000"/>
                </a:solidFill>
              </a:rPr>
              <a:t>: Braddock, D., Hemp, R., Tanis, E.S., et al.(2017).</a:t>
            </a:r>
            <a:r>
              <a:rPr lang="en-US" altLang="en-US" sz="800" i="1" dirty="0">
                <a:solidFill>
                  <a:srgbClr val="000000"/>
                </a:solidFill>
              </a:rPr>
              <a:t>The State of the States in Intellectual Disabilities:2017</a:t>
            </a:r>
          </a:p>
        </p:txBody>
      </p:sp>
    </p:spTree>
    <p:extLst>
      <p:ext uri="{BB962C8B-B14F-4D97-AF65-F5344CB8AC3E}">
        <p14:creationId xmlns:p14="http://schemas.microsoft.com/office/powerpoint/2010/main" val="209859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Increased Demand for Six or Fewer Residential </a:t>
            </a:r>
            <a:r>
              <a:rPr lang="en-US" sz="3600" dirty="0" smtClean="0"/>
              <a:t>Services in the U.S. </a:t>
            </a:r>
            <a:endParaRPr lang="en-US" sz="3600" dirty="0"/>
          </a:p>
        </p:txBody>
      </p:sp>
      <p:pic>
        <p:nvPicPr>
          <p:cNvPr id="114691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568" y="1588326"/>
            <a:ext cx="7583786" cy="4426856"/>
          </a:xfrm>
          <a:noFill/>
        </p:spPr>
      </p:pic>
      <p:sp>
        <p:nvSpPr>
          <p:cNvPr id="114692" name="Rectangle 3"/>
          <p:cNvSpPr>
            <a:spLocks noChangeArrowheads="1"/>
          </p:cNvSpPr>
          <p:nvPr/>
        </p:nvSpPr>
        <p:spPr bwMode="auto">
          <a:xfrm>
            <a:off x="1559758" y="5907460"/>
            <a:ext cx="53118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800" i="1" dirty="0">
                <a:solidFill>
                  <a:srgbClr val="000000"/>
                </a:solidFill>
              </a:rPr>
              <a:t>Source</a:t>
            </a:r>
            <a:r>
              <a:rPr lang="en-US" altLang="en-US" sz="800" dirty="0">
                <a:solidFill>
                  <a:srgbClr val="000000"/>
                </a:solidFill>
              </a:rPr>
              <a:t>: Braddock, D., Hemp, R., Tanis, E.S., et al.(2017).</a:t>
            </a:r>
            <a:r>
              <a:rPr lang="en-US" altLang="en-US" sz="800" i="1" dirty="0">
                <a:solidFill>
                  <a:srgbClr val="000000"/>
                </a:solidFill>
              </a:rPr>
              <a:t>The State of the States in Intellectual Disabilities:2017</a:t>
            </a:r>
          </a:p>
        </p:txBody>
      </p:sp>
    </p:spTree>
    <p:extLst>
      <p:ext uri="{BB962C8B-B14F-4D97-AF65-F5344CB8AC3E}">
        <p14:creationId xmlns:p14="http://schemas.microsoft.com/office/powerpoint/2010/main" val="409268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64008"/>
            <a:ext cx="82296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Individual &amp; family support and supported employment spending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467" y="1695651"/>
            <a:ext cx="8950547" cy="4367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641" y="1748482"/>
            <a:ext cx="5082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3"/>
                </a:solidFill>
              </a:rPr>
              <a:t>Growth between 1993 – 2017</a:t>
            </a:r>
            <a:r>
              <a:rPr lang="en-US" dirty="0" smtClean="0">
                <a:solidFill>
                  <a:schemeClr val="accent3"/>
                </a:solidFill>
              </a:rPr>
              <a:t>: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Supported </a:t>
            </a:r>
            <a:r>
              <a:rPr lang="en-US" dirty="0" smtClean="0">
                <a:solidFill>
                  <a:schemeClr val="accent3"/>
                </a:solidFill>
              </a:rPr>
              <a:t>Living/Personal Assistance: </a:t>
            </a:r>
            <a:r>
              <a:rPr lang="en-US" b="1" dirty="0" smtClean="0">
                <a:solidFill>
                  <a:schemeClr val="accent3"/>
                </a:solidFill>
              </a:rPr>
              <a:t>1746</a:t>
            </a:r>
            <a:r>
              <a:rPr lang="en-US" b="1" dirty="0" smtClean="0">
                <a:solidFill>
                  <a:schemeClr val="accent3"/>
                </a:solidFill>
              </a:rPr>
              <a:t>%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Total Spending: </a:t>
            </a:r>
            <a:r>
              <a:rPr lang="en-US" b="1" dirty="0" smtClean="0">
                <a:solidFill>
                  <a:schemeClr val="accent3"/>
                </a:solidFill>
              </a:rPr>
              <a:t>915%</a:t>
            </a:r>
            <a:endParaRPr lang="en-US" b="1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Family Supports: </a:t>
            </a:r>
            <a:r>
              <a:rPr lang="en-US" b="1" dirty="0" smtClean="0">
                <a:solidFill>
                  <a:schemeClr val="accent3"/>
                </a:solidFill>
              </a:rPr>
              <a:t>889%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Supported employment: </a:t>
            </a:r>
            <a:r>
              <a:rPr lang="en-US" b="1" dirty="0" smtClean="0">
                <a:solidFill>
                  <a:schemeClr val="accent3"/>
                </a:solidFill>
              </a:rPr>
              <a:t>74%</a:t>
            </a:r>
          </a:p>
          <a:p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Caregiving families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193175"/>
              </p:ext>
            </p:extLst>
          </p:nvPr>
        </p:nvGraphicFramePr>
        <p:xfrm>
          <a:off x="89065" y="1408176"/>
          <a:ext cx="8965870" cy="515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983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82296"/>
            <a:ext cx="8787384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State IDD Agency Technology </a:t>
            </a:r>
            <a:r>
              <a:rPr lang="en-US" sz="3600" dirty="0"/>
              <a:t>S</a:t>
            </a:r>
            <a:r>
              <a:rPr lang="en-US" sz="3600" dirty="0" smtClean="0"/>
              <a:t>pending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6875" y="1562395"/>
            <a:ext cx="6682830" cy="471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Fiscal effort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055" y="1565328"/>
            <a:ext cx="8817890" cy="47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840018" y="1189038"/>
            <a:ext cx="5553717" cy="4624387"/>
          </a:xfrm>
          <a:solidFill>
            <a:schemeClr val="tx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45720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176213" indent="-176213">
              <a:buNone/>
            </a:pPr>
            <a:r>
              <a:rPr lang="en-US" sz="4400" dirty="0" smtClean="0">
                <a:solidFill>
                  <a:schemeClr val="bg1">
                    <a:lumMod val="25000"/>
                  </a:schemeClr>
                </a:solidFill>
              </a:rPr>
              <a:t>“Don’t tell me what you value, show me your budget, and I’ll tell you what you value.”</a:t>
            </a:r>
          </a:p>
          <a:p>
            <a:pPr marL="118872" indent="0" algn="r">
              <a:buNone/>
            </a:pPr>
            <a:endParaRPr lang="en-US" sz="2400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118872" indent="0" algn="r">
              <a:buNone/>
            </a:pPr>
            <a:endParaRPr lang="en-US" sz="2400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118872" indent="0" algn="r">
              <a:buNone/>
            </a:pPr>
            <a:endParaRPr lang="en-US" sz="2400" i="1" dirty="0">
              <a:solidFill>
                <a:schemeClr val="bg1">
                  <a:lumMod val="25000"/>
                </a:schemeClr>
              </a:solidFill>
            </a:endParaRPr>
          </a:p>
          <a:p>
            <a:pPr marL="118872" indent="0" algn="r">
              <a:buNone/>
            </a:pPr>
            <a:r>
              <a:rPr lang="en-US" sz="2400" i="1" dirty="0" smtClean="0">
                <a:solidFill>
                  <a:schemeClr val="bg1">
                    <a:lumMod val="25000"/>
                  </a:schemeClr>
                </a:solidFill>
              </a:rPr>
              <a:t>~Joe Biden, 47</a:t>
            </a:r>
            <a:r>
              <a:rPr lang="en-US" sz="2400" i="1" baseline="30000" dirty="0" smtClean="0">
                <a:solidFill>
                  <a:schemeClr val="bg1">
                    <a:lumMod val="25000"/>
                  </a:schemeClr>
                </a:solidFill>
              </a:rPr>
              <a:t>th</a:t>
            </a:r>
            <a:r>
              <a:rPr lang="en-US" sz="2400" i="1" dirty="0" smtClean="0">
                <a:solidFill>
                  <a:schemeClr val="bg1">
                    <a:lumMod val="25000"/>
                  </a:schemeClr>
                </a:solidFill>
              </a:rPr>
              <a:t> Vice President of the United States</a:t>
            </a:r>
            <a:endParaRPr lang="en-US" sz="2400" i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898">
            <a:off x="4735323" y="1891336"/>
            <a:ext cx="3453764" cy="449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3935621"/>
          </a:xfrm>
        </p:spPr>
        <p:txBody>
          <a:bodyPr>
            <a:normAutofit/>
          </a:bodyPr>
          <a:lstStyle/>
          <a:p>
            <a:pPr marL="118872" indent="0">
              <a:buSzPct val="100000"/>
              <a:buNone/>
            </a:pPr>
            <a:r>
              <a:rPr lang="en-US" dirty="0"/>
              <a:t>Financial and Programmatic Trends </a:t>
            </a:r>
            <a:r>
              <a:rPr lang="en-US" dirty="0" smtClean="0"/>
              <a:t>Through </a:t>
            </a:r>
            <a:r>
              <a:rPr lang="en-US" dirty="0"/>
              <a:t>FY </a:t>
            </a:r>
            <a:r>
              <a:rPr lang="en-US" dirty="0" smtClean="0"/>
              <a:t>2015</a:t>
            </a:r>
          </a:p>
          <a:p>
            <a:pPr marL="118872" indent="0">
              <a:buSzPct val="100000"/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118872" indent="0">
              <a:buSzPct val="100000"/>
              <a:buNone/>
            </a:pPr>
            <a:r>
              <a:rPr lang="en-US" dirty="0" smtClean="0">
                <a:solidFill>
                  <a:srgbClr val="002060"/>
                </a:solidFill>
              </a:rPr>
              <a:t>Published by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7" y="4138180"/>
            <a:ext cx="2197061" cy="1177543"/>
          </a:xfrm>
        </p:spPr>
      </p:pic>
    </p:spTree>
    <p:extLst>
      <p:ext uri="{BB962C8B-B14F-4D97-AF65-F5344CB8AC3E}">
        <p14:creationId xmlns:p14="http://schemas.microsoft.com/office/powerpoint/2010/main" val="40194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profile </a:t>
            </a:r>
            <a:r>
              <a:rPr lang="en-US" sz="2800" dirty="0" smtClean="0"/>
              <a:t>www.stateofthestates.org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081" y="1749614"/>
            <a:ext cx="3716894" cy="4768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9700" t="5853" r="5503" b="53170"/>
          <a:stretch/>
        </p:blipFill>
        <p:spPr>
          <a:xfrm>
            <a:off x="336883" y="1568317"/>
            <a:ext cx="3247725" cy="2622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80286" t="5332" r="6145" b="58395"/>
          <a:stretch/>
        </p:blipFill>
        <p:spPr>
          <a:xfrm>
            <a:off x="1350431" y="3743060"/>
            <a:ext cx="3560304" cy="277500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91243" y="2752073"/>
            <a:ext cx="1676401" cy="300440"/>
            <a:chOff x="1763019" y="2332077"/>
            <a:chExt cx="1234746" cy="210914"/>
          </a:xfrm>
        </p:grpSpPr>
        <p:sp>
          <p:nvSpPr>
            <p:cNvPr id="4" name="Left Arrow 3"/>
            <p:cNvSpPr/>
            <p:nvPr/>
          </p:nvSpPr>
          <p:spPr>
            <a:xfrm rot="10800000">
              <a:off x="1763019" y="2332077"/>
              <a:ext cx="610358" cy="210914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429501" y="2363981"/>
              <a:ext cx="568264" cy="147107"/>
            </a:xfrm>
            <a:prstGeom prst="ellipse">
              <a:avLst/>
            </a:prstGeom>
            <a:noFill/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Left Arrow 12"/>
          <p:cNvSpPr/>
          <p:nvPr/>
        </p:nvSpPr>
        <p:spPr>
          <a:xfrm>
            <a:off x="3181881" y="5999660"/>
            <a:ext cx="862183" cy="42522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621024" y="616342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31775" indent="-231775" algn="ctr">
              <a:tabLst>
                <a:tab pos="0" algn="l"/>
                <a:tab pos="196850" algn="l"/>
                <a:tab pos="393700" algn="l"/>
                <a:tab pos="588963" algn="l"/>
                <a:tab pos="785813" algn="l"/>
                <a:tab pos="982663" algn="l"/>
                <a:tab pos="1179513" algn="l"/>
                <a:tab pos="1376363" algn="l"/>
                <a:tab pos="1571625" algn="l"/>
                <a:tab pos="1768475" algn="l"/>
                <a:tab pos="1965325" algn="l"/>
                <a:tab pos="2162175" algn="l"/>
                <a:tab pos="2359025" algn="l"/>
                <a:tab pos="2555875" algn="l"/>
                <a:tab pos="2752725" algn="l"/>
                <a:tab pos="2949575" algn="l"/>
                <a:tab pos="3144838" algn="l"/>
                <a:tab pos="3341688" algn="l"/>
                <a:tab pos="3538538" algn="l"/>
                <a:tab pos="3735388" algn="l"/>
                <a:tab pos="3932238" algn="l"/>
                <a:tab pos="4127500" algn="l"/>
                <a:tab pos="4324350" algn="l"/>
                <a:tab pos="4521200" algn="l"/>
                <a:tab pos="4718050" algn="l"/>
                <a:tab pos="4914900" algn="l"/>
                <a:tab pos="5111750" algn="l"/>
                <a:tab pos="5308600" algn="l"/>
                <a:tab pos="5503863" algn="l"/>
                <a:tab pos="5700713" algn="l"/>
                <a:tab pos="5897563" algn="l"/>
              </a:tabLst>
            </a:pPr>
            <a:r>
              <a:rPr lang="en-US" sz="2000" b="0" dirty="0" smtClean="0"/>
              <a:t>www.StateoftheStates.org</a:t>
            </a:r>
            <a:endParaRPr lang="en-US" sz="2000" b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l">
              <a:spcBef>
                <a:spcPct val="0"/>
              </a:spcBef>
            </a:pPr>
            <a:r>
              <a:rPr lang="en-US" sz="4400" dirty="0" smtClean="0"/>
              <a:t>Create-a-chart</a:t>
            </a:r>
            <a:endParaRPr lang="en-US" sz="4400" dirty="0">
              <a:latin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9700" t="5853" r="5503" b="53170"/>
          <a:stretch/>
        </p:blipFill>
        <p:spPr>
          <a:xfrm>
            <a:off x="242514" y="1824523"/>
            <a:ext cx="4151281" cy="3351776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 rot="10800000">
            <a:off x="2544417" y="3121628"/>
            <a:ext cx="889520" cy="50195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3447" y="3243036"/>
            <a:ext cx="839561" cy="257375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9964" t="4779" r="6144" b="48407"/>
          <a:stretch/>
        </p:blipFill>
        <p:spPr>
          <a:xfrm>
            <a:off x="4962682" y="2821602"/>
            <a:ext cx="3466029" cy="3405575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 rot="17713315">
            <a:off x="6244291" y="4127386"/>
            <a:ext cx="1053246" cy="585216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94486" y="5021098"/>
            <a:ext cx="776428" cy="31040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Create-a-chart (state)</a:t>
            </a:r>
            <a:br>
              <a:rPr lang="en-US" dirty="0" smtClean="0"/>
            </a:br>
            <a:r>
              <a:rPr lang="en-US" sz="2400" dirty="0" smtClean="0"/>
              <a:t>www.stateofthestates.org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7659" y="2013155"/>
            <a:ext cx="2568151" cy="2866240"/>
            <a:chOff x="590763" y="2079281"/>
            <a:chExt cx="2568151" cy="2866240"/>
          </a:xfrm>
        </p:grpSpPr>
        <p:grpSp>
          <p:nvGrpSpPr>
            <p:cNvPr id="17" name="Group 16"/>
            <p:cNvGrpSpPr/>
            <p:nvPr/>
          </p:nvGrpSpPr>
          <p:grpSpPr>
            <a:xfrm>
              <a:off x="590763" y="2079281"/>
              <a:ext cx="2483491" cy="2866240"/>
              <a:chOff x="975360" y="2338082"/>
              <a:chExt cx="3596640" cy="371437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l="70840" t="9188" r="12002" b="43985"/>
              <a:stretch/>
            </p:blipFill>
            <p:spPr>
              <a:xfrm>
                <a:off x="1097966" y="2338082"/>
                <a:ext cx="3474034" cy="371437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 rot="21102988">
                <a:off x="1033522" y="2508415"/>
                <a:ext cx="1968138" cy="757813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3"/>
                    </a:solidFill>
                  </a:rPr>
                  <a:t>Choose your variables</a:t>
                </a:r>
                <a:endParaRPr lang="en-US" sz="16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75360" y="3440984"/>
                <a:ext cx="2703899" cy="1478561"/>
              </a:xfrm>
              <a:prstGeom prst="ellipse">
                <a:avLst/>
              </a:prstGeom>
              <a:noFill/>
              <a:ln w="28575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eft Arrow 12"/>
              <p:cNvSpPr/>
              <p:nvPr/>
            </p:nvSpPr>
            <p:spPr>
              <a:xfrm>
                <a:off x="2638697" y="5181601"/>
                <a:ext cx="1040562" cy="174172"/>
              </a:xfrm>
              <a:prstGeom prst="leftArrow">
                <a:avLst/>
              </a:prstGeom>
              <a:solidFill>
                <a:srgbClr val="C00000"/>
              </a:solidFill>
              <a:ln w="381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455393" y="4049767"/>
              <a:ext cx="703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Click next</a:t>
              </a:r>
              <a:endParaRPr lang="en-US" sz="1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89714" y="2005782"/>
            <a:ext cx="2709930" cy="2770587"/>
            <a:chOff x="3552981" y="3037309"/>
            <a:chExt cx="2709930" cy="2770587"/>
          </a:xfrm>
        </p:grpSpPr>
        <p:grpSp>
          <p:nvGrpSpPr>
            <p:cNvPr id="18" name="Group 17"/>
            <p:cNvGrpSpPr/>
            <p:nvPr/>
          </p:nvGrpSpPr>
          <p:grpSpPr>
            <a:xfrm>
              <a:off x="3552981" y="3037309"/>
              <a:ext cx="2603097" cy="2770587"/>
              <a:chOff x="4829041" y="3035630"/>
              <a:chExt cx="3857759" cy="356799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l="71212" t="9659" r="12586" b="43141"/>
              <a:stretch/>
            </p:blipFill>
            <p:spPr>
              <a:xfrm>
                <a:off x="5560423" y="3035630"/>
                <a:ext cx="3126377" cy="3567996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 rot="21222102">
                <a:off x="4829041" y="3329722"/>
                <a:ext cx="2126690" cy="753081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3"/>
                    </a:solidFill>
                  </a:rPr>
                  <a:t>Choose your state(s)</a:t>
                </a:r>
                <a:endParaRPr lang="en-US" sz="16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038114" y="4177529"/>
                <a:ext cx="3228799" cy="1674159"/>
              </a:xfrm>
              <a:prstGeom prst="ellipse">
                <a:avLst/>
              </a:prstGeom>
              <a:noFill/>
              <a:ln w="28575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Left Arrow 13"/>
            <p:cNvSpPr/>
            <p:nvPr/>
          </p:nvSpPr>
          <p:spPr>
            <a:xfrm>
              <a:off x="5101285" y="5341169"/>
              <a:ext cx="526131" cy="128171"/>
            </a:xfrm>
            <a:prstGeom prst="left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27416" y="4826788"/>
              <a:ext cx="6354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Click table   or chart</a:t>
              </a:r>
              <a:endParaRPr lang="en-US" sz="1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852843" y="1663337"/>
            <a:ext cx="297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Print to PDF &amp; paste into documents and </a:t>
            </a:r>
            <a:r>
              <a:rPr lang="en-US" dirty="0" smtClean="0">
                <a:solidFill>
                  <a:schemeClr val="accent3"/>
                </a:solidFill>
              </a:rPr>
              <a:t>presentations (don’t </a:t>
            </a:r>
            <a:r>
              <a:rPr lang="en-US" dirty="0">
                <a:solidFill>
                  <a:schemeClr val="accent3"/>
                </a:solidFill>
              </a:rPr>
              <a:t>forget </a:t>
            </a:r>
            <a:r>
              <a:rPr lang="en-US">
                <a:solidFill>
                  <a:schemeClr val="accent3"/>
                </a:solidFill>
              </a:rPr>
              <a:t>to </a:t>
            </a:r>
            <a:r>
              <a:rPr lang="en-US" smtClean="0">
                <a:solidFill>
                  <a:schemeClr val="accent3"/>
                </a:solidFill>
              </a:rPr>
              <a:t>cite</a:t>
            </a:r>
            <a:r>
              <a:rPr lang="en-US" dirty="0" smtClean="0">
                <a:solidFill>
                  <a:schemeClr val="accent3"/>
                </a:solidFill>
              </a:rPr>
              <a:t>!)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11" y="4506861"/>
            <a:ext cx="4035519" cy="1602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615" y="2866574"/>
            <a:ext cx="3812941" cy="15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briefs, presentations, &amp; 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920">
            <a:off x="975403" y="1784884"/>
            <a:ext cx="3455198" cy="4454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610">
            <a:off x="5116430" y="1808872"/>
            <a:ext cx="3428189" cy="443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825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597164"/>
            <a:ext cx="4711485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8872" indent="0">
              <a:spcBef>
                <a:spcPts val="600"/>
              </a:spcBef>
              <a:buNone/>
            </a:pPr>
            <a:r>
              <a:rPr lang="en-US" sz="2000" dirty="0" smtClean="0"/>
              <a:t>To learn more about the Coleman Institute visit </a:t>
            </a:r>
            <a:r>
              <a:rPr lang="en-US" sz="2000" dirty="0" smtClean="0">
                <a:hlinkClick r:id="rId3"/>
              </a:rPr>
              <a:t>www.ColemanInstitute.org</a:t>
            </a:r>
            <a:r>
              <a:rPr lang="en-US" sz="2000" dirty="0" smtClean="0"/>
              <a:t> </a:t>
            </a:r>
          </a:p>
          <a:p>
            <a:pPr marL="118872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118872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118872" indent="0">
              <a:spcBef>
                <a:spcPts val="600"/>
              </a:spcBef>
              <a:buNone/>
            </a:pPr>
            <a:endParaRPr lang="en-US" sz="2000" dirty="0"/>
          </a:p>
          <a:p>
            <a:pPr marL="118872" indent="0">
              <a:spcBef>
                <a:spcPts val="600"/>
              </a:spcBef>
              <a:buNone/>
            </a:pPr>
            <a:r>
              <a:rPr lang="en-US" sz="2000" dirty="0" smtClean="0"/>
              <a:t>For more information about </a:t>
            </a:r>
            <a:endParaRPr lang="en-US" sz="2000" dirty="0" smtClean="0"/>
          </a:p>
          <a:p>
            <a:pPr marL="118872" indent="0">
              <a:spcBef>
                <a:spcPts val="600"/>
              </a:spcBef>
              <a:buNone/>
            </a:pPr>
            <a:r>
              <a:rPr lang="en-US" sz="2000" dirty="0" smtClean="0"/>
              <a:t>State </a:t>
            </a:r>
            <a:r>
              <a:rPr lang="en-US" sz="2000" dirty="0" smtClean="0"/>
              <a:t>of the States visit: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www.StateoftheStates.org</a:t>
            </a:r>
            <a:r>
              <a:rPr lang="en-US" sz="2000" dirty="0" smtClean="0"/>
              <a:t> </a:t>
            </a:r>
            <a:endParaRPr lang="en-US" sz="2000" dirty="0"/>
          </a:p>
          <a:p>
            <a:pPr marL="118872" indent="0">
              <a:spcBef>
                <a:spcPts val="600"/>
              </a:spcBef>
              <a:buNone/>
            </a:pPr>
            <a:endParaRPr lang="en-US" sz="2000" dirty="0" smtClean="0"/>
          </a:p>
          <a:p>
            <a:pPr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8646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/>
              <a:t>THANK </a:t>
            </a:r>
            <a:r>
              <a:rPr lang="en-US" sz="4000" dirty="0" smtClean="0"/>
              <a:t>YOU!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5" y="2429125"/>
            <a:ext cx="3912214" cy="611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17" y="3175230"/>
            <a:ext cx="1087064" cy="923141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4974955" y="1597164"/>
            <a:ext cx="4014061" cy="526083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 2"/>
              <a:buChar char=""/>
              <a:defRPr kumimoji="0" sz="3200" kern="1200" baseline="0">
                <a:solidFill>
                  <a:schemeClr val="accent3"/>
                </a:solidFill>
                <a:latin typeface="Arial" pitchFamily="34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rgbClr val="002060"/>
              </a:buClr>
              <a:buSzPct val="90000"/>
              <a:buFont typeface="Wingdings"/>
              <a:buChar char=""/>
              <a:defRPr kumimoji="0" sz="2800" kern="1200" baseline="0">
                <a:solidFill>
                  <a:schemeClr val="accent3"/>
                </a:solidFill>
                <a:latin typeface="Arial" pitchFamily="34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rgbClr val="002060"/>
              </a:buClr>
              <a:buFont typeface="Arial"/>
              <a:buChar char="▪"/>
              <a:defRPr kumimoji="0" sz="2400" kern="1200" baseline="0">
                <a:solidFill>
                  <a:schemeClr val="accent3"/>
                </a:solidFill>
                <a:latin typeface="Arial" pitchFamily="34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rgbClr val="002060"/>
              </a:buClr>
              <a:buFont typeface="Arial"/>
              <a:buChar char="▪"/>
              <a:defRPr kumimoji="0" sz="2000" kern="1200" baseline="0">
                <a:solidFill>
                  <a:schemeClr val="accent3"/>
                </a:solidFill>
                <a:latin typeface="Arial" pitchFamily="34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 3"/>
              <a:buChar char=""/>
              <a:defRPr kumimoji="0" lang="en-US" sz="2000" kern="1200" baseline="0">
                <a:solidFill>
                  <a:schemeClr val="accent3"/>
                </a:solidFill>
                <a:latin typeface="Arial" pitchFamily="34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2713" indent="0">
              <a:buFont typeface="Wingdings 2"/>
              <a:buNone/>
            </a:pPr>
            <a:r>
              <a:rPr lang="en-US" sz="2400" dirty="0" smtClean="0"/>
              <a:t>Like us on </a:t>
            </a:r>
          </a:p>
          <a:p>
            <a:pPr marL="112713" indent="0">
              <a:buFont typeface="Wingdings 2"/>
              <a:buNone/>
            </a:pPr>
            <a:r>
              <a:rPr lang="en-US" sz="2400" dirty="0" smtClean="0"/>
              <a:t>Facebook</a:t>
            </a:r>
          </a:p>
          <a:p>
            <a:pPr marL="112713" indent="0">
              <a:buFont typeface="Wingdings 2"/>
              <a:buNone/>
            </a:pPr>
            <a:endParaRPr lang="en-US" sz="2400" dirty="0" smtClean="0"/>
          </a:p>
          <a:p>
            <a:pPr marL="112713" indent="0">
              <a:buFont typeface="Wingdings 2"/>
              <a:buNone/>
            </a:pPr>
            <a:r>
              <a:rPr lang="en-US" sz="2400" dirty="0" smtClean="0"/>
              <a:t>Follow us on Twitter @</a:t>
            </a:r>
            <a:r>
              <a:rPr lang="en-US" sz="2400" dirty="0" err="1" smtClean="0"/>
              <a:t>SOS_in_DD</a:t>
            </a:r>
            <a:r>
              <a:rPr lang="en-US" sz="2400" dirty="0" smtClean="0"/>
              <a:t> </a:t>
            </a:r>
          </a:p>
          <a:p>
            <a:pPr marL="112713" indent="0">
              <a:buFont typeface="Wingdings 2"/>
              <a:buNone/>
            </a:pPr>
            <a:endParaRPr lang="en-US" sz="2400" dirty="0" smtClean="0"/>
          </a:p>
          <a:p>
            <a:pPr marL="112713" indent="0">
              <a:buFont typeface="Wingdings 2"/>
              <a:buNone/>
            </a:pPr>
            <a:r>
              <a:rPr lang="en-US" sz="2400" dirty="0" smtClean="0"/>
              <a:t>Email us:</a:t>
            </a:r>
          </a:p>
          <a:p>
            <a:pPr marL="411480" lvl="1" indent="0">
              <a:spcBef>
                <a:spcPts val="600"/>
              </a:spcBef>
              <a:buFont typeface="Wingdings"/>
              <a:buNone/>
            </a:pPr>
            <a:r>
              <a:rPr lang="en-US" sz="2000" dirty="0" smtClean="0">
                <a:hlinkClick r:id="rId7"/>
              </a:rPr>
              <a:t>Shea.Tanis@cu.edu</a:t>
            </a:r>
            <a:endParaRPr lang="en-US" sz="2000" dirty="0" smtClean="0"/>
          </a:p>
          <a:p>
            <a:pPr marL="411480" lvl="1" indent="0">
              <a:spcBef>
                <a:spcPts val="600"/>
              </a:spcBef>
              <a:buFont typeface="Wingdings"/>
              <a:buNone/>
            </a:pPr>
            <a:r>
              <a:rPr lang="en-US" sz="2000" dirty="0" smtClean="0">
                <a:hlinkClick r:id="rId8"/>
              </a:rPr>
              <a:t>Amie.Lulinski@cu.edu</a:t>
            </a:r>
            <a:endParaRPr lang="en-US" sz="2000" dirty="0" smtClean="0"/>
          </a:p>
          <a:p>
            <a:pPr marL="411480" lvl="1" indent="0">
              <a:spcBef>
                <a:spcPts val="600"/>
              </a:spcBef>
              <a:buFont typeface="Wingdings"/>
              <a:buNone/>
            </a:pPr>
            <a:r>
              <a:rPr lang="en-US" sz="2400" dirty="0" smtClean="0"/>
              <a:t> </a:t>
            </a:r>
          </a:p>
          <a:p>
            <a:pPr marL="118872" indent="0">
              <a:buFont typeface="Wingdings 2"/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564" y="2872611"/>
            <a:ext cx="704778" cy="5279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0929" y="3699852"/>
            <a:ext cx="644977" cy="644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533" y="5934101"/>
            <a:ext cx="8386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Financial support was obtained from the U.S. Administration on Intellectual and Developmental Disabilities and the Coleman Institute for Cognitive Disabilities, University of Colorado.</a:t>
            </a:r>
          </a:p>
          <a:p>
            <a:endParaRPr lang="en-US" dirty="0"/>
          </a:p>
        </p:txBody>
      </p:sp>
      <p:pic>
        <p:nvPicPr>
          <p:cNvPr id="6" name="Picture 5" descr="Facebook like button - Wikipedi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17" y="1505274"/>
            <a:ext cx="10673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money</a:t>
            </a:r>
            <a:endParaRPr lang="en-US" dirty="0"/>
          </a:p>
        </p:txBody>
      </p:sp>
      <p:pic>
        <p:nvPicPr>
          <p:cNvPr id="7" name="Content Placeholder 6" descr="OTP 26: &lt;strong&gt;Follow&lt;/strong&gt; The &lt;strong&gt;Money&lt;/strong&gt; – Onyx Truth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4" y="1850833"/>
            <a:ext cx="7148639" cy="4334469"/>
          </a:xfrm>
        </p:spPr>
      </p:pic>
    </p:spTree>
    <p:extLst>
      <p:ext uri="{BB962C8B-B14F-4D97-AF65-F5344CB8AC3E}">
        <p14:creationId xmlns:p14="http://schemas.microsoft.com/office/powerpoint/2010/main" val="13401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253" y="155448"/>
            <a:ext cx="8839047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Data sources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56" y="3423965"/>
            <a:ext cx="2295826" cy="1719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4920411"/>
            <a:ext cx="4940300" cy="1832359"/>
          </a:xfrm>
          <a:prstGeom prst="rect">
            <a:avLst/>
          </a:prstGeom>
        </p:spPr>
      </p:pic>
      <p:pic>
        <p:nvPicPr>
          <p:cNvPr id="2" name="Picture 1" descr="OvarianCancerOCCC - ho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5" y="1842310"/>
            <a:ext cx="5487795" cy="3431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39" y="1865342"/>
            <a:ext cx="2190061" cy="14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 Prophecy: Interest Rates - A Ticking Time Bomb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77" y="4469946"/>
            <a:ext cx="3084723" cy="2236424"/>
          </a:xfrm>
          <a:prstGeom prst="rect">
            <a:avLst/>
          </a:prstGeom>
        </p:spPr>
      </p:pic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2133600" y="6590954"/>
            <a:ext cx="27991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Sources: Braddock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et. al. (1981-2017)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29491" y="41655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 smtClean="0"/>
              <a:t>What data do we collect? </a:t>
            </a:r>
            <a:endParaRPr lang="en-US" sz="3200" dirty="0"/>
          </a:p>
        </p:txBody>
      </p:sp>
      <p:sp>
        <p:nvSpPr>
          <p:cNvPr id="14" name="Rectangle 7"/>
          <p:cNvSpPr>
            <a:spLocks noGrp="1" noChangeArrowheads="1"/>
          </p:cNvSpPr>
          <p:nvPr>
            <p:ph sz="half" idx="1"/>
          </p:nvPr>
        </p:nvSpPr>
        <p:spPr bwMode="auto">
          <a:xfrm>
            <a:off x="1443046" y="1415690"/>
            <a:ext cx="6202490" cy="517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1" dirty="0" smtClean="0"/>
              <a:t>I. INSTITUTIONAL </a:t>
            </a:r>
            <a:r>
              <a:rPr lang="en-US" sz="1500" b="1" dirty="0"/>
              <a:t>SERVICES FINANCIAL DATA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(16 or more persons)</a:t>
            </a:r>
          </a:p>
          <a:p>
            <a:pPr marL="174625" indent="-174625" algn="l">
              <a:lnSpc>
                <a:spcPct val="90000"/>
              </a:lnSpc>
              <a:spcBef>
                <a:spcPct val="0"/>
              </a:spcBef>
              <a:buNone/>
            </a:pPr>
            <a:endParaRPr lang="en-US" sz="1500" i="1" dirty="0"/>
          </a:p>
          <a:p>
            <a:pPr marL="174625" indent="-174625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A</a:t>
            </a:r>
            <a:r>
              <a:rPr lang="en-US" sz="1500" b="0" cap="all" dirty="0"/>
              <a:t>. </a:t>
            </a:r>
            <a:r>
              <a:rPr lang="en-US" sz="1500" b="0" u="sng" cap="all" dirty="0"/>
              <a:t>Public 16+ Institutional Services Funds </a:t>
            </a:r>
            <a:endParaRPr lang="en-US" sz="1500" b="0" i="1" cap="all" dirty="0"/>
          </a:p>
          <a:p>
            <a:pPr marL="174625" indent="-174625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1. State Funds</a:t>
            </a:r>
          </a:p>
          <a:p>
            <a:pPr marL="1290638" lvl="1" indent="-609600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a. ICF/ID Medicaid Match</a:t>
            </a:r>
          </a:p>
          <a:p>
            <a:pPr marL="1290638" lvl="1" indent="-609600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b. General Funds (not including state </a:t>
            </a:r>
            <a:r>
              <a:rPr lang="en-US" sz="1500" b="0" dirty="0" smtClean="0"/>
              <a:t>ICF/ID </a:t>
            </a:r>
            <a:r>
              <a:rPr lang="en-US" sz="1500" b="0" dirty="0"/>
              <a:t>match)</a:t>
            </a:r>
          </a:p>
          <a:p>
            <a:pPr marL="1290638" lvl="1" indent="-609600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c. Other State Funds (not including state </a:t>
            </a:r>
            <a:r>
              <a:rPr lang="en-US" sz="1500" b="0" dirty="0" smtClean="0"/>
              <a:t>ICF/ID </a:t>
            </a:r>
            <a:r>
              <a:rPr lang="en-US" sz="1500" b="0" dirty="0"/>
              <a:t>match)</a:t>
            </a:r>
          </a:p>
          <a:p>
            <a:pPr marL="1290638" lvl="1" indent="-609600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d. Local Funds in Excess of Match</a:t>
            </a:r>
          </a:p>
          <a:p>
            <a:pPr marL="174625" indent="-174625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2. Federal Funds</a:t>
            </a:r>
          </a:p>
          <a:p>
            <a:pPr marL="1290638" lvl="1" indent="-609600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a. Federal ICF/ID</a:t>
            </a:r>
          </a:p>
          <a:p>
            <a:pPr marL="1290638" lvl="1" indent="-609600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b. Title XX/Social Services Block Grant</a:t>
            </a:r>
          </a:p>
          <a:p>
            <a:pPr marL="1290638" lvl="1" indent="-609600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c. Other Federal </a:t>
            </a:r>
            <a:r>
              <a:rPr lang="en-US" sz="1500" b="0" dirty="0" smtClean="0"/>
              <a:t>Funds</a:t>
            </a:r>
          </a:p>
          <a:p>
            <a:pPr marL="1290638" lvl="1" indent="-609600" algn="l">
              <a:lnSpc>
                <a:spcPct val="90000"/>
              </a:lnSpc>
              <a:spcBef>
                <a:spcPct val="0"/>
              </a:spcBef>
              <a:buNone/>
            </a:pPr>
            <a:endParaRPr lang="en-US" sz="1500" b="0" dirty="0"/>
          </a:p>
          <a:p>
            <a:pPr marL="174625" indent="-174625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B.  </a:t>
            </a:r>
            <a:r>
              <a:rPr lang="en-US" sz="1500" b="0" u="sng" cap="all" dirty="0"/>
              <a:t>Private 16+ Institutional Services Funds</a:t>
            </a:r>
            <a:endParaRPr lang="en-US" sz="1500" b="0" i="1" cap="all" dirty="0"/>
          </a:p>
          <a:p>
            <a:pPr marL="174625" indent="-174625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1. State Funds</a:t>
            </a:r>
          </a:p>
          <a:p>
            <a:pPr marL="1290638" lvl="1" indent="-609600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a. ICF/ID Medicaid Match</a:t>
            </a:r>
          </a:p>
          <a:p>
            <a:pPr marL="1290638" lvl="1" indent="-609600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b. General Funds (not including state </a:t>
            </a:r>
            <a:r>
              <a:rPr lang="en-US" sz="1500" b="0" dirty="0" smtClean="0"/>
              <a:t>ICF/ID </a:t>
            </a:r>
            <a:r>
              <a:rPr lang="en-US" sz="1500" b="0" dirty="0"/>
              <a:t>match)</a:t>
            </a:r>
          </a:p>
          <a:p>
            <a:pPr marL="1290638" lvl="1" indent="-609600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c. Other State Funds (not including state ICF/ID match)</a:t>
            </a:r>
          </a:p>
          <a:p>
            <a:pPr marL="1290638" lvl="1" indent="-609600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d. Local Funds in Excess of Match</a:t>
            </a:r>
          </a:p>
          <a:p>
            <a:pPr marL="174625" indent="-174625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2. Federal Funds</a:t>
            </a:r>
          </a:p>
          <a:p>
            <a:pPr marL="1290638" lvl="1" indent="-609600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a. Federal ICF/ID</a:t>
            </a:r>
          </a:p>
          <a:p>
            <a:pPr marL="1290638" lvl="1" indent="-609600" algn="l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b="0" dirty="0"/>
              <a:t>b. Other Federal Funds</a:t>
            </a:r>
            <a:r>
              <a:rPr lang="en-US" sz="1200" b="0" dirty="0"/>
              <a:t/>
            </a:r>
            <a:br>
              <a:rPr lang="en-US" sz="1200" b="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20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yond Prophecy: Interest Rates - A Ticking Time Bomb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79" y="3216925"/>
            <a:ext cx="3779722" cy="2740298"/>
          </a:xfrm>
          <a:prstGeom prst="rect">
            <a:avLst/>
          </a:prstGeom>
        </p:spPr>
      </p:pic>
      <p:sp>
        <p:nvSpPr>
          <p:cNvPr id="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5543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dirty="0" smtClean="0"/>
              <a:t>What data do we collect? (continued)</a:t>
            </a:r>
            <a:endParaRPr lang="en-US" sz="3200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sz="half" idx="2"/>
          </p:nvPr>
        </p:nvSpPr>
        <p:spPr bwMode="auto">
          <a:xfrm>
            <a:off x="1528074" y="1554480"/>
            <a:ext cx="617260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1" dirty="0"/>
              <a:t>II. COMMUNITY SERVICES FINANCIAL DATA 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dirty="0" smtClean="0"/>
              <a:t>(15 or fewer persons)</a:t>
            </a:r>
            <a:endParaRPr lang="en-US" sz="1400" dirty="0"/>
          </a:p>
          <a:p>
            <a:pPr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endParaRPr lang="en-US" sz="1400" b="0" dirty="0" smtClean="0"/>
          </a:p>
          <a:p>
            <a:pPr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 smtClean="0"/>
              <a:t>A</a:t>
            </a:r>
            <a:r>
              <a:rPr lang="en-US" sz="1400" b="0" dirty="0"/>
              <a:t>. </a:t>
            </a:r>
            <a:r>
              <a:rPr lang="en-US" sz="1400" b="0" u="sng" cap="all" dirty="0"/>
              <a:t>Community Services Funds for 15 or Fewer Persons</a:t>
            </a:r>
            <a:endParaRPr lang="en-US" sz="1400" b="0" i="1" cap="all" dirty="0"/>
          </a:p>
          <a:p>
            <a:pPr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1. State Funds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a. ICF/ID Medicaid Match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b. General Funds (not including state ICF/ID match)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c. Other State Funds (not including state ICF/ID match)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d. Local/County Funds in Excess of Match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e. SSI State Supplement </a:t>
            </a:r>
            <a:r>
              <a:rPr lang="en-US" sz="1400" b="0" dirty="0" smtClean="0"/>
              <a:t>Funds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endParaRPr lang="en-US" sz="1400" b="0" dirty="0"/>
          </a:p>
          <a:p>
            <a:pPr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2. Federal Funds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a. Public ICF/ID</a:t>
            </a:r>
            <a:r>
              <a:rPr lang="en-US" sz="1400" dirty="0"/>
              <a:t> </a:t>
            </a:r>
            <a:r>
              <a:rPr lang="en-US" sz="1400" b="0" dirty="0"/>
              <a:t>(&lt;16)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b. Private ICF/ID (&lt;16)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c. HCBS Waiver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d. Other Medicaid Services 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	1. Rehabilitation  Services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	2. Clinic Services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	3. Targeted Case Management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	4. Personal Care Services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	5. Other Medicaid Services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e. Title XX/Social Services Block Grant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f. Other Federal Funds </a:t>
            </a:r>
          </a:p>
          <a:p>
            <a:pPr lvl="1" algn="l">
              <a:lnSpc>
                <a:spcPct val="90000"/>
              </a:lnSpc>
              <a:spcBef>
                <a:spcPct val="0"/>
              </a:spcBef>
              <a:buNone/>
              <a:tabLst>
                <a:tab pos="290513" algn="l"/>
              </a:tabLst>
            </a:pPr>
            <a:r>
              <a:rPr lang="en-US" sz="1400" b="0" dirty="0"/>
              <a:t>g. SSI and Adults Disabled in Childhood (ADC) benefits </a:t>
            </a:r>
            <a:r>
              <a:rPr lang="en-US" sz="1400" b="0" dirty="0" smtClean="0"/>
              <a:t>–</a:t>
            </a:r>
            <a:r>
              <a:rPr lang="en-US" sz="1400" dirty="0"/>
              <a:t> </a:t>
            </a:r>
            <a:r>
              <a:rPr lang="en-US" sz="1400" b="0" dirty="0" smtClean="0"/>
              <a:t>HCBS Waiver </a:t>
            </a:r>
            <a:r>
              <a:rPr lang="en-US" sz="1400" b="0" dirty="0"/>
              <a:t>participants</a:t>
            </a:r>
          </a:p>
        </p:txBody>
      </p:sp>
    </p:spTree>
    <p:extLst>
      <p:ext uri="{BB962C8B-B14F-4D97-AF65-F5344CB8AC3E}">
        <p14:creationId xmlns:p14="http://schemas.microsoft.com/office/powerpoint/2010/main" val="27463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14" y="152400"/>
            <a:ext cx="8763000" cy="1251062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data do we collect? (continued)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t="12796"/>
          <a:stretch/>
        </p:blipFill>
        <p:spPr bwMode="auto">
          <a:xfrm>
            <a:off x="1436246" y="1531239"/>
            <a:ext cx="5366657" cy="532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unset colours: 2009-08-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14" y="3695700"/>
            <a:ext cx="38735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6831CA-DFA1-46B7-A99E-80D860F6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Key Program and Participant Categories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251799" y="1408176"/>
          <a:ext cx="8484577" cy="4456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472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Note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FY 2016-17 data</a:t>
            </a:r>
          </a:p>
          <a:p>
            <a:pPr lvl="1"/>
            <a:r>
              <a:rPr lang="en-US" dirty="0" smtClean="0"/>
              <a:t>Additional analysis in progress</a:t>
            </a:r>
          </a:p>
        </p:txBody>
      </p:sp>
      <p:pic>
        <p:nvPicPr>
          <p:cNvPr id="3" name="Picture 2" descr="The 1709 Blog: US content industry and ISPs to inform an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03" y="3440369"/>
            <a:ext cx="3001909" cy="25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S Theme">
  <a:themeElements>
    <a:clrScheme name="Custom 5">
      <a:dk1>
        <a:srgbClr val="FFFFFF"/>
      </a:dk1>
      <a:lt1>
        <a:srgbClr val="99CCFF"/>
      </a:lt1>
      <a:dk2>
        <a:srgbClr val="D4D4D6"/>
      </a:dk2>
      <a:lt2>
        <a:srgbClr val="D8D8D8"/>
      </a:lt2>
      <a:accent1>
        <a:srgbClr val="F0AD00"/>
      </a:accent1>
      <a:accent2>
        <a:srgbClr val="C00000"/>
      </a:accent2>
      <a:accent3>
        <a:srgbClr val="0000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 Theme" id="{4ED727F0-E42C-4A9A-8C28-A5B4AAF9ACFB}" vid="{97DD0DFD-E245-462A-B3B6-3C1DE2FFE8CC}"/>
    </a:ext>
  </a:extLst>
</a:theme>
</file>

<file path=ppt/theme/theme2.xml><?xml version="1.0" encoding="utf-8"?>
<a:theme xmlns:a="http://schemas.openxmlformats.org/drawingml/2006/main" name="1_SOS Theme">
  <a:themeElements>
    <a:clrScheme name="Custom 5">
      <a:dk1>
        <a:srgbClr val="FFFFFF"/>
      </a:dk1>
      <a:lt1>
        <a:srgbClr val="99CCFF"/>
      </a:lt1>
      <a:dk2>
        <a:srgbClr val="D4D4D6"/>
      </a:dk2>
      <a:lt2>
        <a:srgbClr val="D8D8D8"/>
      </a:lt2>
      <a:accent1>
        <a:srgbClr val="F0AD00"/>
      </a:accent1>
      <a:accent2>
        <a:srgbClr val="C00000"/>
      </a:accent2>
      <a:accent3>
        <a:srgbClr val="0000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 Theme" id="{4ED727F0-E42C-4A9A-8C28-A5B4AAF9ACFB}" vid="{97DD0DFD-E245-462A-B3B6-3C1DE2FFE8CC}"/>
    </a:ext>
  </a:extLst>
</a:theme>
</file>

<file path=ppt/theme/theme3.xml><?xml version="1.0" encoding="utf-8"?>
<a:theme xmlns:a="http://schemas.openxmlformats.org/drawingml/2006/main" name="2_SOS Theme">
  <a:themeElements>
    <a:clrScheme name="Custom 5">
      <a:dk1>
        <a:srgbClr val="FFFFFF"/>
      </a:dk1>
      <a:lt1>
        <a:srgbClr val="99CCFF"/>
      </a:lt1>
      <a:dk2>
        <a:srgbClr val="D4D4D6"/>
      </a:dk2>
      <a:lt2>
        <a:srgbClr val="D8D8D8"/>
      </a:lt2>
      <a:accent1>
        <a:srgbClr val="F0AD00"/>
      </a:accent1>
      <a:accent2>
        <a:srgbClr val="C00000"/>
      </a:accent2>
      <a:accent3>
        <a:srgbClr val="0000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 Theme" id="{4ED727F0-E42C-4A9A-8C28-A5B4AAF9ACFB}" vid="{97DD0DFD-E245-462A-B3B6-3C1DE2FFE8C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59a53-fe6e-4c04-8d64-94c15d2c850d" xsi:nil="true"/>
    <lcf76f155ced4ddcb4097134ff3c332f xmlns="6c2254f5-de69-40f5-a0e2-2f56cfee07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57958-2E74-43ED-A299-B8A05960BD0B}"/>
</file>

<file path=customXml/itemProps2.xml><?xml version="1.0" encoding="utf-8"?>
<ds:datastoreItem xmlns:ds="http://schemas.openxmlformats.org/officeDocument/2006/customXml" ds:itemID="{BB3C89FC-123E-40E7-A365-0ADD1A22FB15}"/>
</file>

<file path=customXml/itemProps3.xml><?xml version="1.0" encoding="utf-8"?>
<ds:datastoreItem xmlns:ds="http://schemas.openxmlformats.org/officeDocument/2006/customXml" ds:itemID="{1F6AC3C4-1FBD-4914-8834-842CD26A4C21}"/>
</file>

<file path=docProps/app.xml><?xml version="1.0" encoding="utf-8"?>
<Properties xmlns="http://schemas.openxmlformats.org/officeDocument/2006/extended-properties" xmlns:vt="http://schemas.openxmlformats.org/officeDocument/2006/docPropsVTypes">
  <Template>SOS Theme</Template>
  <TotalTime>1492</TotalTime>
  <Words>640</Words>
  <Application>Microsoft Office PowerPoint</Application>
  <PresentationFormat>On-screen Show (4:3)</PresentationFormat>
  <Paragraphs>185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Wingdings 2</vt:lpstr>
      <vt:lpstr>Wingdings 3</vt:lpstr>
      <vt:lpstr>SOS Theme</vt:lpstr>
      <vt:lpstr>1_SOS Theme</vt:lpstr>
      <vt:lpstr>2_SOS Theme</vt:lpstr>
      <vt:lpstr>Status and Trends in Financing Supports and Services for People with IDD </vt:lpstr>
      <vt:lpstr>PowerPoint Presentation</vt:lpstr>
      <vt:lpstr>Follow the money</vt:lpstr>
      <vt:lpstr>Data sources</vt:lpstr>
      <vt:lpstr>What data do we collect? </vt:lpstr>
      <vt:lpstr>What data do we collect? (continued)</vt:lpstr>
      <vt:lpstr>What data do we collect? (continued)</vt:lpstr>
      <vt:lpstr>Key Program and Participant Categories</vt:lpstr>
      <vt:lpstr>Data Note</vt:lpstr>
      <vt:lpstr>IDD services spending:  FYs 1977 – 2017</vt:lpstr>
      <vt:lpstr>Federal, State, and Local Medicaid Spending in FY 2017</vt:lpstr>
      <vt:lpstr>Institutional and community spending</vt:lpstr>
      <vt:lpstr>Number of people living in IDD Institutions in the US (FYs 1848 – 2017)</vt:lpstr>
      <vt:lpstr>Projected Closure of State-Operated Institutions</vt:lpstr>
      <vt:lpstr>Increased Demand for Six or Fewer Residential Services in the U.S. </vt:lpstr>
      <vt:lpstr>Individual &amp; family support and supported employment spending</vt:lpstr>
      <vt:lpstr>Caregiving families</vt:lpstr>
      <vt:lpstr>State IDD Agency Technology Spending</vt:lpstr>
      <vt:lpstr>Fiscal effort</vt:lpstr>
      <vt:lpstr>The Book</vt:lpstr>
      <vt:lpstr>State profile www.stateofthestates.org</vt:lpstr>
      <vt:lpstr>Create-a-chart</vt:lpstr>
      <vt:lpstr>Create-a-chart (state) www.stateofthestates.org</vt:lpstr>
      <vt:lpstr>Data briefs, presentations, &amp; TA</vt:lpstr>
      <vt:lpstr>THANK YOU!</vt:lpstr>
    </vt:vector>
  </TitlesOfParts>
  <Company>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Trends in Financing Supports and Services for People with IDD</dc:title>
  <dc:creator>Amie Lulinski</dc:creator>
  <cp:lastModifiedBy>Amie Lulinski</cp:lastModifiedBy>
  <cp:revision>84</cp:revision>
  <cp:lastPrinted>2018-07-23T12:39:13Z</cp:lastPrinted>
  <dcterms:created xsi:type="dcterms:W3CDTF">2018-05-30T20:55:06Z</dcterms:created>
  <dcterms:modified xsi:type="dcterms:W3CDTF">2019-01-31T21:28:18Z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0x0101008B140C27D34B51488A959DEFAD6AF5BA</vt:lpwstr>
  </property>
  <property fmtid="{D5CDD505-2E9C-101B-9397-08002B2CF9AE}" pid="3" name="Order">
    <vt:r8>1800</vt:r8>
  </property>
  <property fmtid="{D5CDD505-2E9C-101B-9397-08002B2CF9AE}" pid="4" name="MediaServiceImageTags">
    <vt:lpwstr/>
  </property>
</Properties>
</file>