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slideMasters/slideMaster2.xml" ContentType="application/vnd.openxmlformats-officedocument.presentationml.slideMaster+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26"/>
  </p:notesMasterIdLst>
  <p:handoutMasterIdLst>
    <p:handoutMasterId r:id="rId27"/>
  </p:handoutMasterIdLst>
  <p:sldIdLst>
    <p:sldId id="278" r:id="rId3"/>
    <p:sldId id="332" r:id="rId4"/>
    <p:sldId id="336" r:id="rId5"/>
    <p:sldId id="335" r:id="rId6"/>
    <p:sldId id="337" r:id="rId7"/>
    <p:sldId id="338" r:id="rId8"/>
    <p:sldId id="377" r:id="rId9"/>
    <p:sldId id="348" r:id="rId10"/>
    <p:sldId id="349" r:id="rId11"/>
    <p:sldId id="378" r:id="rId12"/>
    <p:sldId id="350" r:id="rId13"/>
    <p:sldId id="354" r:id="rId14"/>
    <p:sldId id="355" r:id="rId15"/>
    <p:sldId id="357" r:id="rId16"/>
    <p:sldId id="360" r:id="rId17"/>
    <p:sldId id="361" r:id="rId18"/>
    <p:sldId id="362" r:id="rId19"/>
    <p:sldId id="363" r:id="rId20"/>
    <p:sldId id="364" r:id="rId21"/>
    <p:sldId id="367" r:id="rId22"/>
    <p:sldId id="370" r:id="rId23"/>
    <p:sldId id="373" r:id="rId24"/>
    <p:sldId id="379"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ra Gonzalez Garcia" initials="KGG" lastIdx="1" clrIdx="0">
    <p:extLst>
      <p:ext uri="{19B8F6BF-5375-455C-9EA6-DF929625EA0E}">
        <p15:presenceInfo xmlns:p15="http://schemas.microsoft.com/office/powerpoint/2012/main" userId="Kiara Gonzalez Gar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B07"/>
    <a:srgbClr val="F2C108"/>
    <a:srgbClr val="F2A30B"/>
    <a:srgbClr val="F2990C"/>
    <a:srgbClr val="F28F0D"/>
    <a:srgbClr val="F2B709"/>
    <a:srgbClr val="000080"/>
    <a:srgbClr val="0B4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75862" autoAdjust="0"/>
  </p:normalViewPr>
  <p:slideViewPr>
    <p:cSldViewPr>
      <p:cViewPr varScale="1">
        <p:scale>
          <a:sx n="63" d="100"/>
          <a:sy n="63" d="100"/>
        </p:scale>
        <p:origin x="998" y="58"/>
      </p:cViewPr>
      <p:guideLst>
        <p:guide orient="horz" pos="2160"/>
        <p:guide pos="2880"/>
      </p:guideLst>
    </p:cSldViewPr>
  </p:slideViewPr>
  <p:outlineViewPr>
    <p:cViewPr>
      <p:scale>
        <a:sx n="33" d="100"/>
        <a:sy n="33" d="100"/>
      </p:scale>
      <p:origin x="0" y="4075"/>
    </p:cViewPr>
  </p:outlineViewPr>
  <p:notesTextViewPr>
    <p:cViewPr>
      <p:scale>
        <a:sx n="100" d="100"/>
        <a:sy n="100" d="100"/>
      </p:scale>
      <p:origin x="0" y="0"/>
    </p:cViewPr>
  </p:notesTextViewPr>
  <p:sorterViewPr>
    <p:cViewPr>
      <p:scale>
        <a:sx n="100" d="100"/>
        <a:sy n="100" d="100"/>
      </p:scale>
      <p:origin x="0" y="2602"/>
    </p:cViewPr>
  </p:sorterViewPr>
  <p:notesViewPr>
    <p:cSldViewPr>
      <p:cViewPr>
        <p:scale>
          <a:sx n="100" d="100"/>
          <a:sy n="100" d="100"/>
        </p:scale>
        <p:origin x="-35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cs typeface="+mn-cs"/>
              </a:defRPr>
            </a:lvl1pPr>
          </a:lstStyle>
          <a:p>
            <a:pPr>
              <a:defRPr/>
            </a:pPr>
            <a:fld id="{B7604B2F-4C23-49D1-B52A-780C162449A6}" type="datetimeFigureOut">
              <a:rPr lang="en-US"/>
              <a:pPr>
                <a:defRPr/>
              </a:pPr>
              <a:t>1/16/2018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cs typeface="+mn-cs"/>
              </a:defRPr>
            </a:lvl1pPr>
          </a:lstStyle>
          <a:p>
            <a:pPr>
              <a:defRPr/>
            </a:pPr>
            <a:fld id="{EBF4AA8F-969A-4DF6-B13F-2E6EB4CE0E12}" type="slidenum">
              <a:rPr lang="en-US"/>
              <a:pPr>
                <a:defRPr/>
              </a:pPr>
              <a:t>‹#›</a:t>
            </a:fld>
            <a:endParaRPr lang="en-US" dirty="0"/>
          </a:p>
        </p:txBody>
      </p:sp>
    </p:spTree>
    <p:extLst>
      <p:ext uri="{BB962C8B-B14F-4D97-AF65-F5344CB8AC3E}">
        <p14:creationId xmlns:p14="http://schemas.microsoft.com/office/powerpoint/2010/main" val="192816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cs typeface="+mn-cs"/>
              </a:defRPr>
            </a:lvl1pPr>
          </a:lstStyle>
          <a:p>
            <a:pPr>
              <a:defRPr/>
            </a:pPr>
            <a:endParaRPr lang="en-US" dirty="0"/>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DC5BF3A7-7ADB-44B5-A588-E84FF536DCA0}" type="slidenum">
              <a:rPr lang="en-US"/>
              <a:pPr>
                <a:defRPr/>
              </a:pPr>
              <a:t>‹#›</a:t>
            </a:fld>
            <a:endParaRPr lang="en-US" dirty="0"/>
          </a:p>
        </p:txBody>
      </p:sp>
    </p:spTree>
    <p:extLst>
      <p:ext uri="{BB962C8B-B14F-4D97-AF65-F5344CB8AC3E}">
        <p14:creationId xmlns:p14="http://schemas.microsoft.com/office/powerpoint/2010/main" val="2599230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 am Lewis Kraus from the Center on Disability at the Public Health Institute and the lead author of the Disability Statistics Annual Report. I wanted to review the state level data from the Annual Report with you today.  As some of you are familiar with the Annual Report, you know that the graphical display of data by state lends itself to a more nuanced understanding of the data.  </a:t>
            </a:r>
          </a:p>
        </p:txBody>
      </p:sp>
    </p:spTree>
    <p:extLst>
      <p:ext uri="{BB962C8B-B14F-4D97-AF65-F5344CB8AC3E}">
        <p14:creationId xmlns:p14="http://schemas.microsoft.com/office/powerpoint/2010/main" val="88740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If you now look at them side by side, you can see that the general rates of employment follow similar patterns for those with and without disabilities for the upper Midwest where we see high rates of employment and the Southeast where we see low rates of employment.  So we chose to present this as a gap to show where there may be something particular happening for people with disabilities…[next slide]</a:t>
            </a: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10</a:t>
            </a:fld>
            <a:endParaRPr lang="en-US" dirty="0"/>
          </a:p>
        </p:txBody>
      </p:sp>
    </p:spTree>
    <p:extLst>
      <p:ext uri="{BB962C8B-B14F-4D97-AF65-F5344CB8AC3E}">
        <p14:creationId xmlns:p14="http://schemas.microsoft.com/office/powerpoint/2010/main" val="136321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a:t>
            </a:r>
            <a:r>
              <a:rPr lang="en-US" sz="1200" kern="1200" baseline="0" dirty="0">
                <a:solidFill>
                  <a:schemeClr val="tx1"/>
                </a:solidFill>
                <a:latin typeface="Arial" charset="0"/>
                <a:ea typeface="+mn-ea"/>
                <a:cs typeface="+mn-cs"/>
              </a:rPr>
              <a:t>shows the </a:t>
            </a:r>
            <a:r>
              <a:rPr lang="en-US" sz="1200" kern="1200" dirty="0">
                <a:solidFill>
                  <a:schemeClr val="tx1"/>
                </a:solidFill>
                <a:effectLst/>
                <a:latin typeface="Arial" charset="0"/>
                <a:ea typeface="+mn-ea"/>
                <a:cs typeface="+mn-cs"/>
              </a:rPr>
              <a:t>gap in percent employment between those with and without disabilities by state in 2016. Now those upper Midwest states’ high employment rates for both people with and without disabilities change the map.  What we are left with is that states with the largest gap were concentrated generally from Missouri eastward and California. While the states’ employment gaps narrowed from the previous year, in thirty four (34) states, the employment percentage gap was 30 percentage points or greater. The highest gaps were in Rhode Island (39.5 points), Maine (36.4 points), District of Columbia (35.7 points), New York (35.6 points), Illinois (35.3 points) and Florida (35.1 points). In only three states was the gap less than 23 percentage points - Alaska (19.8 points), and North and South Dakota (22.4 points).</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11</a:t>
            </a:fld>
            <a:endParaRPr lang="en-US" dirty="0"/>
          </a:p>
        </p:txBody>
      </p:sp>
    </p:spTree>
    <p:extLst>
      <p:ext uri="{BB962C8B-B14F-4D97-AF65-F5344CB8AC3E}">
        <p14:creationId xmlns:p14="http://schemas.microsoft.com/office/powerpoint/2010/main" val="136321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mn-ea"/>
                <a:cs typeface="+mn-cs"/>
              </a:rPr>
              <a:t>Looking now at median earnings by state, this slide shows the range of </a:t>
            </a:r>
            <a:r>
              <a:rPr lang="en-US" sz="1200" kern="1200" dirty="0">
                <a:solidFill>
                  <a:schemeClr val="tx1"/>
                </a:solidFill>
                <a:effectLst/>
                <a:latin typeface="Arial" charset="0"/>
                <a:ea typeface="+mn-ea"/>
                <a:cs typeface="+mn-cs"/>
              </a:rPr>
              <a:t>median earnings in states for people with disabilities in 2016 was $17,480 in West Virginia to $30,559 in Alaska. In eleven states (Alaska, Maryland, District of Columbia, New Jersey, Hawaii, Nevada, Virginia, Delaware, Connecticut, North Dakota, and Washington), the median earnings for people with disabilities was over $25,000, while six states had median earnings for people with disabilities lower than $20,000 (Minnesota, Wisconsin, Maine, Michigan, Montana, and West Virginia).</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12</a:t>
            </a:fld>
            <a:endParaRPr lang="en-US" dirty="0"/>
          </a:p>
        </p:txBody>
      </p:sp>
    </p:spTree>
    <p:extLst>
      <p:ext uri="{BB962C8B-B14F-4D97-AF65-F5344CB8AC3E}">
        <p14:creationId xmlns:p14="http://schemas.microsoft.com/office/powerpoint/2010/main" val="401630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mn-ea"/>
                <a:cs typeface="+mn-cs"/>
              </a:rPr>
              <a:t>In comparison </a:t>
            </a:r>
            <a:r>
              <a:rPr lang="en-US" sz="1200" i="1" kern="1200" baseline="0" dirty="0">
                <a:solidFill>
                  <a:schemeClr val="tx1"/>
                </a:solidFill>
                <a:latin typeface="Arial" charset="0"/>
                <a:ea typeface="+mn-ea"/>
                <a:cs typeface="+mn-cs"/>
              </a:rPr>
              <a:t>to the last slide</a:t>
            </a:r>
            <a:r>
              <a:rPr lang="en-US" sz="1200" kern="1200" baseline="0" dirty="0">
                <a:solidFill>
                  <a:schemeClr val="tx1"/>
                </a:solidFill>
                <a:latin typeface="Arial" charset="0"/>
                <a:ea typeface="+mn-ea"/>
                <a:cs typeface="+mn-cs"/>
              </a:rPr>
              <a:t>, </a:t>
            </a:r>
            <a:r>
              <a:rPr lang="en-US" sz="1200" b="0" i="0" u="none" strike="noStrike" kern="1200" baseline="0" dirty="0">
                <a:solidFill>
                  <a:schemeClr val="tx1"/>
                </a:solidFill>
                <a:latin typeface="Arial" charset="0"/>
                <a:ea typeface="+mn-ea"/>
                <a:cs typeface="+mn-cs"/>
              </a:rPr>
              <a:t>the median earnings for people without disabilities ages 16 and over ranged from $27,431 in Idaho to $51,302 in the District of Columbia in 2016. </a:t>
            </a:r>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13</a:t>
            </a:fld>
            <a:endParaRPr lang="en-US" dirty="0"/>
          </a:p>
        </p:txBody>
      </p:sp>
    </p:spTree>
    <p:extLst>
      <p:ext uri="{BB962C8B-B14F-4D97-AF65-F5344CB8AC3E}">
        <p14:creationId xmlns:p14="http://schemas.microsoft.com/office/powerpoint/2010/main" val="343555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Now, using the gap map again, we can see that while states varied widely in earnings gap – from a low of $5,242 in Idaho to a high of $23,144 in the District of Columbia, generally, states in the northeastern US had a higher earnings gap; states in the southern US had a lower earnings gap </a:t>
            </a:r>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14</a:t>
            </a:fld>
            <a:endParaRPr lang="en-US" dirty="0"/>
          </a:p>
        </p:txBody>
      </p:sp>
    </p:spTree>
    <p:extLst>
      <p:ext uri="{BB962C8B-B14F-4D97-AF65-F5344CB8AC3E}">
        <p14:creationId xmlns:p14="http://schemas.microsoft.com/office/powerpoint/2010/main" val="3454484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mn-ea"/>
                <a:cs typeface="+mn-cs"/>
              </a:rPr>
              <a:t>Moving on to Poverty.  Here is the </a:t>
            </a:r>
            <a:r>
              <a:rPr lang="en-US" sz="1200" kern="1200" dirty="0">
                <a:solidFill>
                  <a:schemeClr val="tx1"/>
                </a:solidFill>
                <a:effectLst/>
                <a:latin typeface="Arial" charset="0"/>
                <a:ea typeface="+mn-ea"/>
                <a:cs typeface="+mn-cs"/>
              </a:rPr>
              <a:t>poverty gap between those with and without disabilities by state in 2016. The highest poverty gaps were seen mostly in the Northeast US, states bordering the Great Lakes, Kentucky, Missouri, and South Dakota. Gaps ranged from a high of 14.0 percentage points (District of Columbia) to a low of 1.5 percentage points in New Mexico.</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15</a:t>
            </a:fld>
            <a:endParaRPr lang="en-US" dirty="0"/>
          </a:p>
        </p:txBody>
      </p:sp>
    </p:spTree>
    <p:extLst>
      <p:ext uri="{BB962C8B-B14F-4D97-AF65-F5344CB8AC3E}">
        <p14:creationId xmlns:p14="http://schemas.microsoft.com/office/powerpoint/2010/main" val="4130126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For children under age 5, the poverty gap was highest in New Hampshire (60.3 percentage points), Arkansas (47.2), and Mississippi (42.6). For children ages 5 and under, fifteen states had a negative poverty gap (a higher percentage of those without disabilities were in poverty than those with disabilities).</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16</a:t>
            </a:fld>
            <a:endParaRPr lang="en-US" dirty="0"/>
          </a:p>
        </p:txBody>
      </p:sp>
    </p:spTree>
    <p:extLst>
      <p:ext uri="{BB962C8B-B14F-4D97-AF65-F5344CB8AC3E}">
        <p14:creationId xmlns:p14="http://schemas.microsoft.com/office/powerpoint/2010/main" val="4207988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The poverty gap for those ages 5-17 with and without disabilities ranged from a low of 1.3 percentage points in Hawaii to 19 points in Maine.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There are nine states with a gap of at least 15 points and 26 with a gap of at least 10 points, meaning that in those states the poverty rates were 10-15 or more percentage points higher for those with disabilities than for those without disabilities.</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17</a:t>
            </a:fld>
            <a:endParaRPr lang="en-US" dirty="0"/>
          </a:p>
        </p:txBody>
      </p:sp>
    </p:spTree>
    <p:extLst>
      <p:ext uri="{BB962C8B-B14F-4D97-AF65-F5344CB8AC3E}">
        <p14:creationId xmlns:p14="http://schemas.microsoft.com/office/powerpoint/2010/main" val="3863971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For people in the 18-64 year old working- age, the poverty gap between those with and without disabilities ranged from a low of 7.4 percentage points in Delaware to a high of 24.8 points in District of Columbia. Nearly half of the states (24) had gaps of 15 points or more. All but 3 states had gaps over 10 points or more.</a:t>
            </a:r>
          </a:p>
          <a:p>
            <a:br>
              <a:rPr lang="en-US" sz="1200" kern="1200" dirty="0">
                <a:solidFill>
                  <a:schemeClr val="tx1"/>
                </a:solidFill>
                <a:effectLst/>
                <a:latin typeface="Arial" charset="0"/>
                <a:ea typeface="+mn-ea"/>
                <a:cs typeface="+mn-cs"/>
              </a:rPr>
            </a:br>
            <a:endParaRPr lang="en-US" sz="1200"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18</a:t>
            </a:fld>
            <a:endParaRPr lang="en-US" dirty="0"/>
          </a:p>
        </p:txBody>
      </p:sp>
    </p:spTree>
    <p:extLst>
      <p:ext uri="{BB962C8B-B14F-4D97-AF65-F5344CB8AC3E}">
        <p14:creationId xmlns:p14="http://schemas.microsoft.com/office/powerpoint/2010/main" val="54648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Poverty gaps for those age 65 and over with and without disabilities had a low of 1.7 percentage points (Nevada) to 8.6 points (South Dakota) in 2016. Three states had gaps below 3 points (Nevada, Vermont, and Delaware).</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19</a:t>
            </a:fld>
            <a:endParaRPr lang="en-US" dirty="0"/>
          </a:p>
        </p:txBody>
      </p:sp>
    </p:spTree>
    <p:extLst>
      <p:ext uri="{BB962C8B-B14F-4D97-AF65-F5344CB8AC3E}">
        <p14:creationId xmlns:p14="http://schemas.microsoft.com/office/powerpoint/2010/main" val="405779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First, the percentage of people with disabilities.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In 2016, the state with the lowest percentage of its population having disabilities was Utah (9.9%).</a:t>
            </a:r>
          </a:p>
          <a:p>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The state with the highest percentage of people with disabilities, West Virginia, was more than twice as high with a percentage of 20.1%. For the most part, higher percentages of people with disabilities were clustered in the southern US, around the lower Mississippi river region, with concentrations also high in the states of Maine, New Mexico, Oklahoma, and Oregon.</a:t>
            </a:r>
            <a:endParaRPr lang="en-US" b="1"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a:t>
            </a:fld>
            <a:endParaRPr lang="en-US" dirty="0"/>
          </a:p>
        </p:txBody>
      </p:sp>
    </p:spTree>
    <p:extLst>
      <p:ext uri="{BB962C8B-B14F-4D97-AF65-F5344CB8AC3E}">
        <p14:creationId xmlns:p14="http://schemas.microsoft.com/office/powerpoint/2010/main" val="864442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Turning now to health, the gap between smokers with and without disabilities by state in 2016 ranged from a low of 5.2 percentage points in South Dakota to a high of 16.6 points in Missouri. Thirty six states had a gap of 10 percentage points or higher; South Dakota was the only state to have a gap of 6 percentage points or lower.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Note that this data is from the Behavioral Risk Factor Surveillance System (BRFSS), which in 2016 changed the questions used measure disability to match those used in the American Community Survey (ACS). </a:t>
            </a:r>
          </a:p>
          <a:p>
            <a:br>
              <a:rPr lang="en-US" sz="1200" kern="1200" dirty="0">
                <a:solidFill>
                  <a:schemeClr val="tx1"/>
                </a:solidFill>
                <a:effectLst/>
                <a:latin typeface="Arial" charset="0"/>
                <a:ea typeface="+mn-ea"/>
                <a:cs typeface="+mn-cs"/>
              </a:rPr>
            </a:b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20</a:t>
            </a:fld>
            <a:endParaRPr lang="en-US" dirty="0"/>
          </a:p>
        </p:txBody>
      </p:sp>
    </p:spTree>
    <p:extLst>
      <p:ext uri="{BB962C8B-B14F-4D97-AF65-F5344CB8AC3E}">
        <p14:creationId xmlns:p14="http://schemas.microsoft.com/office/powerpoint/2010/main" val="3717526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Arial" charset="0"/>
                <a:ea typeface="+mn-ea"/>
                <a:cs typeface="+mn-cs"/>
              </a:rPr>
              <a:t>This slide shows </a:t>
            </a:r>
            <a:r>
              <a:rPr lang="en-US" sz="1200" kern="1200" dirty="0">
                <a:solidFill>
                  <a:schemeClr val="tx1"/>
                </a:solidFill>
                <a:effectLst/>
                <a:latin typeface="Arial" charset="0"/>
                <a:ea typeface="+mn-ea"/>
                <a:cs typeface="+mn-cs"/>
              </a:rPr>
              <a:t>that the gap in obesity percentages for states ranged from a high of 16.8% in Rhode Island to a low of 7.3% in Mississippi. Nine states had a gap under 10 percentage points while seven states had a gap of 15 points or more.</a:t>
            </a:r>
          </a:p>
          <a:p>
            <a:endParaRPr lang="en-US" sz="1200"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21</a:t>
            </a:fld>
            <a:endParaRPr lang="en-US" dirty="0"/>
          </a:p>
        </p:txBody>
      </p:sp>
    </p:spTree>
    <p:extLst>
      <p:ext uri="{BB962C8B-B14F-4D97-AF65-F5344CB8AC3E}">
        <p14:creationId xmlns:p14="http://schemas.microsoft.com/office/powerpoint/2010/main" val="259363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Arial" charset="0"/>
                <a:ea typeface="+mn-ea"/>
                <a:cs typeface="+mn-cs"/>
              </a:rPr>
              <a:t>This slide shows </a:t>
            </a:r>
            <a:r>
              <a:rPr lang="en-US" sz="1200" kern="1200" dirty="0">
                <a:solidFill>
                  <a:schemeClr val="tx1"/>
                </a:solidFill>
                <a:effectLst/>
                <a:latin typeface="Arial" charset="0"/>
                <a:ea typeface="+mn-ea"/>
                <a:cs typeface="+mn-cs"/>
              </a:rPr>
              <a:t>gaps in binge drinking for people with and without disabilities by state in 2016. Gaps in binge drinking for those ages 18 and over ranged from 11.7 points less (thus more people without disabilities binge drinking than those with disabilities) in District of Columbia to 1.6 points less in Utah. Twenty one states had a gap of less than 5 points.</a:t>
            </a:r>
          </a:p>
          <a:p>
            <a:endParaRPr lang="en-US" sz="1200"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22</a:t>
            </a:fld>
            <a:endParaRPr lang="en-US" dirty="0"/>
          </a:p>
        </p:txBody>
      </p:sp>
    </p:spTree>
    <p:extLst>
      <p:ext uri="{BB962C8B-B14F-4D97-AF65-F5344CB8AC3E}">
        <p14:creationId xmlns:p14="http://schemas.microsoft.com/office/powerpoint/2010/main" val="3120658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23</a:t>
            </a:fld>
            <a:endParaRPr lang="en-US" dirty="0"/>
          </a:p>
        </p:txBody>
      </p:sp>
    </p:spTree>
    <p:extLst>
      <p:ext uri="{BB962C8B-B14F-4D97-AF65-F5344CB8AC3E}">
        <p14:creationId xmlns:p14="http://schemas.microsoft.com/office/powerpoint/2010/main" val="164499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Looking at the percentage of people with disabilities by age group, we can see that among children under 5 years old, the percentage of those with disabilities was very low, about 0.7% nationally, and 2.8% or less in every state. The states with the highest percentages were Nevada and Rhode Island. Forty states had percentages equal to or less than 1.0%.</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3</a:t>
            </a:fld>
            <a:endParaRPr lang="en-US" dirty="0"/>
          </a:p>
        </p:txBody>
      </p:sp>
    </p:spTree>
    <p:extLst>
      <p:ext uri="{BB962C8B-B14F-4D97-AF65-F5344CB8AC3E}">
        <p14:creationId xmlns:p14="http://schemas.microsoft.com/office/powerpoint/2010/main" val="416059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For children ages 5-17, the percentages of those with disabilities ranged from 3.6% in Hawaii to more than twice that percentage in Maine at 8.3%. In general, percentages for this age group were lower in the states around the Rockies, the upper Great Plains, the Pacific Coast and Hawaii, and more concentrated in the eastern and southern US.</a:t>
            </a:r>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4</a:t>
            </a:fld>
            <a:endParaRPr lang="en-US" dirty="0"/>
          </a:p>
        </p:txBody>
      </p:sp>
    </p:spTree>
    <p:extLst>
      <p:ext uri="{BB962C8B-B14F-4D97-AF65-F5344CB8AC3E}">
        <p14:creationId xmlns:p14="http://schemas.microsoft.com/office/powerpoint/2010/main" val="285181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For adults ages 18-64, the highest percentages of people with disabilities were in states in the southern US from Oklahoma to West Virginia, and also Maine and Vermont. The percentage was lowest in New Jersey and Hawaii (7.9%) and more than twice as high in West Virginia (17.8%).</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5</a:t>
            </a:fld>
            <a:endParaRPr lang="en-US" dirty="0"/>
          </a:p>
        </p:txBody>
      </p:sp>
    </p:spTree>
    <p:extLst>
      <p:ext uri="{BB962C8B-B14F-4D97-AF65-F5344CB8AC3E}">
        <p14:creationId xmlns:p14="http://schemas.microsoft.com/office/powerpoint/2010/main" val="426107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As I am sure you are aware, the highest percentages of people with disabilities were in the US population ages 65 and over; more than one third of the civilian population for this age group (35.2%) had disabilities. In nine states, primarily in the South, the percentage of people ages 65 and over with disabilities was 40% or over, or more than two in every five elderly people: West Virginia, Kentucky, Oklahoma, Mississippi, Alabama, Arkansas, New Mexico, Alaska, and Louisiana.</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percentages of people with disabilities were generally lowest in the Northeast, the central Atlantic states, and some upper Midwest states; fourteen states had disability percentages of less than one third (33.3%) of elderly: New Hampshire, Delaware, Vermont, Maryland, Colorado, Minnesota, Rhode Island, Connecticut, Wisconsin, Iowa, Massachusetts, New Jersey, Virginia, and New York.</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6</a:t>
            </a:fld>
            <a:endParaRPr lang="en-US" dirty="0"/>
          </a:p>
        </p:txBody>
      </p:sp>
    </p:spTree>
    <p:extLst>
      <p:ext uri="{BB962C8B-B14F-4D97-AF65-F5344CB8AC3E}">
        <p14:creationId xmlns:p14="http://schemas.microsoft.com/office/powerpoint/2010/main" val="254357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solidFill>
                  <a:srgbClr val="FF0000"/>
                </a:solidFill>
              </a:rPr>
              <a:t>Now if we look at them all together, you can see a pattern emerging.  As the population ages it moves from a disparate, almost random smattering of high and low disability states for those under 5 in the upper left map to a slow, but steady move to the Southern states and Maine and Vermont in the working ages, ending with a solid block of high disability percentage states in the central southern US, along with Wyoming and Alaska for those age 65 and over. </a:t>
            </a:r>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7</a:t>
            </a:fld>
            <a:endParaRPr lang="en-US" dirty="0"/>
          </a:p>
        </p:txBody>
      </p:sp>
    </p:spTree>
    <p:extLst>
      <p:ext uri="{BB962C8B-B14F-4D97-AF65-F5344CB8AC3E}">
        <p14:creationId xmlns:p14="http://schemas.microsoft.com/office/powerpoint/2010/main" val="2543578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baseline="0" dirty="0">
                <a:solidFill>
                  <a:schemeClr val="tx1"/>
                </a:solidFill>
                <a:latin typeface="Arial" charset="0"/>
                <a:ea typeface="+mn-ea"/>
                <a:cs typeface="+mn-cs"/>
              </a:rPr>
              <a:t>Now let’s turn to a familiar topic – employment.  This slide </a:t>
            </a:r>
            <a:r>
              <a:rPr lang="en-US" sz="1200" kern="1200" baseline="0" dirty="0">
                <a:solidFill>
                  <a:schemeClr val="tx1"/>
                </a:solidFill>
                <a:latin typeface="Arial" charset="0"/>
                <a:ea typeface="+mn-ea"/>
                <a:cs typeface="+mn-cs"/>
              </a:rPr>
              <a:t>depicts how rates of employment varied by state. </a:t>
            </a:r>
            <a:r>
              <a:rPr lang="en-US" sz="1200" kern="1200" dirty="0">
                <a:solidFill>
                  <a:schemeClr val="tx1"/>
                </a:solidFill>
                <a:effectLst/>
                <a:latin typeface="Arial" charset="0"/>
                <a:ea typeface="+mn-ea"/>
                <a:cs typeface="+mn-cs"/>
              </a:rPr>
              <a:t>For people with disabilities, employment rates ranged from a high of 54.0% (North Dakota) to a low of 27.4% (West Virginia).  But you can see a solid block of high disability employment states in the upper Midwest and a generally low disability employment segment in the southeast.  </a:t>
            </a:r>
            <a:br>
              <a:rPr lang="en-US" sz="1200" kern="1200" dirty="0">
                <a:solidFill>
                  <a:schemeClr val="tx1"/>
                </a:solidFill>
                <a:effectLst/>
                <a:latin typeface="Arial"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8</a:t>
            </a:fld>
            <a:endParaRPr lang="en-US" dirty="0"/>
          </a:p>
        </p:txBody>
      </p:sp>
    </p:spTree>
    <p:extLst>
      <p:ext uri="{BB962C8B-B14F-4D97-AF65-F5344CB8AC3E}">
        <p14:creationId xmlns:p14="http://schemas.microsoft.com/office/powerpoint/2010/main" val="31660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shows that </a:t>
            </a:r>
            <a:r>
              <a:rPr lang="en-US" sz="1200" kern="1200" dirty="0">
                <a:solidFill>
                  <a:schemeClr val="tx1"/>
                </a:solidFill>
                <a:effectLst/>
                <a:latin typeface="Arial" charset="0"/>
                <a:ea typeface="+mn-ea"/>
                <a:cs typeface="+mn-cs"/>
              </a:rPr>
              <a:t>for those without disabilities, the employment ranged from 70.8% (West Virginia) to 84.2% (North Dakota).</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9</a:t>
            </a:fld>
            <a:endParaRPr lang="en-US" dirty="0"/>
          </a:p>
        </p:txBody>
      </p:sp>
    </p:spTree>
    <p:extLst>
      <p:ext uri="{BB962C8B-B14F-4D97-AF65-F5344CB8AC3E}">
        <p14:creationId xmlns:p14="http://schemas.microsoft.com/office/powerpoint/2010/main" val="1667312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researchondisability.org/docs/default-document-library/annualreport_2014_draft5.pdf?sfvrsn=2"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6" name="Rectangle 6"/>
          <p:cNvSpPr>
            <a:spLocks noGrp="1" noChangeArrowheads="1"/>
          </p:cNvSpPr>
          <p:nvPr>
            <p:ph type="sldNum" sz="quarter" idx="12"/>
          </p:nvPr>
        </p:nvSpPr>
        <p:spPr>
          <a:ln/>
        </p:spPr>
        <p:txBody>
          <a:bodyPr/>
          <a:lstStyle>
            <a:lvl1pPr>
              <a:defRPr/>
            </a:lvl1pPr>
          </a:lstStyle>
          <a:p>
            <a:pPr>
              <a:defRPr/>
            </a:pPr>
            <a:fld id="{EE40B660-498D-42BD-91AE-00904B7AFE41}" type="slidenum">
              <a:rPr lang="en-US"/>
              <a:pPr>
                <a:defRPr/>
              </a:pPr>
              <a:t>‹#›</a:t>
            </a:fld>
            <a:endParaRPr lang="en-US" dirty="0"/>
          </a:p>
        </p:txBody>
      </p:sp>
    </p:spTree>
    <p:extLst>
      <p:ext uri="{BB962C8B-B14F-4D97-AF65-F5344CB8AC3E}">
        <p14:creationId xmlns:p14="http://schemas.microsoft.com/office/powerpoint/2010/main" val="30095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6" name="Rectangle 6"/>
          <p:cNvSpPr>
            <a:spLocks noGrp="1" noChangeArrowheads="1"/>
          </p:cNvSpPr>
          <p:nvPr>
            <p:ph type="sldNum" sz="quarter" idx="12"/>
          </p:nvPr>
        </p:nvSpPr>
        <p:spPr>
          <a:ln/>
        </p:spPr>
        <p:txBody>
          <a:bodyPr/>
          <a:lstStyle>
            <a:lvl1pPr>
              <a:defRPr/>
            </a:lvl1pPr>
          </a:lstStyle>
          <a:p>
            <a:pPr>
              <a:defRPr/>
            </a:pPr>
            <a:fld id="{2ED5572C-35BB-4B02-B37E-37CC56181F34}" type="slidenum">
              <a:rPr lang="en-US"/>
              <a:pPr>
                <a:defRPr/>
              </a:pPr>
              <a:t>‹#›</a:t>
            </a:fld>
            <a:endParaRPr lang="en-US" dirty="0"/>
          </a:p>
        </p:txBody>
      </p:sp>
    </p:spTree>
    <p:extLst>
      <p:ext uri="{BB962C8B-B14F-4D97-AF65-F5344CB8AC3E}">
        <p14:creationId xmlns:p14="http://schemas.microsoft.com/office/powerpoint/2010/main" val="4447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6" name="Rectangle 6"/>
          <p:cNvSpPr>
            <a:spLocks noGrp="1" noChangeArrowheads="1"/>
          </p:cNvSpPr>
          <p:nvPr>
            <p:ph type="sldNum" sz="quarter" idx="12"/>
          </p:nvPr>
        </p:nvSpPr>
        <p:spPr>
          <a:ln/>
        </p:spPr>
        <p:txBody>
          <a:bodyPr/>
          <a:lstStyle>
            <a:lvl1pPr>
              <a:defRPr/>
            </a:lvl1pPr>
          </a:lstStyle>
          <a:p>
            <a:pPr>
              <a:defRPr/>
            </a:pPr>
            <a:fld id="{FEA988BA-757D-40E6-A0BD-41E08C8E0296}" type="slidenum">
              <a:rPr lang="en-US"/>
              <a:pPr>
                <a:defRPr/>
              </a:pPr>
              <a:t>‹#›</a:t>
            </a:fld>
            <a:endParaRPr lang="en-US" dirty="0"/>
          </a:p>
        </p:txBody>
      </p:sp>
    </p:spTree>
    <p:extLst>
      <p:ext uri="{BB962C8B-B14F-4D97-AF65-F5344CB8AC3E}">
        <p14:creationId xmlns:p14="http://schemas.microsoft.com/office/powerpoint/2010/main" val="240221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8"/>
          <p:cNvSpPr>
            <a:spLocks noGrp="1"/>
          </p:cNvSpPr>
          <p:nvPr>
            <p:ph type="ftr" sz="quarter" idx="11"/>
          </p:nvPr>
        </p:nvSpPr>
        <p:spPr>
          <a:xfrm>
            <a:off x="457200" y="6172200"/>
            <a:ext cx="8077200" cy="457200"/>
          </a:xfrm>
        </p:spPr>
        <p:txBody>
          <a:bodyPr/>
          <a:lstStyle/>
          <a:p>
            <a:pPr algn="l">
              <a:defRPr/>
            </a:pPr>
            <a:r>
              <a:rPr lang="en-US" sz="1200" dirty="0"/>
              <a:t>Stoddard, Susan. (2014). 2014 Disability Statistics Annual Report. Durham, NH: University of New Hampshire. </a:t>
            </a:r>
            <a:r>
              <a:rPr lang="en-US" sz="1200" u="sng" dirty="0">
                <a:hlinkClick r:id="rId2"/>
              </a:rPr>
              <a:t>http://www.researchondisability.org/docs/default-document-library/annualreport_2014_draft5.pdf?sfvrsn=2</a:t>
            </a:r>
            <a:endParaRPr lang="en-US" sz="1200" dirty="0"/>
          </a:p>
        </p:txBody>
      </p:sp>
    </p:spTree>
    <p:extLst>
      <p:ext uri="{BB962C8B-B14F-4D97-AF65-F5344CB8AC3E}">
        <p14:creationId xmlns:p14="http://schemas.microsoft.com/office/powerpoint/2010/main" val="2289937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E37E52-FBFE-4D1A-A198-A8F93AF9A009}" type="datetimeFigureOut">
              <a:rPr lang="en-US" smtClean="0"/>
              <a:pPr/>
              <a:t>1/16/2018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1F56E1-B8D5-483C-A899-C2C57620FE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6" name="Rectangle 6"/>
          <p:cNvSpPr>
            <a:spLocks noGrp="1" noChangeArrowheads="1"/>
          </p:cNvSpPr>
          <p:nvPr>
            <p:ph type="sldNum" sz="quarter" idx="12"/>
          </p:nvPr>
        </p:nvSpPr>
        <p:spPr>
          <a:ln/>
        </p:spPr>
        <p:txBody>
          <a:bodyPr/>
          <a:lstStyle>
            <a:lvl1pPr>
              <a:defRPr/>
            </a:lvl1pPr>
          </a:lstStyle>
          <a:p>
            <a:pPr>
              <a:defRPr/>
            </a:pPr>
            <a:fld id="{C5CFB420-C5F5-4EF3-B438-91EDCABFDC21}" type="slidenum">
              <a:rPr lang="en-US"/>
              <a:pPr>
                <a:defRPr/>
              </a:pPr>
              <a:t>‹#›</a:t>
            </a:fld>
            <a:endParaRPr lang="en-US" dirty="0"/>
          </a:p>
        </p:txBody>
      </p:sp>
    </p:spTree>
    <p:extLst>
      <p:ext uri="{BB962C8B-B14F-4D97-AF65-F5344CB8AC3E}">
        <p14:creationId xmlns:p14="http://schemas.microsoft.com/office/powerpoint/2010/main" val="399813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7" name="Rectangle 6"/>
          <p:cNvSpPr>
            <a:spLocks noGrp="1" noChangeArrowheads="1"/>
          </p:cNvSpPr>
          <p:nvPr>
            <p:ph type="sldNum" sz="quarter" idx="12"/>
          </p:nvPr>
        </p:nvSpPr>
        <p:spPr>
          <a:ln/>
        </p:spPr>
        <p:txBody>
          <a:bodyPr/>
          <a:lstStyle>
            <a:lvl1pPr>
              <a:defRPr/>
            </a:lvl1pPr>
          </a:lstStyle>
          <a:p>
            <a:pPr>
              <a:defRPr/>
            </a:pPr>
            <a:fld id="{2E675941-3660-4154-BA97-9ED7FD3E040B}" type="slidenum">
              <a:rPr lang="en-US"/>
              <a:pPr>
                <a:defRPr/>
              </a:pPr>
              <a:t>‹#›</a:t>
            </a:fld>
            <a:endParaRPr lang="en-US" dirty="0"/>
          </a:p>
        </p:txBody>
      </p:sp>
    </p:spTree>
    <p:extLst>
      <p:ext uri="{BB962C8B-B14F-4D97-AF65-F5344CB8AC3E}">
        <p14:creationId xmlns:p14="http://schemas.microsoft.com/office/powerpoint/2010/main" val="30327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9" name="Rectangle 6"/>
          <p:cNvSpPr>
            <a:spLocks noGrp="1" noChangeArrowheads="1"/>
          </p:cNvSpPr>
          <p:nvPr>
            <p:ph type="sldNum" sz="quarter" idx="12"/>
          </p:nvPr>
        </p:nvSpPr>
        <p:spPr>
          <a:ln/>
        </p:spPr>
        <p:txBody>
          <a:bodyPr/>
          <a:lstStyle>
            <a:lvl1pPr>
              <a:defRPr/>
            </a:lvl1pPr>
          </a:lstStyle>
          <a:p>
            <a:pPr>
              <a:defRPr/>
            </a:pPr>
            <a:fld id="{802747FE-C9EB-4A66-BA89-18553EA0E7A7}" type="slidenum">
              <a:rPr lang="en-US"/>
              <a:pPr>
                <a:defRPr/>
              </a:pPr>
              <a:t>‹#›</a:t>
            </a:fld>
            <a:endParaRPr lang="en-US" dirty="0"/>
          </a:p>
        </p:txBody>
      </p:sp>
    </p:spTree>
    <p:extLst>
      <p:ext uri="{BB962C8B-B14F-4D97-AF65-F5344CB8AC3E}">
        <p14:creationId xmlns:p14="http://schemas.microsoft.com/office/powerpoint/2010/main" val="381751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5" name="Rectangle 6"/>
          <p:cNvSpPr>
            <a:spLocks noGrp="1" noChangeArrowheads="1"/>
          </p:cNvSpPr>
          <p:nvPr>
            <p:ph type="sldNum" sz="quarter" idx="12"/>
          </p:nvPr>
        </p:nvSpPr>
        <p:spPr>
          <a:ln/>
        </p:spPr>
        <p:txBody>
          <a:bodyPr/>
          <a:lstStyle>
            <a:lvl1pPr>
              <a:defRPr/>
            </a:lvl1pPr>
          </a:lstStyle>
          <a:p>
            <a:pPr>
              <a:defRPr/>
            </a:pPr>
            <a:fld id="{B98CE5DB-CAF2-4810-9D55-5FF39FC389B1}" type="slidenum">
              <a:rPr lang="en-US"/>
              <a:pPr>
                <a:defRPr/>
              </a:pPr>
              <a:t>‹#›</a:t>
            </a:fld>
            <a:endParaRPr lang="en-US" dirty="0"/>
          </a:p>
        </p:txBody>
      </p:sp>
    </p:spTree>
    <p:extLst>
      <p:ext uri="{BB962C8B-B14F-4D97-AF65-F5344CB8AC3E}">
        <p14:creationId xmlns:p14="http://schemas.microsoft.com/office/powerpoint/2010/main" val="73791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4" name="Rectangle 6"/>
          <p:cNvSpPr>
            <a:spLocks noGrp="1" noChangeArrowheads="1"/>
          </p:cNvSpPr>
          <p:nvPr>
            <p:ph type="sldNum" sz="quarter" idx="12"/>
          </p:nvPr>
        </p:nvSpPr>
        <p:spPr>
          <a:ln/>
        </p:spPr>
        <p:txBody>
          <a:bodyPr/>
          <a:lstStyle>
            <a:lvl1pPr>
              <a:defRPr/>
            </a:lvl1pPr>
          </a:lstStyle>
          <a:p>
            <a:pPr>
              <a:defRPr/>
            </a:pPr>
            <a:fld id="{24997A91-280D-4251-A28F-329E9B9326BE}" type="slidenum">
              <a:rPr lang="en-US"/>
              <a:pPr>
                <a:defRPr/>
              </a:pPr>
              <a:t>‹#›</a:t>
            </a:fld>
            <a:endParaRPr lang="en-US" dirty="0"/>
          </a:p>
        </p:txBody>
      </p:sp>
    </p:spTree>
    <p:extLst>
      <p:ext uri="{BB962C8B-B14F-4D97-AF65-F5344CB8AC3E}">
        <p14:creationId xmlns:p14="http://schemas.microsoft.com/office/powerpoint/2010/main" val="270222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7" name="Rectangle 6"/>
          <p:cNvSpPr>
            <a:spLocks noGrp="1" noChangeArrowheads="1"/>
          </p:cNvSpPr>
          <p:nvPr>
            <p:ph type="sldNum" sz="quarter" idx="12"/>
          </p:nvPr>
        </p:nvSpPr>
        <p:spPr>
          <a:ln/>
        </p:spPr>
        <p:txBody>
          <a:bodyPr/>
          <a:lstStyle>
            <a:lvl1pPr>
              <a:defRPr/>
            </a:lvl1pPr>
          </a:lstStyle>
          <a:p>
            <a:pPr>
              <a:defRPr/>
            </a:pPr>
            <a:fld id="{BC3C57F0-3D4B-4C65-8E30-69263C160A73}" type="slidenum">
              <a:rPr lang="en-US"/>
              <a:pPr>
                <a:defRPr/>
              </a:pPr>
              <a:t>‹#›</a:t>
            </a:fld>
            <a:endParaRPr lang="en-US" dirty="0"/>
          </a:p>
        </p:txBody>
      </p:sp>
    </p:spTree>
    <p:extLst>
      <p:ext uri="{BB962C8B-B14F-4D97-AF65-F5344CB8AC3E}">
        <p14:creationId xmlns:p14="http://schemas.microsoft.com/office/powerpoint/2010/main" val="156336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Stoddard, Susan. (2014). 2014 Disability Statistics Annual Report. Durham, NH: University of New Hampshire.</a:t>
            </a:r>
          </a:p>
        </p:txBody>
      </p:sp>
      <p:sp>
        <p:nvSpPr>
          <p:cNvPr id="7" name="Rectangle 6"/>
          <p:cNvSpPr>
            <a:spLocks noGrp="1" noChangeArrowheads="1"/>
          </p:cNvSpPr>
          <p:nvPr>
            <p:ph type="sldNum" sz="quarter" idx="12"/>
          </p:nvPr>
        </p:nvSpPr>
        <p:spPr>
          <a:ln/>
        </p:spPr>
        <p:txBody>
          <a:bodyPr/>
          <a:lstStyle>
            <a:lvl1pPr>
              <a:defRPr/>
            </a:lvl1pPr>
          </a:lstStyle>
          <a:p>
            <a:pPr>
              <a:defRPr/>
            </a:pPr>
            <a:fld id="{BA8762DF-21F7-4179-BDA2-8C47ECAC9688}" type="slidenum">
              <a:rPr lang="en-US"/>
              <a:pPr>
                <a:defRPr/>
              </a:pPr>
              <a:t>‹#›</a:t>
            </a:fld>
            <a:endParaRPr lang="en-US" dirty="0"/>
          </a:p>
        </p:txBody>
      </p:sp>
    </p:spTree>
    <p:extLst>
      <p:ext uri="{BB962C8B-B14F-4D97-AF65-F5344CB8AC3E}">
        <p14:creationId xmlns:p14="http://schemas.microsoft.com/office/powerpoint/2010/main" val="269332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en-US" dirty="0"/>
              <a:t>Stoddard, Susan. (2014). 2014 Disability Statistics Annual Report. Durham, NH: University of New Hampshire.</a:t>
            </a: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dirty="0"/>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dirty="0">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304800" y="609600"/>
            <a:ext cx="88392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rPr>
              <a:t>Binge Drinking Percentage Gap for Those With and Without Disabilities, by State, 2016</a:t>
            </a:r>
            <a:endParaRPr kumimoji="0" lang="en-US" sz="3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Footer Placeholder 3"/>
          <p:cNvSpPr>
            <a:spLocks noGrp="1"/>
          </p:cNvSpPr>
          <p:nvPr userDrawn="1">
            <p:ph type="ftr" sz="quarter" idx="3"/>
          </p:nvPr>
        </p:nvSpPr>
        <p:spPr>
          <a:xfrm>
            <a:off x="457200" y="6172200"/>
            <a:ext cx="8077200" cy="457200"/>
          </a:xfrm>
          <a:prstGeom prst="rect">
            <a:avLst/>
          </a:prstGeom>
        </p:spPr>
        <p:txBody>
          <a:bodyPr/>
          <a:lstStyle/>
          <a:p>
            <a:pPr algn="l">
              <a:defRPr/>
            </a:pPr>
            <a:r>
              <a:rPr lang="en-US" sz="1200" dirty="0"/>
              <a:t>Kraus, Lewis. (2017). 2017 Disability Statistics Annual Report. Durham, NH: University of New Hampshire. </a:t>
            </a:r>
            <a:r>
              <a:rPr lang="en-US" sz="1200" u="sng" dirty="0">
                <a:solidFill>
                  <a:srgbClr val="FF0000"/>
                </a:solidFill>
              </a:rPr>
              <a:t>http://www.disabilitycompendium.org/docs/default-source/2017-compendium/kraus_2017compendium.pdf</a:t>
            </a:r>
            <a:endParaRPr lang="en-US" sz="1200" dirty="0">
              <a:solidFill>
                <a:srgbClr val="FF0000"/>
              </a:solidFill>
            </a:endParaRPr>
          </a:p>
        </p:txBody>
      </p:sp>
      <p:sp>
        <p:nvSpPr>
          <p:cNvPr id="9" name="Rectangle 14"/>
          <p:cNvSpPr>
            <a:spLocks noChangeArrowheads="1"/>
          </p:cNvSpPr>
          <p:nvPr userDrawn="1"/>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 name="Rectangle 15"/>
          <p:cNvSpPr>
            <a:spLocks noChangeArrowheads="1"/>
          </p:cNvSpPr>
          <p:nvPr userDrawn="1"/>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Isosceles Triangle 10"/>
          <p:cNvSpPr/>
          <p:nvPr userDrawn="1"/>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457200" y="5971401"/>
            <a:ext cx="8305800" cy="276999"/>
          </a:xfrm>
          <a:prstGeom prst="rect">
            <a:avLst/>
          </a:prstGeom>
        </p:spPr>
        <p:txBody>
          <a:bodyPr wrap="square">
            <a:spAutoFit/>
          </a:bodyPr>
          <a:lstStyle/>
          <a:p>
            <a:pPr eaLnBrk="1" hangingPunct="1">
              <a:spcBef>
                <a:spcPts val="1800"/>
              </a:spcBef>
              <a:buNone/>
            </a:pPr>
            <a:r>
              <a:rPr lang="en-US" sz="1200" dirty="0">
                <a:solidFill>
                  <a:srgbClr val="FF0000"/>
                </a:solidFill>
                <a:latin typeface="Arial" pitchFamily="34" charset="0"/>
                <a:cs typeface="Arial" pitchFamily="34" charset="0"/>
              </a:rPr>
              <a:t>Data Source: American Community Survey, 2016</a:t>
            </a:r>
          </a:p>
        </p:txBody>
      </p:sp>
      <p:pic>
        <p:nvPicPr>
          <p:cNvPr id="13"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7"/>
          <p:cNvSpPr>
            <a:spLocks noChangeArrowheads="1"/>
          </p:cNvSpPr>
          <p:nvPr userDrawn="1"/>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a:t>
            </a:fld>
            <a:endParaRPr lang="en-US" sz="1200" dirty="0"/>
          </a:p>
        </p:txBody>
      </p:sp>
      <p:pic>
        <p:nvPicPr>
          <p:cNvPr id="15" name="Picture 14" descr="Fig. 42.jpg"/>
          <p:cNvPicPr>
            <a:picLocks noChangeAspect="1"/>
          </p:cNvPicPr>
          <p:nvPr userDrawn="1"/>
        </p:nvPicPr>
        <p:blipFill>
          <a:blip r:embed="rId14" cstate="print"/>
          <a:stretch>
            <a:fillRect/>
          </a:stretch>
        </p:blipFill>
        <p:spPr>
          <a:xfrm>
            <a:off x="685800" y="1600200"/>
            <a:ext cx="7924800" cy="435490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disabilitycompendium.org/sites/default/files/user-uploads/2016AnnualReportSlideDeck" TargetMode="Externa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hyperlink" Target="http://disabilitycompendium.org/sites/default/files/user-uploads/2016AnnualReportSlideDeck" TargetMode="External"/><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disabilitycompendium.org/sites/default/files/user-uploads/2016AnnualReportSlideDec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a:t>Annual Report on Disability Statistics</a:t>
            </a:r>
            <a:endParaRPr lang="en-US" sz="3000" b="1" dirty="0"/>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a:t>
            </a:fld>
            <a:endParaRPr lang="en-US" sz="1200" dirty="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Content Placeholder 11"/>
          <p:cNvSpPr>
            <a:spLocks noGrp="1"/>
          </p:cNvSpPr>
          <p:nvPr>
            <p:ph idx="1"/>
          </p:nvPr>
        </p:nvSpPr>
        <p:spPr>
          <a:xfrm>
            <a:off x="4694436" y="2209800"/>
            <a:ext cx="3992364" cy="3952082"/>
          </a:xfrm>
        </p:spPr>
        <p:txBody>
          <a:bodyPr/>
          <a:lstStyle/>
          <a:p>
            <a:pPr>
              <a:buNone/>
            </a:pPr>
            <a:r>
              <a:rPr lang="en-US" sz="2800" b="1" dirty="0">
                <a:latin typeface="+mj-lt"/>
              </a:rPr>
              <a:t>State Level Statistics</a:t>
            </a:r>
          </a:p>
          <a:p>
            <a:pPr>
              <a:buNone/>
            </a:pPr>
            <a:endParaRPr lang="en-US" sz="2800" b="1" dirty="0">
              <a:latin typeface="+mj-lt"/>
            </a:endParaRPr>
          </a:p>
          <a:p>
            <a:pPr>
              <a:buNone/>
            </a:pPr>
            <a:endParaRPr lang="en-US" sz="2800" b="1" dirty="0">
              <a:latin typeface="+mj-lt"/>
            </a:endParaRPr>
          </a:p>
          <a:p>
            <a:pPr>
              <a:buNone/>
            </a:pPr>
            <a:endParaRPr lang="en-US" sz="2800" b="1" dirty="0">
              <a:latin typeface="+mj-lt"/>
            </a:endParaRPr>
          </a:p>
          <a:p>
            <a:pPr algn="ctr">
              <a:buNone/>
            </a:pPr>
            <a:r>
              <a:rPr lang="en-US" sz="2800" b="1" dirty="0">
                <a:latin typeface="+mj-lt"/>
              </a:rPr>
              <a:t>Lewis Kraus </a:t>
            </a:r>
          </a:p>
          <a:p>
            <a:pPr algn="ctr">
              <a:buNone/>
            </a:pPr>
            <a:endParaRPr lang="en-US" sz="1800" dirty="0"/>
          </a:p>
          <a:p>
            <a:pPr algn="ctr">
              <a:buNone/>
            </a:pPr>
            <a:r>
              <a:rPr lang="en-US" sz="2000" b="1" dirty="0"/>
              <a:t>Center on Disability at the Public Health Institute</a:t>
            </a:r>
          </a:p>
        </p:txBody>
      </p:sp>
      <p:pic>
        <p:nvPicPr>
          <p:cNvPr id="2" name="Picture 1" descr="2017 Disability Statistics Annual Report Cover Page">
            <a:extLst>
              <a:ext uri="{FF2B5EF4-FFF2-40B4-BE49-F238E27FC236}">
                <a16:creationId xmlns:a16="http://schemas.microsoft.com/office/drawing/2014/main" id="{6CB5A4ED-9572-4030-B2CA-49A71D093CAE}"/>
              </a:ext>
            </a:extLst>
          </p:cNvPr>
          <p:cNvPicPr>
            <a:picLocks noChangeAspect="1"/>
          </p:cNvPicPr>
          <p:nvPr/>
        </p:nvPicPr>
        <p:blipFill>
          <a:blip r:embed="rId4"/>
          <a:stretch>
            <a:fillRect/>
          </a:stretch>
        </p:blipFill>
        <p:spPr>
          <a:xfrm>
            <a:off x="639566" y="1219200"/>
            <a:ext cx="3810000" cy="495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3"/>
              </a:rPr>
              <a:t>http://disabilitycompendium.org/sites/default/files/user-uploads/2017AnnualReportSlideDeck</a:t>
            </a:r>
            <a:r>
              <a:rPr lang="en-US" sz="1200" dirty="0"/>
              <a:t> </a:t>
            </a:r>
            <a:endParaRPr lang="en-US" sz="1200" dirty="0">
              <a:solidFill>
                <a:srgbClr val="FF0000"/>
              </a:solidFill>
            </a:endParaRPr>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B18120 </a:t>
            </a:r>
            <a:endParaRPr lang="en-US" sz="1200" dirty="0">
              <a:latin typeface="Arial" pitchFamily="34" charset="0"/>
              <a:cs typeface="Arial" pitchFamily="34" charset="0"/>
            </a:endParaRPr>
          </a:p>
        </p:txBody>
      </p:sp>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10</a:t>
            </a:fld>
            <a:endParaRPr lang="en-US" sz="1200" dirty="0"/>
          </a:p>
        </p:txBody>
      </p:sp>
      <p:sp>
        <p:nvSpPr>
          <p:cNvPr id="14"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a:t>Percent of Persons With and Without Disabilities Employed, by State, 2016</a:t>
            </a:r>
          </a:p>
        </p:txBody>
      </p:sp>
      <p:sp>
        <p:nvSpPr>
          <p:cNvPr id="1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10</a:t>
            </a:fld>
            <a:endParaRPr lang="en-US" sz="1200"/>
          </a:p>
        </p:txBody>
      </p:sp>
      <p:pic>
        <p:nvPicPr>
          <p:cNvPr id="1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Isosceles Triangle 18"/>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845936" y="5078060"/>
            <a:ext cx="7650364" cy="461665"/>
          </a:xfrm>
          <a:prstGeom prst="rect">
            <a:avLst/>
          </a:prstGeom>
          <a:noFill/>
        </p:spPr>
        <p:txBody>
          <a:bodyPr wrap="none" rtlCol="0">
            <a:spAutoFit/>
          </a:bodyPr>
          <a:lstStyle/>
          <a:p>
            <a:r>
              <a:rPr lang="en-US" sz="2400" b="1" dirty="0"/>
              <a:t>With Disabilities			Without Disabilities</a:t>
            </a:r>
          </a:p>
        </p:txBody>
      </p:sp>
      <p:pic>
        <p:nvPicPr>
          <p:cNvPr id="23" name="Picture 22" descr="Fig.1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251" y="2514600"/>
            <a:ext cx="4171749" cy="2288141"/>
          </a:xfrm>
          <a:prstGeom prst="rect">
            <a:avLst/>
          </a:prstGeom>
        </p:spPr>
      </p:pic>
      <p:pic>
        <p:nvPicPr>
          <p:cNvPr id="24" name="Picture 23" descr="Fig.1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47" y="2578276"/>
            <a:ext cx="3933753" cy="22110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Gap of Percent Employed Among People with and without Disabilities, by State, 2016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B18120 </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20 Map of US showing the percent employment gap among people with and without disabilities, by sta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63" y="1566862"/>
            <a:ext cx="7759521" cy="4450502"/>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11</a:t>
            </a:fld>
            <a:endParaRPr lang="en-US" sz="1200" dirty="0"/>
          </a:p>
        </p:txBody>
      </p:sp>
      <p:sp>
        <p:nvSpPr>
          <p:cNvPr id="14" name="Footer Placeholder 3">
            <a:extLst>
              <a:ext uri="{FF2B5EF4-FFF2-40B4-BE49-F238E27FC236}">
                <a16:creationId xmlns:a16="http://schemas.microsoft.com/office/drawing/2014/main" id="{AB1F53C6-16E6-433C-9046-97BC2D438DC5}"/>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pic>
        <p:nvPicPr>
          <p:cNvPr id="3" name="Picture 2">
            <a:extLst>
              <a:ext uri="{FF2B5EF4-FFF2-40B4-BE49-F238E27FC236}">
                <a16:creationId xmlns:a16="http://schemas.microsoft.com/office/drawing/2014/main" id="{8BF1E544-6D52-49F8-8CBD-C31F5B7F6B5D}"/>
              </a:ext>
            </a:extLst>
          </p:cNvPr>
          <p:cNvPicPr>
            <a:picLocks noChangeAspect="1"/>
          </p:cNvPicPr>
          <p:nvPr/>
        </p:nvPicPr>
        <p:blipFill>
          <a:blip r:embed="rId6"/>
          <a:stretch>
            <a:fillRect/>
          </a:stretch>
        </p:blipFill>
        <p:spPr>
          <a:xfrm>
            <a:off x="7372349" y="4171102"/>
            <a:ext cx="1278453" cy="14192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State Median Earnings, Past 12 Months, Ages 16 and Over </a:t>
            </a:r>
            <a:r>
              <a:rPr lang="en-US" b="1" u="sng" dirty="0"/>
              <a:t>with</a:t>
            </a:r>
            <a:r>
              <a:rPr lang="en-US" b="1" dirty="0"/>
              <a:t> Disability, 2016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B18140 </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24.jpg Map of US showing the range of median earning (ages 16 and over) for people with disabilities, by sta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15" y="1606728"/>
            <a:ext cx="7960169" cy="4332458"/>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12</a:t>
            </a:fld>
            <a:endParaRPr lang="en-US" sz="1200" dirty="0"/>
          </a:p>
        </p:txBody>
      </p:sp>
      <p:sp>
        <p:nvSpPr>
          <p:cNvPr id="12" name="Footer Placeholder 3">
            <a:extLst>
              <a:ext uri="{FF2B5EF4-FFF2-40B4-BE49-F238E27FC236}">
                <a16:creationId xmlns:a16="http://schemas.microsoft.com/office/drawing/2014/main" id="{5E254925-E08E-4989-8246-93417F413257}"/>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State Median Earnings, Past 12 Months, Ages 16 and Over </a:t>
            </a:r>
            <a:r>
              <a:rPr lang="en-US" b="1" u="sng" dirty="0"/>
              <a:t>without</a:t>
            </a:r>
            <a:r>
              <a:rPr lang="en-US" b="1" dirty="0"/>
              <a:t> Disability, 2016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B18140</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25.jpg Map of US showing the range of median earning (ages 16 and over) for people with disabilities, by sta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36" y="1606819"/>
            <a:ext cx="7924327" cy="4404927"/>
          </a:xfrm>
          <a:prstGeom prst="rect">
            <a:avLst/>
          </a:prstGeom>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13</a:t>
            </a:fld>
            <a:endParaRPr lang="en-US" sz="1200" dirty="0"/>
          </a:p>
        </p:txBody>
      </p:sp>
      <p:sp>
        <p:nvSpPr>
          <p:cNvPr id="12" name="Footer Placeholder 3">
            <a:extLst>
              <a:ext uri="{FF2B5EF4-FFF2-40B4-BE49-F238E27FC236}">
                <a16:creationId xmlns:a16="http://schemas.microsoft.com/office/drawing/2014/main" id="{354A5531-C7A4-4341-87F8-442C2554372B}"/>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Median Earnings Gap of People 16 Years and Over in the Past 12 Months, by State, 2016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B18140</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26.jpg Map of US showing the median earnings gap, by st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1592527"/>
            <a:ext cx="8153400" cy="4378874"/>
          </a:xfrm>
          <a:prstGeom prst="rect">
            <a:avLst/>
          </a:prstGeom>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14</a:t>
            </a:fld>
            <a:endParaRPr lang="en-US" sz="1200" dirty="0"/>
          </a:p>
        </p:txBody>
      </p:sp>
      <p:sp>
        <p:nvSpPr>
          <p:cNvPr id="13" name="Footer Placeholder 3">
            <a:extLst>
              <a:ext uri="{FF2B5EF4-FFF2-40B4-BE49-F238E27FC236}">
                <a16:creationId xmlns:a16="http://schemas.microsoft.com/office/drawing/2014/main" id="{7E54FEEE-AAE4-4A15-AD24-8A064C4E237D}"/>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Poverty Percentage Gap Among People with and without Disabilities, by State, 2016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B18130</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Fig.29.jpg Map of the US showing the poverty percentage gap among people with and without disabilities, by st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973" y="1591119"/>
            <a:ext cx="7638054" cy="4454081"/>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15</a:t>
            </a:fld>
            <a:endParaRPr lang="en-US" sz="1200" dirty="0"/>
          </a:p>
        </p:txBody>
      </p:sp>
      <p:sp>
        <p:nvSpPr>
          <p:cNvPr id="14" name="Footer Placeholder 3">
            <a:extLst>
              <a:ext uri="{FF2B5EF4-FFF2-40B4-BE49-F238E27FC236}">
                <a16:creationId xmlns:a16="http://schemas.microsoft.com/office/drawing/2014/main" id="{267FAE2E-626F-4DE9-B7DB-0A9E50133880}"/>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Poverty Percentage Gap Among People</a:t>
            </a:r>
            <a:br>
              <a:rPr lang="en-US" b="1" dirty="0"/>
            </a:br>
            <a:r>
              <a:rPr lang="en-US" b="1" dirty="0"/>
              <a:t>Ages 5 and Under with and without Disabilities,</a:t>
            </a:r>
            <a:br>
              <a:rPr lang="en-US" b="1" dirty="0"/>
            </a:br>
            <a:r>
              <a:rPr lang="en-US" b="1" dirty="0"/>
              <a:t>by State, 2016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B18130</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30.jpg Map of US showing the poverty percentage gap among people ages 5 and under, with and without disabilities, by state. "/>
          <p:cNvPicPr>
            <a:picLocks noChangeAspect="1"/>
          </p:cNvPicPr>
          <p:nvPr/>
        </p:nvPicPr>
        <p:blipFill rotWithShape="1">
          <a:blip r:embed="rId4">
            <a:extLst>
              <a:ext uri="{28A0092B-C50C-407E-A947-70E740481C1C}">
                <a14:useLocalDpi xmlns:a14="http://schemas.microsoft.com/office/drawing/2010/main" val="0"/>
              </a:ext>
            </a:extLst>
          </a:blip>
          <a:srcRect t="11049"/>
          <a:stretch/>
        </p:blipFill>
        <p:spPr>
          <a:xfrm>
            <a:off x="1121228" y="2020927"/>
            <a:ext cx="7206343" cy="4024273"/>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16</a:t>
            </a:fld>
            <a:endParaRPr lang="en-US" sz="1200" dirty="0"/>
          </a:p>
        </p:txBody>
      </p:sp>
      <p:sp>
        <p:nvSpPr>
          <p:cNvPr id="12" name="Footer Placeholder 3">
            <a:extLst>
              <a:ext uri="{FF2B5EF4-FFF2-40B4-BE49-F238E27FC236}">
                <a16:creationId xmlns:a16="http://schemas.microsoft.com/office/drawing/2014/main" id="{F6FCC225-EB0F-4872-84E0-75F86A3D6725}"/>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Poverty Percentage Gap Among People</a:t>
            </a:r>
            <a:br>
              <a:rPr lang="en-US" b="1" dirty="0"/>
            </a:br>
            <a:r>
              <a:rPr lang="en-US" b="1" dirty="0"/>
              <a:t>Ages 5-17 with and without Disabilities, </a:t>
            </a:r>
            <a:br>
              <a:rPr lang="en-US" b="1" dirty="0"/>
            </a:br>
            <a:r>
              <a:rPr lang="en-US" b="1" dirty="0"/>
              <a:t>by State, 2016</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B18130 </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31.jpg Map of US showing the poverty percentage gap among people ages 5-17 with and without disabilities, by state. "/>
          <p:cNvPicPr>
            <a:picLocks noChangeAspect="1"/>
          </p:cNvPicPr>
          <p:nvPr/>
        </p:nvPicPr>
        <p:blipFill rotWithShape="1">
          <a:blip r:embed="rId4">
            <a:extLst>
              <a:ext uri="{28A0092B-C50C-407E-A947-70E740481C1C}">
                <a14:useLocalDpi xmlns:a14="http://schemas.microsoft.com/office/drawing/2010/main" val="0"/>
              </a:ext>
            </a:extLst>
          </a:blip>
          <a:srcRect t="3013"/>
          <a:stretch/>
        </p:blipFill>
        <p:spPr>
          <a:xfrm>
            <a:off x="966218" y="2021385"/>
            <a:ext cx="7211564" cy="4023815"/>
          </a:xfrm>
          <a:prstGeom prst="rect">
            <a:avLst/>
          </a:prstGeom>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17</a:t>
            </a:fld>
            <a:endParaRPr lang="en-US" sz="1200" dirty="0"/>
          </a:p>
        </p:txBody>
      </p:sp>
      <p:sp>
        <p:nvSpPr>
          <p:cNvPr id="12" name="Footer Placeholder 3">
            <a:extLst>
              <a:ext uri="{FF2B5EF4-FFF2-40B4-BE49-F238E27FC236}">
                <a16:creationId xmlns:a16="http://schemas.microsoft.com/office/drawing/2014/main" id="{F2784E15-CDE5-4ACE-B1A9-2105FE807A04}"/>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Poverty Percentage Gap Among People Ages 18-64 with and without Disabilities, </a:t>
            </a:r>
            <a:br>
              <a:rPr lang="en-US" b="1" dirty="0"/>
            </a:br>
            <a:r>
              <a:rPr lang="en-US" b="1" dirty="0"/>
              <a:t>by State, 2016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B18130</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32.jpg Map of US showing the poverty percentage gap among people ages 18-64 with and without disabilities, by state. "/>
          <p:cNvPicPr>
            <a:picLocks noChangeAspect="1"/>
          </p:cNvPicPr>
          <p:nvPr/>
        </p:nvPicPr>
        <p:blipFill rotWithShape="1">
          <a:blip r:embed="rId4">
            <a:extLst>
              <a:ext uri="{28A0092B-C50C-407E-A947-70E740481C1C}">
                <a14:useLocalDpi xmlns:a14="http://schemas.microsoft.com/office/drawing/2010/main" val="0"/>
              </a:ext>
            </a:extLst>
          </a:blip>
          <a:srcRect t="2654"/>
          <a:stretch/>
        </p:blipFill>
        <p:spPr>
          <a:xfrm>
            <a:off x="976838" y="2049805"/>
            <a:ext cx="7266523" cy="3995395"/>
          </a:xfrm>
          <a:prstGeom prst="rect">
            <a:avLst/>
          </a:prstGeom>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18</a:t>
            </a:fld>
            <a:endParaRPr lang="en-US" sz="1200" dirty="0"/>
          </a:p>
        </p:txBody>
      </p:sp>
      <p:sp>
        <p:nvSpPr>
          <p:cNvPr id="13" name="Footer Placeholder 3">
            <a:extLst>
              <a:ext uri="{FF2B5EF4-FFF2-40B4-BE49-F238E27FC236}">
                <a16:creationId xmlns:a16="http://schemas.microsoft.com/office/drawing/2014/main" id="{806C6591-A960-424F-8FDE-40B7BD7A9C4E}"/>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Poverty Percentage Gap Among People</a:t>
            </a:r>
            <a:br>
              <a:rPr lang="en-US" b="1" dirty="0"/>
            </a:br>
            <a:r>
              <a:rPr lang="en-US" b="1" dirty="0"/>
              <a:t>Ages 65 and Over with and without Disabilities, by State, 2016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B18130</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33.jpg Map of US showing the poverty percentage gap among people ages 65 and over with and without disabilities, by state. "/>
          <p:cNvPicPr>
            <a:picLocks noChangeAspect="1"/>
          </p:cNvPicPr>
          <p:nvPr/>
        </p:nvPicPr>
        <p:blipFill rotWithShape="1">
          <a:blip r:embed="rId4">
            <a:extLst>
              <a:ext uri="{28A0092B-C50C-407E-A947-70E740481C1C}">
                <a14:useLocalDpi xmlns:a14="http://schemas.microsoft.com/office/drawing/2010/main" val="0"/>
              </a:ext>
            </a:extLst>
          </a:blip>
          <a:srcRect t="2397" b="1597"/>
          <a:stretch/>
        </p:blipFill>
        <p:spPr>
          <a:xfrm>
            <a:off x="1028700" y="2021545"/>
            <a:ext cx="7162800" cy="3990201"/>
          </a:xfrm>
          <a:prstGeom prst="rect">
            <a:avLst/>
          </a:prstGeom>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19</a:t>
            </a:fld>
            <a:endParaRPr lang="en-US" sz="1200" dirty="0"/>
          </a:p>
        </p:txBody>
      </p:sp>
      <p:sp>
        <p:nvSpPr>
          <p:cNvPr id="12" name="Footer Placeholder 3">
            <a:extLst>
              <a:ext uri="{FF2B5EF4-FFF2-40B4-BE49-F238E27FC236}">
                <a16:creationId xmlns:a16="http://schemas.microsoft.com/office/drawing/2014/main" id="{098217D2-B761-4D98-9A3A-04510A3D7C58}"/>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808038"/>
          </a:xfrm>
        </p:spPr>
        <p:txBody>
          <a:bodyPr/>
          <a:lstStyle/>
          <a:p>
            <a:r>
              <a:rPr lang="en-US" b="1" dirty="0"/>
              <a:t>People with Disabilities Living in the Community as a Percentage of the US Population, by State, 2016</a:t>
            </a:r>
            <a:endParaRPr lang="en-US" dirty="0"/>
          </a:p>
        </p:txBody>
      </p:sp>
      <p:sp>
        <p:nvSpPr>
          <p:cNvPr id="4" name="Footer Placeholder 3"/>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 2017 Disability Statistics Annual Report. Durham, NH: University of New Hampshire. </a:t>
            </a:r>
            <a:r>
              <a:rPr lang="en-US" sz="1200" u="sng" dirty="0">
                <a:hlinkClick r:id="rId3"/>
              </a:rPr>
              <a:t>http://disabilitycompendium.org/sites/default/files/user-uploads/2017AnnualReportSlideDeck</a:t>
            </a:r>
            <a:r>
              <a:rPr lang="en-US" sz="1200" dirty="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60250"/>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B1810 </a:t>
            </a:r>
            <a:endParaRPr lang="en-US" sz="1200" dirty="0">
              <a:latin typeface="Arial" pitchFamily="34" charset="0"/>
              <a:cs typeface="Arial" pitchFamily="34" charset="0"/>
            </a:endParaRPr>
          </a:p>
        </p:txBody>
      </p:sp>
      <p:pic>
        <p:nvPicPr>
          <p:cNvPr id="9" name="Picture 8" descr="Fig.2.jpg Map of US showing percentage of people with disabilities living in the community, by st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2027238"/>
            <a:ext cx="7081954" cy="3964210"/>
          </a:xfrm>
          <a:prstGeom prst="rect">
            <a:avLst/>
          </a:prstGeom>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a:t>
            </a:fld>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Smoking Percentages Gap Among People</a:t>
            </a:r>
            <a:br>
              <a:rPr lang="en-US" b="1" dirty="0"/>
            </a:br>
            <a:r>
              <a:rPr lang="en-US" b="1" dirty="0"/>
              <a:t>with and without Disabilities By State, 2016</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Authors' calculations using data from the 2016 Behavioral Risk Factor Surveillance Survey BRFSS *</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36.jpg Map of US showing the percentage gap between smokers with and without disabilities by sta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66862"/>
            <a:ext cx="7777049" cy="4437933"/>
          </a:xfrm>
          <a:prstGeom prst="rect">
            <a:avLst/>
          </a:prstGeom>
        </p:spPr>
      </p:pic>
      <p:sp>
        <p:nvSpPr>
          <p:cNvPr id="10"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20</a:t>
            </a:fld>
            <a:endParaRPr lang="en-US" sz="1200" dirty="0"/>
          </a:p>
        </p:txBody>
      </p:sp>
      <p:sp>
        <p:nvSpPr>
          <p:cNvPr id="12" name="Footer Placeholder 3">
            <a:extLst>
              <a:ext uri="{FF2B5EF4-FFF2-40B4-BE49-F238E27FC236}">
                <a16:creationId xmlns:a16="http://schemas.microsoft.com/office/drawing/2014/main" id="{42E7C35C-2BE6-4DCF-8247-54AA257B6277}"/>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Obesity Percentages Gap Among People </a:t>
            </a:r>
            <a:br>
              <a:rPr lang="en-US" b="1" dirty="0"/>
            </a:br>
            <a:r>
              <a:rPr lang="en-US" b="1" dirty="0"/>
              <a:t>with and without Disabilities, by State, 2016</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Authors' calculations using data from the 2016 Behavioral Risk Factor Surveillance Survey BRFSS</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g.39.jpg Map of US showing the obesity percentage gap among people with and without disabilities, by sta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466" y="1566862"/>
            <a:ext cx="7765867" cy="4419600"/>
          </a:xfrm>
          <a:prstGeom prst="rect">
            <a:avLst/>
          </a:prstGeom>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21</a:t>
            </a:fld>
            <a:endParaRPr lang="en-US" sz="1200" dirty="0"/>
          </a:p>
        </p:txBody>
      </p:sp>
      <p:sp>
        <p:nvSpPr>
          <p:cNvPr id="13" name="Footer Placeholder 3">
            <a:extLst>
              <a:ext uri="{FF2B5EF4-FFF2-40B4-BE49-F238E27FC236}">
                <a16:creationId xmlns:a16="http://schemas.microsoft.com/office/drawing/2014/main" id="{D2B3574F-FE84-4C31-92CB-1E6B5BE627F9}"/>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Binge Drinking Percentage Gap Among</a:t>
            </a:r>
            <a:br>
              <a:rPr lang="en-US" b="1" dirty="0"/>
            </a:br>
            <a:r>
              <a:rPr lang="en-US" b="1" dirty="0"/>
              <a:t>People with and without Disabilities, </a:t>
            </a:r>
            <a:br>
              <a:rPr lang="en-US" b="1" dirty="0"/>
            </a:br>
            <a:r>
              <a:rPr lang="en-US" b="1" dirty="0"/>
              <a:t>by State, 2016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Authors' calculations using data from the 2016 Behavioral Risk Factor Surveillance Survey BRFSS</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22</a:t>
            </a:fld>
            <a:endParaRPr lang="en-US" sz="1200" dirty="0"/>
          </a:p>
        </p:txBody>
      </p:sp>
      <p:pic>
        <p:nvPicPr>
          <p:cNvPr id="10" name="Picture 9" descr="Fig.42.jpg Map of US showing binge drinking percentage gaps among people with and without disabilities by state. "/>
          <p:cNvPicPr>
            <a:picLocks noChangeAspect="1"/>
          </p:cNvPicPr>
          <p:nvPr/>
        </p:nvPicPr>
        <p:blipFill rotWithShape="1">
          <a:blip r:embed="rId4">
            <a:extLst>
              <a:ext uri="{28A0092B-C50C-407E-A947-70E740481C1C}">
                <a14:useLocalDpi xmlns:a14="http://schemas.microsoft.com/office/drawing/2010/main" val="0"/>
              </a:ext>
            </a:extLst>
          </a:blip>
          <a:srcRect t="3956"/>
          <a:stretch/>
        </p:blipFill>
        <p:spPr>
          <a:xfrm>
            <a:off x="1012783" y="2017885"/>
            <a:ext cx="7194633" cy="3973960"/>
          </a:xfrm>
          <a:prstGeom prst="rect">
            <a:avLst/>
          </a:prstGeom>
        </p:spPr>
      </p:pic>
      <p:sp>
        <p:nvSpPr>
          <p:cNvPr id="13" name="Footer Placeholder 3">
            <a:extLst>
              <a:ext uri="{FF2B5EF4-FFF2-40B4-BE49-F238E27FC236}">
                <a16:creationId xmlns:a16="http://schemas.microsoft.com/office/drawing/2014/main" id="{E9EA217C-607B-4089-BAD9-15586C6C6E7F}"/>
              </a:ext>
            </a:extLst>
          </p:cNvPr>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5"/>
              </a:rPr>
              <a:t>http://disabilitycompendium.org/sites/default/files/user-uploads/2017AnnualReportSlideDeck</a:t>
            </a:r>
            <a:r>
              <a:rPr lang="en-US" sz="1200" dirty="0"/>
              <a:t> </a:t>
            </a:r>
            <a:endParaRPr lang="en-US" sz="12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For more information </a:t>
            </a:r>
            <a:endParaRPr lang="en-US" dirty="0"/>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2597021"/>
            <a:ext cx="9144000" cy="2508379"/>
          </a:xfrm>
          <a:prstGeom prst="rect">
            <a:avLst/>
          </a:prstGeom>
        </p:spPr>
        <p:txBody>
          <a:bodyPr wrap="square">
            <a:spAutoFit/>
          </a:bodyPr>
          <a:lstStyle/>
          <a:p>
            <a:pPr algn="ctr" eaLnBrk="1" hangingPunct="1">
              <a:spcBef>
                <a:spcPts val="1800"/>
              </a:spcBef>
              <a:buNone/>
            </a:pPr>
            <a:r>
              <a:rPr lang="en-US" sz="2800" b="1" dirty="0">
                <a:latin typeface="Arial" pitchFamily="34" charset="0"/>
                <a:cs typeface="Arial" pitchFamily="34" charset="0"/>
              </a:rPr>
              <a:t>Lewis Kraus</a:t>
            </a:r>
          </a:p>
          <a:p>
            <a:pPr algn="ctr" eaLnBrk="1" hangingPunct="1">
              <a:spcBef>
                <a:spcPts val="1800"/>
              </a:spcBef>
              <a:buNone/>
            </a:pPr>
            <a:r>
              <a:rPr lang="en-US" sz="2800" dirty="0">
                <a:latin typeface="Arial" pitchFamily="34" charset="0"/>
                <a:cs typeface="Arial" pitchFamily="34" charset="0"/>
              </a:rPr>
              <a:t>Center on Disability at the Public Health Institute</a:t>
            </a:r>
          </a:p>
          <a:p>
            <a:pPr algn="ctr" eaLnBrk="1" hangingPunct="1">
              <a:spcBef>
                <a:spcPts val="1800"/>
              </a:spcBef>
              <a:buNone/>
            </a:pPr>
            <a:r>
              <a:rPr lang="en-US" sz="2800" dirty="0">
                <a:latin typeface="Arial" pitchFamily="34" charset="0"/>
                <a:cs typeface="Arial" pitchFamily="34" charset="0"/>
              </a:rPr>
              <a:t>510-285-5600</a:t>
            </a:r>
          </a:p>
          <a:p>
            <a:pPr algn="ctr" eaLnBrk="1" hangingPunct="1">
              <a:spcBef>
                <a:spcPts val="1800"/>
              </a:spcBef>
              <a:buNone/>
            </a:pPr>
            <a:r>
              <a:rPr lang="en-US" sz="2800" dirty="0">
                <a:latin typeface="Arial" pitchFamily="34" charset="0"/>
                <a:cs typeface="Arial" pitchFamily="34" charset="0"/>
              </a:rPr>
              <a:t>lkraus@centerondisability.org</a:t>
            </a: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23</a:t>
            </a:fld>
            <a:endParaRPr lang="en-US" sz="1200" dirty="0"/>
          </a:p>
        </p:txBody>
      </p:sp>
    </p:spTree>
    <p:extLst>
      <p:ext uri="{BB962C8B-B14F-4D97-AF65-F5344CB8AC3E}">
        <p14:creationId xmlns:p14="http://schemas.microsoft.com/office/powerpoint/2010/main" val="117898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People with Disabilities </a:t>
            </a:r>
            <a:r>
              <a:rPr lang="en-US" b="1" u="sng" dirty="0"/>
              <a:t>Ages Under 5 Years </a:t>
            </a:r>
            <a:r>
              <a:rPr lang="en-US" b="1" dirty="0"/>
              <a:t>Living in the Community, by State, 2016 </a:t>
            </a:r>
            <a:endParaRPr lang="en-US" dirty="0"/>
          </a:p>
        </p:txBody>
      </p:sp>
      <p:sp>
        <p:nvSpPr>
          <p:cNvPr id="4" name="Footer Placeholder 3"/>
          <p:cNvSpPr>
            <a:spLocks noGrp="1"/>
          </p:cNvSpPr>
          <p:nvPr>
            <p:ph type="ftr" sz="quarter" idx="11"/>
          </p:nvPr>
        </p:nvSpPr>
        <p:spPr>
          <a:xfrm>
            <a:off x="457200" y="6223000"/>
            <a:ext cx="8458200" cy="457200"/>
          </a:xfrm>
        </p:spPr>
        <p:txBody>
          <a:bodyPr/>
          <a:lstStyle/>
          <a:p>
            <a:pPr algn="l">
              <a:defRPr/>
            </a:pPr>
            <a:r>
              <a:rPr lang="en-US" sz="1200" dirty="0"/>
              <a:t>Kraus, L., Lauer, E., Coleman, R., and </a:t>
            </a:r>
            <a:r>
              <a:rPr lang="en-US" sz="1200" dirty="0" err="1"/>
              <a:t>Houtenville</a:t>
            </a:r>
            <a:r>
              <a:rPr lang="en-US" sz="1200" dirty="0"/>
              <a:t>, A. (2018). 2017 Disability Statistics Annual Report. Durham, NH: University of New Hampshire. </a:t>
            </a:r>
            <a:r>
              <a:rPr lang="en-US" sz="1200" u="sng" dirty="0">
                <a:hlinkClick r:id="rId3"/>
              </a:rPr>
              <a:t>http://disabilitycompendium.org/sites/default/files/user-uploads/2017AnnualReportSlideDeck</a:t>
            </a:r>
            <a:r>
              <a:rPr lang="en-US" sz="1200" dirty="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FactFinder Table B1810</a:t>
            </a:r>
            <a:endParaRPr lang="en-US" sz="1200" dirty="0">
              <a:latin typeface="Arial" pitchFamily="34" charset="0"/>
              <a:cs typeface="Arial" pitchFamily="34" charset="0"/>
            </a:endParaRPr>
          </a:p>
        </p:txBody>
      </p:sp>
      <p:pic>
        <p:nvPicPr>
          <p:cNvPr id="9" name="Picture 8" descr="Fig.5.jpg Map of US showing percentage of people with disabilities, ages 5 and under, living in the community by st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96" y="1633085"/>
            <a:ext cx="7543607" cy="4356459"/>
          </a:xfrm>
          <a:prstGeom prst="rect">
            <a:avLst/>
          </a:prstGeom>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3</a:t>
            </a:fld>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People with Disabilities </a:t>
            </a:r>
            <a:r>
              <a:rPr lang="en-US" b="1" u="sng" dirty="0"/>
              <a:t>Ages 5-17 </a:t>
            </a:r>
            <a:r>
              <a:rPr lang="en-US" b="1" dirty="0"/>
              <a:t>Years Living in the Community, by State, 2016 </a:t>
            </a:r>
            <a:endParaRPr lang="en-US" dirty="0"/>
          </a:p>
        </p:txBody>
      </p:sp>
      <p:sp>
        <p:nvSpPr>
          <p:cNvPr id="4" name="Footer Placeholder 3"/>
          <p:cNvSpPr>
            <a:spLocks noGrp="1"/>
          </p:cNvSpPr>
          <p:nvPr>
            <p:ph type="ftr" sz="quarter" idx="11"/>
          </p:nvPr>
        </p:nvSpPr>
        <p:spPr>
          <a:xfrm>
            <a:off x="457200" y="6172200"/>
            <a:ext cx="8534400" cy="457200"/>
          </a:xfrm>
        </p:spPr>
        <p:txBody>
          <a:bodyPr/>
          <a:lstStyle/>
          <a:p>
            <a:pPr algn="l">
              <a:defRPr/>
            </a:pPr>
            <a:r>
              <a:rPr lang="en-US" sz="1200" dirty="0"/>
              <a:t>Kraus, L., Lauer, E., Coleman, R., and </a:t>
            </a:r>
            <a:r>
              <a:rPr lang="en-US" sz="1200" dirty="0" err="1"/>
              <a:t>Houtenville</a:t>
            </a:r>
            <a:r>
              <a:rPr lang="en-US" sz="1200" dirty="0"/>
              <a:t>, A. (2018). 2017 Disability Statistics Annual Report. Durham, NH: University of New Hampshire. </a:t>
            </a:r>
            <a:r>
              <a:rPr lang="en-US" sz="1200" u="sng" dirty="0">
                <a:hlinkClick r:id="rId3"/>
              </a:rPr>
              <a:t>http://disabilitycompendium.org/sites/default/files/user-uploads/2017AnnualReportSlideDeck</a:t>
            </a:r>
            <a:r>
              <a:rPr lang="en-US" sz="1200" dirty="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FactFinder Table B1810</a:t>
            </a:r>
            <a:endParaRPr lang="en-US" sz="1200" dirty="0">
              <a:latin typeface="Arial" pitchFamily="34" charset="0"/>
              <a:cs typeface="Arial" pitchFamily="34" charset="0"/>
            </a:endParaRPr>
          </a:p>
        </p:txBody>
      </p:sp>
      <p:pic>
        <p:nvPicPr>
          <p:cNvPr id="10" name="Picture 9" descr="Fig.6.jpg Map of US showing percentage of people with disabilities, ages 5-17, living in the community, by sta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86" y="1566862"/>
            <a:ext cx="7768970" cy="4404539"/>
          </a:xfrm>
          <a:prstGeom prst="rect">
            <a:avLst/>
          </a:prstGeom>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4</a:t>
            </a:fld>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People with Disabilities </a:t>
            </a:r>
            <a:r>
              <a:rPr lang="en-US" b="1" u="sng" dirty="0"/>
              <a:t>Ages 18-64 Years </a:t>
            </a:r>
            <a:r>
              <a:rPr lang="en-US" b="1" dirty="0"/>
              <a:t>Living in the Community, by State, 2016 </a:t>
            </a:r>
            <a:endParaRPr lang="en-US" dirty="0"/>
          </a:p>
        </p:txBody>
      </p:sp>
      <p:sp>
        <p:nvSpPr>
          <p:cNvPr id="4" name="Footer Placeholder 3"/>
          <p:cNvSpPr>
            <a:spLocks noGrp="1"/>
          </p:cNvSpPr>
          <p:nvPr>
            <p:ph type="ftr" sz="quarter" idx="11"/>
          </p:nvPr>
        </p:nvSpPr>
        <p:spPr>
          <a:xfrm>
            <a:off x="457200" y="6172200"/>
            <a:ext cx="8458200" cy="457200"/>
          </a:xfrm>
        </p:spPr>
        <p:txBody>
          <a:bodyPr/>
          <a:lstStyle/>
          <a:p>
            <a:pPr algn="l">
              <a:defRPr/>
            </a:pPr>
            <a:r>
              <a:rPr lang="en-US" sz="1200" dirty="0"/>
              <a:t>Kraus, L., Lauer, E., Coleman, R., and </a:t>
            </a:r>
            <a:r>
              <a:rPr lang="en-US" sz="1200" dirty="0" err="1"/>
              <a:t>Houtenville</a:t>
            </a:r>
            <a:r>
              <a:rPr lang="en-US" sz="1200" dirty="0"/>
              <a:t>, A. (2018). 2017 Disability Statistics Annual Report. Durham, NH: University of New Hampshire. </a:t>
            </a:r>
            <a:r>
              <a:rPr lang="en-US" sz="1200" u="sng" dirty="0">
                <a:hlinkClick r:id="rId3"/>
              </a:rPr>
              <a:t>http://disabilitycompendium.org/sites/default/files/user-uploads/2017AnnualReportSlideDeck</a:t>
            </a:r>
            <a:r>
              <a:rPr lang="en-US" sz="1200" dirty="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FactFinder Table B1810</a:t>
            </a:r>
            <a:endParaRPr lang="en-US" sz="1200" dirty="0">
              <a:latin typeface="Arial" pitchFamily="34" charset="0"/>
              <a:cs typeface="Arial" pitchFamily="34" charset="0"/>
            </a:endParaRPr>
          </a:p>
        </p:txBody>
      </p:sp>
      <p:pic>
        <p:nvPicPr>
          <p:cNvPr id="9" name="Picture 8" descr="Fig.7.jpg Map of US showing percentage of people with disabilities, ages 18-64, living in the community, by sta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886" y="1606786"/>
            <a:ext cx="7734300" cy="4401462"/>
          </a:xfrm>
          <a:prstGeom prst="rect">
            <a:avLst/>
          </a:prstGeom>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5</a:t>
            </a:fld>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People with Disabilities </a:t>
            </a:r>
            <a:r>
              <a:rPr lang="en-US" b="1" u="sng" dirty="0"/>
              <a:t>Ages 65 and Over </a:t>
            </a:r>
            <a:r>
              <a:rPr lang="en-US" b="1" dirty="0"/>
              <a:t>Living in the Community, by State, 2016 </a:t>
            </a:r>
            <a:endParaRPr lang="en-US" dirty="0"/>
          </a:p>
        </p:txBody>
      </p:sp>
      <p:sp>
        <p:nvSpPr>
          <p:cNvPr id="4" name="Footer Placeholder 3"/>
          <p:cNvSpPr>
            <a:spLocks noGrp="1"/>
          </p:cNvSpPr>
          <p:nvPr>
            <p:ph type="ftr" sz="quarter" idx="11"/>
          </p:nvPr>
        </p:nvSpPr>
        <p:spPr>
          <a:xfrm>
            <a:off x="457200" y="6172200"/>
            <a:ext cx="8458200" cy="457200"/>
          </a:xfrm>
        </p:spPr>
        <p:txBody>
          <a:bodyPr/>
          <a:lstStyle/>
          <a:p>
            <a:pPr algn="l">
              <a:defRPr/>
            </a:pPr>
            <a:r>
              <a:rPr lang="en-US" sz="1200" dirty="0"/>
              <a:t>Kraus, L., Lauer, E., Coleman, R., and </a:t>
            </a:r>
            <a:r>
              <a:rPr lang="en-US" sz="1200" dirty="0" err="1"/>
              <a:t>Houtenville</a:t>
            </a:r>
            <a:r>
              <a:rPr lang="en-US" sz="1200" dirty="0"/>
              <a:t>, A. (2018). 2017 Disability Statistics Annual Report. Durham, NH: University of New Hampshire. </a:t>
            </a:r>
            <a:r>
              <a:rPr lang="en-US" sz="1200" u="sng" dirty="0">
                <a:hlinkClick r:id="rId3"/>
              </a:rPr>
              <a:t>http://disabilitycompendium.org/sites/default/files/user-uploads/2017AnnualReportSlideDeck</a:t>
            </a:r>
            <a:r>
              <a:rPr lang="en-US" sz="1200" dirty="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FactFinder Table B1810</a:t>
            </a:r>
            <a:endParaRPr lang="en-US" sz="1200" dirty="0">
              <a:latin typeface="Arial" pitchFamily="34" charset="0"/>
              <a:cs typeface="Arial" pitchFamily="34" charset="0"/>
            </a:endParaRPr>
          </a:p>
        </p:txBody>
      </p:sp>
      <p:pic>
        <p:nvPicPr>
          <p:cNvPr id="10" name="Picture 9" descr="Fig.8.jpg Map of US showing percentage of people with disabilities, ages 65 and over, living in the community, by sta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01" y="1566862"/>
            <a:ext cx="7959998" cy="4418373"/>
          </a:xfrm>
          <a:prstGeom prst="rect">
            <a:avLst/>
          </a:prstGeom>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6</a:t>
            </a:fld>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a:t>People with Disabilities Living in the Community, by Age Group and State, 2016 </a:t>
            </a:r>
            <a:endParaRPr lang="en-US" b="1" u="sng" dirty="0">
              <a:solidFill>
                <a:schemeClr val="tx1"/>
              </a:solidFill>
              <a:latin typeface="Microsoft Sans Serif" pitchFamily="34" charset="0"/>
            </a:endParaRPr>
          </a:p>
        </p:txBody>
      </p:sp>
      <p:sp>
        <p:nvSpPr>
          <p:cNvPr id="47"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7</a:t>
            </a:fld>
            <a:endParaRPr lang="en-US" sz="1200"/>
          </a:p>
        </p:txBody>
      </p:sp>
      <p:pic>
        <p:nvPicPr>
          <p:cNvPr id="5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Isosceles Triangle 50"/>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4" name="Picture 53" descr="Fig.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15" y="1600201"/>
            <a:ext cx="3691277" cy="2133600"/>
          </a:xfrm>
          <a:prstGeom prst="rect">
            <a:avLst/>
          </a:prstGeom>
        </p:spPr>
      </p:pic>
      <p:pic>
        <p:nvPicPr>
          <p:cNvPr id="55" name="Picture 54" descr="Fig.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3232" y="1600200"/>
            <a:ext cx="3628195" cy="2057400"/>
          </a:xfrm>
          <a:prstGeom prst="rect">
            <a:avLst/>
          </a:prstGeom>
        </p:spPr>
      </p:pic>
      <p:pic>
        <p:nvPicPr>
          <p:cNvPr id="56" name="Picture 55" descr="Fig.7.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609" y="4038601"/>
            <a:ext cx="3524235" cy="2005120"/>
          </a:xfrm>
          <a:prstGeom prst="rect">
            <a:avLst/>
          </a:prstGeom>
        </p:spPr>
      </p:pic>
      <p:pic>
        <p:nvPicPr>
          <p:cNvPr id="57" name="Picture 56" descr="Fig.8.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5596" y="4038600"/>
            <a:ext cx="3706157" cy="2057400"/>
          </a:xfrm>
          <a:prstGeom prst="rect">
            <a:avLst/>
          </a:prstGeom>
        </p:spPr>
      </p:pic>
      <p:sp>
        <p:nvSpPr>
          <p:cNvPr id="58" name="TextBox 57"/>
          <p:cNvSpPr txBox="1"/>
          <p:nvPr/>
        </p:nvSpPr>
        <p:spPr>
          <a:xfrm>
            <a:off x="2042597" y="1535668"/>
            <a:ext cx="1005403" cy="369332"/>
          </a:xfrm>
          <a:prstGeom prst="rect">
            <a:avLst/>
          </a:prstGeom>
          <a:noFill/>
        </p:spPr>
        <p:txBody>
          <a:bodyPr wrap="none" rtlCol="0">
            <a:spAutoFit/>
          </a:bodyPr>
          <a:lstStyle/>
          <a:p>
            <a:r>
              <a:rPr lang="en-US" dirty="0"/>
              <a:t>Under 5</a:t>
            </a:r>
          </a:p>
        </p:txBody>
      </p:sp>
      <p:sp>
        <p:nvSpPr>
          <p:cNvPr id="59" name="TextBox 58"/>
          <p:cNvSpPr txBox="1"/>
          <p:nvPr/>
        </p:nvSpPr>
        <p:spPr>
          <a:xfrm>
            <a:off x="6232391" y="1459468"/>
            <a:ext cx="646331" cy="369332"/>
          </a:xfrm>
          <a:prstGeom prst="rect">
            <a:avLst/>
          </a:prstGeom>
          <a:noFill/>
        </p:spPr>
        <p:txBody>
          <a:bodyPr wrap="none" rtlCol="0">
            <a:spAutoFit/>
          </a:bodyPr>
          <a:lstStyle/>
          <a:p>
            <a:r>
              <a:rPr lang="en-US" dirty="0"/>
              <a:t>5-17</a:t>
            </a:r>
          </a:p>
        </p:txBody>
      </p:sp>
      <p:sp>
        <p:nvSpPr>
          <p:cNvPr id="60" name="TextBox 59"/>
          <p:cNvSpPr txBox="1"/>
          <p:nvPr/>
        </p:nvSpPr>
        <p:spPr>
          <a:xfrm>
            <a:off x="2216834" y="3886200"/>
            <a:ext cx="774571" cy="369332"/>
          </a:xfrm>
          <a:prstGeom prst="rect">
            <a:avLst/>
          </a:prstGeom>
          <a:noFill/>
        </p:spPr>
        <p:txBody>
          <a:bodyPr wrap="none" rtlCol="0">
            <a:spAutoFit/>
          </a:bodyPr>
          <a:lstStyle/>
          <a:p>
            <a:r>
              <a:rPr lang="en-US" dirty="0"/>
              <a:t>18-64</a:t>
            </a:r>
          </a:p>
        </p:txBody>
      </p:sp>
      <p:sp>
        <p:nvSpPr>
          <p:cNvPr id="61" name="TextBox 60"/>
          <p:cNvSpPr txBox="1"/>
          <p:nvPr/>
        </p:nvSpPr>
        <p:spPr>
          <a:xfrm>
            <a:off x="5939340" y="3886200"/>
            <a:ext cx="1402948" cy="369332"/>
          </a:xfrm>
          <a:prstGeom prst="rect">
            <a:avLst/>
          </a:prstGeom>
          <a:noFill/>
        </p:spPr>
        <p:txBody>
          <a:bodyPr wrap="none" rtlCol="0">
            <a:spAutoFit/>
          </a:bodyPr>
          <a:lstStyle/>
          <a:p>
            <a:r>
              <a:rPr lang="en-US" dirty="0"/>
              <a:t>65 and over</a:t>
            </a:r>
          </a:p>
        </p:txBody>
      </p:sp>
      <p:sp>
        <p:nvSpPr>
          <p:cNvPr id="65" name="Footer Placeholder 3"/>
          <p:cNvSpPr>
            <a:spLocks noGrp="1"/>
          </p:cNvSpPr>
          <p:nvPr>
            <p:ph type="ftr" sz="quarter" idx="11"/>
          </p:nvPr>
        </p:nvSpPr>
        <p:spPr>
          <a:xfrm>
            <a:off x="457200" y="6324600"/>
            <a:ext cx="84582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8"/>
              </a:rPr>
              <a:t>http://disabilitycompendium.org/sites/default/files/user-uploads/2017AnnualReportSlideDeck</a:t>
            </a:r>
            <a:r>
              <a:rPr lang="en-US" sz="1200" dirty="0"/>
              <a:t> </a:t>
            </a:r>
            <a:endParaRPr lang="en-US" sz="1200" dirty="0">
              <a:solidFill>
                <a:srgbClr val="FF0000"/>
              </a:solidFill>
            </a:endParaRPr>
          </a:p>
        </p:txBody>
      </p:sp>
      <p:sp>
        <p:nvSpPr>
          <p:cNvPr id="66" name="Rectangle 65"/>
          <p:cNvSpPr/>
          <p:nvPr/>
        </p:nvSpPr>
        <p:spPr>
          <a:xfrm>
            <a:off x="457200" y="61238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FactFinder Table B1810</a:t>
            </a:r>
            <a:endParaRPr lang="en-US" sz="12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Percent Employed Among People </a:t>
            </a:r>
            <a:r>
              <a:rPr lang="en-US" b="1" u="sng" dirty="0"/>
              <a:t>with</a:t>
            </a:r>
            <a:r>
              <a:rPr lang="en-US" b="1" dirty="0"/>
              <a:t> Disabilities, by State, 2016 </a:t>
            </a:r>
            <a:endParaRPr lang="en-US" dirty="0"/>
          </a:p>
        </p:txBody>
      </p:sp>
      <p:sp>
        <p:nvSpPr>
          <p:cNvPr id="4" name="Footer Placeholder 3"/>
          <p:cNvSpPr>
            <a:spLocks noGrp="1"/>
          </p:cNvSpPr>
          <p:nvPr>
            <p:ph type="ftr" sz="quarter" idx="11"/>
          </p:nvPr>
        </p:nvSpPr>
        <p:spPr>
          <a:xfrm>
            <a:off x="457200" y="6172200"/>
            <a:ext cx="84582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3"/>
              </a:rPr>
              <a:t>http://disabilitycompendium.org/sites/default/files/user-uploads/2017AnnualReportSlideDeck</a:t>
            </a:r>
            <a:r>
              <a:rPr lang="en-US" sz="1200" dirty="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B18120 </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ig.18.jpg Map of US showing employment percentage rates among people with disabiities, by stat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12" y="1566862"/>
            <a:ext cx="8042988" cy="4412397"/>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8</a:t>
            </a:fld>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914400"/>
          </a:xfrm>
        </p:spPr>
        <p:txBody>
          <a:bodyPr/>
          <a:lstStyle/>
          <a:p>
            <a:r>
              <a:rPr lang="en-US" b="1" dirty="0"/>
              <a:t>Percent Employed Among People </a:t>
            </a:r>
            <a:r>
              <a:rPr lang="en-US" b="1" u="sng" dirty="0"/>
              <a:t>without </a:t>
            </a:r>
            <a:r>
              <a:rPr lang="en-US" b="1" dirty="0"/>
              <a:t>Disabilities, by State, 2016 </a:t>
            </a:r>
            <a:endParaRPr lang="en-US" dirty="0"/>
          </a:p>
        </p:txBody>
      </p:sp>
      <p:sp>
        <p:nvSpPr>
          <p:cNvPr id="4" name="Footer Placeholder 3"/>
          <p:cNvSpPr>
            <a:spLocks noGrp="1"/>
          </p:cNvSpPr>
          <p:nvPr>
            <p:ph type="ftr" sz="quarter" idx="11"/>
          </p:nvPr>
        </p:nvSpPr>
        <p:spPr>
          <a:xfrm>
            <a:off x="457200" y="6172200"/>
            <a:ext cx="8458200" cy="457200"/>
          </a:xfrm>
        </p:spPr>
        <p:txBody>
          <a:bodyPr/>
          <a:lstStyle/>
          <a:p>
            <a:pPr algn="l">
              <a:defRPr/>
            </a:pPr>
            <a:r>
              <a:rPr lang="en-US" sz="1200" dirty="0"/>
              <a:t>Kraus, L., Lauer, E., Coleman, R., and </a:t>
            </a:r>
            <a:r>
              <a:rPr lang="en-US" sz="1200" dirty="0" err="1"/>
              <a:t>Houtenville</a:t>
            </a:r>
            <a:r>
              <a:rPr lang="en-US" sz="1200" dirty="0"/>
              <a:t>, A. (2018).2017 Disability Statistics Annual Report. Durham, NH: University of New Hampshire. </a:t>
            </a:r>
            <a:r>
              <a:rPr lang="en-US" sz="1200" u="sng" dirty="0">
                <a:hlinkClick r:id="rId3"/>
              </a:rPr>
              <a:t>http://disabilitycompendium.org/sites/default/files/user-uploads/2017AnnualReportSlideDeck</a:t>
            </a:r>
            <a:r>
              <a:rPr lang="en-US" sz="1200" dirty="0"/>
              <a:t> </a:t>
            </a:r>
            <a:endParaRPr lang="en-US" sz="1200" dirty="0">
              <a:solidFill>
                <a:srgbClr val="FF0000"/>
              </a:solidFill>
            </a:endParaRPr>
          </a:p>
        </p:txBody>
      </p:sp>
      <p:sp>
        <p:nvSpPr>
          <p:cNvPr id="5"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Isosceles Triangle 6"/>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457200" y="5971401"/>
            <a:ext cx="8305800" cy="276999"/>
          </a:xfrm>
          <a:prstGeom prst="rect">
            <a:avLst/>
          </a:prstGeom>
        </p:spPr>
        <p:txBody>
          <a:bodyPr wrap="square">
            <a:spAutoFit/>
          </a:bodyPr>
          <a:lstStyle/>
          <a:p>
            <a:pPr eaLnBrk="1" hangingPunct="1">
              <a:spcBef>
                <a:spcPts val="1800"/>
              </a:spcBef>
              <a:buNone/>
            </a:pPr>
            <a:r>
              <a:rPr lang="en-US" sz="1200" dirty="0">
                <a:latin typeface="Arial" pitchFamily="34" charset="0"/>
                <a:cs typeface="Arial" pitchFamily="34" charset="0"/>
              </a:rPr>
              <a:t>Data Source: </a:t>
            </a:r>
            <a:r>
              <a:rPr lang="en-US" sz="1200" dirty="0"/>
              <a:t>2016 American Community Survey, American FactFinder, Table B18120 </a:t>
            </a:r>
            <a:endParaRPr lang="en-US" sz="1200" dirty="0">
              <a:latin typeface="Arial" pitchFamily="34" charset="0"/>
              <a:cs typeface="Arial" pitchFamily="34"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Fig.19.jpg Map of the US showing employment percentage rates among people without disabilities, by stat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 y="1565736"/>
            <a:ext cx="7924800" cy="4454321"/>
          </a:xfrm>
          <a:prstGeom prst="rect">
            <a:avLst/>
          </a:prstGeom>
        </p:spPr>
      </p:pic>
      <p:sp>
        <p:nvSpPr>
          <p:cNvPr id="13"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DDA93816-0A6E-4D55-A181-5BC76F89334B}" type="slidenum">
              <a:rPr lang="en-US" sz="1200"/>
              <a:pPr algn="ctr"/>
              <a:t>9</a:t>
            </a:fld>
            <a:endParaRPr lang="en-US" sz="1200" dirty="0"/>
          </a:p>
        </p:txBody>
      </p:sp>
    </p:spTree>
  </p:cSld>
  <p:clrMapOvr>
    <a:masterClrMapping/>
  </p:clrMapOvr>
</p:sld>
</file>

<file path=ppt/theme/theme1.xml><?xml version="1.0" encoding="utf-8"?>
<a:theme xmlns:a="http://schemas.openxmlformats.org/drawingml/2006/main" name="experimental3">
  <a:themeElements>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experimental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6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c59a53-fe6e-4c04-8d64-94c15d2c850d" xsi:nil="true"/>
    <lcf76f155ced4ddcb4097134ff3c332f xmlns="6c2254f5-de69-40f5-a0e2-2f56cfee0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FD2CF8-8D33-4272-9208-A2A4C56859BB}"/>
</file>

<file path=customXml/itemProps2.xml><?xml version="1.0" encoding="utf-8"?>
<ds:datastoreItem xmlns:ds="http://schemas.openxmlformats.org/officeDocument/2006/customXml" ds:itemID="{70494F81-4ED3-4FBE-ADC1-54A425F0158C}"/>
</file>

<file path=customXml/itemProps3.xml><?xml version="1.0" encoding="utf-8"?>
<ds:datastoreItem xmlns:ds="http://schemas.openxmlformats.org/officeDocument/2006/customXml" ds:itemID="{C38364D5-963C-42D7-92B5-DAC85E7E8BD2}"/>
</file>

<file path=docProps/app.xml><?xml version="1.0" encoding="utf-8"?>
<Properties xmlns="http://schemas.openxmlformats.org/officeDocument/2006/extended-properties" xmlns:vt="http://schemas.openxmlformats.org/officeDocument/2006/docPropsVTypes">
  <TotalTime>14961</TotalTime>
  <Words>3277</Words>
  <Application>Microsoft Office PowerPoint</Application>
  <PresentationFormat>On-screen Show (4:3)</PresentationFormat>
  <Paragraphs>161</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Microsoft Sans Serif</vt:lpstr>
      <vt:lpstr>experimental3</vt:lpstr>
      <vt:lpstr>2016 Master</vt:lpstr>
      <vt:lpstr>Annual Report on Disability Statistics</vt:lpstr>
      <vt:lpstr>People with Disabilities Living in the Community as a Percentage of the US Population, by State, 2016</vt:lpstr>
      <vt:lpstr>People with Disabilities Ages Under 5 Years Living in the Community, by State, 2016 </vt:lpstr>
      <vt:lpstr>People with Disabilities Ages 5-17 Years Living in the Community, by State, 2016 </vt:lpstr>
      <vt:lpstr>People with Disabilities Ages 18-64 Years Living in the Community, by State, 2016 </vt:lpstr>
      <vt:lpstr>People with Disabilities Ages 65 and Over Living in the Community, by State, 2016 </vt:lpstr>
      <vt:lpstr>People with Disabilities Living in the Community, by Age Group and State, 2016 </vt:lpstr>
      <vt:lpstr>Percent Employed Among People with Disabilities, by State, 2016 </vt:lpstr>
      <vt:lpstr>Percent Employed Among People without Disabilities, by State, 2016 </vt:lpstr>
      <vt:lpstr>Percent of Persons With and Without Disabilities Employed, by State, 2016</vt:lpstr>
      <vt:lpstr>Gap of Percent Employed Among People with and without Disabilities, by State, 2016 </vt:lpstr>
      <vt:lpstr>State Median Earnings, Past 12 Months, Ages 16 and Over with Disability, 2016 </vt:lpstr>
      <vt:lpstr>State Median Earnings, Past 12 Months, Ages 16 and Over without Disability, 2016 </vt:lpstr>
      <vt:lpstr>Median Earnings Gap of People 16 Years and Over in the Past 12 Months, by State, 2016 </vt:lpstr>
      <vt:lpstr>Poverty Percentage Gap Among People with and without Disabilities, by State, 2016 </vt:lpstr>
      <vt:lpstr>Poverty Percentage Gap Among People Ages 5 and Under with and without Disabilities, by State, 2016 </vt:lpstr>
      <vt:lpstr>Poverty Percentage Gap Among People Ages 5-17 with and without Disabilities,  by State, 2016</vt:lpstr>
      <vt:lpstr>Poverty Percentage Gap Among People Ages 18-64 with and without Disabilities,  by State, 2016 </vt:lpstr>
      <vt:lpstr>Poverty Percentage Gap Among People Ages 65 and Over with and without Disabilities, by State, 2016 </vt:lpstr>
      <vt:lpstr>Smoking Percentages Gap Among People with and without Disabilities By State, 2016</vt:lpstr>
      <vt:lpstr>Obesity Percentages Gap Among People  with and without Disabilities, by State, 2016</vt:lpstr>
      <vt:lpstr>Binge Drinking Percentage Gap Among People with and without Disabilities,  by State, 2016 </vt:lpstr>
      <vt:lpstr>For more information </vt:lpstr>
    </vt:vector>
  </TitlesOfParts>
  <Company>New Editions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Houtenville</dc:creator>
  <cp:lastModifiedBy>Lewis Kraus</cp:lastModifiedBy>
  <cp:revision>531</cp:revision>
  <dcterms:created xsi:type="dcterms:W3CDTF">2008-09-30T16:04:58Z</dcterms:created>
  <dcterms:modified xsi:type="dcterms:W3CDTF">2018-01-18T23:56:50Z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0x0101008B140C27D34B51488A959DEFAD6AF5BA</vt:lpwstr>
  </property>
  <property fmtid="{D5CDD505-2E9C-101B-9397-08002B2CF9AE}" pid="3" name="Order">
    <vt:r8>9100</vt:r8>
  </property>
</Properties>
</file>