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20"/>
  </p:notesMasterIdLst>
  <p:handoutMasterIdLst>
    <p:handoutMasterId r:id="rId21"/>
  </p:handoutMasterIdLst>
  <p:sldIdLst>
    <p:sldId id="294" r:id="rId5"/>
    <p:sldId id="303" r:id="rId6"/>
    <p:sldId id="298" r:id="rId7"/>
    <p:sldId id="299" r:id="rId8"/>
    <p:sldId id="296" r:id="rId9"/>
    <p:sldId id="297" r:id="rId10"/>
    <p:sldId id="307" r:id="rId11"/>
    <p:sldId id="306" r:id="rId12"/>
    <p:sldId id="305" r:id="rId13"/>
    <p:sldId id="308" r:id="rId14"/>
    <p:sldId id="301" r:id="rId15"/>
    <p:sldId id="300" r:id="rId16"/>
    <p:sldId id="309" r:id="rId17"/>
    <p:sldId id="304" r:id="rId18"/>
    <p:sldId id="3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F9D"/>
    <a:srgbClr val="013591"/>
    <a:srgbClr val="1821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CF719A-E579-44ED-85BC-A609944F1E79}" v="293" dt="2024-03-25T13:52:58.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16"/>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975E1-57DE-3147-B5C0-C8EA32C5B0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0787F3-BD10-CD44-B076-FB2033F377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CD7D16-6160-8B43-822C-D3B6881CEFF8}" type="datetimeFigureOut">
              <a:rPr lang="en-US" smtClean="0"/>
              <a:t>3/25/2024</a:t>
            </a:fld>
            <a:endParaRPr lang="en-US"/>
          </a:p>
        </p:txBody>
      </p:sp>
      <p:sp>
        <p:nvSpPr>
          <p:cNvPr id="4" name="Footer Placeholder 3">
            <a:extLst>
              <a:ext uri="{FF2B5EF4-FFF2-40B4-BE49-F238E27FC236}">
                <a16:creationId xmlns:a16="http://schemas.microsoft.com/office/drawing/2014/main" id="{930F4C78-E866-FE48-A89C-6037781AB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925ED-AEA1-CD47-A499-DA2C2C637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0A5CFC-3597-4E40-A9C0-BE911BF0317F}" type="slidenum">
              <a:rPr lang="en-US" smtClean="0"/>
              <a:t>‹#›</a:t>
            </a:fld>
            <a:endParaRPr lang="en-US"/>
          </a:p>
        </p:txBody>
      </p:sp>
    </p:spTree>
    <p:extLst>
      <p:ext uri="{BB962C8B-B14F-4D97-AF65-F5344CB8AC3E}">
        <p14:creationId xmlns:p14="http://schemas.microsoft.com/office/powerpoint/2010/main" val="3878294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76C50-673E-D94F-9529-83054CC0AB39}"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1BD23-A62D-904C-AD2A-55A3D1165D6A}" type="slidenum">
              <a:rPr lang="en-US" smtClean="0"/>
              <a:t>‹#›</a:t>
            </a:fld>
            <a:endParaRPr lang="en-US"/>
          </a:p>
        </p:txBody>
      </p:sp>
    </p:spTree>
    <p:extLst>
      <p:ext uri="{BB962C8B-B14F-4D97-AF65-F5344CB8AC3E}">
        <p14:creationId xmlns:p14="http://schemas.microsoft.com/office/powerpoint/2010/main" val="320974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Hello  - my name is Nate Thomas and I am a data analyst and research associate at the University of New Hampshire Institute on Disability.  I will be summarizing some of the structural changes to the Disability Statistics Collection I’ve been honored to be a part of this year.  The statistics presented are based on estimates for 2022</a:t>
            </a:r>
          </a:p>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1</a:t>
            </a:fld>
            <a:endParaRPr lang="en-US"/>
          </a:p>
        </p:txBody>
      </p:sp>
    </p:spTree>
    <p:extLst>
      <p:ext uri="{BB962C8B-B14F-4D97-AF65-F5344CB8AC3E}">
        <p14:creationId xmlns:p14="http://schemas.microsoft.com/office/powerpoint/2010/main" val="345305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an example of the type of analysis the tool provides. </a:t>
            </a:r>
            <a:r>
              <a:rPr lang="en-US" kern="0">
                <a:solidFill>
                  <a:srgbClr val="18214F"/>
                </a:solidFill>
              </a:rPr>
              <a:t>Note: </a:t>
            </a:r>
            <a:r>
              <a:rPr lang="en-US" b="1" kern="0" err="1">
                <a:solidFill>
                  <a:srgbClr val="18214F"/>
                </a:solidFill>
              </a:rPr>
              <a:t>RR</a:t>
            </a:r>
            <a:r>
              <a:rPr lang="en-US" b="1" kern="0" baseline="-25000" err="1">
                <a:solidFill>
                  <a:srgbClr val="18214F"/>
                </a:solidFill>
              </a:rPr>
              <a:t>No</a:t>
            </a:r>
            <a:r>
              <a:rPr lang="en-US" b="1" kern="0" baseline="-25000">
                <a:solidFill>
                  <a:srgbClr val="18214F"/>
                </a:solidFill>
              </a:rPr>
              <a:t> S.C. Dis.</a:t>
            </a:r>
            <a:r>
              <a:rPr lang="en-US" kern="0">
                <a:solidFill>
                  <a:srgbClr val="18214F"/>
                </a:solidFill>
              </a:rPr>
              <a:t>is the relative ratio of poverty rate within the group with disability type, compared to the poverty rate within group without the disability. This is the estimated increased likelihood of living in poverty for people with this disability type compared to their peers. The reduction in relative ratio is determined by the increase in poverty for people without disability with respect to age.</a:t>
            </a:r>
            <a:endParaRPr lang="en-US"/>
          </a:p>
          <a:p>
            <a:endParaRPr lang="en-US"/>
          </a:p>
          <a:p>
            <a:endParaRPr lang="en-US" b="0"/>
          </a:p>
        </p:txBody>
      </p:sp>
      <p:sp>
        <p:nvSpPr>
          <p:cNvPr id="4" name="Slide Number Placeholder 3"/>
          <p:cNvSpPr>
            <a:spLocks noGrp="1"/>
          </p:cNvSpPr>
          <p:nvPr>
            <p:ph type="sldNum" sz="quarter" idx="5"/>
          </p:nvPr>
        </p:nvSpPr>
        <p:spPr/>
        <p:txBody>
          <a:bodyPr/>
          <a:lstStyle/>
          <a:p>
            <a:fld id="{5661BD23-A62D-904C-AD2A-55A3D1165D6A}" type="slidenum">
              <a:rPr lang="en-US" smtClean="0"/>
              <a:t>10</a:t>
            </a:fld>
            <a:endParaRPr lang="en-US"/>
          </a:p>
        </p:txBody>
      </p:sp>
    </p:spTree>
    <p:extLst>
      <p:ext uri="{BB962C8B-B14F-4D97-AF65-F5344CB8AC3E}">
        <p14:creationId xmlns:p14="http://schemas.microsoft.com/office/powerpoint/2010/main" val="334522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44ADB-12B7-B35D-4647-7CC11171D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D2FC1-233F-6DD8-485A-A8576F78A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64DAC-FA4F-1806-FD2C-3BDDE802AA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A823F4-7193-EC0C-F8C2-497653A18A21}"/>
              </a:ext>
            </a:extLst>
          </p:cNvPr>
          <p:cNvSpPr>
            <a:spLocks noGrp="1"/>
          </p:cNvSpPr>
          <p:nvPr>
            <p:ph type="sldNum" sz="quarter" idx="5"/>
          </p:nvPr>
        </p:nvSpPr>
        <p:spPr/>
        <p:txBody>
          <a:bodyPr/>
          <a:lstStyle/>
          <a:p>
            <a:fld id="{5661BD23-A62D-904C-AD2A-55A3D1165D6A}" type="slidenum">
              <a:rPr lang="en-US" smtClean="0"/>
              <a:t>11</a:t>
            </a:fld>
            <a:endParaRPr lang="en-US"/>
          </a:p>
        </p:txBody>
      </p:sp>
    </p:spTree>
    <p:extLst>
      <p:ext uri="{BB962C8B-B14F-4D97-AF65-F5344CB8AC3E}">
        <p14:creationId xmlns:p14="http://schemas.microsoft.com/office/powerpoint/2010/main" val="101028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brand-new release, with greater versatility; the development process is ramping into the feedback collection and continuous improvement phase.  In collaboration with native screen-reader users we’re looking into ways to improve the readability of tables with column category spanning labels, as seen here.  We are committed to ensuring our statistics are usable and accessible to the community and are working on code-based solutions to ensure an intuitive user experience.  These column spanners are in a continuous improvement and evaluation phase to ensure usability.</a:t>
            </a:r>
          </a:p>
        </p:txBody>
      </p:sp>
      <p:sp>
        <p:nvSpPr>
          <p:cNvPr id="4" name="Slide Number Placeholder 3"/>
          <p:cNvSpPr>
            <a:spLocks noGrp="1"/>
          </p:cNvSpPr>
          <p:nvPr>
            <p:ph type="sldNum" sz="quarter" idx="5"/>
          </p:nvPr>
        </p:nvSpPr>
        <p:spPr/>
        <p:txBody>
          <a:bodyPr/>
          <a:lstStyle/>
          <a:p>
            <a:fld id="{5661BD23-A62D-904C-AD2A-55A3D1165D6A}" type="slidenum">
              <a:rPr lang="en-US" smtClean="0"/>
              <a:t>12</a:t>
            </a:fld>
            <a:endParaRPr lang="en-US"/>
          </a:p>
        </p:txBody>
      </p:sp>
    </p:spTree>
    <p:extLst>
      <p:ext uri="{BB962C8B-B14F-4D97-AF65-F5344CB8AC3E}">
        <p14:creationId xmlns:p14="http://schemas.microsoft.com/office/powerpoint/2010/main" val="89004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13</a:t>
            </a:fld>
            <a:endParaRPr lang="en-US"/>
          </a:p>
        </p:txBody>
      </p:sp>
    </p:spTree>
    <p:extLst>
      <p:ext uri="{BB962C8B-B14F-4D97-AF65-F5344CB8AC3E}">
        <p14:creationId xmlns:p14="http://schemas.microsoft.com/office/powerpoint/2010/main" val="332191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15</a:t>
            </a:fld>
            <a:endParaRPr lang="en-US"/>
          </a:p>
        </p:txBody>
      </p:sp>
    </p:spTree>
    <p:extLst>
      <p:ext uri="{BB962C8B-B14F-4D97-AF65-F5344CB8AC3E}">
        <p14:creationId xmlns:p14="http://schemas.microsoft.com/office/powerpoint/2010/main" val="337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objective of this presentation are to provide information about the new “Build Your Own Statistics” web interface: </a:t>
            </a:r>
          </a:p>
          <a:p>
            <a:pPr marL="342900" indent="-342900">
              <a:lnSpc>
                <a:spcPct val="90000"/>
              </a:lnSpc>
              <a:spcBef>
                <a:spcPts val="1000"/>
              </a:spcBef>
              <a:buFont typeface="Arial" panose="020B0604020202020204" pitchFamily="34" charset="0"/>
              <a:buChar char="•"/>
            </a:pPr>
            <a:r>
              <a:rPr lang="en-US" sz="1200">
                <a:latin typeface="Source Sans Pro" panose="020B0503030403020204" pitchFamily="34" charset="0"/>
                <a:ea typeface="Source Sans Pro" panose="020B0503030403020204" pitchFamily="34" charset="0"/>
              </a:rPr>
              <a:t>Why a new Supplement, and with a name?</a:t>
            </a:r>
          </a:p>
          <a:p>
            <a:pPr marL="342900" indent="-342900">
              <a:lnSpc>
                <a:spcPct val="90000"/>
              </a:lnSpc>
              <a:spcBef>
                <a:spcPts val="1000"/>
              </a:spcBef>
              <a:buFont typeface="Arial" panose="020B0604020202020204" pitchFamily="34" charset="0"/>
              <a:buChar char="•"/>
            </a:pPr>
            <a:r>
              <a:rPr lang="en-US" sz="1200">
                <a:latin typeface="Source Sans Pro" panose="020B0503030403020204" pitchFamily="34" charset="0"/>
                <a:ea typeface="Source Sans Pro" panose="020B0503030403020204" pitchFamily="34" charset="0"/>
              </a:rPr>
              <a:t>“Build Your Own Statistics” – Our goals for this new product</a:t>
            </a:r>
          </a:p>
          <a:p>
            <a:pPr marL="342900" indent="-342900">
              <a:lnSpc>
                <a:spcPct val="90000"/>
              </a:lnSpc>
              <a:spcBef>
                <a:spcPts val="1000"/>
              </a:spcBef>
              <a:buFont typeface="Arial" panose="020B0604020202020204" pitchFamily="34" charset="0"/>
              <a:buChar char="•"/>
            </a:pPr>
            <a:r>
              <a:rPr lang="en-US" sz="1200">
                <a:latin typeface="Source Sans Pro" panose="020B0503030403020204" pitchFamily="34" charset="0"/>
                <a:ea typeface="Source Sans Pro" panose="020B0503030403020204" pitchFamily="34" charset="0"/>
              </a:rPr>
              <a:t>“Build Your Own Statistics” – A demonstration</a:t>
            </a:r>
          </a:p>
          <a:p>
            <a:pPr marL="342900" indent="-342900">
              <a:lnSpc>
                <a:spcPct val="90000"/>
              </a:lnSpc>
              <a:spcBef>
                <a:spcPts val="1000"/>
              </a:spcBef>
              <a:buFont typeface="Arial" panose="020B0604020202020204" pitchFamily="34" charset="0"/>
              <a:buChar char="•"/>
            </a:pPr>
            <a:r>
              <a:rPr lang="en-US" sz="1200">
                <a:latin typeface="Source Sans Pro" panose="020B0503030403020204" pitchFamily="34" charset="0"/>
                <a:ea typeface="Source Sans Pro" panose="020B0503030403020204" pitchFamily="34" charset="0"/>
              </a:rPr>
              <a:t>“Build Your Own Statistics” – Some example findings</a:t>
            </a:r>
          </a:p>
          <a:p>
            <a:pPr marL="342900" indent="-342900">
              <a:lnSpc>
                <a:spcPct val="90000"/>
              </a:lnSpc>
              <a:spcBef>
                <a:spcPts val="1000"/>
              </a:spcBef>
              <a:buFont typeface="Arial" panose="020B0604020202020204" pitchFamily="34" charset="0"/>
              <a:buChar char="•"/>
            </a:pPr>
            <a:r>
              <a:rPr lang="en-US" sz="1200">
                <a:latin typeface="Source Sans Pro" panose="020B0503030403020204" pitchFamily="34" charset="0"/>
                <a:ea typeface="Source Sans Pro" panose="020B0503030403020204" pitchFamily="34" charset="0"/>
              </a:rPr>
              <a:t>“Build Your Own Statistics” – Product Lifecycle: What is coming next?</a:t>
            </a:r>
          </a:p>
        </p:txBody>
      </p:sp>
      <p:sp>
        <p:nvSpPr>
          <p:cNvPr id="4" name="Slide Number Placeholder 3"/>
          <p:cNvSpPr>
            <a:spLocks noGrp="1"/>
          </p:cNvSpPr>
          <p:nvPr>
            <p:ph type="sldNum" sz="quarter" idx="5"/>
          </p:nvPr>
        </p:nvSpPr>
        <p:spPr/>
        <p:txBody>
          <a:bodyPr/>
          <a:lstStyle/>
          <a:p>
            <a:fld id="{5661BD23-A62D-904C-AD2A-55A3D1165D6A}" type="slidenum">
              <a:rPr lang="en-US" smtClean="0"/>
              <a:t>2</a:t>
            </a:fld>
            <a:endParaRPr lang="en-US"/>
          </a:p>
        </p:txBody>
      </p:sp>
    </p:spTree>
    <p:extLst>
      <p:ext uri="{BB962C8B-B14F-4D97-AF65-F5344CB8AC3E}">
        <p14:creationId xmlns:p14="http://schemas.microsoft.com/office/powerpoint/2010/main" val="378925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existing supplement had the following characteristics we wanted to maintain: (1) depth of information; (2) consistent table naming conventions;  (3) consistent table structure/content to the Annual Disability Statistics Compendium.  This allowed someone familiar with the Compendium, to investigate various measures by diving deeper (disaggregating) along multiple characteristics, including disability, age group, race/ethnicity, and sex. – so: “If it’s not broken don’t fix it…”</a:t>
            </a:r>
          </a:p>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3</a:t>
            </a:fld>
            <a:endParaRPr lang="en-US"/>
          </a:p>
        </p:txBody>
      </p:sp>
    </p:spTree>
    <p:extLst>
      <p:ext uri="{BB962C8B-B14F-4D97-AF65-F5344CB8AC3E}">
        <p14:creationId xmlns:p14="http://schemas.microsoft.com/office/powerpoint/2010/main" val="188957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But we wanted to provide (1) greater disaggregation, (2) a web interface with user-led investigation, (3) HTML table structure to facilitate screen-reader application users (4) context of the statistics presented (margins of error, and sample size), and (5) comparison of these measures to the negation population set (those without disability/the disability type in question) for intuitive comparison.</a:t>
            </a:r>
          </a:p>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4</a:t>
            </a:fld>
            <a:endParaRPr lang="en-US"/>
          </a:p>
        </p:txBody>
      </p:sp>
    </p:spTree>
    <p:extLst>
      <p:ext uri="{BB962C8B-B14F-4D97-AF65-F5344CB8AC3E}">
        <p14:creationId xmlns:p14="http://schemas.microsoft.com/office/powerpoint/2010/main" val="156713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link to the Build Your Own Statistics data communication product.  I’ll be demonstrating how to navigate the web interface.</a:t>
            </a:r>
          </a:p>
        </p:txBody>
      </p:sp>
      <p:sp>
        <p:nvSpPr>
          <p:cNvPr id="4" name="Slide Number Placeholder 3"/>
          <p:cNvSpPr>
            <a:spLocks noGrp="1"/>
          </p:cNvSpPr>
          <p:nvPr>
            <p:ph type="sldNum" sz="quarter" idx="5"/>
          </p:nvPr>
        </p:nvSpPr>
        <p:spPr/>
        <p:txBody>
          <a:bodyPr/>
          <a:lstStyle/>
          <a:p>
            <a:fld id="{5661BD23-A62D-904C-AD2A-55A3D1165D6A}" type="slidenum">
              <a:rPr lang="en-US" smtClean="0"/>
              <a:t>5</a:t>
            </a:fld>
            <a:endParaRPr lang="en-US"/>
          </a:p>
        </p:txBody>
      </p:sp>
    </p:spTree>
    <p:extLst>
      <p:ext uri="{BB962C8B-B14F-4D97-AF65-F5344CB8AC3E}">
        <p14:creationId xmlns:p14="http://schemas.microsoft.com/office/powerpoint/2010/main" val="1977489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image of the Build Your Own Statistics interface; this is included in the presentation slides to ensure the information is contained within this deck.  The live presentation will include a short demonstration of the interface.</a:t>
            </a:r>
          </a:p>
        </p:txBody>
      </p:sp>
      <p:sp>
        <p:nvSpPr>
          <p:cNvPr id="4" name="Slide Number Placeholder 3"/>
          <p:cNvSpPr>
            <a:spLocks noGrp="1"/>
          </p:cNvSpPr>
          <p:nvPr>
            <p:ph type="sldNum" sz="quarter" idx="5"/>
          </p:nvPr>
        </p:nvSpPr>
        <p:spPr/>
        <p:txBody>
          <a:bodyPr/>
          <a:lstStyle/>
          <a:p>
            <a:fld id="{5661BD23-A62D-904C-AD2A-55A3D1165D6A}" type="slidenum">
              <a:rPr lang="en-US" smtClean="0"/>
              <a:t>6</a:t>
            </a:fld>
            <a:endParaRPr lang="en-US"/>
          </a:p>
        </p:txBody>
      </p:sp>
    </p:spTree>
    <p:extLst>
      <p:ext uri="{BB962C8B-B14F-4D97-AF65-F5344CB8AC3E}">
        <p14:creationId xmlns:p14="http://schemas.microsoft.com/office/powerpoint/2010/main" val="156021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initial release, dashboard tabs allow users to select a measurement category: “Prevalence and Population”, “Employment”, “Poverty”, “Veterans”, and “Health Insurance Coverage”</a:t>
            </a:r>
          </a:p>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7</a:t>
            </a:fld>
            <a:endParaRPr lang="en-US"/>
          </a:p>
        </p:txBody>
      </p:sp>
    </p:spTree>
    <p:extLst>
      <p:ext uri="{BB962C8B-B14F-4D97-AF65-F5344CB8AC3E}">
        <p14:creationId xmlns:p14="http://schemas.microsoft.com/office/powerpoint/2010/main" val="186467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Within the “Prevalence and Population” tab to "Customize this table" one can select a numerator ("Disability" is selected), a denominator ("All Persons" is selected), and domain filters for gender, race and Hispanic origin, age group and year.  One can “zoom in” or out using these filters  </a:t>
            </a:r>
          </a:p>
        </p:txBody>
      </p:sp>
      <p:sp>
        <p:nvSpPr>
          <p:cNvPr id="4" name="Slide Number Placeholder 3"/>
          <p:cNvSpPr>
            <a:spLocks noGrp="1"/>
          </p:cNvSpPr>
          <p:nvPr>
            <p:ph type="sldNum" sz="quarter" idx="5"/>
          </p:nvPr>
        </p:nvSpPr>
        <p:spPr/>
        <p:txBody>
          <a:bodyPr/>
          <a:lstStyle/>
          <a:p>
            <a:fld id="{5661BD23-A62D-904C-AD2A-55A3D1165D6A}" type="slidenum">
              <a:rPr lang="en-US" smtClean="0"/>
              <a:t>8</a:t>
            </a:fld>
            <a:endParaRPr lang="en-US"/>
          </a:p>
        </p:txBody>
      </p:sp>
    </p:spTree>
    <p:extLst>
      <p:ext uri="{BB962C8B-B14F-4D97-AF65-F5344CB8AC3E}">
        <p14:creationId xmlns:p14="http://schemas.microsoft.com/office/powerpoint/2010/main" val="282949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an example of the type of analysis the tool provides.</a:t>
            </a:r>
          </a:p>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9</a:t>
            </a:fld>
            <a:endParaRPr lang="en-US"/>
          </a:p>
        </p:txBody>
      </p:sp>
    </p:spTree>
    <p:extLst>
      <p:ext uri="{BB962C8B-B14F-4D97-AF65-F5344CB8AC3E}">
        <p14:creationId xmlns:p14="http://schemas.microsoft.com/office/powerpoint/2010/main" val="2663805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1553028" y="3429000"/>
            <a:ext cx="106389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4C2A9E4-CCB4-22E5-5DF0-A3ECD02B0B21}"/>
              </a:ext>
            </a:extLst>
          </p:cNvPr>
          <p:cNvPicPr>
            <a:picLocks noChangeAspect="1"/>
          </p:cNvPicPr>
          <p:nvPr userDrawn="1"/>
        </p:nvPicPr>
        <p:blipFill>
          <a:blip r:embed="rId2"/>
          <a:srcRect/>
          <a:stretch/>
        </p:blipFill>
        <p:spPr>
          <a:xfrm>
            <a:off x="-1208441" y="188771"/>
            <a:ext cx="8712326" cy="7334514"/>
          </a:xfrm>
          <a:prstGeom prst="rect">
            <a:avLst/>
          </a:prstGeom>
        </p:spPr>
      </p:pic>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5196113" y="4084034"/>
            <a:ext cx="6458857" cy="836898"/>
          </a:xfrm>
          <a:prstGeom prst="rect">
            <a:avLst/>
          </a:prstGeom>
          <a:noFill/>
        </p:spPr>
        <p:txBody>
          <a:bodyPr anchor="b">
            <a:noAutofit/>
          </a:bodyPr>
          <a:lstStyle>
            <a:lvl1pPr algn="l">
              <a:lnSpc>
                <a:spcPts val="3920"/>
              </a:lnSpc>
              <a:defRPr sz="4400" b="1" i="0" baseline="0">
                <a:solidFill>
                  <a:srgbClr val="013591"/>
                </a:solidFill>
                <a:latin typeface="Source Sans Pro" panose="020B0503030403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5196113" y="4962537"/>
            <a:ext cx="6458857" cy="544642"/>
          </a:xfrm>
        </p:spPr>
        <p:txBody>
          <a:bodyPr>
            <a:noAutofit/>
          </a:bodyPr>
          <a:lstStyle>
            <a:lvl1pPr marL="0" indent="0" algn="l">
              <a:lnSpc>
                <a:spcPct val="100000"/>
              </a:lnSpc>
              <a:buNone/>
              <a:defRPr sz="32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blue text on a black background&#10;&#10;Description automatically generated">
            <a:extLst>
              <a:ext uri="{FF2B5EF4-FFF2-40B4-BE49-F238E27FC236}">
                <a16:creationId xmlns:a16="http://schemas.microsoft.com/office/drawing/2014/main" id="{00C0CDCD-D4AB-8A0A-89EE-2018919F8A50}"/>
              </a:ext>
            </a:extLst>
          </p:cNvPr>
          <p:cNvPicPr>
            <a:picLocks noChangeAspect="1"/>
          </p:cNvPicPr>
          <p:nvPr userDrawn="1"/>
        </p:nvPicPr>
        <p:blipFill>
          <a:blip r:embed="rId3"/>
          <a:stretch>
            <a:fillRect/>
          </a:stretch>
        </p:blipFill>
        <p:spPr>
          <a:xfrm>
            <a:off x="7805241" y="5902110"/>
            <a:ext cx="3849729" cy="640080"/>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27D81316-03BB-1491-3352-CF8BC1100DFD}"/>
              </a:ext>
            </a:extLst>
          </p:cNvPr>
          <p:cNvPicPr>
            <a:picLocks noChangeAspect="1"/>
          </p:cNvPicPr>
          <p:nvPr userDrawn="1"/>
        </p:nvPicPr>
        <p:blipFill>
          <a:blip r:embed="rId4"/>
          <a:stretch>
            <a:fillRect/>
          </a:stretch>
        </p:blipFill>
        <p:spPr>
          <a:xfrm>
            <a:off x="5196113" y="5862549"/>
            <a:ext cx="2306998" cy="640080"/>
          </a:xfrm>
          <a:prstGeom prst="rect">
            <a:avLst/>
          </a:prstGeom>
        </p:spPr>
      </p:pic>
    </p:spTree>
    <p:extLst>
      <p:ext uri="{BB962C8B-B14F-4D97-AF65-F5344CB8AC3E}">
        <p14:creationId xmlns:p14="http://schemas.microsoft.com/office/powerpoint/2010/main" val="254079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with Copy + Medi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372319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Rectangle 1">
            <a:extLst>
              <a:ext uri="{FF2B5EF4-FFF2-40B4-BE49-F238E27FC236}">
                <a16:creationId xmlns:a16="http://schemas.microsoft.com/office/drawing/2014/main" id="{090C8FB7-3E06-7470-0767-37F6B0D3AE94}"/>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map with bars in the shape of a graph&#10;&#10;Description automatically generated">
            <a:extLst>
              <a:ext uri="{FF2B5EF4-FFF2-40B4-BE49-F238E27FC236}">
                <a16:creationId xmlns:a16="http://schemas.microsoft.com/office/drawing/2014/main" id="{37139915-FE2B-273C-AAA2-F2D47400DEE5}"/>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DD91670E-3E62-F028-10D8-492996083C09}"/>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839378457"/>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Title with DATA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10537420"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0EC56043-3FDA-FEA1-CB2A-8AAAEAF0E24F}"/>
              </a:ext>
            </a:extLst>
          </p:cNvPr>
          <p:cNvSpPr>
            <a:spLocks noGrp="1"/>
          </p:cNvSpPr>
          <p:nvPr>
            <p:ph sz="quarter" idx="12"/>
          </p:nvPr>
        </p:nvSpPr>
        <p:spPr>
          <a:xfrm>
            <a:off x="860020" y="1828800"/>
            <a:ext cx="10515600"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6B4E0BE1-77B6-DE68-BF6B-3A13ABCE0BA1}"/>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A map with bars in the shape of a graph&#10;&#10;Description automatically generated">
            <a:extLst>
              <a:ext uri="{FF2B5EF4-FFF2-40B4-BE49-F238E27FC236}">
                <a16:creationId xmlns:a16="http://schemas.microsoft.com/office/drawing/2014/main" id="{EAABEED7-A507-072A-3DCA-42246032AEB0}"/>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6" name="Picture 5" descr="A blue and white shield with a white and black logo&#10;&#10;Description automatically generated">
            <a:extLst>
              <a:ext uri="{FF2B5EF4-FFF2-40B4-BE49-F238E27FC236}">
                <a16:creationId xmlns:a16="http://schemas.microsoft.com/office/drawing/2014/main" id="{255CE8B5-C988-9C59-8CB5-11D38A9AB8C6}"/>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82837271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Title with DATA + Pic">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10537420"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0EC56043-3FDA-FEA1-CB2A-8AAAEAF0E24F}"/>
              </a:ext>
            </a:extLst>
          </p:cNvPr>
          <p:cNvSpPr>
            <a:spLocks noGrp="1"/>
          </p:cNvSpPr>
          <p:nvPr>
            <p:ph sz="quarter" idx="12"/>
          </p:nvPr>
        </p:nvSpPr>
        <p:spPr>
          <a:xfrm>
            <a:off x="860020" y="1828800"/>
            <a:ext cx="10515600" cy="3657600"/>
          </a:xfrm>
        </p:spPr>
        <p:txBody>
          <a:bodyPr/>
          <a:lstStyle>
            <a:lvl1pPr>
              <a:defRPr>
                <a:solidFill>
                  <a:srgbClr val="18214F"/>
                </a:solidFill>
              </a:defRPr>
            </a:lvl1pPr>
            <a:lvl2pPr>
              <a:defRPr>
                <a:solidFill>
                  <a:srgbClr val="18214F"/>
                </a:solidFill>
              </a:defRPr>
            </a:lvl2pPr>
            <a:lvl3pPr>
              <a:defRPr>
                <a:solidFill>
                  <a:srgbClr val="18214F"/>
                </a:solidFill>
              </a:defRPr>
            </a:lvl3pPr>
            <a:lvl4pPr>
              <a:defRPr>
                <a:solidFill>
                  <a:srgbClr val="18214F"/>
                </a:solidFill>
              </a:defRPr>
            </a:lvl4pPr>
            <a:lvl5pPr>
              <a:defRPr>
                <a:solidFill>
                  <a:srgbClr val="18214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82464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troduction">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Tree>
    <p:extLst>
      <p:ext uri="{BB962C8B-B14F-4D97-AF65-F5344CB8AC3E}">
        <p14:creationId xmlns:p14="http://schemas.microsoft.com/office/powerpoint/2010/main" val="34801455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OP Title with Copy + Data">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18214F"/>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434340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3457941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OP Title with Copy + Media">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18214F"/>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372319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42745201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4F9D"/>
                </a:solidFill>
                <a:latin typeface="Source Sans Pro" panose="020B0503030403020204" pitchFamily="34" charset="77"/>
              </a:defRPr>
            </a:lvl1pPr>
          </a:lstStyle>
          <a:p>
            <a:r>
              <a:rPr lang="en-US"/>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rgbClr val="004F9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73737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userDrawn="1"/>
        </p:nvSpPr>
        <p:spPr>
          <a:xfrm>
            <a:off x="10239373" y="0"/>
            <a:ext cx="1952627"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rgbClr val="18214F"/>
                </a:solidFill>
                <a:latin typeface="Source Sans Pro" panose="020B0503030403020204" pitchFamily="34" charset="77"/>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ct val="100000"/>
              </a:lnSpc>
              <a:buNone/>
              <a:defRPr sz="2800" b="0" i="0" kern="0" spc="0" baseline="0">
                <a:solidFill>
                  <a:srgbClr val="18214F"/>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239373" cy="6858000"/>
          </a:xfrm>
        </p:spPr>
        <p:txBody>
          <a:bodyPr/>
          <a:lstStyle>
            <a:lvl1pPr>
              <a:defRPr>
                <a:solidFill>
                  <a:schemeClr val="bg1"/>
                </a:solidFill>
              </a:defRPr>
            </a:lvl1pPr>
          </a:lstStyle>
          <a:p>
            <a:r>
              <a:rPr lang="en-US"/>
              <a:t>Click icon to add picture</a:t>
            </a:r>
          </a:p>
        </p:txBody>
      </p:sp>
      <p:pic>
        <p:nvPicPr>
          <p:cNvPr id="6" name="Picture 5" descr="A close-up of a graph&#10;&#10;Description automatically generated">
            <a:extLst>
              <a:ext uri="{FF2B5EF4-FFF2-40B4-BE49-F238E27FC236}">
                <a16:creationId xmlns:a16="http://schemas.microsoft.com/office/drawing/2014/main" id="{35D3C855-5F22-CD51-7E91-3F2DEEBFA2ED}"/>
              </a:ext>
            </a:extLst>
          </p:cNvPr>
          <p:cNvPicPr>
            <a:picLocks noChangeAspect="1"/>
          </p:cNvPicPr>
          <p:nvPr userDrawn="1"/>
        </p:nvPicPr>
        <p:blipFill>
          <a:blip r:embed="rId2"/>
          <a:stretch>
            <a:fillRect/>
          </a:stretch>
        </p:blipFill>
        <p:spPr>
          <a:xfrm>
            <a:off x="10239373" y="0"/>
            <a:ext cx="2344512" cy="4687106"/>
          </a:xfrm>
          <a:prstGeom prst="rect">
            <a:avLst/>
          </a:prstGeom>
        </p:spPr>
      </p:pic>
    </p:spTree>
    <p:extLst>
      <p:ext uri="{BB962C8B-B14F-4D97-AF65-F5344CB8AC3E}">
        <p14:creationId xmlns:p14="http://schemas.microsoft.com/office/powerpoint/2010/main" val="3079934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1" y="0"/>
            <a:ext cx="1952627"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952626" y="0"/>
            <a:ext cx="10239374" cy="6858000"/>
          </a:xfrm>
        </p:spPr>
        <p:txBody>
          <a:bodyPr/>
          <a:lstStyle>
            <a:lvl1pPr>
              <a:defRPr>
                <a:solidFill>
                  <a:schemeClr val="bg1"/>
                </a:solidFill>
              </a:defRPr>
            </a:lvl1pPr>
          </a:lstStyle>
          <a:p>
            <a:r>
              <a:rPr lang="en-US"/>
              <a:t>Click icon to add picture</a:t>
            </a:r>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rgbClr val="18214F"/>
                </a:solidFill>
                <a:latin typeface="Source Sans Pro" panose="020B0503030403020204" pitchFamily="34" charset="77"/>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ct val="100000"/>
              </a:lnSpc>
              <a:buNone/>
              <a:defRPr sz="2800" b="0" i="0" kern="0" spc="0" baseline="0">
                <a:solidFill>
                  <a:srgbClr val="18214F"/>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pic>
        <p:nvPicPr>
          <p:cNvPr id="6" name="Picture 5" descr="A close-up of a graph&#10;&#10;Description automatically generated">
            <a:extLst>
              <a:ext uri="{FF2B5EF4-FFF2-40B4-BE49-F238E27FC236}">
                <a16:creationId xmlns:a16="http://schemas.microsoft.com/office/drawing/2014/main" id="{AB0A7626-1C93-B64F-287D-2AD28B2E3AED}"/>
              </a:ext>
            </a:extLst>
          </p:cNvPr>
          <p:cNvPicPr>
            <a:picLocks noChangeAspect="1"/>
          </p:cNvPicPr>
          <p:nvPr userDrawn="1"/>
        </p:nvPicPr>
        <p:blipFill>
          <a:blip r:embed="rId2"/>
          <a:stretch>
            <a:fillRect/>
          </a:stretch>
        </p:blipFill>
        <p:spPr>
          <a:xfrm>
            <a:off x="-1" y="0"/>
            <a:ext cx="2344512" cy="4687106"/>
          </a:xfrm>
          <a:prstGeom prst="rect">
            <a:avLst/>
          </a:prstGeom>
        </p:spPr>
      </p:pic>
      <p:sp>
        <p:nvSpPr>
          <p:cNvPr id="10" name="Rectangle 9">
            <a:extLst>
              <a:ext uri="{FF2B5EF4-FFF2-40B4-BE49-F238E27FC236}">
                <a16:creationId xmlns:a16="http://schemas.microsoft.com/office/drawing/2014/main" id="{3D8C258A-7AFB-B8E9-7D9A-E6B531A3383D}"/>
              </a:ext>
            </a:extLst>
          </p:cNvPr>
          <p:cNvSpPr/>
          <p:nvPr userDrawn="1"/>
        </p:nvSpPr>
        <p:spPr>
          <a:xfrm>
            <a:off x="1952626" y="0"/>
            <a:ext cx="391885" cy="46871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map with bars in the shape of a graph&#10;&#10;Description automatically generated">
            <a:extLst>
              <a:ext uri="{FF2B5EF4-FFF2-40B4-BE49-F238E27FC236}">
                <a16:creationId xmlns:a16="http://schemas.microsoft.com/office/drawing/2014/main" id="{F7F28305-B968-CE37-54A6-157F89680575}"/>
              </a:ext>
            </a:extLst>
          </p:cNvPr>
          <p:cNvPicPr>
            <a:picLocks noChangeAspect="1"/>
          </p:cNvPicPr>
          <p:nvPr userDrawn="1"/>
        </p:nvPicPr>
        <p:blipFill>
          <a:blip r:embed="rId3"/>
          <a:stretch>
            <a:fillRect/>
          </a:stretch>
        </p:blipFill>
        <p:spPr>
          <a:xfrm>
            <a:off x="771593" y="6096001"/>
            <a:ext cx="710566" cy="640250"/>
          </a:xfrm>
          <a:prstGeom prst="rect">
            <a:avLst/>
          </a:prstGeom>
        </p:spPr>
      </p:pic>
      <p:pic>
        <p:nvPicPr>
          <p:cNvPr id="4" name="Picture 3" descr="A blue and white shield with a white and black logo&#10;&#10;Description automatically generated">
            <a:extLst>
              <a:ext uri="{FF2B5EF4-FFF2-40B4-BE49-F238E27FC236}">
                <a16:creationId xmlns:a16="http://schemas.microsoft.com/office/drawing/2014/main" id="{0CFF1524-906D-9833-8F70-937EFE177FA3}"/>
              </a:ext>
            </a:extLst>
          </p:cNvPr>
          <p:cNvPicPr>
            <a:picLocks noChangeAspect="1"/>
          </p:cNvPicPr>
          <p:nvPr userDrawn="1"/>
        </p:nvPicPr>
        <p:blipFill>
          <a:blip r:embed="rId4"/>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253001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r>
              <a:rPr lang="en-US"/>
              <a:t>Click icon to add picture</a:t>
            </a:r>
          </a:p>
        </p:txBody>
      </p:sp>
      <p:pic>
        <p:nvPicPr>
          <p:cNvPr id="3" name="Picture 2" descr="A map with bars in the shape of a graph&#10;&#10;Description automatically generated">
            <a:extLst>
              <a:ext uri="{FF2B5EF4-FFF2-40B4-BE49-F238E27FC236}">
                <a16:creationId xmlns:a16="http://schemas.microsoft.com/office/drawing/2014/main" id="{A1DDA61F-3441-C463-8370-4537732C90BC}"/>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4" name="Picture 3" descr="A blue and white shield with a white and black logo&#10;&#10;Description automatically generated">
            <a:extLst>
              <a:ext uri="{FF2B5EF4-FFF2-40B4-BE49-F238E27FC236}">
                <a16:creationId xmlns:a16="http://schemas.microsoft.com/office/drawing/2014/main" id="{04D9F0F4-3B92-B6D2-0589-FCC9765C41E4}"/>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30133167"/>
      </p:ext>
    </p:extLst>
  </p:cSld>
  <p:clrMapOvr>
    <a:masterClrMapping/>
  </p:clrMapOvr>
  <p:extLst>
    <p:ext uri="{DCECCB84-F9BA-43D5-87BE-67443E8EF086}">
      <p15:sldGuideLst xmlns:p15="http://schemas.microsoft.com/office/powerpoint/2012/main">
        <p15:guide id="1" orient="horz" pos="2160">
          <p15:clr>
            <a:srgbClr val="FBAE40"/>
          </p15:clr>
        </p15:guide>
        <p15:guide id="2" pos="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4786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Title 1">
            <a:extLst>
              <a:ext uri="{FF2B5EF4-FFF2-40B4-BE49-F238E27FC236}">
                <a16:creationId xmlns:a16="http://schemas.microsoft.com/office/drawing/2014/main" id="{26E22D2F-C8CF-13BE-83FC-161E55B8C2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0330836"/>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4" name="Rectangle 3">
            <a:extLst>
              <a:ext uri="{FF2B5EF4-FFF2-40B4-BE49-F238E27FC236}">
                <a16:creationId xmlns:a16="http://schemas.microsoft.com/office/drawing/2014/main" id="{9F88DFF9-C3A8-9E96-CCCD-9A5DAE80D2B1}"/>
              </a:ext>
            </a:extLst>
          </p:cNvPr>
          <p:cNvSpPr/>
          <p:nvPr userDrawn="1"/>
        </p:nvSpPr>
        <p:spPr>
          <a:xfrm>
            <a:off x="0" y="6065049"/>
            <a:ext cx="1771650"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descr="A map with bars in the shape of a graph&#10;&#10;Description automatically generated">
            <a:extLst>
              <a:ext uri="{FF2B5EF4-FFF2-40B4-BE49-F238E27FC236}">
                <a16:creationId xmlns:a16="http://schemas.microsoft.com/office/drawing/2014/main" id="{94AC348E-A547-9FB7-4AA3-F312FDB7CD66}"/>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9D284E07-3C25-CEAE-F5E0-FF30E44E4555}"/>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091939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with Copy + Dat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434340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Rectangle 1">
            <a:extLst>
              <a:ext uri="{FF2B5EF4-FFF2-40B4-BE49-F238E27FC236}">
                <a16:creationId xmlns:a16="http://schemas.microsoft.com/office/drawing/2014/main" id="{F5A023A1-B475-FD0B-9023-E465C9DAEB37}"/>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map with bars in the shape of a graph&#10;&#10;Description automatically generated">
            <a:extLst>
              <a:ext uri="{FF2B5EF4-FFF2-40B4-BE49-F238E27FC236}">
                <a16:creationId xmlns:a16="http://schemas.microsoft.com/office/drawing/2014/main" id="{9D301FA2-8027-9083-EEB1-E937FD4E74AB}"/>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C80D1271-8A3E-BBC2-2929-F95677B8D7B5}"/>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10824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5066211" y="6368745"/>
            <a:ext cx="4114800" cy="365125"/>
          </a:xfrm>
          <a:prstGeom prst="rect">
            <a:avLst/>
          </a:prstGeom>
        </p:spPr>
        <p:txBody>
          <a:bodyPr vert="horz" lIns="91440" tIns="45720" rIns="91440" bIns="45720" rtlCol="0" anchor="ctr"/>
          <a:lstStyle>
            <a:lvl1pPr algn="ctr">
              <a:defRPr sz="1000" b="0" i="0">
                <a:solidFill>
                  <a:schemeClr val="tx1"/>
                </a:solidFill>
                <a:latin typeface="Source Sans Pro" panose="020B0503030403020204" pitchFamily="34" charset="77"/>
              </a:defRPr>
            </a:lvl1pPr>
          </a:lstStyle>
          <a:p>
            <a:endParaRPr lang="en-US"/>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2187028" y="6364150"/>
            <a:ext cx="2743200" cy="365125"/>
          </a:xfrm>
          <a:prstGeom prst="rect">
            <a:avLst/>
          </a:prstGeom>
        </p:spPr>
        <p:txBody>
          <a:bodyPr vert="horz" lIns="91440" tIns="45720" rIns="91440" bIns="45720" rtlCol="0" anchor="ctr"/>
          <a:lstStyle>
            <a:lvl1pPr algn="l">
              <a:defRPr sz="1000" b="0" i="0">
                <a:solidFill>
                  <a:schemeClr val="tx1"/>
                </a:solidFill>
                <a:latin typeface="Source Sans Pro" panose="020B0503030403020204" pitchFamily="34" charset="77"/>
              </a:defRPr>
            </a:lvl1pPr>
          </a:lstStyle>
          <a:p>
            <a:fld id="{6662B9F8-EAF5-A544-B3D2-43A2A7884903}" type="datetimeFigureOut">
              <a:rPr lang="en-US" smtClean="0"/>
              <a:pPr/>
              <a:t>3/25/2024</a:t>
            </a:fld>
            <a:endParaRPr lang="en-US"/>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9316994" y="6368745"/>
            <a:ext cx="2743200" cy="365125"/>
          </a:xfrm>
          <a:prstGeom prst="rect">
            <a:avLst/>
          </a:prstGeom>
        </p:spPr>
        <p:txBody>
          <a:bodyPr vert="horz" lIns="91440" tIns="45720" rIns="91440" bIns="45720" rtlCol="0" anchor="ctr"/>
          <a:lstStyle>
            <a:lvl1pPr algn="r">
              <a:defRPr sz="1000" b="0" i="0">
                <a:solidFill>
                  <a:schemeClr val="tx1"/>
                </a:solidFill>
                <a:latin typeface="Source Sans Pro" panose="020B0503030403020204" pitchFamily="34" charset="77"/>
              </a:defRPr>
            </a:lvl1pPr>
          </a:lstStyle>
          <a:p>
            <a:fld id="{F9DACE89-5049-9D42-8713-0737A9D7485F}" type="slidenum">
              <a:rPr lang="en-US" smtClean="0"/>
              <a:pPr/>
              <a:t>‹#›</a:t>
            </a:fld>
            <a:endParaRPr lang="en-US"/>
          </a:p>
        </p:txBody>
      </p:sp>
      <p:pic>
        <p:nvPicPr>
          <p:cNvPr id="7" name="Picture 6" descr="A colorful graph in the shape of a map&#10;&#10;Description automatically generated">
            <a:extLst>
              <a:ext uri="{FF2B5EF4-FFF2-40B4-BE49-F238E27FC236}">
                <a16:creationId xmlns:a16="http://schemas.microsoft.com/office/drawing/2014/main" id="{3F2E5B69-F2EF-25EE-1960-41D7849247C8}"/>
              </a:ext>
            </a:extLst>
          </p:cNvPr>
          <p:cNvPicPr>
            <a:picLocks noChangeAspect="1"/>
          </p:cNvPicPr>
          <p:nvPr userDrawn="1"/>
        </p:nvPicPr>
        <p:blipFill>
          <a:blip r:embed="rId17"/>
          <a:stretch>
            <a:fillRect/>
          </a:stretch>
        </p:blipFill>
        <p:spPr>
          <a:xfrm>
            <a:off x="770983" y="6097379"/>
            <a:ext cx="706394" cy="636491"/>
          </a:xfrm>
          <a:prstGeom prst="rect">
            <a:avLst/>
          </a:prstGeom>
        </p:spPr>
      </p:pic>
      <p:pic>
        <p:nvPicPr>
          <p:cNvPr id="5" name="Picture 4" descr="A blue and white shield with a white and blue logo&#10;&#10;Description automatically generated">
            <a:extLst>
              <a:ext uri="{FF2B5EF4-FFF2-40B4-BE49-F238E27FC236}">
                <a16:creationId xmlns:a16="http://schemas.microsoft.com/office/drawing/2014/main" id="{8CD5322B-8C80-9DF6-1E05-6F61D90F0796}"/>
              </a:ext>
            </a:extLst>
          </p:cNvPr>
          <p:cNvPicPr>
            <a:picLocks noChangeAspect="1"/>
          </p:cNvPicPr>
          <p:nvPr userDrawn="1"/>
        </p:nvPicPr>
        <p:blipFill>
          <a:blip r:embed="rId18"/>
          <a:stretch>
            <a:fillRect/>
          </a:stretch>
        </p:blipFill>
        <p:spPr>
          <a:xfrm>
            <a:off x="120395" y="6102133"/>
            <a:ext cx="514606" cy="627142"/>
          </a:xfrm>
          <a:prstGeom prst="rect">
            <a:avLst/>
          </a:prstGeom>
        </p:spPr>
      </p:pic>
    </p:spTree>
    <p:extLst>
      <p:ext uri="{BB962C8B-B14F-4D97-AF65-F5344CB8AC3E}">
        <p14:creationId xmlns:p14="http://schemas.microsoft.com/office/powerpoint/2010/main" val="2749588475"/>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89" r:id="rId3"/>
    <p:sldLayoutId id="2147483688" r:id="rId4"/>
    <p:sldLayoutId id="2147483694" r:id="rId5"/>
    <p:sldLayoutId id="2147483695" r:id="rId6"/>
    <p:sldLayoutId id="2147483687" r:id="rId7"/>
    <p:sldLayoutId id="2147483683" r:id="rId8"/>
    <p:sldLayoutId id="2147483684" r:id="rId9"/>
    <p:sldLayoutId id="2147483686" r:id="rId10"/>
    <p:sldLayoutId id="2147483692" r:id="rId11"/>
    <p:sldLayoutId id="2147483699" r:id="rId12"/>
    <p:sldLayoutId id="2147483696" r:id="rId13"/>
    <p:sldLayoutId id="2147483697" r:id="rId14"/>
    <p:sldLayoutId id="2147483698" r:id="rId15"/>
  </p:sldLayoutIdLst>
  <p:hf hdr="0" ft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400"/>
        </a:spcBef>
        <a:buFont typeface="Arial" panose="020B0604020202020204" pitchFamily="34" charset="0"/>
        <a:buNone/>
        <a:defRPr sz="3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disabilitycompendium.org/" TargetMode="External"/><Relationship Id="rId2" Type="http://schemas.openxmlformats.org/officeDocument/2006/relationships/hyperlink" Target="mailto:Nate.Thomas@unh.edu" TargetMode="External"/><Relationship Id="rId1" Type="http://schemas.openxmlformats.org/officeDocument/2006/relationships/slideLayout" Target="../slideLayouts/slideLayout8.xml"/><Relationship Id="rId4" Type="http://schemas.openxmlformats.org/officeDocument/2006/relationships/hyperlink" Target="mailto:disability.statistics@unh.ed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hyperlink" Target="https://unhiod.shinyapps.io/Supplemen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57F0-4E81-4C32-8613-9B840330BF52}"/>
              </a:ext>
            </a:extLst>
          </p:cNvPr>
          <p:cNvSpPr>
            <a:spLocks noGrp="1"/>
          </p:cNvSpPr>
          <p:nvPr>
            <p:ph type="ctrTitle"/>
          </p:nvPr>
        </p:nvSpPr>
        <p:spPr>
          <a:xfrm>
            <a:off x="5196113" y="4084034"/>
            <a:ext cx="6592027" cy="836898"/>
          </a:xfrm>
        </p:spPr>
        <p:txBody>
          <a:bodyPr/>
          <a:lstStyle/>
          <a:p>
            <a:r>
              <a:rPr lang="en-US"/>
              <a:t>ADSC – Build Your Own Statistics </a:t>
            </a:r>
          </a:p>
        </p:txBody>
      </p:sp>
      <p:sp>
        <p:nvSpPr>
          <p:cNvPr id="3" name="Subtitle 2">
            <a:extLst>
              <a:ext uri="{FF2B5EF4-FFF2-40B4-BE49-F238E27FC236}">
                <a16:creationId xmlns:a16="http://schemas.microsoft.com/office/drawing/2014/main" id="{1BF20927-7D4E-4123-A2B9-526AC7A9A14C}"/>
              </a:ext>
            </a:extLst>
          </p:cNvPr>
          <p:cNvSpPr>
            <a:spLocks noGrp="1"/>
          </p:cNvSpPr>
          <p:nvPr>
            <p:ph type="subTitle" idx="1"/>
          </p:nvPr>
        </p:nvSpPr>
        <p:spPr/>
        <p:txBody>
          <a:bodyPr/>
          <a:lstStyle/>
          <a:p>
            <a:r>
              <a:rPr lang="en-US" sz="2400" b="1">
                <a:latin typeface="Source Sans Pro" panose="020B0503030403020204" pitchFamily="34" charset="0"/>
                <a:ea typeface="Source Sans Pro" panose="020B0503030403020204" pitchFamily="34" charset="0"/>
                <a:cs typeface="Courier New" panose="02070309020205020404" pitchFamily="49" charset="0"/>
              </a:rPr>
              <a:t>Nate Thomas, MS</a:t>
            </a:r>
          </a:p>
          <a:p>
            <a:r>
              <a:rPr lang="en-US" sz="2400" b="1">
                <a:latin typeface="Source Sans Pro" panose="020B0503030403020204" pitchFamily="34" charset="0"/>
                <a:ea typeface="Source Sans Pro" panose="020B0503030403020204" pitchFamily="34" charset="0"/>
                <a:cs typeface="Courier New" panose="02070309020205020404" pitchFamily="49" charset="0"/>
              </a:rPr>
              <a:t>Data Analyst | Research Associate II</a:t>
            </a:r>
          </a:p>
        </p:txBody>
      </p:sp>
    </p:spTree>
    <p:extLst>
      <p:ext uri="{BB962C8B-B14F-4D97-AF65-F5344CB8AC3E}">
        <p14:creationId xmlns:p14="http://schemas.microsoft.com/office/powerpoint/2010/main" val="224019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a:xfrm>
            <a:off x="0" y="571505"/>
            <a:ext cx="12890500" cy="870271"/>
          </a:xfrm>
        </p:spPr>
        <p:txBody>
          <a:bodyPr/>
          <a:lstStyle/>
          <a:p>
            <a:r>
              <a:rPr lang="en-US">
                <a:solidFill>
                  <a:schemeClr val="tx1"/>
                </a:solidFill>
              </a:rPr>
              <a:t>Ex. Poverty of People with Disabilities – within Gender, Race, and Age Group</a:t>
            </a:r>
          </a:p>
        </p:txBody>
      </p:sp>
      <p:graphicFrame>
        <p:nvGraphicFramePr>
          <p:cNvPr id="2" name="Table 1">
            <a:extLst>
              <a:ext uri="{FF2B5EF4-FFF2-40B4-BE49-F238E27FC236}">
                <a16:creationId xmlns:a16="http://schemas.microsoft.com/office/drawing/2014/main" id="{8A267F4D-7804-4691-B57F-A195F3FD9421}"/>
              </a:ext>
            </a:extLst>
          </p:cNvPr>
          <p:cNvGraphicFramePr>
            <a:graphicFrameLocks noGrp="1"/>
          </p:cNvGraphicFramePr>
          <p:nvPr>
            <p:extLst>
              <p:ext uri="{D42A27DB-BD31-4B8C-83A1-F6EECF244321}">
                <p14:modId xmlns:p14="http://schemas.microsoft.com/office/powerpoint/2010/main" val="1488796440"/>
              </p:ext>
            </p:extLst>
          </p:nvPr>
        </p:nvGraphicFramePr>
        <p:xfrm>
          <a:off x="336550" y="1574800"/>
          <a:ext cx="11518900" cy="4133958"/>
        </p:xfrm>
        <a:graphic>
          <a:graphicData uri="http://schemas.openxmlformats.org/drawingml/2006/table">
            <a:tbl>
              <a:tblPr firstRow="1" bandRow="1"/>
              <a:tblGrid>
                <a:gridCol w="7747000">
                  <a:extLst>
                    <a:ext uri="{9D8B030D-6E8A-4147-A177-3AD203B41FA5}">
                      <a16:colId xmlns:a16="http://schemas.microsoft.com/office/drawing/2014/main" val="264422302"/>
                    </a:ext>
                  </a:extLst>
                </a:gridCol>
                <a:gridCol w="1663700">
                  <a:extLst>
                    <a:ext uri="{9D8B030D-6E8A-4147-A177-3AD203B41FA5}">
                      <a16:colId xmlns:a16="http://schemas.microsoft.com/office/drawing/2014/main" val="1342166156"/>
                    </a:ext>
                  </a:extLst>
                </a:gridCol>
                <a:gridCol w="2108200">
                  <a:extLst>
                    <a:ext uri="{9D8B030D-6E8A-4147-A177-3AD203B41FA5}">
                      <a16:colId xmlns:a16="http://schemas.microsoft.com/office/drawing/2014/main" val="786889310"/>
                    </a:ext>
                  </a:extLst>
                </a:gridCol>
              </a:tblGrid>
              <a:tr h="1022386">
                <a:tc>
                  <a:txBody>
                    <a:bodyPr/>
                    <a:lstStyle/>
                    <a:p>
                      <a:pPr marL="0" algn="ctr" defTabSz="914400" rtl="0" eaLnBrk="1" latinLnBrk="0" hangingPunct="1"/>
                      <a:r>
                        <a:rPr lang="en-US" sz="5400" b="1" i="0" kern="0" spc="0" baseline="0">
                          <a:solidFill>
                            <a:srgbClr val="18214F"/>
                          </a:solidFill>
                          <a:latin typeface="Source Sans Pro" panose="020B0503030403020204" pitchFamily="34" charset="0"/>
                          <a:ea typeface="Source Sans Pro" panose="020B0503030403020204" pitchFamily="34" charset="0"/>
                          <a:cs typeface="+mn-cs"/>
                        </a:rPr>
                        <a:t>Group</a:t>
                      </a:r>
                    </a:p>
                  </a:txBody>
                  <a:tcPr anchor="ctr"/>
                </a:tc>
                <a:tc>
                  <a:txBody>
                    <a:bodyPr/>
                    <a:lstStyle/>
                    <a:p>
                      <a:pPr marL="0" algn="ctr" defTabSz="914400" rtl="0" eaLnBrk="1" latinLnBrk="0" hangingPunct="1"/>
                      <a:r>
                        <a:rPr lang="en-US" sz="2800" b="1" i="0" kern="0" spc="0" baseline="0">
                          <a:solidFill>
                            <a:srgbClr val="18214F"/>
                          </a:solidFill>
                          <a:latin typeface="Source Sans Pro" panose="020B0503030403020204" pitchFamily="34" charset="0"/>
                          <a:ea typeface="Source Sans Pro" panose="020B0503030403020204" pitchFamily="34" charset="0"/>
                          <a:cs typeface="+mn-cs"/>
                        </a:rPr>
                        <a:t>Poverty (%)</a:t>
                      </a:r>
                    </a:p>
                  </a:txBody>
                  <a:tcPr anchor="ctr"/>
                </a:tc>
                <a:tc>
                  <a:txBody>
                    <a:bodyPr/>
                    <a:lstStyle/>
                    <a:p>
                      <a:pPr algn="ctr"/>
                      <a:r>
                        <a:rPr lang="en-US" sz="3200" b="1" i="0" kern="0" spc="0" baseline="0" err="1">
                          <a:solidFill>
                            <a:srgbClr val="18214F"/>
                          </a:solidFill>
                          <a:latin typeface="+mn-lt"/>
                          <a:ea typeface="+mn-ea"/>
                          <a:cs typeface="+mn-cs"/>
                        </a:rPr>
                        <a:t>RR</a:t>
                      </a:r>
                      <a:r>
                        <a:rPr lang="en-US" sz="3200" b="1" i="0" kern="0" spc="0" baseline="-25000" err="1">
                          <a:solidFill>
                            <a:srgbClr val="18214F"/>
                          </a:solidFill>
                          <a:latin typeface="+mn-lt"/>
                          <a:ea typeface="+mn-ea"/>
                          <a:cs typeface="+mn-cs"/>
                        </a:rPr>
                        <a:t>No</a:t>
                      </a:r>
                      <a:r>
                        <a:rPr lang="en-US" sz="3200" b="1" i="0" kern="0" spc="0" baseline="-25000">
                          <a:solidFill>
                            <a:srgbClr val="18214F"/>
                          </a:solidFill>
                          <a:latin typeface="+mn-lt"/>
                          <a:ea typeface="+mn-ea"/>
                          <a:cs typeface="+mn-cs"/>
                        </a:rPr>
                        <a:t> S.C. Dis. </a:t>
                      </a:r>
                      <a:r>
                        <a:rPr lang="en-US" sz="3200" b="1" i="0" kern="0" spc="0" baseline="0">
                          <a:solidFill>
                            <a:srgbClr val="18214F"/>
                          </a:solidFill>
                          <a:latin typeface="+mn-lt"/>
                          <a:ea typeface="+mn-ea"/>
                          <a:cs typeface="+mn-cs"/>
                        </a:rPr>
                        <a:t>(L95%CI)</a:t>
                      </a:r>
                      <a:r>
                        <a:rPr lang="en-US" sz="3200" b="1" i="0" kern="0" spc="0" baseline="-25000">
                          <a:solidFill>
                            <a:srgbClr val="18214F"/>
                          </a:solidFill>
                          <a:latin typeface="+mn-lt"/>
                          <a:ea typeface="+mn-ea"/>
                          <a:cs typeface="+mn-cs"/>
                        </a:rPr>
                        <a:t> </a:t>
                      </a:r>
                      <a:endParaRPr lang="en-US" sz="3200" b="1" i="0" kern="0" spc="0" baseline="0">
                        <a:solidFill>
                          <a:srgbClr val="18214F"/>
                        </a:solidFill>
                        <a:latin typeface="+mn-lt"/>
                        <a:ea typeface="+mn-ea"/>
                        <a:cs typeface="+mn-cs"/>
                      </a:endParaRPr>
                    </a:p>
                  </a:txBody>
                  <a:tcPr anchor="ctr"/>
                </a:tc>
                <a:extLst>
                  <a:ext uri="{0D108BD9-81ED-4DB2-BD59-A6C34878D82A}">
                    <a16:rowId xmlns:a16="http://schemas.microsoft.com/office/drawing/2014/main" val="1161818490"/>
                  </a:ext>
                </a:extLst>
              </a:tr>
              <a:tr h="1022386">
                <a:tc>
                  <a:txBody>
                    <a:bodyPr/>
                    <a:lstStyle/>
                    <a:p>
                      <a:pPr marL="0" algn="l" defTabSz="914400" rtl="0" eaLnBrk="1" latinLnBrk="0" hangingPunct="1"/>
                      <a:r>
                        <a:rPr lang="en-US" sz="2800" b="0" i="0" kern="0" spc="0" baseline="0">
                          <a:solidFill>
                            <a:srgbClr val="18214F"/>
                          </a:solidFill>
                          <a:latin typeface="Source Sans Pro" panose="020B0503030403020204" pitchFamily="34" charset="0"/>
                          <a:ea typeface="Source Sans Pro" panose="020B0503030403020204" pitchFamily="34" charset="0"/>
                          <a:cs typeface="+mn-cs"/>
                        </a:rPr>
                        <a:t>Non-Hispanic Asian Female Civilians </a:t>
                      </a:r>
                      <a:r>
                        <a:rPr lang="en-US" sz="2800" b="1" i="0" kern="0" spc="0" baseline="0">
                          <a:solidFill>
                            <a:srgbClr val="18214F"/>
                          </a:solidFill>
                          <a:latin typeface="Source Sans Pro" panose="020B0503030403020204" pitchFamily="34" charset="0"/>
                          <a:ea typeface="Source Sans Pro" panose="020B0503030403020204" pitchFamily="34" charset="0"/>
                          <a:cs typeface="+mn-cs"/>
                        </a:rPr>
                        <a:t>Ages 45 to 54 Years </a:t>
                      </a:r>
                      <a:r>
                        <a:rPr lang="en-US" sz="2800" b="0" i="0" kern="0" spc="0" baseline="0">
                          <a:solidFill>
                            <a:srgbClr val="18214F"/>
                          </a:solidFill>
                          <a:latin typeface="Source Sans Pro" panose="020B0503030403020204" pitchFamily="34" charset="0"/>
                          <a:ea typeface="Source Sans Pro" panose="020B0503030403020204" pitchFamily="34" charset="0"/>
                          <a:cs typeface="+mn-cs"/>
                        </a:rPr>
                        <a:t>Living in the Community, in the U.S.</a:t>
                      </a:r>
                    </a:p>
                  </a:txBody>
                  <a:tcPr/>
                </a:tc>
                <a:tc>
                  <a:txBody>
                    <a:bodyPr/>
                    <a:lstStyle/>
                    <a:p>
                      <a:pPr marL="0" algn="ctr" defTabSz="914400" rtl="0" eaLnBrk="1" latinLnBrk="0" hangingPunct="1"/>
                      <a:r>
                        <a:rPr lang="en-US" sz="2800" b="0" i="0" kern="0" spc="0" baseline="0">
                          <a:solidFill>
                            <a:srgbClr val="18214F"/>
                          </a:solidFill>
                          <a:latin typeface="Source Sans Pro" panose="020B0503030403020204" pitchFamily="34" charset="0"/>
                          <a:ea typeface="Source Sans Pro" panose="020B0503030403020204" pitchFamily="34" charset="0"/>
                          <a:cs typeface="+mn-cs"/>
                        </a:rPr>
                        <a:t>18.0 ± 2.9</a:t>
                      </a:r>
                    </a:p>
                  </a:txBody>
                  <a:tcPr anchor="ctr"/>
                </a:tc>
                <a:tc>
                  <a:txBody>
                    <a:bodyPr/>
                    <a:lstStyle/>
                    <a:p>
                      <a:pPr algn="ctr"/>
                      <a:r>
                        <a:rPr lang="en-US" sz="2800" b="0" i="0" kern="0" spc="0" baseline="0">
                          <a:solidFill>
                            <a:srgbClr val="18214F"/>
                          </a:solidFill>
                          <a:latin typeface="+mn-lt"/>
                          <a:ea typeface="+mn-ea"/>
                          <a:cs typeface="+mn-cs"/>
                        </a:rPr>
                        <a:t>2.9 (1.9)</a:t>
                      </a:r>
                    </a:p>
                  </a:txBody>
                  <a:tcPr anchor="ctr"/>
                </a:tc>
                <a:extLst>
                  <a:ext uri="{0D108BD9-81ED-4DB2-BD59-A6C34878D82A}">
                    <a16:rowId xmlns:a16="http://schemas.microsoft.com/office/drawing/2014/main" val="306650978"/>
                  </a:ext>
                </a:extLst>
              </a:tr>
              <a:tr h="1022386">
                <a:tc>
                  <a:txBody>
                    <a:bodyPr/>
                    <a:lstStyle/>
                    <a:p>
                      <a:pPr marL="0" algn="l" defTabSz="914400" rtl="0" eaLnBrk="1" latinLnBrk="0" hangingPunct="1"/>
                      <a:r>
                        <a:rPr lang="en-US" sz="2800" b="0" i="0" kern="0" spc="0" baseline="0">
                          <a:solidFill>
                            <a:srgbClr val="18214F"/>
                          </a:solidFill>
                          <a:latin typeface="Source Sans Pro" panose="020B0503030403020204" pitchFamily="34" charset="0"/>
                          <a:ea typeface="Source Sans Pro" panose="020B0503030403020204" pitchFamily="34" charset="0"/>
                          <a:cs typeface="+mn-cs"/>
                        </a:rPr>
                        <a:t>Non-Hispanic Asian Female Civilians </a:t>
                      </a:r>
                      <a:r>
                        <a:rPr lang="en-US" sz="2800" b="1" i="0" kern="0" spc="0" baseline="0">
                          <a:solidFill>
                            <a:srgbClr val="18214F"/>
                          </a:solidFill>
                          <a:latin typeface="Source Sans Pro" panose="020B0503030403020204" pitchFamily="34" charset="0"/>
                          <a:ea typeface="Source Sans Pro" panose="020B0503030403020204" pitchFamily="34" charset="0"/>
                          <a:cs typeface="+mn-cs"/>
                        </a:rPr>
                        <a:t>Ages 55 to 64 Years </a:t>
                      </a:r>
                      <a:r>
                        <a:rPr lang="en-US" sz="2800" b="0" i="0" kern="0" spc="0" baseline="0">
                          <a:solidFill>
                            <a:srgbClr val="18214F"/>
                          </a:solidFill>
                          <a:latin typeface="Source Sans Pro" panose="020B0503030403020204" pitchFamily="34" charset="0"/>
                          <a:ea typeface="Source Sans Pro" panose="020B0503030403020204" pitchFamily="34" charset="0"/>
                          <a:cs typeface="+mn-cs"/>
                        </a:rPr>
                        <a:t>Living in the Community</a:t>
                      </a:r>
                    </a:p>
                  </a:txBody>
                  <a:tcPr/>
                </a:tc>
                <a:tc>
                  <a:txBody>
                    <a:bodyPr/>
                    <a:lstStyle/>
                    <a:p>
                      <a:pPr marL="0" algn="ctr" defTabSz="914400" rtl="0" eaLnBrk="1" latinLnBrk="0" hangingPunct="1"/>
                      <a:r>
                        <a:rPr lang="en-US" sz="2800" b="0" i="0" kern="0" spc="0" baseline="0">
                          <a:solidFill>
                            <a:srgbClr val="18214F"/>
                          </a:solidFill>
                          <a:latin typeface="Source Sans Pro" panose="020B0503030403020204" pitchFamily="34" charset="0"/>
                          <a:ea typeface="Source Sans Pro" panose="020B0503030403020204" pitchFamily="34" charset="0"/>
                          <a:cs typeface="+mn-cs"/>
                        </a:rPr>
                        <a:t>15.7 ± 2.7</a:t>
                      </a:r>
                    </a:p>
                  </a:txBody>
                  <a:tcPr anchor="ctr"/>
                </a:tc>
                <a:tc>
                  <a:txBody>
                    <a:bodyPr/>
                    <a:lstStyle/>
                    <a:p>
                      <a:pPr algn="ctr"/>
                      <a:r>
                        <a:rPr lang="en-US" sz="2800" b="0" i="0" kern="0" spc="0" baseline="0">
                          <a:solidFill>
                            <a:srgbClr val="18214F"/>
                          </a:solidFill>
                          <a:latin typeface="+mn-lt"/>
                          <a:ea typeface="+mn-ea"/>
                          <a:cs typeface="+mn-cs"/>
                        </a:rPr>
                        <a:t>2.1 (1.6)</a:t>
                      </a:r>
                    </a:p>
                  </a:txBody>
                  <a:tcPr anchor="ctr"/>
                </a:tc>
                <a:extLst>
                  <a:ext uri="{0D108BD9-81ED-4DB2-BD59-A6C34878D82A}">
                    <a16:rowId xmlns:a16="http://schemas.microsoft.com/office/drawing/2014/main" val="1454385018"/>
                  </a:ext>
                </a:extLst>
              </a:tr>
              <a:tr h="1022386">
                <a:tc>
                  <a:txBody>
                    <a:bodyPr/>
                    <a:lstStyle/>
                    <a:p>
                      <a:pPr marL="0" algn="l" defTabSz="914400" rtl="0" eaLnBrk="1" latinLnBrk="0" hangingPunct="1"/>
                      <a:r>
                        <a:rPr lang="en-US" sz="2800" b="0" i="0" kern="0" spc="0" baseline="0">
                          <a:solidFill>
                            <a:srgbClr val="18214F"/>
                          </a:solidFill>
                          <a:latin typeface="Source Sans Pro" panose="020B0503030403020204" pitchFamily="34" charset="0"/>
                          <a:ea typeface="Source Sans Pro" panose="020B0503030403020204" pitchFamily="34" charset="0"/>
                          <a:cs typeface="+mn-cs"/>
                        </a:rPr>
                        <a:t>Non-Hispanic Asian Female Civilians </a:t>
                      </a:r>
                      <a:r>
                        <a:rPr lang="en-US" sz="2800" b="1" i="0" kern="0" spc="0" baseline="0">
                          <a:solidFill>
                            <a:srgbClr val="18214F"/>
                          </a:solidFill>
                          <a:latin typeface="Source Sans Pro" panose="020B0503030403020204" pitchFamily="34" charset="0"/>
                          <a:ea typeface="Source Sans Pro" panose="020B0503030403020204" pitchFamily="34" charset="0"/>
                          <a:cs typeface="+mn-cs"/>
                        </a:rPr>
                        <a:t>Ages 65 Years and Over</a:t>
                      </a:r>
                      <a:r>
                        <a:rPr lang="en-US" sz="2800" b="0" i="0" kern="0" spc="0" baseline="0">
                          <a:solidFill>
                            <a:srgbClr val="18214F"/>
                          </a:solidFill>
                          <a:latin typeface="Source Sans Pro" panose="020B0503030403020204" pitchFamily="34" charset="0"/>
                          <a:ea typeface="Source Sans Pro" panose="020B0503030403020204" pitchFamily="34" charset="0"/>
                          <a:cs typeface="+mn-cs"/>
                        </a:rPr>
                        <a:t> Living in the Community</a:t>
                      </a:r>
                    </a:p>
                  </a:txBody>
                  <a:tcPr/>
                </a:tc>
                <a:tc>
                  <a:txBody>
                    <a:bodyPr/>
                    <a:lstStyle/>
                    <a:p>
                      <a:pPr marL="0" algn="ctr" defTabSz="914400" rtl="0" eaLnBrk="1" latinLnBrk="0" hangingPunct="1"/>
                      <a:r>
                        <a:rPr lang="en-US" sz="2800" b="0" i="0" kern="0" spc="0" baseline="0">
                          <a:solidFill>
                            <a:srgbClr val="18214F"/>
                          </a:solidFill>
                          <a:latin typeface="Source Sans Pro" panose="020B0503030403020204" pitchFamily="34" charset="0"/>
                          <a:ea typeface="Source Sans Pro" panose="020B0503030403020204" pitchFamily="34" charset="0"/>
                          <a:cs typeface="+mn-cs"/>
                        </a:rPr>
                        <a:t>17.7 ± 1.3</a:t>
                      </a:r>
                    </a:p>
                  </a:txBody>
                  <a:tcPr anchor="ctr"/>
                </a:tc>
                <a:tc>
                  <a:txBody>
                    <a:bodyPr/>
                    <a:lstStyle/>
                    <a:p>
                      <a:pPr algn="ctr"/>
                      <a:r>
                        <a:rPr lang="en-US" sz="2800" b="0" i="0" kern="0" spc="0" baseline="0">
                          <a:solidFill>
                            <a:srgbClr val="18214F"/>
                          </a:solidFill>
                          <a:latin typeface="+mn-lt"/>
                          <a:ea typeface="+mn-ea"/>
                          <a:cs typeface="+mn-cs"/>
                        </a:rPr>
                        <a:t>1.4 (1.2)</a:t>
                      </a:r>
                    </a:p>
                  </a:txBody>
                  <a:tcPr anchor="ctr"/>
                </a:tc>
                <a:extLst>
                  <a:ext uri="{0D108BD9-81ED-4DB2-BD59-A6C34878D82A}">
                    <a16:rowId xmlns:a16="http://schemas.microsoft.com/office/drawing/2014/main" val="2254554796"/>
                  </a:ext>
                </a:extLst>
              </a:tr>
            </a:tbl>
          </a:graphicData>
        </a:graphic>
      </p:graphicFrame>
      <p:sp>
        <p:nvSpPr>
          <p:cNvPr id="3" name="TextBox 2">
            <a:extLst>
              <a:ext uri="{FF2B5EF4-FFF2-40B4-BE49-F238E27FC236}">
                <a16:creationId xmlns:a16="http://schemas.microsoft.com/office/drawing/2014/main" id="{76A2BB22-A805-776B-5E8F-D9DC2B44C67D}"/>
              </a:ext>
            </a:extLst>
          </p:cNvPr>
          <p:cNvSpPr txBox="1"/>
          <p:nvPr/>
        </p:nvSpPr>
        <p:spPr>
          <a:xfrm>
            <a:off x="1549400" y="5708758"/>
            <a:ext cx="9410700" cy="923330"/>
          </a:xfrm>
          <a:prstGeom prst="rect">
            <a:avLst/>
          </a:prstGeom>
          <a:noFill/>
        </p:spPr>
        <p:txBody>
          <a:bodyPr wrap="square" rtlCol="0">
            <a:spAutoFit/>
          </a:bodyPr>
          <a:lstStyle/>
          <a:p>
            <a:r>
              <a:rPr lang="en-US" kern="0">
                <a:solidFill>
                  <a:srgbClr val="18214F"/>
                </a:solidFill>
              </a:rPr>
              <a:t>Note: </a:t>
            </a:r>
            <a:r>
              <a:rPr lang="en-US" b="1" kern="0" err="1">
                <a:solidFill>
                  <a:srgbClr val="18214F"/>
                </a:solidFill>
              </a:rPr>
              <a:t>RR</a:t>
            </a:r>
            <a:r>
              <a:rPr lang="en-US" b="1" kern="0" baseline="-25000" err="1">
                <a:solidFill>
                  <a:srgbClr val="18214F"/>
                </a:solidFill>
              </a:rPr>
              <a:t>No</a:t>
            </a:r>
            <a:r>
              <a:rPr lang="en-US" b="1" kern="0" baseline="-25000">
                <a:solidFill>
                  <a:srgbClr val="18214F"/>
                </a:solidFill>
              </a:rPr>
              <a:t> S.C. Dis.</a:t>
            </a:r>
            <a:r>
              <a:rPr lang="en-US" kern="0">
                <a:solidFill>
                  <a:srgbClr val="18214F"/>
                </a:solidFill>
              </a:rPr>
              <a:t>is the relative ratio of poverty rate within the group with disability type, compared to the poverty rate within group without the disability. This is the estimated increased likelihood of living in poverty for people with disability type compared to peers without disability type.</a:t>
            </a:r>
            <a:endParaRPr lang="en-US"/>
          </a:p>
        </p:txBody>
      </p:sp>
    </p:spTree>
    <p:extLst>
      <p:ext uri="{BB962C8B-B14F-4D97-AF65-F5344CB8AC3E}">
        <p14:creationId xmlns:p14="http://schemas.microsoft.com/office/powerpoint/2010/main" val="34574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24CF3-8A17-137C-D513-088F9986BF4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F316C9-57E5-22A7-898B-B7DEDA2B7F82}"/>
              </a:ext>
            </a:extLst>
          </p:cNvPr>
          <p:cNvSpPr>
            <a:spLocks noGrp="1"/>
          </p:cNvSpPr>
          <p:nvPr>
            <p:ph type="title"/>
          </p:nvPr>
        </p:nvSpPr>
        <p:spPr>
          <a:xfrm>
            <a:off x="8387018" y="645160"/>
            <a:ext cx="3328911" cy="2783840"/>
          </a:xfrm>
        </p:spPr>
        <p:txBody>
          <a:bodyPr/>
          <a:lstStyle/>
          <a:p>
            <a:r>
              <a:rPr lang="en-US"/>
              <a:t>Build Your Own Statistics – </a:t>
            </a:r>
            <a:br>
              <a:rPr lang="en-US"/>
            </a:br>
            <a:r>
              <a:rPr lang="en-US"/>
              <a:t>Accessibility</a:t>
            </a:r>
          </a:p>
        </p:txBody>
      </p:sp>
      <p:sp>
        <p:nvSpPr>
          <p:cNvPr id="7" name="Content Placeholder 6">
            <a:extLst>
              <a:ext uri="{FF2B5EF4-FFF2-40B4-BE49-F238E27FC236}">
                <a16:creationId xmlns:a16="http://schemas.microsoft.com/office/drawing/2014/main" id="{F6A46CBC-BA17-EBB0-9B94-E4B1C221E427}"/>
              </a:ext>
            </a:extLst>
          </p:cNvPr>
          <p:cNvSpPr txBox="1">
            <a:spLocks/>
          </p:cNvSpPr>
          <p:nvPr/>
        </p:nvSpPr>
        <p:spPr>
          <a:xfrm>
            <a:off x="628806" y="908050"/>
            <a:ext cx="6854079" cy="5041900"/>
          </a:xfrm>
          <a:prstGeom prst="rect">
            <a:avLst/>
          </a:prstGeom>
        </p:spPr>
        <p:txBody>
          <a:bodyPr/>
          <a:lstStyle>
            <a:lvl1pPr marL="0" indent="0" algn="l" defTabSz="914400" rtl="0" eaLnBrk="1" latinLnBrk="0" hangingPunct="1">
              <a:lnSpc>
                <a:spcPct val="100000"/>
              </a:lnSpc>
              <a:spcBef>
                <a:spcPts val="400"/>
              </a:spcBef>
              <a:buFont typeface="Arial" panose="020B0604020202020204" pitchFamily="34" charset="0"/>
              <a:buNone/>
              <a:defRPr sz="3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4000" b="1"/>
              <a:t>Incorporated Considerations:</a:t>
            </a:r>
            <a:endParaRPr lang="en-US" sz="4000"/>
          </a:p>
          <a:p>
            <a:pPr marL="571500" indent="-571500">
              <a:buFont typeface="Arial" panose="020B0604020202020204" pitchFamily="34" charset="0"/>
              <a:buChar char="•"/>
            </a:pPr>
            <a:r>
              <a:rPr lang="en-US"/>
              <a:t>Keyboard (tab) accessible tables</a:t>
            </a:r>
          </a:p>
          <a:p>
            <a:pPr marL="571500" indent="-571500">
              <a:buFont typeface="Arial" panose="020B0604020202020204" pitchFamily="34" charset="0"/>
              <a:buChar char="•"/>
            </a:pPr>
            <a:r>
              <a:rPr lang="en-US"/>
              <a:t>Unique row &amp; column HTML IDs</a:t>
            </a:r>
          </a:p>
          <a:p>
            <a:pPr marL="571500" indent="-571500">
              <a:buFont typeface="Arial" panose="020B0604020202020204" pitchFamily="34" charset="0"/>
              <a:buChar char="•"/>
            </a:pPr>
            <a:r>
              <a:rPr lang="en-US"/>
              <a:t>Text size – dynamic resizing with browser</a:t>
            </a:r>
          </a:p>
          <a:p>
            <a:pPr marL="571500" indent="-571500">
              <a:buFont typeface="Arial" panose="020B0604020202020204" pitchFamily="34" charset="0"/>
              <a:buChar char="•"/>
            </a:pPr>
            <a:r>
              <a:rPr lang="en-US"/>
              <a:t>Typical data filter controls</a:t>
            </a:r>
          </a:p>
          <a:p>
            <a:pPr marL="571500" indent="-571500">
              <a:buFont typeface="Arial" panose="020B0604020202020204" pitchFamily="34" charset="0"/>
              <a:buChar char="•"/>
            </a:pPr>
            <a:r>
              <a:rPr lang="en-US"/>
              <a:t>Downloadable as .xlsx file</a:t>
            </a:r>
          </a:p>
          <a:p>
            <a:endParaRPr lang="en-US"/>
          </a:p>
        </p:txBody>
      </p:sp>
    </p:spTree>
    <p:extLst>
      <p:ext uri="{BB962C8B-B14F-4D97-AF65-F5344CB8AC3E}">
        <p14:creationId xmlns:p14="http://schemas.microsoft.com/office/powerpoint/2010/main" val="244534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888E8E-F521-021B-741A-FD5EECD3FD9F}"/>
              </a:ext>
            </a:extLst>
          </p:cNvPr>
          <p:cNvSpPr>
            <a:spLocks noGrp="1"/>
          </p:cNvSpPr>
          <p:nvPr>
            <p:ph type="title"/>
          </p:nvPr>
        </p:nvSpPr>
        <p:spPr/>
        <p:txBody>
          <a:bodyPr/>
          <a:lstStyle/>
          <a:p>
            <a:r>
              <a:rPr lang="en-US"/>
              <a:t>Build Your Own Statistics – </a:t>
            </a:r>
            <a:br>
              <a:rPr lang="en-US"/>
            </a:br>
            <a:r>
              <a:rPr lang="en-US"/>
              <a:t>Lifecycle</a:t>
            </a:r>
          </a:p>
        </p:txBody>
      </p:sp>
      <p:grpSp>
        <p:nvGrpSpPr>
          <p:cNvPr id="2" name="Group 1" descr="Image showing a column spanner">
            <a:extLst>
              <a:ext uri="{FF2B5EF4-FFF2-40B4-BE49-F238E27FC236}">
                <a16:creationId xmlns:a16="http://schemas.microsoft.com/office/drawing/2014/main" id="{69CFB8A9-1AD6-914D-65B6-1E7C05CDE8C2}"/>
              </a:ext>
            </a:extLst>
          </p:cNvPr>
          <p:cNvGrpSpPr/>
          <p:nvPr/>
        </p:nvGrpSpPr>
        <p:grpSpPr>
          <a:xfrm>
            <a:off x="1120771" y="775002"/>
            <a:ext cx="5551934" cy="4459938"/>
            <a:chOff x="1120771" y="775002"/>
            <a:chExt cx="5551934" cy="4459938"/>
          </a:xfrm>
        </p:grpSpPr>
        <p:pic>
          <p:nvPicPr>
            <p:cNvPr id="12" name="Picture 11" descr="Image showing a column spanner">
              <a:extLst>
                <a:ext uri="{FF2B5EF4-FFF2-40B4-BE49-F238E27FC236}">
                  <a16:creationId xmlns:a16="http://schemas.microsoft.com/office/drawing/2014/main" id="{8B0155DC-E628-A6D8-9076-C10401B18477}"/>
                </a:ext>
              </a:extLst>
            </p:cNvPr>
            <p:cNvPicPr>
              <a:picLocks noChangeAspect="1"/>
            </p:cNvPicPr>
            <p:nvPr/>
          </p:nvPicPr>
          <p:blipFill>
            <a:blip r:embed="rId3"/>
            <a:stretch>
              <a:fillRect/>
            </a:stretch>
          </p:blipFill>
          <p:spPr>
            <a:xfrm>
              <a:off x="1120771" y="775002"/>
              <a:ext cx="5551934" cy="4459938"/>
            </a:xfrm>
            <a:prstGeom prst="rect">
              <a:avLst/>
            </a:prstGeom>
          </p:spPr>
        </p:pic>
        <p:sp>
          <p:nvSpPr>
            <p:cNvPr id="13" name="Rectangle: Rounded Corners 12">
              <a:extLst>
                <a:ext uri="{FF2B5EF4-FFF2-40B4-BE49-F238E27FC236}">
                  <a16:creationId xmlns:a16="http://schemas.microsoft.com/office/drawing/2014/main" id="{46B834A1-135F-3F38-6AF2-842B37F46F8E}"/>
                </a:ext>
              </a:extLst>
            </p:cNvPr>
            <p:cNvSpPr/>
            <p:nvPr/>
          </p:nvSpPr>
          <p:spPr>
            <a:xfrm>
              <a:off x="3489960" y="838200"/>
              <a:ext cx="3182745" cy="670560"/>
            </a:xfrm>
            <a:prstGeom prst="roundRect">
              <a:avLst/>
            </a:prstGeom>
            <a:noFill/>
            <a:ln w="76200">
              <a:solidFill>
                <a:srgbClr val="004F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10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888E8E-F521-021B-741A-FD5EECD3FD9F}"/>
              </a:ext>
            </a:extLst>
          </p:cNvPr>
          <p:cNvSpPr>
            <a:spLocks noGrp="1"/>
          </p:cNvSpPr>
          <p:nvPr>
            <p:ph type="title"/>
          </p:nvPr>
        </p:nvSpPr>
        <p:spPr/>
        <p:txBody>
          <a:bodyPr/>
          <a:lstStyle/>
          <a:p>
            <a:r>
              <a:rPr lang="en-US"/>
              <a:t>Build Your Own Statistics – </a:t>
            </a:r>
            <a:br>
              <a:rPr lang="en-US"/>
            </a:br>
            <a:r>
              <a:rPr lang="en-US"/>
              <a:t>Lifecycle</a:t>
            </a:r>
          </a:p>
        </p:txBody>
      </p:sp>
      <p:sp>
        <p:nvSpPr>
          <p:cNvPr id="10" name="Content Placeholder 6">
            <a:extLst>
              <a:ext uri="{FF2B5EF4-FFF2-40B4-BE49-F238E27FC236}">
                <a16:creationId xmlns:a16="http://schemas.microsoft.com/office/drawing/2014/main" id="{2B6E2DA3-3AFD-96E8-2612-280346365D03}"/>
              </a:ext>
            </a:extLst>
          </p:cNvPr>
          <p:cNvSpPr txBox="1">
            <a:spLocks/>
          </p:cNvSpPr>
          <p:nvPr/>
        </p:nvSpPr>
        <p:spPr>
          <a:xfrm>
            <a:off x="628806" y="908050"/>
            <a:ext cx="6854079" cy="5041900"/>
          </a:xfrm>
          <a:prstGeom prst="rect">
            <a:avLst/>
          </a:prstGeom>
        </p:spPr>
        <p:txBody>
          <a:bodyPr/>
          <a:lstStyle>
            <a:lvl1pPr marL="0" indent="0" algn="l" defTabSz="914400" rtl="0" eaLnBrk="1" latinLnBrk="0" hangingPunct="1">
              <a:lnSpc>
                <a:spcPct val="100000"/>
              </a:lnSpc>
              <a:spcBef>
                <a:spcPts val="400"/>
              </a:spcBef>
              <a:buFont typeface="Arial" panose="020B0604020202020204" pitchFamily="34" charset="0"/>
              <a:buNone/>
              <a:defRPr sz="3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b="1"/>
              <a:t>Potential Expansions and Improvements:</a:t>
            </a:r>
            <a:endParaRPr lang="en-US"/>
          </a:p>
          <a:p>
            <a:pPr marL="571500" indent="-571500">
              <a:buFont typeface="Arial" panose="020B0604020202020204" pitchFamily="34" charset="0"/>
              <a:buChar char="•"/>
            </a:pPr>
            <a:r>
              <a:rPr lang="en-US" sz="3200"/>
              <a:t>More measures (ex. earnings,  housing cost burden, etc.)</a:t>
            </a:r>
          </a:p>
          <a:p>
            <a:pPr marL="571500" indent="-571500">
              <a:buFont typeface="Arial" panose="020B0604020202020204" pitchFamily="34" charset="0"/>
              <a:buChar char="•"/>
            </a:pPr>
            <a:r>
              <a:rPr lang="en-US" sz="3200"/>
              <a:t>Greater granularity – increased filtering options</a:t>
            </a:r>
          </a:p>
          <a:p>
            <a:pPr marL="571500" indent="-571500">
              <a:buFont typeface="Arial" panose="020B0604020202020204" pitchFamily="34" charset="0"/>
              <a:buChar char="•"/>
            </a:pPr>
            <a:r>
              <a:rPr lang="en-US" sz="3200"/>
              <a:t>Intersections of disability types (ex. difficulty seeing and hearing)</a:t>
            </a:r>
          </a:p>
          <a:p>
            <a:endParaRPr lang="en-US" sz="3200"/>
          </a:p>
        </p:txBody>
      </p:sp>
    </p:spTree>
    <p:extLst>
      <p:ext uri="{BB962C8B-B14F-4D97-AF65-F5344CB8AC3E}">
        <p14:creationId xmlns:p14="http://schemas.microsoft.com/office/powerpoint/2010/main" val="15803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BF9F-E0EB-50F0-C82A-CAAC91045613}"/>
              </a:ext>
            </a:extLst>
          </p:cNvPr>
          <p:cNvSpPr>
            <a:spLocks noGrp="1"/>
          </p:cNvSpPr>
          <p:nvPr>
            <p:ph type="title"/>
          </p:nvPr>
        </p:nvSpPr>
        <p:spPr>
          <a:xfrm>
            <a:off x="838200" y="571505"/>
            <a:ext cx="6193221" cy="870271"/>
          </a:xfrm>
        </p:spPr>
        <p:txBody>
          <a:bodyPr/>
          <a:lstStyle/>
          <a:p>
            <a:r>
              <a:rPr lang="en-US"/>
              <a:t>Contact Information</a:t>
            </a:r>
          </a:p>
        </p:txBody>
      </p:sp>
      <p:sp>
        <p:nvSpPr>
          <p:cNvPr id="4" name="Text Placeholder 3">
            <a:extLst>
              <a:ext uri="{FF2B5EF4-FFF2-40B4-BE49-F238E27FC236}">
                <a16:creationId xmlns:a16="http://schemas.microsoft.com/office/drawing/2014/main" id="{A5DD1E00-28A1-BA71-ED83-EE81E35DEBB3}"/>
              </a:ext>
            </a:extLst>
          </p:cNvPr>
          <p:cNvSpPr txBox="1">
            <a:spLocks noGrp="1"/>
          </p:cNvSpPr>
          <p:nvPr>
            <p:ph type="body" sz="quarter" idx="10"/>
          </p:nvPr>
        </p:nvSpPr>
        <p:spPr>
          <a:xfrm>
            <a:off x="838200" y="1828800"/>
            <a:ext cx="4991100" cy="4850559"/>
          </a:xfrm>
          <a:prstGeom prst="rect">
            <a:avLst/>
          </a:prstGeom>
          <a:noFill/>
        </p:spPr>
        <p:txBody>
          <a:bodyPr wrap="square">
            <a:spAutoFit/>
          </a:bodyPr>
          <a:lstStyle/>
          <a:p>
            <a:pPr algn="ctr">
              <a:lnSpc>
                <a:spcPct val="90000"/>
              </a:lnSpc>
              <a:spcBef>
                <a:spcPts val="1000"/>
              </a:spcBef>
              <a:buNone/>
            </a:pPr>
            <a:r>
              <a:rPr lang="en-US" sz="3200">
                <a:solidFill>
                  <a:schemeClr val="bg1"/>
                </a:solidFill>
              </a:rPr>
              <a:t>Nate Thomas</a:t>
            </a:r>
          </a:p>
          <a:p>
            <a:pPr algn="ctr">
              <a:lnSpc>
                <a:spcPct val="90000"/>
              </a:lnSpc>
              <a:spcBef>
                <a:spcPts val="1000"/>
              </a:spcBef>
              <a:buNone/>
            </a:pPr>
            <a:r>
              <a:rPr lang="en-US" sz="3200" b="1">
                <a:solidFill>
                  <a:schemeClr val="bg1"/>
                </a:solidFill>
                <a:hlinkClick r:id="rId2">
                  <a:extLst>
                    <a:ext uri="{A12FA001-AC4F-418D-AE19-62706E023703}">
                      <ahyp:hlinkClr xmlns:ahyp="http://schemas.microsoft.com/office/drawing/2018/hyperlinkcolor" val="tx"/>
                    </a:ext>
                  </a:extLst>
                </a:hlinkClick>
              </a:rPr>
              <a:t>Nate.Thomas@unh.edu</a:t>
            </a:r>
            <a:endParaRPr lang="en-US" sz="3200" b="1">
              <a:solidFill>
                <a:schemeClr val="bg1"/>
              </a:solidFill>
            </a:endParaRPr>
          </a:p>
          <a:p>
            <a:pPr algn="ctr">
              <a:lnSpc>
                <a:spcPct val="90000"/>
              </a:lnSpc>
              <a:spcBef>
                <a:spcPts val="1000"/>
              </a:spcBef>
              <a:buNone/>
            </a:pPr>
            <a:r>
              <a:rPr lang="en-US" sz="3200">
                <a:solidFill>
                  <a:schemeClr val="bg1"/>
                </a:solidFill>
              </a:rPr>
              <a:t>Institute on Disability</a:t>
            </a:r>
          </a:p>
          <a:p>
            <a:pPr algn="ctr">
              <a:lnSpc>
                <a:spcPct val="90000"/>
              </a:lnSpc>
              <a:spcBef>
                <a:spcPts val="1000"/>
              </a:spcBef>
              <a:buNone/>
            </a:pPr>
            <a:r>
              <a:rPr lang="en-US" sz="3200">
                <a:solidFill>
                  <a:schemeClr val="bg1"/>
                </a:solidFill>
              </a:rPr>
              <a:t>University of New Hampshire</a:t>
            </a:r>
          </a:p>
          <a:p>
            <a:pPr algn="ctr">
              <a:lnSpc>
                <a:spcPct val="90000"/>
              </a:lnSpc>
              <a:spcBef>
                <a:spcPts val="1000"/>
              </a:spcBef>
              <a:buNone/>
            </a:pPr>
            <a:r>
              <a:rPr lang="en-US" sz="3200">
                <a:solidFill>
                  <a:schemeClr val="bg1"/>
                </a:solidFill>
              </a:rPr>
              <a:t>10 West Edge Drive, Suite 101</a:t>
            </a:r>
          </a:p>
          <a:p>
            <a:pPr algn="ctr">
              <a:lnSpc>
                <a:spcPct val="90000"/>
              </a:lnSpc>
              <a:spcBef>
                <a:spcPts val="1000"/>
              </a:spcBef>
              <a:buNone/>
            </a:pPr>
            <a:r>
              <a:rPr lang="en-US" sz="3200">
                <a:solidFill>
                  <a:schemeClr val="bg1"/>
                </a:solidFill>
              </a:rPr>
              <a:t>Durham, NH  03824</a:t>
            </a:r>
          </a:p>
          <a:p>
            <a:pPr algn="ctr">
              <a:lnSpc>
                <a:spcPct val="90000"/>
              </a:lnSpc>
              <a:spcBef>
                <a:spcPts val="1000"/>
              </a:spcBef>
              <a:buNone/>
            </a:pPr>
            <a:endParaRPr lang="en-US" sz="3200">
              <a:solidFill>
                <a:schemeClr val="bg1"/>
              </a:solidFill>
            </a:endParaRPr>
          </a:p>
        </p:txBody>
      </p:sp>
      <p:sp>
        <p:nvSpPr>
          <p:cNvPr id="5" name="Text Placeholder 2">
            <a:extLst>
              <a:ext uri="{FF2B5EF4-FFF2-40B4-BE49-F238E27FC236}">
                <a16:creationId xmlns:a16="http://schemas.microsoft.com/office/drawing/2014/main" id="{A353A263-BE2E-A85A-B443-469F37A9A05F}"/>
              </a:ext>
            </a:extLst>
          </p:cNvPr>
          <p:cNvSpPr txBox="1">
            <a:spLocks/>
          </p:cNvSpPr>
          <p:nvPr/>
        </p:nvSpPr>
        <p:spPr>
          <a:xfrm>
            <a:off x="5740400" y="2177750"/>
            <a:ext cx="6096492" cy="324922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400"/>
              </a:spcBef>
              <a:buFont typeface="Arial" panose="020B0604020202020204" pitchFamily="34" charset="0"/>
              <a:buNone/>
              <a:defRPr sz="3200" kern="1200">
                <a:solidFill>
                  <a:schemeClr val="bg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ts val="1000"/>
              </a:spcBef>
            </a:pPr>
            <a:r>
              <a:rPr lang="en-US"/>
              <a:t>Website:</a:t>
            </a:r>
            <a:r>
              <a:rPr lang="en-US" b="1"/>
              <a:t> </a:t>
            </a:r>
            <a:r>
              <a:rPr lang="en-US" b="1">
                <a:hlinkClick r:id="rId3">
                  <a:extLst>
                    <a:ext uri="{A12FA001-AC4F-418D-AE19-62706E023703}">
                      <ahyp:hlinkClr xmlns:ahyp="http://schemas.microsoft.com/office/drawing/2018/hyperlinkcolor" val="tx"/>
                    </a:ext>
                  </a:extLst>
                </a:hlinkClick>
              </a:rPr>
              <a:t>www.disabilitycompendium.org</a:t>
            </a:r>
            <a:endParaRPr lang="en-US" b="1"/>
          </a:p>
          <a:p>
            <a:pPr algn="ctr">
              <a:lnSpc>
                <a:spcPct val="90000"/>
              </a:lnSpc>
              <a:spcBef>
                <a:spcPts val="1000"/>
              </a:spcBef>
            </a:pPr>
            <a:r>
              <a:rPr lang="en-US"/>
              <a:t>Technical Assistance: </a:t>
            </a:r>
            <a:r>
              <a:rPr lang="en-US" b="1" u="sng">
                <a:hlinkClick r:id="rId4">
                  <a:extLst>
                    <a:ext uri="{A12FA001-AC4F-418D-AE19-62706E023703}">
                      <ahyp:hlinkClr xmlns:ahyp="http://schemas.microsoft.com/office/drawing/2018/hyperlinkcolor" val="tx"/>
                    </a:ext>
                  </a:extLst>
                </a:hlinkClick>
              </a:rPr>
              <a:t>disability.statistics@unh.edu</a:t>
            </a:r>
            <a:endParaRPr lang="en-US" b="1" u="sng"/>
          </a:p>
          <a:p>
            <a:pPr algn="ctr">
              <a:lnSpc>
                <a:spcPct val="90000"/>
              </a:lnSpc>
              <a:spcBef>
                <a:spcPts val="1000"/>
              </a:spcBef>
            </a:pPr>
            <a:r>
              <a:rPr lang="en-US"/>
              <a:t>866-538-9521</a:t>
            </a:r>
          </a:p>
          <a:p>
            <a:pPr algn="ctr">
              <a:lnSpc>
                <a:spcPct val="90000"/>
              </a:lnSpc>
              <a:spcBef>
                <a:spcPts val="1000"/>
              </a:spcBef>
            </a:pPr>
            <a:r>
              <a:rPr lang="en-US"/>
              <a:t>Build Your Own Statistics questions: </a:t>
            </a:r>
            <a:r>
              <a:rPr lang="en-US" sz="3200" b="1">
                <a:solidFill>
                  <a:schemeClr val="bg1"/>
                </a:solidFill>
                <a:hlinkClick r:id="rId2">
                  <a:extLst>
                    <a:ext uri="{A12FA001-AC4F-418D-AE19-62706E023703}">
                      <ahyp:hlinkClr xmlns:ahyp="http://schemas.microsoft.com/office/drawing/2018/hyperlinkcolor" val="tx"/>
                    </a:ext>
                  </a:extLst>
                </a:hlinkClick>
              </a:rPr>
              <a:t>Nate.Thomas@unh.edu</a:t>
            </a:r>
            <a:endParaRPr lang="en-US"/>
          </a:p>
          <a:p>
            <a:pPr algn="ctr">
              <a:lnSpc>
                <a:spcPct val="90000"/>
              </a:lnSpc>
              <a:spcBef>
                <a:spcPts val="1000"/>
              </a:spcBef>
            </a:pPr>
            <a:endParaRPr lang="en-US"/>
          </a:p>
          <a:p>
            <a:endParaRPr lang="en-US"/>
          </a:p>
        </p:txBody>
      </p:sp>
    </p:spTree>
    <p:extLst>
      <p:ext uri="{BB962C8B-B14F-4D97-AF65-F5344CB8AC3E}">
        <p14:creationId xmlns:p14="http://schemas.microsoft.com/office/powerpoint/2010/main" val="422538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888E8E-F521-021B-741A-FD5EECD3FD9F}"/>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53148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1B31C04-B115-365E-3D15-4B324A23A786}"/>
              </a:ext>
            </a:extLst>
          </p:cNvPr>
          <p:cNvSpPr>
            <a:spLocks noGrp="1"/>
          </p:cNvSpPr>
          <p:nvPr>
            <p:ph type="title"/>
          </p:nvPr>
        </p:nvSpPr>
        <p:spPr>
          <a:xfrm>
            <a:off x="752866" y="463826"/>
            <a:ext cx="5979238" cy="834887"/>
          </a:xfrm>
        </p:spPr>
        <p:txBody>
          <a:bodyPr/>
          <a:lstStyle/>
          <a:p>
            <a:r>
              <a:rPr lang="en-US"/>
              <a:t>Objectives</a:t>
            </a:r>
          </a:p>
        </p:txBody>
      </p:sp>
      <p:sp>
        <p:nvSpPr>
          <p:cNvPr id="3" name="Subtitle 7">
            <a:extLst>
              <a:ext uri="{FF2B5EF4-FFF2-40B4-BE49-F238E27FC236}">
                <a16:creationId xmlns:a16="http://schemas.microsoft.com/office/drawing/2014/main" id="{0A560443-7C5F-C5D1-17C4-9576C71A0C56}"/>
              </a:ext>
            </a:extLst>
          </p:cNvPr>
          <p:cNvSpPr>
            <a:spLocks noGrp="1"/>
          </p:cNvSpPr>
          <p:nvPr>
            <p:ph type="subTitle" idx="1"/>
          </p:nvPr>
        </p:nvSpPr>
        <p:spPr>
          <a:xfrm>
            <a:off x="752866" y="1590261"/>
            <a:ext cx="8338125" cy="4293703"/>
          </a:xfrm>
        </p:spPr>
        <p:txBody>
          <a:bodyPr/>
          <a:lstStyle/>
          <a:p>
            <a:pPr marL="342900" indent="-342900">
              <a:lnSpc>
                <a:spcPct val="90000"/>
              </a:lnSpc>
              <a:spcBef>
                <a:spcPts val="1000"/>
              </a:spcBef>
              <a:buFont typeface="Arial" panose="020B0604020202020204" pitchFamily="34" charset="0"/>
              <a:buChar char="•"/>
            </a:pPr>
            <a:r>
              <a:rPr lang="en-US" sz="3200">
                <a:latin typeface="Source Sans Pro" panose="020B0503030403020204" pitchFamily="34" charset="0"/>
                <a:ea typeface="Source Sans Pro" panose="020B0503030403020204" pitchFamily="34" charset="0"/>
              </a:rPr>
              <a:t>Why a new Supplement, and with a name?</a:t>
            </a:r>
          </a:p>
          <a:p>
            <a:pPr marL="342900" indent="-342900">
              <a:lnSpc>
                <a:spcPct val="90000"/>
              </a:lnSpc>
              <a:spcBef>
                <a:spcPts val="1000"/>
              </a:spcBef>
              <a:buFont typeface="Arial" panose="020B0604020202020204" pitchFamily="34" charset="0"/>
              <a:buChar char="•"/>
            </a:pPr>
            <a:r>
              <a:rPr lang="en-US" sz="3200">
                <a:latin typeface="Source Sans Pro" panose="020B0503030403020204" pitchFamily="34" charset="0"/>
                <a:ea typeface="Source Sans Pro" panose="020B0503030403020204" pitchFamily="34" charset="0"/>
              </a:rPr>
              <a:t>“Build Your Own Statistics” – Our goals for this new product</a:t>
            </a:r>
          </a:p>
          <a:p>
            <a:pPr marL="342900" indent="-342900">
              <a:lnSpc>
                <a:spcPct val="90000"/>
              </a:lnSpc>
              <a:spcBef>
                <a:spcPts val="1000"/>
              </a:spcBef>
              <a:buFont typeface="Arial" panose="020B0604020202020204" pitchFamily="34" charset="0"/>
              <a:buChar char="•"/>
            </a:pPr>
            <a:r>
              <a:rPr lang="en-US" sz="3200">
                <a:latin typeface="Source Sans Pro" panose="020B0503030403020204" pitchFamily="34" charset="0"/>
                <a:ea typeface="Source Sans Pro" panose="020B0503030403020204" pitchFamily="34" charset="0"/>
              </a:rPr>
              <a:t>“Build Your Own Statistics” – A demonstration</a:t>
            </a:r>
          </a:p>
          <a:p>
            <a:pPr marL="342900" indent="-342900">
              <a:lnSpc>
                <a:spcPct val="90000"/>
              </a:lnSpc>
              <a:spcBef>
                <a:spcPts val="1000"/>
              </a:spcBef>
              <a:buFont typeface="Arial" panose="020B0604020202020204" pitchFamily="34" charset="0"/>
              <a:buChar char="•"/>
            </a:pPr>
            <a:r>
              <a:rPr lang="en-US" sz="3200">
                <a:latin typeface="Source Sans Pro" panose="020B0503030403020204" pitchFamily="34" charset="0"/>
                <a:ea typeface="Source Sans Pro" panose="020B0503030403020204" pitchFamily="34" charset="0"/>
              </a:rPr>
              <a:t>“Build Your Own Statistics” – Some example findings</a:t>
            </a:r>
          </a:p>
          <a:p>
            <a:pPr marL="342900" indent="-342900">
              <a:lnSpc>
                <a:spcPct val="90000"/>
              </a:lnSpc>
              <a:spcBef>
                <a:spcPts val="1000"/>
              </a:spcBef>
              <a:buFont typeface="Arial" panose="020B0604020202020204" pitchFamily="34" charset="0"/>
              <a:buChar char="•"/>
            </a:pPr>
            <a:r>
              <a:rPr lang="en-US" sz="3200">
                <a:latin typeface="Source Sans Pro" panose="020B0503030403020204" pitchFamily="34" charset="0"/>
                <a:ea typeface="Source Sans Pro" panose="020B0503030403020204" pitchFamily="34" charset="0"/>
              </a:rPr>
              <a:t>“Build Your Own Statistics” – Product Lifecycle: What is coming next?</a:t>
            </a:r>
          </a:p>
        </p:txBody>
      </p:sp>
    </p:spTree>
    <p:extLst>
      <p:ext uri="{BB962C8B-B14F-4D97-AF65-F5344CB8AC3E}">
        <p14:creationId xmlns:p14="http://schemas.microsoft.com/office/powerpoint/2010/main" val="292119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888E8E-F521-021B-741A-FD5EECD3FD9F}"/>
              </a:ext>
            </a:extLst>
          </p:cNvPr>
          <p:cNvSpPr>
            <a:spLocks noGrp="1"/>
          </p:cNvSpPr>
          <p:nvPr>
            <p:ph type="title"/>
          </p:nvPr>
        </p:nvSpPr>
        <p:spPr/>
        <p:txBody>
          <a:bodyPr/>
          <a:lstStyle/>
          <a:p>
            <a:r>
              <a:rPr lang="en-US"/>
              <a:t>Why a new supplement, with a new name?</a:t>
            </a:r>
          </a:p>
        </p:txBody>
      </p:sp>
      <p:pic>
        <p:nvPicPr>
          <p:cNvPr id="3" name="Picture 2" descr="An image showing the Annual Disability Statistics Compendium navigation buttons on the previous website - to the PDF and HTML version of the Annual Report, Compendium, and Supplement.">
            <a:extLst>
              <a:ext uri="{FF2B5EF4-FFF2-40B4-BE49-F238E27FC236}">
                <a16:creationId xmlns:a16="http://schemas.microsoft.com/office/drawing/2014/main" id="{A1AD56D2-A418-021C-A446-02DD2DAC00C6}"/>
              </a:ext>
            </a:extLst>
          </p:cNvPr>
          <p:cNvPicPr>
            <a:picLocks noChangeAspect="1"/>
          </p:cNvPicPr>
          <p:nvPr/>
        </p:nvPicPr>
        <p:blipFill>
          <a:blip r:embed="rId3"/>
          <a:stretch>
            <a:fillRect/>
          </a:stretch>
        </p:blipFill>
        <p:spPr>
          <a:xfrm>
            <a:off x="4457547" y="363696"/>
            <a:ext cx="7202102" cy="2599135"/>
          </a:xfrm>
          <a:prstGeom prst="rect">
            <a:avLst/>
          </a:prstGeom>
        </p:spPr>
      </p:pic>
      <p:pic>
        <p:nvPicPr>
          <p:cNvPr id="8" name="Picture 7" descr="An image showing the Annual Disability Statistics Compendium navigation buttons on the previous website - to the individual previously released supplement tables.">
            <a:extLst>
              <a:ext uri="{FF2B5EF4-FFF2-40B4-BE49-F238E27FC236}">
                <a16:creationId xmlns:a16="http://schemas.microsoft.com/office/drawing/2014/main" id="{2327345C-578B-E11F-172C-719CD7603508}"/>
              </a:ext>
            </a:extLst>
          </p:cNvPr>
          <p:cNvPicPr>
            <a:picLocks/>
          </p:cNvPicPr>
          <p:nvPr/>
        </p:nvPicPr>
        <p:blipFill>
          <a:blip r:embed="rId4"/>
          <a:stretch>
            <a:fillRect/>
          </a:stretch>
        </p:blipFill>
        <p:spPr>
          <a:xfrm>
            <a:off x="4457547" y="3429000"/>
            <a:ext cx="7166884" cy="2551054"/>
          </a:xfrm>
          <a:prstGeom prst="rect">
            <a:avLst/>
          </a:prstGeom>
        </p:spPr>
      </p:pic>
    </p:spTree>
    <p:extLst>
      <p:ext uri="{BB962C8B-B14F-4D97-AF65-F5344CB8AC3E}">
        <p14:creationId xmlns:p14="http://schemas.microsoft.com/office/powerpoint/2010/main" val="237414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888E8E-F521-021B-741A-FD5EECD3FD9F}"/>
              </a:ext>
            </a:extLst>
          </p:cNvPr>
          <p:cNvSpPr>
            <a:spLocks noGrp="1"/>
          </p:cNvSpPr>
          <p:nvPr>
            <p:ph type="title"/>
          </p:nvPr>
        </p:nvSpPr>
        <p:spPr>
          <a:xfrm>
            <a:off x="503391" y="656523"/>
            <a:ext cx="3328911" cy="2772477"/>
          </a:xfrm>
        </p:spPr>
        <p:txBody>
          <a:bodyPr/>
          <a:lstStyle/>
          <a:p>
            <a:r>
              <a:rPr lang="en-US"/>
              <a:t>Build Your Own Statistics –</a:t>
            </a:r>
            <a:br>
              <a:rPr lang="en-US"/>
            </a:br>
            <a:r>
              <a:rPr lang="en-US"/>
              <a:t>Tables</a:t>
            </a:r>
          </a:p>
        </p:txBody>
      </p:sp>
      <p:pic>
        <p:nvPicPr>
          <p:cNvPr id="4" name="Graphic 3">
            <a:extLst>
              <a:ext uri="{FF2B5EF4-FFF2-40B4-BE49-F238E27FC236}">
                <a16:creationId xmlns:a16="http://schemas.microsoft.com/office/drawing/2014/main" id="{034111F2-A974-F173-7695-A1B1E295BDC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909089" y="820811"/>
            <a:ext cx="731520" cy="731520"/>
          </a:xfrm>
          <a:prstGeom prst="rect">
            <a:avLst/>
          </a:prstGeom>
        </p:spPr>
      </p:pic>
      <p:pic>
        <p:nvPicPr>
          <p:cNvPr id="5" name="Graphic 4">
            <a:extLst>
              <a:ext uri="{FF2B5EF4-FFF2-40B4-BE49-F238E27FC236}">
                <a16:creationId xmlns:a16="http://schemas.microsoft.com/office/drawing/2014/main" id="{58AC7608-2313-4CF6-B180-D7A79681ED9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1439" y="1840019"/>
            <a:ext cx="731520" cy="731520"/>
          </a:xfrm>
          <a:prstGeom prst="rect">
            <a:avLst/>
          </a:prstGeom>
        </p:spPr>
      </p:pic>
      <p:pic>
        <p:nvPicPr>
          <p:cNvPr id="8" name="Graphic 7">
            <a:extLst>
              <a:ext uri="{FF2B5EF4-FFF2-40B4-BE49-F238E27FC236}">
                <a16:creationId xmlns:a16="http://schemas.microsoft.com/office/drawing/2014/main" id="{2C4C0D09-566D-37B1-B6AB-FC73AB427EC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75277" y="2859227"/>
            <a:ext cx="822960" cy="822960"/>
          </a:xfrm>
          <a:prstGeom prst="rect">
            <a:avLst/>
          </a:prstGeom>
        </p:spPr>
      </p:pic>
      <p:pic>
        <p:nvPicPr>
          <p:cNvPr id="9" name="Graphic 8">
            <a:extLst>
              <a:ext uri="{FF2B5EF4-FFF2-40B4-BE49-F238E27FC236}">
                <a16:creationId xmlns:a16="http://schemas.microsoft.com/office/drawing/2014/main" id="{01E0B06A-3664-1C36-F43D-1DF9CB7D6DD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49999" y="4036941"/>
            <a:ext cx="822960" cy="822960"/>
          </a:xfrm>
          <a:prstGeom prst="rect">
            <a:avLst/>
          </a:prstGeom>
        </p:spPr>
      </p:pic>
      <p:pic>
        <p:nvPicPr>
          <p:cNvPr id="10" name="Picture 9">
            <a:extLst>
              <a:ext uri="{FF2B5EF4-FFF2-40B4-BE49-F238E27FC236}">
                <a16:creationId xmlns:a16="http://schemas.microsoft.com/office/drawing/2014/main" id="{51F88B6C-0AE9-EC05-2A76-E9D72DB0E039}"/>
              </a:ext>
              <a:ext uri="{C183D7F6-B498-43B3-948B-1728B52AA6E4}">
                <adec:decorative xmlns:adec="http://schemas.microsoft.com/office/drawing/2017/decorative" val="1"/>
              </a:ext>
            </a:extLst>
          </p:cNvPr>
          <p:cNvPicPr>
            <a:picLocks noChangeAspect="1"/>
          </p:cNvPicPr>
          <p:nvPr/>
        </p:nvPicPr>
        <p:blipFill>
          <a:blip r:embed="rId11">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814893" y="5354843"/>
            <a:ext cx="1093171" cy="640080"/>
          </a:xfrm>
          <a:prstGeom prst="rect">
            <a:avLst/>
          </a:prstGeom>
        </p:spPr>
      </p:pic>
      <p:sp>
        <p:nvSpPr>
          <p:cNvPr id="3" name="TextBox 2">
            <a:extLst>
              <a:ext uri="{FF2B5EF4-FFF2-40B4-BE49-F238E27FC236}">
                <a16:creationId xmlns:a16="http://schemas.microsoft.com/office/drawing/2014/main" id="{5835506D-E3F0-10CC-D253-FCFF0D9FBAC5}"/>
              </a:ext>
            </a:extLst>
          </p:cNvPr>
          <p:cNvSpPr txBox="1"/>
          <p:nvPr/>
        </p:nvSpPr>
        <p:spPr>
          <a:xfrm>
            <a:off x="5992168" y="2916764"/>
            <a:ext cx="5670351" cy="707886"/>
          </a:xfrm>
          <a:prstGeom prst="rect">
            <a:avLst/>
          </a:prstGeom>
          <a:noFill/>
        </p:spPr>
        <p:txBody>
          <a:bodyPr wrap="square" rtlCol="0">
            <a:spAutoFit/>
          </a:bodyPr>
          <a:lstStyle/>
          <a:p>
            <a:pPr>
              <a:spcAft>
                <a:spcPts val="2400"/>
              </a:spcAft>
            </a:pPr>
            <a:r>
              <a:rPr lang="en-US" sz="4000">
                <a:latin typeface="Source Sans Pro" panose="020B0503030403020204" pitchFamily="34" charset="0"/>
                <a:ea typeface="Source Sans Pro" panose="020B0503030403020204" pitchFamily="34" charset="0"/>
              </a:rPr>
              <a:t>Improved HTML structure</a:t>
            </a:r>
          </a:p>
        </p:txBody>
      </p:sp>
      <p:sp>
        <p:nvSpPr>
          <p:cNvPr id="7" name="TextBox 6">
            <a:extLst>
              <a:ext uri="{FF2B5EF4-FFF2-40B4-BE49-F238E27FC236}">
                <a16:creationId xmlns:a16="http://schemas.microsoft.com/office/drawing/2014/main" id="{0BCEA4C6-FC78-8D75-1324-EB6188462273}"/>
              </a:ext>
            </a:extLst>
          </p:cNvPr>
          <p:cNvSpPr txBox="1"/>
          <p:nvPr/>
        </p:nvSpPr>
        <p:spPr>
          <a:xfrm>
            <a:off x="5992168" y="877565"/>
            <a:ext cx="5446168" cy="707886"/>
          </a:xfrm>
          <a:prstGeom prst="rect">
            <a:avLst/>
          </a:prstGeom>
          <a:noFill/>
        </p:spPr>
        <p:txBody>
          <a:bodyPr wrap="square" rtlCol="0">
            <a:spAutoFit/>
          </a:bodyPr>
          <a:lstStyle/>
          <a:p>
            <a:pPr>
              <a:spcAft>
                <a:spcPts val="2400"/>
              </a:spcAft>
            </a:pPr>
            <a:r>
              <a:rPr lang="en-US" sz="4000">
                <a:latin typeface="Source Sans Pro" panose="020B0503030403020204" pitchFamily="34" charset="0"/>
                <a:ea typeface="Source Sans Pro" panose="020B0503030403020204" pitchFamily="34" charset="0"/>
              </a:rPr>
              <a:t>Greater disaggregation</a:t>
            </a:r>
          </a:p>
        </p:txBody>
      </p:sp>
      <p:sp>
        <p:nvSpPr>
          <p:cNvPr id="16" name="TextBox 15">
            <a:extLst>
              <a:ext uri="{FF2B5EF4-FFF2-40B4-BE49-F238E27FC236}">
                <a16:creationId xmlns:a16="http://schemas.microsoft.com/office/drawing/2014/main" id="{98E91B04-31EF-D0C0-651F-C0E090FC91FF}"/>
              </a:ext>
            </a:extLst>
          </p:cNvPr>
          <p:cNvSpPr txBox="1"/>
          <p:nvPr/>
        </p:nvSpPr>
        <p:spPr>
          <a:xfrm>
            <a:off x="5992168" y="1897165"/>
            <a:ext cx="5446168" cy="707886"/>
          </a:xfrm>
          <a:prstGeom prst="rect">
            <a:avLst/>
          </a:prstGeom>
          <a:noFill/>
        </p:spPr>
        <p:txBody>
          <a:bodyPr wrap="square" rtlCol="0">
            <a:spAutoFit/>
          </a:bodyPr>
          <a:lstStyle/>
          <a:p>
            <a:pPr>
              <a:spcAft>
                <a:spcPts val="2400"/>
              </a:spcAft>
            </a:pPr>
            <a:r>
              <a:rPr lang="en-US" sz="4000">
                <a:latin typeface="Source Sans Pro" panose="020B0503030403020204" pitchFamily="34" charset="0"/>
                <a:ea typeface="Source Sans Pro" panose="020B0503030403020204" pitchFamily="34" charset="0"/>
              </a:rPr>
              <a:t>User-led investigation</a:t>
            </a:r>
            <a:endParaRPr lang="en-US" sz="3600">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D44D6F07-9162-7CF3-1C91-51BDD1223B6B}"/>
              </a:ext>
            </a:extLst>
          </p:cNvPr>
          <p:cNvSpPr txBox="1"/>
          <p:nvPr/>
        </p:nvSpPr>
        <p:spPr>
          <a:xfrm>
            <a:off x="5992168" y="3936364"/>
            <a:ext cx="5446168" cy="1323439"/>
          </a:xfrm>
          <a:prstGeom prst="rect">
            <a:avLst/>
          </a:prstGeom>
          <a:noFill/>
        </p:spPr>
        <p:txBody>
          <a:bodyPr wrap="square" rtlCol="0">
            <a:spAutoFit/>
          </a:bodyPr>
          <a:lstStyle/>
          <a:p>
            <a:pPr>
              <a:spcAft>
                <a:spcPts val="2400"/>
              </a:spcAft>
            </a:pPr>
            <a:r>
              <a:rPr lang="en-US" sz="4000">
                <a:latin typeface="Source Sans Pro" panose="020B0503030403020204" pitchFamily="34" charset="0"/>
                <a:ea typeface="Source Sans Pro" panose="020B0503030403020204" pitchFamily="34" charset="0"/>
              </a:rPr>
              <a:t>Sample size and margin of error</a:t>
            </a:r>
          </a:p>
        </p:txBody>
      </p:sp>
      <p:sp>
        <p:nvSpPr>
          <p:cNvPr id="18" name="TextBox 17">
            <a:extLst>
              <a:ext uri="{FF2B5EF4-FFF2-40B4-BE49-F238E27FC236}">
                <a16:creationId xmlns:a16="http://schemas.microsoft.com/office/drawing/2014/main" id="{9660B449-98F4-8AFE-810D-8B92F4146D81}"/>
              </a:ext>
            </a:extLst>
          </p:cNvPr>
          <p:cNvSpPr txBox="1"/>
          <p:nvPr/>
        </p:nvSpPr>
        <p:spPr>
          <a:xfrm>
            <a:off x="5992169" y="5320940"/>
            <a:ext cx="5446168" cy="707886"/>
          </a:xfrm>
          <a:prstGeom prst="rect">
            <a:avLst/>
          </a:prstGeom>
          <a:noFill/>
        </p:spPr>
        <p:txBody>
          <a:bodyPr wrap="square" rtlCol="0">
            <a:spAutoFit/>
          </a:bodyPr>
          <a:lstStyle/>
          <a:p>
            <a:pPr>
              <a:spcAft>
                <a:spcPts val="2400"/>
              </a:spcAft>
            </a:pPr>
            <a:r>
              <a:rPr lang="en-US" sz="4000">
                <a:latin typeface="Source Sans Pro" panose="020B0503030403020204" pitchFamily="34" charset="0"/>
                <a:ea typeface="Source Sans Pro" panose="020B0503030403020204" pitchFamily="34" charset="0"/>
              </a:rPr>
              <a:t>Intuitive comparisons</a:t>
            </a:r>
            <a:endParaRPr lang="en-US" sz="36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29139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53384-BA7B-A73D-7D4E-A9ED8251FD9D}"/>
              </a:ext>
            </a:extLst>
          </p:cNvPr>
          <p:cNvSpPr>
            <a:spLocks noGrp="1"/>
          </p:cNvSpPr>
          <p:nvPr>
            <p:ph type="title"/>
          </p:nvPr>
        </p:nvSpPr>
        <p:spPr>
          <a:xfrm>
            <a:off x="752866" y="714887"/>
            <a:ext cx="5068814" cy="2714113"/>
          </a:xfrm>
        </p:spPr>
        <p:txBody>
          <a:bodyPr/>
          <a:lstStyle/>
          <a:p>
            <a:r>
              <a:rPr lang="en-US">
                <a:solidFill>
                  <a:schemeClr val="tx1"/>
                </a:solidFill>
              </a:rPr>
              <a:t>Build Your Own Statistics</a:t>
            </a:r>
          </a:p>
        </p:txBody>
      </p:sp>
      <p:sp>
        <p:nvSpPr>
          <p:cNvPr id="5" name="Subtitle 4" descr="Link to the Build Your Own Statistics web interface!">
            <a:extLst>
              <a:ext uri="{FF2B5EF4-FFF2-40B4-BE49-F238E27FC236}">
                <a16:creationId xmlns:a16="http://schemas.microsoft.com/office/drawing/2014/main" id="{7061F645-E5F4-18E5-18F5-8E7DD6AE0358}"/>
              </a:ext>
            </a:extLst>
          </p:cNvPr>
          <p:cNvSpPr>
            <a:spLocks noGrp="1"/>
          </p:cNvSpPr>
          <p:nvPr>
            <p:ph type="subTitle" idx="1"/>
          </p:nvPr>
        </p:nvSpPr>
        <p:spPr>
          <a:xfrm>
            <a:off x="752866" y="3691767"/>
            <a:ext cx="9076934" cy="1245994"/>
          </a:xfrm>
        </p:spPr>
        <p:txBody>
          <a:bodyPr/>
          <a:lstStyle/>
          <a:p>
            <a:r>
              <a:rPr lang="en-US" sz="2400" b="1" i="0">
                <a:effectLst/>
                <a:latin typeface="Courier New" panose="02070309020205020404" pitchFamily="49" charset="0"/>
                <a:hlinkClick r:id="rId3"/>
              </a:rPr>
              <a:t>https://www.researchondisability.org/collection/2024/build-stats</a:t>
            </a:r>
            <a:endParaRPr lang="en-US" sz="2400" b="1"/>
          </a:p>
        </p:txBody>
      </p:sp>
    </p:spTree>
    <p:extLst>
      <p:ext uri="{BB962C8B-B14F-4D97-AF65-F5344CB8AC3E}">
        <p14:creationId xmlns:p14="http://schemas.microsoft.com/office/powerpoint/2010/main" val="38516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a:solidFill>
                  <a:schemeClr val="tx1"/>
                </a:solidFill>
              </a:rPr>
              <a:t>The Interface</a:t>
            </a:r>
          </a:p>
        </p:txBody>
      </p:sp>
      <p:pic>
        <p:nvPicPr>
          <p:cNvPr id="5" name="Picture 4" descr="Image showing a screen shot of the new dashboard. It includes tabs for navigation to different statistical measure like employment and poverty.  There is a filter box on the left with disability type, gender, race and Hispanic origin, and age group. The body of the image has the following text: &quot;This section presents statistics on the United States civilian population and people with disabilities. The prevalence statistics describe disability frequency by age, race, gender, and disability type. The principal source of these data is the U.S. Census Bureau, specifically the American Community Survey. For these tables, statistics for people with disabilities (disability status or disability type) are based on having responded ‘yes’ to a series of questions within the American Community Survey (see the glossary for more details). &quot;.&#10;There is a download excel file button. &#10;The title of the table being displayed is: &quot;Custom Table: Civilians Living in the Community for the United States and States, by Disability Status: 2022&quot;. And the table contains various statistics including total population in the domain described, disability percentage (prevalence), and population with no disability.">
            <a:extLst>
              <a:ext uri="{FF2B5EF4-FFF2-40B4-BE49-F238E27FC236}">
                <a16:creationId xmlns:a16="http://schemas.microsoft.com/office/drawing/2014/main" id="{0F9D5A1C-6D87-FDE6-A2C5-D4FDB3FFEA02}"/>
              </a:ext>
            </a:extLst>
          </p:cNvPr>
          <p:cNvPicPr>
            <a:picLocks noChangeAspect="1"/>
          </p:cNvPicPr>
          <p:nvPr/>
        </p:nvPicPr>
        <p:blipFill>
          <a:blip r:embed="rId3"/>
          <a:stretch>
            <a:fillRect/>
          </a:stretch>
        </p:blipFill>
        <p:spPr>
          <a:xfrm>
            <a:off x="1528663" y="1568776"/>
            <a:ext cx="9134673" cy="4439055"/>
          </a:xfrm>
          <a:prstGeom prst="rect">
            <a:avLst/>
          </a:prstGeom>
        </p:spPr>
      </p:pic>
    </p:spTree>
    <p:extLst>
      <p:ext uri="{BB962C8B-B14F-4D97-AF65-F5344CB8AC3E}">
        <p14:creationId xmlns:p14="http://schemas.microsoft.com/office/powerpoint/2010/main" val="40761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a:solidFill>
                  <a:schemeClr val="tx1"/>
                </a:solidFill>
              </a:rPr>
              <a:t>The Interface: Measurement Category</a:t>
            </a:r>
          </a:p>
        </p:txBody>
      </p:sp>
      <p:pic>
        <p:nvPicPr>
          <p:cNvPr id="3" name="Picture 2" descr="Image showing dashboard tabs,  user selectable measurement categories: “Prevalence and Population”, “Employment”, “Poverty”, “Veterans”, and “Health Insurance Coverage”&#10;">
            <a:extLst>
              <a:ext uri="{FF2B5EF4-FFF2-40B4-BE49-F238E27FC236}">
                <a16:creationId xmlns:a16="http://schemas.microsoft.com/office/drawing/2014/main" id="{F8DA6DC7-2CBF-D573-74F9-9FBEC2E21EEC}"/>
              </a:ext>
            </a:extLst>
          </p:cNvPr>
          <p:cNvPicPr>
            <a:picLocks noChangeAspect="1"/>
          </p:cNvPicPr>
          <p:nvPr/>
        </p:nvPicPr>
        <p:blipFill>
          <a:blip r:embed="rId3"/>
          <a:stretch>
            <a:fillRect/>
          </a:stretch>
        </p:blipFill>
        <p:spPr>
          <a:xfrm>
            <a:off x="838200" y="1885629"/>
            <a:ext cx="10251968" cy="1085878"/>
          </a:xfrm>
          <a:prstGeom prst="rect">
            <a:avLst/>
          </a:prstGeom>
        </p:spPr>
      </p:pic>
    </p:spTree>
    <p:extLst>
      <p:ext uri="{BB962C8B-B14F-4D97-AF65-F5344CB8AC3E}">
        <p14:creationId xmlns:p14="http://schemas.microsoft.com/office/powerpoint/2010/main" val="225816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a:solidFill>
                  <a:schemeClr val="tx1"/>
                </a:solidFill>
              </a:rPr>
              <a:t>The Interface: Selections and Filters	</a:t>
            </a:r>
          </a:p>
        </p:txBody>
      </p:sp>
      <p:pic>
        <p:nvPicPr>
          <p:cNvPr id="35" name="Picture 34" descr="Image showing dashboard selections within “Prevalence and Population”:  to &quot;Customize this table&quot; one can select a numerator (&quot;Disability&quot; is selected), a denominator (&quot;All Persons&quot; is selected), and filters for gender, race and Hispanic origin, age group and year. ">
            <a:extLst>
              <a:ext uri="{FF2B5EF4-FFF2-40B4-BE49-F238E27FC236}">
                <a16:creationId xmlns:a16="http://schemas.microsoft.com/office/drawing/2014/main" id="{F23EFD32-C645-2888-3571-6364BC22B7E5}"/>
              </a:ext>
            </a:extLst>
          </p:cNvPr>
          <p:cNvPicPr>
            <a:picLocks noChangeAspect="1"/>
          </p:cNvPicPr>
          <p:nvPr/>
        </p:nvPicPr>
        <p:blipFill>
          <a:blip r:embed="rId3"/>
          <a:stretch>
            <a:fillRect/>
          </a:stretch>
        </p:blipFill>
        <p:spPr>
          <a:xfrm>
            <a:off x="76200" y="1577778"/>
            <a:ext cx="3225800" cy="4452138"/>
          </a:xfrm>
          <a:prstGeom prst="rect">
            <a:avLst/>
          </a:prstGeom>
        </p:spPr>
      </p:pic>
      <p:pic>
        <p:nvPicPr>
          <p:cNvPr id="3" name="Picture 2" descr="Image zooming in to show the numerator disability filter ">
            <a:extLst>
              <a:ext uri="{FF2B5EF4-FFF2-40B4-BE49-F238E27FC236}">
                <a16:creationId xmlns:a16="http://schemas.microsoft.com/office/drawing/2014/main" id="{45FDF773-CAED-96BC-71EF-139E56B352C3}"/>
              </a:ext>
            </a:extLst>
          </p:cNvPr>
          <p:cNvPicPr>
            <a:picLocks noChangeAspect="1"/>
          </p:cNvPicPr>
          <p:nvPr/>
        </p:nvPicPr>
        <p:blipFill>
          <a:blip r:embed="rId4"/>
          <a:stretch>
            <a:fillRect/>
          </a:stretch>
        </p:blipFill>
        <p:spPr>
          <a:xfrm>
            <a:off x="3486926" y="1648897"/>
            <a:ext cx="4007119" cy="12986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Image zooming in to show the denominator disability filter ">
            <a:extLst>
              <a:ext uri="{FF2B5EF4-FFF2-40B4-BE49-F238E27FC236}">
                <a16:creationId xmlns:a16="http://schemas.microsoft.com/office/drawing/2014/main" id="{330C15F3-5A5B-77EA-0AFB-302F31E9B559}"/>
              </a:ext>
            </a:extLst>
          </p:cNvPr>
          <p:cNvPicPr>
            <a:picLocks noChangeAspect="1"/>
          </p:cNvPicPr>
          <p:nvPr/>
        </p:nvPicPr>
        <p:blipFill>
          <a:blip r:embed="rId5"/>
          <a:stretch>
            <a:fillRect/>
          </a:stretch>
        </p:blipFill>
        <p:spPr>
          <a:xfrm>
            <a:off x="7494045" y="2106253"/>
            <a:ext cx="4170776" cy="12984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descr="Image zooming in to show the domain  gender  filter ">
            <a:extLst>
              <a:ext uri="{FF2B5EF4-FFF2-40B4-BE49-F238E27FC236}">
                <a16:creationId xmlns:a16="http://schemas.microsoft.com/office/drawing/2014/main" id="{E44A37F7-510C-1378-54F5-1D4995E31A97}"/>
              </a:ext>
            </a:extLst>
          </p:cNvPr>
          <p:cNvPicPr>
            <a:picLocks noChangeAspect="1"/>
          </p:cNvPicPr>
          <p:nvPr/>
        </p:nvPicPr>
        <p:blipFill>
          <a:blip r:embed="rId6"/>
          <a:stretch>
            <a:fillRect/>
          </a:stretch>
        </p:blipFill>
        <p:spPr>
          <a:xfrm>
            <a:off x="3513517" y="3154623"/>
            <a:ext cx="3980527" cy="12984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descr="Image zooming in to show the domain race and Hispanic origin  filter ">
            <a:extLst>
              <a:ext uri="{FF2B5EF4-FFF2-40B4-BE49-F238E27FC236}">
                <a16:creationId xmlns:a16="http://schemas.microsoft.com/office/drawing/2014/main" id="{3F657AAD-DEB8-4559-3AC7-7754F9D7460C}"/>
              </a:ext>
            </a:extLst>
          </p:cNvPr>
          <p:cNvPicPr>
            <a:picLocks noChangeAspect="1"/>
          </p:cNvPicPr>
          <p:nvPr/>
        </p:nvPicPr>
        <p:blipFill>
          <a:blip r:embed="rId7"/>
          <a:stretch>
            <a:fillRect/>
          </a:stretch>
        </p:blipFill>
        <p:spPr>
          <a:xfrm>
            <a:off x="7494045" y="3611978"/>
            <a:ext cx="4169664" cy="14807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descr="Image zooming in to show the domain age group  filter ">
            <a:extLst>
              <a:ext uri="{FF2B5EF4-FFF2-40B4-BE49-F238E27FC236}">
                <a16:creationId xmlns:a16="http://schemas.microsoft.com/office/drawing/2014/main" id="{289F08EE-686E-8976-63B8-72611281529A}"/>
              </a:ext>
            </a:extLst>
          </p:cNvPr>
          <p:cNvPicPr>
            <a:picLocks noChangeAspect="1"/>
          </p:cNvPicPr>
          <p:nvPr/>
        </p:nvPicPr>
        <p:blipFill>
          <a:blip r:embed="rId8"/>
          <a:stretch>
            <a:fillRect/>
          </a:stretch>
        </p:blipFill>
        <p:spPr>
          <a:xfrm>
            <a:off x="3486926" y="4583993"/>
            <a:ext cx="4007119" cy="13307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descr="Image zooming in to show the domain year filter ">
            <a:extLst>
              <a:ext uri="{FF2B5EF4-FFF2-40B4-BE49-F238E27FC236}">
                <a16:creationId xmlns:a16="http://schemas.microsoft.com/office/drawing/2014/main" id="{6E66896A-7138-0F3C-73AC-83CCDFADEBF1}"/>
              </a:ext>
            </a:extLst>
          </p:cNvPr>
          <p:cNvPicPr>
            <a:picLocks noChangeAspect="1"/>
          </p:cNvPicPr>
          <p:nvPr/>
        </p:nvPicPr>
        <p:blipFill>
          <a:blip r:embed="rId9"/>
          <a:stretch>
            <a:fillRect/>
          </a:stretch>
        </p:blipFill>
        <p:spPr>
          <a:xfrm>
            <a:off x="7494044" y="5092700"/>
            <a:ext cx="4169664" cy="12215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730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18D0E-C468-C9CE-D943-25DA3A5E8648}"/>
              </a:ext>
            </a:extLst>
          </p:cNvPr>
          <p:cNvSpPr>
            <a:spLocks noGrp="1"/>
          </p:cNvSpPr>
          <p:nvPr>
            <p:ph type="title"/>
          </p:nvPr>
        </p:nvSpPr>
        <p:spPr/>
        <p:txBody>
          <a:bodyPr/>
          <a:lstStyle/>
          <a:p>
            <a:r>
              <a:rPr lang="en-US">
                <a:solidFill>
                  <a:schemeClr val="tx1"/>
                </a:solidFill>
              </a:rPr>
              <a:t>Ex. Prevalence of Ambulatory Disability – within Gender, Race, and Age Group</a:t>
            </a:r>
          </a:p>
        </p:txBody>
      </p:sp>
      <p:graphicFrame>
        <p:nvGraphicFramePr>
          <p:cNvPr id="2" name="Table 1">
            <a:extLst>
              <a:ext uri="{FF2B5EF4-FFF2-40B4-BE49-F238E27FC236}">
                <a16:creationId xmlns:a16="http://schemas.microsoft.com/office/drawing/2014/main" id="{8A267F4D-7804-4691-B57F-A195F3FD9421}"/>
              </a:ext>
            </a:extLst>
          </p:cNvPr>
          <p:cNvGraphicFramePr>
            <a:graphicFrameLocks noGrp="1"/>
          </p:cNvGraphicFramePr>
          <p:nvPr>
            <p:extLst>
              <p:ext uri="{D42A27DB-BD31-4B8C-83A1-F6EECF244321}">
                <p14:modId xmlns:p14="http://schemas.microsoft.com/office/powerpoint/2010/main" val="4143072092"/>
              </p:ext>
            </p:extLst>
          </p:nvPr>
        </p:nvGraphicFramePr>
        <p:xfrm>
          <a:off x="838200" y="1612900"/>
          <a:ext cx="10537420" cy="4438758"/>
        </p:xfrm>
        <a:graphic>
          <a:graphicData uri="http://schemas.openxmlformats.org/drawingml/2006/table">
            <a:tbl>
              <a:tblPr firstRow="1" bandRow="1"/>
              <a:tblGrid>
                <a:gridCol w="7874000">
                  <a:extLst>
                    <a:ext uri="{9D8B030D-6E8A-4147-A177-3AD203B41FA5}">
                      <a16:colId xmlns:a16="http://schemas.microsoft.com/office/drawing/2014/main" val="264422302"/>
                    </a:ext>
                  </a:extLst>
                </a:gridCol>
                <a:gridCol w="2663420">
                  <a:extLst>
                    <a:ext uri="{9D8B030D-6E8A-4147-A177-3AD203B41FA5}">
                      <a16:colId xmlns:a16="http://schemas.microsoft.com/office/drawing/2014/main" val="1342166156"/>
                    </a:ext>
                  </a:extLst>
                </a:gridCol>
              </a:tblGrid>
              <a:tr h="1022386">
                <a:tc>
                  <a:txBody>
                    <a:bodyPr/>
                    <a:lstStyle/>
                    <a:p>
                      <a:pPr algn="ctr"/>
                      <a:r>
                        <a:rPr lang="en-US" sz="5400" b="1" i="0" kern="0" spc="0" baseline="0">
                          <a:solidFill>
                            <a:srgbClr val="18214F"/>
                          </a:solidFill>
                          <a:latin typeface="Source Sans Pro" panose="020B0503030403020204" pitchFamily="34" charset="0"/>
                          <a:ea typeface="Source Sans Pro" panose="020B0503030403020204" pitchFamily="34" charset="0"/>
                          <a:cs typeface="+mn-cs"/>
                        </a:rPr>
                        <a:t>Group</a:t>
                      </a:r>
                    </a:p>
                  </a:txBody>
                  <a:tcPr anchor="ctr"/>
                </a:tc>
                <a:tc>
                  <a:txBody>
                    <a:bodyPr/>
                    <a:lstStyle/>
                    <a:p>
                      <a:pPr algn="ctr"/>
                      <a:r>
                        <a:rPr lang="en-US" sz="2800" b="1" i="0" kern="0" spc="0" baseline="0">
                          <a:solidFill>
                            <a:srgbClr val="18214F"/>
                          </a:solidFill>
                          <a:latin typeface="Source Sans Pro" panose="020B0503030403020204" pitchFamily="34" charset="0"/>
                          <a:ea typeface="Source Sans Pro" panose="020B0503030403020204" pitchFamily="34" charset="0"/>
                          <a:cs typeface="+mn-cs"/>
                        </a:rPr>
                        <a:t>Ambulatory Disability Prevalence (%)</a:t>
                      </a:r>
                    </a:p>
                  </a:txBody>
                  <a:tcPr anchor="ctr"/>
                </a:tc>
                <a:extLst>
                  <a:ext uri="{0D108BD9-81ED-4DB2-BD59-A6C34878D82A}">
                    <a16:rowId xmlns:a16="http://schemas.microsoft.com/office/drawing/2014/main" val="1161818490"/>
                  </a:ext>
                </a:extLst>
              </a:tr>
              <a:tr h="1022386">
                <a:tc>
                  <a:txBody>
                    <a:bodyPr/>
                    <a:lstStyle/>
                    <a:p>
                      <a:r>
                        <a:rPr lang="en-US" sz="2800" b="0" i="0" kern="0" spc="0" baseline="0">
                          <a:solidFill>
                            <a:srgbClr val="18214F"/>
                          </a:solidFill>
                          <a:latin typeface="Source Sans Pro" panose="020B0503030403020204" pitchFamily="34" charset="0"/>
                          <a:ea typeface="Source Sans Pro" panose="020B0503030403020204" pitchFamily="34" charset="0"/>
                          <a:cs typeface="+mn-cs"/>
                        </a:rPr>
                        <a:t>Non-Hispanic Asian Female Civilians </a:t>
                      </a:r>
                      <a:r>
                        <a:rPr lang="en-US" sz="2800" b="1" i="0" kern="0" spc="0" baseline="0">
                          <a:solidFill>
                            <a:srgbClr val="18214F"/>
                          </a:solidFill>
                          <a:latin typeface="Source Sans Pro" panose="020B0503030403020204" pitchFamily="34" charset="0"/>
                          <a:ea typeface="Source Sans Pro" panose="020B0503030403020204" pitchFamily="34" charset="0"/>
                          <a:cs typeface="+mn-cs"/>
                        </a:rPr>
                        <a:t>Ages 5 to 17 Years </a:t>
                      </a:r>
                      <a:r>
                        <a:rPr lang="en-US" sz="2800" b="0" i="0" kern="0" spc="0" baseline="0">
                          <a:solidFill>
                            <a:srgbClr val="18214F"/>
                          </a:solidFill>
                          <a:latin typeface="Source Sans Pro" panose="020B0503030403020204" pitchFamily="34" charset="0"/>
                          <a:ea typeface="Source Sans Pro" panose="020B0503030403020204" pitchFamily="34" charset="0"/>
                          <a:cs typeface="+mn-cs"/>
                        </a:rPr>
                        <a:t>Living in the Community, in the U.S.</a:t>
                      </a:r>
                    </a:p>
                  </a:txBody>
                  <a:tcPr/>
                </a:tc>
                <a:tc>
                  <a:txBody>
                    <a:bodyPr/>
                    <a:lstStyle/>
                    <a:p>
                      <a:pPr algn="ctr"/>
                      <a:r>
                        <a:rPr lang="en-US" sz="2800" b="0" i="0" kern="0" spc="0" baseline="0">
                          <a:solidFill>
                            <a:srgbClr val="18214F"/>
                          </a:solidFill>
                          <a:latin typeface="Source Sans Pro" panose="020B0503030403020204" pitchFamily="34" charset="0"/>
                          <a:ea typeface="Source Sans Pro" panose="020B0503030403020204" pitchFamily="34" charset="0"/>
                          <a:cs typeface="+mn-cs"/>
                        </a:rPr>
                        <a:t>0.3 ± 0.2</a:t>
                      </a:r>
                    </a:p>
                  </a:txBody>
                  <a:tcPr anchor="ctr"/>
                </a:tc>
                <a:extLst>
                  <a:ext uri="{0D108BD9-81ED-4DB2-BD59-A6C34878D82A}">
                    <a16:rowId xmlns:a16="http://schemas.microsoft.com/office/drawing/2014/main" val="306650978"/>
                  </a:ext>
                </a:extLst>
              </a:tr>
              <a:tr h="1022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kern="0" spc="0" baseline="0">
                          <a:solidFill>
                            <a:srgbClr val="18214F"/>
                          </a:solidFill>
                          <a:latin typeface="Source Sans Pro" panose="020B0503030403020204" pitchFamily="34" charset="0"/>
                          <a:ea typeface="Source Sans Pro" panose="020B0503030403020204" pitchFamily="34" charset="0"/>
                          <a:cs typeface="+mn-cs"/>
                        </a:rPr>
                        <a:t>Non-Hispanic Asian Female Civilians </a:t>
                      </a:r>
                      <a:r>
                        <a:rPr lang="en-US" sz="2800" b="1" i="0" kern="0" spc="0" baseline="0">
                          <a:solidFill>
                            <a:srgbClr val="18214F"/>
                          </a:solidFill>
                          <a:latin typeface="Source Sans Pro" panose="020B0503030403020204" pitchFamily="34" charset="0"/>
                          <a:ea typeface="Source Sans Pro" panose="020B0503030403020204" pitchFamily="34" charset="0"/>
                          <a:cs typeface="+mn-cs"/>
                        </a:rPr>
                        <a:t>Ages 18 to 64 Years </a:t>
                      </a:r>
                      <a:r>
                        <a:rPr lang="en-US" sz="2800" b="0" i="0" kern="0" spc="0" baseline="0">
                          <a:solidFill>
                            <a:srgbClr val="18214F"/>
                          </a:solidFill>
                          <a:latin typeface="Source Sans Pro" panose="020B0503030403020204" pitchFamily="34" charset="0"/>
                          <a:ea typeface="Source Sans Pro" panose="020B0503030403020204" pitchFamily="34" charset="0"/>
                          <a:cs typeface="+mn-cs"/>
                        </a:rPr>
                        <a:t>Living in the Community, in the U.S.</a:t>
                      </a:r>
                    </a:p>
                  </a:txBody>
                  <a:tcPr/>
                </a:tc>
                <a:tc>
                  <a:txBody>
                    <a:bodyPr/>
                    <a:lstStyle/>
                    <a:p>
                      <a:pPr algn="ctr"/>
                      <a:r>
                        <a:rPr lang="en-US" sz="2800" b="0" i="0" kern="0" spc="0" baseline="0">
                          <a:solidFill>
                            <a:srgbClr val="18214F"/>
                          </a:solidFill>
                          <a:latin typeface="Source Sans Pro" panose="020B0503030403020204" pitchFamily="34" charset="0"/>
                          <a:ea typeface="Source Sans Pro" panose="020B0503030403020204" pitchFamily="34" charset="0"/>
                          <a:cs typeface="+mn-cs"/>
                        </a:rPr>
                        <a:t>1.8 ± 0.1</a:t>
                      </a:r>
                    </a:p>
                  </a:txBody>
                  <a:tcPr anchor="ctr"/>
                </a:tc>
                <a:extLst>
                  <a:ext uri="{0D108BD9-81ED-4DB2-BD59-A6C34878D82A}">
                    <a16:rowId xmlns:a16="http://schemas.microsoft.com/office/drawing/2014/main" val="1454385018"/>
                  </a:ext>
                </a:extLst>
              </a:tr>
              <a:tr h="1022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kern="0" spc="0" baseline="0">
                          <a:solidFill>
                            <a:srgbClr val="18214F"/>
                          </a:solidFill>
                          <a:latin typeface="Source Sans Pro" panose="020B0503030403020204" pitchFamily="34" charset="0"/>
                          <a:ea typeface="Source Sans Pro" panose="020B0503030403020204" pitchFamily="34" charset="0"/>
                          <a:cs typeface="+mn-cs"/>
                        </a:rPr>
                        <a:t>Non-Hispanic Asian Female Civilians </a:t>
                      </a:r>
                      <a:r>
                        <a:rPr lang="en-US" sz="2800" b="1" i="0" kern="0" spc="0" baseline="0">
                          <a:solidFill>
                            <a:srgbClr val="18214F"/>
                          </a:solidFill>
                          <a:latin typeface="Source Sans Pro" panose="020B0503030403020204" pitchFamily="34" charset="0"/>
                          <a:ea typeface="Source Sans Pro" panose="020B0503030403020204" pitchFamily="34" charset="0"/>
                          <a:cs typeface="+mn-cs"/>
                        </a:rPr>
                        <a:t>Ages 65 Years and Over Living </a:t>
                      </a:r>
                      <a:r>
                        <a:rPr lang="en-US" sz="2800" b="0" i="0" kern="0" spc="0" baseline="0">
                          <a:solidFill>
                            <a:srgbClr val="18214F"/>
                          </a:solidFill>
                          <a:latin typeface="Source Sans Pro" panose="020B0503030403020204" pitchFamily="34" charset="0"/>
                          <a:ea typeface="Source Sans Pro" panose="020B0503030403020204" pitchFamily="34" charset="0"/>
                          <a:cs typeface="+mn-cs"/>
                        </a:rPr>
                        <a:t>in the Community, in the U.S.</a:t>
                      </a:r>
                    </a:p>
                  </a:txBody>
                  <a:tcPr/>
                </a:tc>
                <a:tc>
                  <a:txBody>
                    <a:bodyPr/>
                    <a:lstStyle/>
                    <a:p>
                      <a:pPr algn="ctr"/>
                      <a:r>
                        <a:rPr lang="en-US" sz="2800" b="0" i="0" kern="0" spc="0" baseline="0">
                          <a:solidFill>
                            <a:srgbClr val="18214F"/>
                          </a:solidFill>
                          <a:latin typeface="Source Sans Pro" panose="020B0503030403020204" pitchFamily="34" charset="0"/>
                          <a:ea typeface="Source Sans Pro" panose="020B0503030403020204" pitchFamily="34" charset="0"/>
                          <a:cs typeface="+mn-cs"/>
                        </a:rPr>
                        <a:t>21.9 ± 0.8</a:t>
                      </a:r>
                    </a:p>
                  </a:txBody>
                  <a:tcPr anchor="ctr"/>
                </a:tc>
                <a:extLst>
                  <a:ext uri="{0D108BD9-81ED-4DB2-BD59-A6C34878D82A}">
                    <a16:rowId xmlns:a16="http://schemas.microsoft.com/office/drawing/2014/main" val="2254554796"/>
                  </a:ext>
                </a:extLst>
              </a:tr>
            </a:tbl>
          </a:graphicData>
        </a:graphic>
      </p:graphicFrame>
    </p:spTree>
    <p:extLst>
      <p:ext uri="{BB962C8B-B14F-4D97-AF65-F5344CB8AC3E}">
        <p14:creationId xmlns:p14="http://schemas.microsoft.com/office/powerpoint/2010/main" val="1451379363"/>
      </p:ext>
    </p:extLst>
  </p:cSld>
  <p:clrMapOvr>
    <a:masterClrMapping/>
  </p:clrMapOvr>
</p:sld>
</file>

<file path=ppt/theme/theme1.xml><?xml version="1.0" encoding="utf-8"?>
<a:theme xmlns:a="http://schemas.openxmlformats.org/drawingml/2006/main" name="IOD_LeftLogo_Master_2021">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Text Presentation" id="{F540C6AB-68A4-4FD0-9A90-AA8D576F0B0F}" vid="{86A52B29-8545-40D5-85D3-9B55BE94A2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02e3d2-857f-4b6d-a44c-c9f8f44553e0">
      <Terms xmlns="http://schemas.microsoft.com/office/infopath/2007/PartnerControls"/>
    </lcf76f155ced4ddcb4097134ff3c332f>
    <TaxCatchAll xmlns="0ef6d2c1-42d3-4435-81de-ee19cffaf79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860B1CE9AFE346BE3DD65F0DC3D47A" ma:contentTypeVersion="14" ma:contentTypeDescription="Create a new document." ma:contentTypeScope="" ma:versionID="8e7987e12d60b74f39dd84698ae4c2b5">
  <xsd:schema xmlns:xsd="http://www.w3.org/2001/XMLSchema" xmlns:xs="http://www.w3.org/2001/XMLSchema" xmlns:p="http://schemas.microsoft.com/office/2006/metadata/properties" xmlns:ns2="3902e3d2-857f-4b6d-a44c-c9f8f44553e0" xmlns:ns3="0ef6d2c1-42d3-4435-81de-ee19cffaf798" targetNamespace="http://schemas.microsoft.com/office/2006/metadata/properties" ma:root="true" ma:fieldsID="86465f364d030a14bba63d10e78122aa" ns2:_="" ns3:_="">
    <xsd:import namespace="3902e3d2-857f-4b6d-a44c-c9f8f44553e0"/>
    <xsd:import namespace="0ef6d2c1-42d3-4435-81de-ee19cffaf79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2e3d2-857f-4b6d-a44c-c9f8f4455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f6d2c1-42d3-4435-81de-ee19cffaf79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0b67d3b-7355-42b6-b10f-11832ff8ad63}" ma:internalName="TaxCatchAll" ma:showField="CatchAllData" ma:web="0ef6d2c1-42d3-4435-81de-ee19cffaf79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BDEE04-DAEF-49FA-AC67-4E3FC0032051}">
  <ds:schemaRefs>
    <ds:schemaRef ds:uri="0ef6d2c1-42d3-4435-81de-ee19cffaf798"/>
    <ds:schemaRef ds:uri="3902e3d2-857f-4b6d-a44c-c9f8f44553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C9BFFFD-1B2B-48DC-AA5B-F2CB6ED6CD7D}">
  <ds:schemaRefs>
    <ds:schemaRef ds:uri="http://schemas.microsoft.com/sharepoint/v3/contenttype/forms"/>
  </ds:schemaRefs>
</ds:datastoreItem>
</file>

<file path=customXml/itemProps3.xml><?xml version="1.0" encoding="utf-8"?>
<ds:datastoreItem xmlns:ds="http://schemas.openxmlformats.org/officeDocument/2006/customXml" ds:itemID="{C0F3FBF0-95D2-412F-9F3D-5342040E77C0}">
  <ds:schemaRefs>
    <ds:schemaRef ds:uri="0ef6d2c1-42d3-4435-81de-ee19cffaf798"/>
    <ds:schemaRef ds:uri="3902e3d2-857f-4b6d-a44c-c9f8f4455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IOD PowerPoints Template V2</Template>
  <Application>Microsoft Office PowerPoint</Application>
  <PresentationFormat>Widescreen</PresentationFormat>
  <Slides>15</Slides>
  <Notes>14</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IOD_LeftLogo_Master_2021</vt:lpstr>
      <vt:lpstr>ADSC – Build Your Own Statistics </vt:lpstr>
      <vt:lpstr>Objectives</vt:lpstr>
      <vt:lpstr>Why a new supplement, with a new name?</vt:lpstr>
      <vt:lpstr>Build Your Own Statistics – Tables</vt:lpstr>
      <vt:lpstr>Build Your Own Statistics</vt:lpstr>
      <vt:lpstr>The Interface</vt:lpstr>
      <vt:lpstr>The Interface: Measurement Category</vt:lpstr>
      <vt:lpstr>The Interface: Selections and Filters </vt:lpstr>
      <vt:lpstr>Ex. Prevalence of Ambulatory Disability – within Gender, Race, and Age Group</vt:lpstr>
      <vt:lpstr>Ex. Poverty of People with Disabilities – within Gender, Race, and Age Group</vt:lpstr>
      <vt:lpstr>Build Your Own Statistics –  Accessibility</vt:lpstr>
      <vt:lpstr>Build Your Own Statistics –  Lifecycle</vt:lpstr>
      <vt:lpstr>Build Your Own Statistics –  Lifecycle</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Guntz</dc:creator>
  <cp:revision>3</cp:revision>
  <dcterms:created xsi:type="dcterms:W3CDTF">2024-02-22T20:06:20Z</dcterms:created>
  <dcterms:modified xsi:type="dcterms:W3CDTF">2024-03-25T14:48:12Z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0x01010081860B1CE9AFE346BE3DD65F0DC3D47A</vt:lpwstr>
  </property>
</Properties>
</file>