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notesMasters/notesMaster1.xml" ContentType="application/vnd.openxmlformats-officedocument.presentationml.notesMaster+xml"/>
  <Override PartName="/ppt/charts/chart3.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charts/chart4.xml" ContentType="application/vnd.openxmlformats-officedocument.drawingml.chart+xml"/>
  <Override PartName="/ppt/charts/colors2.xml" ContentType="application/vnd.ms-office.chartcolorstyle+xml"/>
  <Override PartName="/ppt/theme/themeOverride5.xml" ContentType="application/vnd.openxmlformats-officedocument.themeOverride+xml"/>
  <Override PartName="/ppt/charts/style2.xml" ContentType="application/vnd.ms-office.chartstyle+xml"/>
  <Override PartName="/ppt/charts/chart7.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style3.xml" ContentType="application/vnd.ms-office.chartstyle+xml"/>
  <Override PartName="/ppt/theme/themeOverride3.xml" ContentType="application/vnd.openxmlformats-officedocument.themeOverride+xml"/>
  <Override PartName="/ppt/charts/colors3.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6"/>
  </p:notesMasterIdLst>
  <p:sldIdLst>
    <p:sldId id="257" r:id="rId2"/>
    <p:sldId id="271" r:id="rId3"/>
    <p:sldId id="258" r:id="rId4"/>
    <p:sldId id="259" r:id="rId5"/>
    <p:sldId id="272" r:id="rId6"/>
    <p:sldId id="261" r:id="rId7"/>
    <p:sldId id="262" r:id="rId8"/>
    <p:sldId id="263" r:id="rId9"/>
    <p:sldId id="264" r:id="rId10"/>
    <p:sldId id="265" r:id="rId11"/>
    <p:sldId id="266" r:id="rId12"/>
    <p:sldId id="268"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837" autoAdjust="0"/>
    <p:restoredTop sz="76098" autoAdjust="0"/>
  </p:normalViewPr>
  <p:slideViewPr>
    <p:cSldViewPr snapToGrid="0">
      <p:cViewPr varScale="1">
        <p:scale>
          <a:sx n="67" d="100"/>
          <a:sy n="67" d="100"/>
        </p:scale>
        <p:origin x="888"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01569416137693"/>
          <c:y val="0.14928836862095274"/>
          <c:w val="0.58014284559926022"/>
          <c:h val="0.72610108036717713"/>
        </c:manualLayout>
      </c:layout>
      <c:barChart>
        <c:barDir val="bar"/>
        <c:grouping val="percentStacked"/>
        <c:varyColors val="0"/>
        <c:ser>
          <c:idx val="0"/>
          <c:order val="0"/>
          <c:tx>
            <c:strRef>
              <c:f>Sheet1!$B$1</c:f>
              <c:strCache>
                <c:ptCount val="1"/>
                <c:pt idx="0">
                  <c:v>Children</c:v>
                </c:pt>
              </c:strCache>
            </c:strRef>
          </c:tx>
          <c:spPr>
            <a:solidFill>
              <a:schemeClr val="accent1"/>
            </a:solidFill>
            <a:ln>
              <a:noFill/>
            </a:ln>
            <a:effectLst/>
          </c:spPr>
          <c:invertIfNegative val="0"/>
          <c:dPt>
            <c:idx val="0"/>
            <c:invertIfNegative val="0"/>
            <c:bubble3D val="0"/>
            <c:spPr>
              <a:pattFill prst="pct60">
                <a:fgClr>
                  <a:schemeClr val="accent1"/>
                </a:fgClr>
                <a:bgClr>
                  <a:schemeClr val="bg1"/>
                </a:bgClr>
              </a:pattFill>
              <a:ln>
                <a:noFill/>
              </a:ln>
              <a:effectLst/>
            </c:spPr>
            <c:extLst xmlns:c16r2="http://schemas.microsoft.com/office/drawing/2015/06/chart">
              <c:ext xmlns:c16="http://schemas.microsoft.com/office/drawing/2014/chart" uri="{C3380CC4-5D6E-409C-BE32-E72D297353CC}">
                <c16:uniqueId val="{00000007-6D12-40A2-8BD5-7C3BF4A36265}"/>
              </c:ext>
            </c:extLst>
          </c:dPt>
          <c:dLbls>
            <c:dLbl>
              <c:idx val="0"/>
              <c:layout>
                <c:manualLayout>
                  <c:x val="5.6595861431346468E-3"/>
                  <c:y val="-2.0836238648761721E-3"/>
                </c:manualLayout>
              </c:layout>
              <c:tx>
                <c:rich>
                  <a:bodyPr/>
                  <a:lstStyle/>
                  <a:p>
                    <a:fld id="{86A6B400-00F2-4017-B4E2-2474FD4F8CB5}" type="CELLRANGE">
                      <a:rPr lang="en-US" b="1">
                        <a:solidFill>
                          <a:schemeClr val="bg1"/>
                        </a:solidFill>
                      </a:rPr>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6D12-40A2-8BD5-7C3BF4A36265}"/>
                </c:ext>
                <c:ext xmlns:c15="http://schemas.microsoft.com/office/drawing/2012/chart" uri="{CE6537A1-D6FC-4f65-9D91-7224C49458BB}">
                  <c15:layout/>
                  <c15:dlblFieldTable/>
                  <c15:showDataLabelsRange val="1"/>
                </c:ext>
              </c:extLst>
            </c:dLbl>
            <c:dLbl>
              <c:idx val="1"/>
              <c:layout/>
              <c:tx>
                <c:rich>
                  <a:bodyPr/>
                  <a:lstStyle/>
                  <a:p>
                    <a:fld id="{D138A1F1-39AC-4B5E-8C83-0FA09CB3826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E810594B-3481-4967-8225-790ED63453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manualLayout>
                  <c:x val="1.7792671868125949E-2"/>
                  <c:y val="-9.9921940639133386E-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fld id="{60E92FE1-5DBE-4627-AF47-4EB8C7BDF12C}" type="CELLRANGE">
                      <a:rPr lang="en-US">
                        <a:solidFill>
                          <a:schemeClr val="tx1"/>
                        </a:solidFill>
                      </a:rPr>
                      <a:pPr>
                        <a:defRPr sz="2000" b="1">
                          <a:solidFill>
                            <a:schemeClr val="tx1"/>
                          </a:solidFill>
                        </a:defRPr>
                      </a:pPr>
                      <a:t>[CELLRANGE]</a:t>
                    </a:fld>
                    <a:endParaRPr lang="en-US"/>
                  </a:p>
                </c:rich>
              </c:tx>
              <c:numFmt formatCode="#,##0" sourceLinked="0"/>
              <c:spPr>
                <a:noFill/>
                <a:ln>
                  <a:solidFill>
                    <a:schemeClr val="accent1"/>
                  </a:solid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6D12-40A2-8BD5-7C3BF4A36265}"/>
                </c:ext>
                <c:ext xmlns:c15="http://schemas.microsoft.com/office/drawing/2012/chart" uri="{CE6537A1-D6FC-4f65-9D91-7224C49458BB}">
                  <c15:layout/>
                  <c15:dlblFieldTable/>
                  <c15:showDataLabelsRange val="1"/>
                </c:ext>
              </c:extLst>
            </c:dLbl>
            <c:numFmt formatCode="#,##0" sourceLinked="0"/>
            <c:spPr>
              <a:solidFill>
                <a:schemeClr val="accent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 Population (23%)</c:v>
                </c:pt>
                <c:pt idx="1">
                  <c:v>People with IDD (70%)</c:v>
                </c:pt>
                <c:pt idx="2">
                  <c:v>Known to state IDD agency (39%)</c:v>
                </c:pt>
                <c:pt idx="3">
                  <c:v>In Congregate (4+) LTSS (6%)</c:v>
                </c:pt>
              </c:strCache>
            </c:strRef>
          </c:cat>
          <c:val>
            <c:numRef>
              <c:f>Sheet1!$B$2:$B$5</c:f>
              <c:numCache>
                <c:formatCode>#,##0</c:formatCode>
                <c:ptCount val="4"/>
                <c:pt idx="0">
                  <c:v>73642285</c:v>
                </c:pt>
                <c:pt idx="1">
                  <c:v>5163308</c:v>
                </c:pt>
                <c:pt idx="2">
                  <c:v>576506</c:v>
                </c:pt>
                <c:pt idx="3">
                  <c:v>15712</c:v>
                </c:pt>
              </c:numCache>
            </c:numRef>
          </c:val>
          <c:extLst xmlns:c16r2="http://schemas.microsoft.com/office/drawing/2015/06/chart">
            <c:ext xmlns:c16="http://schemas.microsoft.com/office/drawing/2014/chart" uri="{C3380CC4-5D6E-409C-BE32-E72D297353CC}">
              <c16:uniqueId val="{00000000-6D12-40A2-8BD5-7C3BF4A36265}"/>
            </c:ext>
            <c:ext xmlns:c15="http://schemas.microsoft.com/office/drawing/2012/chart" uri="{02D57815-91ED-43cb-92C2-25804820EDAC}">
              <c15:datalabelsRange>
                <c15:f>Sheet1!$B$2:$B$8</c15:f>
                <c15:dlblRangeCache>
                  <c:ptCount val="7"/>
                  <c:pt idx="0">
                    <c:v>73,642,285</c:v>
                  </c:pt>
                  <c:pt idx="1">
                    <c:v>5,163,308</c:v>
                  </c:pt>
                  <c:pt idx="2">
                    <c:v>576,506</c:v>
                  </c:pt>
                  <c:pt idx="3">
                    <c:v>15,712</c:v>
                  </c:pt>
                  <c:pt idx="4">
                    <c:v>5,147,596</c:v>
                  </c:pt>
                </c15:dlblRangeCache>
              </c15:datalabelsRange>
            </c:ext>
          </c:extLst>
        </c:ser>
        <c:ser>
          <c:idx val="1"/>
          <c:order val="1"/>
          <c:tx>
            <c:strRef>
              <c:f>Sheet1!$C$1</c:f>
              <c:strCache>
                <c:ptCount val="1"/>
                <c:pt idx="0">
                  <c:v>Adults</c:v>
                </c:pt>
              </c:strCache>
            </c:strRef>
          </c:tx>
          <c:spPr>
            <a:solidFill>
              <a:schemeClr val="accent2"/>
            </a:solidFill>
            <a:ln>
              <a:noFill/>
            </a:ln>
            <a:effectLst/>
          </c:spPr>
          <c:invertIfNegative val="0"/>
          <c:dPt>
            <c:idx val="0"/>
            <c:invertIfNegative val="0"/>
            <c:bubble3D val="0"/>
            <c:spPr>
              <a:pattFill prst="pct60">
                <a:fgClr>
                  <a:schemeClr val="accent2"/>
                </a:fgClr>
                <a:bgClr>
                  <a:schemeClr val="bg1"/>
                </a:bgClr>
              </a:pattFill>
              <a:ln>
                <a:noFill/>
              </a:ln>
              <a:effectLst/>
            </c:spPr>
            <c:extLst xmlns:c16r2="http://schemas.microsoft.com/office/drawing/2015/06/chart">
              <c:ext xmlns:c16="http://schemas.microsoft.com/office/drawing/2014/chart" uri="{C3380CC4-5D6E-409C-BE32-E72D297353CC}">
                <c16:uniqueId val="{0000000C-6D12-40A2-8BD5-7C3BF4A36265}"/>
              </c:ext>
            </c:extLst>
          </c:dPt>
          <c:dLbls>
            <c:dLbl>
              <c:idx val="0"/>
              <c:layout/>
              <c:tx>
                <c:rich>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fld id="{A00405D5-EA2A-4729-B250-779E80F0AD5A}" type="CELLRANGE">
                      <a:rPr lang="en-US"/>
                      <a:pPr>
                        <a:defRPr sz="2000" b="1">
                          <a:solidFill>
                            <a:schemeClr val="bg1"/>
                          </a:solidFill>
                        </a:defRPr>
                      </a:pPr>
                      <a:t>[CELLRANGE]</a:t>
                    </a:fld>
                    <a:endParaRPr lang="en-US"/>
                  </a:p>
                </c:rich>
              </c:tx>
              <c:numFmt formatCode="#,##0" sourceLinked="0"/>
              <c:spPr>
                <a:solidFill>
                  <a:schemeClr val="accent2"/>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BEF28343-E6EE-4F52-B622-FB32D83874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DA3A773E-BEBD-4746-8038-D807E6BBEB4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E7FC1D55-95AB-4EFB-BE3A-4F96B25A892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cat>
            <c:strRef>
              <c:f>Sheet1!$A$2:$A$5</c:f>
              <c:strCache>
                <c:ptCount val="4"/>
                <c:pt idx="0">
                  <c:v>US Population (23%)</c:v>
                </c:pt>
                <c:pt idx="1">
                  <c:v>People with IDD (70%)</c:v>
                </c:pt>
                <c:pt idx="2">
                  <c:v>Known to state IDD agency (39%)</c:v>
                </c:pt>
                <c:pt idx="3">
                  <c:v>In Congregate (4+) LTSS (6%)</c:v>
                </c:pt>
              </c:strCache>
            </c:strRef>
          </c:cat>
          <c:val>
            <c:numRef>
              <c:f>Sheet1!$C$2:$C$5</c:f>
              <c:numCache>
                <c:formatCode>#,##0</c:formatCode>
                <c:ptCount val="4"/>
                <c:pt idx="0">
                  <c:v>249485228</c:v>
                </c:pt>
                <c:pt idx="1">
                  <c:v>2211094</c:v>
                </c:pt>
                <c:pt idx="2">
                  <c:v>912226</c:v>
                </c:pt>
                <c:pt idx="3">
                  <c:v>240161</c:v>
                </c:pt>
              </c:numCache>
            </c:numRef>
          </c:val>
          <c:extLst xmlns:c16r2="http://schemas.microsoft.com/office/drawing/2015/06/chart">
            <c:ext xmlns:c16="http://schemas.microsoft.com/office/drawing/2014/chart" uri="{C3380CC4-5D6E-409C-BE32-E72D297353CC}">
              <c16:uniqueId val="{00000001-6D12-40A2-8BD5-7C3BF4A36265}"/>
            </c:ext>
            <c:ext xmlns:c15="http://schemas.microsoft.com/office/drawing/2012/chart" uri="{02D57815-91ED-43cb-92C2-25804820EDAC}">
              <c15:datalabelsRange>
                <c15:f>Sheet1!$C$2:$C$8</c15:f>
                <c15:dlblRangeCache>
                  <c:ptCount val="7"/>
                  <c:pt idx="0">
                    <c:v>249,485,228</c:v>
                  </c:pt>
                  <c:pt idx="1">
                    <c:v>2,211,094</c:v>
                  </c:pt>
                  <c:pt idx="2">
                    <c:v>912,226</c:v>
                  </c:pt>
                  <c:pt idx="3">
                    <c:v>240,161</c:v>
                  </c:pt>
                  <c:pt idx="4">
                    <c:v>1,970,933</c:v>
                  </c:pt>
                </c15:dlblRangeCache>
              </c15:datalabelsRange>
            </c:ext>
          </c:extLst>
        </c:ser>
        <c:dLbls>
          <c:dLblPos val="ctr"/>
          <c:showLegendKey val="0"/>
          <c:showVal val="1"/>
          <c:showCatName val="0"/>
          <c:showSerName val="0"/>
          <c:showPercent val="0"/>
          <c:showBubbleSize val="0"/>
        </c:dLbls>
        <c:gapWidth val="75"/>
        <c:overlap val="100"/>
        <c:axId val="393187400"/>
        <c:axId val="393188576"/>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Sheet1!$D$1</c15:sqref>
                        </c15:formulaRef>
                      </c:ext>
                    </c:extLst>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Sheet1!$A$2:$A$5</c15:sqref>
                        </c15:formulaRef>
                      </c:ext>
                    </c:extLst>
                    <c:strCache>
                      <c:ptCount val="4"/>
                      <c:pt idx="0">
                        <c:v>US Population (23%)</c:v>
                      </c:pt>
                      <c:pt idx="1">
                        <c:v>People with IDD (70%)</c:v>
                      </c:pt>
                      <c:pt idx="2">
                        <c:v>Known to state IDD agency (39%)</c:v>
                      </c:pt>
                      <c:pt idx="3">
                        <c:v>In Congregate (4+) LTSS (6%)</c:v>
                      </c:pt>
                    </c:strCache>
                  </c:strRef>
                </c:cat>
                <c:val>
                  <c:numRef>
                    <c:extLst xmlns:c16r2="http://schemas.microsoft.com/office/drawing/2015/06/chart">
                      <c:ext uri="{02D57815-91ED-43cb-92C2-25804820EDAC}">
                        <c15:formulaRef>
                          <c15:sqref>Sheet1!$D$2:$D$5</c15:sqref>
                        </c15:formulaRef>
                      </c:ext>
                    </c:extLst>
                    <c:numCache>
                      <c:formatCode>#,##0</c:formatCode>
                      <c:ptCount val="4"/>
                      <c:pt idx="0">
                        <c:v>323127513</c:v>
                      </c:pt>
                      <c:pt idx="1">
                        <c:v>7374402</c:v>
                      </c:pt>
                      <c:pt idx="2">
                        <c:v>1488732</c:v>
                      </c:pt>
                      <c:pt idx="3">
                        <c:v>255873</c:v>
                      </c:pt>
                    </c:numCache>
                  </c:numRef>
                </c:val>
                <c:extLst xmlns:c16r2="http://schemas.microsoft.com/office/drawing/2015/06/chart">
                  <c:ext xmlns:c16="http://schemas.microsoft.com/office/drawing/2014/chart" uri="{C3380CC4-5D6E-409C-BE32-E72D297353CC}">
                    <c16:uniqueId val="{00000005-6D12-40A2-8BD5-7C3BF4A36265}"/>
                  </c:ext>
                </c:extLst>
              </c15:ser>
            </c15:filteredBarSeries>
          </c:ext>
        </c:extLst>
      </c:barChart>
      <c:catAx>
        <c:axId val="393187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2000" b="0" i="0" u="none" strike="noStrike" kern="1200" baseline="0">
                <a:solidFill>
                  <a:schemeClr val="tx1">
                    <a:lumMod val="65000"/>
                    <a:lumOff val="35000"/>
                  </a:schemeClr>
                </a:solidFill>
                <a:latin typeface="+mn-lt"/>
                <a:ea typeface="+mn-ea"/>
                <a:cs typeface="+mn-cs"/>
              </a:defRPr>
            </a:pPr>
            <a:endParaRPr lang="en-US"/>
          </a:p>
        </c:txPr>
        <c:crossAx val="393188576"/>
        <c:crosses val="autoZero"/>
        <c:auto val="1"/>
        <c:lblAlgn val="ctr"/>
        <c:lblOffset val="100"/>
        <c:noMultiLvlLbl val="0"/>
      </c:catAx>
      <c:valAx>
        <c:axId val="393188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3187400"/>
        <c:crosses val="autoZero"/>
        <c:crossBetween val="between"/>
        <c:dispUnits>
          <c:builtInUnit val="millions"/>
          <c:dispUnitsLbl>
            <c:layout>
              <c:manualLayout>
                <c:xMode val="edge"/>
                <c:yMode val="edge"/>
                <c:x val="1.7045454545454544E-2"/>
                <c:y val="0.27835765694108222"/>
              </c:manualLayout>
            </c:layout>
            <c:spPr>
              <a:noFill/>
              <a:ln>
                <a:noFill/>
              </a:ln>
              <a:effectLst/>
            </c:spPr>
            <c:txPr>
              <a:bodyPr rot="-5400000" spcFirstLastPara="1" vertOverflow="ellipsis"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33124101949200091"/>
          <c:y val="4.155599123893591E-3"/>
          <c:w val="0.50353248788128124"/>
          <c:h val="9.0908167729033873E-2"/>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9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057195187517"/>
          <c:y val="0.15965565518627944"/>
          <c:w val="0.77219229718092708"/>
          <c:h val="0.80674424172318082"/>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429-489F-B172-5BF6B1C2EF83}"/>
              </c:ext>
            </c:extLst>
          </c:dPt>
          <c:dPt>
            <c:idx val="1"/>
            <c:bubble3D val="0"/>
            <c:spPr>
              <a:solidFill>
                <a:srgbClr val="FFB71E">
                  <a:lumMod val="40000"/>
                  <a:lumOff val="6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F429-489F-B172-5BF6B1C2EF83}"/>
              </c:ext>
            </c:extLst>
          </c:dPt>
          <c:dPt>
            <c:idx val="2"/>
            <c:bubble3D val="0"/>
            <c:spPr>
              <a:solidFill>
                <a:srgbClr val="FFB71E"/>
              </a:solidFill>
              <a:ln w="19050">
                <a:solidFill>
                  <a:schemeClr val="lt1"/>
                </a:solidFill>
              </a:ln>
              <a:effectLst/>
            </c:spPr>
            <c:extLst xmlns:c16r2="http://schemas.microsoft.com/office/drawing/2015/06/chart">
              <c:ext xmlns:c16="http://schemas.microsoft.com/office/drawing/2014/chart" uri="{C3380CC4-5D6E-409C-BE32-E72D297353CC}">
                <c16:uniqueId val="{00000005-F429-489F-B172-5BF6B1C2EF83}"/>
              </c:ext>
            </c:extLst>
          </c:dPt>
          <c:dPt>
            <c:idx val="3"/>
            <c:bubble3D val="0"/>
            <c:spPr>
              <a:solidFill>
                <a:srgbClr val="8C191C"/>
              </a:solidFill>
              <a:ln w="19050">
                <a:solidFill>
                  <a:schemeClr val="lt1"/>
                </a:solidFill>
              </a:ln>
              <a:effectLst/>
            </c:spPr>
            <c:extLst xmlns:c16r2="http://schemas.microsoft.com/office/drawing/2015/06/chart">
              <c:ext xmlns:c16="http://schemas.microsoft.com/office/drawing/2014/chart" uri="{C3380CC4-5D6E-409C-BE32-E72D297353CC}">
                <c16:uniqueId val="{00000007-F429-489F-B172-5BF6B1C2EF83}"/>
              </c:ext>
            </c:extLst>
          </c:dPt>
          <c:dPt>
            <c:idx val="4"/>
            <c:bubble3D val="0"/>
            <c:explosion val="10"/>
            <c:spPr>
              <a:solidFill>
                <a:srgbClr val="B2CB35">
                  <a:lumMod val="40000"/>
                  <a:lumOff val="6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9-F429-489F-B172-5BF6B1C2EF83}"/>
              </c:ext>
            </c:extLst>
          </c:dPt>
          <c:dPt>
            <c:idx val="5"/>
            <c:bubble3D val="0"/>
            <c:explosion val="10"/>
            <c:spPr>
              <a:solidFill>
                <a:srgbClr val="B2CB35">
                  <a:lumMod val="75000"/>
                </a:srgbClr>
              </a:solidFill>
              <a:ln w="19050">
                <a:solidFill>
                  <a:schemeClr val="lt1"/>
                </a:solidFill>
              </a:ln>
              <a:effectLst/>
            </c:spPr>
            <c:extLst xmlns:c16r2="http://schemas.microsoft.com/office/drawing/2015/06/chart">
              <c:ext xmlns:c16="http://schemas.microsoft.com/office/drawing/2014/chart" uri="{C3380CC4-5D6E-409C-BE32-E72D297353CC}">
                <c16:uniqueId val="{0000000B-F429-489F-B172-5BF6B1C2EF83}"/>
              </c:ext>
            </c:extLst>
          </c:dPt>
          <c:dPt>
            <c:idx val="6"/>
            <c:bubble3D val="0"/>
            <c:explosion val="10"/>
            <c:spPr>
              <a:solidFill>
                <a:srgbClr val="B2CB35">
                  <a:lumMod val="5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D-F429-489F-B172-5BF6B1C2EF83}"/>
              </c:ext>
            </c:extLst>
          </c:dPt>
          <c:dPt>
            <c:idx val="7"/>
            <c:bubble3D val="0"/>
            <c:explosion val="9"/>
            <c:spPr>
              <a:solidFill>
                <a:schemeClr val="tx1"/>
              </a:solidFill>
              <a:ln w="19050">
                <a:solidFill>
                  <a:schemeClr val="lt1"/>
                </a:solidFill>
              </a:ln>
              <a:effectLst/>
            </c:spPr>
            <c:extLst xmlns:c16r2="http://schemas.microsoft.com/office/drawing/2015/06/chart">
              <c:ext xmlns:c16="http://schemas.microsoft.com/office/drawing/2014/chart" uri="{C3380CC4-5D6E-409C-BE32-E72D297353CC}">
                <c16:uniqueId val="{0000000F-F429-489F-B172-5BF6B1C2EF83}"/>
              </c:ext>
            </c:extLst>
          </c:dPt>
          <c:dLbls>
            <c:dLbl>
              <c:idx val="0"/>
              <c:layout>
                <c:manualLayout>
                  <c:x val="0.15921807071962163"/>
                  <c:y val="-0.25471813893640444"/>
                </c:manualLayout>
              </c:layout>
              <c:spPr>
                <a:noFill/>
                <a:ln>
                  <a:noFill/>
                </a:ln>
                <a:effectLst/>
              </c:spPr>
              <c:txPr>
                <a:bodyPr wrap="square" lIns="38100" tIns="19050" rIns="38100" bIns="19050" anchor="ctr">
                  <a:noAutofit/>
                </a:bodyPr>
                <a:lstStyle/>
                <a:p>
                  <a:pPr>
                    <a:defRPr sz="2000"/>
                  </a:pPr>
                  <a:endParaRPr lang="en-US"/>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F429-489F-B172-5BF6B1C2EF83}"/>
                </c:ext>
                <c:ext xmlns:c15="http://schemas.microsoft.com/office/drawing/2012/chart" uri="{CE6537A1-D6FC-4f65-9D91-7224C49458BB}">
                  <c15:layout>
                    <c:manualLayout>
                      <c:w val="0.20004797297584306"/>
                      <c:h val="0.15463424990014119"/>
                    </c:manualLayout>
                  </c15:layout>
                </c:ext>
              </c:extLst>
            </c:dLbl>
            <c:dLbl>
              <c:idx val="1"/>
              <c:layout>
                <c:manualLayout>
                  <c:x val="-0.17812217259439553"/>
                  <c:y val="0.1011872909444053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F429-489F-B172-5BF6B1C2EF83}"/>
                </c:ext>
                <c:ext xmlns:c15="http://schemas.microsoft.com/office/drawing/2012/chart" uri="{CE6537A1-D6FC-4f65-9D91-7224C49458BB}">
                  <c15:layout/>
                </c:ext>
              </c:extLst>
            </c:dLbl>
            <c:dLbl>
              <c:idx val="2"/>
              <c:layout>
                <c:manualLayout>
                  <c:x val="-0.20707254936942218"/>
                  <c:y val="3.557413488716715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F429-489F-B172-5BF6B1C2EF83}"/>
                </c:ext>
                <c:ext xmlns:c15="http://schemas.microsoft.com/office/drawing/2012/chart" uri="{CE6537A1-D6FC-4f65-9D91-7224C49458BB}">
                  <c15:layout>
                    <c:manualLayout>
                      <c:w val="0.25626210607470085"/>
                      <c:h val="0.18453148678357009"/>
                    </c:manualLayout>
                  </c15:layout>
                </c:ext>
              </c:extLst>
            </c:dLbl>
            <c:dLbl>
              <c:idx val="3"/>
              <c:layout>
                <c:manualLayout>
                  <c:x val="-0.20870175888522166"/>
                  <c:y val="-5.3860972884136361E-2"/>
                </c:manualLayout>
              </c:layout>
              <c:spPr>
                <a:noFill/>
                <a:ln>
                  <a:noFill/>
                </a:ln>
                <a:effectLst/>
              </c:spPr>
              <c:txPr>
                <a:bodyPr wrap="square" lIns="38100" tIns="19050" rIns="38100" bIns="19050" anchor="ctr">
                  <a:noAutofit/>
                </a:bodyPr>
                <a:lstStyle/>
                <a:p>
                  <a:pPr>
                    <a:defRPr sz="2000"/>
                  </a:pPr>
                  <a:endParaRPr lang="en-US"/>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F429-489F-B172-5BF6B1C2EF83}"/>
                </c:ext>
                <c:ext xmlns:c15="http://schemas.microsoft.com/office/drawing/2012/chart" uri="{CE6537A1-D6FC-4f65-9D91-7224C49458BB}">
                  <c15:layout>
                    <c:manualLayout>
                      <c:w val="0.22978617380075522"/>
                      <c:h val="0.14580760634583778"/>
                    </c:manualLayout>
                  </c15:layout>
                </c:ext>
              </c:extLst>
            </c:dLbl>
            <c:dLbl>
              <c:idx val="4"/>
              <c:layout>
                <c:manualLayout>
                  <c:x val="-0.17730766739303114"/>
                  <c:y val="-7.1704353844793484E-2"/>
                </c:manualLayout>
              </c:layout>
              <c:spPr>
                <a:noFill/>
                <a:ln>
                  <a:noFill/>
                </a:ln>
                <a:effectLst/>
              </c:spPr>
              <c:txPr>
                <a:bodyPr wrap="square" lIns="38100" tIns="19050" rIns="38100" bIns="19050" anchor="ctr">
                  <a:noAutofit/>
                </a:bodyPr>
                <a:lstStyle/>
                <a:p>
                  <a:pPr>
                    <a:defRPr sz="2000"/>
                  </a:pPr>
                  <a:endParaRPr lang="en-US"/>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F429-489F-B172-5BF6B1C2EF83}"/>
                </c:ext>
                <c:ext xmlns:c15="http://schemas.microsoft.com/office/drawing/2012/chart" uri="{CE6537A1-D6FC-4f65-9D91-7224C49458BB}">
                  <c15:layout>
                    <c:manualLayout>
                      <c:w val="0.22472870180401752"/>
                      <c:h val="0.13854687876376298"/>
                    </c:manualLayout>
                  </c15:layout>
                </c:ext>
              </c:extLst>
            </c:dLbl>
            <c:dLbl>
              <c:idx val="5"/>
              <c:layout>
                <c:manualLayout>
                  <c:x val="-0.17740191424651366"/>
                  <c:y val="-0.17005691190774569"/>
                </c:manualLayout>
              </c:layout>
              <c:spPr>
                <a:noFill/>
                <a:ln>
                  <a:noFill/>
                </a:ln>
                <a:effectLst/>
              </c:spPr>
              <c:txPr>
                <a:bodyPr wrap="square" lIns="38100" tIns="19050" rIns="38100" bIns="19050" anchor="ctr">
                  <a:noAutofit/>
                </a:bodyPr>
                <a:lstStyle/>
                <a:p>
                  <a:pPr>
                    <a:defRPr sz="2000"/>
                  </a:pPr>
                  <a:endParaRPr lang="en-US"/>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B-F429-489F-B172-5BF6B1C2EF83}"/>
                </c:ext>
                <c:ext xmlns:c15="http://schemas.microsoft.com/office/drawing/2012/chart" uri="{CE6537A1-D6FC-4f65-9D91-7224C49458BB}">
                  <c15:layout>
                    <c:manualLayout>
                      <c:w val="0.265129540308981"/>
                      <c:h val="0.13535215862765007"/>
                    </c:manualLayout>
                  </c15:layout>
                </c:ext>
              </c:extLst>
            </c:dLbl>
            <c:dLbl>
              <c:idx val="6"/>
              <c:layout>
                <c:manualLayout>
                  <c:x val="0.14572959542347899"/>
                  <c:y val="-0.14660295140000548"/>
                </c:manualLayout>
              </c:layout>
              <c:spPr>
                <a:noFill/>
                <a:ln>
                  <a:noFill/>
                </a:ln>
                <a:effectLst/>
              </c:spPr>
              <c:txPr>
                <a:bodyPr wrap="square" lIns="38100" tIns="19050" rIns="38100" bIns="19050" anchor="ctr">
                  <a:noAutofit/>
                </a:bodyPr>
                <a:lstStyle/>
                <a:p>
                  <a:pPr>
                    <a:defRPr sz="2000"/>
                  </a:pPr>
                  <a:endParaRPr lang="en-US"/>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D-F429-489F-B172-5BF6B1C2EF83}"/>
                </c:ext>
                <c:ext xmlns:c15="http://schemas.microsoft.com/office/drawing/2012/chart" uri="{CE6537A1-D6FC-4f65-9D91-7224C49458BB}">
                  <c15:layout>
                    <c:manualLayout>
                      <c:w val="0.22422295460434372"/>
                      <c:h val="0.1506480914005543"/>
                    </c:manualLayout>
                  </c15:layout>
                </c:ext>
              </c:extLst>
            </c:dLbl>
            <c:spPr>
              <a:noFill/>
              <a:ln>
                <a:noFill/>
              </a:ln>
              <a:effectLst/>
            </c:spPr>
            <c:txPr>
              <a:bodyPr wrap="square" lIns="38100" tIns="19050" rIns="38100" bIns="19050" anchor="ctr">
                <a:spAutoFit/>
              </a:bodyPr>
              <a:lstStyle/>
              <a:p>
                <a:pPr>
                  <a:defRPr sz="2000"/>
                </a:pPr>
                <a:endParaRPr lang="en-US"/>
              </a:p>
            </c:txPr>
            <c:showLegendKey val="0"/>
            <c:showVal val="1"/>
            <c:showCatName val="1"/>
            <c:showSerName val="0"/>
            <c:showPercent val="0"/>
            <c:showBubbleSize val="0"/>
            <c:separator>
</c:separator>
            <c:showLeaderLines val="1"/>
            <c:extLst xmlns:c16r2="http://schemas.microsoft.com/office/drawing/2015/06/chart">
              <c:ext xmlns:c15="http://schemas.microsoft.com/office/drawing/2012/chart" uri="{CE6537A1-D6FC-4f65-9D91-7224C49458BB}"/>
            </c:extLst>
          </c:dLbls>
          <c:cat>
            <c:strRef>
              <c:f>'Fg1.1 people x type size'!$E$2:$K$2</c:f>
              <c:strCache>
                <c:ptCount val="7"/>
                <c:pt idx="0">
                  <c:v>Family Home</c:v>
                </c:pt>
                <c:pt idx="1">
                  <c:v>Own Home</c:v>
                </c:pt>
                <c:pt idx="2">
                  <c:v>Host/ Foster Family</c:v>
                </c:pt>
                <c:pt idx="3">
                  <c:v> IDD Group 1-3</c:v>
                </c:pt>
                <c:pt idx="4">
                  <c:v>IDD Group 4 - 6</c:v>
                </c:pt>
                <c:pt idx="5">
                  <c:v>IDD Group 7 - 15</c:v>
                </c:pt>
                <c:pt idx="6">
                  <c:v>IDD Group 16+</c:v>
                </c:pt>
              </c:strCache>
            </c:strRef>
          </c:cat>
          <c:val>
            <c:numRef>
              <c:f>'Fg1.1 people x type size'!$E$4:$K$4</c:f>
              <c:numCache>
                <c:formatCode>0%</c:formatCode>
                <c:ptCount val="7"/>
                <c:pt idx="0">
                  <c:v>0.5818427630587607</c:v>
                </c:pt>
                <c:pt idx="1">
                  <c:v>0.11507124692705377</c:v>
                </c:pt>
                <c:pt idx="2">
                  <c:v>4.8199317265779633E-2</c:v>
                </c:pt>
                <c:pt idx="3">
                  <c:v>7.1134286793731585E-2</c:v>
                </c:pt>
                <c:pt idx="4">
                  <c:v>0.10797387662972528</c:v>
                </c:pt>
                <c:pt idx="5">
                  <c:v>4.346379648887283E-2</c:v>
                </c:pt>
                <c:pt idx="6">
                  <c:v>3.2314712836076141E-2</c:v>
                </c:pt>
              </c:numCache>
            </c:numRef>
          </c:val>
          <c:extLst xmlns:c16r2="http://schemas.microsoft.com/office/drawing/2015/06/chart">
            <c:ext xmlns:c16="http://schemas.microsoft.com/office/drawing/2014/chart" uri="{C3380CC4-5D6E-409C-BE32-E72D297353CC}">
              <c16:uniqueId val="{00000010-F429-489F-B172-5BF6B1C2EF8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31798823958729E-2"/>
          <c:y val="1.5091254602087999E-2"/>
          <c:w val="0.95430613189268909"/>
          <c:h val="0.97309855075124696"/>
        </c:manualLayout>
      </c:layout>
      <c:barChart>
        <c:barDir val="col"/>
        <c:grouping val="clustered"/>
        <c:varyColors val="0"/>
        <c:ser>
          <c:idx val="0"/>
          <c:order val="0"/>
          <c:spPr>
            <a:solidFill>
              <a:schemeClr val="accent1"/>
            </a:solidFill>
            <a:ln>
              <a:noFill/>
            </a:ln>
            <a:effectLst/>
          </c:spPr>
          <c:invertIfNegative val="0"/>
          <c:dPt>
            <c:idx val="12"/>
            <c:invertIfNegative val="0"/>
            <c:bubble3D val="0"/>
            <c:extLst xmlns:c16r2="http://schemas.microsoft.com/office/drawing/2015/06/chart">
              <c:ext xmlns:c16="http://schemas.microsoft.com/office/drawing/2014/chart" uri="{C3380CC4-5D6E-409C-BE32-E72D297353CC}">
                <c16:uniqueId val="{00000000-2F60-4AAF-B21C-78366E4D1183}"/>
              </c:ext>
            </c:extLst>
          </c:dPt>
          <c:dPt>
            <c:idx val="13"/>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2-2F60-4AAF-B21C-78366E4D1183}"/>
              </c:ext>
            </c:extLst>
          </c:dPt>
          <c:dPt>
            <c:idx val="27"/>
            <c:invertIfNegative val="0"/>
            <c:bubble3D val="0"/>
            <c:extLst xmlns:c16r2="http://schemas.microsoft.com/office/drawing/2015/06/chart">
              <c:ext xmlns:c16="http://schemas.microsoft.com/office/drawing/2014/chart" uri="{C3380CC4-5D6E-409C-BE32-E72D297353CC}">
                <c16:uniqueId val="{00000003-2F60-4AAF-B21C-78366E4D1183}"/>
              </c:ext>
            </c:extLst>
          </c:dPt>
          <c:dPt>
            <c:idx val="28"/>
            <c:invertIfNegative val="0"/>
            <c:bubble3D val="0"/>
            <c:extLst xmlns:c16r2="http://schemas.microsoft.com/office/drawing/2015/06/chart">
              <c:ext xmlns:c16="http://schemas.microsoft.com/office/drawing/2014/chart" uri="{C3380CC4-5D6E-409C-BE32-E72D297353CC}">
                <c16:uniqueId val="{00000004-2F60-4AAF-B21C-78366E4D1183}"/>
              </c:ext>
            </c:extLst>
          </c:dPt>
          <c:dPt>
            <c:idx val="29"/>
            <c:invertIfNegative val="0"/>
            <c:bubble3D val="0"/>
            <c:extLst xmlns:c16r2="http://schemas.microsoft.com/office/drawing/2015/06/chart">
              <c:ext xmlns:c16="http://schemas.microsoft.com/office/drawing/2014/chart" uri="{C3380CC4-5D6E-409C-BE32-E72D297353CC}">
                <c16:uniqueId val="{00000005-2F60-4AAF-B21C-78366E4D1183}"/>
              </c:ext>
            </c:extLst>
          </c:dPt>
          <c:dPt>
            <c:idx val="31"/>
            <c:invertIfNegative val="0"/>
            <c:bubble3D val="0"/>
            <c:extLst xmlns:c16r2="http://schemas.microsoft.com/office/drawing/2015/06/chart">
              <c:ext xmlns:c16="http://schemas.microsoft.com/office/drawing/2014/chart" uri="{C3380CC4-5D6E-409C-BE32-E72D297353CC}">
                <c16:uniqueId val="{00000006-2F60-4AAF-B21C-78366E4D1183}"/>
              </c:ext>
            </c:extLst>
          </c:dPt>
          <c:dPt>
            <c:idx val="33"/>
            <c:invertIfNegative val="0"/>
            <c:bubble3D val="0"/>
            <c:extLst xmlns:c16r2="http://schemas.microsoft.com/office/drawing/2015/06/chart">
              <c:ext xmlns:c16="http://schemas.microsoft.com/office/drawing/2014/chart" uri="{C3380CC4-5D6E-409C-BE32-E72D297353CC}">
                <c16:uniqueId val="{00000007-2F60-4AAF-B21C-78366E4D1183}"/>
              </c:ext>
            </c:extLst>
          </c:dPt>
          <c:dPt>
            <c:idx val="34"/>
            <c:invertIfNegative val="0"/>
            <c:bubble3D val="0"/>
            <c:extLst xmlns:c16r2="http://schemas.microsoft.com/office/drawing/2015/06/chart">
              <c:ext xmlns:c16="http://schemas.microsoft.com/office/drawing/2014/chart" uri="{C3380CC4-5D6E-409C-BE32-E72D297353CC}">
                <c16:uniqueId val="{00000008-2F60-4AAF-B21C-78366E4D1183}"/>
              </c:ext>
            </c:extLst>
          </c:dPt>
          <c:dPt>
            <c:idx val="35"/>
            <c:invertIfNegative val="0"/>
            <c:bubble3D val="0"/>
            <c:extLst xmlns:c16r2="http://schemas.microsoft.com/office/drawing/2015/06/chart">
              <c:ext xmlns:c16="http://schemas.microsoft.com/office/drawing/2014/chart" uri="{C3380CC4-5D6E-409C-BE32-E72D297353CC}">
                <c16:uniqueId val="{00000009-2F60-4AAF-B21C-78366E4D1183}"/>
              </c:ext>
            </c:extLst>
          </c:dPt>
          <c:dPt>
            <c:idx val="36"/>
            <c:invertIfNegative val="0"/>
            <c:bubble3D val="0"/>
            <c:extLst xmlns:c16r2="http://schemas.microsoft.com/office/drawing/2015/06/chart">
              <c:ext xmlns:c16="http://schemas.microsoft.com/office/drawing/2014/chart" uri="{C3380CC4-5D6E-409C-BE32-E72D297353CC}">
                <c16:uniqueId val="{0000000A-2F60-4AAF-B21C-78366E4D1183}"/>
              </c:ext>
            </c:extLst>
          </c:dPt>
          <c:dPt>
            <c:idx val="37"/>
            <c:invertIfNegative val="0"/>
            <c:bubble3D val="0"/>
            <c:extLst xmlns:c16r2="http://schemas.microsoft.com/office/drawing/2015/06/chart">
              <c:ext xmlns:c16="http://schemas.microsoft.com/office/drawing/2014/chart" uri="{C3380CC4-5D6E-409C-BE32-E72D297353CC}">
                <c16:uniqueId val="{0000000B-2F60-4AAF-B21C-78366E4D1183}"/>
              </c:ext>
            </c:extLst>
          </c:dPt>
          <c:dPt>
            <c:idx val="51"/>
            <c:invertIfNegative val="0"/>
            <c:bubble3D val="0"/>
            <c:extLst xmlns:c16r2="http://schemas.microsoft.com/office/drawing/2015/06/chart">
              <c:ext xmlns:c16="http://schemas.microsoft.com/office/drawing/2014/chart" uri="{C3380CC4-5D6E-409C-BE32-E72D297353CC}">
                <c16:uniqueId val="{0000000C-2F60-4AAF-B21C-78366E4D1183}"/>
              </c:ext>
            </c:extLst>
          </c:dPt>
          <c:dLbls>
            <c:dLbl>
              <c:idx val="13"/>
              <c:layout>
                <c:manualLayout>
                  <c:x val="1.4708072554574477E-3"/>
                  <c:y val="-4.426342286287561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F60-4AAF-B21C-78366E4D1183}"/>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'Fg1.2-bar- % Family'!$D$8:$D$55</c:f>
              <c:strCache>
                <c:ptCount val="48"/>
                <c:pt idx="0">
                  <c:v>AZ</c:v>
                </c:pt>
                <c:pt idx="1">
                  <c:v>CA</c:v>
                </c:pt>
                <c:pt idx="2">
                  <c:v>SC</c:v>
                </c:pt>
                <c:pt idx="3">
                  <c:v>OH</c:v>
                </c:pt>
                <c:pt idx="4">
                  <c:v>DE</c:v>
                </c:pt>
                <c:pt idx="5">
                  <c:v>NV</c:v>
                </c:pt>
                <c:pt idx="6">
                  <c:v>FL</c:v>
                </c:pt>
                <c:pt idx="7">
                  <c:v>HI</c:v>
                </c:pt>
                <c:pt idx="8">
                  <c:v>WA</c:v>
                </c:pt>
                <c:pt idx="9">
                  <c:v>NY</c:v>
                </c:pt>
                <c:pt idx="10">
                  <c:v>OR</c:v>
                </c:pt>
                <c:pt idx="11">
                  <c:v>WI</c:v>
                </c:pt>
                <c:pt idx="12">
                  <c:v>MO</c:v>
                </c:pt>
                <c:pt idx="13">
                  <c:v>Est. U.S.</c:v>
                </c:pt>
                <c:pt idx="14">
                  <c:v>IN</c:v>
                </c:pt>
                <c:pt idx="15">
                  <c:v>MI</c:v>
                </c:pt>
                <c:pt idx="16">
                  <c:v>PA</c:v>
                </c:pt>
                <c:pt idx="17">
                  <c:v>NJ</c:v>
                </c:pt>
                <c:pt idx="18">
                  <c:v>TN</c:v>
                </c:pt>
                <c:pt idx="19">
                  <c:v>VT</c:v>
                </c:pt>
                <c:pt idx="20">
                  <c:v>WY</c:v>
                </c:pt>
                <c:pt idx="21">
                  <c:v>MT</c:v>
                </c:pt>
                <c:pt idx="22">
                  <c:v>LA</c:v>
                </c:pt>
                <c:pt idx="23">
                  <c:v>SD</c:v>
                </c:pt>
                <c:pt idx="24">
                  <c:v>RI</c:v>
                </c:pt>
                <c:pt idx="25">
                  <c:v>ID</c:v>
                </c:pt>
                <c:pt idx="26">
                  <c:v>IL</c:v>
                </c:pt>
                <c:pt idx="27">
                  <c:v>AL</c:v>
                </c:pt>
                <c:pt idx="28">
                  <c:v>DC</c:v>
                </c:pt>
                <c:pt idx="29">
                  <c:v>MA</c:v>
                </c:pt>
                <c:pt idx="30">
                  <c:v>NC</c:v>
                </c:pt>
                <c:pt idx="31">
                  <c:v>ND</c:v>
                </c:pt>
                <c:pt idx="32">
                  <c:v>GA</c:v>
                </c:pt>
                <c:pt idx="33">
                  <c:v>MN</c:v>
                </c:pt>
                <c:pt idx="34">
                  <c:v>MS</c:v>
                </c:pt>
                <c:pt idx="35">
                  <c:v>WV</c:v>
                </c:pt>
                <c:pt idx="36">
                  <c:v>NH</c:v>
                </c:pt>
                <c:pt idx="37">
                  <c:v>AR</c:v>
                </c:pt>
                <c:pt idx="38">
                  <c:v>NE</c:v>
                </c:pt>
                <c:pt idx="39">
                  <c:v>VA</c:v>
                </c:pt>
                <c:pt idx="40">
                  <c:v>UT</c:v>
                </c:pt>
                <c:pt idx="41">
                  <c:v>OK</c:v>
                </c:pt>
                <c:pt idx="42">
                  <c:v>TX</c:v>
                </c:pt>
                <c:pt idx="43">
                  <c:v>CO</c:v>
                </c:pt>
                <c:pt idx="44">
                  <c:v>CT</c:v>
                </c:pt>
                <c:pt idx="45">
                  <c:v>NM</c:v>
                </c:pt>
                <c:pt idx="46">
                  <c:v>AK</c:v>
                </c:pt>
                <c:pt idx="47">
                  <c:v>MD</c:v>
                </c:pt>
              </c:strCache>
            </c:strRef>
          </c:cat>
          <c:val>
            <c:numRef>
              <c:f>'Fg1.2-bar- % Family'!$E$8:$E$55</c:f>
              <c:numCache>
                <c:formatCode>0</c:formatCode>
                <c:ptCount val="48"/>
                <c:pt idx="0">
                  <c:v>86.972477064220186</c:v>
                </c:pt>
                <c:pt idx="1">
                  <c:v>74.379596280374713</c:v>
                </c:pt>
                <c:pt idx="2">
                  <c:v>74.218389034344682</c:v>
                </c:pt>
                <c:pt idx="3">
                  <c:v>73.675023952493433</c:v>
                </c:pt>
                <c:pt idx="4">
                  <c:v>70.56125791657567</c:v>
                </c:pt>
                <c:pt idx="5">
                  <c:v>69.832826747720361</c:v>
                </c:pt>
                <c:pt idx="6">
                  <c:v>68.635473801167521</c:v>
                </c:pt>
                <c:pt idx="7">
                  <c:v>66.215722120658143</c:v>
                </c:pt>
                <c:pt idx="8">
                  <c:v>64.886118436825697</c:v>
                </c:pt>
                <c:pt idx="9">
                  <c:v>63.936360017104356</c:v>
                </c:pt>
                <c:pt idx="10">
                  <c:v>62.626854020296641</c:v>
                </c:pt>
                <c:pt idx="11">
                  <c:v>60.182993778211532</c:v>
                </c:pt>
                <c:pt idx="12">
                  <c:v>58.393926432848588</c:v>
                </c:pt>
                <c:pt idx="13">
                  <c:v>58.184276305876068</c:v>
                </c:pt>
                <c:pt idx="14">
                  <c:v>57.935177994850207</c:v>
                </c:pt>
                <c:pt idx="15">
                  <c:v>57.565201857806358</c:v>
                </c:pt>
                <c:pt idx="16">
                  <c:v>56.784627423702283</c:v>
                </c:pt>
                <c:pt idx="17">
                  <c:v>56.454886044333442</c:v>
                </c:pt>
                <c:pt idx="18">
                  <c:v>54.056645522938481</c:v>
                </c:pt>
                <c:pt idx="19">
                  <c:v>54.050726422063534</c:v>
                </c:pt>
                <c:pt idx="20">
                  <c:v>47.748141670310453</c:v>
                </c:pt>
                <c:pt idx="21">
                  <c:v>46.556473829201103</c:v>
                </c:pt>
                <c:pt idx="22">
                  <c:v>45.206297222252132</c:v>
                </c:pt>
                <c:pt idx="23">
                  <c:v>44.526498696785403</c:v>
                </c:pt>
                <c:pt idx="24">
                  <c:v>40.96586178184846</c:v>
                </c:pt>
                <c:pt idx="25">
                  <c:v>38.656716417910445</c:v>
                </c:pt>
                <c:pt idx="26">
                  <c:v>38.506961919141084</c:v>
                </c:pt>
                <c:pt idx="27">
                  <c:v>38.039985719385932</c:v>
                </c:pt>
                <c:pt idx="28">
                  <c:v>37.722419928825623</c:v>
                </c:pt>
                <c:pt idx="29">
                  <c:v>37.594053123016948</c:v>
                </c:pt>
                <c:pt idx="30">
                  <c:v>37.628705479510693</c:v>
                </c:pt>
                <c:pt idx="31">
                  <c:v>37.008572273130355</c:v>
                </c:pt>
                <c:pt idx="32">
                  <c:v>36.402045808316657</c:v>
                </c:pt>
                <c:pt idx="33">
                  <c:v>35.686598462222783</c:v>
                </c:pt>
                <c:pt idx="34">
                  <c:v>35.050928699820247</c:v>
                </c:pt>
                <c:pt idx="35">
                  <c:v>34.595899124047882</c:v>
                </c:pt>
                <c:pt idx="36">
                  <c:v>34.418145956607496</c:v>
                </c:pt>
                <c:pt idx="37">
                  <c:v>34.402789886660855</c:v>
                </c:pt>
                <c:pt idx="38">
                  <c:v>33.919774806474315</c:v>
                </c:pt>
                <c:pt idx="39">
                  <c:v>29.305776364599893</c:v>
                </c:pt>
                <c:pt idx="40">
                  <c:v>29.255134006265227</c:v>
                </c:pt>
                <c:pt idx="41">
                  <c:v>27.777777777777779</c:v>
                </c:pt>
                <c:pt idx="42">
                  <c:v>25.622871482344507</c:v>
                </c:pt>
                <c:pt idx="43">
                  <c:v>21.241705438181679</c:v>
                </c:pt>
                <c:pt idx="44">
                  <c:v>18.354666335280228</c:v>
                </c:pt>
                <c:pt idx="45">
                  <c:v>16.765536438920321</c:v>
                </c:pt>
                <c:pt idx="46">
                  <c:v>15.27854384997242</c:v>
                </c:pt>
                <c:pt idx="47">
                  <c:v>7.7981858387111327</c:v>
                </c:pt>
              </c:numCache>
            </c:numRef>
          </c:val>
          <c:extLst xmlns:c16r2="http://schemas.microsoft.com/office/drawing/2015/06/chart">
            <c:ext xmlns:c16="http://schemas.microsoft.com/office/drawing/2014/chart" uri="{C3380CC4-5D6E-409C-BE32-E72D297353CC}">
              <c16:uniqueId val="{0000000D-2F60-4AAF-B21C-78366E4D1183}"/>
            </c:ext>
          </c:extLst>
        </c:ser>
        <c:dLbls>
          <c:showLegendKey val="0"/>
          <c:showVal val="0"/>
          <c:showCatName val="0"/>
          <c:showSerName val="0"/>
          <c:showPercent val="0"/>
          <c:showBubbleSize val="0"/>
        </c:dLbls>
        <c:gapWidth val="182"/>
        <c:axId val="324040064"/>
        <c:axId val="324040848"/>
      </c:barChart>
      <c:catAx>
        <c:axId val="32404006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24040848"/>
        <c:crosses val="autoZero"/>
        <c:auto val="1"/>
        <c:lblAlgn val="ctr"/>
        <c:lblOffset val="100"/>
        <c:noMultiLvlLbl val="0"/>
      </c:catAx>
      <c:valAx>
        <c:axId val="324040848"/>
        <c:scaling>
          <c:orientation val="minMax"/>
        </c:scaling>
        <c:delete val="1"/>
        <c:axPos val="r"/>
        <c:numFmt formatCode="#,##0" sourceLinked="0"/>
        <c:majorTickMark val="none"/>
        <c:minorTickMark val="none"/>
        <c:tickLblPos val="nextTo"/>
        <c:crossAx val="324040064"/>
        <c:crosses val="autoZero"/>
        <c:crossBetween val="between"/>
      </c:valAx>
      <c:spPr>
        <a:noFill/>
        <a:ln>
          <a:noFill/>
        </a:ln>
        <a:effectLst/>
      </c:spPr>
    </c:plotArea>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27907577126629"/>
          <c:y val="9.1123665820917146E-2"/>
          <c:w val="0.7798529678040379"/>
          <c:h val="0.7751361368917542"/>
        </c:manualLayout>
      </c:layout>
      <c:barChart>
        <c:barDir val="col"/>
        <c:grouping val="clustered"/>
        <c:varyColors val="0"/>
        <c:ser>
          <c:idx val="1"/>
          <c:order val="0"/>
          <c:tx>
            <c:strRef>
              <c:f>'Fg3.5abc Medicaid over time'!$F$5</c:f>
              <c:strCache>
                <c:ptCount val="1"/>
                <c:pt idx="0">
                  <c:v>ICF/IID Recipients</c:v>
                </c:pt>
              </c:strCache>
            </c:strRef>
          </c:tx>
          <c:spPr>
            <a:solidFill>
              <a:schemeClr val="tx2"/>
            </a:solidFill>
            <a:ln>
              <a:noFill/>
            </a:ln>
            <a:effectLst/>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4.9475962998551629E-2"/>
                  <c:y val="-4.470044017614554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'Fg3.5abc Medicaid over time'!$D$6:$D$45</c:f>
              <c:numCache>
                <c:formatCode>General</c:formatCode>
                <c:ptCount val="35"/>
                <c:pt idx="0">
                  <c:v>1982</c:v>
                </c:pt>
                <c:pt idx="3">
                  <c:v>1985</c:v>
                </c:pt>
                <c:pt idx="8">
                  <c:v>1990</c:v>
                </c:pt>
                <c:pt idx="13">
                  <c:v>1995</c:v>
                </c:pt>
                <c:pt idx="18">
                  <c:v>2000</c:v>
                </c:pt>
                <c:pt idx="23">
                  <c:v>2005</c:v>
                </c:pt>
                <c:pt idx="28">
                  <c:v>2010</c:v>
                </c:pt>
                <c:pt idx="34">
                  <c:v>2016</c:v>
                </c:pt>
              </c:numCache>
              <c:extLst xmlns:c16r2="http://schemas.microsoft.com/office/drawing/2015/06/chart"/>
            </c:numRef>
          </c:cat>
          <c:val>
            <c:numRef>
              <c:f>'Fg3.5abc Medicaid over time'!$F$6:$F$45</c:f>
              <c:numCache>
                <c:formatCode>_(* #,##0_);_(* \(#,##0\);_(* "-"??_);_(@_)</c:formatCode>
                <c:ptCount val="35"/>
                <c:pt idx="0">
                  <c:v>140752</c:v>
                </c:pt>
                <c:pt idx="1">
                  <c:v>141611.25</c:v>
                </c:pt>
                <c:pt idx="2">
                  <c:v>142470.5</c:v>
                </c:pt>
                <c:pt idx="3">
                  <c:v>143329.75</c:v>
                </c:pt>
                <c:pt idx="4">
                  <c:v>144189</c:v>
                </c:pt>
                <c:pt idx="5">
                  <c:v>145161.5</c:v>
                </c:pt>
                <c:pt idx="6">
                  <c:v>146134</c:v>
                </c:pt>
                <c:pt idx="7">
                  <c:v>147148</c:v>
                </c:pt>
                <c:pt idx="8">
                  <c:v>146902.5</c:v>
                </c:pt>
                <c:pt idx="9">
                  <c:v>146657</c:v>
                </c:pt>
                <c:pt idx="10">
                  <c:v>146260</c:v>
                </c:pt>
                <c:pt idx="11">
                  <c:v>147729</c:v>
                </c:pt>
                <c:pt idx="12">
                  <c:v>142118</c:v>
                </c:pt>
                <c:pt idx="13">
                  <c:v>134384</c:v>
                </c:pt>
                <c:pt idx="14">
                  <c:v>129449</c:v>
                </c:pt>
                <c:pt idx="15">
                  <c:v>126697</c:v>
                </c:pt>
                <c:pt idx="16">
                  <c:v>124248</c:v>
                </c:pt>
                <c:pt idx="17">
                  <c:v>117917</c:v>
                </c:pt>
                <c:pt idx="18">
                  <c:v>116441</c:v>
                </c:pt>
                <c:pt idx="19">
                  <c:v>113907</c:v>
                </c:pt>
                <c:pt idx="20">
                  <c:v>110572</c:v>
                </c:pt>
                <c:pt idx="21">
                  <c:v>107065</c:v>
                </c:pt>
                <c:pt idx="22">
                  <c:v>104526</c:v>
                </c:pt>
                <c:pt idx="23">
                  <c:v>101821</c:v>
                </c:pt>
                <c:pt idx="24">
                  <c:v>98544</c:v>
                </c:pt>
                <c:pt idx="25">
                  <c:v>96427</c:v>
                </c:pt>
                <c:pt idx="26">
                  <c:v>93164</c:v>
                </c:pt>
                <c:pt idx="27">
                  <c:v>87373</c:v>
                </c:pt>
                <c:pt idx="28">
                  <c:v>87560</c:v>
                </c:pt>
                <c:pt idx="29">
                  <c:v>84870</c:v>
                </c:pt>
                <c:pt idx="30">
                  <c:v>85384</c:v>
                </c:pt>
                <c:pt idx="31" formatCode="#,##0_);\(#,##0\)">
                  <c:v>83262</c:v>
                </c:pt>
                <c:pt idx="32" formatCode="#,##0_);\(#,##0\)">
                  <c:v>80567.119734537744</c:v>
                </c:pt>
                <c:pt idx="33" formatCode="#,##0_);\(#,##0\)">
                  <c:v>78035</c:v>
                </c:pt>
                <c:pt idx="34" formatCode="#,##0_);\(#,##0\)">
                  <c:v>74614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C391-4BC1-9651-A58474E4A03D}"/>
            </c:ext>
          </c:extLst>
        </c:ser>
        <c:ser>
          <c:idx val="0"/>
          <c:order val="1"/>
          <c:tx>
            <c:strRef>
              <c:f>'Fg3.5abc Medicaid over time'!$K$3</c:f>
              <c:strCache>
                <c:ptCount val="1"/>
                <c:pt idx="0">
                  <c:v>Waiver Recipients</c:v>
                </c:pt>
              </c:strCache>
            </c:strRef>
          </c:tx>
          <c:spPr>
            <a:solidFill>
              <a:schemeClr val="accent6"/>
            </a:solidFill>
            <a:ln>
              <a:noFill/>
            </a:ln>
            <a:effectLst/>
          </c:spPr>
          <c:invertIfNegative val="0"/>
          <c:dLbls>
            <c:dLbl>
              <c:idx val="34"/>
              <c:layout>
                <c:manualLayout>
                  <c:x val="8.7776218915129843E-3"/>
                  <c:y val="1.350891885239303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'Fg3.5abc Medicaid over time'!$D$6:$D$45</c:f>
              <c:numCache>
                <c:formatCode>General</c:formatCode>
                <c:ptCount val="35"/>
                <c:pt idx="0">
                  <c:v>1982</c:v>
                </c:pt>
                <c:pt idx="3">
                  <c:v>1985</c:v>
                </c:pt>
                <c:pt idx="8">
                  <c:v>1990</c:v>
                </c:pt>
                <c:pt idx="13">
                  <c:v>1995</c:v>
                </c:pt>
                <c:pt idx="18">
                  <c:v>2000</c:v>
                </c:pt>
                <c:pt idx="23">
                  <c:v>2005</c:v>
                </c:pt>
                <c:pt idx="28">
                  <c:v>2010</c:v>
                </c:pt>
                <c:pt idx="34">
                  <c:v>2016</c:v>
                </c:pt>
              </c:numCache>
              <c:extLst xmlns:c16r2="http://schemas.microsoft.com/office/drawing/2015/06/chart"/>
            </c:numRef>
          </c:cat>
          <c:val>
            <c:numRef>
              <c:f>'Fg3.5abc Medicaid over time'!$K$6:$K$45</c:f>
              <c:numCache>
                <c:formatCode>_(* #,##0_);_(* \(#,##0\);_(* "-"??_);_(@_)</c:formatCode>
                <c:ptCount val="35"/>
                <c:pt idx="0">
                  <c:v>1381</c:v>
                </c:pt>
                <c:pt idx="1">
                  <c:v>5604</c:v>
                </c:pt>
                <c:pt idx="2">
                  <c:v>17972</c:v>
                </c:pt>
                <c:pt idx="3">
                  <c:v>22690</c:v>
                </c:pt>
                <c:pt idx="4">
                  <c:v>17180</c:v>
                </c:pt>
                <c:pt idx="5">
                  <c:v>22689</c:v>
                </c:pt>
                <c:pt idx="6">
                  <c:v>28689</c:v>
                </c:pt>
                <c:pt idx="7">
                  <c:v>35077</c:v>
                </c:pt>
                <c:pt idx="8">
                  <c:v>39838</c:v>
                </c:pt>
                <c:pt idx="9">
                  <c:v>51271</c:v>
                </c:pt>
                <c:pt idx="10">
                  <c:v>62429</c:v>
                </c:pt>
                <c:pt idx="11">
                  <c:v>86604</c:v>
                </c:pt>
                <c:pt idx="12">
                  <c:v>122075</c:v>
                </c:pt>
                <c:pt idx="13">
                  <c:v>149185</c:v>
                </c:pt>
                <c:pt idx="14">
                  <c:v>190230</c:v>
                </c:pt>
                <c:pt idx="15">
                  <c:v>221909</c:v>
                </c:pt>
                <c:pt idx="16">
                  <c:v>239021</c:v>
                </c:pt>
                <c:pt idx="17">
                  <c:v>261788</c:v>
                </c:pt>
                <c:pt idx="18">
                  <c:v>291255</c:v>
                </c:pt>
                <c:pt idx="19">
                  <c:v>327942</c:v>
                </c:pt>
                <c:pt idx="20">
                  <c:v>373946</c:v>
                </c:pt>
                <c:pt idx="21">
                  <c:v>401904</c:v>
                </c:pt>
                <c:pt idx="22">
                  <c:v>422395</c:v>
                </c:pt>
                <c:pt idx="23">
                  <c:v>443606</c:v>
                </c:pt>
                <c:pt idx="24">
                  <c:v>479196</c:v>
                </c:pt>
                <c:pt idx="25">
                  <c:v>501864</c:v>
                </c:pt>
                <c:pt idx="26">
                  <c:v>529052</c:v>
                </c:pt>
                <c:pt idx="27">
                  <c:v>562067</c:v>
                </c:pt>
                <c:pt idx="28">
                  <c:v>592070</c:v>
                </c:pt>
                <c:pt idx="29">
                  <c:v>656329</c:v>
                </c:pt>
                <c:pt idx="30">
                  <c:v>688410</c:v>
                </c:pt>
                <c:pt idx="31" formatCode="#,##0_);\(#,##0\)">
                  <c:v>709870</c:v>
                </c:pt>
                <c:pt idx="32" formatCode="#,##0_);\(#,##0\)">
                  <c:v>740032</c:v>
                </c:pt>
                <c:pt idx="33" formatCode="#,##0_);\(#,##0\)">
                  <c:v>774964</c:v>
                </c:pt>
                <c:pt idx="34" formatCode="#,##0_);\(#,##0\)">
                  <c:v>807462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C391-4BC1-9651-A58474E4A03D}"/>
            </c:ext>
          </c:extLst>
        </c:ser>
        <c:dLbls>
          <c:showLegendKey val="0"/>
          <c:showVal val="0"/>
          <c:showCatName val="0"/>
          <c:showSerName val="0"/>
          <c:showPercent val="0"/>
          <c:showBubbleSize val="0"/>
        </c:dLbls>
        <c:gapWidth val="150"/>
        <c:axId val="324038888"/>
        <c:axId val="324037712"/>
      </c:barChart>
      <c:catAx>
        <c:axId val="32403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4037712"/>
        <c:crosses val="autoZero"/>
        <c:auto val="1"/>
        <c:lblAlgn val="ctr"/>
        <c:lblOffset val="100"/>
        <c:noMultiLvlLbl val="0"/>
      </c:catAx>
      <c:valAx>
        <c:axId val="324037712"/>
        <c:scaling>
          <c:orientation val="minMax"/>
          <c:max val="81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Number of Recipients</a:t>
                </a:r>
              </a:p>
            </c:rich>
          </c:tx>
          <c:layout>
            <c:manualLayout>
              <c:xMode val="edge"/>
              <c:yMode val="edge"/>
              <c:x val="2.14707497382935E-2"/>
              <c:y val="0.15913827603232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4038888"/>
        <c:crosses val="autoZero"/>
        <c:crossBetween val="between"/>
        <c:majorUnit val="200000"/>
      </c:valAx>
      <c:spPr>
        <a:noFill/>
        <a:ln>
          <a:noFill/>
        </a:ln>
        <a:effectLst/>
      </c:spPr>
    </c:plotArea>
    <c:legend>
      <c:legendPos val="t"/>
      <c:layout>
        <c:manualLayout>
          <c:xMode val="edge"/>
          <c:yMode val="edge"/>
          <c:x val="0.27235933268934975"/>
          <c:y val="0.11146224877707338"/>
          <c:w val="0.2522533921353714"/>
          <c:h val="0.1789338675172812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6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98086656067512E-2"/>
          <c:y val="3.4983623807595579E-2"/>
          <c:w val="0.96840382668786495"/>
          <c:h val="0.81433083798824513"/>
        </c:manualLayout>
      </c:layout>
      <c:barChart>
        <c:barDir val="col"/>
        <c:grouping val="clustered"/>
        <c:varyColors val="0"/>
        <c:ser>
          <c:idx val="0"/>
          <c:order val="0"/>
          <c:tx>
            <c:strRef>
              <c:f>waiting!$T$4</c:f>
              <c:strCache>
                <c:ptCount val="1"/>
                <c:pt idx="0">
                  <c:v>Waiver Recipients</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waiting!$U$2:$Z$2</c:f>
              <c:numCache>
                <c:formatCode>General</c:formatCode>
                <c:ptCount val="6"/>
                <c:pt idx="0">
                  <c:v>1996</c:v>
                </c:pt>
                <c:pt idx="1">
                  <c:v>2000</c:v>
                </c:pt>
                <c:pt idx="2">
                  <c:v>2005</c:v>
                </c:pt>
                <c:pt idx="3">
                  <c:v>2010</c:v>
                </c:pt>
                <c:pt idx="4">
                  <c:v>2015</c:v>
                </c:pt>
                <c:pt idx="5">
                  <c:v>2016</c:v>
                </c:pt>
              </c:numCache>
            </c:numRef>
          </c:cat>
          <c:val>
            <c:numRef>
              <c:f>waiting!$U$4:$Z$4</c:f>
              <c:numCache>
                <c:formatCode>_(* #,##0_);_(* \(#,##0\);_(* "-"??_);_(@_)</c:formatCode>
                <c:ptCount val="6"/>
                <c:pt idx="0">
                  <c:v>291255</c:v>
                </c:pt>
                <c:pt idx="1">
                  <c:v>291255</c:v>
                </c:pt>
                <c:pt idx="2">
                  <c:v>443606</c:v>
                </c:pt>
                <c:pt idx="3">
                  <c:v>592070</c:v>
                </c:pt>
                <c:pt idx="4">
                  <c:v>774964</c:v>
                </c:pt>
                <c:pt idx="5">
                  <c:v>807462</c:v>
                </c:pt>
              </c:numCache>
            </c:numRef>
          </c:val>
          <c:extLst xmlns:c16r2="http://schemas.microsoft.com/office/drawing/2015/06/chart">
            <c:ext xmlns:c16="http://schemas.microsoft.com/office/drawing/2014/chart" uri="{C3380CC4-5D6E-409C-BE32-E72D297353CC}">
              <c16:uniqueId val="{00000000-1F09-494C-827D-233B61459E4B}"/>
            </c:ext>
          </c:extLst>
        </c:ser>
        <c:ser>
          <c:idx val="1"/>
          <c:order val="1"/>
          <c:tx>
            <c:strRef>
              <c:f>waiting!$T$3</c:f>
              <c:strCache>
                <c:ptCount val="1"/>
                <c:pt idx="0">
                  <c:v>People Waiting</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waiting!$U$2:$Z$2</c:f>
              <c:numCache>
                <c:formatCode>General</c:formatCode>
                <c:ptCount val="6"/>
                <c:pt idx="0">
                  <c:v>1996</c:v>
                </c:pt>
                <c:pt idx="1">
                  <c:v>2000</c:v>
                </c:pt>
                <c:pt idx="2">
                  <c:v>2005</c:v>
                </c:pt>
                <c:pt idx="3">
                  <c:v>2010</c:v>
                </c:pt>
                <c:pt idx="4">
                  <c:v>2015</c:v>
                </c:pt>
                <c:pt idx="5">
                  <c:v>2016</c:v>
                </c:pt>
              </c:numCache>
            </c:numRef>
          </c:cat>
          <c:val>
            <c:numRef>
              <c:f>waiting!$U$3:$Z$3</c:f>
              <c:numCache>
                <c:formatCode>_(* #,##0_);_(* \(#,##0\);_(* "-"??_);_(@_)</c:formatCode>
                <c:ptCount val="6"/>
                <c:pt idx="0">
                  <c:v>87187</c:v>
                </c:pt>
                <c:pt idx="1">
                  <c:v>71922</c:v>
                </c:pt>
                <c:pt idx="2">
                  <c:v>73828</c:v>
                </c:pt>
                <c:pt idx="3">
                  <c:v>115059</c:v>
                </c:pt>
                <c:pt idx="4">
                  <c:v>199640.8842807652</c:v>
                </c:pt>
                <c:pt idx="5">
                  <c:v>193828.22791859391</c:v>
                </c:pt>
              </c:numCache>
            </c:numRef>
          </c:val>
          <c:extLst xmlns:c16r2="http://schemas.microsoft.com/office/drawing/2015/06/chart">
            <c:ext xmlns:c16="http://schemas.microsoft.com/office/drawing/2014/chart" uri="{C3380CC4-5D6E-409C-BE32-E72D297353CC}">
              <c16:uniqueId val="{00000007-1F09-494C-827D-233B61459E4B}"/>
            </c:ext>
          </c:extLst>
        </c:ser>
        <c:dLbls>
          <c:showLegendKey val="0"/>
          <c:showVal val="0"/>
          <c:showCatName val="0"/>
          <c:showSerName val="0"/>
          <c:showPercent val="0"/>
          <c:showBubbleSize val="0"/>
        </c:dLbls>
        <c:gapWidth val="50"/>
        <c:axId val="393188968"/>
        <c:axId val="393190144"/>
      </c:barChart>
      <c:valAx>
        <c:axId val="393190144"/>
        <c:scaling>
          <c:orientation val="minMax"/>
        </c:scaling>
        <c:delete val="1"/>
        <c:axPos val="r"/>
        <c:numFmt formatCode="_(* #,##0_);_(* \(#,##0\);_(* &quot;-&quot;??_);_(@_)" sourceLinked="1"/>
        <c:majorTickMark val="out"/>
        <c:minorTickMark val="none"/>
        <c:tickLblPos val="nextTo"/>
        <c:crossAx val="393188968"/>
        <c:crosses val="max"/>
        <c:crossBetween val="between"/>
      </c:valAx>
      <c:catAx>
        <c:axId val="3931889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93190144"/>
        <c:crosses val="autoZero"/>
        <c:auto val="1"/>
        <c:lblAlgn val="ctr"/>
        <c:lblOffset val="100"/>
        <c:noMultiLvlLbl val="0"/>
      </c:catAx>
      <c:spPr>
        <a:noFill/>
        <a:ln>
          <a:noFill/>
        </a:ln>
        <a:effectLst/>
      </c:spPr>
    </c:plotArea>
    <c:legend>
      <c:legendPos val="b"/>
      <c:layout>
        <c:manualLayout>
          <c:xMode val="edge"/>
          <c:yMode val="edge"/>
          <c:x val="1.2184203654865295E-2"/>
          <c:y val="3.2115567662510502E-2"/>
          <c:w val="0.28869336422500436"/>
          <c:h val="0.2256519479482814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611191551004876E-2"/>
          <c:y val="5.5578781474214915E-4"/>
          <c:w val="0.96148303209373298"/>
          <c:h val="0.85598809688504041"/>
        </c:manualLayout>
      </c:layout>
      <c:barChart>
        <c:barDir val="col"/>
        <c:grouping val="clustered"/>
        <c:varyColors val="0"/>
        <c:ser>
          <c:idx val="0"/>
          <c:order val="0"/>
          <c:tx>
            <c:strRef>
              <c:f>'Fg2.9 F2.10 Recp pp$ by fa'!$E$36:$E$37</c:f>
              <c:strCache>
                <c:ptCount val="2"/>
                <c:pt idx="0">
                  <c:v>Birth to 21 years</c:v>
                </c:pt>
              </c:strCache>
            </c:strRef>
          </c:tx>
          <c:spPr>
            <a:solidFill>
              <a:schemeClr val="accent6">
                <a:lumMod val="40000"/>
                <a:lumOff val="60000"/>
              </a:schemeClr>
            </a:solidFill>
            <a:ln>
              <a:noFill/>
            </a:ln>
            <a:effectLst/>
          </c:spPr>
          <c:invertIfNegative val="0"/>
          <c:dPt>
            <c:idx val="3"/>
            <c:invertIfNegative val="0"/>
            <c:bubble3D val="0"/>
            <c:spPr>
              <a:solidFill>
                <a:srgbClr val="7BA1D8"/>
              </a:solidFill>
              <a:ln>
                <a:noFill/>
              </a:ln>
              <a:effectLst/>
            </c:spPr>
            <c:extLst xmlns:c16r2="http://schemas.microsoft.com/office/drawing/2015/06/chart">
              <c:ext xmlns:c16="http://schemas.microsoft.com/office/drawing/2014/chart" uri="{C3380CC4-5D6E-409C-BE32-E72D297353CC}">
                <c16:uniqueId val="{00000001-4626-44CD-8F0C-52E74EB68D10}"/>
              </c:ext>
            </c:extLst>
          </c:dPt>
          <c:dLbls>
            <c:dLbl>
              <c:idx val="2"/>
              <c:layout>
                <c:manualLayout>
                  <c:x val="-4.2692651924257502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626-44CD-8F0C-52E74EB68D10}"/>
                </c:ext>
                <c:ext xmlns:c15="http://schemas.microsoft.com/office/drawing/2012/chart" uri="{CE6537A1-D6FC-4f65-9D91-7224C49458BB}">
                  <c15:layout/>
                </c:ext>
              </c:extLst>
            </c:dLbl>
            <c:spPr>
              <a:noFill/>
              <a:ln>
                <a:noFill/>
              </a:ln>
              <a:effectLst/>
            </c:spPr>
            <c:txPr>
              <a:bodyPr rot="0" vert="horz"/>
              <a:lstStyle/>
              <a:p>
                <a:pPr>
                  <a:defRPr sz="2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'Fg2.9 F2.10 Recp pp$ by fa'!$D$38:$D$41</c:f>
              <c:strCache>
                <c:ptCount val="4"/>
                <c:pt idx="0">
                  <c:v>Waiver (Family Home)</c:v>
                </c:pt>
                <c:pt idx="1">
                  <c:v>Waiver (Other Setting)</c:v>
                </c:pt>
                <c:pt idx="2">
                  <c:v>Waiver (all settings)</c:v>
                </c:pt>
                <c:pt idx="3">
                  <c:v>ICF/IID</c:v>
                </c:pt>
              </c:strCache>
            </c:strRef>
          </c:cat>
          <c:val>
            <c:numRef>
              <c:f>'Fg2.9 F2.10 Recp pp$ by fa'!$E$38:$E$41</c:f>
              <c:numCache>
                <c:formatCode>_("$"* #,##0_);_("$"* \(#,##0\);_("$"* "-"??_);_(@_)</c:formatCode>
                <c:ptCount val="4"/>
                <c:pt idx="0">
                  <c:v>13830.80581491247</c:v>
                </c:pt>
                <c:pt idx="1">
                  <c:v>37359.533793649207</c:v>
                </c:pt>
                <c:pt idx="2">
                  <c:v>17404.134948599414</c:v>
                </c:pt>
                <c:pt idx="3">
                  <c:v>117713.96759654074</c:v>
                </c:pt>
              </c:numCache>
            </c:numRef>
          </c:val>
          <c:extLst xmlns:c16r2="http://schemas.microsoft.com/office/drawing/2015/06/chart">
            <c:ext xmlns:c16="http://schemas.microsoft.com/office/drawing/2014/chart" uri="{C3380CC4-5D6E-409C-BE32-E72D297353CC}">
              <c16:uniqueId val="{00000003-4626-44CD-8F0C-52E74EB68D10}"/>
            </c:ext>
          </c:extLst>
        </c:ser>
        <c:ser>
          <c:idx val="1"/>
          <c:order val="1"/>
          <c:tx>
            <c:strRef>
              <c:f>'Fg2.9 F2.10 Recp pp$ by fa'!$F$36:$F$37</c:f>
              <c:strCache>
                <c:ptCount val="2"/>
                <c:pt idx="0">
                  <c:v>22 years or more</c:v>
                </c:pt>
              </c:strCache>
            </c:strRef>
          </c:tx>
          <c:spPr>
            <a:solidFill>
              <a:schemeClr val="accent6">
                <a:lumMod val="50000"/>
              </a:schemeClr>
            </a:solidFill>
            <a:ln>
              <a:noFill/>
            </a:ln>
            <a:effectLst/>
          </c:spPr>
          <c:invertIfNegative val="0"/>
          <c:dPt>
            <c:idx val="3"/>
            <c:invertIfNegative val="0"/>
            <c:bubble3D val="0"/>
            <c:spPr>
              <a:solidFill>
                <a:srgbClr val="0F3959"/>
              </a:solidFill>
              <a:ln>
                <a:noFill/>
              </a:ln>
              <a:effectLst/>
            </c:spPr>
            <c:extLst xmlns:c16r2="http://schemas.microsoft.com/office/drawing/2015/06/chart">
              <c:ext xmlns:c16="http://schemas.microsoft.com/office/drawing/2014/chart" uri="{C3380CC4-5D6E-409C-BE32-E72D297353CC}">
                <c16:uniqueId val="{00000005-4626-44CD-8F0C-52E74EB68D10}"/>
              </c:ext>
            </c:extLst>
          </c:dPt>
          <c:dLbls>
            <c:dLbl>
              <c:idx val="2"/>
              <c:layout>
                <c:manualLayout>
                  <c:x val="4.26926519242566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626-44CD-8F0C-52E74EB68D10}"/>
                </c:ext>
                <c:ext xmlns:c15="http://schemas.microsoft.com/office/drawing/2012/chart" uri="{CE6537A1-D6FC-4f65-9D91-7224C49458BB}">
                  <c15:layout/>
                </c:ext>
              </c:extLst>
            </c:dLbl>
            <c:spPr>
              <a:noFill/>
              <a:ln>
                <a:noFill/>
              </a:ln>
              <a:effectLst/>
            </c:spPr>
            <c:txPr>
              <a:bodyPr rot="0" vert="horz"/>
              <a:lstStyle/>
              <a:p>
                <a:pPr>
                  <a:defRPr sz="20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'Fg2.9 F2.10 Recp pp$ by fa'!$D$38:$D$41</c:f>
              <c:strCache>
                <c:ptCount val="4"/>
                <c:pt idx="0">
                  <c:v>Waiver (Family Home)</c:v>
                </c:pt>
                <c:pt idx="1">
                  <c:v>Waiver (Other Setting)</c:v>
                </c:pt>
                <c:pt idx="2">
                  <c:v>Waiver (all settings)</c:v>
                </c:pt>
                <c:pt idx="3">
                  <c:v>ICF/IID</c:v>
                </c:pt>
              </c:strCache>
            </c:strRef>
          </c:cat>
          <c:val>
            <c:numRef>
              <c:f>'Fg2.9 F2.10 Recp pp$ by fa'!$F$38:$F$41</c:f>
              <c:numCache>
                <c:formatCode>_("$"* #,##0_);_("$"* \(#,##0\);_("$"* "-"??_);_(@_)</c:formatCode>
                <c:ptCount val="4"/>
                <c:pt idx="0">
                  <c:v>26485.620295003962</c:v>
                </c:pt>
                <c:pt idx="1">
                  <c:v>72224.110271319936</c:v>
                </c:pt>
                <c:pt idx="2">
                  <c:v>52918.121060120095</c:v>
                </c:pt>
                <c:pt idx="3">
                  <c:v>142498.91497126632</c:v>
                </c:pt>
              </c:numCache>
            </c:numRef>
          </c:val>
          <c:extLst xmlns:c16r2="http://schemas.microsoft.com/office/drawing/2015/06/chart">
            <c:ext xmlns:c16="http://schemas.microsoft.com/office/drawing/2014/chart" uri="{C3380CC4-5D6E-409C-BE32-E72D297353CC}">
              <c16:uniqueId val="{00000007-4626-44CD-8F0C-52E74EB68D10}"/>
            </c:ext>
          </c:extLst>
        </c:ser>
        <c:dLbls>
          <c:dLblPos val="outEnd"/>
          <c:showLegendKey val="0"/>
          <c:showVal val="1"/>
          <c:showCatName val="0"/>
          <c:showSerName val="0"/>
          <c:showPercent val="0"/>
          <c:showBubbleSize val="0"/>
        </c:dLbls>
        <c:gapWidth val="100"/>
        <c:overlap val="-10"/>
        <c:axId val="324043984"/>
        <c:axId val="324039280"/>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'Fg2.9 F2.10 Recp pp$ by fa'!$H$36:$H$37</c15:sqref>
                        </c15:formulaRef>
                      </c:ext>
                    </c:extLst>
                    <c:strCache>
                      <c:ptCount val="2"/>
                      <c:pt idx="0">
                        <c:v>All ages</c:v>
                      </c:pt>
                    </c:strCache>
                  </c:strRef>
                </c:tx>
                <c:spPr>
                  <a:solidFill>
                    <a:schemeClr val="accent4"/>
                  </a:solidFill>
                </c:spPr>
                <c:invertIfNegative val="0"/>
                <c:dLbls>
                  <c:spPr>
                    <a:noFill/>
                    <a:ln>
                      <a:noFill/>
                    </a:ln>
                    <a:effectLst/>
                  </c:spPr>
                  <c:txPr>
                    <a:bodyPr rot="-5400000" vert="horz" lIns="38100" tIns="19050" rIns="38100" bIns="19050">
                      <a:spAutoFit/>
                    </a:bodyPr>
                    <a:lstStyle/>
                    <a:p>
                      <a:pPr>
                        <a:defRPr sz="900"/>
                      </a:pPr>
                      <a:endParaRPr lang="en-US"/>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ext>
                  </c:extLst>
                </c:dLbls>
                <c:cat>
                  <c:strRef>
                    <c:extLst xmlns:c16r2="http://schemas.microsoft.com/office/drawing/2015/06/chart">
                      <c:ext uri="{02D57815-91ED-43cb-92C2-25804820EDAC}">
                        <c15:formulaRef>
                          <c15:sqref>'Fg2.9 F2.10 Recp pp$ by fa'!$D$38:$D$41</c15:sqref>
                        </c15:formulaRef>
                      </c:ext>
                    </c:extLst>
                    <c:strCache>
                      <c:ptCount val="4"/>
                      <c:pt idx="0">
                        <c:v>Waiver (Family Home)</c:v>
                      </c:pt>
                      <c:pt idx="1">
                        <c:v>Waiver (Other Setting)</c:v>
                      </c:pt>
                      <c:pt idx="2">
                        <c:v>Waiver (all settings)</c:v>
                      </c:pt>
                      <c:pt idx="3">
                        <c:v>ICF/IID</c:v>
                      </c:pt>
                    </c:strCache>
                  </c:strRef>
                </c:cat>
                <c:val>
                  <c:numRef>
                    <c:extLst xmlns:c16r2="http://schemas.microsoft.com/office/drawing/2015/06/chart">
                      <c:ext uri="{02D57815-91ED-43cb-92C2-25804820EDAC}">
                        <c15:formulaRef>
                          <c15:sqref>'Fg2.9 F2.10 Recp pp$ by fa'!$H$38:$H$41</c15:sqref>
                        </c15:formulaRef>
                      </c:ext>
                    </c:extLst>
                    <c:numCache>
                      <c:formatCode>General</c:formatCode>
                      <c:ptCount val="4"/>
                      <c:pt idx="2" formatCode="_(&quot;$&quot;* #,##0_);_(&quot;$&quot;* \(#,##0\);_(&quot;$&quot;* &quot;-&quot;??_);_(@_)">
                        <c:v>43927.879388417037</c:v>
                      </c:pt>
                      <c:pt idx="3" formatCode="_(&quot;$&quot;* #,##0_);_(&quot;$&quot;* \(#,##0\);_(&quot;$&quot;* &quot;-&quot;??_);_(@_)">
                        <c:v>140830.87214503979</c:v>
                      </c:pt>
                    </c:numCache>
                  </c:numRef>
                </c:val>
                <c:extLst xmlns:c16r2="http://schemas.microsoft.com/office/drawing/2015/06/chart">
                  <c:ext xmlns:c16="http://schemas.microsoft.com/office/drawing/2014/chart" uri="{C3380CC4-5D6E-409C-BE32-E72D297353CC}">
                    <c16:uniqueId val="{00000008-4626-44CD-8F0C-52E74EB68D10}"/>
                  </c:ext>
                </c:extLst>
              </c15:ser>
            </c15:filteredBarSeries>
          </c:ext>
        </c:extLst>
      </c:barChart>
      <c:catAx>
        <c:axId val="32404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2000"/>
            </a:pPr>
            <a:endParaRPr lang="en-US"/>
          </a:p>
        </c:txPr>
        <c:crossAx val="324039280"/>
        <c:crosses val="autoZero"/>
        <c:auto val="1"/>
        <c:lblAlgn val="ctr"/>
        <c:lblOffset val="100"/>
        <c:noMultiLvlLbl val="0"/>
      </c:catAx>
      <c:valAx>
        <c:axId val="324039280"/>
        <c:scaling>
          <c:orientation val="minMax"/>
        </c:scaling>
        <c:delete val="1"/>
        <c:axPos val="l"/>
        <c:majorGridlines>
          <c:spPr>
            <a:ln w="9525" cap="flat" cmpd="sng" algn="ctr">
              <a:noFill/>
              <a:round/>
            </a:ln>
            <a:effectLst/>
          </c:spPr>
        </c:majorGridlines>
        <c:numFmt formatCode="_(&quot;$&quot;* #,##0_);_(&quot;$&quot;* \(#,##0\);_(&quot;$&quot;* &quot;-&quot;??_);_(@_)" sourceLinked="1"/>
        <c:majorTickMark val="none"/>
        <c:minorTickMark val="none"/>
        <c:tickLblPos val="nextTo"/>
        <c:crossAx val="324043984"/>
        <c:crosses val="autoZero"/>
        <c:crossBetween val="between"/>
      </c:valAx>
      <c:spPr>
        <a:noFill/>
        <a:ln>
          <a:noFill/>
        </a:ln>
        <a:effectLst/>
      </c:spPr>
    </c:plotArea>
    <c:legend>
      <c:legendPos val="t"/>
      <c:layout>
        <c:manualLayout>
          <c:xMode val="edge"/>
          <c:yMode val="edge"/>
          <c:x val="3.3323446060719922E-2"/>
          <c:y val="6.0285372752223822E-2"/>
          <c:w val="0.23950694693355393"/>
          <c:h val="0.27250428094784324"/>
        </c:manualLayout>
      </c:layout>
      <c:overlay val="0"/>
      <c:spPr>
        <a:noFill/>
        <a:ln>
          <a:noFill/>
        </a:ln>
        <a:effectLst/>
      </c:spPr>
      <c:txPr>
        <a:bodyPr rot="0" vert="horz"/>
        <a:lstStyle/>
        <a:p>
          <a:pPr>
            <a:defRPr sz="2400"/>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929357551896931E-2"/>
          <c:y val="0.12593018824640201"/>
          <c:w val="0.91562164459556195"/>
          <c:h val="0.76192418385164762"/>
        </c:manualLayout>
      </c:layout>
      <c:areaChart>
        <c:grouping val="standard"/>
        <c:varyColors val="0"/>
        <c:ser>
          <c:idx val="0"/>
          <c:order val="0"/>
          <c:tx>
            <c:strRef>
              <c:f>'Fg4.6a 4.6b Ave Daily IDD Psych'!$L$2</c:f>
              <c:strCache>
                <c:ptCount val="1"/>
                <c:pt idx="0">
                  <c:v>PRF</c:v>
                </c:pt>
              </c:strCache>
            </c:strRef>
          </c:tx>
          <c:spPr>
            <a:solidFill>
              <a:srgbClr val="0F3959"/>
            </a:solidFill>
            <a:ln>
              <a:noFill/>
            </a:ln>
            <a:effectLst/>
          </c:spPr>
          <c:dLbls>
            <c:dLbl>
              <c:idx val="0"/>
              <c:layout>
                <c:manualLayout>
                  <c:x val="5.11920139511005E-3"/>
                  <c:y val="-0.1173381194997685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A296-4DB6-80EA-2F25E13FD5FE}"/>
                </c:ext>
                <c:ext xmlns:c15="http://schemas.microsoft.com/office/drawing/2012/chart" uri="{CE6537A1-D6FC-4f65-9D91-7224C49458BB}">
                  <c15:layout>
                    <c:manualLayout>
                      <c:w val="7.2134303023587379E-2"/>
                      <c:h val="0.16106878184344603"/>
                    </c:manualLayout>
                  </c15:layout>
                </c:ext>
              </c:extLst>
            </c:dLbl>
            <c:dLbl>
              <c:idx val="30"/>
              <c:layout>
                <c:manualLayout>
                  <c:x val="-1.0827703619620562E-2"/>
                  <c:y val="-0.18638750812219856"/>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296-4DB6-80EA-2F25E13FD5FE}"/>
                </c:ext>
                <c:ext xmlns:c15="http://schemas.microsoft.com/office/drawing/2012/chart" uri="{CE6537A1-D6FC-4f65-9D91-7224C49458BB}">
                  <c15:layout>
                    <c:manualLayout>
                      <c:w val="8.3129260302316224E-2"/>
                      <c:h val="0.16464775358962483"/>
                    </c:manualLayout>
                  </c15:layout>
                </c:ext>
              </c:extLst>
            </c:dLbl>
            <c:dLbl>
              <c:idx val="58"/>
              <c:layout>
                <c:manualLayout>
                  <c:x val="-7.8364692214446877E-3"/>
                  <c:y val="-0.36297439991910829"/>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A296-4DB6-80EA-2F25E13FD5FE}"/>
                </c:ext>
                <c:ext xmlns:c15="http://schemas.microsoft.com/office/drawing/2012/chart" uri="{CE6537A1-D6FC-4f65-9D91-7224C49458BB}">
                  <c15:layout>
                    <c:manualLayout>
                      <c:w val="0.11252992682395227"/>
                      <c:h val="0.1646570171375637"/>
                    </c:manualLayout>
                  </c15:layout>
                </c:ext>
              </c:extLst>
            </c:dLbl>
            <c:dLbl>
              <c:idx val="86"/>
              <c:layout>
                <c:manualLayout>
                  <c:x val="7.1913504895231906E-2"/>
                  <c:y val="-0.38332760286539869"/>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A296-4DB6-80EA-2F25E13FD5FE}"/>
                </c:ext>
                <c:ext xmlns:c15="http://schemas.microsoft.com/office/drawing/2012/chart" uri="{CE6537A1-D6FC-4f65-9D91-7224C49458BB}">
                  <c15:layout>
                    <c:manualLayout>
                      <c:w val="0.11584221101531071"/>
                      <c:h val="0.18640504863362667"/>
                    </c:manualLayout>
                  </c15:layout>
                </c:ext>
              </c:extLst>
            </c:dLbl>
            <c:dLbl>
              <c:idx val="106"/>
              <c:layout>
                <c:manualLayout>
                  <c:x val="5.1709709835594871E-2"/>
                  <c:y val="-0.3371874341363976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A296-4DB6-80EA-2F25E13FD5FE}"/>
                </c:ext>
                <c:ext xmlns:c15="http://schemas.microsoft.com/office/drawing/2012/chart" uri="{CE6537A1-D6FC-4f65-9D91-7224C49458BB}">
                  <c15:layout>
                    <c:manualLayout>
                      <c:w val="9.2614192199623677E-2"/>
                      <c:h val="0.19875011579434926"/>
                    </c:manualLayout>
                  </c15:layout>
                </c:ext>
              </c:extLst>
            </c:dLbl>
            <c:dLbl>
              <c:idx val="135"/>
              <c:layout>
                <c:manualLayout>
                  <c:x val="-8.0320188152497689E-3"/>
                  <c:y val="-0.19486741547012507"/>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A296-4DB6-80EA-2F25E13FD5FE}"/>
                </c:ext>
                <c:ext xmlns:c15="http://schemas.microsoft.com/office/drawing/2012/chart" uri="{CE6537A1-D6FC-4f65-9D91-7224C49458BB}">
                  <c15:layout>
                    <c:manualLayout>
                      <c:w val="8.0540960958694646E-2"/>
                      <c:h val="0.15550926354793884"/>
                    </c:manualLayout>
                  </c15:layout>
                </c:ext>
              </c:extLst>
            </c:dLbl>
            <c:spPr>
              <a:noFill/>
              <a:ln>
                <a:noFill/>
              </a:ln>
              <a:effectLst/>
            </c:spPr>
            <c:txPr>
              <a:bodyPr rot="0" vert="horz"/>
              <a:lstStyle/>
              <a:p>
                <a:pPr>
                  <a:defRPr sz="18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'Fg4.6a 4.6b Ave Daily IDD Psych'!$K$3:$K$138</c:f>
              <c:numCache>
                <c:formatCode>General</c:formatCode>
                <c:ptCount val="136"/>
                <c:pt idx="0" formatCode="0">
                  <c:v>1880</c:v>
                </c:pt>
                <c:pt idx="10" formatCode="0">
                  <c:v>1890</c:v>
                </c:pt>
                <c:pt idx="20" formatCode="0">
                  <c:v>1900</c:v>
                </c:pt>
                <c:pt idx="30" formatCode="0">
                  <c:v>1910</c:v>
                </c:pt>
                <c:pt idx="39" formatCode="0">
                  <c:v>1920</c:v>
                </c:pt>
                <c:pt idx="49" formatCode="0">
                  <c:v>1930</c:v>
                </c:pt>
                <c:pt idx="58" formatCode="0">
                  <c:v>1939</c:v>
                </c:pt>
                <c:pt idx="69" formatCode="0">
                  <c:v>1950</c:v>
                </c:pt>
                <c:pt idx="79" formatCode="0">
                  <c:v>1960</c:v>
                </c:pt>
                <c:pt idx="86" formatCode="0">
                  <c:v>1967</c:v>
                </c:pt>
                <c:pt idx="99" formatCode="0">
                  <c:v>1980</c:v>
                </c:pt>
                <c:pt idx="106" formatCode="0">
                  <c:v>1987</c:v>
                </c:pt>
                <c:pt idx="119" formatCode="0">
                  <c:v>2000</c:v>
                </c:pt>
                <c:pt idx="129" formatCode="0">
                  <c:v>2010</c:v>
                </c:pt>
                <c:pt idx="135" formatCode="0">
                  <c:v>2016</c:v>
                </c:pt>
              </c:numCache>
            </c:numRef>
          </c:cat>
          <c:val>
            <c:numRef>
              <c:f>'Fg4.6a 4.6b Ave Daily IDD Psych'!$L$3:$L$138</c:f>
              <c:numCache>
                <c:formatCode>#,##0</c:formatCode>
                <c:ptCount val="136"/>
                <c:pt idx="0">
                  <c:v>2429</c:v>
                </c:pt>
                <c:pt idx="1">
                  <c:v>2696.4</c:v>
                </c:pt>
                <c:pt idx="2">
                  <c:v>2963.8</c:v>
                </c:pt>
                <c:pt idx="3">
                  <c:v>3231.2000000000003</c:v>
                </c:pt>
                <c:pt idx="4">
                  <c:v>3498.6000000000004</c:v>
                </c:pt>
                <c:pt idx="5">
                  <c:v>3766</c:v>
                </c:pt>
                <c:pt idx="6">
                  <c:v>4033.4</c:v>
                </c:pt>
                <c:pt idx="7">
                  <c:v>4300.8</c:v>
                </c:pt>
                <c:pt idx="8">
                  <c:v>4568.2</c:v>
                </c:pt>
                <c:pt idx="9">
                  <c:v>4835.5999999999995</c:v>
                </c:pt>
                <c:pt idx="10">
                  <c:v>5103</c:v>
                </c:pt>
                <c:pt idx="11">
                  <c:v>5981.1</c:v>
                </c:pt>
                <c:pt idx="12">
                  <c:v>6859.2000000000007</c:v>
                </c:pt>
                <c:pt idx="13">
                  <c:v>7737.3000000000011</c:v>
                </c:pt>
                <c:pt idx="14">
                  <c:v>8615.4000000000015</c:v>
                </c:pt>
                <c:pt idx="15">
                  <c:v>9493.5</c:v>
                </c:pt>
                <c:pt idx="16">
                  <c:v>9981.3333333333339</c:v>
                </c:pt>
                <c:pt idx="17">
                  <c:v>10469.166666666668</c:v>
                </c:pt>
                <c:pt idx="18">
                  <c:v>10957.000000000002</c:v>
                </c:pt>
                <c:pt idx="19">
                  <c:v>11444.833333333336</c:v>
                </c:pt>
                <c:pt idx="20">
                  <c:v>11932.66666666667</c:v>
                </c:pt>
                <c:pt idx="21">
                  <c:v>12420.500000000004</c:v>
                </c:pt>
                <c:pt idx="22">
                  <c:v>12908.333333333338</c:v>
                </c:pt>
                <c:pt idx="23">
                  <c:v>13396.166666666672</c:v>
                </c:pt>
                <c:pt idx="24">
                  <c:v>13884</c:v>
                </c:pt>
                <c:pt idx="25">
                  <c:v>14819.833333333334</c:v>
                </c:pt>
                <c:pt idx="26">
                  <c:v>15755.666666666668</c:v>
                </c:pt>
                <c:pt idx="27">
                  <c:v>16691.5</c:v>
                </c:pt>
                <c:pt idx="28">
                  <c:v>17627.333333333332</c:v>
                </c:pt>
                <c:pt idx="29">
                  <c:v>18563.166666666664</c:v>
                </c:pt>
                <c:pt idx="30">
                  <c:v>19499</c:v>
                </c:pt>
                <c:pt idx="31">
                  <c:v>20860</c:v>
                </c:pt>
                <c:pt idx="32">
                  <c:v>22221</c:v>
                </c:pt>
                <c:pt idx="33">
                  <c:v>23582</c:v>
                </c:pt>
                <c:pt idx="34">
                  <c:v>24943</c:v>
                </c:pt>
                <c:pt idx="35">
                  <c:v>26304</c:v>
                </c:pt>
                <c:pt idx="36">
                  <c:v>27665</c:v>
                </c:pt>
                <c:pt idx="37">
                  <c:v>31048</c:v>
                </c:pt>
                <c:pt idx="38">
                  <c:v>34431</c:v>
                </c:pt>
                <c:pt idx="39">
                  <c:v>37814</c:v>
                </c:pt>
                <c:pt idx="40">
                  <c:v>41197</c:v>
                </c:pt>
                <c:pt idx="41">
                  <c:v>44580</c:v>
                </c:pt>
                <c:pt idx="42">
                  <c:v>47963</c:v>
                </c:pt>
                <c:pt idx="43">
                  <c:v>50464</c:v>
                </c:pt>
                <c:pt idx="44">
                  <c:v>52965</c:v>
                </c:pt>
                <c:pt idx="45">
                  <c:v>55466</c:v>
                </c:pt>
                <c:pt idx="46">
                  <c:v>58954</c:v>
                </c:pt>
                <c:pt idx="47">
                  <c:v>60419</c:v>
                </c:pt>
                <c:pt idx="48">
                  <c:v>64417</c:v>
                </c:pt>
                <c:pt idx="49">
                  <c:v>68035</c:v>
                </c:pt>
                <c:pt idx="50">
                  <c:v>72565</c:v>
                </c:pt>
                <c:pt idx="51">
                  <c:v>76726</c:v>
                </c:pt>
                <c:pt idx="52">
                  <c:v>84131</c:v>
                </c:pt>
                <c:pt idx="53">
                  <c:v>87383</c:v>
                </c:pt>
                <c:pt idx="54">
                  <c:v>89760</c:v>
                </c:pt>
                <c:pt idx="55">
                  <c:v>91754</c:v>
                </c:pt>
                <c:pt idx="56">
                  <c:v>93772</c:v>
                </c:pt>
                <c:pt idx="57">
                  <c:v>97209</c:v>
                </c:pt>
                <c:pt idx="58">
                  <c:v>101396</c:v>
                </c:pt>
                <c:pt idx="59">
                  <c:v>106944</c:v>
                </c:pt>
                <c:pt idx="60">
                  <c:v>109537</c:v>
                </c:pt>
                <c:pt idx="61">
                  <c:v>110959</c:v>
                </c:pt>
                <c:pt idx="62">
                  <c:v>111713</c:v>
                </c:pt>
                <c:pt idx="63">
                  <c:v>113521</c:v>
                </c:pt>
                <c:pt idx="64">
                  <c:v>114018</c:v>
                </c:pt>
                <c:pt idx="65">
                  <c:v>115927</c:v>
                </c:pt>
                <c:pt idx="66">
                  <c:v>116278</c:v>
                </c:pt>
                <c:pt idx="67">
                  <c:v>118298</c:v>
                </c:pt>
                <c:pt idx="68">
                  <c:v>122492</c:v>
                </c:pt>
                <c:pt idx="69">
                  <c:v>124304</c:v>
                </c:pt>
                <c:pt idx="70">
                  <c:v>127534</c:v>
                </c:pt>
                <c:pt idx="71">
                  <c:v>131993</c:v>
                </c:pt>
                <c:pt idx="72">
                  <c:v>134053</c:v>
                </c:pt>
                <c:pt idx="73">
                  <c:v>135175</c:v>
                </c:pt>
                <c:pt idx="74">
                  <c:v>138831</c:v>
                </c:pt>
                <c:pt idx="75">
                  <c:v>145900</c:v>
                </c:pt>
                <c:pt idx="76">
                  <c:v>149705</c:v>
                </c:pt>
                <c:pt idx="77">
                  <c:v>153968</c:v>
                </c:pt>
                <c:pt idx="78">
                  <c:v>158561</c:v>
                </c:pt>
                <c:pt idx="79">
                  <c:v>163730</c:v>
                </c:pt>
                <c:pt idx="80">
                  <c:v>167291</c:v>
                </c:pt>
                <c:pt idx="81">
                  <c:v>173420</c:v>
                </c:pt>
                <c:pt idx="82">
                  <c:v>176516</c:v>
                </c:pt>
                <c:pt idx="83">
                  <c:v>179599</c:v>
                </c:pt>
                <c:pt idx="84">
                  <c:v>187305</c:v>
                </c:pt>
                <c:pt idx="85">
                  <c:v>191567</c:v>
                </c:pt>
                <c:pt idx="86">
                  <c:v>194650</c:v>
                </c:pt>
                <c:pt idx="87">
                  <c:v>192014.33333333334</c:v>
                </c:pt>
                <c:pt idx="88">
                  <c:v>189379</c:v>
                </c:pt>
                <c:pt idx="89">
                  <c:v>186743</c:v>
                </c:pt>
                <c:pt idx="90">
                  <c:v>182420.33333333334</c:v>
                </c:pt>
                <c:pt idx="91">
                  <c:v>178098</c:v>
                </c:pt>
                <c:pt idx="92">
                  <c:v>173775</c:v>
                </c:pt>
                <c:pt idx="93">
                  <c:v>168214.5</c:v>
                </c:pt>
                <c:pt idx="94">
                  <c:v>162654</c:v>
                </c:pt>
                <c:pt idx="95">
                  <c:v>157093</c:v>
                </c:pt>
                <c:pt idx="96">
                  <c:v>151532</c:v>
                </c:pt>
                <c:pt idx="97">
                  <c:v>144803</c:v>
                </c:pt>
                <c:pt idx="98">
                  <c:v>138074</c:v>
                </c:pt>
                <c:pt idx="99">
                  <c:v>131345</c:v>
                </c:pt>
                <c:pt idx="100">
                  <c:v>124252.5</c:v>
                </c:pt>
                <c:pt idx="101">
                  <c:v>117160</c:v>
                </c:pt>
                <c:pt idx="102">
                  <c:v>114246.5</c:v>
                </c:pt>
                <c:pt idx="103">
                  <c:v>111333</c:v>
                </c:pt>
                <c:pt idx="104">
                  <c:v>109614</c:v>
                </c:pt>
                <c:pt idx="105">
                  <c:v>100190</c:v>
                </c:pt>
                <c:pt idx="106">
                  <c:v>95886</c:v>
                </c:pt>
                <c:pt idx="107">
                  <c:v>91582</c:v>
                </c:pt>
                <c:pt idx="108">
                  <c:v>88691</c:v>
                </c:pt>
                <c:pt idx="109">
                  <c:v>84239</c:v>
                </c:pt>
                <c:pt idx="110">
                  <c:v>80269</c:v>
                </c:pt>
                <c:pt idx="111">
                  <c:v>75151</c:v>
                </c:pt>
                <c:pt idx="112">
                  <c:v>71477</c:v>
                </c:pt>
                <c:pt idx="113">
                  <c:v>67673</c:v>
                </c:pt>
                <c:pt idx="114">
                  <c:v>63762</c:v>
                </c:pt>
                <c:pt idx="115">
                  <c:v>59936</c:v>
                </c:pt>
                <c:pt idx="116">
                  <c:v>56161</c:v>
                </c:pt>
                <c:pt idx="117">
                  <c:v>52469</c:v>
                </c:pt>
                <c:pt idx="118">
                  <c:v>50094</c:v>
                </c:pt>
                <c:pt idx="119">
                  <c:v>47872</c:v>
                </c:pt>
                <c:pt idx="120">
                  <c:v>46236</c:v>
                </c:pt>
                <c:pt idx="121">
                  <c:v>44598</c:v>
                </c:pt>
                <c:pt idx="122">
                  <c:v>43289</c:v>
                </c:pt>
                <c:pt idx="123">
                  <c:v>42120</c:v>
                </c:pt>
                <c:pt idx="124">
                  <c:v>40532</c:v>
                </c:pt>
                <c:pt idx="125">
                  <c:v>38810</c:v>
                </c:pt>
                <c:pt idx="126">
                  <c:v>37172</c:v>
                </c:pt>
                <c:pt idx="127">
                  <c:v>35741</c:v>
                </c:pt>
                <c:pt idx="128">
                  <c:v>33682</c:v>
                </c:pt>
                <c:pt idx="129">
                  <c:v>31654</c:v>
                </c:pt>
                <c:pt idx="130">
                  <c:v>29809</c:v>
                </c:pt>
                <c:pt idx="131">
                  <c:v>28146</c:v>
                </c:pt>
                <c:pt idx="132">
                  <c:v>24778.63</c:v>
                </c:pt>
                <c:pt idx="133" formatCode="_(* #,##0_);_(* \(#,##0\);_(* &quot;-&quot;??_);_(@_)">
                  <c:v>22436.89</c:v>
                </c:pt>
                <c:pt idx="134" formatCode="_(* #,##0_);_(* \(#,##0\);_(* &quot;-&quot;??_);_(@_)">
                  <c:v>21084.04</c:v>
                </c:pt>
                <c:pt idx="135" formatCode="_(* #,##0_);_(* \(#,##0\);_(* &quot;-&quot;??_);_(@_)">
                  <c:v>19502.09</c:v>
                </c:pt>
              </c:numCache>
            </c:numRef>
          </c:val>
          <c:extLst xmlns:c16r2="http://schemas.microsoft.com/office/drawing/2015/06/chart">
            <c:ext xmlns:c16="http://schemas.microsoft.com/office/drawing/2014/chart" uri="{C3380CC4-5D6E-409C-BE32-E72D297353CC}">
              <c16:uniqueId val="{00000006-A296-4DB6-80EA-2F25E13FD5FE}"/>
            </c:ext>
          </c:extLst>
        </c:ser>
        <c:dLbls>
          <c:showLegendKey val="0"/>
          <c:showVal val="0"/>
          <c:showCatName val="0"/>
          <c:showSerName val="0"/>
          <c:showPercent val="0"/>
          <c:showBubbleSize val="0"/>
        </c:dLbls>
        <c:axId val="324041240"/>
        <c:axId val="324042416"/>
      </c:areaChart>
      <c:catAx>
        <c:axId val="324041240"/>
        <c:scaling>
          <c:orientation val="minMax"/>
        </c:scaling>
        <c:delete val="0"/>
        <c:axPos val="b"/>
        <c:title>
          <c:tx>
            <c:rich>
              <a:bodyPr rot="0" vert="horz"/>
              <a:lstStyle/>
              <a:p>
                <a:pPr>
                  <a:defRPr/>
                </a:pPr>
                <a:r>
                  <a:rPr lang="en-US"/>
                  <a:t>Year</a:t>
                </a:r>
              </a:p>
            </c:rich>
          </c:tx>
          <c:layout>
            <c:manualLayout>
              <c:xMode val="edge"/>
              <c:yMode val="edge"/>
              <c:x val="0.49457362472548072"/>
              <c:y val="0.93828456268291183"/>
            </c:manualLayout>
          </c:layout>
          <c:overlay val="0"/>
          <c:spPr>
            <a:noFill/>
            <a:ln>
              <a:noFill/>
            </a:ln>
            <a:effectLst/>
          </c:spPr>
        </c:title>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324042416"/>
        <c:crosses val="autoZero"/>
        <c:auto val="1"/>
        <c:lblAlgn val="ctr"/>
        <c:lblOffset val="100"/>
        <c:noMultiLvlLbl val="0"/>
      </c:catAx>
      <c:valAx>
        <c:axId val="324042416"/>
        <c:scaling>
          <c:orientation val="minMax"/>
          <c:max val="200000"/>
        </c:scaling>
        <c:delete val="1"/>
        <c:axPos val="l"/>
        <c:title>
          <c:tx>
            <c:rich>
              <a:bodyPr rot="-5400000" vert="horz"/>
              <a:lstStyle/>
              <a:p>
                <a:pPr>
                  <a:defRPr sz="1800"/>
                </a:pPr>
                <a:r>
                  <a:rPr lang="en-US" sz="1800"/>
                  <a:t>Average Daily Population</a:t>
                </a:r>
              </a:p>
            </c:rich>
          </c:tx>
          <c:layout>
            <c:manualLayout>
              <c:xMode val="edge"/>
              <c:yMode val="edge"/>
              <c:x val="1.1720903500201161E-2"/>
              <c:y val="0.14621051412691063"/>
            </c:manualLayout>
          </c:layout>
          <c:overlay val="0"/>
          <c:spPr>
            <a:noFill/>
            <a:ln>
              <a:noFill/>
            </a:ln>
            <a:effectLst/>
          </c:spPr>
        </c:title>
        <c:numFmt formatCode="#,##0" sourceLinked="1"/>
        <c:majorTickMark val="cross"/>
        <c:minorTickMark val="cross"/>
        <c:tickLblPos val="nextTo"/>
        <c:crossAx val="324041240"/>
        <c:crosses val="autoZero"/>
        <c:crossBetween val="midCat"/>
      </c:valAx>
      <c:spPr>
        <a:noFill/>
        <a:ln>
          <a:noFill/>
        </a:ln>
        <a:effectLst/>
      </c:spPr>
    </c:plotArea>
    <c:plotVisOnly val="0"/>
    <c:dispBlanksAs val="zero"/>
    <c:showDLblsOverMax val="0"/>
  </c:chart>
  <c:spPr>
    <a:noFill/>
    <a:ln w="9525" cap="flat" cmpd="sng" algn="ctr">
      <a:noFill/>
      <a:round/>
    </a:ln>
    <a:effectLst/>
  </c:spPr>
  <c:txPr>
    <a:bodyPr/>
    <a:lstStyle/>
    <a:p>
      <a:pPr>
        <a:defRPr sz="16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8BF801-E1D1-401A-BF56-CC9E98BB8F15}"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E725C40C-8AB6-4B20-9F45-01123BB89C98}">
      <dgm:prSet custT="1"/>
      <dgm:spPr>
        <a:solidFill>
          <a:schemeClr val="accent6">
            <a:lumMod val="60000"/>
            <a:lumOff val="40000"/>
          </a:schemeClr>
        </a:solidFill>
      </dgm:spPr>
      <dgm:t>
        <a:bodyPr anchor="t"/>
        <a:lstStyle/>
        <a:p>
          <a:r>
            <a:rPr lang="en-US" sz="2800" dirty="0" smtClean="0"/>
            <a:t>Age</a:t>
          </a:r>
          <a:r>
            <a:rPr lang="en-US" sz="1800" dirty="0" smtClean="0"/>
            <a:t> (LT 22 years)</a:t>
          </a:r>
        </a:p>
        <a:p>
          <a:r>
            <a:rPr lang="en-US" sz="1800" dirty="0" smtClean="0"/>
            <a:t>39% Nationally</a:t>
          </a:r>
        </a:p>
        <a:p>
          <a:r>
            <a:rPr lang="en-US" sz="1800" dirty="0" smtClean="0"/>
            <a:t>Range: 0% (RI) to 65% (AZ) </a:t>
          </a:r>
          <a:endParaRPr lang="en-US" sz="1800" dirty="0"/>
        </a:p>
      </dgm:t>
      <dgm:extLst>
        <a:ext uri="{E40237B7-FDA0-4F09-8148-C483321AD2D9}">
          <dgm14:cNvPr xmlns:dgm14="http://schemas.microsoft.com/office/drawing/2010/diagram" id="0" name="" title="Recipient Age"/>
        </a:ext>
      </dgm:extLst>
    </dgm:pt>
    <dgm:pt modelId="{3AA0207D-995C-42E8-8CFE-CAB9F9ABE922}" type="parTrans" cxnId="{EAF94111-B4AE-43DA-BB2B-3712F1E6AB5B}">
      <dgm:prSet/>
      <dgm:spPr/>
      <dgm:t>
        <a:bodyPr/>
        <a:lstStyle/>
        <a:p>
          <a:endParaRPr lang="en-US"/>
        </a:p>
      </dgm:t>
    </dgm:pt>
    <dgm:pt modelId="{2C986E5C-1540-452A-84E7-FFA391D0AEF3}" type="sibTrans" cxnId="{EAF94111-B4AE-43DA-BB2B-3712F1E6AB5B}">
      <dgm:prSet/>
      <dgm:spPr/>
      <dgm:t>
        <a:bodyPr/>
        <a:lstStyle/>
        <a:p>
          <a:endParaRPr lang="en-US"/>
        </a:p>
      </dgm:t>
    </dgm:pt>
    <dgm:pt modelId="{5B487248-D1BB-4A20-A0DE-E5F5D697A5C3}">
      <dgm:prSet custT="1"/>
      <dgm:spPr/>
      <dgm:t>
        <a:bodyPr anchor="t"/>
        <a:lstStyle/>
        <a:p>
          <a:r>
            <a:rPr lang="en-US" sz="2800" dirty="0" smtClean="0"/>
            <a:t>Operating Entity</a:t>
          </a:r>
        </a:p>
        <a:p>
          <a:r>
            <a:rPr lang="en-US" sz="2000" dirty="0" smtClean="0"/>
            <a:t>(State vs Non-state)</a:t>
          </a:r>
        </a:p>
        <a:p>
          <a:endParaRPr lang="en-US" sz="2000" dirty="0" smtClean="0"/>
        </a:p>
        <a:p>
          <a:r>
            <a:rPr lang="en-US" sz="2000" dirty="0" smtClean="0"/>
            <a:t>94% of people not living with family members lived in </a:t>
          </a:r>
          <a:r>
            <a:rPr lang="en-US" sz="2000" dirty="0" err="1" smtClean="0"/>
            <a:t>nonstate</a:t>
          </a:r>
          <a:r>
            <a:rPr lang="en-US" sz="2000" dirty="0" smtClean="0"/>
            <a:t> settings</a:t>
          </a:r>
        </a:p>
      </dgm:t>
      <dgm:extLst>
        <a:ext uri="{E40237B7-FDA0-4F09-8148-C483321AD2D9}">
          <dgm14:cNvPr xmlns:dgm14="http://schemas.microsoft.com/office/drawing/2010/diagram" id="0" name="" title="Operating entity"/>
        </a:ext>
      </dgm:extLst>
    </dgm:pt>
    <dgm:pt modelId="{A7A4D36A-260D-47E5-A179-953B7B607940}" type="parTrans" cxnId="{37C33630-3AF8-4B6C-A4E3-EA0E83192608}">
      <dgm:prSet/>
      <dgm:spPr/>
      <dgm:t>
        <a:bodyPr/>
        <a:lstStyle/>
        <a:p>
          <a:endParaRPr lang="en-US"/>
        </a:p>
      </dgm:t>
    </dgm:pt>
    <dgm:pt modelId="{941273D6-EB11-44AF-A4C9-9AE90A8333DF}" type="sibTrans" cxnId="{37C33630-3AF8-4B6C-A4E3-EA0E83192608}">
      <dgm:prSet/>
      <dgm:spPr/>
      <dgm:t>
        <a:bodyPr/>
        <a:lstStyle/>
        <a:p>
          <a:endParaRPr lang="en-US"/>
        </a:p>
      </dgm:t>
    </dgm:pt>
    <dgm:pt modelId="{E9E12C12-9D93-48D3-AB57-765445957D27}">
      <dgm:prSet custT="1"/>
      <dgm:spPr/>
      <dgm:t>
        <a:bodyPr anchor="t"/>
        <a:lstStyle/>
        <a:p>
          <a:r>
            <a:rPr lang="en-US" sz="2800" dirty="0" smtClean="0">
              <a:solidFill>
                <a:schemeClr val="tx1"/>
              </a:solidFill>
            </a:rPr>
            <a:t>Setting Type</a:t>
          </a:r>
        </a:p>
        <a:p>
          <a:r>
            <a:rPr lang="en-US" sz="2000" dirty="0" smtClean="0">
              <a:solidFill>
                <a:schemeClr val="tx1"/>
              </a:solidFill>
            </a:rPr>
            <a:t>(Own home, family home, host/foster home, group homes, institutions)</a:t>
          </a:r>
        </a:p>
        <a:p>
          <a:r>
            <a:rPr lang="en-US" sz="2000" dirty="0" smtClean="0">
              <a:solidFill>
                <a:schemeClr val="tx1"/>
              </a:solidFill>
            </a:rPr>
            <a:t>58% lived with a family member</a:t>
          </a:r>
        </a:p>
        <a:p>
          <a:r>
            <a:rPr lang="en-US" sz="2000" dirty="0" smtClean="0">
              <a:solidFill>
                <a:schemeClr val="tx1"/>
              </a:solidFill>
            </a:rPr>
            <a:t>Range: 8% in MD to 87% in AZ</a:t>
          </a:r>
        </a:p>
      </dgm:t>
      <dgm:extLst>
        <a:ext uri="{E40237B7-FDA0-4F09-8148-C483321AD2D9}">
          <dgm14:cNvPr xmlns:dgm14="http://schemas.microsoft.com/office/drawing/2010/diagram" id="0" name="" title="Setting Type"/>
        </a:ext>
      </dgm:extLst>
    </dgm:pt>
    <dgm:pt modelId="{08270B86-D419-4B4C-8430-E2FC6DB23076}" type="parTrans" cxnId="{2823FB6F-8B93-4B9D-BD75-58D0D9655D70}">
      <dgm:prSet/>
      <dgm:spPr/>
      <dgm:t>
        <a:bodyPr/>
        <a:lstStyle/>
        <a:p>
          <a:endParaRPr lang="en-US"/>
        </a:p>
      </dgm:t>
    </dgm:pt>
    <dgm:pt modelId="{8DA2BB99-5FD7-4B4F-9145-058E1970A530}" type="sibTrans" cxnId="{2823FB6F-8B93-4B9D-BD75-58D0D9655D70}">
      <dgm:prSet/>
      <dgm:spPr/>
      <dgm:t>
        <a:bodyPr/>
        <a:lstStyle/>
        <a:p>
          <a:endParaRPr lang="en-US"/>
        </a:p>
      </dgm:t>
    </dgm:pt>
    <dgm:pt modelId="{9B610224-6604-4951-A793-CBE1D32E6722}">
      <dgm:prSet custT="1"/>
      <dgm:spPr>
        <a:solidFill>
          <a:schemeClr val="bg1">
            <a:lumMod val="75000"/>
          </a:schemeClr>
        </a:solidFill>
      </dgm:spPr>
      <dgm:t>
        <a:bodyPr tIns="91440" anchor="b" anchorCtr="0"/>
        <a:lstStyle/>
        <a:p>
          <a:pPr algn="l"/>
          <a:endParaRPr lang="en-US" sz="2800" dirty="0" smtClean="0">
            <a:solidFill>
              <a:schemeClr val="tx1"/>
            </a:solidFill>
          </a:endParaRPr>
        </a:p>
        <a:p>
          <a:pPr algn="l"/>
          <a:endParaRPr lang="en-US" sz="2800" dirty="0" smtClean="0">
            <a:solidFill>
              <a:schemeClr val="tx1"/>
            </a:solidFill>
          </a:endParaRPr>
        </a:p>
        <a:p>
          <a:pPr algn="l"/>
          <a:endParaRPr lang="en-US" sz="2800" dirty="0" smtClean="0">
            <a:solidFill>
              <a:schemeClr val="tx1"/>
            </a:solidFill>
          </a:endParaRPr>
        </a:p>
        <a:p>
          <a:pPr algn="ctr"/>
          <a:r>
            <a:rPr lang="en-US" sz="2800" dirty="0" smtClean="0">
              <a:solidFill>
                <a:schemeClr val="tx1"/>
              </a:solidFill>
            </a:rPr>
            <a:t>Funding Authority</a:t>
          </a:r>
        </a:p>
        <a:p>
          <a:pPr algn="ctr"/>
          <a:r>
            <a:rPr lang="en-US" sz="2000" dirty="0" smtClean="0">
              <a:solidFill>
                <a:schemeClr val="tx1"/>
              </a:solidFill>
            </a:rPr>
            <a:t>(State only; Medicaid: State Plan, Waiver, ICF/IID)</a:t>
          </a:r>
        </a:p>
        <a:p>
          <a:pPr algn="ctr"/>
          <a:r>
            <a:rPr lang="en-US" sz="2000" dirty="0" smtClean="0">
              <a:solidFill>
                <a:schemeClr val="tx1"/>
              </a:solidFill>
            </a:rPr>
            <a:t>92% of Waiver + ICF/IID recipients got Waiver services, Range: 74% in AK to 100% (7 states)</a:t>
          </a:r>
        </a:p>
      </dgm:t>
      <dgm:extLst>
        <a:ext uri="{E40237B7-FDA0-4F09-8148-C483321AD2D9}">
          <dgm14:cNvPr xmlns:dgm14="http://schemas.microsoft.com/office/drawing/2010/diagram" id="0" name="" title="Funding Authority"/>
        </a:ext>
      </dgm:extLst>
    </dgm:pt>
    <dgm:pt modelId="{06908BEC-1327-483F-B460-18FE0B3F72FD}" type="parTrans" cxnId="{B728ACAD-8925-4CA0-9ED0-1F71AB650BB4}">
      <dgm:prSet/>
      <dgm:spPr/>
      <dgm:t>
        <a:bodyPr/>
        <a:lstStyle/>
        <a:p>
          <a:endParaRPr lang="en-US"/>
        </a:p>
      </dgm:t>
    </dgm:pt>
    <dgm:pt modelId="{A749FC53-00E7-40FA-9A74-40660939D192}" type="sibTrans" cxnId="{B728ACAD-8925-4CA0-9ED0-1F71AB650BB4}">
      <dgm:prSet/>
      <dgm:spPr/>
      <dgm:t>
        <a:bodyPr/>
        <a:lstStyle/>
        <a:p>
          <a:endParaRPr lang="en-US"/>
        </a:p>
      </dgm:t>
    </dgm:pt>
    <dgm:pt modelId="{6166D260-A3B4-4AFA-B25F-71E5EDF056B3}">
      <dgm:prSet custT="1"/>
      <dgm:spPr>
        <a:solidFill>
          <a:schemeClr val="accent1"/>
        </a:solidFill>
      </dgm:spPr>
      <dgm:t>
        <a:bodyPr anchor="b" anchorCtr="0"/>
        <a:lstStyle/>
        <a:p>
          <a:r>
            <a:rPr lang="en-US" sz="2800" dirty="0" smtClean="0"/>
            <a:t>Setting Size </a:t>
          </a:r>
        </a:p>
        <a:p>
          <a:r>
            <a:rPr lang="en-US" sz="2000" b="0" dirty="0" smtClean="0"/>
            <a:t>(</a:t>
          </a:r>
          <a:r>
            <a:rPr lang="en-US" sz="2000" b="0" dirty="0" smtClean="0">
              <a:solidFill>
                <a:schemeClr val="bg1"/>
              </a:solidFill>
            </a:rPr>
            <a:t>1-3</a:t>
          </a:r>
          <a:r>
            <a:rPr lang="en-US" sz="2000" dirty="0" smtClean="0">
              <a:solidFill>
                <a:schemeClr val="bg1"/>
              </a:solidFill>
            </a:rPr>
            <a:t>, 4-6, 7-15, 16+)</a:t>
          </a:r>
        </a:p>
        <a:p>
          <a:endParaRPr lang="en-US" sz="2000" dirty="0" smtClean="0">
            <a:solidFill>
              <a:schemeClr val="bg1"/>
            </a:solidFill>
          </a:endParaRPr>
        </a:p>
        <a:p>
          <a:r>
            <a:rPr lang="en-US" sz="2000" dirty="0" smtClean="0">
              <a:solidFill>
                <a:schemeClr val="bg1"/>
              </a:solidFill>
            </a:rPr>
            <a:t>82% not living with a family member live in settings of 6 or fewer people </a:t>
          </a:r>
        </a:p>
        <a:p>
          <a:r>
            <a:rPr lang="en-US" sz="2000" dirty="0" smtClean="0">
              <a:solidFill>
                <a:schemeClr val="bg1"/>
              </a:solidFill>
            </a:rPr>
            <a:t>Range: 42% (IL) to 100% (VT)</a:t>
          </a:r>
          <a:endParaRPr lang="en-US" sz="2400" dirty="0" smtClean="0">
            <a:solidFill>
              <a:schemeClr val="bg1"/>
            </a:solidFill>
          </a:endParaRPr>
        </a:p>
      </dgm:t>
      <dgm:extLst>
        <a:ext uri="{E40237B7-FDA0-4F09-8148-C483321AD2D9}">
          <dgm14:cNvPr xmlns:dgm14="http://schemas.microsoft.com/office/drawing/2010/diagram" id="0" name="" title="Setting Size"/>
        </a:ext>
      </dgm:extLst>
    </dgm:pt>
    <dgm:pt modelId="{B0FEF4FF-24C1-41A7-B9F7-35CEFD794594}" type="parTrans" cxnId="{FBB7C944-DD65-4608-AA0D-D9E29ECA19D7}">
      <dgm:prSet/>
      <dgm:spPr/>
      <dgm:t>
        <a:bodyPr/>
        <a:lstStyle/>
        <a:p>
          <a:endParaRPr lang="en-US"/>
        </a:p>
      </dgm:t>
    </dgm:pt>
    <dgm:pt modelId="{37AA9DD0-B7B6-447B-AA29-BC12CA1B63B4}" type="sibTrans" cxnId="{FBB7C944-DD65-4608-AA0D-D9E29ECA19D7}">
      <dgm:prSet/>
      <dgm:spPr/>
      <dgm:t>
        <a:bodyPr/>
        <a:lstStyle/>
        <a:p>
          <a:endParaRPr lang="en-US"/>
        </a:p>
      </dgm:t>
    </dgm:pt>
    <dgm:pt modelId="{C1500725-B5E7-4BBB-901F-22E509F9A51C}" type="pres">
      <dgm:prSet presAssocID="{708BF801-E1D1-401A-BF56-CC9E98BB8F15}" presName="diagram" presStyleCnt="0">
        <dgm:presLayoutVars>
          <dgm:chMax val="1"/>
          <dgm:dir/>
          <dgm:animLvl val="ctr"/>
          <dgm:resizeHandles val="exact"/>
        </dgm:presLayoutVars>
      </dgm:prSet>
      <dgm:spPr/>
      <dgm:t>
        <a:bodyPr/>
        <a:lstStyle/>
        <a:p>
          <a:endParaRPr lang="en-US"/>
        </a:p>
      </dgm:t>
    </dgm:pt>
    <dgm:pt modelId="{430553CF-A9B8-4E93-B5AB-2F6633AE00FF}" type="pres">
      <dgm:prSet presAssocID="{708BF801-E1D1-401A-BF56-CC9E98BB8F15}" presName="matrix" presStyleCnt="0"/>
      <dgm:spPr/>
      <dgm:t>
        <a:bodyPr/>
        <a:lstStyle/>
        <a:p>
          <a:endParaRPr lang="en-US"/>
        </a:p>
      </dgm:t>
    </dgm:pt>
    <dgm:pt modelId="{22CE1D17-2688-4E78-9D97-8BF70ACA21B7}" type="pres">
      <dgm:prSet presAssocID="{708BF801-E1D1-401A-BF56-CC9E98BB8F15}" presName="tile1" presStyleLbl="node1" presStyleIdx="0" presStyleCnt="4" custScaleX="98722"/>
      <dgm:spPr/>
      <dgm:t>
        <a:bodyPr/>
        <a:lstStyle/>
        <a:p>
          <a:endParaRPr lang="en-US"/>
        </a:p>
      </dgm:t>
    </dgm:pt>
    <dgm:pt modelId="{F551D5DA-AC72-46AA-AA8E-2464F523901A}" type="pres">
      <dgm:prSet presAssocID="{708BF801-E1D1-401A-BF56-CC9E98BB8F15}" presName="tile1text" presStyleLbl="node1" presStyleIdx="0" presStyleCnt="4">
        <dgm:presLayoutVars>
          <dgm:chMax val="0"/>
          <dgm:chPref val="0"/>
          <dgm:bulletEnabled val="1"/>
        </dgm:presLayoutVars>
      </dgm:prSet>
      <dgm:spPr/>
      <dgm:t>
        <a:bodyPr/>
        <a:lstStyle/>
        <a:p>
          <a:endParaRPr lang="en-US"/>
        </a:p>
      </dgm:t>
    </dgm:pt>
    <dgm:pt modelId="{53A6A2F0-9948-4540-A244-E289BEAD4956}" type="pres">
      <dgm:prSet presAssocID="{708BF801-E1D1-401A-BF56-CC9E98BB8F15}" presName="tile2" presStyleLbl="node1" presStyleIdx="1" presStyleCnt="4"/>
      <dgm:spPr/>
      <dgm:t>
        <a:bodyPr/>
        <a:lstStyle/>
        <a:p>
          <a:endParaRPr lang="en-US"/>
        </a:p>
      </dgm:t>
    </dgm:pt>
    <dgm:pt modelId="{1510B0F3-A330-45A4-A729-B90C83961A93}" type="pres">
      <dgm:prSet presAssocID="{708BF801-E1D1-401A-BF56-CC9E98BB8F15}" presName="tile2text" presStyleLbl="node1" presStyleIdx="1" presStyleCnt="4">
        <dgm:presLayoutVars>
          <dgm:chMax val="0"/>
          <dgm:chPref val="0"/>
          <dgm:bulletEnabled val="1"/>
        </dgm:presLayoutVars>
      </dgm:prSet>
      <dgm:spPr/>
      <dgm:t>
        <a:bodyPr/>
        <a:lstStyle/>
        <a:p>
          <a:endParaRPr lang="en-US"/>
        </a:p>
      </dgm:t>
    </dgm:pt>
    <dgm:pt modelId="{937F7243-75C1-4070-8B20-FC50B7DB8345}" type="pres">
      <dgm:prSet presAssocID="{708BF801-E1D1-401A-BF56-CC9E98BB8F15}" presName="tile3" presStyleLbl="node1" presStyleIdx="2" presStyleCnt="4"/>
      <dgm:spPr/>
      <dgm:t>
        <a:bodyPr/>
        <a:lstStyle/>
        <a:p>
          <a:endParaRPr lang="en-US"/>
        </a:p>
      </dgm:t>
    </dgm:pt>
    <dgm:pt modelId="{99E25EA1-769C-40D2-B06D-6CDE46B23D70}" type="pres">
      <dgm:prSet presAssocID="{708BF801-E1D1-401A-BF56-CC9E98BB8F15}" presName="tile3text" presStyleLbl="node1" presStyleIdx="2" presStyleCnt="4">
        <dgm:presLayoutVars>
          <dgm:chMax val="0"/>
          <dgm:chPref val="0"/>
          <dgm:bulletEnabled val="1"/>
        </dgm:presLayoutVars>
      </dgm:prSet>
      <dgm:spPr/>
      <dgm:t>
        <a:bodyPr/>
        <a:lstStyle/>
        <a:p>
          <a:endParaRPr lang="en-US"/>
        </a:p>
      </dgm:t>
    </dgm:pt>
    <dgm:pt modelId="{21A3D6AA-02D5-4428-AF0F-92567A621758}" type="pres">
      <dgm:prSet presAssocID="{708BF801-E1D1-401A-BF56-CC9E98BB8F15}" presName="tile4" presStyleLbl="node1" presStyleIdx="3" presStyleCnt="4" custLinFactNeighborY="-851"/>
      <dgm:spPr/>
      <dgm:t>
        <a:bodyPr/>
        <a:lstStyle/>
        <a:p>
          <a:endParaRPr lang="en-US"/>
        </a:p>
      </dgm:t>
    </dgm:pt>
    <dgm:pt modelId="{5FA68A78-42A4-4B3E-8F14-8BEFCEC14DC3}" type="pres">
      <dgm:prSet presAssocID="{708BF801-E1D1-401A-BF56-CC9E98BB8F15}" presName="tile4text" presStyleLbl="node1" presStyleIdx="3" presStyleCnt="4">
        <dgm:presLayoutVars>
          <dgm:chMax val="0"/>
          <dgm:chPref val="0"/>
          <dgm:bulletEnabled val="1"/>
        </dgm:presLayoutVars>
      </dgm:prSet>
      <dgm:spPr/>
      <dgm:t>
        <a:bodyPr/>
        <a:lstStyle/>
        <a:p>
          <a:endParaRPr lang="en-US"/>
        </a:p>
      </dgm:t>
    </dgm:pt>
    <dgm:pt modelId="{CF1690DB-F6E7-4805-AB3B-A10E6FF98DA8}" type="pres">
      <dgm:prSet presAssocID="{708BF801-E1D1-401A-BF56-CC9E98BB8F15}" presName="centerTile" presStyleLbl="fgShp" presStyleIdx="0" presStyleCnt="1">
        <dgm:presLayoutVars>
          <dgm:chMax val="0"/>
          <dgm:chPref val="0"/>
        </dgm:presLayoutVars>
      </dgm:prSet>
      <dgm:spPr/>
      <dgm:t>
        <a:bodyPr/>
        <a:lstStyle/>
        <a:p>
          <a:endParaRPr lang="en-US"/>
        </a:p>
      </dgm:t>
    </dgm:pt>
  </dgm:ptLst>
  <dgm:cxnLst>
    <dgm:cxn modelId="{EAF94111-B4AE-43DA-BB2B-3712F1E6AB5B}" srcId="{708BF801-E1D1-401A-BF56-CC9E98BB8F15}" destId="{E725C40C-8AB6-4B20-9F45-01123BB89C98}" srcOrd="0" destOrd="0" parTransId="{3AA0207D-995C-42E8-8CFE-CAB9F9ABE922}" sibTransId="{2C986E5C-1540-452A-84E7-FFA391D0AEF3}"/>
    <dgm:cxn modelId="{AF30BD00-A7A6-4BEF-81C4-665C07A1B5EC}" type="presOf" srcId="{9B610224-6604-4951-A793-CBE1D32E6722}" destId="{937F7243-75C1-4070-8B20-FC50B7DB8345}" srcOrd="0" destOrd="0" presId="urn:microsoft.com/office/officeart/2005/8/layout/matrix1"/>
    <dgm:cxn modelId="{D33D4127-0939-4706-9607-6E8C01A89A98}" type="presOf" srcId="{708BF801-E1D1-401A-BF56-CC9E98BB8F15}" destId="{C1500725-B5E7-4BBB-901F-22E509F9A51C}" srcOrd="0" destOrd="0" presId="urn:microsoft.com/office/officeart/2005/8/layout/matrix1"/>
    <dgm:cxn modelId="{7410CC7F-5563-4E99-8191-ADB86D63A40B}" type="presOf" srcId="{5B487248-D1BB-4A20-A0DE-E5F5D697A5C3}" destId="{F551D5DA-AC72-46AA-AA8E-2464F523901A}" srcOrd="1" destOrd="0" presId="urn:microsoft.com/office/officeart/2005/8/layout/matrix1"/>
    <dgm:cxn modelId="{33749021-5A65-4649-ABF9-F16CAEB5C7CF}" type="presOf" srcId="{E9E12C12-9D93-48D3-AB57-765445957D27}" destId="{53A6A2F0-9948-4540-A244-E289BEAD4956}" srcOrd="0" destOrd="0" presId="urn:microsoft.com/office/officeart/2005/8/layout/matrix1"/>
    <dgm:cxn modelId="{1B3D6164-1FFA-4FDD-9785-A0796DE7BF92}" type="presOf" srcId="{E725C40C-8AB6-4B20-9F45-01123BB89C98}" destId="{CF1690DB-F6E7-4805-AB3B-A10E6FF98DA8}" srcOrd="0" destOrd="0" presId="urn:microsoft.com/office/officeart/2005/8/layout/matrix1"/>
    <dgm:cxn modelId="{0478AAD6-E243-4971-9DCD-13029E76B9EB}" type="presOf" srcId="{9B610224-6604-4951-A793-CBE1D32E6722}" destId="{99E25EA1-769C-40D2-B06D-6CDE46B23D70}" srcOrd="1" destOrd="0" presId="urn:microsoft.com/office/officeart/2005/8/layout/matrix1"/>
    <dgm:cxn modelId="{37C33630-3AF8-4B6C-A4E3-EA0E83192608}" srcId="{E725C40C-8AB6-4B20-9F45-01123BB89C98}" destId="{5B487248-D1BB-4A20-A0DE-E5F5D697A5C3}" srcOrd="0" destOrd="0" parTransId="{A7A4D36A-260D-47E5-A179-953B7B607940}" sibTransId="{941273D6-EB11-44AF-A4C9-9AE90A8333DF}"/>
    <dgm:cxn modelId="{FBB7C944-DD65-4608-AA0D-D9E29ECA19D7}" srcId="{E725C40C-8AB6-4B20-9F45-01123BB89C98}" destId="{6166D260-A3B4-4AFA-B25F-71E5EDF056B3}" srcOrd="3" destOrd="0" parTransId="{B0FEF4FF-24C1-41A7-B9F7-35CEFD794594}" sibTransId="{37AA9DD0-B7B6-447B-AA29-BC12CA1B63B4}"/>
    <dgm:cxn modelId="{0752B6A3-4D51-49F2-A774-B311CE8AD9E8}" type="presOf" srcId="{6166D260-A3B4-4AFA-B25F-71E5EDF056B3}" destId="{5FA68A78-42A4-4B3E-8F14-8BEFCEC14DC3}" srcOrd="1" destOrd="0" presId="urn:microsoft.com/office/officeart/2005/8/layout/matrix1"/>
    <dgm:cxn modelId="{B728ACAD-8925-4CA0-9ED0-1F71AB650BB4}" srcId="{E725C40C-8AB6-4B20-9F45-01123BB89C98}" destId="{9B610224-6604-4951-A793-CBE1D32E6722}" srcOrd="2" destOrd="0" parTransId="{06908BEC-1327-483F-B460-18FE0B3F72FD}" sibTransId="{A749FC53-00E7-40FA-9A74-40660939D192}"/>
    <dgm:cxn modelId="{2823FB6F-8B93-4B9D-BD75-58D0D9655D70}" srcId="{E725C40C-8AB6-4B20-9F45-01123BB89C98}" destId="{E9E12C12-9D93-48D3-AB57-765445957D27}" srcOrd="1" destOrd="0" parTransId="{08270B86-D419-4B4C-8430-E2FC6DB23076}" sibTransId="{8DA2BB99-5FD7-4B4F-9145-058E1970A530}"/>
    <dgm:cxn modelId="{9447A311-B2D9-4F1A-9BBF-4A43E332D17C}" type="presOf" srcId="{E9E12C12-9D93-48D3-AB57-765445957D27}" destId="{1510B0F3-A330-45A4-A729-B90C83961A93}" srcOrd="1" destOrd="0" presId="urn:microsoft.com/office/officeart/2005/8/layout/matrix1"/>
    <dgm:cxn modelId="{3295FEDF-B952-424F-8EBC-E60FA2E5E349}" type="presOf" srcId="{5B487248-D1BB-4A20-A0DE-E5F5D697A5C3}" destId="{22CE1D17-2688-4E78-9D97-8BF70ACA21B7}" srcOrd="0" destOrd="0" presId="urn:microsoft.com/office/officeart/2005/8/layout/matrix1"/>
    <dgm:cxn modelId="{94FEE974-3F3C-4A90-91EC-C64C0A4427CA}" type="presOf" srcId="{6166D260-A3B4-4AFA-B25F-71E5EDF056B3}" destId="{21A3D6AA-02D5-4428-AF0F-92567A621758}" srcOrd="0" destOrd="0" presId="urn:microsoft.com/office/officeart/2005/8/layout/matrix1"/>
    <dgm:cxn modelId="{2BCD98C6-E6AB-4312-BC3A-9722A77E222D}" type="presParOf" srcId="{C1500725-B5E7-4BBB-901F-22E509F9A51C}" destId="{430553CF-A9B8-4E93-B5AB-2F6633AE00FF}" srcOrd="0" destOrd="0" presId="urn:microsoft.com/office/officeart/2005/8/layout/matrix1"/>
    <dgm:cxn modelId="{6DA9F4E0-6805-41DD-81B4-95D8FE2FC057}" type="presParOf" srcId="{430553CF-A9B8-4E93-B5AB-2F6633AE00FF}" destId="{22CE1D17-2688-4E78-9D97-8BF70ACA21B7}" srcOrd="0" destOrd="0" presId="urn:microsoft.com/office/officeart/2005/8/layout/matrix1"/>
    <dgm:cxn modelId="{E000B832-0DA1-43A8-8201-6DD77467C827}" type="presParOf" srcId="{430553CF-A9B8-4E93-B5AB-2F6633AE00FF}" destId="{F551D5DA-AC72-46AA-AA8E-2464F523901A}" srcOrd="1" destOrd="0" presId="urn:microsoft.com/office/officeart/2005/8/layout/matrix1"/>
    <dgm:cxn modelId="{8D5D7D04-AD29-456A-9E35-48CC8EBF1C42}" type="presParOf" srcId="{430553CF-A9B8-4E93-B5AB-2F6633AE00FF}" destId="{53A6A2F0-9948-4540-A244-E289BEAD4956}" srcOrd="2" destOrd="0" presId="urn:microsoft.com/office/officeart/2005/8/layout/matrix1"/>
    <dgm:cxn modelId="{AB87DD51-8DE2-4183-B56D-9239F10B541E}" type="presParOf" srcId="{430553CF-A9B8-4E93-B5AB-2F6633AE00FF}" destId="{1510B0F3-A330-45A4-A729-B90C83961A93}" srcOrd="3" destOrd="0" presId="urn:microsoft.com/office/officeart/2005/8/layout/matrix1"/>
    <dgm:cxn modelId="{FFF07B6F-FC84-4DD0-AE64-4CDF712485E8}" type="presParOf" srcId="{430553CF-A9B8-4E93-B5AB-2F6633AE00FF}" destId="{937F7243-75C1-4070-8B20-FC50B7DB8345}" srcOrd="4" destOrd="0" presId="urn:microsoft.com/office/officeart/2005/8/layout/matrix1"/>
    <dgm:cxn modelId="{C2AF1247-6733-425D-9210-0521CBCDE7B8}" type="presParOf" srcId="{430553CF-A9B8-4E93-B5AB-2F6633AE00FF}" destId="{99E25EA1-769C-40D2-B06D-6CDE46B23D70}" srcOrd="5" destOrd="0" presId="urn:microsoft.com/office/officeart/2005/8/layout/matrix1"/>
    <dgm:cxn modelId="{3B48B827-57CB-4A56-8CEF-A57178971FCF}" type="presParOf" srcId="{430553CF-A9B8-4E93-B5AB-2F6633AE00FF}" destId="{21A3D6AA-02D5-4428-AF0F-92567A621758}" srcOrd="6" destOrd="0" presId="urn:microsoft.com/office/officeart/2005/8/layout/matrix1"/>
    <dgm:cxn modelId="{5BB295E9-C5B5-4D25-A675-98270DA9C416}" type="presParOf" srcId="{430553CF-A9B8-4E93-B5AB-2F6633AE00FF}" destId="{5FA68A78-42A4-4B3E-8F14-8BEFCEC14DC3}" srcOrd="7" destOrd="0" presId="urn:microsoft.com/office/officeart/2005/8/layout/matrix1"/>
    <dgm:cxn modelId="{4A258C9B-06AF-4C76-BF69-DE4B9A8CF471}" type="presParOf" srcId="{C1500725-B5E7-4BBB-901F-22E509F9A51C}" destId="{CF1690DB-F6E7-4805-AB3B-A10E6FF98DA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E1D17-2688-4E78-9D97-8BF70ACA21B7}">
      <dsp:nvSpPr>
        <dsp:cNvPr id="0" name=""/>
        <dsp:cNvSpPr/>
      </dsp:nvSpPr>
      <dsp:spPr>
        <a:xfrm rot="16200000">
          <a:off x="1601386" y="-1564037"/>
          <a:ext cx="2642113" cy="5770188"/>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smtClean="0"/>
            <a:t>Operating Entity</a:t>
          </a:r>
        </a:p>
        <a:p>
          <a:pPr lvl="0" algn="ctr" defTabSz="1244600">
            <a:lnSpc>
              <a:spcPct val="90000"/>
            </a:lnSpc>
            <a:spcBef>
              <a:spcPct val="0"/>
            </a:spcBef>
            <a:spcAft>
              <a:spcPct val="35000"/>
            </a:spcAft>
          </a:pPr>
          <a:r>
            <a:rPr lang="en-US" sz="2000" kern="1200" dirty="0" smtClean="0"/>
            <a:t>(State vs Non-state)</a:t>
          </a:r>
        </a:p>
        <a:p>
          <a:pPr lvl="0" algn="ctr" defTabSz="1244600">
            <a:lnSpc>
              <a:spcPct val="90000"/>
            </a:lnSpc>
            <a:spcBef>
              <a:spcPct val="0"/>
            </a:spcBef>
            <a:spcAft>
              <a:spcPct val="35000"/>
            </a:spcAft>
          </a:pPr>
          <a:endParaRPr lang="en-US" sz="2000" kern="1200" dirty="0" smtClean="0"/>
        </a:p>
        <a:p>
          <a:pPr lvl="0" algn="ctr" defTabSz="1244600">
            <a:lnSpc>
              <a:spcPct val="90000"/>
            </a:lnSpc>
            <a:spcBef>
              <a:spcPct val="0"/>
            </a:spcBef>
            <a:spcAft>
              <a:spcPct val="35000"/>
            </a:spcAft>
          </a:pPr>
          <a:r>
            <a:rPr lang="en-US" sz="2000" kern="1200" dirty="0" smtClean="0"/>
            <a:t>94% of people not living with family members lived in </a:t>
          </a:r>
          <a:r>
            <a:rPr lang="en-US" sz="2000" kern="1200" dirty="0" err="1" smtClean="0"/>
            <a:t>nonstate</a:t>
          </a:r>
          <a:r>
            <a:rPr lang="en-US" sz="2000" kern="1200" dirty="0" smtClean="0"/>
            <a:t> settings</a:t>
          </a:r>
        </a:p>
      </dsp:txBody>
      <dsp:txXfrm rot="5400000">
        <a:off x="37349" y="0"/>
        <a:ext cx="5770188" cy="1981585"/>
      </dsp:txXfrm>
    </dsp:sp>
    <dsp:sp modelId="{53A6A2F0-9948-4540-A244-E289BEAD4956}">
      <dsp:nvSpPr>
        <dsp:cNvPr id="0" name=""/>
        <dsp:cNvSpPr/>
      </dsp:nvSpPr>
      <dsp:spPr>
        <a:xfrm>
          <a:off x="5844886" y="0"/>
          <a:ext cx="5844886" cy="2642113"/>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smtClean="0">
              <a:solidFill>
                <a:schemeClr val="tx1"/>
              </a:solidFill>
            </a:rPr>
            <a:t>Setting Type</a:t>
          </a:r>
        </a:p>
        <a:p>
          <a:pPr lvl="0" algn="ctr" defTabSz="1244600">
            <a:lnSpc>
              <a:spcPct val="90000"/>
            </a:lnSpc>
            <a:spcBef>
              <a:spcPct val="0"/>
            </a:spcBef>
            <a:spcAft>
              <a:spcPct val="35000"/>
            </a:spcAft>
          </a:pPr>
          <a:r>
            <a:rPr lang="en-US" sz="2000" kern="1200" dirty="0" smtClean="0">
              <a:solidFill>
                <a:schemeClr val="tx1"/>
              </a:solidFill>
            </a:rPr>
            <a:t>(Own home, family home, host/foster home, group homes, institutions)</a:t>
          </a:r>
        </a:p>
        <a:p>
          <a:pPr lvl="0" algn="ctr" defTabSz="1244600">
            <a:lnSpc>
              <a:spcPct val="90000"/>
            </a:lnSpc>
            <a:spcBef>
              <a:spcPct val="0"/>
            </a:spcBef>
            <a:spcAft>
              <a:spcPct val="35000"/>
            </a:spcAft>
          </a:pPr>
          <a:r>
            <a:rPr lang="en-US" sz="2000" kern="1200" dirty="0" smtClean="0">
              <a:solidFill>
                <a:schemeClr val="tx1"/>
              </a:solidFill>
            </a:rPr>
            <a:t>58% lived with a family member</a:t>
          </a:r>
        </a:p>
        <a:p>
          <a:pPr lvl="0" algn="ctr" defTabSz="1244600">
            <a:lnSpc>
              <a:spcPct val="90000"/>
            </a:lnSpc>
            <a:spcBef>
              <a:spcPct val="0"/>
            </a:spcBef>
            <a:spcAft>
              <a:spcPct val="35000"/>
            </a:spcAft>
          </a:pPr>
          <a:r>
            <a:rPr lang="en-US" sz="2000" kern="1200" dirty="0" smtClean="0">
              <a:solidFill>
                <a:schemeClr val="tx1"/>
              </a:solidFill>
            </a:rPr>
            <a:t>Range: 8% in MD to 87% in AZ</a:t>
          </a:r>
        </a:p>
      </dsp:txBody>
      <dsp:txXfrm>
        <a:off x="5844886" y="0"/>
        <a:ext cx="5844886" cy="1981585"/>
      </dsp:txXfrm>
    </dsp:sp>
    <dsp:sp modelId="{937F7243-75C1-4070-8B20-FC50B7DB8345}">
      <dsp:nvSpPr>
        <dsp:cNvPr id="0" name=""/>
        <dsp:cNvSpPr/>
      </dsp:nvSpPr>
      <dsp:spPr>
        <a:xfrm rot="10800000">
          <a:off x="0" y="2642113"/>
          <a:ext cx="5844886" cy="2642113"/>
        </a:xfrm>
        <a:prstGeom prst="round1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91440" rIns="199136" bIns="199136" numCol="1" spcCol="1270" anchor="b" anchorCtr="0">
          <a:noAutofit/>
        </a:bodyPr>
        <a:lstStyle/>
        <a:p>
          <a:pPr lvl="0" algn="l" defTabSz="1244600">
            <a:lnSpc>
              <a:spcPct val="90000"/>
            </a:lnSpc>
            <a:spcBef>
              <a:spcPct val="0"/>
            </a:spcBef>
            <a:spcAft>
              <a:spcPct val="35000"/>
            </a:spcAft>
          </a:pPr>
          <a:endParaRPr lang="en-US" sz="2800" kern="1200" dirty="0" smtClean="0">
            <a:solidFill>
              <a:schemeClr val="tx1"/>
            </a:solidFill>
          </a:endParaRPr>
        </a:p>
        <a:p>
          <a:pPr lvl="0" algn="l" defTabSz="1244600">
            <a:lnSpc>
              <a:spcPct val="90000"/>
            </a:lnSpc>
            <a:spcBef>
              <a:spcPct val="0"/>
            </a:spcBef>
            <a:spcAft>
              <a:spcPct val="35000"/>
            </a:spcAft>
          </a:pPr>
          <a:endParaRPr lang="en-US" sz="2800" kern="1200" dirty="0" smtClean="0">
            <a:solidFill>
              <a:schemeClr val="tx1"/>
            </a:solidFill>
          </a:endParaRPr>
        </a:p>
        <a:p>
          <a:pPr lvl="0" algn="l" defTabSz="1244600">
            <a:lnSpc>
              <a:spcPct val="90000"/>
            </a:lnSpc>
            <a:spcBef>
              <a:spcPct val="0"/>
            </a:spcBef>
            <a:spcAft>
              <a:spcPct val="35000"/>
            </a:spcAft>
          </a:pPr>
          <a:endParaRPr lang="en-US" sz="2800" kern="1200" dirty="0" smtClean="0">
            <a:solidFill>
              <a:schemeClr val="tx1"/>
            </a:solidFill>
          </a:endParaRPr>
        </a:p>
        <a:p>
          <a:pPr lvl="0" algn="ctr" defTabSz="1244600">
            <a:lnSpc>
              <a:spcPct val="90000"/>
            </a:lnSpc>
            <a:spcBef>
              <a:spcPct val="0"/>
            </a:spcBef>
            <a:spcAft>
              <a:spcPct val="35000"/>
            </a:spcAft>
          </a:pPr>
          <a:r>
            <a:rPr lang="en-US" sz="2800" kern="1200" dirty="0" smtClean="0">
              <a:solidFill>
                <a:schemeClr val="tx1"/>
              </a:solidFill>
            </a:rPr>
            <a:t>Funding Authority</a:t>
          </a:r>
        </a:p>
        <a:p>
          <a:pPr lvl="0" algn="ctr" defTabSz="1244600">
            <a:lnSpc>
              <a:spcPct val="90000"/>
            </a:lnSpc>
            <a:spcBef>
              <a:spcPct val="0"/>
            </a:spcBef>
            <a:spcAft>
              <a:spcPct val="35000"/>
            </a:spcAft>
          </a:pPr>
          <a:r>
            <a:rPr lang="en-US" sz="2000" kern="1200" dirty="0" smtClean="0">
              <a:solidFill>
                <a:schemeClr val="tx1"/>
              </a:solidFill>
            </a:rPr>
            <a:t>(State only; Medicaid: State Plan, Waiver, ICF/IID)</a:t>
          </a:r>
        </a:p>
        <a:p>
          <a:pPr lvl="0" algn="ctr" defTabSz="1244600">
            <a:lnSpc>
              <a:spcPct val="90000"/>
            </a:lnSpc>
            <a:spcBef>
              <a:spcPct val="0"/>
            </a:spcBef>
            <a:spcAft>
              <a:spcPct val="35000"/>
            </a:spcAft>
          </a:pPr>
          <a:r>
            <a:rPr lang="en-US" sz="2000" kern="1200" dirty="0" smtClean="0">
              <a:solidFill>
                <a:schemeClr val="tx1"/>
              </a:solidFill>
            </a:rPr>
            <a:t>92% of Waiver + ICF/IID recipients got Waiver services, Range: 74% in AK to 100% (7 states)</a:t>
          </a:r>
        </a:p>
      </dsp:txBody>
      <dsp:txXfrm rot="10800000">
        <a:off x="0" y="3302641"/>
        <a:ext cx="5844886" cy="1981585"/>
      </dsp:txXfrm>
    </dsp:sp>
    <dsp:sp modelId="{21A3D6AA-02D5-4428-AF0F-92567A621758}">
      <dsp:nvSpPr>
        <dsp:cNvPr id="0" name=""/>
        <dsp:cNvSpPr/>
      </dsp:nvSpPr>
      <dsp:spPr>
        <a:xfrm rot="5400000">
          <a:off x="7446273" y="1018242"/>
          <a:ext cx="2642113" cy="5844886"/>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US" sz="2800" kern="1200" dirty="0" smtClean="0"/>
            <a:t>Setting Size </a:t>
          </a:r>
        </a:p>
        <a:p>
          <a:pPr lvl="0" algn="ctr" defTabSz="1244600">
            <a:lnSpc>
              <a:spcPct val="90000"/>
            </a:lnSpc>
            <a:spcBef>
              <a:spcPct val="0"/>
            </a:spcBef>
            <a:spcAft>
              <a:spcPct val="35000"/>
            </a:spcAft>
          </a:pPr>
          <a:r>
            <a:rPr lang="en-US" sz="2000" b="0" kern="1200" dirty="0" smtClean="0"/>
            <a:t>(</a:t>
          </a:r>
          <a:r>
            <a:rPr lang="en-US" sz="2000" b="0" kern="1200" dirty="0" smtClean="0">
              <a:solidFill>
                <a:schemeClr val="bg1"/>
              </a:solidFill>
            </a:rPr>
            <a:t>1-3</a:t>
          </a:r>
          <a:r>
            <a:rPr lang="en-US" sz="2000" kern="1200" dirty="0" smtClean="0">
              <a:solidFill>
                <a:schemeClr val="bg1"/>
              </a:solidFill>
            </a:rPr>
            <a:t>, 4-6, 7-15, 16+)</a:t>
          </a:r>
        </a:p>
        <a:p>
          <a:pPr lvl="0" algn="ctr" defTabSz="1244600">
            <a:lnSpc>
              <a:spcPct val="90000"/>
            </a:lnSpc>
            <a:spcBef>
              <a:spcPct val="0"/>
            </a:spcBef>
            <a:spcAft>
              <a:spcPct val="35000"/>
            </a:spcAft>
          </a:pPr>
          <a:endParaRPr lang="en-US" sz="2000" kern="1200" dirty="0" smtClean="0">
            <a:solidFill>
              <a:schemeClr val="bg1"/>
            </a:solidFill>
          </a:endParaRPr>
        </a:p>
        <a:p>
          <a:pPr lvl="0" algn="ctr" defTabSz="1244600">
            <a:lnSpc>
              <a:spcPct val="90000"/>
            </a:lnSpc>
            <a:spcBef>
              <a:spcPct val="0"/>
            </a:spcBef>
            <a:spcAft>
              <a:spcPct val="35000"/>
            </a:spcAft>
          </a:pPr>
          <a:r>
            <a:rPr lang="en-US" sz="2000" kern="1200" dirty="0" smtClean="0">
              <a:solidFill>
                <a:schemeClr val="bg1"/>
              </a:solidFill>
            </a:rPr>
            <a:t>82% not living with a family member live in settings of 6 or fewer people </a:t>
          </a:r>
        </a:p>
        <a:p>
          <a:pPr lvl="0" algn="ctr" defTabSz="1244600">
            <a:lnSpc>
              <a:spcPct val="90000"/>
            </a:lnSpc>
            <a:spcBef>
              <a:spcPct val="0"/>
            </a:spcBef>
            <a:spcAft>
              <a:spcPct val="35000"/>
            </a:spcAft>
          </a:pPr>
          <a:r>
            <a:rPr lang="en-US" sz="2000" kern="1200" dirty="0" smtClean="0">
              <a:solidFill>
                <a:schemeClr val="bg1"/>
              </a:solidFill>
            </a:rPr>
            <a:t>Range: 42% (IL) to 100% (VT)</a:t>
          </a:r>
          <a:endParaRPr lang="en-US" sz="2400" kern="1200" dirty="0" smtClean="0">
            <a:solidFill>
              <a:schemeClr val="bg1"/>
            </a:solidFill>
          </a:endParaRPr>
        </a:p>
      </dsp:txBody>
      <dsp:txXfrm rot="-5400000">
        <a:off x="5844887" y="3280156"/>
        <a:ext cx="5844886" cy="1981585"/>
      </dsp:txXfrm>
    </dsp:sp>
    <dsp:sp modelId="{CF1690DB-F6E7-4805-AB3B-A10E6FF98DA8}">
      <dsp:nvSpPr>
        <dsp:cNvPr id="0" name=""/>
        <dsp:cNvSpPr/>
      </dsp:nvSpPr>
      <dsp:spPr>
        <a:xfrm>
          <a:off x="4091420" y="1981585"/>
          <a:ext cx="3506931" cy="1321056"/>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en-US" sz="2800" kern="1200" dirty="0" smtClean="0"/>
            <a:t>Age</a:t>
          </a:r>
          <a:r>
            <a:rPr lang="en-US" sz="1800" kern="1200" dirty="0" smtClean="0"/>
            <a:t> (LT 22 years)</a:t>
          </a:r>
        </a:p>
        <a:p>
          <a:pPr lvl="0" algn="ctr" defTabSz="1244600">
            <a:lnSpc>
              <a:spcPct val="90000"/>
            </a:lnSpc>
            <a:spcBef>
              <a:spcPct val="0"/>
            </a:spcBef>
            <a:spcAft>
              <a:spcPct val="35000"/>
            </a:spcAft>
          </a:pPr>
          <a:r>
            <a:rPr lang="en-US" sz="1800" kern="1200" dirty="0" smtClean="0"/>
            <a:t>39% Nationally</a:t>
          </a:r>
        </a:p>
        <a:p>
          <a:pPr lvl="0" algn="ctr" defTabSz="1244600">
            <a:lnSpc>
              <a:spcPct val="90000"/>
            </a:lnSpc>
            <a:spcBef>
              <a:spcPct val="0"/>
            </a:spcBef>
            <a:spcAft>
              <a:spcPct val="35000"/>
            </a:spcAft>
          </a:pPr>
          <a:r>
            <a:rPr lang="en-US" sz="1800" kern="1200" dirty="0" smtClean="0"/>
            <a:t>Range: 0% (RI) to 65% (AZ) </a:t>
          </a:r>
          <a:endParaRPr lang="en-US" sz="1800" kern="1200" dirty="0"/>
        </a:p>
      </dsp:txBody>
      <dsp:txXfrm>
        <a:off x="4155909" y="2046074"/>
        <a:ext cx="3377953" cy="119207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0.42633</cdr:x>
      <cdr:y>0.50783</cdr:y>
    </cdr:from>
    <cdr:to>
      <cdr:x>0.66405</cdr:x>
      <cdr:y>0.63982</cdr:y>
    </cdr:to>
    <cdr:sp macro="" textlink="">
      <cdr:nvSpPr>
        <cdr:cNvPr id="2" name="TextBox 1"/>
        <cdr:cNvSpPr txBox="1"/>
      </cdr:nvSpPr>
      <cdr:spPr>
        <a:xfrm xmlns:a="http://schemas.openxmlformats.org/drawingml/2006/main">
          <a:off x="2066925" y="2162176"/>
          <a:ext cx="1152525" cy="56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0.43615</cdr:x>
      <cdr:y>0.53468</cdr:y>
    </cdr:from>
    <cdr:to>
      <cdr:x>0.62475</cdr:x>
      <cdr:y>0.74944</cdr:y>
    </cdr:to>
    <cdr:sp macro="" textlink="">
      <cdr:nvSpPr>
        <cdr:cNvPr id="3" name="TextBox 2"/>
        <cdr:cNvSpPr txBox="1"/>
      </cdr:nvSpPr>
      <cdr:spPr>
        <a:xfrm xmlns:a="http://schemas.openxmlformats.org/drawingml/2006/main">
          <a:off x="2114550" y="22764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0.45775</cdr:x>
      <cdr:y>0.44681</cdr:y>
    </cdr:from>
    <cdr:to>
      <cdr:x>0.64635</cdr:x>
      <cdr:y>0.66631</cdr:y>
    </cdr:to>
    <cdr:sp macro="" textlink="">
      <cdr:nvSpPr>
        <cdr:cNvPr id="4" name="TextBox 3" descr="58% live with a family member&#10;12% live in their own home&#10;5% live in a host/foster family home&#10;6% live in an IDD group setting of three or fewer people&#10;11% live in an IDD group setting of 4 to 6 people&#10;4% live in an IDD group setting of 7 to 15 people&#10;3% live in an IDD group setting of 16 or more people" title="1.2 million LTSS recipients with IDD"/>
        <cdr:cNvSpPr txBox="1"/>
      </cdr:nvSpPr>
      <cdr:spPr>
        <a:xfrm xmlns:a="http://schemas.openxmlformats.org/drawingml/2006/main">
          <a:off x="4953000" y="3200399"/>
          <a:ext cx="2040727" cy="15722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i="0" u="none" strike="noStrike" dirty="0">
              <a:solidFill>
                <a:srgbClr val="000000"/>
              </a:solidFill>
              <a:latin typeface="Calibri"/>
              <a:cs typeface="Calibri"/>
            </a:rPr>
            <a:t>1.2 million</a:t>
          </a:r>
        </a:p>
        <a:p xmlns:a="http://schemas.openxmlformats.org/drawingml/2006/main">
          <a:pPr algn="ctr"/>
          <a:r>
            <a:rPr lang="en-US" sz="2000" b="1" dirty="0">
              <a:solidFill>
                <a:srgbClr val="000000"/>
              </a:solidFill>
              <a:latin typeface="Calibri"/>
              <a:cs typeface="Calibri"/>
            </a:rPr>
            <a:t>LTSS </a:t>
          </a:r>
        </a:p>
        <a:p xmlns:a="http://schemas.openxmlformats.org/drawingml/2006/main">
          <a:pPr algn="ctr"/>
          <a:r>
            <a:rPr lang="en-US" sz="2000" b="1" dirty="0">
              <a:solidFill>
                <a:srgbClr val="000000"/>
              </a:solidFill>
              <a:latin typeface="Calibri"/>
              <a:cs typeface="Calibri"/>
            </a:rPr>
            <a:t>Recipients</a:t>
          </a:r>
          <a:endParaRPr lang="en-US"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45035-1DAC-4297-8F53-77AC6AEB6660}" type="datetimeFigureOut">
              <a:rPr lang="en-US" smtClean="0"/>
              <a:t>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12673-463E-4BB7-9277-DD7ADC4604E9}" type="slidenum">
              <a:rPr lang="en-US" smtClean="0"/>
              <a:t>‹#›</a:t>
            </a:fld>
            <a:endParaRPr lang="en-US"/>
          </a:p>
        </p:txBody>
      </p:sp>
    </p:spTree>
    <p:extLst>
      <p:ext uri="{BB962C8B-B14F-4D97-AF65-F5344CB8AC3E}">
        <p14:creationId xmlns:p14="http://schemas.microsoft.com/office/powerpoint/2010/main" val="405672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Longitudinal</a:t>
            </a:r>
            <a:r>
              <a:rPr lang="en-US" baseline="0" dirty="0" smtClean="0"/>
              <a:t> data collection for the RISP project began in 1977 with a national census of living arrangements of people with IDD served by state IDD systems. </a:t>
            </a:r>
          </a:p>
          <a:p>
            <a:r>
              <a:rPr lang="en-US" baseline="0" dirty="0" smtClean="0"/>
              <a:t>A second census was conducted in 1982. </a:t>
            </a:r>
          </a:p>
          <a:p>
            <a:r>
              <a:rPr lang="en-US" baseline="0" dirty="0" smtClean="0"/>
              <a:t>AIDD has funded the project continuously since 1988.</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940135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dramatic differences in the average annual per person Medicaid Expenditures by setting type and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average annual per person costs for children was $17,404 for Waiver recipients versus $117,7114 for those in ICF/IID settings.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average annual per person costs for adults were much higher - $52,918 for Waiver recipients and $142,499 for those in ICF/IID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waiver recipients alone there were also clear differences in per person annual expenditures based on where the recipient lived.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average annual per person Waiver expenditures for children were $13,831 for children living with family members vs $37,360 for children living in any other type of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Adults were more expensive regardless of setting type.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average annual per person Waiver expenditures for adults living with a family member was $26,486 versus $72,224.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Several factors contribute to these differences.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People living with family members rarely receive 24 hour paid supports.  Most often family members provide a substantial portion of the daily supports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Waiver recipients living in other settings were less expensive than those living in ICF/IID settings because the ICF/IID program is a one size fits all program with fixed per person costs regardless of variation in individual needs within a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Children are less expensive than adults because they are eligible to receive free educational services. The costs of educational services is not included in these cost estimates.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65375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number of people with IDD living</a:t>
            </a:r>
            <a:r>
              <a:rPr lang="en-US" baseline="0" dirty="0" smtClean="0"/>
              <a:t> in state-operate IDD facilities increased from 2,429 in the 1880 census to 194,650 in 1967 (47% of whom were children). By 2016, the total had declined to 19,502 people (4% of whom were children).  The number of people with IDD living in state operated facilities in 2016 was the lowest it had been since 1910.</a:t>
            </a:r>
          </a:p>
          <a:p>
            <a:endParaRPr lang="en-US" baseline="0" dirty="0"/>
          </a:p>
          <a:p>
            <a:r>
              <a:rPr lang="en-US" baseline="0" dirty="0" smtClean="0"/>
              <a:t>In 2016, a total of 39,705 people with IDD lived in institutional settings of 16 or more people (Table 1.9).</a:t>
            </a:r>
          </a:p>
          <a:p>
            <a:endParaRPr lang="en-US" baseline="0" dirty="0" smtClean="0"/>
          </a:p>
          <a:p>
            <a:r>
              <a:rPr lang="en-US" baseline="0" dirty="0" smtClean="0"/>
              <a:t>In 2016, an estimated 15,712 children ages 21 years or younger lived in congregate settings of 4 or more people (Table 1.12).</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97927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49631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a:t>
            </a:r>
            <a:r>
              <a:rPr lang="en-US" baseline="0" dirty="0" smtClean="0"/>
              <a:t> total number of state operated IDD facilities of 16 or more people declined from 327 in 1977 to 140 in 2016. </a:t>
            </a:r>
          </a:p>
          <a:p>
            <a:endParaRPr lang="en-US" dirty="0" smtClean="0"/>
          </a:p>
          <a:p>
            <a:r>
              <a:rPr lang="en-US" dirty="0" smtClean="0"/>
              <a:t>In 1977 there was at least 1 facility in each of the 50 states plus the District</a:t>
            </a:r>
            <a:r>
              <a:rPr lang="en-US" baseline="0" dirty="0" smtClean="0"/>
              <a:t> of Columbia. </a:t>
            </a:r>
          </a:p>
          <a:p>
            <a:endParaRPr lang="en-US" baseline="0" dirty="0" smtClean="0"/>
          </a:p>
          <a:p>
            <a:r>
              <a:rPr lang="en-US" dirty="0" smtClean="0"/>
              <a:t>By </a:t>
            </a:r>
            <a:r>
              <a:rPr lang="en-US" dirty="0"/>
              <a:t>2016, 15 </a:t>
            </a:r>
            <a:r>
              <a:rPr lang="en-US" dirty="0" smtClean="0"/>
              <a:t>states </a:t>
            </a:r>
            <a:r>
              <a:rPr lang="en-US" dirty="0"/>
              <a:t>had closed all of their large state-operated </a:t>
            </a:r>
            <a:r>
              <a:rPr lang="en-US" dirty="0" smtClean="0"/>
              <a:t>institutions</a:t>
            </a:r>
            <a:r>
              <a:rPr lang="en-US" baseline="0" dirty="0" smtClean="0"/>
              <a:t> (</a:t>
            </a:r>
            <a:r>
              <a:rPr lang="en-US" dirty="0" smtClean="0"/>
              <a:t>Alabama</a:t>
            </a:r>
            <a:r>
              <a:rPr lang="en-US" dirty="0"/>
              <a:t>, Oklahoma, New Mexico, Oregon, Alaska, Hawaii, Minnesota, Michigan, Indiana, West Virginia, the District of Columbia, Rhode Island, Vermont, New Hampshire, and </a:t>
            </a:r>
            <a:r>
              <a:rPr lang="en-US" dirty="0" smtClean="0"/>
              <a:t>Maine). </a:t>
            </a:r>
          </a:p>
          <a:p>
            <a:endParaRPr lang="en-US" dirty="0" smtClean="0"/>
          </a:p>
          <a:p>
            <a:r>
              <a:rPr lang="en-US" dirty="0" smtClean="0"/>
              <a:t>Eight states</a:t>
            </a:r>
            <a:r>
              <a:rPr lang="en-US" baseline="0" dirty="0" smtClean="0"/>
              <a:t> had not closed any large state-operated IDD institutions (Idaho, Colorado, Wyoming, Nebraska, </a:t>
            </a:r>
            <a:r>
              <a:rPr lang="en-US" baseline="0" smtClean="0"/>
              <a:t>Iowa, </a:t>
            </a:r>
            <a:r>
              <a:rPr lang="en-US" baseline="0" dirty="0" smtClean="0"/>
              <a:t>Mississippi, South Carolina and New Jersey).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19991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C7B1E3C-5B34-4DE6-9A18-0DB48A147B34}"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
        <p:nvSpPr>
          <p:cNvPr id="59395" name="Rectangle 2"/>
          <p:cNvSpPr>
            <a:spLocks noGrp="1" noRot="1" noChangeAspect="1" noChangeArrowheads="1" noTextEdit="1"/>
          </p:cNvSpPr>
          <p:nvPr>
            <p:ph type="sldImg"/>
          </p:nvPr>
        </p:nvSpPr>
        <p:spPr>
          <a:xfrm>
            <a:off x="685800" y="1143000"/>
            <a:ext cx="5486400" cy="3086100"/>
          </a:xfrm>
          <a:ln/>
        </p:spPr>
      </p:sp>
      <p:sp>
        <p:nvSpPr>
          <p:cNvPr id="5939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4657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The RISP project tracks long-term</a:t>
            </a:r>
            <a:r>
              <a:rPr lang="en-US" baseline="0" dirty="0" smtClean="0"/>
              <a:t> supports and services for people with IDD along 5 key dimensions: operating entity, setting type, funding source, setting size, and recipient age. </a:t>
            </a:r>
          </a:p>
          <a:p>
            <a:endParaRPr lang="en-US" u="sng" baseline="0" dirty="0" smtClean="0"/>
          </a:p>
          <a:p>
            <a:r>
              <a:rPr lang="en-US" u="sng" baseline="0" dirty="0" smtClean="0"/>
              <a:t>Operating entity</a:t>
            </a:r>
            <a:endParaRPr lang="en-US" u="none" baseline="0" dirty="0" smtClean="0"/>
          </a:p>
          <a:p>
            <a:r>
              <a:rPr lang="en-US" u="none" baseline="0" dirty="0" smtClean="0"/>
              <a:t>Historically, most LTSS services were provided in state-operated settings but by 2016, only 6% of the people living in settings other than with a family member were in a state operated setting. The range was from 0% in 10 states to 61% in Mississippi (Table 1.9).</a:t>
            </a:r>
            <a:endParaRPr lang="en-US" baseline="0" dirty="0" smtClean="0"/>
          </a:p>
          <a:p>
            <a:endParaRPr lang="en-US" baseline="0" dirty="0" smtClean="0"/>
          </a:p>
          <a:p>
            <a:r>
              <a:rPr lang="en-US" u="sng" baseline="0" dirty="0" smtClean="0"/>
              <a:t>Setting type</a:t>
            </a:r>
          </a:p>
          <a:p>
            <a:r>
              <a:rPr lang="en-US" u="none" baseline="0" dirty="0" smtClean="0"/>
              <a:t>The RISP project monitors LTSS provided in six types of settings: the home of a family member, the person’s own home, a host or foster family home, a group home or an IDD or generic institution. In 2016, 58% of LTSS recipients with IDD lived with a family member. States ranged from 8% in MD to 87% in AZ. A very high proportion of recipients in AZ were children (Figure 1.2)</a:t>
            </a:r>
          </a:p>
          <a:p>
            <a:endParaRPr lang="en-US" u="none" baseline="0" dirty="0" smtClean="0"/>
          </a:p>
          <a:p>
            <a:r>
              <a:rPr lang="en-US" u="sng" baseline="0" dirty="0" smtClean="0"/>
              <a:t>Funding authority</a:t>
            </a:r>
          </a:p>
          <a:p>
            <a:r>
              <a:rPr lang="en-US" baseline="0" dirty="0" smtClean="0"/>
              <a:t>Several different Medicaid funding authorities are used to fund LTSS for people with IDD. In 2016, of the 882,076 people receiving Medicaid ICF/IID or Waiver funded supports, 92% received Waiver funded supports (Table 2.13). Range: 74% in AK to 100% in 7 states. </a:t>
            </a:r>
          </a:p>
          <a:p>
            <a:endParaRPr lang="en-US" u="sng" baseline="0" dirty="0" smtClean="0"/>
          </a:p>
          <a:p>
            <a:r>
              <a:rPr lang="en-US" u="sng" baseline="0" dirty="0" smtClean="0"/>
              <a:t>Setting size</a:t>
            </a:r>
          </a:p>
          <a:p>
            <a:r>
              <a:rPr lang="en-US" baseline="0" dirty="0" smtClean="0"/>
              <a:t>The RISP project tracks the size of non family residential settings in four broad categories: 1 to 3 people, 4 to 6 people, 7 to 15 people and 16 or more people. The CDC tracks the proportion living in institutions of 7 or more people for HP 2030. In 2016, 82% of people not living with a family member lived in settings of 6 or fewer people (56% lived with three or fewer people). The range was from 42% in IL to 100% in Vermont (Figure 1.4)</a:t>
            </a:r>
          </a:p>
          <a:p>
            <a:endParaRPr lang="en-US" baseline="0" dirty="0" smtClean="0"/>
          </a:p>
          <a:p>
            <a:r>
              <a:rPr lang="en-US" u="sng" baseline="0" dirty="0" smtClean="0"/>
              <a:t>Age</a:t>
            </a:r>
          </a:p>
          <a:p>
            <a:r>
              <a:rPr lang="en-US" baseline="0" dirty="0" smtClean="0"/>
              <a:t>In 2016, 39% of LTSS recipients with IDD were 21 years or younger. The proportion ranged from 0% in Rhode Island to 65% in Arizona (Table 1.2)</a:t>
            </a:r>
          </a:p>
          <a:p>
            <a:r>
              <a:rPr lang="en-US" baseline="0" dirty="0" smtClean="0"/>
              <a:t> </a:t>
            </a:r>
          </a:p>
        </p:txBody>
      </p:sp>
      <p:sp>
        <p:nvSpPr>
          <p:cNvPr id="4" name="Slide Number Placeholder 3"/>
          <p:cNvSpPr>
            <a:spLocks noGrp="1"/>
          </p:cNvSpPr>
          <p:nvPr>
            <p:ph type="sldNum" sz="quarter" idx="10"/>
          </p:nvPr>
        </p:nvSpPr>
        <p:spPr/>
        <p:txBody>
          <a:bodyPr/>
          <a:lstStyle/>
          <a:p>
            <a:pPr>
              <a:defRPr/>
            </a:pPr>
            <a:fld id="{EDFE5998-6EF2-498C-88D2-2D0EEC83FC16}" type="slidenum">
              <a:rPr lang="en-US" smtClean="0"/>
              <a:pPr>
                <a:defRPr/>
              </a:pPr>
              <a:t>2</a:t>
            </a:fld>
            <a:endParaRPr lang="en-US"/>
          </a:p>
        </p:txBody>
      </p:sp>
    </p:spTree>
    <p:extLst>
      <p:ext uri="{BB962C8B-B14F-4D97-AF65-F5344CB8AC3E}">
        <p14:creationId xmlns:p14="http://schemas.microsoft.com/office/powerpoint/2010/main" val="38423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685800" y="1143000"/>
            <a:ext cx="5486400" cy="30861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RISP data </a:t>
            </a:r>
            <a:r>
              <a:rPr lang="en-US" altLang="en-US" dirty="0" smtClean="0">
                <a:latin typeface="Arial" panose="020B0604020202020204" pitchFamily="34" charset="0"/>
              </a:rPr>
              <a:t>are used to</a:t>
            </a:r>
          </a:p>
          <a:p>
            <a:pPr marL="171450" indent="-171450">
              <a:buFont typeface="Arial" panose="020B0604020202020204" pitchFamily="34" charset="0"/>
              <a:buChar char="•"/>
            </a:pPr>
            <a:r>
              <a:rPr lang="en-US" altLang="en-US" dirty="0" smtClean="0">
                <a:latin typeface="Arial" panose="020B0604020202020204" pitchFamily="34" charset="0"/>
              </a:rPr>
              <a:t>track </a:t>
            </a:r>
            <a:r>
              <a:rPr lang="en-US" altLang="en-US" dirty="0">
                <a:latin typeface="Arial" panose="020B0604020202020204" pitchFamily="34" charset="0"/>
              </a:rPr>
              <a:t>deinstitutionalization and community supports, </a:t>
            </a:r>
            <a:endParaRPr lang="en-US" altLang="en-US" dirty="0" smtClean="0">
              <a:latin typeface="Arial" panose="020B0604020202020204" pitchFamily="34" charset="0"/>
            </a:endParaRPr>
          </a:p>
          <a:p>
            <a:pPr marL="171450" indent="-171450">
              <a:buFont typeface="Arial" panose="020B0604020202020204" pitchFamily="34" charset="0"/>
              <a:buChar char="•"/>
            </a:pPr>
            <a:r>
              <a:rPr lang="en-US" altLang="en-US" dirty="0" smtClean="0">
                <a:latin typeface="Arial" panose="020B0604020202020204" pitchFamily="34" charset="0"/>
              </a:rPr>
              <a:t>advocate </a:t>
            </a:r>
            <a:r>
              <a:rPr lang="en-US" altLang="en-US" dirty="0">
                <a:latin typeface="Arial" panose="020B0604020202020204" pitchFamily="34" charset="0"/>
              </a:rPr>
              <a:t>systems changes, </a:t>
            </a:r>
            <a:endParaRPr lang="en-US" altLang="en-US" dirty="0" smtClean="0">
              <a:latin typeface="Arial" panose="020B0604020202020204" pitchFamily="34" charset="0"/>
            </a:endParaRPr>
          </a:p>
          <a:p>
            <a:pPr marL="171450" indent="-171450">
              <a:buFont typeface="Arial" panose="020B0604020202020204" pitchFamily="34" charset="0"/>
              <a:buChar char="•"/>
            </a:pPr>
            <a:r>
              <a:rPr lang="en-US" altLang="en-US" dirty="0" smtClean="0">
                <a:latin typeface="Arial" panose="020B0604020202020204" pitchFamily="34" charset="0"/>
              </a:rPr>
              <a:t>Inform</a:t>
            </a:r>
            <a:r>
              <a:rPr lang="en-US" altLang="en-US" baseline="0" dirty="0" smtClean="0">
                <a:latin typeface="Arial" panose="020B0604020202020204" pitchFamily="34" charset="0"/>
              </a:rPr>
              <a:t> </a:t>
            </a:r>
            <a:r>
              <a:rPr lang="en-US" altLang="en-US" dirty="0" smtClean="0">
                <a:latin typeface="Arial" panose="020B0604020202020204" pitchFamily="34" charset="0"/>
              </a:rPr>
              <a:t>policy decisions</a:t>
            </a:r>
            <a:r>
              <a:rPr lang="en-US" altLang="en-US" baseline="0" dirty="0" smtClean="0">
                <a:latin typeface="Arial" panose="020B0604020202020204" pitchFamily="34" charset="0"/>
              </a:rPr>
              <a:t> by </a:t>
            </a:r>
            <a:r>
              <a:rPr lang="en-US" altLang="en-US" dirty="0" smtClean="0">
                <a:latin typeface="Arial" panose="020B0604020202020204" pitchFamily="34" charset="0"/>
              </a:rPr>
              <a:t>Congress</a:t>
            </a:r>
            <a:r>
              <a:rPr lang="en-US" altLang="en-US" dirty="0">
                <a:latin typeface="Arial" panose="020B0604020202020204" pitchFamily="34" charset="0"/>
              </a:rPr>
              <a:t>, State Legislatures, </a:t>
            </a:r>
            <a:r>
              <a:rPr lang="en-US" altLang="en-US" dirty="0" smtClean="0">
                <a:latin typeface="Arial" panose="020B0604020202020204" pitchFamily="34" charset="0"/>
              </a:rPr>
              <a:t>Federal and State</a:t>
            </a:r>
            <a:r>
              <a:rPr lang="en-US" altLang="en-US" baseline="0" dirty="0" smtClean="0">
                <a:latin typeface="Arial" panose="020B0604020202020204" pitchFamily="34" charset="0"/>
              </a:rPr>
              <a:t> Agencies </a:t>
            </a:r>
            <a:r>
              <a:rPr lang="en-US" altLang="en-US" dirty="0" smtClean="0">
                <a:latin typeface="Arial" panose="020B0604020202020204" pitchFamily="34" charset="0"/>
              </a:rPr>
              <a:t>and the courts</a:t>
            </a:r>
            <a:r>
              <a:rPr lang="en-US" altLang="en-US" dirty="0">
                <a:latin typeface="Arial" panose="020B0604020202020204" pitchFamily="34" charset="0"/>
              </a:rPr>
              <a:t>. </a:t>
            </a:r>
            <a:endParaRPr lang="en-US" altLang="en-US" dirty="0"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00">
                <a:solidFill>
                  <a:schemeClr val="tx1"/>
                </a:solidFill>
                <a:latin typeface="Arial" panose="020B0604020202020204" pitchFamily="34" charset="0"/>
                <a:ea typeface="MS PGothic" panose="020B0600070205080204" pitchFamily="34" charset="-128"/>
              </a:defRPr>
            </a:lvl1pPr>
            <a:lvl2pPr marL="488172" indent="-187758">
              <a:defRPr sz="1500">
                <a:solidFill>
                  <a:schemeClr val="tx1"/>
                </a:solidFill>
                <a:latin typeface="Arial" panose="020B0604020202020204" pitchFamily="34" charset="0"/>
                <a:ea typeface="MS PGothic" panose="020B0600070205080204" pitchFamily="34" charset="-128"/>
              </a:defRPr>
            </a:lvl2pPr>
            <a:lvl3pPr marL="751034" indent="-150207">
              <a:defRPr sz="1500">
                <a:solidFill>
                  <a:schemeClr val="tx1"/>
                </a:solidFill>
                <a:latin typeface="Arial" panose="020B0604020202020204" pitchFamily="34" charset="0"/>
                <a:ea typeface="MS PGothic" panose="020B0600070205080204" pitchFamily="34" charset="-128"/>
              </a:defRPr>
            </a:lvl3pPr>
            <a:lvl4pPr marL="1051447" indent="-150207">
              <a:defRPr sz="1500">
                <a:solidFill>
                  <a:schemeClr val="tx1"/>
                </a:solidFill>
                <a:latin typeface="Arial" panose="020B0604020202020204" pitchFamily="34" charset="0"/>
                <a:ea typeface="MS PGothic" panose="020B0600070205080204" pitchFamily="34" charset="-128"/>
              </a:defRPr>
            </a:lvl4pPr>
            <a:lvl5pPr marL="1351860" indent="-150207">
              <a:defRPr sz="1500">
                <a:solidFill>
                  <a:schemeClr val="tx1"/>
                </a:solidFill>
                <a:latin typeface="Arial" panose="020B0604020202020204" pitchFamily="34" charset="0"/>
                <a:ea typeface="MS PGothic" panose="020B0600070205080204" pitchFamily="34" charset="-128"/>
              </a:defRPr>
            </a:lvl5pPr>
            <a:lvl6pPr marL="1652274" indent="-150207"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1952688" indent="-150207"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2253101" indent="-150207"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2553515" indent="-150207"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34F26E3-6FFF-468A-98EC-3B4E1A9752A6}" type="slidenum">
              <a:rPr kumimoji="0" lang="en-US" altLang="en-US" sz="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4276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Prevalence rates</a:t>
            </a:r>
            <a:r>
              <a:rPr lang="en-US" baseline="0" dirty="0"/>
              <a:t> differ between children and adults because different data sources were used and because those sources included slightly different groups of people. For children, the estimate included children with ID, ASD and developmental delays. For adults, the estimate includes those with ID, or with DD as defined in the DD Act of 2000 (a stricter criteria than used for children</a:t>
            </a:r>
            <a:r>
              <a:rPr lang="en-US" baseline="0" dirty="0" smtClean="0"/>
              <a:t>)</a:t>
            </a:r>
          </a:p>
          <a:p>
            <a:endParaRPr lang="en-US" baseline="0" dirty="0" smtClean="0"/>
          </a:p>
          <a:p>
            <a:r>
              <a:rPr lang="en-US" dirty="0" smtClean="0"/>
              <a:t>The estimate is based on </a:t>
            </a:r>
          </a:p>
          <a:p>
            <a:pPr marL="171450" indent="-171450">
              <a:buFont typeface="Arial" panose="020B0604020202020204" pitchFamily="34" charset="0"/>
              <a:buChar char="•"/>
            </a:pPr>
            <a:r>
              <a:rPr lang="en-US" dirty="0" smtClean="0"/>
              <a:t>the number of adults and children in the US from the 2016 census, </a:t>
            </a:r>
          </a:p>
          <a:p>
            <a:pPr marL="171450" indent="-171450">
              <a:buFont typeface="Arial" panose="020B0604020202020204" pitchFamily="34" charset="0"/>
              <a:buChar char="•"/>
            </a:pPr>
            <a:r>
              <a:rPr lang="en-US" dirty="0" smtClean="0"/>
              <a:t>prevalence estimates for intellectual or developmental disabilities in adults from the 1994/95</a:t>
            </a:r>
            <a:r>
              <a:rPr lang="en-US" baseline="0" dirty="0" smtClean="0"/>
              <a:t> </a:t>
            </a:r>
            <a:r>
              <a:rPr lang="en-US" dirty="0" smtClean="0"/>
              <a:t>National Health Information Survey – Disability Supplement (NHIS-D; Larson et al., 2001), </a:t>
            </a:r>
          </a:p>
          <a:p>
            <a:pPr marL="171450" indent="-171450">
              <a:buFont typeface="Arial" panose="020B0604020202020204" pitchFamily="34" charset="0"/>
              <a:buChar char="•"/>
            </a:pPr>
            <a:r>
              <a:rPr lang="en-US" dirty="0" smtClean="0"/>
              <a:t>prevalence estimates for ID, ASD and other developmental delays in children from the 2016 NHIS (</a:t>
            </a:r>
            <a:r>
              <a:rPr lang="en-US" dirty="0" err="1" smtClean="0"/>
              <a:t>Zablotsky</a:t>
            </a:r>
            <a:r>
              <a:rPr lang="en-US" dirty="0" smtClean="0"/>
              <a:t> et al, 2017), and </a:t>
            </a:r>
          </a:p>
          <a:p>
            <a:pPr marL="171450" indent="-171450">
              <a:buFont typeface="Arial" panose="020B0604020202020204" pitchFamily="34" charset="0"/>
              <a:buChar char="•"/>
            </a:pPr>
            <a:r>
              <a:rPr lang="en-US" dirty="0" smtClean="0"/>
              <a:t>RISP data on people with IDD in congregate settings (those people are not included in the NHIS sample).</a:t>
            </a:r>
          </a:p>
          <a:p>
            <a:r>
              <a:rPr lang="en-US" dirty="0" smtClean="0"/>
              <a:t>This prevalence estimate is higher than previously reported because the current prevalence estimates for children use a broader definition of DD than in the past.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E6603-61CC-445B-8342-F75A73D2B6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06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Of the US population, 23% (73.6 million) are children; 77% are adults</a:t>
            </a:r>
          </a:p>
          <a:p>
            <a:r>
              <a:rPr lang="en-US" sz="1100" baseline="0" dirty="0" smtClean="0"/>
              <a:t>Of people with IDD, 70% (5.2 million) are children and 30% are adults. </a:t>
            </a:r>
          </a:p>
          <a:p>
            <a:r>
              <a:rPr lang="en-US" sz="1100" baseline="0" dirty="0" smtClean="0"/>
              <a:t>Of people with IDD served known to state IDD systems, 39% (576 thousand) are children, 61% are adults</a:t>
            </a:r>
          </a:p>
          <a:p>
            <a:r>
              <a:rPr lang="en-US" sz="1100" baseline="0" dirty="0" smtClean="0"/>
              <a:t>Of people with IDD in congregate settings of 4+ people, 6% (16 thousand) are children, 94% are adults.</a:t>
            </a:r>
          </a:p>
          <a:p>
            <a:endParaRPr lang="en-US" sz="1100" baseline="0" dirty="0" smtClean="0"/>
          </a:p>
          <a:p>
            <a:r>
              <a:rPr lang="en-US" sz="1100" baseline="0" dirty="0" smtClean="0"/>
              <a:t>State IDD agencies know of or serve 41% of all adults with IDD but only 11% of children with IDD.</a:t>
            </a: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93229CD1-0683-4091-8C7E-23D2EC30CCC8}" type="slidenum">
              <a:rPr lang="en-US" smtClean="0"/>
              <a:t>5</a:t>
            </a:fld>
            <a:endParaRPr lang="en-US"/>
          </a:p>
        </p:txBody>
      </p:sp>
    </p:spTree>
    <p:extLst>
      <p:ext uri="{BB962C8B-B14F-4D97-AF65-F5344CB8AC3E}">
        <p14:creationId xmlns:p14="http://schemas.microsoft.com/office/powerpoint/2010/main" val="321788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charset="0"/>
                <a:ea typeface="ＭＳ Ｐゴシック" charset="0"/>
              </a:rPr>
              <a:t>Of the 513,790 people who lived in a setting other than with a family</a:t>
            </a:r>
            <a:r>
              <a:rPr lang="en-US" sz="1200" baseline="0" dirty="0">
                <a:solidFill>
                  <a:prstClr val="black"/>
                </a:solidFill>
                <a:latin typeface="Arial" charset="0"/>
                <a:ea typeface="ＭＳ Ｐゴシック" charset="0"/>
              </a:rPr>
              <a:t> member,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prstClr val="black"/>
                </a:solidFill>
                <a:latin typeface="Arial" charset="0"/>
                <a:ea typeface="ＭＳ Ｐゴシック" charset="0"/>
              </a:rPr>
              <a:t>56% lived in settings of 3 or fewer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prstClr val="black"/>
                </a:solidFill>
                <a:latin typeface="Arial" charset="0"/>
                <a:ea typeface="ＭＳ Ｐゴシック" charset="0"/>
              </a:rPr>
              <a:t>26% lived in settings of 4 to 6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prstClr val="black"/>
                </a:solidFill>
                <a:latin typeface="Arial" charset="0"/>
                <a:ea typeface="ＭＳ Ｐゴシック" charset="0"/>
              </a:rPr>
              <a:t>10% lived in settings of 7 to 15 people,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prstClr val="black"/>
                </a:solidFill>
                <a:latin typeface="Arial" charset="0"/>
                <a:ea typeface="ＭＳ Ｐゴシック" charset="0"/>
              </a:rPr>
              <a:t>3</a:t>
            </a:r>
            <a:r>
              <a:rPr lang="en-US" sz="1200" baseline="0" dirty="0" smtClean="0">
                <a:solidFill>
                  <a:prstClr val="black"/>
                </a:solidFill>
                <a:latin typeface="Arial" charset="0"/>
                <a:ea typeface="ＭＳ Ｐゴシック" charset="0"/>
              </a:rPr>
              <a:t>% </a:t>
            </a:r>
            <a:r>
              <a:rPr lang="en-US" sz="1200" baseline="0" dirty="0">
                <a:solidFill>
                  <a:prstClr val="black"/>
                </a:solidFill>
                <a:latin typeface="Arial" charset="0"/>
                <a:ea typeface="ＭＳ Ｐゴシック" charset="0"/>
              </a:rPr>
              <a:t>lived in settings of 16 or more people</a:t>
            </a:r>
            <a:endParaRPr lang="en-US" sz="1200" dirty="0">
              <a:solidFill>
                <a:prstClr val="black"/>
              </a:solidFill>
              <a:latin typeface="Arial" charset="0"/>
              <a:ea typeface="ＭＳ Ｐゴシック" charset="0"/>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10225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58% of people who receive long-term supports and service live with family members</a:t>
            </a:r>
          </a:p>
          <a:p>
            <a:endParaRPr lang="en-US" baseline="0" dirty="0"/>
          </a:p>
          <a:p>
            <a:pPr defTabSz="741213">
              <a:defRPr/>
            </a:pPr>
            <a:r>
              <a:rPr lang="en-US" baseline="0" dirty="0">
                <a:solidFill>
                  <a:srgbClr val="FF0000"/>
                </a:solidFill>
              </a:rPr>
              <a:t>Factors associated with state differences </a:t>
            </a:r>
            <a:endParaRPr lang="en-US" baseline="0" dirty="0" smtClean="0">
              <a:solidFill>
                <a:srgbClr val="FF0000"/>
              </a:solidFill>
            </a:endParaRPr>
          </a:p>
          <a:p>
            <a:pPr marL="171450" indent="-171450" defTabSz="741213">
              <a:buFont typeface="Arial" panose="020B0604020202020204" pitchFamily="34" charset="0"/>
              <a:buChar char="•"/>
              <a:defRPr/>
            </a:pPr>
            <a:r>
              <a:rPr lang="en-US" baseline="0" dirty="0" smtClean="0">
                <a:solidFill>
                  <a:srgbClr val="FF0000"/>
                </a:solidFill>
              </a:rPr>
              <a:t>Extent </a:t>
            </a:r>
            <a:r>
              <a:rPr lang="en-US" baseline="0" dirty="0">
                <a:solidFill>
                  <a:srgbClr val="FF0000"/>
                </a:solidFill>
              </a:rPr>
              <a:t>to which state plan HCBS services are used and reported in the RISP </a:t>
            </a:r>
            <a:r>
              <a:rPr lang="en-US" baseline="0" dirty="0" smtClean="0">
                <a:solidFill>
                  <a:srgbClr val="FF0000"/>
                </a:solidFill>
              </a:rPr>
              <a:t>survey</a:t>
            </a:r>
          </a:p>
          <a:p>
            <a:pPr marL="171450" indent="-171450" defTabSz="741213">
              <a:buFont typeface="Arial" panose="020B0604020202020204" pitchFamily="34" charset="0"/>
              <a:buChar char="•"/>
              <a:defRPr/>
            </a:pPr>
            <a:r>
              <a:rPr lang="en-US" baseline="0" dirty="0" smtClean="0">
                <a:solidFill>
                  <a:srgbClr val="FF0000"/>
                </a:solidFill>
              </a:rPr>
              <a:t>Target </a:t>
            </a:r>
            <a:r>
              <a:rPr lang="en-US" baseline="0" dirty="0">
                <a:solidFill>
                  <a:srgbClr val="FF0000"/>
                </a:solidFill>
              </a:rPr>
              <a:t>population – states that do not serve kids through the IDD agency serve fewer people living in the home of a family member.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34241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The transition from institutional to HCBS settings as the predominant model for people with IDD happened in 1995.</a:t>
            </a:r>
          </a:p>
          <a:p>
            <a:endParaRPr lang="en-US" baseline="0" dirty="0" smtClean="0"/>
          </a:p>
          <a:p>
            <a:r>
              <a:rPr lang="en-US" baseline="0" dirty="0" smtClean="0"/>
              <a:t>The number of people with IDD living in institutional ICF/IID settings declined from 140,752 in 1982 to 74,614 in 2016.</a:t>
            </a:r>
          </a:p>
          <a:p>
            <a:endParaRPr lang="en-US" baseline="0" dirty="0" smtClean="0"/>
          </a:p>
          <a:p>
            <a:r>
              <a:rPr lang="en-US" baseline="0" dirty="0" smtClean="0"/>
              <a:t>The number of people with IDD receiving Medicaid LTSS funded by a Medicaid waiver increased from1,381 in 1982 to 907.462 in 2016.</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04244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As</a:t>
            </a:r>
            <a:r>
              <a:rPr lang="en-US" baseline="0" dirty="0" smtClean="0"/>
              <a:t> the number of Medicaid Waiver recipients increased from 291,255 in 1996, to 807,462, the number of people waiting for Medicaid waiver funding also increased (from 87,187 to 193,828.</a:t>
            </a:r>
          </a:p>
          <a:p>
            <a:endParaRPr lang="en-US" baseline="0" dirty="0" smtClean="0"/>
          </a:p>
          <a:p>
            <a:r>
              <a:rPr lang="en-US" baseline="0" dirty="0" smtClean="0"/>
              <a:t>The proportion of those waiting to those receiving services declined from 30% in 1996 to 24% in 2016.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29CD1-0683-4091-8C7E-23D2EC30CCC8}"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751992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135" y="337998"/>
            <a:ext cx="11137903" cy="584775"/>
          </a:xfrm>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527052" y="1125683"/>
            <a:ext cx="11137901" cy="1779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FISP_bottomstrip_nopi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5" y="6078686"/>
            <a:ext cx="12208935" cy="741053"/>
          </a:xfrm>
          <a:prstGeom prst="rect">
            <a:avLst/>
          </a:prstGeom>
        </p:spPr>
      </p:pic>
      <p:pic>
        <p:nvPicPr>
          <p:cNvPr id="6" name="Picture 7" descr="UofM_Driven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2400" y="6553201"/>
            <a:ext cx="30480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RISP 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35" y="6165071"/>
            <a:ext cx="900128" cy="464333"/>
          </a:xfrm>
          <a:prstGeom prst="rect">
            <a:avLst/>
          </a:prstGeom>
        </p:spPr>
      </p:pic>
      <p:pic>
        <p:nvPicPr>
          <p:cNvPr id="10" name="Picture 9" descr="RTClogo for web white-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04" y="6629401"/>
            <a:ext cx="1797899" cy="152390"/>
          </a:xfrm>
          <a:prstGeom prst="rect">
            <a:avLst/>
          </a:prstGeom>
        </p:spPr>
      </p:pic>
    </p:spTree>
    <p:extLst>
      <p:ext uri="{BB962C8B-B14F-4D97-AF65-F5344CB8AC3E}">
        <p14:creationId xmlns:p14="http://schemas.microsoft.com/office/powerpoint/2010/main" val="228790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4181" y="348975"/>
            <a:ext cx="10875819" cy="58477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9567" y="1143005"/>
            <a:ext cx="5264727"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6000" y="1154969"/>
            <a:ext cx="53340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985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7005" y="400929"/>
            <a:ext cx="10972800" cy="58477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97005" y="1165579"/>
            <a:ext cx="5386917" cy="461665"/>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8" indent="0">
              <a:buNone/>
              <a:defRPr sz="1600" b="1"/>
            </a:lvl5pPr>
            <a:lvl6pPr marL="2285934" indent="0">
              <a:buNone/>
              <a:defRPr sz="1600" b="1"/>
            </a:lvl6pPr>
            <a:lvl7pPr marL="2743121" indent="0">
              <a:buNone/>
              <a:defRPr sz="1600" b="1"/>
            </a:lvl7pPr>
            <a:lvl8pPr marL="3200308" indent="0">
              <a:buNone/>
              <a:defRPr sz="1600" b="1"/>
            </a:lvl8pPr>
            <a:lvl9pPr marL="36574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7005" y="1627241"/>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0773" y="1165579"/>
            <a:ext cx="5389035" cy="461665"/>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8" indent="0">
              <a:buNone/>
              <a:defRPr sz="1600" b="1"/>
            </a:lvl5pPr>
            <a:lvl6pPr marL="2285934" indent="0">
              <a:buNone/>
              <a:defRPr sz="1600" b="1"/>
            </a:lvl6pPr>
            <a:lvl7pPr marL="2743121" indent="0">
              <a:buNone/>
              <a:defRPr sz="1600" b="1"/>
            </a:lvl7pPr>
            <a:lvl8pPr marL="3200308" indent="0">
              <a:buNone/>
              <a:defRPr sz="1600" b="1"/>
            </a:lvl8pPr>
            <a:lvl9pPr marL="36574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773" y="1627241"/>
            <a:ext cx="5389035"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28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554181" y="457204"/>
            <a:ext cx="11028219" cy="584775"/>
          </a:xfrm>
        </p:spPr>
        <p:txBody>
          <a:bodyPr/>
          <a:lstStyle/>
          <a:p>
            <a:r>
              <a:rPr lang="en-US" smtClean="0"/>
              <a:t>Click to edit Master title style</a:t>
            </a:r>
            <a:endParaRPr lang="en-US" dirty="0"/>
          </a:p>
        </p:txBody>
      </p:sp>
      <p:sp>
        <p:nvSpPr>
          <p:cNvPr id="12" name="Chart Placeholder 8"/>
          <p:cNvSpPr>
            <a:spLocks noGrp="1"/>
          </p:cNvSpPr>
          <p:nvPr>
            <p:ph type="chart" sz="quarter" idx="13"/>
          </p:nvPr>
        </p:nvSpPr>
        <p:spPr>
          <a:xfrm>
            <a:off x="6400800" y="1219203"/>
            <a:ext cx="5181600" cy="470129"/>
          </a:xfrm>
        </p:spPr>
        <p:txBody>
          <a:bodyPr/>
          <a:lstStyle/>
          <a:p>
            <a:r>
              <a:rPr lang="en-US" smtClean="0"/>
              <a:t>Click icon to add chart</a:t>
            </a:r>
            <a:endParaRPr lang="en-US" dirty="0"/>
          </a:p>
        </p:txBody>
      </p:sp>
      <p:sp>
        <p:nvSpPr>
          <p:cNvPr id="14" name="Chart Placeholder 8"/>
          <p:cNvSpPr>
            <a:spLocks noGrp="1"/>
          </p:cNvSpPr>
          <p:nvPr>
            <p:ph type="chart" sz="quarter" idx="15"/>
          </p:nvPr>
        </p:nvSpPr>
        <p:spPr>
          <a:xfrm>
            <a:off x="6400800" y="3657602"/>
            <a:ext cx="5181600" cy="470129"/>
          </a:xfrm>
        </p:spPr>
        <p:txBody>
          <a:bodyPr/>
          <a:lstStyle/>
          <a:p>
            <a:r>
              <a:rPr lang="en-US" smtClean="0"/>
              <a:t>Click icon to add chart</a:t>
            </a:r>
            <a:endParaRPr lang="en-US" dirty="0"/>
          </a:p>
        </p:txBody>
      </p:sp>
      <p:sp>
        <p:nvSpPr>
          <p:cNvPr id="3" name="Text Placeholder 2"/>
          <p:cNvSpPr>
            <a:spLocks noGrp="1"/>
          </p:cNvSpPr>
          <p:nvPr>
            <p:ph type="body" sz="quarter" idx="16"/>
          </p:nvPr>
        </p:nvSpPr>
        <p:spPr>
          <a:xfrm>
            <a:off x="554181" y="1219202"/>
            <a:ext cx="5338619" cy="400110"/>
          </a:xfrm>
        </p:spPr>
        <p:txBody>
          <a:bodyPr/>
          <a:lstStyle>
            <a:lvl1pPr marL="0" indent="0">
              <a:buNone/>
              <a:defRPr sz="2000"/>
            </a:lvl1pPr>
            <a:lvl2pPr marL="512749" indent="0">
              <a:buNone/>
              <a:defRPr/>
            </a:lvl2pPr>
            <a:lvl3pPr marL="1028670" indent="0">
              <a:buNone/>
              <a:defRPr/>
            </a:lvl3pPr>
            <a:lvl4pPr marL="1489032" indent="0">
              <a:buNone/>
              <a:defRPr/>
            </a:lvl4pPr>
            <a:lvl5pPr marL="2003367" indent="0">
              <a:buNone/>
              <a:defRPr/>
            </a:lvl5pPr>
          </a:lstStyle>
          <a:p>
            <a:pPr lvl="0"/>
            <a:r>
              <a:rPr lang="en-US" smtClean="0"/>
              <a:t>Click to edit Master text styles</a:t>
            </a:r>
          </a:p>
        </p:txBody>
      </p:sp>
    </p:spTree>
    <p:extLst>
      <p:ext uri="{BB962C8B-B14F-4D97-AF65-F5344CB8AC3E}">
        <p14:creationId xmlns:p14="http://schemas.microsoft.com/office/powerpoint/2010/main" val="2282787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70166"/>
            <a:ext cx="4011084" cy="40011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6" y="805257"/>
            <a:ext cx="6815667"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558641"/>
            <a:ext cx="4011084" cy="307777"/>
          </a:xfrm>
        </p:spPr>
        <p:txBody>
          <a:bodyPr/>
          <a:lstStyle>
            <a:lvl1pPr marL="0" indent="0">
              <a:buNone/>
              <a:defRPr sz="1400"/>
            </a:lvl1pPr>
            <a:lvl2pPr marL="457187" indent="0">
              <a:buNone/>
              <a:defRPr sz="1200"/>
            </a:lvl2pPr>
            <a:lvl3pPr marL="914373" indent="0">
              <a:buNone/>
              <a:defRPr sz="1000"/>
            </a:lvl3pPr>
            <a:lvl4pPr marL="1371560" indent="0">
              <a:buNone/>
              <a:defRPr sz="900"/>
            </a:lvl4pPr>
            <a:lvl5pPr marL="1828748" indent="0">
              <a:buNone/>
              <a:defRPr sz="900"/>
            </a:lvl5pPr>
            <a:lvl6pPr marL="2285934" indent="0">
              <a:buNone/>
              <a:defRPr sz="900"/>
            </a:lvl6pPr>
            <a:lvl7pPr marL="2743121" indent="0">
              <a:buNone/>
              <a:defRPr sz="900"/>
            </a:lvl7pPr>
            <a:lvl8pPr marL="3200308" indent="0">
              <a:buNone/>
              <a:defRPr sz="900"/>
            </a:lvl8pPr>
            <a:lvl9pPr marL="3657495" indent="0">
              <a:buNone/>
              <a:defRPr sz="900"/>
            </a:lvl9pPr>
          </a:lstStyle>
          <a:p>
            <a:pPr lvl="0"/>
            <a:r>
              <a:rPr lang="en-US" smtClean="0"/>
              <a:t>Click to edit Master text styles</a:t>
            </a:r>
          </a:p>
        </p:txBody>
      </p:sp>
    </p:spTree>
    <p:extLst>
      <p:ext uri="{BB962C8B-B14F-4D97-AF65-F5344CB8AC3E}">
        <p14:creationId xmlns:p14="http://schemas.microsoft.com/office/powerpoint/2010/main" val="2262229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1625600" y="457204"/>
            <a:ext cx="9448800" cy="584775"/>
          </a:xfrm>
        </p:spPr>
        <p:txBody>
          <a:bodyPr/>
          <a:lstStyle/>
          <a:p>
            <a:r>
              <a:rPr lang="en-US" smtClean="0"/>
              <a:t>Click to edit Master title style</a:t>
            </a:r>
            <a:endParaRPr lang="en-US" dirty="0"/>
          </a:p>
        </p:txBody>
      </p:sp>
      <p:sp>
        <p:nvSpPr>
          <p:cNvPr id="9" name="Chart Placeholder 8"/>
          <p:cNvSpPr>
            <a:spLocks noGrp="1"/>
          </p:cNvSpPr>
          <p:nvPr>
            <p:ph type="chart" sz="quarter" idx="10"/>
          </p:nvPr>
        </p:nvSpPr>
        <p:spPr>
          <a:xfrm>
            <a:off x="609600" y="1219203"/>
            <a:ext cx="5181600" cy="470129"/>
          </a:xfrm>
        </p:spPr>
        <p:txBody>
          <a:bodyPr/>
          <a:lstStyle/>
          <a:p>
            <a:r>
              <a:rPr lang="en-US" smtClean="0"/>
              <a:t>Click icon to add chart</a:t>
            </a:r>
            <a:endParaRPr lang="en-US" dirty="0"/>
          </a:p>
        </p:txBody>
      </p:sp>
      <p:sp>
        <p:nvSpPr>
          <p:cNvPr id="12" name="Chart Placeholder 8"/>
          <p:cNvSpPr>
            <a:spLocks noGrp="1"/>
          </p:cNvSpPr>
          <p:nvPr>
            <p:ph type="chart" sz="quarter" idx="13"/>
          </p:nvPr>
        </p:nvSpPr>
        <p:spPr>
          <a:xfrm>
            <a:off x="6400800" y="1219203"/>
            <a:ext cx="5181600" cy="470129"/>
          </a:xfrm>
        </p:spPr>
        <p:txBody>
          <a:bodyPr/>
          <a:lstStyle/>
          <a:p>
            <a:r>
              <a:rPr lang="en-US" smtClean="0"/>
              <a:t>Click icon to add chart</a:t>
            </a:r>
            <a:endParaRPr lang="en-US" dirty="0"/>
          </a:p>
        </p:txBody>
      </p:sp>
      <p:sp>
        <p:nvSpPr>
          <p:cNvPr id="13" name="Chart Placeholder 8"/>
          <p:cNvSpPr>
            <a:spLocks noGrp="1"/>
          </p:cNvSpPr>
          <p:nvPr>
            <p:ph type="chart" sz="quarter" idx="14"/>
          </p:nvPr>
        </p:nvSpPr>
        <p:spPr>
          <a:xfrm>
            <a:off x="609600" y="3657602"/>
            <a:ext cx="5181600" cy="470129"/>
          </a:xfrm>
        </p:spPr>
        <p:txBody>
          <a:bodyPr/>
          <a:lstStyle/>
          <a:p>
            <a:r>
              <a:rPr lang="en-US" smtClean="0"/>
              <a:t>Click icon to add chart</a:t>
            </a:r>
            <a:endParaRPr lang="en-US" dirty="0"/>
          </a:p>
        </p:txBody>
      </p:sp>
      <p:sp>
        <p:nvSpPr>
          <p:cNvPr id="14" name="Chart Placeholder 8"/>
          <p:cNvSpPr>
            <a:spLocks noGrp="1"/>
          </p:cNvSpPr>
          <p:nvPr>
            <p:ph type="chart" sz="quarter" idx="15"/>
          </p:nvPr>
        </p:nvSpPr>
        <p:spPr>
          <a:xfrm>
            <a:off x="6400800" y="3657602"/>
            <a:ext cx="5181600" cy="470129"/>
          </a:xfrm>
        </p:spPr>
        <p:txBody>
          <a:bodyPr/>
          <a:lstStyle/>
          <a:p>
            <a:r>
              <a:rPr lang="en-US" smtClean="0"/>
              <a:t>Click icon to add chart</a:t>
            </a:r>
            <a:endParaRPr lang="en-US" dirty="0"/>
          </a:p>
        </p:txBody>
      </p:sp>
    </p:spTree>
    <p:extLst>
      <p:ext uri="{BB962C8B-B14F-4D97-AF65-F5344CB8AC3E}">
        <p14:creationId xmlns:p14="http://schemas.microsoft.com/office/powerpoint/2010/main" val="3800958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ustom Layout">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6909" y="1959566"/>
            <a:ext cx="9448800" cy="584775"/>
          </a:xfrm>
        </p:spPr>
        <p:txBody>
          <a:bodyPr/>
          <a:lstStyle/>
          <a:p>
            <a:r>
              <a:rPr lang="en-US" smtClean="0"/>
              <a:t>Click to edit Master title style</a:t>
            </a:r>
            <a:endParaRPr lang="en-US"/>
          </a:p>
        </p:txBody>
      </p:sp>
    </p:spTree>
    <p:extLst>
      <p:ext uri="{BB962C8B-B14F-4D97-AF65-F5344CB8AC3E}">
        <p14:creationId xmlns:p14="http://schemas.microsoft.com/office/powerpoint/2010/main" val="3162970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Custom Layou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4727" y="2063475"/>
            <a:ext cx="9448800" cy="584775"/>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001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Rectangle 4"/>
          <p:cNvSpPr>
            <a:spLocks noGrp="1" noChangeArrowheads="1"/>
          </p:cNvSpPr>
          <p:nvPr>
            <p:ph type="ctrTitle"/>
          </p:nvPr>
        </p:nvSpPr>
        <p:spPr>
          <a:xfrm>
            <a:off x="2336800" y="2755617"/>
            <a:ext cx="7721600" cy="584775"/>
          </a:xfrm>
        </p:spPr>
        <p:txBody>
          <a:bodyPr/>
          <a:lstStyle>
            <a:lvl1pPr algn="ctr">
              <a:defRPr b="1" i="0">
                <a:solidFill>
                  <a:schemeClr val="tx2"/>
                </a:solidFill>
                <a:latin typeface="Open Sans"/>
                <a:cs typeface="Open Sans"/>
              </a:defRPr>
            </a:lvl1pPr>
          </a:lstStyle>
          <a:p>
            <a:r>
              <a:rPr lang="en-US" smtClean="0"/>
              <a:t>Click to edit Master title style</a:t>
            </a:r>
            <a:endParaRPr lang="en-US" dirty="0"/>
          </a:p>
        </p:txBody>
      </p:sp>
      <p:sp>
        <p:nvSpPr>
          <p:cNvPr id="14" name="Rectangle 5"/>
          <p:cNvSpPr>
            <a:spLocks noGrp="1" noChangeArrowheads="1"/>
          </p:cNvSpPr>
          <p:nvPr>
            <p:ph type="subTitle" idx="1"/>
          </p:nvPr>
        </p:nvSpPr>
        <p:spPr>
          <a:xfrm>
            <a:off x="2336800" y="3733803"/>
            <a:ext cx="7620000" cy="470129"/>
          </a:xfrm>
        </p:spPr>
        <p:txBody>
          <a:bodyPr/>
          <a:lstStyle>
            <a:lvl1pPr marL="0" indent="0" algn="ctr">
              <a:buFont typeface="Webdings" charset="2"/>
              <a:buNone/>
              <a:defRPr/>
            </a:lvl1pPr>
          </a:lstStyle>
          <a:p>
            <a:r>
              <a:rPr lang="en-US" smtClean="0"/>
              <a:t>Click to edit Master subtitle style</a:t>
            </a:r>
            <a:endParaRPr lang="en-US" dirty="0"/>
          </a:p>
        </p:txBody>
      </p:sp>
      <p:pic>
        <p:nvPicPr>
          <p:cNvPr id="15" name="Picture 14" descr="FISP_bottomstrip_nopix.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32" y="6078682"/>
            <a:ext cx="12208935" cy="779318"/>
          </a:xfrm>
          <a:prstGeom prst="rect">
            <a:avLst/>
          </a:prstGeom>
        </p:spPr>
      </p:pic>
      <p:pic>
        <p:nvPicPr>
          <p:cNvPr id="16" name="Picture 7" descr="UofM_Driven_whit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42400" y="6553201"/>
            <a:ext cx="30480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RISP logo-0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901" y="6165071"/>
            <a:ext cx="900128" cy="464333"/>
          </a:xfrm>
          <a:prstGeom prst="rect">
            <a:avLst/>
          </a:prstGeom>
        </p:spPr>
      </p:pic>
      <p:pic>
        <p:nvPicPr>
          <p:cNvPr id="21" name="Picture 20" descr="RTClogo for web white-0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2504" y="6629401"/>
            <a:ext cx="1797899" cy="152390"/>
          </a:xfrm>
          <a:prstGeom prst="rect">
            <a:avLst/>
          </a:prstGeom>
        </p:spPr>
      </p:pic>
    </p:spTree>
    <p:extLst>
      <p:ext uri="{BB962C8B-B14F-4D97-AF65-F5344CB8AC3E}">
        <p14:creationId xmlns:p14="http://schemas.microsoft.com/office/powerpoint/2010/main" val="36680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Rectangle 1"/>
          <p:cNvSpPr/>
          <p:nvPr/>
        </p:nvSpPr>
        <p:spPr bwMode="auto">
          <a:xfrm>
            <a:off x="-16935" y="-43450"/>
            <a:ext cx="12192000" cy="690145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3"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angle 4"/>
          <p:cNvSpPr>
            <a:spLocks noGrp="1" noChangeArrowheads="1"/>
          </p:cNvSpPr>
          <p:nvPr>
            <p:ph type="ctrTitle"/>
          </p:nvPr>
        </p:nvSpPr>
        <p:spPr>
          <a:xfrm>
            <a:off x="2336800" y="2755617"/>
            <a:ext cx="7721600" cy="584775"/>
          </a:xfrm>
        </p:spPr>
        <p:txBody>
          <a:bodyPr/>
          <a:lstStyle>
            <a:lvl1pPr algn="ctr">
              <a:defRPr b="1" i="0">
                <a:solidFill>
                  <a:schemeClr val="bg2"/>
                </a:solidFill>
                <a:latin typeface="Open Sans"/>
                <a:cs typeface="Open Sans"/>
              </a:defRPr>
            </a:lvl1pPr>
          </a:lstStyle>
          <a:p>
            <a:r>
              <a:rPr lang="en-US" smtClean="0"/>
              <a:t>Click to edit Master title style</a:t>
            </a:r>
            <a:endParaRPr lang="en-US" dirty="0"/>
          </a:p>
        </p:txBody>
      </p:sp>
      <p:sp>
        <p:nvSpPr>
          <p:cNvPr id="14" name="Rectangle 5"/>
          <p:cNvSpPr>
            <a:spLocks noGrp="1" noChangeArrowheads="1"/>
          </p:cNvSpPr>
          <p:nvPr>
            <p:ph type="subTitle" idx="1"/>
          </p:nvPr>
        </p:nvSpPr>
        <p:spPr>
          <a:xfrm>
            <a:off x="2336800" y="3733803"/>
            <a:ext cx="7620000" cy="470129"/>
          </a:xfrm>
        </p:spPr>
        <p:txBody>
          <a:bodyPr/>
          <a:lstStyle>
            <a:lvl1pPr marL="0" indent="0" algn="ctr">
              <a:buFont typeface="Webdings" charset="2"/>
              <a:buNone/>
              <a:defRPr>
                <a:solidFill>
                  <a:schemeClr val="bg1"/>
                </a:solidFill>
              </a:defRPr>
            </a:lvl1pPr>
          </a:lstStyle>
          <a:p>
            <a:r>
              <a:rPr lang="en-US" smtClean="0"/>
              <a:t>Click to edit Master subtitle style</a:t>
            </a:r>
            <a:endParaRPr lang="en-US" dirty="0"/>
          </a:p>
        </p:txBody>
      </p:sp>
      <p:pic>
        <p:nvPicPr>
          <p:cNvPr id="15" name="Picture 14" descr="FISP_bottomstrip_nopix.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32" y="5922818"/>
            <a:ext cx="12208935" cy="935182"/>
          </a:xfrm>
          <a:prstGeom prst="rect">
            <a:avLst/>
          </a:prstGeom>
        </p:spPr>
      </p:pic>
      <p:pic>
        <p:nvPicPr>
          <p:cNvPr id="16" name="Picture 7" descr="UofM_Driven_whit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42400" y="6553201"/>
            <a:ext cx="30480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RISP logo-0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32" y="6039398"/>
            <a:ext cx="1143751" cy="590007"/>
          </a:xfrm>
          <a:prstGeom prst="rect">
            <a:avLst/>
          </a:prstGeom>
        </p:spPr>
      </p:pic>
      <p:pic>
        <p:nvPicPr>
          <p:cNvPr id="21" name="Picture 20" descr="RTClogo for web white-0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2504" y="6629401"/>
            <a:ext cx="1797899" cy="152390"/>
          </a:xfrm>
          <a:prstGeom prst="rect">
            <a:avLst/>
          </a:prstGeom>
        </p:spPr>
      </p:pic>
    </p:spTree>
    <p:extLst>
      <p:ext uri="{BB962C8B-B14F-4D97-AF65-F5344CB8AC3E}">
        <p14:creationId xmlns:p14="http://schemas.microsoft.com/office/powerpoint/2010/main" val="186917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1"/>
          <p:cNvSpPr/>
          <p:nvPr/>
        </p:nvSpPr>
        <p:spPr bwMode="auto">
          <a:xfrm>
            <a:off x="-8468" y="1"/>
            <a:ext cx="12192000" cy="687587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3"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angle 4"/>
          <p:cNvSpPr>
            <a:spLocks noGrp="1" noChangeArrowheads="1"/>
          </p:cNvSpPr>
          <p:nvPr>
            <p:ph type="ctrTitle"/>
          </p:nvPr>
        </p:nvSpPr>
        <p:spPr>
          <a:xfrm>
            <a:off x="2218659" y="1868097"/>
            <a:ext cx="7721600" cy="584775"/>
          </a:xfrm>
        </p:spPr>
        <p:txBody>
          <a:bodyPr/>
          <a:lstStyle>
            <a:lvl1pPr algn="ctr">
              <a:defRPr b="1" i="0">
                <a:solidFill>
                  <a:schemeClr val="bg2"/>
                </a:solidFill>
                <a:latin typeface="Open Sans"/>
                <a:cs typeface="Open Sans"/>
              </a:defRPr>
            </a:lvl1pPr>
          </a:lstStyle>
          <a:p>
            <a:r>
              <a:rPr lang="en-US" smtClean="0"/>
              <a:t>Click to edit Master title style</a:t>
            </a:r>
            <a:endParaRPr lang="en-US" dirty="0"/>
          </a:p>
        </p:txBody>
      </p:sp>
      <p:sp>
        <p:nvSpPr>
          <p:cNvPr id="14" name="Rectangle 5"/>
          <p:cNvSpPr>
            <a:spLocks noGrp="1" noChangeArrowheads="1"/>
          </p:cNvSpPr>
          <p:nvPr>
            <p:ph type="subTitle" idx="1"/>
          </p:nvPr>
        </p:nvSpPr>
        <p:spPr>
          <a:xfrm>
            <a:off x="2269457" y="2862172"/>
            <a:ext cx="7620000" cy="470129"/>
          </a:xfrm>
        </p:spPr>
        <p:txBody>
          <a:bodyPr/>
          <a:lstStyle>
            <a:lvl1pPr marL="0" indent="0" algn="ctr">
              <a:buFont typeface="Webdings" charset="2"/>
              <a:buNone/>
              <a:defRPr/>
            </a:lvl1pPr>
          </a:lstStyle>
          <a:p>
            <a:r>
              <a:rPr lang="en-US" smtClean="0"/>
              <a:t>Click to edit Master subtitle style</a:t>
            </a:r>
            <a:endParaRPr lang="en-US" dirty="0"/>
          </a:p>
        </p:txBody>
      </p:sp>
      <p:pic>
        <p:nvPicPr>
          <p:cNvPr id="15" name="Picture 14" descr="FISP_bottomstrip_nopi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2" y="6078682"/>
            <a:ext cx="12208935" cy="810162"/>
          </a:xfrm>
          <a:prstGeom prst="rect">
            <a:avLst/>
          </a:prstGeom>
        </p:spPr>
      </p:pic>
      <p:pic>
        <p:nvPicPr>
          <p:cNvPr id="16" name="Picture 7" descr="UofM_Driven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2400" y="6553201"/>
            <a:ext cx="30480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descr="RISP 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23" y="6140611"/>
            <a:ext cx="900128" cy="464333"/>
          </a:xfrm>
          <a:prstGeom prst="rect">
            <a:avLst/>
          </a:prstGeom>
        </p:spPr>
      </p:pic>
      <p:pic>
        <p:nvPicPr>
          <p:cNvPr id="21" name="Picture 20" descr="RTClogo for web white-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04" y="6629401"/>
            <a:ext cx="1797899" cy="152390"/>
          </a:xfrm>
          <a:prstGeom prst="rect">
            <a:avLst/>
          </a:prstGeom>
        </p:spPr>
      </p:pic>
    </p:spTree>
    <p:extLst>
      <p:ext uri="{BB962C8B-B14F-4D97-AF65-F5344CB8AC3E}">
        <p14:creationId xmlns:p14="http://schemas.microsoft.com/office/powerpoint/2010/main" val="363876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Rectangle 1"/>
          <p:cNvSpPr/>
          <p:nvPr/>
        </p:nvSpPr>
        <p:spPr bwMode="auto">
          <a:xfrm>
            <a:off x="0" y="0"/>
            <a:ext cx="12192000" cy="68580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3"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angle 4"/>
          <p:cNvSpPr>
            <a:spLocks noGrp="1" noChangeArrowheads="1"/>
          </p:cNvSpPr>
          <p:nvPr>
            <p:ph type="ctrTitle"/>
          </p:nvPr>
        </p:nvSpPr>
        <p:spPr>
          <a:xfrm>
            <a:off x="2336800" y="2755617"/>
            <a:ext cx="7721600" cy="584775"/>
          </a:xfrm>
        </p:spPr>
        <p:txBody>
          <a:bodyPr/>
          <a:lstStyle>
            <a:lvl1pPr algn="ctr">
              <a:defRPr b="1" i="0">
                <a:solidFill>
                  <a:schemeClr val="bg1"/>
                </a:solidFill>
                <a:latin typeface="Open Sans"/>
                <a:cs typeface="Open Sans"/>
              </a:defRPr>
            </a:lvl1pPr>
          </a:lstStyle>
          <a:p>
            <a:r>
              <a:rPr lang="en-US" smtClean="0"/>
              <a:t>Click to edit Master title style</a:t>
            </a:r>
            <a:endParaRPr lang="en-US" dirty="0"/>
          </a:p>
        </p:txBody>
      </p:sp>
      <p:sp>
        <p:nvSpPr>
          <p:cNvPr id="14" name="Rectangle 5"/>
          <p:cNvSpPr>
            <a:spLocks noGrp="1" noChangeArrowheads="1"/>
          </p:cNvSpPr>
          <p:nvPr>
            <p:ph type="subTitle" idx="1"/>
          </p:nvPr>
        </p:nvSpPr>
        <p:spPr>
          <a:xfrm>
            <a:off x="2336800" y="3733803"/>
            <a:ext cx="7620000" cy="470129"/>
          </a:xfrm>
        </p:spPr>
        <p:txBody>
          <a:bodyPr/>
          <a:lstStyle>
            <a:lvl1pPr marL="0" indent="0" algn="ctr">
              <a:buFont typeface="Webdings" charset="2"/>
              <a:buNone/>
              <a:defRPr>
                <a:solidFill>
                  <a:schemeClr val="bg1"/>
                </a:solidFill>
              </a:defRPr>
            </a:lvl1pPr>
          </a:lstStyle>
          <a:p>
            <a:r>
              <a:rPr lang="en-US" smtClean="0"/>
              <a:t>Click to edit Master subtitle style</a:t>
            </a:r>
            <a:endParaRPr lang="en-US" dirty="0"/>
          </a:p>
        </p:txBody>
      </p:sp>
      <p:pic>
        <p:nvPicPr>
          <p:cNvPr id="15" name="Picture 14" descr="FISP_bottomstrip_nopix.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32" y="6194887"/>
            <a:ext cx="12208935" cy="663117"/>
          </a:xfrm>
          <a:prstGeom prst="rect">
            <a:avLst/>
          </a:prstGeom>
        </p:spPr>
      </p:pic>
      <p:pic>
        <p:nvPicPr>
          <p:cNvPr id="16" name="Picture 7" descr="UofM_Driven_whit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42400" y="6553201"/>
            <a:ext cx="30480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RISP logo-0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389" y="6194887"/>
            <a:ext cx="900128" cy="464333"/>
          </a:xfrm>
          <a:prstGeom prst="rect">
            <a:avLst/>
          </a:prstGeom>
        </p:spPr>
      </p:pic>
      <p:pic>
        <p:nvPicPr>
          <p:cNvPr id="21" name="Picture 20" descr="RTClogo for web white-0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2504" y="6629401"/>
            <a:ext cx="1797899" cy="152390"/>
          </a:xfrm>
          <a:prstGeom prst="rect">
            <a:avLst/>
          </a:prstGeom>
        </p:spPr>
      </p:pic>
    </p:spTree>
    <p:extLst>
      <p:ext uri="{BB962C8B-B14F-4D97-AF65-F5344CB8AC3E}">
        <p14:creationId xmlns:p14="http://schemas.microsoft.com/office/powerpoint/2010/main" val="291090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6_Custom Layout">
    <p:bg>
      <p:bgPr>
        <a:solidFill>
          <a:schemeClr val="bg1">
            <a:lumMod val="50000"/>
          </a:schemeClr>
        </a:solidFill>
        <a:effectLst/>
      </p:bgPr>
    </p:bg>
    <p:spTree>
      <p:nvGrpSpPr>
        <p:cNvPr id="1" name=""/>
        <p:cNvGrpSpPr/>
        <p:nvPr/>
      </p:nvGrpSpPr>
      <p:grpSpPr>
        <a:xfrm>
          <a:off x="0" y="0"/>
          <a:ext cx="0" cy="0"/>
          <a:chOff x="0" y="0"/>
          <a:chExt cx="0" cy="0"/>
        </a:xfrm>
      </p:grpSpPr>
      <p:sp>
        <p:nvSpPr>
          <p:cNvPr id="3" name="Rectangle 4"/>
          <p:cNvSpPr>
            <a:spLocks noGrp="1" noChangeArrowheads="1"/>
          </p:cNvSpPr>
          <p:nvPr>
            <p:ph type="ctrTitle"/>
          </p:nvPr>
        </p:nvSpPr>
        <p:spPr>
          <a:xfrm>
            <a:off x="2218659" y="1868097"/>
            <a:ext cx="7721600" cy="584775"/>
          </a:xfrm>
        </p:spPr>
        <p:txBody>
          <a:bodyPr/>
          <a:lstStyle>
            <a:lvl1pPr algn="ctr">
              <a:defRPr b="1" i="0">
                <a:solidFill>
                  <a:schemeClr val="bg2"/>
                </a:solidFill>
                <a:latin typeface="Open Sans"/>
                <a:cs typeface="Open Sans"/>
              </a:defRPr>
            </a:lvl1pPr>
          </a:lstStyle>
          <a:p>
            <a:r>
              <a:rPr lang="en-US" smtClean="0"/>
              <a:t>Click to edit Master title style</a:t>
            </a:r>
            <a:endParaRPr lang="en-US" dirty="0"/>
          </a:p>
        </p:txBody>
      </p:sp>
      <p:sp>
        <p:nvSpPr>
          <p:cNvPr id="4" name="Rectangle 5"/>
          <p:cNvSpPr>
            <a:spLocks noGrp="1" noChangeArrowheads="1"/>
          </p:cNvSpPr>
          <p:nvPr>
            <p:ph type="subTitle" idx="1"/>
          </p:nvPr>
        </p:nvSpPr>
        <p:spPr>
          <a:xfrm>
            <a:off x="2269457" y="2862172"/>
            <a:ext cx="7620000" cy="470129"/>
          </a:xfrm>
        </p:spPr>
        <p:txBody>
          <a:bodyPr/>
          <a:lstStyle>
            <a:lvl1pPr marL="0" indent="0" algn="ctr">
              <a:buFont typeface="Webdings" charset="2"/>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11513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12517"/>
            <a:ext cx="10972800" cy="584775"/>
          </a:xfrm>
        </p:spPr>
        <p:txBody>
          <a:bodyPr/>
          <a:lstStyle>
            <a:lvl1pPr algn="ct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2361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9" name="Title 1"/>
          <p:cNvSpPr>
            <a:spLocks noGrp="1"/>
          </p:cNvSpPr>
          <p:nvPr>
            <p:ph type="title"/>
          </p:nvPr>
        </p:nvSpPr>
        <p:spPr>
          <a:xfrm>
            <a:off x="609600" y="964917"/>
            <a:ext cx="10972800" cy="584775"/>
          </a:xfrm>
        </p:spPr>
        <p:txBody>
          <a:bodyP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394239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39" y="400929"/>
            <a:ext cx="11291455" cy="584775"/>
          </a:xfrm>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a:xfrm>
            <a:off x="415639" y="1277227"/>
            <a:ext cx="11291455" cy="1779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28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FISP_bottomstrip_nopix.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16932" y="6128326"/>
            <a:ext cx="12208935" cy="729674"/>
          </a:xfrm>
          <a:prstGeom prst="rect">
            <a:avLst/>
          </a:prstGeom>
        </p:spPr>
      </p:pic>
      <p:sp>
        <p:nvSpPr>
          <p:cNvPr id="1028" name="Rectangle 7"/>
          <p:cNvSpPr>
            <a:spLocks noGrp="1" noChangeArrowheads="1"/>
          </p:cNvSpPr>
          <p:nvPr>
            <p:ph type="body" idx="1"/>
          </p:nvPr>
        </p:nvSpPr>
        <p:spPr bwMode="auto">
          <a:xfrm>
            <a:off x="563573" y="1194955"/>
            <a:ext cx="10797155" cy="177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8"/>
          <p:cNvSpPr>
            <a:spLocks noGrp="1" noChangeArrowheads="1"/>
          </p:cNvSpPr>
          <p:nvPr>
            <p:ph type="title"/>
          </p:nvPr>
        </p:nvSpPr>
        <p:spPr bwMode="auto">
          <a:xfrm>
            <a:off x="563573" y="463494"/>
            <a:ext cx="1079715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US" dirty="0"/>
          </a:p>
        </p:txBody>
      </p:sp>
      <p:pic>
        <p:nvPicPr>
          <p:cNvPr id="10" name="Picture 7" descr="UofM_Driven_white"/>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9042400" y="6553201"/>
            <a:ext cx="304800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RISP logo-01.png"/>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131323" y="6160348"/>
            <a:ext cx="900128" cy="464333"/>
          </a:xfrm>
          <a:prstGeom prst="rect">
            <a:avLst/>
          </a:prstGeom>
        </p:spPr>
      </p:pic>
      <p:pic>
        <p:nvPicPr>
          <p:cNvPr id="8" name="Picture 7" descr="RTClogo for web white-01.png"/>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32504" y="6629401"/>
            <a:ext cx="1797899" cy="152390"/>
          </a:xfrm>
          <a:prstGeom prst="rect">
            <a:avLst/>
          </a:prstGeom>
        </p:spPr>
      </p:pic>
    </p:spTree>
    <p:extLst>
      <p:ext uri="{BB962C8B-B14F-4D97-AF65-F5344CB8AC3E}">
        <p14:creationId xmlns:p14="http://schemas.microsoft.com/office/powerpoint/2010/main" val="1855092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rtl="0" eaLnBrk="1" fontAlgn="base" hangingPunct="1">
        <a:spcBef>
          <a:spcPct val="0"/>
        </a:spcBef>
        <a:spcAft>
          <a:spcPct val="0"/>
        </a:spcAft>
        <a:defRPr sz="3200" b="1" i="0">
          <a:solidFill>
            <a:schemeClr val="tx2"/>
          </a:solidFill>
          <a:latin typeface="Open Sans"/>
          <a:ea typeface="+mj-ea"/>
          <a:cs typeface="Open Sans"/>
        </a:defRPr>
      </a:lvl1pPr>
      <a:lvl2pPr algn="l" rtl="0" eaLnBrk="1" fontAlgn="base" hangingPunct="1">
        <a:spcBef>
          <a:spcPct val="0"/>
        </a:spcBef>
        <a:spcAft>
          <a:spcPct val="0"/>
        </a:spcAft>
        <a:defRPr sz="3600">
          <a:solidFill>
            <a:srgbClr val="0F3F59"/>
          </a:solidFill>
          <a:latin typeface="Open Sans" charset="0"/>
          <a:ea typeface="ＭＳ Ｐゴシック" charset="-128"/>
          <a:cs typeface="ＭＳ Ｐゴシック" charset="-128"/>
        </a:defRPr>
      </a:lvl2pPr>
      <a:lvl3pPr algn="l" rtl="0" eaLnBrk="1" fontAlgn="base" hangingPunct="1">
        <a:spcBef>
          <a:spcPct val="0"/>
        </a:spcBef>
        <a:spcAft>
          <a:spcPct val="0"/>
        </a:spcAft>
        <a:defRPr sz="3600">
          <a:solidFill>
            <a:srgbClr val="0F3F59"/>
          </a:solidFill>
          <a:latin typeface="Open Sans" charset="0"/>
          <a:ea typeface="ＭＳ Ｐゴシック" charset="-128"/>
          <a:cs typeface="ＭＳ Ｐゴシック" charset="-128"/>
        </a:defRPr>
      </a:lvl3pPr>
      <a:lvl4pPr algn="l" rtl="0" eaLnBrk="1" fontAlgn="base" hangingPunct="1">
        <a:spcBef>
          <a:spcPct val="0"/>
        </a:spcBef>
        <a:spcAft>
          <a:spcPct val="0"/>
        </a:spcAft>
        <a:defRPr sz="3600">
          <a:solidFill>
            <a:srgbClr val="0F3F59"/>
          </a:solidFill>
          <a:latin typeface="Open Sans" charset="0"/>
          <a:ea typeface="ＭＳ Ｐゴシック" charset="-128"/>
          <a:cs typeface="ＭＳ Ｐゴシック" charset="-128"/>
        </a:defRPr>
      </a:lvl4pPr>
      <a:lvl5pPr algn="l" rtl="0" eaLnBrk="1" fontAlgn="base" hangingPunct="1">
        <a:spcBef>
          <a:spcPct val="0"/>
        </a:spcBef>
        <a:spcAft>
          <a:spcPct val="0"/>
        </a:spcAft>
        <a:defRPr sz="3600">
          <a:solidFill>
            <a:srgbClr val="0F3F59"/>
          </a:solidFill>
          <a:latin typeface="Open Sans" charset="0"/>
          <a:ea typeface="ＭＳ Ｐゴシック" charset="-128"/>
          <a:cs typeface="ＭＳ Ｐゴシック" charset="-128"/>
        </a:defRPr>
      </a:lvl5pPr>
      <a:lvl6pPr marL="457187" algn="l" rtl="0" eaLnBrk="1" fontAlgn="base" hangingPunct="1">
        <a:spcBef>
          <a:spcPct val="0"/>
        </a:spcBef>
        <a:spcAft>
          <a:spcPct val="0"/>
        </a:spcAft>
        <a:defRPr sz="3600">
          <a:solidFill>
            <a:srgbClr val="0F3F59"/>
          </a:solidFill>
          <a:latin typeface="Arial" charset="0"/>
          <a:ea typeface="ＭＳ Ｐゴシック" charset="-128"/>
          <a:cs typeface="ＭＳ Ｐゴシック" charset="-128"/>
        </a:defRPr>
      </a:lvl6pPr>
      <a:lvl7pPr marL="914373" algn="l" rtl="0" eaLnBrk="1" fontAlgn="base" hangingPunct="1">
        <a:spcBef>
          <a:spcPct val="0"/>
        </a:spcBef>
        <a:spcAft>
          <a:spcPct val="0"/>
        </a:spcAft>
        <a:defRPr sz="3600">
          <a:solidFill>
            <a:srgbClr val="0F3F59"/>
          </a:solidFill>
          <a:latin typeface="Arial" charset="0"/>
          <a:ea typeface="ＭＳ Ｐゴシック" charset="-128"/>
          <a:cs typeface="ＭＳ Ｐゴシック" charset="-128"/>
        </a:defRPr>
      </a:lvl7pPr>
      <a:lvl8pPr marL="1371560" algn="l" rtl="0" eaLnBrk="1" fontAlgn="base" hangingPunct="1">
        <a:spcBef>
          <a:spcPct val="0"/>
        </a:spcBef>
        <a:spcAft>
          <a:spcPct val="0"/>
        </a:spcAft>
        <a:defRPr sz="3600">
          <a:solidFill>
            <a:srgbClr val="0F3F59"/>
          </a:solidFill>
          <a:latin typeface="Arial" charset="0"/>
          <a:ea typeface="ＭＳ Ｐゴシック" charset="-128"/>
          <a:cs typeface="ＭＳ Ｐゴシック" charset="-128"/>
        </a:defRPr>
      </a:lvl8pPr>
      <a:lvl9pPr marL="1828748" algn="l" rtl="0" eaLnBrk="1" fontAlgn="base" hangingPunct="1">
        <a:spcBef>
          <a:spcPct val="0"/>
        </a:spcBef>
        <a:spcAft>
          <a:spcPct val="0"/>
        </a:spcAft>
        <a:defRPr sz="3600">
          <a:solidFill>
            <a:srgbClr val="0F3F59"/>
          </a:solidFill>
          <a:latin typeface="Arial" charset="0"/>
          <a:ea typeface="ＭＳ Ｐゴシック" charset="-128"/>
          <a:cs typeface="ＭＳ Ｐゴシック" charset="-128"/>
        </a:defRPr>
      </a:lvl9pPr>
    </p:titleStyle>
    <p:bodyStyle>
      <a:lvl1pPr marL="398453" indent="-398453" algn="l" rtl="0" eaLnBrk="1" fontAlgn="base" hangingPunct="1">
        <a:spcBef>
          <a:spcPct val="20000"/>
        </a:spcBef>
        <a:spcAft>
          <a:spcPct val="0"/>
        </a:spcAft>
        <a:buClr>
          <a:schemeClr val="accent1"/>
        </a:buClr>
        <a:buSzPct val="50000"/>
        <a:buFont typeface="Webdings" charset="0"/>
        <a:buChar char="g"/>
        <a:defRPr sz="2455">
          <a:solidFill>
            <a:schemeClr val="tx1"/>
          </a:solidFill>
          <a:latin typeface="Open Sans"/>
          <a:ea typeface="+mn-ea"/>
          <a:cs typeface="Open Sans"/>
        </a:defRPr>
      </a:lvl1pPr>
      <a:lvl2pPr marL="858813" indent="-346065" algn="l" rtl="0" eaLnBrk="1" fontAlgn="base" hangingPunct="1">
        <a:spcBef>
          <a:spcPct val="20000"/>
        </a:spcBef>
        <a:spcAft>
          <a:spcPct val="0"/>
        </a:spcAft>
        <a:buClr>
          <a:schemeClr val="folHlink"/>
        </a:buClr>
        <a:buSzPct val="50000"/>
        <a:buFont typeface="Webdings" charset="0"/>
        <a:buChar char="g"/>
        <a:defRPr sz="2181">
          <a:solidFill>
            <a:schemeClr val="tx1"/>
          </a:solidFill>
          <a:latin typeface="Open Sans"/>
          <a:ea typeface="+mn-ea"/>
          <a:cs typeface="Open Sans"/>
        </a:defRPr>
      </a:lvl2pPr>
      <a:lvl3pPr marL="1374735" indent="-346065" algn="l" rtl="0" eaLnBrk="1" fontAlgn="base" hangingPunct="1">
        <a:spcBef>
          <a:spcPct val="20000"/>
        </a:spcBef>
        <a:spcAft>
          <a:spcPct val="0"/>
        </a:spcAft>
        <a:buClr>
          <a:srgbClr val="0F3F59"/>
        </a:buClr>
        <a:buSzPct val="50000"/>
        <a:buFont typeface="Webdings" charset="0"/>
        <a:buChar char="g"/>
        <a:defRPr sz="1909">
          <a:solidFill>
            <a:schemeClr val="tx1"/>
          </a:solidFill>
          <a:latin typeface="Open Sans"/>
          <a:ea typeface="+mn-ea"/>
          <a:cs typeface="Open Sans"/>
        </a:defRPr>
      </a:lvl3pPr>
      <a:lvl4pPr marL="1828748" indent="-339716" algn="l" rtl="0" eaLnBrk="1" fontAlgn="base" hangingPunct="1">
        <a:spcBef>
          <a:spcPct val="20000"/>
        </a:spcBef>
        <a:spcAft>
          <a:spcPct val="0"/>
        </a:spcAft>
        <a:buClr>
          <a:srgbClr val="550517"/>
        </a:buClr>
        <a:buSzPct val="50000"/>
        <a:buFont typeface="Webdings" charset="0"/>
        <a:buChar char="g"/>
        <a:defRPr sz="1636">
          <a:solidFill>
            <a:schemeClr val="tx1"/>
          </a:solidFill>
          <a:latin typeface="Open Sans"/>
          <a:ea typeface="+mn-ea"/>
          <a:cs typeface="Open Sans"/>
        </a:defRPr>
      </a:lvl4pPr>
      <a:lvl5pPr marL="2344671" indent="-341303" algn="l" rtl="0" eaLnBrk="1" fontAlgn="base" hangingPunct="1">
        <a:spcBef>
          <a:spcPct val="20000"/>
        </a:spcBef>
        <a:spcAft>
          <a:spcPct val="0"/>
        </a:spcAft>
        <a:buClr>
          <a:srgbClr val="E96B12"/>
        </a:buClr>
        <a:buSzPct val="50000"/>
        <a:buFont typeface="Webdings" charset="0"/>
        <a:buChar char="g"/>
        <a:defRPr sz="1364">
          <a:solidFill>
            <a:schemeClr val="tx1"/>
          </a:solidFill>
          <a:latin typeface="Open Sans"/>
          <a:ea typeface="+mn-ea"/>
          <a:cs typeface="Open Sans"/>
        </a:defRPr>
      </a:lvl5pPr>
      <a:lvl6pPr marL="2801857" indent="-341303" algn="l" rtl="0" eaLnBrk="1" fontAlgn="base" hangingPunct="1">
        <a:spcBef>
          <a:spcPct val="20000"/>
        </a:spcBef>
        <a:spcAft>
          <a:spcPct val="0"/>
        </a:spcAft>
        <a:buClr>
          <a:srgbClr val="E96B12"/>
        </a:buClr>
        <a:buSzPct val="50000"/>
        <a:buFont typeface="Webdings" charset="2"/>
        <a:buChar char="g"/>
        <a:defRPr sz="2800">
          <a:solidFill>
            <a:schemeClr val="tx1"/>
          </a:solidFill>
          <a:latin typeface="+mn-lt"/>
          <a:ea typeface="+mn-ea"/>
        </a:defRPr>
      </a:lvl6pPr>
      <a:lvl7pPr marL="3259044" indent="-341303" algn="l" rtl="0" eaLnBrk="1" fontAlgn="base" hangingPunct="1">
        <a:spcBef>
          <a:spcPct val="20000"/>
        </a:spcBef>
        <a:spcAft>
          <a:spcPct val="0"/>
        </a:spcAft>
        <a:buClr>
          <a:srgbClr val="E96B12"/>
        </a:buClr>
        <a:buSzPct val="50000"/>
        <a:buFont typeface="Webdings" charset="2"/>
        <a:buChar char="g"/>
        <a:defRPr sz="2800">
          <a:solidFill>
            <a:schemeClr val="tx1"/>
          </a:solidFill>
          <a:latin typeface="+mn-lt"/>
          <a:ea typeface="+mn-ea"/>
        </a:defRPr>
      </a:lvl7pPr>
      <a:lvl8pPr marL="3716230" indent="-341303" algn="l" rtl="0" eaLnBrk="1" fontAlgn="base" hangingPunct="1">
        <a:spcBef>
          <a:spcPct val="20000"/>
        </a:spcBef>
        <a:spcAft>
          <a:spcPct val="0"/>
        </a:spcAft>
        <a:buClr>
          <a:srgbClr val="E96B12"/>
        </a:buClr>
        <a:buSzPct val="50000"/>
        <a:buFont typeface="Webdings" charset="2"/>
        <a:buChar char="g"/>
        <a:defRPr sz="2800">
          <a:solidFill>
            <a:schemeClr val="tx1"/>
          </a:solidFill>
          <a:latin typeface="+mn-lt"/>
          <a:ea typeface="+mn-ea"/>
        </a:defRPr>
      </a:lvl8pPr>
      <a:lvl9pPr marL="4173417" indent="-341303" algn="l" rtl="0" eaLnBrk="1" fontAlgn="base" hangingPunct="1">
        <a:spcBef>
          <a:spcPct val="20000"/>
        </a:spcBef>
        <a:spcAft>
          <a:spcPct val="0"/>
        </a:spcAft>
        <a:buClr>
          <a:srgbClr val="E96B12"/>
        </a:buClr>
        <a:buSzPct val="50000"/>
        <a:buFont typeface="Webdings" charset="2"/>
        <a:buChar char="g"/>
        <a:defRPr sz="2800">
          <a:solidFill>
            <a:schemeClr val="tx1"/>
          </a:solidFill>
          <a:latin typeface="+mn-lt"/>
          <a:ea typeface="+mn-ea"/>
        </a:defRPr>
      </a:lvl9pPr>
    </p:bodyStyle>
    <p:other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8" algn="l" defTabSz="457187" rtl="0" eaLnBrk="1" latinLnBrk="0" hangingPunct="1">
        <a:defRPr sz="1800" kern="1200">
          <a:solidFill>
            <a:schemeClr val="tx1"/>
          </a:solidFill>
          <a:latin typeface="+mn-lt"/>
          <a:ea typeface="+mn-ea"/>
          <a:cs typeface="+mn-cs"/>
        </a:defRPr>
      </a:lvl5pPr>
      <a:lvl6pPr marL="2285934" algn="l" defTabSz="457187" rtl="0" eaLnBrk="1" latinLnBrk="0" hangingPunct="1">
        <a:defRPr sz="1800" kern="1200">
          <a:solidFill>
            <a:schemeClr val="tx1"/>
          </a:solidFill>
          <a:latin typeface="+mn-lt"/>
          <a:ea typeface="+mn-ea"/>
          <a:cs typeface="+mn-cs"/>
        </a:defRPr>
      </a:lvl6pPr>
      <a:lvl7pPr marL="2743121" algn="l" defTabSz="457187" rtl="0" eaLnBrk="1" latinLnBrk="0" hangingPunct="1">
        <a:defRPr sz="1800" kern="1200">
          <a:solidFill>
            <a:schemeClr val="tx1"/>
          </a:solidFill>
          <a:latin typeface="+mn-lt"/>
          <a:ea typeface="+mn-ea"/>
          <a:cs typeface="+mn-cs"/>
        </a:defRPr>
      </a:lvl7pPr>
      <a:lvl8pPr marL="3200308" algn="l" defTabSz="457187" rtl="0" eaLnBrk="1" latinLnBrk="0" hangingPunct="1">
        <a:defRPr sz="1800" kern="1200">
          <a:solidFill>
            <a:schemeClr val="tx1"/>
          </a:solidFill>
          <a:latin typeface="+mn-lt"/>
          <a:ea typeface="+mn-ea"/>
          <a:cs typeface="+mn-cs"/>
        </a:defRPr>
      </a:lvl8pPr>
      <a:lvl9pPr marL="3657495" algn="l" defTabSz="4571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risp.umn.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7306" y="3994288"/>
            <a:ext cx="11293641" cy="2308324"/>
          </a:xfrm>
          <a:prstGeom prst="rect">
            <a:avLst/>
          </a:prstGeom>
        </p:spPr>
        <p:txBody>
          <a:bodyPr wrap="square">
            <a:spAutoFit/>
          </a:bodyPr>
          <a:lstStyle/>
          <a:p>
            <a:pPr defTabSz="623423" eaLnBrk="0" fontAlgn="base" hangingPunct="0">
              <a:spcBef>
                <a:spcPct val="0"/>
              </a:spcBef>
              <a:spcAft>
                <a:spcPct val="0"/>
              </a:spcAft>
              <a:defRPr/>
            </a:pPr>
            <a:r>
              <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rPr>
              <a:t>Citation: Larson</a:t>
            </a:r>
            <a:r>
              <a:rPr lang="en-US" sz="1600" dirty="0">
                <a:solidFill>
                  <a:prstClr val="black"/>
                </a:solidFill>
                <a:latin typeface="Arial" panose="020B0604020202020204" pitchFamily="34" charset="0"/>
                <a:ea typeface="Open Sans" panose="020B0606030504020204" pitchFamily="34" charset="0"/>
                <a:cs typeface="Arial" panose="020B0604020202020204" pitchFamily="34" charset="0"/>
              </a:rPr>
              <a:t>, S.A., Eschenbacher, H.J., Anderson, L.L., Taylor, B., Pettingell, S., Hewitt, A., Sowers, M., &amp; Bourne, M.L. (2018). In-Home and Residential Long-Term Supports and Services for Persons with Intellectual or Developmental Disabilities: Status and Trends through 2016. Minneapolis: University of Minnesota, Research and Training Center on Community Living, Institute on Community Integration. </a:t>
            </a:r>
            <a:endParaRPr lang="en-US" sz="1600" dirty="0" smtClean="0">
              <a:solidFill>
                <a:prstClr val="black"/>
              </a:solidFill>
              <a:latin typeface="Arial" panose="020B0604020202020204" pitchFamily="34" charset="0"/>
              <a:ea typeface="Open Sans" panose="020B0606030504020204" pitchFamily="34" charset="0"/>
              <a:cs typeface="Arial" panose="020B0604020202020204" pitchFamily="34" charset="0"/>
            </a:endParaRPr>
          </a:p>
          <a:p>
            <a:pPr defTabSz="623423" eaLnBrk="0" fontAlgn="base" hangingPunct="0">
              <a:spcBef>
                <a:spcPct val="0"/>
              </a:spcBef>
              <a:spcAft>
                <a:spcPct val="0"/>
              </a:spcAft>
              <a:defRPr/>
            </a:pPr>
            <a:endParaRPr lang="en-US" sz="1600" dirty="0">
              <a:solidFill>
                <a:prstClr val="black"/>
              </a:solidFill>
              <a:latin typeface="Arial" charset="0"/>
              <a:ea typeface="ＭＳ Ｐゴシック" charset="0"/>
            </a:endParaRPr>
          </a:p>
          <a:p>
            <a:pPr defTabSz="623423" eaLnBrk="0" fontAlgn="base" hangingPunct="0">
              <a:spcBef>
                <a:spcPct val="0"/>
              </a:spcBef>
              <a:spcAft>
                <a:spcPct val="0"/>
              </a:spcAft>
              <a:defRPr/>
            </a:pPr>
            <a:r>
              <a:rPr lang="en-US" sz="1600" dirty="0" smtClean="0">
                <a:solidFill>
                  <a:prstClr val="black"/>
                </a:solidFill>
                <a:latin typeface="Arial" charset="0"/>
                <a:ea typeface="ＭＳ Ｐゴシック" charset="0"/>
              </a:rPr>
              <a:t>Disclaimer: Preparation </a:t>
            </a:r>
            <a:r>
              <a:rPr lang="en-US" sz="1600" dirty="0">
                <a:solidFill>
                  <a:prstClr val="black"/>
                </a:solidFill>
                <a:latin typeface="Arial" charset="0"/>
                <a:ea typeface="ＭＳ Ｐゴシック" charset="0"/>
              </a:rPr>
              <a:t>of this presentation was supported, in part, by cooperative agreement (90DNPA0001-01) from the US Health and Human Services, Administration on Community Living. Grantees undertaking projects under government sponsorship are encouraged to express freely their findings and conclusions. Points of view or opinions do not, therefore necessarily represent official AIDD policy.</a:t>
            </a:r>
          </a:p>
        </p:txBody>
      </p:sp>
      <p:pic>
        <p:nvPicPr>
          <p:cNvPr id="5" name="Picture 4" descr="Residential Information Systems Project (RISP) logo" title="RISP logo">
            <a:extLst>
              <a:ext uri="{FF2B5EF4-FFF2-40B4-BE49-F238E27FC236}">
                <a16:creationId xmlns="" xmlns:a16="http://schemas.microsoft.com/office/drawing/2014/main" id="{F7F6918D-1768-4FB9-8EF1-07533BECAE2C}"/>
              </a:ext>
            </a:extLst>
          </p:cNvPr>
          <p:cNvPicPr>
            <a:picLocks noChangeAspect="1"/>
          </p:cNvPicPr>
          <p:nvPr/>
        </p:nvPicPr>
        <p:blipFill>
          <a:blip r:embed="rId3"/>
          <a:stretch>
            <a:fillRect/>
          </a:stretch>
        </p:blipFill>
        <p:spPr>
          <a:xfrm>
            <a:off x="169657" y="112144"/>
            <a:ext cx="1818409" cy="1083308"/>
          </a:xfrm>
          <a:prstGeom prst="rect">
            <a:avLst/>
          </a:prstGeom>
        </p:spPr>
      </p:pic>
      <p:sp>
        <p:nvSpPr>
          <p:cNvPr id="10" name="Subtitle 9"/>
          <p:cNvSpPr>
            <a:spLocks noGrp="1"/>
          </p:cNvSpPr>
          <p:nvPr>
            <p:ph type="subTitle" idx="1"/>
          </p:nvPr>
        </p:nvSpPr>
        <p:spPr>
          <a:xfrm>
            <a:off x="2277979" y="2917971"/>
            <a:ext cx="7620000" cy="923458"/>
          </a:xfrm>
        </p:spPr>
        <p:txBody>
          <a:bodyPr/>
          <a:lstStyle/>
          <a:p>
            <a:r>
              <a:rPr lang="en-US" dirty="0" smtClean="0">
                <a:solidFill>
                  <a:schemeClr val="accent2"/>
                </a:solidFill>
              </a:rPr>
              <a:t>February 12, 2019</a:t>
            </a:r>
          </a:p>
          <a:p>
            <a:r>
              <a:rPr lang="en-US" dirty="0" smtClean="0">
                <a:solidFill>
                  <a:schemeClr val="accent2"/>
                </a:solidFill>
              </a:rPr>
              <a:t>Sherri Larson larso072@umn.edu</a:t>
            </a:r>
            <a:endParaRPr lang="en-US" dirty="0">
              <a:solidFill>
                <a:schemeClr val="accent2"/>
              </a:solidFill>
            </a:endParaRPr>
          </a:p>
        </p:txBody>
      </p:sp>
      <p:sp>
        <p:nvSpPr>
          <p:cNvPr id="2" name="Title 1"/>
          <p:cNvSpPr>
            <a:spLocks noGrp="1"/>
          </p:cNvSpPr>
          <p:nvPr>
            <p:ph type="ctrTitle"/>
          </p:nvPr>
        </p:nvSpPr>
        <p:spPr>
          <a:xfrm>
            <a:off x="385011" y="1195452"/>
            <a:ext cx="11405936" cy="1569660"/>
          </a:xfrm>
        </p:spPr>
        <p:txBody>
          <a:bodyPr/>
          <a:lstStyle/>
          <a:p>
            <a:r>
              <a:rPr lang="en-US" dirty="0" smtClean="0"/>
              <a:t>Longitudinal Trends in In-home and Residential LTSS for People with IDD from the</a:t>
            </a:r>
            <a:br>
              <a:rPr lang="en-US" dirty="0" smtClean="0"/>
            </a:br>
            <a:r>
              <a:rPr lang="en-US" dirty="0" smtClean="0"/>
              <a:t> Residential Information Systems Project</a:t>
            </a:r>
            <a:endParaRPr lang="en-US" dirty="0"/>
          </a:p>
        </p:txBody>
      </p:sp>
    </p:spTree>
    <p:extLst>
      <p:ext uri="{BB962C8B-B14F-4D97-AF65-F5344CB8AC3E}">
        <p14:creationId xmlns:p14="http://schemas.microsoft.com/office/powerpoint/2010/main" val="1770039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For people ages birth to 21 years the average was&#10;$13,831 for waiver recipients living with a family member&#10;$37,360 for waiver recipients living in other settings&#10;$17,404 average for waiver recipients&#10;$117,714 for people in ICF/IID&#10;For people 22 years or older the averages were&#10;$26,468 for waiver recipients living with a family member&#10;$72,224 for waiver recipeints living in any other setting&#10;$52,918 average for waiver recipients&#10;$142,499 for ICF/IID residents." title="Bar chart showing average annual per person Medicaid Expenditures"/>
          <p:cNvGraphicFramePr>
            <a:graphicFrameLocks/>
          </p:cNvGraphicFramePr>
          <p:nvPr>
            <p:extLst>
              <p:ext uri="{D42A27DB-BD31-4B8C-83A1-F6EECF244321}">
                <p14:modId xmlns:p14="http://schemas.microsoft.com/office/powerpoint/2010/main" val="3865979347"/>
              </p:ext>
            </p:extLst>
          </p:nvPr>
        </p:nvGraphicFramePr>
        <p:xfrm>
          <a:off x="385011" y="1480340"/>
          <a:ext cx="11486147" cy="44873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27135" y="164553"/>
            <a:ext cx="11137903" cy="931665"/>
          </a:xfrm>
        </p:spPr>
        <p:txBody>
          <a:bodyPr/>
          <a:lstStyle/>
          <a:p>
            <a:r>
              <a:rPr lang="en-US" sz="2727" dirty="0">
                <a:solidFill>
                  <a:srgbClr val="0F3959"/>
                </a:solidFill>
              </a:rPr>
              <a:t>Per Person Medicaid Expenditures </a:t>
            </a:r>
            <a:r>
              <a:rPr lang="en-US" sz="2727" dirty="0" smtClean="0">
                <a:solidFill>
                  <a:srgbClr val="0F3959"/>
                </a:solidFill>
              </a:rPr>
              <a:t/>
            </a:r>
            <a:br>
              <a:rPr lang="en-US" sz="2727" dirty="0" smtClean="0">
                <a:solidFill>
                  <a:srgbClr val="0F3959"/>
                </a:solidFill>
              </a:rPr>
            </a:br>
            <a:r>
              <a:rPr lang="en-US" sz="2727" dirty="0" smtClean="0">
                <a:solidFill>
                  <a:srgbClr val="0F3959"/>
                </a:solidFill>
              </a:rPr>
              <a:t>by </a:t>
            </a:r>
            <a:r>
              <a:rPr lang="en-US" sz="2727" dirty="0">
                <a:solidFill>
                  <a:srgbClr val="0F3959"/>
                </a:solidFill>
              </a:rPr>
              <a:t>Age </a:t>
            </a:r>
            <a:r>
              <a:rPr lang="en-US" sz="2727" dirty="0" smtClean="0">
                <a:solidFill>
                  <a:srgbClr val="0F3959"/>
                </a:solidFill>
              </a:rPr>
              <a:t>and Residence Type FY </a:t>
            </a:r>
            <a:r>
              <a:rPr lang="en-US" sz="2727" dirty="0">
                <a:solidFill>
                  <a:srgbClr val="0F3959"/>
                </a:solidFill>
              </a:rPr>
              <a:t>2016</a:t>
            </a:r>
          </a:p>
        </p:txBody>
      </p:sp>
    </p:spTree>
    <p:extLst>
      <p:ext uri="{BB962C8B-B14F-4D97-AF65-F5344CB8AC3E}">
        <p14:creationId xmlns:p14="http://schemas.microsoft.com/office/powerpoint/2010/main" val="1626759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91981"/>
            <a:ext cx="9144000" cy="1077219"/>
          </a:xfrm>
        </p:spPr>
        <p:txBody>
          <a:bodyPr>
            <a:normAutofit/>
          </a:bodyPr>
          <a:lstStyle/>
          <a:p>
            <a:r>
              <a:rPr lang="en-US" dirty="0"/>
              <a:t>People with IDD in Large </a:t>
            </a:r>
            <a:r>
              <a:rPr lang="en-US" dirty="0" smtClean="0"/>
              <a:t>State-Operated </a:t>
            </a:r>
            <a:r>
              <a:rPr lang="en-US" dirty="0"/>
              <a:t>Residential Facilities 1880 to 2016</a:t>
            </a:r>
          </a:p>
        </p:txBody>
      </p:sp>
      <p:graphicFrame>
        <p:nvGraphicFramePr>
          <p:cNvPr id="6" name="Content Placeholder 5" descr="The number of people living in large state residential settings increased from&#10;2,429 in 1880 to&#10;194,650 in 1967.&#10;The number then declined to &#10;95,886 in 1987 and to&#10;19,502 in 2016." title="Area graph showing number of people with IDD living in large state facilities"/>
          <p:cNvGraphicFramePr>
            <a:graphicFrameLocks noGrp="1"/>
          </p:cNvGraphicFramePr>
          <p:nvPr>
            <p:ph idx="1"/>
            <p:extLst>
              <p:ext uri="{D42A27DB-BD31-4B8C-83A1-F6EECF244321}">
                <p14:modId xmlns:p14="http://schemas.microsoft.com/office/powerpoint/2010/main" val="2366522107"/>
              </p:ext>
            </p:extLst>
          </p:nvPr>
        </p:nvGraphicFramePr>
        <p:xfrm>
          <a:off x="420914" y="1765300"/>
          <a:ext cx="11190515" cy="431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4998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 showing changes in number of people with IDD living in settings of various sizes and types&#10;Bar graph showing average annual expenditures by funding type&#10;Line graph showing changes over time in the number of people served by state IDD agencies and the number funded by various funding authorities" title="Picture of a state profile for FY 2017"/>
          <p:cNvPicPr>
            <a:picLocks noGrp="1"/>
          </p:cNvPicPr>
          <p:nvPr>
            <p:ph idx="1"/>
          </p:nvPr>
        </p:nvPicPr>
        <p:blipFill rotWithShape="1">
          <a:blip r:embed="rId3"/>
          <a:srcRect b="2126"/>
          <a:stretch/>
        </p:blipFill>
        <p:spPr>
          <a:xfrm>
            <a:off x="6960870" y="1245870"/>
            <a:ext cx="4270288" cy="5040430"/>
          </a:xfrm>
          <a:prstGeom prst="rect">
            <a:avLst/>
          </a:prstGeom>
        </p:spPr>
      </p:pic>
      <p:pic>
        <p:nvPicPr>
          <p:cNvPr id="7" name="Picture 6" descr="Stacked bar graph shows people by residence size and type in 2006, 2010, 2012, 2014, and 2016." title="Picture showing information available at risp.umn.edu"/>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5079" y="2903621"/>
            <a:ext cx="5529249" cy="3180999"/>
          </a:xfrm>
          <a:prstGeom prst="rect">
            <a:avLst/>
          </a:prstGeom>
        </p:spPr>
      </p:pic>
      <p:pic>
        <p:nvPicPr>
          <p:cNvPr id="9" name="Picture 8" title="Photo of cover of RISP 2016 report"/>
          <p:cNvPicPr/>
          <p:nvPr/>
        </p:nvPicPr>
        <p:blipFill rotWithShape="1">
          <a:blip r:embed="rId5"/>
          <a:srcRect l="61411" t="20058" r="12307" b="19543"/>
          <a:stretch/>
        </p:blipFill>
        <p:spPr bwMode="auto">
          <a:xfrm>
            <a:off x="725079" y="884020"/>
            <a:ext cx="1351280" cy="174688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316438" y="80945"/>
            <a:ext cx="11506594" cy="931665"/>
          </a:xfrm>
        </p:spPr>
        <p:txBody>
          <a:bodyPr/>
          <a:lstStyle/>
          <a:p>
            <a:r>
              <a:rPr lang="en-US" sz="2727" dirty="0" smtClean="0"/>
              <a:t>RISP Online Resources: Annual Reports, Interactive Visualizations and </a:t>
            </a:r>
            <a:r>
              <a:rPr lang="en-US" sz="2727" dirty="0"/>
              <a:t>State Profiles </a:t>
            </a:r>
            <a:r>
              <a:rPr lang="en-US" sz="2727" dirty="0" smtClean="0"/>
              <a:t>(https</a:t>
            </a:r>
            <a:r>
              <a:rPr lang="en-US" sz="2727" dirty="0"/>
              <a:t>://risp.umn.edu</a:t>
            </a:r>
            <a:r>
              <a:rPr lang="en-US" sz="2727" dirty="0" smtClean="0"/>
              <a:t>/)</a:t>
            </a:r>
            <a:endParaRPr lang="en-US" sz="2727" dirty="0"/>
          </a:p>
        </p:txBody>
      </p:sp>
    </p:spTree>
    <p:extLst>
      <p:ext uri="{BB962C8B-B14F-4D97-AF65-F5344CB8AC3E}">
        <p14:creationId xmlns:p14="http://schemas.microsoft.com/office/powerpoint/2010/main" val="1388599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Proportion of IDD state operated facilties closed by 2016" title="US map"/>
          <p:cNvPicPr>
            <a:picLocks noGrp="1" noChangeAspect="1"/>
          </p:cNvPicPr>
          <p:nvPr>
            <p:ph idx="1"/>
          </p:nvPr>
        </p:nvPicPr>
        <p:blipFill rotWithShape="1">
          <a:blip r:embed="rId3"/>
          <a:srcRect l="6923" t="42038" r="56256" b="19465"/>
          <a:stretch/>
        </p:blipFill>
        <p:spPr>
          <a:xfrm>
            <a:off x="1443789" y="922773"/>
            <a:ext cx="9015664" cy="5302181"/>
          </a:xfrm>
          <a:prstGeom prst="rect">
            <a:avLst/>
          </a:prstGeom>
        </p:spPr>
      </p:pic>
      <p:sp>
        <p:nvSpPr>
          <p:cNvPr id="2" name="Title 1"/>
          <p:cNvSpPr>
            <a:spLocks noGrp="1"/>
          </p:cNvSpPr>
          <p:nvPr>
            <p:ph type="title"/>
          </p:nvPr>
        </p:nvSpPr>
        <p:spPr/>
        <p:txBody>
          <a:bodyPr/>
          <a:lstStyle/>
          <a:p>
            <a:r>
              <a:rPr lang="en-US" dirty="0" smtClean="0"/>
              <a:t>Infographics: Closures of State IDD Facilities</a:t>
            </a:r>
            <a:endParaRPr lang="en-US" dirty="0"/>
          </a:p>
        </p:txBody>
      </p:sp>
    </p:spTree>
    <p:extLst>
      <p:ext uri="{BB962C8B-B14F-4D97-AF65-F5344CB8AC3E}">
        <p14:creationId xmlns:p14="http://schemas.microsoft.com/office/powerpoint/2010/main" val="1527649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idx="1"/>
          </p:nvPr>
        </p:nvSpPr>
        <p:spPr>
          <a:xfrm>
            <a:off x="527052" y="1125683"/>
            <a:ext cx="11137901" cy="5636287"/>
          </a:xfrm>
        </p:spPr>
        <p:txBody>
          <a:bodyPr/>
          <a:lstStyle/>
          <a:p>
            <a:r>
              <a:rPr lang="en-US" dirty="0" smtClean="0"/>
              <a:t>Project staff</a:t>
            </a:r>
          </a:p>
          <a:p>
            <a:pPr lvl="1"/>
            <a:r>
              <a:rPr lang="en-US" dirty="0" smtClean="0"/>
              <a:t>RISP MN: Sheryl Larson (Principal Investigator), Heidi </a:t>
            </a:r>
            <a:r>
              <a:rPr lang="en-US" dirty="0" err="1" smtClean="0"/>
              <a:t>Eschenbacher</a:t>
            </a:r>
            <a:r>
              <a:rPr lang="en-US" dirty="0" smtClean="0"/>
              <a:t>, Lynda Anderson, Sandy </a:t>
            </a:r>
            <a:r>
              <a:rPr lang="en-US" dirty="0" err="1" smtClean="0"/>
              <a:t>Pettingell</a:t>
            </a:r>
            <a:r>
              <a:rPr lang="en-US" dirty="0" smtClean="0"/>
              <a:t>, Kristin Dean, Jonathan </a:t>
            </a:r>
            <a:r>
              <a:rPr lang="en-US" dirty="0" err="1" smtClean="0"/>
              <a:t>Walz</a:t>
            </a:r>
            <a:r>
              <a:rPr lang="en-US" dirty="0" smtClean="0"/>
              <a:t>, Shawn Lawler, John </a:t>
            </a:r>
            <a:r>
              <a:rPr lang="en-US" dirty="0" err="1" smtClean="0"/>
              <a:t>Westerman</a:t>
            </a:r>
            <a:r>
              <a:rPr lang="en-US" dirty="0" smtClean="0"/>
              <a:t>, Sarah </a:t>
            </a:r>
            <a:r>
              <a:rPr lang="en-US" dirty="0" err="1" smtClean="0"/>
              <a:t>Hollerich</a:t>
            </a:r>
            <a:endParaRPr lang="en-US" dirty="0" smtClean="0"/>
          </a:p>
          <a:p>
            <a:pPr lvl="1"/>
            <a:r>
              <a:rPr lang="en-US" dirty="0" smtClean="0"/>
              <a:t>HSRI: Brittany Taylor, Yoshi </a:t>
            </a:r>
            <a:r>
              <a:rPr lang="en-US" dirty="0" err="1" smtClean="0"/>
              <a:t>Kardell</a:t>
            </a:r>
            <a:r>
              <a:rPr lang="en-US" dirty="0" smtClean="0"/>
              <a:t>, John </a:t>
            </a:r>
            <a:r>
              <a:rPr lang="en-US" dirty="0" err="1" smtClean="0"/>
              <a:t>Agosta</a:t>
            </a:r>
            <a:endParaRPr lang="en-US" dirty="0" smtClean="0"/>
          </a:p>
          <a:p>
            <a:pPr lvl="1"/>
            <a:r>
              <a:rPr lang="en-US" dirty="0" smtClean="0"/>
              <a:t>NASDDDS: Mary Lee Fay, Mary Sowers, Mary Lou Bourne</a:t>
            </a:r>
          </a:p>
          <a:p>
            <a:r>
              <a:rPr lang="en-US" dirty="0" smtClean="0"/>
              <a:t>Website</a:t>
            </a:r>
            <a:r>
              <a:rPr lang="en-US" dirty="0"/>
              <a:t>: </a:t>
            </a:r>
            <a:r>
              <a:rPr lang="en-US" dirty="0">
                <a:hlinkClick r:id="rId3"/>
              </a:rPr>
              <a:t>https://risp.umn.edu</a:t>
            </a:r>
            <a:r>
              <a:rPr lang="en-US" dirty="0" smtClean="0">
                <a:hlinkClick r:id="rId3"/>
              </a:rPr>
              <a:t>/</a:t>
            </a:r>
            <a:endParaRPr lang="en-US" dirty="0" smtClean="0"/>
          </a:p>
          <a:p>
            <a:r>
              <a:rPr lang="en-US" dirty="0" smtClean="0"/>
              <a:t>Email address </a:t>
            </a:r>
            <a:r>
              <a:rPr lang="en-US" sz="2800" b="1" dirty="0">
                <a:solidFill>
                  <a:srgbClr val="8C191C"/>
                </a:solidFill>
                <a:latin typeface="Arial" charset="0"/>
                <a:ea typeface="ＭＳ Ｐゴシック" charset="0"/>
              </a:rPr>
              <a:t>risp@umn.edu</a:t>
            </a:r>
          </a:p>
          <a:p>
            <a:endParaRPr lang="en-US" dirty="0" smtClean="0"/>
          </a:p>
          <a:p>
            <a:pPr lvl="3"/>
            <a:r>
              <a:rPr lang="en-US" dirty="0" smtClean="0"/>
              <a:t>Research and Training Center on Community Living</a:t>
            </a:r>
            <a:br>
              <a:rPr lang="en-US" dirty="0" smtClean="0"/>
            </a:br>
            <a:r>
              <a:rPr lang="en-US" dirty="0" smtClean="0"/>
              <a:t>Institute on Community Integration (UCEDD) </a:t>
            </a:r>
            <a:br>
              <a:rPr lang="en-US" dirty="0" smtClean="0"/>
            </a:br>
            <a:r>
              <a:rPr lang="en-US" dirty="0" smtClean="0"/>
              <a:t>University of Minnesota, Twin Cities</a:t>
            </a:r>
          </a:p>
          <a:p>
            <a:pPr lvl="3"/>
            <a:r>
              <a:rPr lang="en-US" dirty="0" smtClean="0"/>
              <a:t>214 </a:t>
            </a:r>
            <a:r>
              <a:rPr lang="en-US" dirty="0" err="1" smtClean="0"/>
              <a:t>Pattee</a:t>
            </a:r>
            <a:r>
              <a:rPr lang="en-US" dirty="0" smtClean="0"/>
              <a:t> Hall, 150 Pillsbury Drive SE</a:t>
            </a:r>
          </a:p>
          <a:p>
            <a:pPr lvl="3"/>
            <a:r>
              <a:rPr lang="en-US" dirty="0" smtClean="0"/>
              <a:t>Minneapolis, MN 55455</a:t>
            </a:r>
          </a:p>
          <a:p>
            <a:endParaRPr lang="en-US" dirty="0"/>
          </a:p>
        </p:txBody>
      </p:sp>
      <p:sp>
        <p:nvSpPr>
          <p:cNvPr id="7" name="Title 6"/>
          <p:cNvSpPr>
            <a:spLocks noGrp="1"/>
          </p:cNvSpPr>
          <p:nvPr>
            <p:ph type="title"/>
          </p:nvPr>
        </p:nvSpPr>
        <p:spPr/>
        <p:txBody>
          <a:bodyPr/>
          <a:lstStyle/>
          <a:p>
            <a:r>
              <a:rPr lang="en-US" dirty="0" smtClean="0"/>
              <a:t>RISP Staff and Contact Information</a:t>
            </a:r>
            <a:endParaRPr lang="en-US" dirty="0"/>
          </a:p>
        </p:txBody>
      </p:sp>
    </p:spTree>
    <p:extLst>
      <p:ext uri="{BB962C8B-B14F-4D97-AF65-F5344CB8AC3E}">
        <p14:creationId xmlns:p14="http://schemas.microsoft.com/office/powerpoint/2010/main" val="702673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Operating entity&#10;Setting type&#10;Funding Authority&#10;Setting Size&#10;Age" title="Figure showing 5 dimensions of LTSS"/>
          <p:cNvGraphicFramePr>
            <a:graphicFrameLocks/>
          </p:cNvGraphicFramePr>
          <p:nvPr>
            <p:extLst>
              <p:ext uri="{D42A27DB-BD31-4B8C-83A1-F6EECF244321}">
                <p14:modId xmlns:p14="http://schemas.microsoft.com/office/powerpoint/2010/main" val="838427470"/>
              </p:ext>
            </p:extLst>
          </p:nvPr>
        </p:nvGraphicFramePr>
        <p:xfrm>
          <a:off x="381001" y="846411"/>
          <a:ext cx="11689773" cy="5284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1001" y="162895"/>
            <a:ext cx="11689773" cy="683516"/>
          </a:xfrm>
          <a:solidFill>
            <a:schemeClr val="bg2">
              <a:lumMod val="75000"/>
            </a:schemeClr>
          </a:solidFill>
        </p:spPr>
        <p:txBody>
          <a:bodyPr/>
          <a:lstStyle/>
          <a:p>
            <a:r>
              <a:rPr lang="en-US" sz="3000" dirty="0">
                <a:solidFill>
                  <a:schemeClr val="tx2">
                    <a:lumMod val="50000"/>
                  </a:schemeClr>
                </a:solidFill>
              </a:rPr>
              <a:t>Long-term Supports and Services </a:t>
            </a:r>
            <a:r>
              <a:rPr lang="en-US" sz="3000" dirty="0" smtClean="0">
                <a:solidFill>
                  <a:schemeClr val="tx2">
                    <a:lumMod val="50000"/>
                  </a:schemeClr>
                </a:solidFill>
              </a:rPr>
              <a:t>Dimensions FY 2016</a:t>
            </a:r>
            <a:endParaRPr lang="en-US" sz="3000" dirty="0">
              <a:solidFill>
                <a:schemeClr val="tx2">
                  <a:lumMod val="50000"/>
                </a:schemeClr>
              </a:solidFill>
            </a:endParaRPr>
          </a:p>
        </p:txBody>
      </p:sp>
    </p:spTree>
    <p:extLst>
      <p:ext uri="{BB962C8B-B14F-4D97-AF65-F5344CB8AC3E}">
        <p14:creationId xmlns:p14="http://schemas.microsoft.com/office/powerpoint/2010/main" val="176910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Why RISP?</a:t>
            </a:r>
            <a:endParaRPr lang="en-US" altLang="en-US" dirty="0"/>
          </a:p>
        </p:txBody>
      </p:sp>
      <p:sp>
        <p:nvSpPr>
          <p:cNvPr id="3" name="Content Placeholder 2"/>
          <p:cNvSpPr>
            <a:spLocks noGrp="1"/>
          </p:cNvSpPr>
          <p:nvPr>
            <p:ph idx="1"/>
          </p:nvPr>
        </p:nvSpPr>
        <p:spPr>
          <a:xfrm>
            <a:off x="527052" y="1125683"/>
            <a:ext cx="11137901" cy="3416833"/>
          </a:xfrm>
        </p:spPr>
        <p:txBody>
          <a:bodyPr/>
          <a:lstStyle/>
          <a:p>
            <a:r>
              <a:rPr lang="en-US" dirty="0"/>
              <a:t>Annual updates on </a:t>
            </a:r>
            <a:r>
              <a:rPr lang="en-US" dirty="0" smtClean="0"/>
              <a:t>living arrangement for long-term </a:t>
            </a:r>
            <a:r>
              <a:rPr lang="en-US" dirty="0"/>
              <a:t>supports and </a:t>
            </a:r>
            <a:r>
              <a:rPr lang="en-US" dirty="0" smtClean="0"/>
              <a:t>service </a:t>
            </a:r>
            <a:r>
              <a:rPr lang="en-US" dirty="0"/>
              <a:t>(LTSS) </a:t>
            </a:r>
            <a:r>
              <a:rPr lang="en-US" dirty="0" smtClean="0"/>
              <a:t>recipients with </a:t>
            </a:r>
            <a:r>
              <a:rPr lang="en-US" dirty="0"/>
              <a:t>IDD </a:t>
            </a:r>
          </a:p>
          <a:p>
            <a:r>
              <a:rPr lang="en-US" dirty="0" smtClean="0"/>
              <a:t>Longitudinal trends in deinstitutionalization, provision of LTSS funding to people living with family members, and utilization of Home and Community Based residential settings. </a:t>
            </a:r>
          </a:p>
          <a:p>
            <a:r>
              <a:rPr lang="en-US" dirty="0" smtClean="0"/>
              <a:t>Shows </a:t>
            </a:r>
            <a:r>
              <a:rPr lang="en-US" dirty="0"/>
              <a:t>state-to-state </a:t>
            </a:r>
            <a:r>
              <a:rPr lang="en-US" dirty="0" smtClean="0"/>
              <a:t>variation</a:t>
            </a:r>
            <a:endParaRPr lang="en-US" dirty="0"/>
          </a:p>
          <a:p>
            <a:r>
              <a:rPr lang="en-US" dirty="0"/>
              <a:t>Informs policy development, progress monitoring and advocacy</a:t>
            </a:r>
          </a:p>
          <a:p>
            <a:r>
              <a:rPr lang="en-US" dirty="0"/>
              <a:t>Provides a context for research</a:t>
            </a:r>
          </a:p>
        </p:txBody>
      </p:sp>
    </p:spTree>
    <p:extLst>
      <p:ext uri="{BB962C8B-B14F-4D97-AF65-F5344CB8AC3E}">
        <p14:creationId xmlns:p14="http://schemas.microsoft.com/office/powerpoint/2010/main" val="73060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 (1.4 million) people were known to state IDD agencies&#10;&#10;17% (1.23 million) people recieved LTSS" title="7.27 people in the US had IDD in 2016"/>
          <p:cNvPicPr>
            <a:picLocks noChangeAspect="1"/>
          </p:cNvPicPr>
          <p:nvPr/>
        </p:nvPicPr>
        <p:blipFill rotWithShape="1">
          <a:blip r:embed="rId3"/>
          <a:srcRect l="11233" t="25339" r="60256" b="16274"/>
          <a:stretch/>
        </p:blipFill>
        <p:spPr>
          <a:xfrm>
            <a:off x="6417116" y="0"/>
            <a:ext cx="5774884" cy="6652260"/>
          </a:xfrm>
          <a:prstGeom prst="rect">
            <a:avLst/>
          </a:prstGeom>
        </p:spPr>
      </p:pic>
      <p:sp>
        <p:nvSpPr>
          <p:cNvPr id="5" name="Content Placeholder 4"/>
          <p:cNvSpPr>
            <a:spLocks noGrp="1"/>
          </p:cNvSpPr>
          <p:nvPr>
            <p:ph idx="1"/>
          </p:nvPr>
        </p:nvSpPr>
        <p:spPr>
          <a:xfrm>
            <a:off x="378936" y="1104904"/>
            <a:ext cx="4787897" cy="4940712"/>
          </a:xfrm>
        </p:spPr>
        <p:txBody>
          <a:bodyPr/>
          <a:lstStyle/>
          <a:p>
            <a:pPr algn="ctr">
              <a:defRPr/>
            </a:pPr>
            <a:endParaRPr lang="en-US" sz="2800" u="sng" dirty="0">
              <a:solidFill>
                <a:prstClr val="black"/>
              </a:solidFill>
              <a:latin typeface="Arial" panose="020B0604020202020204"/>
            </a:endParaRPr>
          </a:p>
          <a:p>
            <a:pPr marL="0" indent="0">
              <a:buNone/>
              <a:defRPr/>
            </a:pPr>
            <a:r>
              <a:rPr lang="en-US" sz="2800" dirty="0">
                <a:solidFill>
                  <a:schemeClr val="accent2"/>
                </a:solidFill>
                <a:latin typeface="Arial" panose="020B0604020202020204"/>
              </a:rPr>
              <a:t>0 to 17 years </a:t>
            </a:r>
            <a:r>
              <a:rPr lang="en-US" sz="2800" b="1" dirty="0">
                <a:solidFill>
                  <a:schemeClr val="accent2"/>
                </a:solidFill>
                <a:latin typeface="Arial" panose="020B0604020202020204"/>
              </a:rPr>
              <a:t>6.99%</a:t>
            </a:r>
            <a:r>
              <a:rPr lang="en-US" sz="2800" dirty="0">
                <a:solidFill>
                  <a:schemeClr val="accent2"/>
                </a:solidFill>
                <a:latin typeface="Arial" panose="020B0604020202020204"/>
              </a:rPr>
              <a:t> </a:t>
            </a:r>
          </a:p>
          <a:p>
            <a:pPr marL="0" indent="0">
              <a:buNone/>
              <a:defRPr/>
            </a:pPr>
            <a:r>
              <a:rPr lang="en-US" sz="2800" dirty="0">
                <a:solidFill>
                  <a:prstClr val="black"/>
                </a:solidFill>
                <a:latin typeface="Arial" panose="020B0604020202020204"/>
              </a:rPr>
              <a:t>(ID, ASD, Developmental Delay, </a:t>
            </a:r>
            <a:r>
              <a:rPr lang="en-US" sz="2800" dirty="0" err="1">
                <a:solidFill>
                  <a:prstClr val="black"/>
                </a:solidFill>
                <a:latin typeface="Arial" panose="020B0604020202020204"/>
              </a:rPr>
              <a:t>Zablotsky</a:t>
            </a:r>
            <a:r>
              <a:rPr lang="en-US" sz="2800" dirty="0">
                <a:solidFill>
                  <a:prstClr val="black"/>
                </a:solidFill>
                <a:latin typeface="Arial" panose="020B0604020202020204"/>
              </a:rPr>
              <a:t> et al, 2017)</a:t>
            </a:r>
          </a:p>
          <a:p>
            <a:pPr marL="0" indent="0">
              <a:buNone/>
              <a:defRPr/>
            </a:pPr>
            <a:endParaRPr lang="en-US" sz="2800" dirty="0">
              <a:solidFill>
                <a:prstClr val="black"/>
              </a:solidFill>
              <a:latin typeface="Arial" panose="020B0604020202020204"/>
            </a:endParaRPr>
          </a:p>
          <a:p>
            <a:pPr marL="0" indent="0">
              <a:buNone/>
              <a:defRPr/>
            </a:pPr>
            <a:r>
              <a:rPr lang="en-US" sz="2800" dirty="0">
                <a:solidFill>
                  <a:schemeClr val="accent2"/>
                </a:solidFill>
                <a:latin typeface="Arial" panose="020B0604020202020204"/>
              </a:rPr>
              <a:t>18+ years </a:t>
            </a:r>
            <a:r>
              <a:rPr lang="en-US" sz="2800" b="1" dirty="0">
                <a:solidFill>
                  <a:schemeClr val="accent2"/>
                </a:solidFill>
                <a:latin typeface="Arial" panose="020B0604020202020204"/>
              </a:rPr>
              <a:t>0.79%</a:t>
            </a:r>
          </a:p>
          <a:p>
            <a:pPr marL="0" indent="0">
              <a:buNone/>
              <a:defRPr/>
            </a:pPr>
            <a:r>
              <a:rPr lang="en-US" sz="2800" dirty="0">
                <a:solidFill>
                  <a:prstClr val="black"/>
                </a:solidFill>
                <a:latin typeface="Arial" panose="020B0604020202020204"/>
              </a:rPr>
              <a:t>(ID, DD or Both,</a:t>
            </a:r>
          </a:p>
          <a:p>
            <a:pPr marL="0" indent="0">
              <a:buNone/>
              <a:defRPr/>
            </a:pPr>
            <a:r>
              <a:rPr lang="en-US" sz="2800" dirty="0">
                <a:solidFill>
                  <a:prstClr val="black"/>
                </a:solidFill>
                <a:latin typeface="Arial" panose="020B0604020202020204"/>
              </a:rPr>
              <a:t> Larson et al., 2001)</a:t>
            </a:r>
          </a:p>
          <a:p>
            <a:endParaRPr lang="en-US" dirty="0"/>
          </a:p>
        </p:txBody>
      </p:sp>
      <p:sp>
        <p:nvSpPr>
          <p:cNvPr id="2" name="Title 1"/>
          <p:cNvSpPr>
            <a:spLocks noGrp="1"/>
          </p:cNvSpPr>
          <p:nvPr>
            <p:ph type="title"/>
          </p:nvPr>
        </p:nvSpPr>
        <p:spPr>
          <a:xfrm>
            <a:off x="378936" y="337998"/>
            <a:ext cx="4913545" cy="584775"/>
          </a:xfrm>
        </p:spPr>
        <p:txBody>
          <a:bodyPr>
            <a:normAutofit/>
          </a:bodyPr>
          <a:lstStyle/>
          <a:p>
            <a:pPr algn="l"/>
            <a:r>
              <a:rPr lang="en-US" dirty="0" smtClean="0"/>
              <a:t>IDD Prevalence Rates </a:t>
            </a:r>
            <a:endParaRPr lang="en-US" dirty="0"/>
          </a:p>
        </p:txBody>
      </p:sp>
    </p:spTree>
    <p:extLst>
      <p:ext uri="{BB962C8B-B14F-4D97-AF65-F5344CB8AC3E}">
        <p14:creationId xmlns:p14="http://schemas.microsoft.com/office/powerpoint/2010/main" val="424255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7135" y="153333"/>
            <a:ext cx="11137903" cy="954107"/>
          </a:xfrm>
        </p:spPr>
        <p:txBody>
          <a:bodyPr/>
          <a:lstStyle/>
          <a:p>
            <a:r>
              <a:rPr lang="en-US" sz="2800" dirty="0" smtClean="0"/>
              <a:t>Proportion Children 21 years or younger vs Adults with IDD in 2016</a:t>
            </a:r>
            <a:endParaRPr lang="en-US" sz="2800" dirty="0"/>
          </a:p>
        </p:txBody>
      </p:sp>
      <p:graphicFrame>
        <p:nvGraphicFramePr>
          <p:cNvPr id="9" name="Content Placeholder 8" descr="6% of people in congregate settings of 4 or more people&#10;39% of people known to state IDD agencies&#10;70% of people with IDD&#10;23% of the US population" title="Bar graph showing percent of group who are children"/>
          <p:cNvGraphicFramePr>
            <a:graphicFrameLocks noGrp="1"/>
          </p:cNvGraphicFramePr>
          <p:nvPr>
            <p:ph idx="1"/>
            <p:extLst>
              <p:ext uri="{D42A27DB-BD31-4B8C-83A1-F6EECF244321}">
                <p14:modId xmlns:p14="http://schemas.microsoft.com/office/powerpoint/2010/main" val="1998004017"/>
              </p:ext>
            </p:extLst>
          </p:nvPr>
        </p:nvGraphicFramePr>
        <p:xfrm>
          <a:off x="527050" y="1125538"/>
          <a:ext cx="11137900" cy="5058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86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0"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1"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0" categoryIdx="2"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chart seriesIdx="1" categoryIdx="2"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chart seriesIdx="1" categoryIdx="3"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Of the 513,790 people who lived in a setting other than with a family member, &#10;56% lived in settings of 3 or fewer people, &#10;26% lived in settings of 4 to 6 people, &#10;10% lived in settings of 7 to 15 people, and &#10;3% lived in settings of 16 or more people&#10;" title="Pie chart showing residential setting types"/>
          <p:cNvGraphicFramePr>
            <a:graphicFrameLocks/>
          </p:cNvGraphicFramePr>
          <p:nvPr>
            <p:extLst>
              <p:ext uri="{D42A27DB-BD31-4B8C-83A1-F6EECF244321}">
                <p14:modId xmlns:p14="http://schemas.microsoft.com/office/powerpoint/2010/main" val="975028443"/>
              </p:ext>
            </p:extLst>
          </p:nvPr>
        </p:nvGraphicFramePr>
        <p:xfrm>
          <a:off x="2070100" y="1577700"/>
          <a:ext cx="8309575" cy="5247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 xmlns:a16="http://schemas.microsoft.com/office/drawing/2014/main" id="{60F2F81E-0A4C-4C93-BD4D-0A56D8162E35}"/>
              </a:ext>
            </a:extLst>
          </p:cNvPr>
          <p:cNvSpPr>
            <a:spLocks noGrp="1"/>
          </p:cNvSpPr>
          <p:nvPr>
            <p:ph type="title"/>
          </p:nvPr>
        </p:nvSpPr>
        <p:spPr>
          <a:xfrm>
            <a:off x="882316" y="500483"/>
            <a:ext cx="10700084" cy="1077219"/>
          </a:xfrm>
        </p:spPr>
        <p:txBody>
          <a:bodyPr>
            <a:normAutofit/>
          </a:bodyPr>
          <a:lstStyle/>
          <a:p>
            <a:r>
              <a:rPr lang="en-US" dirty="0"/>
              <a:t>Service Recipients </a:t>
            </a:r>
            <a:r>
              <a:rPr lang="en-US" dirty="0" smtClean="0"/>
              <a:t>by Residence </a:t>
            </a:r>
            <a:r>
              <a:rPr lang="en-US" dirty="0"/>
              <a:t>Type and Size in 2016</a:t>
            </a:r>
          </a:p>
        </p:txBody>
      </p:sp>
    </p:spTree>
    <p:extLst>
      <p:ext uri="{BB962C8B-B14F-4D97-AF65-F5344CB8AC3E}">
        <p14:creationId xmlns:p14="http://schemas.microsoft.com/office/powerpoint/2010/main" val="1241105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States are listed in order from lowest percentage to highest percentage:&#10;Selected percentages:&#10;Maryland 8%&#10;Arkansas 15%&#10;US Avereage 58%&#10;CA 74%&#10;Arizona 87%" title="Bar chart showing LTSS recipients living with a family member">
            <a:extLst>
              <a:ext uri="{FF2B5EF4-FFF2-40B4-BE49-F238E27FC236}">
                <a16:creationId xmlns=""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2399542482"/>
              </p:ext>
            </p:extLst>
          </p:nvPr>
        </p:nvGraphicFramePr>
        <p:xfrm>
          <a:off x="415925" y="1277937"/>
          <a:ext cx="11291888" cy="49486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98358" y="1892301"/>
            <a:ext cx="4122822" cy="646331"/>
          </a:xfrm>
          <a:prstGeom prst="rect">
            <a:avLst/>
          </a:prstGeom>
          <a:noFill/>
        </p:spPr>
        <p:txBody>
          <a:bodyPr wrap="square" rtlCol="0">
            <a:spAutoFit/>
          </a:bodyPr>
          <a:lstStyle/>
          <a:p>
            <a:pPr>
              <a:defRPr/>
            </a:pPr>
            <a:r>
              <a:rPr lang="en-US" dirty="0">
                <a:solidFill>
                  <a:prstClr val="black"/>
                </a:solidFill>
                <a:latin typeface="Arial" panose="020B0604020202020204"/>
              </a:rPr>
              <a:t>US Average 58%</a:t>
            </a:r>
          </a:p>
          <a:p>
            <a:pPr>
              <a:defRPr/>
            </a:pPr>
            <a:r>
              <a:rPr lang="en-US" dirty="0" smtClean="0">
                <a:solidFill>
                  <a:prstClr val="black"/>
                </a:solidFill>
                <a:latin typeface="Arial" panose="020B0604020202020204"/>
              </a:rPr>
              <a:t>Range: Maryland </a:t>
            </a:r>
            <a:r>
              <a:rPr lang="en-US" dirty="0">
                <a:solidFill>
                  <a:prstClr val="black"/>
                </a:solidFill>
                <a:latin typeface="Arial" panose="020B0604020202020204"/>
              </a:rPr>
              <a:t>8% </a:t>
            </a:r>
            <a:r>
              <a:rPr lang="en-US" dirty="0" smtClean="0">
                <a:solidFill>
                  <a:prstClr val="black"/>
                </a:solidFill>
                <a:latin typeface="Arial" panose="020B0604020202020204"/>
              </a:rPr>
              <a:t>to Arizona </a:t>
            </a:r>
            <a:r>
              <a:rPr lang="en-US" dirty="0">
                <a:solidFill>
                  <a:prstClr val="black"/>
                </a:solidFill>
                <a:latin typeface="Arial" panose="020B0604020202020204"/>
              </a:rPr>
              <a:t>87%</a:t>
            </a:r>
          </a:p>
        </p:txBody>
      </p:sp>
      <p:sp>
        <p:nvSpPr>
          <p:cNvPr id="2" name="Title 1"/>
          <p:cNvSpPr>
            <a:spLocks noGrp="1"/>
          </p:cNvSpPr>
          <p:nvPr>
            <p:ph type="title"/>
          </p:nvPr>
        </p:nvSpPr>
        <p:spPr/>
        <p:txBody>
          <a:bodyPr/>
          <a:lstStyle/>
          <a:p>
            <a:r>
              <a:rPr lang="en-US" smtClean="0"/>
              <a:t>LTSS Recipients with IDD Living with a Family Member </a:t>
            </a:r>
            <a:br>
              <a:rPr lang="en-US" smtClean="0"/>
            </a:br>
            <a:r>
              <a:rPr lang="en-US" smtClean="0"/>
              <a:t>by State on June 30, 2016</a:t>
            </a:r>
            <a:endParaRPr lang="en-US" dirty="0"/>
          </a:p>
        </p:txBody>
      </p:sp>
    </p:spTree>
    <p:extLst>
      <p:ext uri="{BB962C8B-B14F-4D97-AF65-F5344CB8AC3E}">
        <p14:creationId xmlns:p14="http://schemas.microsoft.com/office/powerpoint/2010/main" val="2526297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91981"/>
            <a:ext cx="9144000" cy="1077219"/>
          </a:xfrm>
        </p:spPr>
        <p:txBody>
          <a:bodyPr>
            <a:normAutofit/>
          </a:bodyPr>
          <a:lstStyle/>
          <a:p>
            <a:r>
              <a:rPr lang="en-US" dirty="0" smtClean="0"/>
              <a:t>Medicaid ICF/IID and Waiver Recipients with IDD 1982 to 2016</a:t>
            </a:r>
            <a:endParaRPr lang="en-US" dirty="0"/>
          </a:p>
        </p:txBody>
      </p:sp>
      <p:graphicFrame>
        <p:nvGraphicFramePr>
          <p:cNvPr id="4" name="Content Placeholder 3" descr="Between 1982 and 2016 the number of ICF/IID recipients dropped steadily from 140,752 people to 74,614 people. The number of Medicaid Waiver recipients increased dramatically from 1,381 to 907,462 people." title="Bar chart comparing number of ICF/IID and Waiver recipients"/>
          <p:cNvGraphicFramePr>
            <a:graphicFrameLocks noGrp="1"/>
          </p:cNvGraphicFramePr>
          <p:nvPr>
            <p:ph idx="1"/>
            <p:extLst>
              <p:ext uri="{D42A27DB-BD31-4B8C-83A1-F6EECF244321}">
                <p14:modId xmlns:p14="http://schemas.microsoft.com/office/powerpoint/2010/main" val="1021828438"/>
              </p:ext>
            </p:extLst>
          </p:nvPr>
        </p:nvGraphicFramePr>
        <p:xfrm>
          <a:off x="192123" y="1669200"/>
          <a:ext cx="11807754" cy="4261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878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Between 1996 and 2016 the number of HCBS Waiver recipients increased from 291,355 to 897,462. The number of people waiting increased from 87,187 to 193,828." title="Bar chart comparing current Waiver recipients to peopel waiting for Waiver funding">
            <a:extLst>
              <a:ext uri="{FF2B5EF4-FFF2-40B4-BE49-F238E27FC236}">
                <a16:creationId xmlns="" xmlns:a16="http://schemas.microsoft.com/office/drawing/2014/main" id="{832AE1F7-CDBE-47EE-92F4-32FFB1B56D1F}"/>
              </a:ext>
            </a:extLst>
          </p:cNvPr>
          <p:cNvGraphicFramePr>
            <a:graphicFrameLocks/>
          </p:cNvGraphicFramePr>
          <p:nvPr>
            <p:extLst>
              <p:ext uri="{D42A27DB-BD31-4B8C-83A1-F6EECF244321}">
                <p14:modId xmlns:p14="http://schemas.microsoft.com/office/powerpoint/2010/main" val="4207485875"/>
              </p:ext>
            </p:extLst>
          </p:nvPr>
        </p:nvGraphicFramePr>
        <p:xfrm>
          <a:off x="609600" y="1662279"/>
          <a:ext cx="11229473" cy="46101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 xmlns:a16="http://schemas.microsoft.com/office/drawing/2014/main" id="{DE131C02-5398-4511-BEBC-FBEC8DC71B37}"/>
              </a:ext>
            </a:extLst>
          </p:cNvPr>
          <p:cNvSpPr>
            <a:spLocks noGrp="1"/>
          </p:cNvSpPr>
          <p:nvPr>
            <p:ph type="title"/>
          </p:nvPr>
        </p:nvSpPr>
        <p:spPr>
          <a:xfrm>
            <a:off x="527135" y="91777"/>
            <a:ext cx="11137903" cy="1077218"/>
          </a:xfrm>
        </p:spPr>
        <p:txBody>
          <a:bodyPr/>
          <a:lstStyle/>
          <a:p>
            <a:r>
              <a:rPr lang="en-US" dirty="0" smtClean="0"/>
              <a:t>Waiver Recipients vs People with IDD Waiting for Waiver Funding 1996 to 2016</a:t>
            </a:r>
            <a:endParaRPr lang="en-US" dirty="0"/>
          </a:p>
        </p:txBody>
      </p:sp>
    </p:spTree>
    <p:extLst>
      <p:ext uri="{BB962C8B-B14F-4D97-AF65-F5344CB8AC3E}">
        <p14:creationId xmlns:p14="http://schemas.microsoft.com/office/powerpoint/2010/main" val="1484725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ISP theme1">
  <a:themeElements>
    <a:clrScheme name="RISPcolors">
      <a:dk1>
        <a:sysClr val="windowText" lastClr="000000"/>
      </a:dk1>
      <a:lt1>
        <a:sysClr val="window" lastClr="FFFFFF"/>
      </a:lt1>
      <a:dk2>
        <a:srgbClr val="0F3959"/>
      </a:dk2>
      <a:lt2>
        <a:srgbClr val="EEECE1"/>
      </a:lt2>
      <a:accent1>
        <a:srgbClr val="7BA1D8"/>
      </a:accent1>
      <a:accent2>
        <a:srgbClr val="8C191C"/>
      </a:accent2>
      <a:accent3>
        <a:srgbClr val="B2CB35"/>
      </a:accent3>
      <a:accent4>
        <a:srgbClr val="676767"/>
      </a:accent4>
      <a:accent5>
        <a:srgbClr val="0F3959"/>
      </a:accent5>
      <a:accent6>
        <a:srgbClr val="FFFFFF"/>
      </a:accent6>
      <a:hlink>
        <a:srgbClr val="676767"/>
      </a:hlink>
      <a:folHlink>
        <a:srgbClr val="B2CB35"/>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ISP theme1" id="{ED8D2BE5-1316-4B54-A6BE-144E40FB6BBD}" vid="{D4EC5FB8-F28B-4917-AC28-150F65316C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rgbClr val="FFFFFF"/>
    </a:lt1>
    <a:dk2>
      <a:srgbClr val="475974"/>
    </a:dk2>
    <a:lt2>
      <a:srgbClr val="B8C9E8"/>
    </a:lt2>
    <a:accent1>
      <a:srgbClr val="7AA0D4"/>
    </a:accent1>
    <a:accent2>
      <a:srgbClr val="0D3A59"/>
    </a:accent2>
    <a:accent3>
      <a:srgbClr val="FFB71E"/>
    </a:accent3>
    <a:accent4>
      <a:srgbClr val="8C191C"/>
    </a:accent4>
    <a:accent5>
      <a:srgbClr val="E76C24"/>
    </a:accent5>
    <a:accent6>
      <a:srgbClr val="B2CB35"/>
    </a:accent6>
    <a:hlink>
      <a:srgbClr val="0563C1"/>
    </a:hlink>
    <a:folHlink>
      <a:srgbClr val="6F131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rgbClr val="FFFFFF"/>
    </a:lt1>
    <a:dk2>
      <a:srgbClr val="475974"/>
    </a:dk2>
    <a:lt2>
      <a:srgbClr val="B8C9E8"/>
    </a:lt2>
    <a:accent1>
      <a:srgbClr val="7AA0D4"/>
    </a:accent1>
    <a:accent2>
      <a:srgbClr val="0D3A59"/>
    </a:accent2>
    <a:accent3>
      <a:srgbClr val="FFB71E"/>
    </a:accent3>
    <a:accent4>
      <a:srgbClr val="8C191C"/>
    </a:accent4>
    <a:accent5>
      <a:srgbClr val="E76C24"/>
    </a:accent5>
    <a:accent6>
      <a:srgbClr val="B2CB35"/>
    </a:accent6>
    <a:hlink>
      <a:srgbClr val="0563C1"/>
    </a:hlink>
    <a:folHlink>
      <a:srgbClr val="6F131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rgbClr val="FFFFFF"/>
    </a:lt1>
    <a:dk2>
      <a:srgbClr val="475974"/>
    </a:dk2>
    <a:lt2>
      <a:srgbClr val="B8C9E8"/>
    </a:lt2>
    <a:accent1>
      <a:srgbClr val="7AA0D4"/>
    </a:accent1>
    <a:accent2>
      <a:srgbClr val="0D3A59"/>
    </a:accent2>
    <a:accent3>
      <a:srgbClr val="FFB71E"/>
    </a:accent3>
    <a:accent4>
      <a:srgbClr val="8C191C"/>
    </a:accent4>
    <a:accent5>
      <a:srgbClr val="E76C24"/>
    </a:accent5>
    <a:accent6>
      <a:srgbClr val="B2CB35"/>
    </a:accent6>
    <a:hlink>
      <a:srgbClr val="0563C1"/>
    </a:hlink>
    <a:folHlink>
      <a:srgbClr val="6F131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c59a53-fe6e-4c04-8d64-94c15d2c850d" xsi:nil="true"/>
    <lcf76f155ced4ddcb4097134ff3c332f xmlns="6c2254f5-de69-40f5-a0e2-2f56cfee0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4B3ACF-3E2B-4BE8-ADCE-A95CE9F3E37F}"/>
</file>

<file path=customXml/itemProps2.xml><?xml version="1.0" encoding="utf-8"?>
<ds:datastoreItem xmlns:ds="http://schemas.openxmlformats.org/officeDocument/2006/customXml" ds:itemID="{D2FE1F05-16E9-4B7D-A72A-2B685FA73B52}"/>
</file>

<file path=customXml/itemProps3.xml><?xml version="1.0" encoding="utf-8"?>
<ds:datastoreItem xmlns:ds="http://schemas.openxmlformats.org/officeDocument/2006/customXml" ds:itemID="{392BB25E-AB86-46A9-90B8-D9A57881F1E0}"/>
</file>

<file path=docProps/app.xml><?xml version="1.0" encoding="utf-8"?>
<Properties xmlns="http://schemas.openxmlformats.org/officeDocument/2006/extended-properties" xmlns:vt="http://schemas.openxmlformats.org/officeDocument/2006/docPropsVTypes">
  <Template>RISP theme1</Template>
  <TotalTime>0</TotalTime>
  <Words>2035</Words>
  <Application>Microsoft Office PowerPoint</Application>
  <PresentationFormat>Widescreen</PresentationFormat>
  <Paragraphs>188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MS PGothic</vt:lpstr>
      <vt:lpstr>Arial</vt:lpstr>
      <vt:lpstr>Calibri</vt:lpstr>
      <vt:lpstr>Open Sans</vt:lpstr>
      <vt:lpstr>Webdings</vt:lpstr>
      <vt:lpstr>RISP theme1</vt:lpstr>
      <vt:lpstr>Longitudinal Trends in In-home and Residential LTSS for People with IDD from the  Residential Information Systems Project</vt:lpstr>
      <vt:lpstr>Long-term Supports and Services Dimensions FY 2016</vt:lpstr>
      <vt:lpstr>Why RISP?</vt:lpstr>
      <vt:lpstr>IDD Prevalence Rates </vt:lpstr>
      <vt:lpstr>Proportion Children 21 years or younger vs Adults with IDD in 2016</vt:lpstr>
      <vt:lpstr>Service Recipients by Residence Type and Size in 2016</vt:lpstr>
      <vt:lpstr>LTSS Recipients with IDD Living with a Family Member  by State on June 30, 2016</vt:lpstr>
      <vt:lpstr>Medicaid ICF/IID and Waiver Recipients with IDD 1982 to 2016</vt:lpstr>
      <vt:lpstr>Waiver Recipients vs People with IDD Waiting for Waiver Funding 1996 to 2016</vt:lpstr>
      <vt:lpstr>Per Person Medicaid Expenditures  by Age and Residence Type FY 2016</vt:lpstr>
      <vt:lpstr>People with IDD in Large State-Operated Residential Facilities 1880 to 2016</vt:lpstr>
      <vt:lpstr>RISP Online Resources: Annual Reports, Interactive Visualizations and State Profiles (https://risp.umn.edu/)</vt:lpstr>
      <vt:lpstr>Infographics: Closures of State IDD Facilities</vt:lpstr>
      <vt:lpstr>RISP Staff and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2019-02-06T07:19:41Z</dcterms:created>
  <dcterms:modified xsi:type="dcterms:W3CDTF">2019-02-06T07:21:29Z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0x0101008B140C27D34B51488A959DEFAD6AF5BA</vt:lpwstr>
  </property>
  <property fmtid="{D5CDD505-2E9C-101B-9397-08002B2CF9AE}" pid="4" name="Order">
    <vt:r8>10300</vt:r8>
  </property>
  <property fmtid="{D5CDD505-2E9C-101B-9397-08002B2CF9AE}" pid="5" name="MediaServiceImageTags">
    <vt:lpwstr/>
  </property>
</Properties>
</file>