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1.xml" ContentType="application/vnd.openxmlformats-officedocument.theme+xml"/>
  <Override PartName="/ppt/theme/themeOverride4.xml" ContentType="application/vnd.openxmlformats-officedocument.themeOverride+xml"/>
  <Override PartName="/ppt/charts/chart1.xml" ContentType="application/vnd.openxmlformats-officedocument.drawingml.chart+xml"/>
  <Override PartName="/ppt/charts/style1.xml" ContentType="application/vnd.ms-office.chartstyl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olors1.xml" ContentType="application/vnd.ms-office.chartcolorstyle+xml"/>
  <Override PartName="/ppt/charts/style2.xml" ContentType="application/vnd.ms-office.chartstyle+xml"/>
  <Override PartName="/ppt/theme/themeOverride2.xml" ContentType="application/vnd.openxmlformats-officedocument.themeOverride+xml"/>
  <Override PartName="/ppt/charts/style5.xml" ContentType="application/vnd.ms-office.chartstyle+xml"/>
  <Override PartName="/ppt/charts/colors2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5.xml" ContentType="application/vnd.openxmlformats-officedocument.drawingml.chart+xml"/>
  <Override PartName="/ppt/charts/colors5.xml" ContentType="application/vnd.ms-office.chartcolorstyle+xml"/>
  <Override PartName="/ppt/charts/colors4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chart3.xml" ContentType="application/vnd.openxmlformats-officedocument.drawingml.chart+xml"/>
  <Override PartName="/ppt/charts/style4.xml" ContentType="application/vnd.ms-office.chart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1B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25" autoAdjust="0"/>
    <p:restoredTop sz="94660"/>
  </p:normalViewPr>
  <p:slideViewPr>
    <p:cSldViewPr snapToGrid="0" snapToObjects="1">
      <p:cViewPr varScale="1">
        <p:scale>
          <a:sx n="120" d="100"/>
          <a:sy n="120" d="100"/>
        </p:scale>
        <p:origin x="133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3745640949810833E-2"/>
          <c:y val="3.5026589149914286E-2"/>
          <c:w val="0.93625435905018917"/>
          <c:h val="0.769664438190157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Has employees with disabilities</c:v>
                </c:pt>
                <c:pt idx="1">
                  <c:v>Actively recruits applicants with disabilities</c:v>
                </c:pt>
                <c:pt idx="2">
                  <c:v>Hired a person with a disability in the past 12 months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19.100000000000001</c:v>
                </c:pt>
                <c:pt idx="1">
                  <c:v>13.6</c:v>
                </c:pt>
                <c:pt idx="2">
                  <c:v>8.6999999999999993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8E-4526-8E92-E3206075F6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Has employees with disabilities</c:v>
                </c:pt>
                <c:pt idx="1">
                  <c:v>Actively recruits applicants with disabilities</c:v>
                </c:pt>
                <c:pt idx="2">
                  <c:v>Hired a person with a disability in the past 12 months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22.7</c:v>
                </c:pt>
                <c:pt idx="1">
                  <c:v>18.5</c:v>
                </c:pt>
                <c:pt idx="2">
                  <c:v>13.5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48E-4526-8E92-E3206075F6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2206776"/>
        <c:axId val="512207104"/>
      </c:barChart>
      <c:catAx>
        <c:axId val="512206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2207104"/>
        <c:crosses val="autoZero"/>
        <c:auto val="1"/>
        <c:lblAlgn val="ctr"/>
        <c:lblOffset val="100"/>
        <c:noMultiLvlLbl val="0"/>
      </c:catAx>
      <c:valAx>
        <c:axId val="512207104"/>
        <c:scaling>
          <c:orientation val="minMax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2206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Sheet1!$A$2:$A$17</c:f>
              <c:strCache>
                <c:ptCount val="16"/>
                <c:pt idx="0">
                  <c:v>Any concern</c:v>
                </c:pt>
                <c:pt idx="1">
                  <c:v>Attitudes of top-level management</c:v>
                </c:pt>
                <c:pt idx="2">
                  <c:v>Attitudes of supervisors</c:v>
                </c:pt>
                <c:pt idx="3">
                  <c:v>Attitudes of co-workers</c:v>
                </c:pt>
                <c:pt idx="4">
                  <c:v>Cost of health care coverage</c:v>
                </c:pt>
                <c:pt idx="5">
                  <c:v>Attitudes of customers</c:v>
                </c:pt>
                <c:pt idx="6">
                  <c:v>Cost of workers compensation premiums</c:v>
                </c:pt>
                <c:pt idx="7">
                  <c:v>Additional supervision</c:v>
                </c:pt>
                <c:pt idx="8">
                  <c:v>Productivity level compared to non-disabled workers</c:v>
                </c:pt>
                <c:pt idx="9">
                  <c:v>Turnover</c:v>
                </c:pt>
                <c:pt idx="10">
                  <c:v>Cost of accommodation</c:v>
                </c:pt>
                <c:pt idx="11">
                  <c:v>Cannot discipline or fire due to possible legal issues</c:v>
                </c:pt>
                <c:pt idx="12">
                  <c:v>Knowing how to address the needs of workers with disability</c:v>
                </c:pt>
                <c:pt idx="13">
                  <c:v>Absenteeism</c:v>
                </c:pt>
                <c:pt idx="14">
                  <c:v>Ability of workers with disabilities to perform required job duties</c:v>
                </c:pt>
                <c:pt idx="15">
                  <c:v>Safety on the job for persons with disabilities and their coworkers</c:v>
                </c:pt>
              </c:strCache>
            </c:strRef>
          </c:cat>
          <c:val>
            <c:numRef>
              <c:f>Sheet1!$B$2:$B$17</c:f>
              <c:numCache>
                <c:formatCode>0%</c:formatCode>
                <c:ptCount val="16"/>
                <c:pt idx="0">
                  <c:v>0.8669</c:v>
                </c:pt>
                <c:pt idx="1">
                  <c:v>0.139736</c:v>
                </c:pt>
                <c:pt idx="2">
                  <c:v>0.16953299999999999</c:v>
                </c:pt>
                <c:pt idx="3">
                  <c:v>0.23753799999999997</c:v>
                </c:pt>
                <c:pt idx="4">
                  <c:v>0.273262</c:v>
                </c:pt>
                <c:pt idx="5">
                  <c:v>0.28046900000000002</c:v>
                </c:pt>
                <c:pt idx="6">
                  <c:v>0.30054700000000001</c:v>
                </c:pt>
                <c:pt idx="7">
                  <c:v>0.34479500000000002</c:v>
                </c:pt>
                <c:pt idx="8">
                  <c:v>0.41994199999999998</c:v>
                </c:pt>
                <c:pt idx="9">
                  <c:v>0.42230499999999999</c:v>
                </c:pt>
                <c:pt idx="10">
                  <c:v>0.45042499999999996</c:v>
                </c:pt>
                <c:pt idx="11">
                  <c:v>0.46304299999999998</c:v>
                </c:pt>
                <c:pt idx="12">
                  <c:v>0.46775500000000003</c:v>
                </c:pt>
                <c:pt idx="13">
                  <c:v>0.51655299999999993</c:v>
                </c:pt>
                <c:pt idx="14">
                  <c:v>0.55497300000000005</c:v>
                </c:pt>
                <c:pt idx="15">
                  <c:v>0.59373500000000001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D6-44D1-B254-9E1C996661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21953632"/>
        <c:axId val="421967408"/>
      </c:barChart>
      <c:catAx>
        <c:axId val="4219536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1967408"/>
        <c:crosses val="autoZero"/>
        <c:auto val="1"/>
        <c:lblAlgn val="ctr"/>
        <c:lblOffset val="100"/>
        <c:noMultiLvlLbl val="0"/>
      </c:catAx>
      <c:valAx>
        <c:axId val="421967408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1953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Any benefit</c:v>
                </c:pt>
                <c:pt idx="1">
                  <c:v>Increases productivity</c:v>
                </c:pt>
                <c:pt idx="2">
                  <c:v>Financial incentives such as tax breaks for accommodation</c:v>
                </c:pt>
                <c:pt idx="3">
                  <c:v>Reduces liability for legal issues related to lack of diversity</c:v>
                </c:pt>
                <c:pt idx="4">
                  <c:v>Increases morale</c:v>
                </c:pt>
                <c:pt idx="5">
                  <c:v>Increases the pool of qualified candidates</c:v>
                </c:pt>
                <c:pt idx="6">
                  <c:v>Projects a positive image with prospective employees</c:v>
                </c:pt>
                <c:pt idx="7">
                  <c:v>Projects a positive image with customers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0.86509999999999998</c:v>
                </c:pt>
                <c:pt idx="1">
                  <c:v>0.18469100000000002</c:v>
                </c:pt>
                <c:pt idx="2">
                  <c:v>0.30423100000000003</c:v>
                </c:pt>
                <c:pt idx="3">
                  <c:v>0.32833399999999996</c:v>
                </c:pt>
                <c:pt idx="4">
                  <c:v>0.41275899999999999</c:v>
                </c:pt>
                <c:pt idx="5">
                  <c:v>0.60769799999999996</c:v>
                </c:pt>
                <c:pt idx="6">
                  <c:v>0.71999599999999997</c:v>
                </c:pt>
                <c:pt idx="7">
                  <c:v>0.7248730000000001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AD-48CC-8AE9-5C4E6CD751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21953632"/>
        <c:axId val="421967408"/>
      </c:barChart>
      <c:catAx>
        <c:axId val="4219536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1967408"/>
        <c:crosses val="autoZero"/>
        <c:auto val="1"/>
        <c:lblAlgn val="ctr"/>
        <c:lblOffset val="100"/>
        <c:noMultiLvlLbl val="0"/>
      </c:catAx>
      <c:valAx>
        <c:axId val="421967408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1953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Have a dedicated recruiter specialized in the hiring of people with disabilities</c:v>
                </c:pt>
                <c:pt idx="1">
                  <c:v>Have measureable goals for hiring people with disabilities</c:v>
                </c:pt>
                <c:pt idx="2">
                  <c:v>Develop partnerships with organizations to recruit people with disabilities</c:v>
                </c:pt>
                <c:pt idx="3">
                  <c:v>Post job announcements that display a policy of non-discrimination and equal opportunity</c:v>
                </c:pt>
                <c:pt idx="4">
                  <c:v>Have an application process that is accessible to people with visual disabilities</c:v>
                </c:pt>
                <c:pt idx="5">
                  <c:v>Provide an opportunity for all job interview candidate sto request an accomodation for the interview</c:v>
                </c:pt>
                <c:pt idx="6">
                  <c:v>Have interview locations that are accessible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4.2470000000000001E-2</c:v>
                </c:pt>
                <c:pt idx="1">
                  <c:v>0.10472300000000001</c:v>
                </c:pt>
                <c:pt idx="2">
                  <c:v>0.16805599999999998</c:v>
                </c:pt>
                <c:pt idx="3">
                  <c:v>0.21394300000000002</c:v>
                </c:pt>
                <c:pt idx="4">
                  <c:v>0.30379499999999998</c:v>
                </c:pt>
                <c:pt idx="5">
                  <c:v>0.80497699999999994</c:v>
                </c:pt>
                <c:pt idx="6">
                  <c:v>0.91597600000000001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DD-4523-80B7-E00D1C1439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07408512"/>
        <c:axId val="507408840"/>
      </c:barChart>
      <c:catAx>
        <c:axId val="5074085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7408840"/>
        <c:crosses val="autoZero"/>
        <c:auto val="1"/>
        <c:lblAlgn val="ctr"/>
        <c:lblOffset val="100"/>
        <c:noMultiLvlLbl val="0"/>
      </c:catAx>
      <c:valAx>
        <c:axId val="507408840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7408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A disability-focused employee resource group or affinity group</c:v>
                </c:pt>
                <c:pt idx="1">
                  <c:v>Measurable goals for retaining and advancing employees with disabilities</c:v>
                </c:pt>
                <c:pt idx="2">
                  <c:v>Disability awareness or sensitivity training</c:v>
                </c:pt>
                <c:pt idx="3">
                  <c:v>Job reassignments for existing employees who develop a disability</c:v>
                </c:pt>
                <c:pt idx="4">
                  <c:v>Ways for employees to keep their existing position but reallocate specific tasks in the event that they cannot perform those tasks</c:v>
                </c:pt>
                <c:pt idx="5">
                  <c:v>Workplace flexibility programs such as flexible scheduling or telecommuting</c:v>
                </c:pt>
                <c:pt idx="6">
                  <c:v>Stay at work or return to work programs or policies</c:v>
                </c:pt>
                <c:pt idx="7">
                  <c:v>An opportunity for employees to voluntarily and confidentially self-disclose that they have a disability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4.7469000000000004E-2</c:v>
                </c:pt>
                <c:pt idx="1">
                  <c:v>0.28556899999999996</c:v>
                </c:pt>
                <c:pt idx="2">
                  <c:v>0.51746300000000001</c:v>
                </c:pt>
                <c:pt idx="3">
                  <c:v>0.59588700000000006</c:v>
                </c:pt>
                <c:pt idx="4">
                  <c:v>0.64695999999999998</c:v>
                </c:pt>
                <c:pt idx="5">
                  <c:v>0.69191999999999998</c:v>
                </c:pt>
                <c:pt idx="6">
                  <c:v>0.732873</c:v>
                </c:pt>
                <c:pt idx="7">
                  <c:v>0.82946900000000001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84-4A3B-92BD-E12456923A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14261576"/>
        <c:axId val="428969408"/>
      </c:barChart>
      <c:catAx>
        <c:axId val="4142615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8969408"/>
        <c:crosses val="autoZero"/>
        <c:auto val="1"/>
        <c:lblAlgn val="ctr"/>
        <c:lblOffset val="100"/>
        <c:noMultiLvlLbl val="0"/>
      </c:catAx>
      <c:valAx>
        <c:axId val="428969408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4261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B2F-4571-8AD5-10942A4D81E9}"/>
                </c:ext>
              </c:extLst>
            </c:dLbl>
            <c:dLbl>
              <c:idx val="1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B2F-4571-8AD5-10942A4D81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Makes special efforts to recruit Veterans</c:v>
                </c:pt>
                <c:pt idx="1">
                  <c:v>Hired a Veteran with a disability in the past 12 months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0.14599999999999999</c:v>
                </c:pt>
                <c:pt idx="1">
                  <c:v>6.9000000000000006E-2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B2F-4571-8AD5-10942A4D81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8137960"/>
        <c:axId val="258140256"/>
      </c:barChart>
      <c:catAx>
        <c:axId val="258137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8140256"/>
        <c:crosses val="autoZero"/>
        <c:auto val="1"/>
        <c:lblAlgn val="ctr"/>
        <c:lblOffset val="100"/>
        <c:noMultiLvlLbl val="0"/>
      </c:catAx>
      <c:valAx>
        <c:axId val="258140256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8137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981075" dir="13500000">
              <a:srgbClr val="00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6" descr="odepcoverBG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9"/>
          <p:cNvGrpSpPr>
            <a:grpSpLocks/>
          </p:cNvGrpSpPr>
          <p:nvPr userDrawn="1"/>
        </p:nvGrpSpPr>
        <p:grpSpPr bwMode="auto">
          <a:xfrm>
            <a:off x="8321675" y="5915025"/>
            <a:ext cx="484188" cy="687388"/>
            <a:chOff x="8143256" y="5845174"/>
            <a:chExt cx="574918" cy="817522"/>
          </a:xfrm>
        </p:grpSpPr>
        <p:sp>
          <p:nvSpPr>
            <p:cNvPr id="7" name="Rectangle 10"/>
            <p:cNvSpPr/>
            <p:nvPr/>
          </p:nvSpPr>
          <p:spPr>
            <a:xfrm>
              <a:off x="8143256" y="5845174"/>
              <a:ext cx="574918" cy="8175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8" name="Picture 11" descr="odeplogo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1837" y="5868930"/>
              <a:ext cx="560095" cy="768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12" descr="DOL-Master-Seal-CMYK-(1)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50" y="5973763"/>
            <a:ext cx="6286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992" y="844062"/>
            <a:ext cx="4914136" cy="2463966"/>
          </a:xfrm>
          <a:noFill/>
          <a:ln>
            <a:noFill/>
          </a:ln>
        </p:spPr>
        <p:txBody>
          <a:bodyPr lIns="457200" anchor="b">
            <a:normAutofit/>
          </a:bodyPr>
          <a:lstStyle>
            <a:lvl1pPr algn="l">
              <a:defRPr sz="4000" b="1" cap="all">
                <a:solidFill>
                  <a:srgbClr val="121B3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308028"/>
            <a:ext cx="4251555" cy="1188374"/>
          </a:xfrm>
          <a:noFill/>
          <a:ln>
            <a:noFill/>
          </a:ln>
        </p:spPr>
        <p:txBody>
          <a:bodyPr>
            <a:normAutofit/>
          </a:bodyPr>
          <a:lstStyle>
            <a:lvl1pPr marL="457200" indent="0" algn="l">
              <a:spcBef>
                <a:spcPts val="0"/>
              </a:spcBef>
              <a:buNone/>
              <a:defRPr sz="2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306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911225" dir="13500000">
              <a:srgbClr val="00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6" descr="interiorB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7"/>
          <p:cNvSpPr txBox="1"/>
          <p:nvPr userDrawn="1"/>
        </p:nvSpPr>
        <p:spPr>
          <a:xfrm>
            <a:off x="8550275" y="106363"/>
            <a:ext cx="593725" cy="3683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96C9EA17-19FF-4735-97DB-D91DBC2C1DAF}" type="slidenum">
              <a:rPr lang="en-US" altLang="en-US">
                <a:solidFill>
                  <a:schemeClr val="bg1"/>
                </a:solidFill>
                <a:latin typeface="Arial" panose="020B0604020202020204" pitchFamily="34" charset="0"/>
              </a:rPr>
              <a:pPr algn="ctr"/>
              <a:t>‹#›</a:t>
            </a:fld>
            <a:endParaRPr lang="en-US" altLang="en-US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pSp>
        <p:nvGrpSpPr>
          <p:cNvPr id="7" name="Group 9"/>
          <p:cNvGrpSpPr>
            <a:grpSpLocks/>
          </p:cNvGrpSpPr>
          <p:nvPr userDrawn="1"/>
        </p:nvGrpSpPr>
        <p:grpSpPr bwMode="auto">
          <a:xfrm>
            <a:off x="1108075" y="6240463"/>
            <a:ext cx="306388" cy="436562"/>
            <a:chOff x="8143256" y="5845174"/>
            <a:chExt cx="574918" cy="817522"/>
          </a:xfrm>
        </p:grpSpPr>
        <p:sp>
          <p:nvSpPr>
            <p:cNvPr id="8" name="Rectangle 7"/>
            <p:cNvSpPr/>
            <p:nvPr/>
          </p:nvSpPr>
          <p:spPr>
            <a:xfrm>
              <a:off x="8143256" y="5845174"/>
              <a:ext cx="574918" cy="8175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9" name="Picture 11" descr="odeplogo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1837" y="5868930"/>
              <a:ext cx="560095" cy="768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12" descr="DOL-Master-Seal-CMYK-(1)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6261100"/>
            <a:ext cx="400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ight Triangle 15"/>
          <p:cNvSpPr/>
          <p:nvPr userDrawn="1"/>
        </p:nvSpPr>
        <p:spPr>
          <a:xfrm rot="10800000">
            <a:off x="8250700" y="-2"/>
            <a:ext cx="893300" cy="1506690"/>
          </a:xfrm>
          <a:prstGeom prst="rtTriangl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TextBox 18"/>
          <p:cNvSpPr txBox="1"/>
          <p:nvPr userDrawn="1"/>
        </p:nvSpPr>
        <p:spPr>
          <a:xfrm>
            <a:off x="8543925" y="107950"/>
            <a:ext cx="595313" cy="36988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50380B02-BF7E-4DA4-A418-704700F2E0D7}" type="slidenum">
              <a:rPr lang="en-US" altLang="en-US">
                <a:solidFill>
                  <a:srgbClr val="121B32"/>
                </a:solidFill>
                <a:latin typeface="Arial" panose="020B0604020202020204" pitchFamily="34" charset="0"/>
              </a:rPr>
              <a:pPr algn="ctr"/>
              <a:t>‹#›</a:t>
            </a:fld>
            <a:endParaRPr lang="en-US" altLang="en-US">
              <a:solidFill>
                <a:srgbClr val="121B32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399" y="547536"/>
            <a:ext cx="5498363" cy="2568392"/>
          </a:xfrm>
        </p:spPr>
        <p:txBody>
          <a:bodyPr anchor="b"/>
          <a:lstStyle>
            <a:lvl1pPr algn="l">
              <a:defRPr b="1" cap="all">
                <a:solidFill>
                  <a:srgbClr val="121B3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400" y="3242142"/>
            <a:ext cx="6358140" cy="2981825"/>
          </a:xfrm>
        </p:spPr>
        <p:txBody>
          <a:bodyPr/>
          <a:lstStyle>
            <a:lvl1pPr>
              <a:buClr>
                <a:srgbClr val="121B32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  <a:lvl2pPr>
              <a:buClr>
                <a:srgbClr val="121B32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>
              <a:buClr>
                <a:srgbClr val="121B32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  <a:lvl4pPr>
              <a:buClr>
                <a:srgbClr val="121B32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4pPr>
            <a:lvl5pPr>
              <a:buClr>
                <a:srgbClr val="121B32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213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911225" dir="13500000">
              <a:srgbClr val="00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6" descr="interiorB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7"/>
          <p:cNvSpPr txBox="1"/>
          <p:nvPr userDrawn="1"/>
        </p:nvSpPr>
        <p:spPr>
          <a:xfrm>
            <a:off x="8550275" y="106363"/>
            <a:ext cx="593725" cy="3683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2B610615-7B9E-4136-A104-3F418FAF5CFD}" type="slidenum">
              <a:rPr lang="en-US" altLang="en-US">
                <a:solidFill>
                  <a:schemeClr val="bg1"/>
                </a:solidFill>
                <a:latin typeface="Arial" panose="020B0604020202020204" pitchFamily="34" charset="0"/>
              </a:rPr>
              <a:pPr algn="ctr"/>
              <a:t>‹#›</a:t>
            </a:fld>
            <a:endParaRPr lang="en-US" altLang="en-US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pSp>
        <p:nvGrpSpPr>
          <p:cNvPr id="7" name="Group 9"/>
          <p:cNvGrpSpPr>
            <a:grpSpLocks/>
          </p:cNvGrpSpPr>
          <p:nvPr userDrawn="1"/>
        </p:nvGrpSpPr>
        <p:grpSpPr bwMode="auto">
          <a:xfrm>
            <a:off x="1108075" y="6240463"/>
            <a:ext cx="306388" cy="436562"/>
            <a:chOff x="8143256" y="5845174"/>
            <a:chExt cx="574918" cy="817522"/>
          </a:xfrm>
        </p:grpSpPr>
        <p:sp>
          <p:nvSpPr>
            <p:cNvPr id="8" name="Rectangle 7"/>
            <p:cNvSpPr/>
            <p:nvPr/>
          </p:nvSpPr>
          <p:spPr>
            <a:xfrm>
              <a:off x="8143256" y="5845174"/>
              <a:ext cx="574918" cy="8175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9" name="Picture 11" descr="odeplogo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1837" y="5868930"/>
              <a:ext cx="560095" cy="768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12" descr="DOL-Master-Seal-CMYK-(1)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6261100"/>
            <a:ext cx="400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ight Triangle 15"/>
          <p:cNvSpPr/>
          <p:nvPr userDrawn="1"/>
        </p:nvSpPr>
        <p:spPr>
          <a:xfrm rot="10800000">
            <a:off x="8250700" y="-2"/>
            <a:ext cx="893300" cy="1506690"/>
          </a:xfrm>
          <a:prstGeom prst="rtTriangl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TextBox 18"/>
          <p:cNvSpPr txBox="1"/>
          <p:nvPr userDrawn="1"/>
        </p:nvSpPr>
        <p:spPr>
          <a:xfrm>
            <a:off x="8543925" y="107950"/>
            <a:ext cx="595313" cy="36988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30A41999-A8FC-4158-94CF-93904167A4E3}" type="slidenum">
              <a:rPr lang="en-US" altLang="en-US">
                <a:solidFill>
                  <a:srgbClr val="121B32"/>
                </a:solidFill>
                <a:latin typeface="Arial" panose="020B0604020202020204" pitchFamily="34" charset="0"/>
              </a:rPr>
              <a:pPr algn="ctr"/>
              <a:t>‹#›</a:t>
            </a:fld>
            <a:endParaRPr lang="en-US" altLang="en-US">
              <a:solidFill>
                <a:srgbClr val="121B32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399" y="547536"/>
            <a:ext cx="5498363" cy="2568392"/>
          </a:xfrm>
        </p:spPr>
        <p:txBody>
          <a:bodyPr anchor="b"/>
          <a:lstStyle>
            <a:lvl1pPr algn="l">
              <a:defRPr b="1" cap="all">
                <a:solidFill>
                  <a:srgbClr val="121B3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400" y="3242142"/>
            <a:ext cx="6358140" cy="2981825"/>
          </a:xfrm>
        </p:spPr>
        <p:txBody>
          <a:bodyPr/>
          <a:lstStyle>
            <a:lvl1pPr>
              <a:buClr>
                <a:srgbClr val="121B32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  <a:lvl2pPr>
              <a:buClr>
                <a:srgbClr val="121B32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>
              <a:buClr>
                <a:srgbClr val="121B32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  <a:lvl4pPr>
              <a:buClr>
                <a:srgbClr val="121B32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4pPr>
            <a:lvl5pPr>
              <a:buClr>
                <a:srgbClr val="121B32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374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911225" dir="13500000">
              <a:srgbClr val="00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6" descr="interiorB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7"/>
          <p:cNvSpPr txBox="1"/>
          <p:nvPr userDrawn="1"/>
        </p:nvSpPr>
        <p:spPr>
          <a:xfrm>
            <a:off x="8550275" y="106363"/>
            <a:ext cx="593725" cy="3683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8B233FFD-A9FD-4D93-973C-6713BC42B9B5}" type="slidenum">
              <a:rPr lang="en-US" altLang="en-US">
                <a:solidFill>
                  <a:schemeClr val="bg1"/>
                </a:solidFill>
                <a:latin typeface="Arial" panose="020B0604020202020204" pitchFamily="34" charset="0"/>
              </a:rPr>
              <a:pPr algn="ctr"/>
              <a:t>‹#›</a:t>
            </a:fld>
            <a:endParaRPr lang="en-US" altLang="en-US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pSp>
        <p:nvGrpSpPr>
          <p:cNvPr id="7" name="Group 9"/>
          <p:cNvGrpSpPr>
            <a:grpSpLocks/>
          </p:cNvGrpSpPr>
          <p:nvPr userDrawn="1"/>
        </p:nvGrpSpPr>
        <p:grpSpPr bwMode="auto">
          <a:xfrm>
            <a:off x="1108075" y="6240463"/>
            <a:ext cx="306388" cy="436562"/>
            <a:chOff x="8143256" y="5845174"/>
            <a:chExt cx="574918" cy="817522"/>
          </a:xfrm>
        </p:grpSpPr>
        <p:sp>
          <p:nvSpPr>
            <p:cNvPr id="8" name="Rectangle 7"/>
            <p:cNvSpPr/>
            <p:nvPr/>
          </p:nvSpPr>
          <p:spPr>
            <a:xfrm>
              <a:off x="8143256" y="5845174"/>
              <a:ext cx="574918" cy="8175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9" name="Picture 11" descr="odeplogo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1837" y="5868930"/>
              <a:ext cx="560095" cy="768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12" descr="DOL-Master-Seal-CMYK-(1)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6261100"/>
            <a:ext cx="400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ight Triangle 15"/>
          <p:cNvSpPr/>
          <p:nvPr userDrawn="1"/>
        </p:nvSpPr>
        <p:spPr>
          <a:xfrm rot="10800000">
            <a:off x="8250700" y="-2"/>
            <a:ext cx="893300" cy="1506690"/>
          </a:xfrm>
          <a:prstGeom prst="rtTriangl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TextBox 18"/>
          <p:cNvSpPr txBox="1"/>
          <p:nvPr userDrawn="1"/>
        </p:nvSpPr>
        <p:spPr>
          <a:xfrm>
            <a:off x="8543925" y="107950"/>
            <a:ext cx="595313" cy="36988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4B9F81C6-C39A-4931-BA06-D90DEF7E82BB}" type="slidenum">
              <a:rPr lang="en-US" altLang="en-US">
                <a:solidFill>
                  <a:srgbClr val="121B32"/>
                </a:solidFill>
                <a:latin typeface="Arial" panose="020B0604020202020204" pitchFamily="34" charset="0"/>
              </a:rPr>
              <a:pPr algn="ctr"/>
              <a:t>‹#›</a:t>
            </a:fld>
            <a:endParaRPr lang="en-US" altLang="en-US">
              <a:solidFill>
                <a:srgbClr val="121B32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399" y="547536"/>
            <a:ext cx="5498363" cy="2568392"/>
          </a:xfrm>
        </p:spPr>
        <p:txBody>
          <a:bodyPr anchor="b"/>
          <a:lstStyle>
            <a:lvl1pPr algn="l">
              <a:defRPr b="1" cap="all">
                <a:solidFill>
                  <a:srgbClr val="121B3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400" y="3242142"/>
            <a:ext cx="6358140" cy="2981825"/>
          </a:xfrm>
        </p:spPr>
        <p:txBody>
          <a:bodyPr/>
          <a:lstStyle>
            <a:lvl1pPr>
              <a:buClr>
                <a:srgbClr val="121B32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  <a:lvl2pPr>
              <a:buClr>
                <a:srgbClr val="121B32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>
              <a:buClr>
                <a:srgbClr val="121B32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  <a:lvl4pPr>
              <a:buClr>
                <a:srgbClr val="121B32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4pPr>
            <a:lvl5pPr>
              <a:buClr>
                <a:srgbClr val="121B32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8191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911225" dir="13500000">
              <a:srgbClr val="00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6" descr="interiorB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7"/>
          <p:cNvSpPr txBox="1"/>
          <p:nvPr userDrawn="1"/>
        </p:nvSpPr>
        <p:spPr>
          <a:xfrm>
            <a:off x="8550275" y="106363"/>
            <a:ext cx="593725" cy="3683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C1483C50-419E-46FE-A738-C218B88C2B29}" type="slidenum">
              <a:rPr lang="en-US" altLang="en-US">
                <a:solidFill>
                  <a:schemeClr val="bg1"/>
                </a:solidFill>
                <a:latin typeface="Arial" panose="020B0604020202020204" pitchFamily="34" charset="0"/>
              </a:rPr>
              <a:pPr algn="ctr"/>
              <a:t>‹#›</a:t>
            </a:fld>
            <a:endParaRPr lang="en-US" altLang="en-US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pSp>
        <p:nvGrpSpPr>
          <p:cNvPr id="7" name="Group 9"/>
          <p:cNvGrpSpPr>
            <a:grpSpLocks/>
          </p:cNvGrpSpPr>
          <p:nvPr userDrawn="1"/>
        </p:nvGrpSpPr>
        <p:grpSpPr bwMode="auto">
          <a:xfrm>
            <a:off x="1108075" y="6240463"/>
            <a:ext cx="306388" cy="436562"/>
            <a:chOff x="8143256" y="5845174"/>
            <a:chExt cx="574918" cy="817522"/>
          </a:xfrm>
        </p:grpSpPr>
        <p:sp>
          <p:nvSpPr>
            <p:cNvPr id="8" name="Rectangle 7"/>
            <p:cNvSpPr/>
            <p:nvPr/>
          </p:nvSpPr>
          <p:spPr>
            <a:xfrm>
              <a:off x="8143256" y="5845174"/>
              <a:ext cx="574918" cy="8175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9" name="Picture 11" descr="odeplogo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1837" y="5868930"/>
              <a:ext cx="560095" cy="768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12" descr="DOL-Master-Seal-CMYK-(1)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6261100"/>
            <a:ext cx="400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ight Triangle 15"/>
          <p:cNvSpPr/>
          <p:nvPr userDrawn="1"/>
        </p:nvSpPr>
        <p:spPr>
          <a:xfrm rot="10800000">
            <a:off x="8250700" y="-2"/>
            <a:ext cx="893300" cy="1506690"/>
          </a:xfrm>
          <a:prstGeom prst="rtTriangl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TextBox 18"/>
          <p:cNvSpPr txBox="1"/>
          <p:nvPr userDrawn="1"/>
        </p:nvSpPr>
        <p:spPr>
          <a:xfrm>
            <a:off x="8543925" y="107950"/>
            <a:ext cx="595313" cy="36988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78B4D17A-B4A4-4887-8E2F-DE81C24D3DB4}" type="slidenum">
              <a:rPr lang="en-US" altLang="en-US">
                <a:solidFill>
                  <a:srgbClr val="121B32"/>
                </a:solidFill>
                <a:latin typeface="Arial" panose="020B0604020202020204" pitchFamily="34" charset="0"/>
              </a:rPr>
              <a:pPr algn="ctr"/>
              <a:t>‹#›</a:t>
            </a:fld>
            <a:endParaRPr lang="en-US" altLang="en-US">
              <a:solidFill>
                <a:srgbClr val="121B32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399" y="547536"/>
            <a:ext cx="5498363" cy="2568392"/>
          </a:xfrm>
        </p:spPr>
        <p:txBody>
          <a:bodyPr anchor="b"/>
          <a:lstStyle>
            <a:lvl1pPr algn="l">
              <a:defRPr b="1" cap="all">
                <a:solidFill>
                  <a:srgbClr val="121B3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400" y="3242142"/>
            <a:ext cx="6358140" cy="2981825"/>
          </a:xfrm>
        </p:spPr>
        <p:txBody>
          <a:bodyPr/>
          <a:lstStyle>
            <a:lvl1pPr>
              <a:buClr>
                <a:srgbClr val="121B32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  <a:lvl2pPr>
              <a:buClr>
                <a:srgbClr val="121B32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>
              <a:buClr>
                <a:srgbClr val="121B32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  <a:lvl4pPr>
              <a:buClr>
                <a:srgbClr val="121B32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4pPr>
            <a:lvl5pPr>
              <a:buClr>
                <a:srgbClr val="121B32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4248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911225" dir="13500000">
              <a:srgbClr val="00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6" descr="interiorB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7"/>
          <p:cNvSpPr txBox="1"/>
          <p:nvPr userDrawn="1"/>
        </p:nvSpPr>
        <p:spPr>
          <a:xfrm>
            <a:off x="8550275" y="106363"/>
            <a:ext cx="593725" cy="3683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8588B37F-5082-4BF4-8779-78CC7645CDB2}" type="slidenum">
              <a:rPr lang="en-US" altLang="en-US">
                <a:solidFill>
                  <a:schemeClr val="bg1"/>
                </a:solidFill>
                <a:latin typeface="Arial" panose="020B0604020202020204" pitchFamily="34" charset="0"/>
              </a:rPr>
              <a:pPr algn="ctr"/>
              <a:t>‹#›</a:t>
            </a:fld>
            <a:endParaRPr lang="en-US" altLang="en-US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pSp>
        <p:nvGrpSpPr>
          <p:cNvPr id="7" name="Group 9"/>
          <p:cNvGrpSpPr>
            <a:grpSpLocks/>
          </p:cNvGrpSpPr>
          <p:nvPr userDrawn="1"/>
        </p:nvGrpSpPr>
        <p:grpSpPr bwMode="auto">
          <a:xfrm>
            <a:off x="1108075" y="6240463"/>
            <a:ext cx="306388" cy="436562"/>
            <a:chOff x="8143256" y="5845174"/>
            <a:chExt cx="574918" cy="817522"/>
          </a:xfrm>
        </p:grpSpPr>
        <p:sp>
          <p:nvSpPr>
            <p:cNvPr id="8" name="Rectangle 7"/>
            <p:cNvSpPr/>
            <p:nvPr/>
          </p:nvSpPr>
          <p:spPr>
            <a:xfrm>
              <a:off x="8143256" y="5845174"/>
              <a:ext cx="574918" cy="8175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9" name="Picture 11" descr="odeplogo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1837" y="5868930"/>
              <a:ext cx="560095" cy="768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12" descr="DOL-Master-Seal-CMYK-(1)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6261100"/>
            <a:ext cx="400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ight Triangle 15"/>
          <p:cNvSpPr/>
          <p:nvPr userDrawn="1"/>
        </p:nvSpPr>
        <p:spPr>
          <a:xfrm rot="10800000">
            <a:off x="8250700" y="-2"/>
            <a:ext cx="893300" cy="1506690"/>
          </a:xfrm>
          <a:prstGeom prst="rtTriangl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TextBox 18"/>
          <p:cNvSpPr txBox="1"/>
          <p:nvPr userDrawn="1"/>
        </p:nvSpPr>
        <p:spPr>
          <a:xfrm>
            <a:off x="8543925" y="107950"/>
            <a:ext cx="595313" cy="36988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0A85F2B1-7A55-4452-AF36-E6BAFB8605E2}" type="slidenum">
              <a:rPr lang="en-US" altLang="en-US">
                <a:solidFill>
                  <a:srgbClr val="121B32"/>
                </a:solidFill>
                <a:latin typeface="Arial" panose="020B0604020202020204" pitchFamily="34" charset="0"/>
              </a:rPr>
              <a:pPr algn="ctr"/>
              <a:t>‹#›</a:t>
            </a:fld>
            <a:endParaRPr lang="en-US" altLang="en-US">
              <a:solidFill>
                <a:srgbClr val="121B32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399" y="547536"/>
            <a:ext cx="5498363" cy="2568392"/>
          </a:xfrm>
        </p:spPr>
        <p:txBody>
          <a:bodyPr anchor="b"/>
          <a:lstStyle>
            <a:lvl1pPr algn="l">
              <a:defRPr b="1" cap="all">
                <a:solidFill>
                  <a:srgbClr val="121B3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400" y="3242142"/>
            <a:ext cx="6358140" cy="2981825"/>
          </a:xfrm>
        </p:spPr>
        <p:txBody>
          <a:bodyPr/>
          <a:lstStyle>
            <a:lvl1pPr>
              <a:buClr>
                <a:srgbClr val="121B32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  <a:lvl2pPr>
              <a:buClr>
                <a:srgbClr val="121B32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>
              <a:buClr>
                <a:srgbClr val="121B32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  <a:lvl4pPr>
              <a:buClr>
                <a:srgbClr val="121B32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4pPr>
            <a:lvl5pPr>
              <a:buClr>
                <a:srgbClr val="121B32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5069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911225" dir="13500000">
              <a:srgbClr val="00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6" descr="interiorB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7"/>
          <p:cNvSpPr txBox="1"/>
          <p:nvPr userDrawn="1"/>
        </p:nvSpPr>
        <p:spPr>
          <a:xfrm>
            <a:off x="8550275" y="106363"/>
            <a:ext cx="593725" cy="3683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A7E2AEF3-0F69-4E34-BE2B-CB905408D8E7}" type="slidenum">
              <a:rPr lang="en-US" altLang="en-US">
                <a:solidFill>
                  <a:schemeClr val="bg1"/>
                </a:solidFill>
                <a:latin typeface="Arial" panose="020B0604020202020204" pitchFamily="34" charset="0"/>
              </a:rPr>
              <a:pPr algn="ctr"/>
              <a:t>‹#›</a:t>
            </a:fld>
            <a:endParaRPr lang="en-US" altLang="en-US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pSp>
        <p:nvGrpSpPr>
          <p:cNvPr id="7" name="Group 9"/>
          <p:cNvGrpSpPr>
            <a:grpSpLocks/>
          </p:cNvGrpSpPr>
          <p:nvPr userDrawn="1"/>
        </p:nvGrpSpPr>
        <p:grpSpPr bwMode="auto">
          <a:xfrm>
            <a:off x="1108075" y="6240463"/>
            <a:ext cx="306388" cy="436562"/>
            <a:chOff x="8143256" y="5845174"/>
            <a:chExt cx="574918" cy="817522"/>
          </a:xfrm>
        </p:grpSpPr>
        <p:sp>
          <p:nvSpPr>
            <p:cNvPr id="8" name="Rectangle 7"/>
            <p:cNvSpPr/>
            <p:nvPr/>
          </p:nvSpPr>
          <p:spPr>
            <a:xfrm>
              <a:off x="8143256" y="5845174"/>
              <a:ext cx="574918" cy="8175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9" name="Picture 11" descr="odeplogo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1837" y="5868930"/>
              <a:ext cx="560095" cy="768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12" descr="DOL-Master-Seal-CMYK-(1)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6261100"/>
            <a:ext cx="400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ight Triangle 15"/>
          <p:cNvSpPr/>
          <p:nvPr userDrawn="1"/>
        </p:nvSpPr>
        <p:spPr>
          <a:xfrm rot="10800000">
            <a:off x="8250700" y="-2"/>
            <a:ext cx="893300" cy="1506690"/>
          </a:xfrm>
          <a:prstGeom prst="rtTriangl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TextBox 18"/>
          <p:cNvSpPr txBox="1"/>
          <p:nvPr userDrawn="1"/>
        </p:nvSpPr>
        <p:spPr>
          <a:xfrm>
            <a:off x="8543925" y="107950"/>
            <a:ext cx="595313" cy="36988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00244000-BA87-43B0-86FF-0FE61B85EEF8}" type="slidenum">
              <a:rPr lang="en-US" altLang="en-US">
                <a:solidFill>
                  <a:srgbClr val="121B32"/>
                </a:solidFill>
                <a:latin typeface="Arial" panose="020B0604020202020204" pitchFamily="34" charset="0"/>
              </a:rPr>
              <a:pPr algn="ctr"/>
              <a:t>‹#›</a:t>
            </a:fld>
            <a:endParaRPr lang="en-US" altLang="en-US">
              <a:solidFill>
                <a:srgbClr val="121B32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399" y="547536"/>
            <a:ext cx="5498363" cy="2568392"/>
          </a:xfrm>
        </p:spPr>
        <p:txBody>
          <a:bodyPr anchor="b"/>
          <a:lstStyle>
            <a:lvl1pPr algn="l">
              <a:defRPr b="1" cap="all">
                <a:solidFill>
                  <a:srgbClr val="121B3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400" y="3242142"/>
            <a:ext cx="6358140" cy="2981825"/>
          </a:xfrm>
        </p:spPr>
        <p:txBody>
          <a:bodyPr/>
          <a:lstStyle>
            <a:lvl1pPr>
              <a:buClr>
                <a:srgbClr val="121B32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  <a:lvl2pPr>
              <a:buClr>
                <a:srgbClr val="121B32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>
              <a:buClr>
                <a:srgbClr val="121B32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  <a:lvl4pPr>
              <a:buClr>
                <a:srgbClr val="121B32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4pPr>
            <a:lvl5pPr>
              <a:buClr>
                <a:srgbClr val="121B32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5438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911225" dir="13500000">
              <a:srgbClr val="00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6" descr="interiorB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7"/>
          <p:cNvSpPr txBox="1"/>
          <p:nvPr userDrawn="1"/>
        </p:nvSpPr>
        <p:spPr>
          <a:xfrm>
            <a:off x="8550275" y="106363"/>
            <a:ext cx="593725" cy="3683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639F928D-29B3-446C-9C5C-9B1C4AF38669}" type="slidenum">
              <a:rPr lang="en-US" altLang="en-US">
                <a:solidFill>
                  <a:schemeClr val="bg1"/>
                </a:solidFill>
                <a:latin typeface="Arial" panose="020B0604020202020204" pitchFamily="34" charset="0"/>
              </a:rPr>
              <a:pPr algn="ctr"/>
              <a:t>‹#›</a:t>
            </a:fld>
            <a:endParaRPr lang="en-US" altLang="en-US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pSp>
        <p:nvGrpSpPr>
          <p:cNvPr id="7" name="Group 9"/>
          <p:cNvGrpSpPr>
            <a:grpSpLocks/>
          </p:cNvGrpSpPr>
          <p:nvPr userDrawn="1"/>
        </p:nvGrpSpPr>
        <p:grpSpPr bwMode="auto">
          <a:xfrm>
            <a:off x="1108075" y="6240463"/>
            <a:ext cx="306388" cy="436562"/>
            <a:chOff x="8143256" y="5845174"/>
            <a:chExt cx="574918" cy="817522"/>
          </a:xfrm>
        </p:grpSpPr>
        <p:sp>
          <p:nvSpPr>
            <p:cNvPr id="8" name="Rectangle 7"/>
            <p:cNvSpPr/>
            <p:nvPr/>
          </p:nvSpPr>
          <p:spPr>
            <a:xfrm>
              <a:off x="8143256" y="5845174"/>
              <a:ext cx="574918" cy="8175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9" name="Picture 11" descr="odeplogo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1837" y="5868930"/>
              <a:ext cx="560095" cy="768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12" descr="DOL-Master-Seal-CMYK-(1)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6261100"/>
            <a:ext cx="400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ight Triangle 15"/>
          <p:cNvSpPr/>
          <p:nvPr userDrawn="1"/>
        </p:nvSpPr>
        <p:spPr>
          <a:xfrm rot="10800000">
            <a:off x="8250700" y="-2"/>
            <a:ext cx="893300" cy="1506690"/>
          </a:xfrm>
          <a:prstGeom prst="rtTriangl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TextBox 18"/>
          <p:cNvSpPr txBox="1"/>
          <p:nvPr userDrawn="1"/>
        </p:nvSpPr>
        <p:spPr>
          <a:xfrm>
            <a:off x="8543925" y="107950"/>
            <a:ext cx="595313" cy="36988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4A1157C5-3C3D-4EC8-AC5B-1026A4D8C628}" type="slidenum">
              <a:rPr lang="en-US" altLang="en-US">
                <a:solidFill>
                  <a:srgbClr val="121B32"/>
                </a:solidFill>
                <a:latin typeface="Arial" panose="020B0604020202020204" pitchFamily="34" charset="0"/>
              </a:rPr>
              <a:pPr algn="ctr"/>
              <a:t>‹#›</a:t>
            </a:fld>
            <a:endParaRPr lang="en-US" altLang="en-US">
              <a:solidFill>
                <a:srgbClr val="121B32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399" y="547536"/>
            <a:ext cx="5498363" cy="2568392"/>
          </a:xfrm>
        </p:spPr>
        <p:txBody>
          <a:bodyPr anchor="b"/>
          <a:lstStyle>
            <a:lvl1pPr algn="l">
              <a:defRPr b="1" cap="all">
                <a:solidFill>
                  <a:srgbClr val="121B3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400" y="3242142"/>
            <a:ext cx="6358140" cy="2981825"/>
          </a:xfrm>
        </p:spPr>
        <p:txBody>
          <a:bodyPr/>
          <a:lstStyle>
            <a:lvl1pPr>
              <a:buClr>
                <a:srgbClr val="121B32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  <a:lvl2pPr>
              <a:buClr>
                <a:srgbClr val="121B32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>
              <a:buClr>
                <a:srgbClr val="121B32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  <a:lvl4pPr>
              <a:buClr>
                <a:srgbClr val="121B32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4pPr>
            <a:lvl5pPr>
              <a:buClr>
                <a:srgbClr val="121B32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641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981075" dir="13500000">
              <a:srgbClr val="00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ight Triangle 13"/>
          <p:cNvSpPr/>
          <p:nvPr userDrawn="1"/>
        </p:nvSpPr>
        <p:spPr>
          <a:xfrm rot="10800000">
            <a:off x="8250700" y="-2"/>
            <a:ext cx="893300" cy="1506690"/>
          </a:xfrm>
          <a:prstGeom prst="rtTriangl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9"/>
          <p:cNvGrpSpPr>
            <a:grpSpLocks/>
          </p:cNvGrpSpPr>
          <p:nvPr userDrawn="1"/>
        </p:nvGrpSpPr>
        <p:grpSpPr bwMode="auto">
          <a:xfrm>
            <a:off x="1108075" y="6240463"/>
            <a:ext cx="306388" cy="436562"/>
            <a:chOff x="8143256" y="5845174"/>
            <a:chExt cx="574918" cy="817522"/>
          </a:xfrm>
        </p:grpSpPr>
        <p:sp>
          <p:nvSpPr>
            <p:cNvPr id="7" name="Rectangle 10"/>
            <p:cNvSpPr/>
            <p:nvPr/>
          </p:nvSpPr>
          <p:spPr>
            <a:xfrm>
              <a:off x="8143256" y="5845174"/>
              <a:ext cx="574918" cy="8175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8" name="Picture 11" descr="odeplogo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1837" y="5868930"/>
              <a:ext cx="560095" cy="768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12" descr="DOL-Master-Seal-CMYK-(1)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6261100"/>
            <a:ext cx="400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7"/>
          <p:cNvSpPr txBox="1"/>
          <p:nvPr userDrawn="1"/>
        </p:nvSpPr>
        <p:spPr>
          <a:xfrm>
            <a:off x="8550275" y="106363"/>
            <a:ext cx="593725" cy="3683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58F45B9B-0BCE-4CCD-A4BA-585EE6099F1F}" type="slidenum">
              <a:rPr lang="en-US" altLang="en-US">
                <a:solidFill>
                  <a:srgbClr val="121B32"/>
                </a:solidFill>
                <a:latin typeface="Arial" panose="020B0604020202020204" pitchFamily="34" charset="0"/>
              </a:rPr>
              <a:pPr algn="ctr"/>
              <a:t>‹#›</a:t>
            </a:fld>
            <a:endParaRPr lang="en-US" altLang="en-US">
              <a:solidFill>
                <a:srgbClr val="121B32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399" y="547536"/>
            <a:ext cx="5498363" cy="2568392"/>
          </a:xfrm>
        </p:spPr>
        <p:txBody>
          <a:bodyPr anchor="b"/>
          <a:lstStyle>
            <a:lvl1pPr algn="l">
              <a:defRPr b="1" cap="all">
                <a:solidFill>
                  <a:srgbClr val="121B3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400" y="3242142"/>
            <a:ext cx="6358140" cy="2981825"/>
          </a:xfrm>
        </p:spPr>
        <p:txBody>
          <a:bodyPr/>
          <a:lstStyle>
            <a:lvl1pPr>
              <a:buClr>
                <a:srgbClr val="121B32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  <a:lvl2pPr>
              <a:buClr>
                <a:srgbClr val="121B32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>
              <a:buClr>
                <a:srgbClr val="121B32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  <a:lvl4pPr>
              <a:buClr>
                <a:srgbClr val="121B32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4pPr>
            <a:lvl5pPr>
              <a:buClr>
                <a:srgbClr val="121B32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8842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effectLst>
            <a:innerShdw blurRad="911225" dir="13500000">
              <a:srgbClr val="00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ight Triangle 8"/>
          <p:cNvSpPr/>
          <p:nvPr userDrawn="1"/>
        </p:nvSpPr>
        <p:spPr>
          <a:xfrm rot="10800000">
            <a:off x="8250700" y="-2"/>
            <a:ext cx="893300" cy="1506690"/>
          </a:xfrm>
          <a:prstGeom prst="rtTriangl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extBox 9"/>
          <p:cNvSpPr txBox="1"/>
          <p:nvPr userDrawn="1"/>
        </p:nvSpPr>
        <p:spPr>
          <a:xfrm>
            <a:off x="8550275" y="106363"/>
            <a:ext cx="593725" cy="3683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FF11C5B5-C1B4-47C5-B490-ECA1F604C83E}" type="slidenum">
              <a:rPr lang="en-US" altLang="en-US">
                <a:solidFill>
                  <a:srgbClr val="121B32"/>
                </a:solidFill>
                <a:latin typeface="Arial" panose="020B0604020202020204" pitchFamily="34" charset="0"/>
              </a:rPr>
              <a:pPr algn="ctr"/>
              <a:t>‹#›</a:t>
            </a:fld>
            <a:endParaRPr lang="en-US" altLang="en-US">
              <a:solidFill>
                <a:srgbClr val="121B32"/>
              </a:solidFill>
              <a:latin typeface="Arial" panose="020B0604020202020204" pitchFamily="34" charset="0"/>
            </a:endParaRPr>
          </a:p>
        </p:txBody>
      </p:sp>
      <p:grpSp>
        <p:nvGrpSpPr>
          <p:cNvPr id="7" name="Group 9"/>
          <p:cNvGrpSpPr>
            <a:grpSpLocks/>
          </p:cNvGrpSpPr>
          <p:nvPr userDrawn="1"/>
        </p:nvGrpSpPr>
        <p:grpSpPr bwMode="auto">
          <a:xfrm>
            <a:off x="1108075" y="6240463"/>
            <a:ext cx="306388" cy="436562"/>
            <a:chOff x="8143256" y="5845174"/>
            <a:chExt cx="574918" cy="817522"/>
          </a:xfrm>
        </p:grpSpPr>
        <p:sp>
          <p:nvSpPr>
            <p:cNvPr id="8" name="Rectangle 11"/>
            <p:cNvSpPr/>
            <p:nvPr/>
          </p:nvSpPr>
          <p:spPr>
            <a:xfrm>
              <a:off x="8143256" y="5845174"/>
              <a:ext cx="574918" cy="8175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9" name="Picture 12" descr="odeplogo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1837" y="5868930"/>
              <a:ext cx="560095" cy="768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13" descr="DOL-Master-Seal-CMYK-(1)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6261100"/>
            <a:ext cx="400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400" y="4406900"/>
            <a:ext cx="7927313" cy="1362075"/>
          </a:xfrm>
        </p:spPr>
        <p:txBody>
          <a:bodyPr anchor="t"/>
          <a:lstStyle>
            <a:lvl1pPr algn="l">
              <a:defRPr sz="4000" b="1" cap="all">
                <a:solidFill>
                  <a:srgbClr val="121B3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7400" y="2906713"/>
            <a:ext cx="79273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00200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59462-1568-44AD-9112-5B779B5024A9}" type="datetimeFigureOut">
              <a:rPr lang="en-US"/>
              <a:pPr>
                <a:defRPr/>
              </a:pPr>
              <a:t>2/4/2019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3CF6F1-BFD8-4594-9BCC-34A3BC6B2C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2133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911225" dir="13500000">
              <a:srgbClr val="00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6" descr="interiorB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7"/>
          <p:cNvSpPr txBox="1"/>
          <p:nvPr userDrawn="1"/>
        </p:nvSpPr>
        <p:spPr>
          <a:xfrm>
            <a:off x="8550275" y="106363"/>
            <a:ext cx="593725" cy="3683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DB170A7C-0557-4A51-9570-1165D14536AC}" type="slidenum">
              <a:rPr lang="en-US" altLang="en-US">
                <a:solidFill>
                  <a:schemeClr val="bg1"/>
                </a:solidFill>
                <a:latin typeface="Arial" panose="020B0604020202020204" pitchFamily="34" charset="0"/>
              </a:rPr>
              <a:pPr algn="ctr"/>
              <a:t>‹#›</a:t>
            </a:fld>
            <a:endParaRPr lang="en-US" altLang="en-US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pSp>
        <p:nvGrpSpPr>
          <p:cNvPr id="7" name="Group 9"/>
          <p:cNvGrpSpPr>
            <a:grpSpLocks/>
          </p:cNvGrpSpPr>
          <p:nvPr userDrawn="1"/>
        </p:nvGrpSpPr>
        <p:grpSpPr bwMode="auto">
          <a:xfrm>
            <a:off x="1108075" y="6240463"/>
            <a:ext cx="306388" cy="436562"/>
            <a:chOff x="8143256" y="5845174"/>
            <a:chExt cx="574918" cy="817522"/>
          </a:xfrm>
        </p:grpSpPr>
        <p:sp>
          <p:nvSpPr>
            <p:cNvPr id="8" name="Rectangle 7"/>
            <p:cNvSpPr/>
            <p:nvPr/>
          </p:nvSpPr>
          <p:spPr>
            <a:xfrm>
              <a:off x="8143256" y="5845174"/>
              <a:ext cx="574918" cy="8175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9" name="Picture 11" descr="odeplogo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1837" y="5868930"/>
              <a:ext cx="560095" cy="768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12" descr="DOL-Master-Seal-CMYK-(1)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6261100"/>
            <a:ext cx="400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ight Triangle 15"/>
          <p:cNvSpPr/>
          <p:nvPr userDrawn="1"/>
        </p:nvSpPr>
        <p:spPr>
          <a:xfrm rot="10800000">
            <a:off x="8250700" y="-2"/>
            <a:ext cx="893300" cy="1506690"/>
          </a:xfrm>
          <a:prstGeom prst="rtTriangl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TextBox 18"/>
          <p:cNvSpPr txBox="1"/>
          <p:nvPr userDrawn="1"/>
        </p:nvSpPr>
        <p:spPr>
          <a:xfrm>
            <a:off x="8543925" y="107950"/>
            <a:ext cx="595313" cy="36988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72E24CA0-D1E2-4715-815E-05D51C652912}" type="slidenum">
              <a:rPr lang="en-US" altLang="en-US">
                <a:solidFill>
                  <a:srgbClr val="121B32"/>
                </a:solidFill>
                <a:latin typeface="Arial" panose="020B0604020202020204" pitchFamily="34" charset="0"/>
              </a:rPr>
              <a:pPr algn="ctr"/>
              <a:t>‹#›</a:t>
            </a:fld>
            <a:endParaRPr lang="en-US" altLang="en-US">
              <a:solidFill>
                <a:srgbClr val="121B32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399" y="547536"/>
            <a:ext cx="5498363" cy="2568392"/>
          </a:xfrm>
        </p:spPr>
        <p:txBody>
          <a:bodyPr anchor="b"/>
          <a:lstStyle>
            <a:lvl1pPr algn="l">
              <a:defRPr b="1" cap="all">
                <a:solidFill>
                  <a:srgbClr val="121B3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400" y="3242142"/>
            <a:ext cx="6358140" cy="2981825"/>
          </a:xfrm>
        </p:spPr>
        <p:txBody>
          <a:bodyPr/>
          <a:lstStyle>
            <a:lvl1pPr>
              <a:buClr>
                <a:srgbClr val="121B32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  <a:lvl2pPr>
              <a:buClr>
                <a:srgbClr val="121B32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>
              <a:buClr>
                <a:srgbClr val="121B32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  <a:lvl4pPr>
              <a:buClr>
                <a:srgbClr val="121B32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4pPr>
            <a:lvl5pPr>
              <a:buClr>
                <a:srgbClr val="121B32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1418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25665-0D45-4679-908B-DDD53C18DE58}" type="datetimeFigureOut">
              <a:rPr lang="en-US"/>
              <a:pPr>
                <a:defRPr/>
              </a:pPr>
              <a:t>2/4/2019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E3B583-4ED5-42CE-AEFD-DE7AD446CC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07568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8C12E-694C-4018-B69A-BDDA104882B8}" type="datetimeFigureOut">
              <a:rPr lang="en-US"/>
              <a:pPr>
                <a:defRPr/>
              </a:pPr>
              <a:t>2/4/2019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AA72A2-E010-4A7E-B8C0-988454074C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43255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51AF8-05DF-4F1B-AB94-24EEE0938A5D}" type="datetimeFigureOut">
              <a:rPr lang="en-US"/>
              <a:pPr>
                <a:defRPr/>
              </a:pPr>
              <a:t>2/4/2019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55DF97-6E0A-4F20-9811-CB0553FED6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95274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4A385-B32A-434D-8A39-E2A754667C38}" type="datetimeFigureOut">
              <a:rPr lang="en-US"/>
              <a:pPr>
                <a:defRPr/>
              </a:pPr>
              <a:t>2/4/2019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6EB29F-2461-4D51-8BAF-11D19C512A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94814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8E6DE-6C1E-45CA-B89B-BC4AA5C908BC}" type="datetimeFigureOut">
              <a:rPr lang="en-US"/>
              <a:pPr>
                <a:defRPr/>
              </a:pPr>
              <a:t>2/4/2019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FA29E3-DA91-4D38-BC93-074CA06369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28109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116E7-AFE8-48B4-942B-20008961BCED}" type="datetimeFigureOut">
              <a:rPr lang="en-US"/>
              <a:pPr>
                <a:defRPr/>
              </a:pPr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2F553D-3E18-4F03-924F-4AB8571CB3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68609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0B815-409F-4AA6-B115-10A73B9EF926}" type="datetimeFigureOut">
              <a:rPr lang="en-US"/>
              <a:pPr>
                <a:defRPr/>
              </a:pPr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047A54-2EA5-4984-9A58-5927A67593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1031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911225" dir="13500000">
              <a:srgbClr val="00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6" descr="interiorB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7"/>
          <p:cNvSpPr txBox="1"/>
          <p:nvPr userDrawn="1"/>
        </p:nvSpPr>
        <p:spPr>
          <a:xfrm>
            <a:off x="8550275" y="106363"/>
            <a:ext cx="593725" cy="3683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55CA774C-E151-4A6C-A175-32DCB48B752C}" type="slidenum">
              <a:rPr lang="en-US" altLang="en-US">
                <a:solidFill>
                  <a:schemeClr val="bg1"/>
                </a:solidFill>
                <a:latin typeface="Arial" panose="020B0604020202020204" pitchFamily="34" charset="0"/>
              </a:rPr>
              <a:pPr algn="ctr"/>
              <a:t>‹#›</a:t>
            </a:fld>
            <a:endParaRPr lang="en-US" altLang="en-US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pSp>
        <p:nvGrpSpPr>
          <p:cNvPr id="7" name="Group 9"/>
          <p:cNvGrpSpPr>
            <a:grpSpLocks/>
          </p:cNvGrpSpPr>
          <p:nvPr userDrawn="1"/>
        </p:nvGrpSpPr>
        <p:grpSpPr bwMode="auto">
          <a:xfrm>
            <a:off x="1108075" y="6240463"/>
            <a:ext cx="306388" cy="436562"/>
            <a:chOff x="8143256" y="5845174"/>
            <a:chExt cx="574918" cy="817522"/>
          </a:xfrm>
        </p:grpSpPr>
        <p:sp>
          <p:nvSpPr>
            <p:cNvPr id="8" name="Rectangle 7"/>
            <p:cNvSpPr/>
            <p:nvPr/>
          </p:nvSpPr>
          <p:spPr>
            <a:xfrm>
              <a:off x="8143256" y="5845174"/>
              <a:ext cx="574918" cy="8175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9" name="Picture 11" descr="odeplogo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1837" y="5868930"/>
              <a:ext cx="560095" cy="768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12" descr="DOL-Master-Seal-CMYK-(1)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6261100"/>
            <a:ext cx="400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ight Triangle 15"/>
          <p:cNvSpPr/>
          <p:nvPr userDrawn="1"/>
        </p:nvSpPr>
        <p:spPr>
          <a:xfrm rot="10800000">
            <a:off x="8250700" y="-2"/>
            <a:ext cx="893300" cy="1506690"/>
          </a:xfrm>
          <a:prstGeom prst="rtTriangl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TextBox 18"/>
          <p:cNvSpPr txBox="1"/>
          <p:nvPr userDrawn="1"/>
        </p:nvSpPr>
        <p:spPr>
          <a:xfrm>
            <a:off x="8543925" y="107950"/>
            <a:ext cx="595313" cy="36988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43E8F06A-FB1B-4CDB-8C2C-98606B39EBA9}" type="slidenum">
              <a:rPr lang="en-US" altLang="en-US">
                <a:solidFill>
                  <a:srgbClr val="121B32"/>
                </a:solidFill>
                <a:latin typeface="Arial" panose="020B0604020202020204" pitchFamily="34" charset="0"/>
              </a:rPr>
              <a:pPr algn="ctr"/>
              <a:t>‹#›</a:t>
            </a:fld>
            <a:endParaRPr lang="en-US" altLang="en-US">
              <a:solidFill>
                <a:srgbClr val="121B32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399" y="547536"/>
            <a:ext cx="5498363" cy="2568392"/>
          </a:xfrm>
        </p:spPr>
        <p:txBody>
          <a:bodyPr anchor="b"/>
          <a:lstStyle>
            <a:lvl1pPr algn="l">
              <a:defRPr b="1" cap="all">
                <a:solidFill>
                  <a:srgbClr val="121B3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400" y="3242142"/>
            <a:ext cx="6358140" cy="2981825"/>
          </a:xfrm>
        </p:spPr>
        <p:txBody>
          <a:bodyPr/>
          <a:lstStyle>
            <a:lvl1pPr>
              <a:buClr>
                <a:srgbClr val="121B32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  <a:lvl2pPr>
              <a:buClr>
                <a:srgbClr val="121B32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>
              <a:buClr>
                <a:srgbClr val="121B32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  <a:lvl4pPr>
              <a:buClr>
                <a:srgbClr val="121B32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4pPr>
            <a:lvl5pPr>
              <a:buClr>
                <a:srgbClr val="121B32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576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911225" dir="13500000">
              <a:srgbClr val="00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6" descr="interiorB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7"/>
          <p:cNvSpPr txBox="1"/>
          <p:nvPr userDrawn="1"/>
        </p:nvSpPr>
        <p:spPr>
          <a:xfrm>
            <a:off x="8550275" y="106363"/>
            <a:ext cx="593725" cy="3683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2EA4952B-9456-4A1F-BAF4-15AE498D08B5}" type="slidenum">
              <a:rPr lang="en-US" altLang="en-US">
                <a:solidFill>
                  <a:schemeClr val="bg1"/>
                </a:solidFill>
                <a:latin typeface="Arial" panose="020B0604020202020204" pitchFamily="34" charset="0"/>
              </a:rPr>
              <a:pPr algn="ctr"/>
              <a:t>‹#›</a:t>
            </a:fld>
            <a:endParaRPr lang="en-US" altLang="en-US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pSp>
        <p:nvGrpSpPr>
          <p:cNvPr id="7" name="Group 9"/>
          <p:cNvGrpSpPr>
            <a:grpSpLocks/>
          </p:cNvGrpSpPr>
          <p:nvPr userDrawn="1"/>
        </p:nvGrpSpPr>
        <p:grpSpPr bwMode="auto">
          <a:xfrm>
            <a:off x="1108075" y="6240463"/>
            <a:ext cx="306388" cy="436562"/>
            <a:chOff x="8143256" y="5845174"/>
            <a:chExt cx="574918" cy="817522"/>
          </a:xfrm>
        </p:grpSpPr>
        <p:sp>
          <p:nvSpPr>
            <p:cNvPr id="8" name="Rectangle 7"/>
            <p:cNvSpPr/>
            <p:nvPr/>
          </p:nvSpPr>
          <p:spPr>
            <a:xfrm>
              <a:off x="8143256" y="5845174"/>
              <a:ext cx="574918" cy="8175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9" name="Picture 11" descr="odeplogo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1837" y="5868930"/>
              <a:ext cx="560095" cy="768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12" descr="DOL-Master-Seal-CMYK-(1)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6261100"/>
            <a:ext cx="400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ight Triangle 15"/>
          <p:cNvSpPr/>
          <p:nvPr userDrawn="1"/>
        </p:nvSpPr>
        <p:spPr>
          <a:xfrm rot="10800000">
            <a:off x="8250700" y="-2"/>
            <a:ext cx="893300" cy="1506690"/>
          </a:xfrm>
          <a:prstGeom prst="rtTriangl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TextBox 18"/>
          <p:cNvSpPr txBox="1"/>
          <p:nvPr userDrawn="1"/>
        </p:nvSpPr>
        <p:spPr>
          <a:xfrm>
            <a:off x="8543925" y="107950"/>
            <a:ext cx="595313" cy="36988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73FEF6D3-A9D9-41F7-BC37-267F773096B9}" type="slidenum">
              <a:rPr lang="en-US" altLang="en-US">
                <a:solidFill>
                  <a:srgbClr val="121B32"/>
                </a:solidFill>
                <a:latin typeface="Arial" panose="020B0604020202020204" pitchFamily="34" charset="0"/>
              </a:rPr>
              <a:pPr algn="ctr"/>
              <a:t>‹#›</a:t>
            </a:fld>
            <a:endParaRPr lang="en-US" altLang="en-US">
              <a:solidFill>
                <a:srgbClr val="121B32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399" y="547536"/>
            <a:ext cx="5498363" cy="2568392"/>
          </a:xfrm>
        </p:spPr>
        <p:txBody>
          <a:bodyPr anchor="b"/>
          <a:lstStyle>
            <a:lvl1pPr algn="l">
              <a:defRPr b="1" cap="all">
                <a:solidFill>
                  <a:srgbClr val="121B3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400" y="3242142"/>
            <a:ext cx="6358140" cy="2981825"/>
          </a:xfrm>
        </p:spPr>
        <p:txBody>
          <a:bodyPr/>
          <a:lstStyle>
            <a:lvl1pPr>
              <a:buClr>
                <a:srgbClr val="121B32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  <a:lvl2pPr>
              <a:buClr>
                <a:srgbClr val="121B32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>
              <a:buClr>
                <a:srgbClr val="121B32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  <a:lvl4pPr>
              <a:buClr>
                <a:srgbClr val="121B32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4pPr>
            <a:lvl5pPr>
              <a:buClr>
                <a:srgbClr val="121B32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045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911225" dir="13500000">
              <a:srgbClr val="00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6" descr="interiorB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7"/>
          <p:cNvSpPr txBox="1"/>
          <p:nvPr userDrawn="1"/>
        </p:nvSpPr>
        <p:spPr>
          <a:xfrm>
            <a:off x="8550275" y="106363"/>
            <a:ext cx="593725" cy="3683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C642CC47-6646-488B-9A0D-376AE273B49E}" type="slidenum">
              <a:rPr lang="en-US" altLang="en-US">
                <a:solidFill>
                  <a:schemeClr val="bg1"/>
                </a:solidFill>
                <a:latin typeface="Arial" panose="020B0604020202020204" pitchFamily="34" charset="0"/>
              </a:rPr>
              <a:pPr algn="ctr"/>
              <a:t>‹#›</a:t>
            </a:fld>
            <a:endParaRPr lang="en-US" altLang="en-US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pSp>
        <p:nvGrpSpPr>
          <p:cNvPr id="7" name="Group 9"/>
          <p:cNvGrpSpPr>
            <a:grpSpLocks/>
          </p:cNvGrpSpPr>
          <p:nvPr userDrawn="1"/>
        </p:nvGrpSpPr>
        <p:grpSpPr bwMode="auto">
          <a:xfrm>
            <a:off x="1108075" y="6240463"/>
            <a:ext cx="306388" cy="436562"/>
            <a:chOff x="8143256" y="5845174"/>
            <a:chExt cx="574918" cy="817522"/>
          </a:xfrm>
        </p:grpSpPr>
        <p:sp>
          <p:nvSpPr>
            <p:cNvPr id="8" name="Rectangle 7"/>
            <p:cNvSpPr/>
            <p:nvPr/>
          </p:nvSpPr>
          <p:spPr>
            <a:xfrm>
              <a:off x="8143256" y="5845174"/>
              <a:ext cx="574918" cy="8175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9" name="Picture 11" descr="odeplogo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1837" y="5868930"/>
              <a:ext cx="560095" cy="768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12" descr="DOL-Master-Seal-CMYK-(1)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6261100"/>
            <a:ext cx="400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ight Triangle 15"/>
          <p:cNvSpPr/>
          <p:nvPr userDrawn="1"/>
        </p:nvSpPr>
        <p:spPr>
          <a:xfrm rot="10800000">
            <a:off x="8250700" y="-2"/>
            <a:ext cx="893300" cy="1506690"/>
          </a:xfrm>
          <a:prstGeom prst="rtTriangl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TextBox 18"/>
          <p:cNvSpPr txBox="1"/>
          <p:nvPr userDrawn="1"/>
        </p:nvSpPr>
        <p:spPr>
          <a:xfrm>
            <a:off x="8543925" y="107950"/>
            <a:ext cx="595313" cy="36988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FF8320A8-0E87-48AF-8F37-7157754F2B24}" type="slidenum">
              <a:rPr lang="en-US" altLang="en-US">
                <a:solidFill>
                  <a:srgbClr val="121B32"/>
                </a:solidFill>
                <a:latin typeface="Arial" panose="020B0604020202020204" pitchFamily="34" charset="0"/>
              </a:rPr>
              <a:pPr algn="ctr"/>
              <a:t>‹#›</a:t>
            </a:fld>
            <a:endParaRPr lang="en-US" altLang="en-US">
              <a:solidFill>
                <a:srgbClr val="121B32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399" y="547536"/>
            <a:ext cx="5498363" cy="2568392"/>
          </a:xfrm>
        </p:spPr>
        <p:txBody>
          <a:bodyPr anchor="b"/>
          <a:lstStyle>
            <a:lvl1pPr algn="l">
              <a:defRPr b="1" cap="all">
                <a:solidFill>
                  <a:srgbClr val="121B3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400" y="3242142"/>
            <a:ext cx="6358140" cy="2981825"/>
          </a:xfrm>
        </p:spPr>
        <p:txBody>
          <a:bodyPr/>
          <a:lstStyle>
            <a:lvl1pPr>
              <a:buClr>
                <a:srgbClr val="121B32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  <a:lvl2pPr>
              <a:buClr>
                <a:srgbClr val="121B32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>
              <a:buClr>
                <a:srgbClr val="121B32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  <a:lvl4pPr>
              <a:buClr>
                <a:srgbClr val="121B32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4pPr>
            <a:lvl5pPr>
              <a:buClr>
                <a:srgbClr val="121B32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574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911225" dir="13500000">
              <a:srgbClr val="00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6" descr="interiorB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7"/>
          <p:cNvSpPr txBox="1"/>
          <p:nvPr userDrawn="1"/>
        </p:nvSpPr>
        <p:spPr>
          <a:xfrm>
            <a:off x="8550275" y="106363"/>
            <a:ext cx="593725" cy="3683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52F0B903-F34F-48A1-B4CB-DCFFAADA2DC6}" type="slidenum">
              <a:rPr lang="en-US" altLang="en-US">
                <a:solidFill>
                  <a:schemeClr val="bg1"/>
                </a:solidFill>
                <a:latin typeface="Arial" panose="020B0604020202020204" pitchFamily="34" charset="0"/>
              </a:rPr>
              <a:pPr algn="ctr"/>
              <a:t>‹#›</a:t>
            </a:fld>
            <a:endParaRPr lang="en-US" altLang="en-US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pSp>
        <p:nvGrpSpPr>
          <p:cNvPr id="7" name="Group 9"/>
          <p:cNvGrpSpPr>
            <a:grpSpLocks/>
          </p:cNvGrpSpPr>
          <p:nvPr userDrawn="1"/>
        </p:nvGrpSpPr>
        <p:grpSpPr bwMode="auto">
          <a:xfrm>
            <a:off x="1108075" y="6240463"/>
            <a:ext cx="306388" cy="436562"/>
            <a:chOff x="8143256" y="5845174"/>
            <a:chExt cx="574918" cy="817522"/>
          </a:xfrm>
        </p:grpSpPr>
        <p:sp>
          <p:nvSpPr>
            <p:cNvPr id="8" name="Rectangle 7"/>
            <p:cNvSpPr/>
            <p:nvPr/>
          </p:nvSpPr>
          <p:spPr>
            <a:xfrm>
              <a:off x="8143256" y="5845174"/>
              <a:ext cx="574918" cy="8175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9" name="Picture 11" descr="odeplogo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1837" y="5868930"/>
              <a:ext cx="560095" cy="768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12" descr="DOL-Master-Seal-CMYK-(1)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6261100"/>
            <a:ext cx="400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ight Triangle 15"/>
          <p:cNvSpPr/>
          <p:nvPr userDrawn="1"/>
        </p:nvSpPr>
        <p:spPr>
          <a:xfrm rot="10800000">
            <a:off x="8250700" y="-2"/>
            <a:ext cx="893300" cy="1506690"/>
          </a:xfrm>
          <a:prstGeom prst="rtTriangl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TextBox 18"/>
          <p:cNvSpPr txBox="1"/>
          <p:nvPr userDrawn="1"/>
        </p:nvSpPr>
        <p:spPr>
          <a:xfrm>
            <a:off x="8543925" y="107950"/>
            <a:ext cx="595313" cy="36988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A7777F3D-7434-44FC-8FC0-8F8451CE3B0C}" type="slidenum">
              <a:rPr lang="en-US" altLang="en-US">
                <a:solidFill>
                  <a:srgbClr val="121B32"/>
                </a:solidFill>
                <a:latin typeface="Arial" panose="020B0604020202020204" pitchFamily="34" charset="0"/>
              </a:rPr>
              <a:pPr algn="ctr"/>
              <a:t>‹#›</a:t>
            </a:fld>
            <a:endParaRPr lang="en-US" altLang="en-US">
              <a:solidFill>
                <a:srgbClr val="121B32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399" y="547536"/>
            <a:ext cx="5498363" cy="2568392"/>
          </a:xfrm>
        </p:spPr>
        <p:txBody>
          <a:bodyPr anchor="b"/>
          <a:lstStyle>
            <a:lvl1pPr algn="l">
              <a:defRPr b="1" cap="all">
                <a:solidFill>
                  <a:srgbClr val="121B3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400" y="3242142"/>
            <a:ext cx="6358140" cy="2981825"/>
          </a:xfrm>
        </p:spPr>
        <p:txBody>
          <a:bodyPr/>
          <a:lstStyle>
            <a:lvl1pPr>
              <a:buClr>
                <a:srgbClr val="121B32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  <a:lvl2pPr>
              <a:buClr>
                <a:srgbClr val="121B32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>
              <a:buClr>
                <a:srgbClr val="121B32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  <a:lvl4pPr>
              <a:buClr>
                <a:srgbClr val="121B32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4pPr>
            <a:lvl5pPr>
              <a:buClr>
                <a:srgbClr val="121B32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554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911225" dir="13500000">
              <a:srgbClr val="00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6" descr="interiorB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7"/>
          <p:cNvSpPr txBox="1"/>
          <p:nvPr userDrawn="1"/>
        </p:nvSpPr>
        <p:spPr>
          <a:xfrm>
            <a:off x="8550275" y="106363"/>
            <a:ext cx="593725" cy="3683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BFEBBFD9-1B58-4644-8A00-268D202F5F0A}" type="slidenum">
              <a:rPr lang="en-US" altLang="en-US">
                <a:solidFill>
                  <a:schemeClr val="bg1"/>
                </a:solidFill>
                <a:latin typeface="Arial" panose="020B0604020202020204" pitchFamily="34" charset="0"/>
              </a:rPr>
              <a:pPr algn="ctr"/>
              <a:t>‹#›</a:t>
            </a:fld>
            <a:endParaRPr lang="en-US" altLang="en-US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pSp>
        <p:nvGrpSpPr>
          <p:cNvPr id="7" name="Group 9"/>
          <p:cNvGrpSpPr>
            <a:grpSpLocks/>
          </p:cNvGrpSpPr>
          <p:nvPr userDrawn="1"/>
        </p:nvGrpSpPr>
        <p:grpSpPr bwMode="auto">
          <a:xfrm>
            <a:off x="1108075" y="6240463"/>
            <a:ext cx="306388" cy="436562"/>
            <a:chOff x="8143256" y="5845174"/>
            <a:chExt cx="574918" cy="817522"/>
          </a:xfrm>
        </p:grpSpPr>
        <p:sp>
          <p:nvSpPr>
            <p:cNvPr id="8" name="Rectangle 7"/>
            <p:cNvSpPr/>
            <p:nvPr/>
          </p:nvSpPr>
          <p:spPr>
            <a:xfrm>
              <a:off x="8143256" y="5845174"/>
              <a:ext cx="574918" cy="8175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9" name="Picture 11" descr="odeplogo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1837" y="5868930"/>
              <a:ext cx="560095" cy="768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12" descr="DOL-Master-Seal-CMYK-(1)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6261100"/>
            <a:ext cx="400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ight Triangle 15"/>
          <p:cNvSpPr/>
          <p:nvPr userDrawn="1"/>
        </p:nvSpPr>
        <p:spPr>
          <a:xfrm rot="10800000">
            <a:off x="8250700" y="-2"/>
            <a:ext cx="893300" cy="1506690"/>
          </a:xfrm>
          <a:prstGeom prst="rtTriangl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TextBox 18"/>
          <p:cNvSpPr txBox="1"/>
          <p:nvPr userDrawn="1"/>
        </p:nvSpPr>
        <p:spPr>
          <a:xfrm>
            <a:off x="8543925" y="107950"/>
            <a:ext cx="595313" cy="36988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8E212BEA-F8A8-40B5-868F-7AC0E21C88FE}" type="slidenum">
              <a:rPr lang="en-US" altLang="en-US">
                <a:solidFill>
                  <a:srgbClr val="121B32"/>
                </a:solidFill>
                <a:latin typeface="Arial" panose="020B0604020202020204" pitchFamily="34" charset="0"/>
              </a:rPr>
              <a:pPr algn="ctr"/>
              <a:t>‹#›</a:t>
            </a:fld>
            <a:endParaRPr lang="en-US" altLang="en-US">
              <a:solidFill>
                <a:srgbClr val="121B32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399" y="547536"/>
            <a:ext cx="5498363" cy="2568392"/>
          </a:xfrm>
        </p:spPr>
        <p:txBody>
          <a:bodyPr anchor="b"/>
          <a:lstStyle>
            <a:lvl1pPr algn="l">
              <a:defRPr b="1" cap="all">
                <a:solidFill>
                  <a:srgbClr val="121B3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400" y="3242142"/>
            <a:ext cx="6358140" cy="2981825"/>
          </a:xfrm>
        </p:spPr>
        <p:txBody>
          <a:bodyPr/>
          <a:lstStyle>
            <a:lvl1pPr>
              <a:buClr>
                <a:srgbClr val="121B32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  <a:lvl2pPr>
              <a:buClr>
                <a:srgbClr val="121B32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>
              <a:buClr>
                <a:srgbClr val="121B32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  <a:lvl4pPr>
              <a:buClr>
                <a:srgbClr val="121B32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4pPr>
            <a:lvl5pPr>
              <a:buClr>
                <a:srgbClr val="121B32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730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911225" dir="13500000">
              <a:srgbClr val="00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6" descr="interiorB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7"/>
          <p:cNvSpPr txBox="1"/>
          <p:nvPr userDrawn="1"/>
        </p:nvSpPr>
        <p:spPr>
          <a:xfrm>
            <a:off x="8550275" y="106363"/>
            <a:ext cx="593725" cy="3683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E64741DF-30A4-438E-AA9A-543A91CE51EC}" type="slidenum">
              <a:rPr lang="en-US" altLang="en-US">
                <a:solidFill>
                  <a:schemeClr val="bg1"/>
                </a:solidFill>
                <a:latin typeface="Arial" panose="020B0604020202020204" pitchFamily="34" charset="0"/>
              </a:rPr>
              <a:pPr algn="ctr"/>
              <a:t>‹#›</a:t>
            </a:fld>
            <a:endParaRPr lang="en-US" altLang="en-US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pSp>
        <p:nvGrpSpPr>
          <p:cNvPr id="7" name="Group 9"/>
          <p:cNvGrpSpPr>
            <a:grpSpLocks/>
          </p:cNvGrpSpPr>
          <p:nvPr userDrawn="1"/>
        </p:nvGrpSpPr>
        <p:grpSpPr bwMode="auto">
          <a:xfrm>
            <a:off x="1108075" y="6240463"/>
            <a:ext cx="306388" cy="436562"/>
            <a:chOff x="8143256" y="5845174"/>
            <a:chExt cx="574918" cy="817522"/>
          </a:xfrm>
        </p:grpSpPr>
        <p:sp>
          <p:nvSpPr>
            <p:cNvPr id="8" name="Rectangle 7"/>
            <p:cNvSpPr/>
            <p:nvPr/>
          </p:nvSpPr>
          <p:spPr>
            <a:xfrm>
              <a:off x="8143256" y="5845174"/>
              <a:ext cx="574918" cy="8175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9" name="Picture 11" descr="odeplogo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1837" y="5868930"/>
              <a:ext cx="560095" cy="768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12" descr="DOL-Master-Seal-CMYK-(1)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6261100"/>
            <a:ext cx="400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ight Triangle 15"/>
          <p:cNvSpPr/>
          <p:nvPr userDrawn="1"/>
        </p:nvSpPr>
        <p:spPr>
          <a:xfrm rot="10800000">
            <a:off x="8250700" y="-2"/>
            <a:ext cx="893300" cy="1506690"/>
          </a:xfrm>
          <a:prstGeom prst="rtTriangl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TextBox 18"/>
          <p:cNvSpPr txBox="1"/>
          <p:nvPr userDrawn="1"/>
        </p:nvSpPr>
        <p:spPr>
          <a:xfrm>
            <a:off x="8543925" y="107950"/>
            <a:ext cx="595313" cy="36988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B8EA5E6D-E747-49C3-A0EF-8F1F64869FBE}" type="slidenum">
              <a:rPr lang="en-US" altLang="en-US">
                <a:solidFill>
                  <a:srgbClr val="121B32"/>
                </a:solidFill>
                <a:latin typeface="Arial" panose="020B0604020202020204" pitchFamily="34" charset="0"/>
              </a:rPr>
              <a:pPr algn="ctr"/>
              <a:t>‹#›</a:t>
            </a:fld>
            <a:endParaRPr lang="en-US" altLang="en-US">
              <a:solidFill>
                <a:srgbClr val="121B32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399" y="547536"/>
            <a:ext cx="5498363" cy="2568392"/>
          </a:xfrm>
        </p:spPr>
        <p:txBody>
          <a:bodyPr anchor="b"/>
          <a:lstStyle>
            <a:lvl1pPr algn="l">
              <a:defRPr b="1" cap="all">
                <a:solidFill>
                  <a:srgbClr val="121B3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400" y="3242142"/>
            <a:ext cx="6358140" cy="2981825"/>
          </a:xfrm>
        </p:spPr>
        <p:txBody>
          <a:bodyPr/>
          <a:lstStyle>
            <a:lvl1pPr>
              <a:buClr>
                <a:srgbClr val="121B32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  <a:lvl2pPr>
              <a:buClr>
                <a:srgbClr val="121B32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>
              <a:buClr>
                <a:srgbClr val="121B32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  <a:lvl4pPr>
              <a:buClr>
                <a:srgbClr val="121B32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4pPr>
            <a:lvl5pPr>
              <a:buClr>
                <a:srgbClr val="121B32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838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911225" dir="13500000">
              <a:srgbClr val="00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6" descr="interiorB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7"/>
          <p:cNvSpPr txBox="1"/>
          <p:nvPr userDrawn="1"/>
        </p:nvSpPr>
        <p:spPr>
          <a:xfrm>
            <a:off x="8550275" y="106363"/>
            <a:ext cx="593725" cy="3683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F709EB7D-25B3-4777-9034-78D6BCBD6760}" type="slidenum">
              <a:rPr lang="en-US" altLang="en-US">
                <a:solidFill>
                  <a:schemeClr val="bg1"/>
                </a:solidFill>
                <a:latin typeface="Arial" panose="020B0604020202020204" pitchFamily="34" charset="0"/>
              </a:rPr>
              <a:pPr algn="ctr"/>
              <a:t>‹#›</a:t>
            </a:fld>
            <a:endParaRPr lang="en-US" altLang="en-US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pSp>
        <p:nvGrpSpPr>
          <p:cNvPr id="7" name="Group 9"/>
          <p:cNvGrpSpPr>
            <a:grpSpLocks/>
          </p:cNvGrpSpPr>
          <p:nvPr userDrawn="1"/>
        </p:nvGrpSpPr>
        <p:grpSpPr bwMode="auto">
          <a:xfrm>
            <a:off x="1108075" y="6240463"/>
            <a:ext cx="306388" cy="436562"/>
            <a:chOff x="8143256" y="5845174"/>
            <a:chExt cx="574918" cy="817522"/>
          </a:xfrm>
        </p:grpSpPr>
        <p:sp>
          <p:nvSpPr>
            <p:cNvPr id="8" name="Rectangle 7"/>
            <p:cNvSpPr/>
            <p:nvPr/>
          </p:nvSpPr>
          <p:spPr>
            <a:xfrm>
              <a:off x="8143256" y="5845174"/>
              <a:ext cx="574918" cy="8175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9" name="Picture 11" descr="odeplogo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1837" y="5868930"/>
              <a:ext cx="560095" cy="768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12" descr="DOL-Master-Seal-CMYK-(1)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6261100"/>
            <a:ext cx="400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ight Triangle 15"/>
          <p:cNvSpPr/>
          <p:nvPr userDrawn="1"/>
        </p:nvSpPr>
        <p:spPr>
          <a:xfrm rot="10800000">
            <a:off x="8250700" y="-2"/>
            <a:ext cx="893300" cy="1506690"/>
          </a:xfrm>
          <a:prstGeom prst="rtTriangl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TextBox 18"/>
          <p:cNvSpPr txBox="1"/>
          <p:nvPr userDrawn="1"/>
        </p:nvSpPr>
        <p:spPr>
          <a:xfrm>
            <a:off x="8543925" y="107950"/>
            <a:ext cx="595313" cy="36988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0ABD39C9-9803-4B19-86D5-85049E2348B9}" type="slidenum">
              <a:rPr lang="en-US" altLang="en-US">
                <a:solidFill>
                  <a:srgbClr val="121B32"/>
                </a:solidFill>
                <a:latin typeface="Arial" panose="020B0604020202020204" pitchFamily="34" charset="0"/>
              </a:rPr>
              <a:pPr algn="ctr"/>
              <a:t>‹#›</a:t>
            </a:fld>
            <a:endParaRPr lang="en-US" altLang="en-US">
              <a:solidFill>
                <a:srgbClr val="121B32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399" y="547536"/>
            <a:ext cx="5498363" cy="2568392"/>
          </a:xfrm>
        </p:spPr>
        <p:txBody>
          <a:bodyPr anchor="b"/>
          <a:lstStyle>
            <a:lvl1pPr algn="l">
              <a:defRPr b="1" cap="all">
                <a:solidFill>
                  <a:srgbClr val="121B3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400" y="3242142"/>
            <a:ext cx="6358140" cy="2981825"/>
          </a:xfrm>
        </p:spPr>
        <p:txBody>
          <a:bodyPr/>
          <a:lstStyle>
            <a:lvl1pPr>
              <a:buClr>
                <a:srgbClr val="121B32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  <a:lvl2pPr>
              <a:buClr>
                <a:srgbClr val="121B32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>
              <a:buClr>
                <a:srgbClr val="121B32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  <a:lvl4pPr>
              <a:buClr>
                <a:srgbClr val="121B32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4pPr>
            <a:lvl5pPr>
              <a:buClr>
                <a:srgbClr val="121B32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010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F73638-A4F9-4DC7-A2DB-AF72E8BAFDB1}" type="datetimeFigureOut">
              <a:rPr lang="en-US"/>
              <a:pPr>
                <a:defRPr/>
              </a:pPr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9EDF4E6F-82AB-4B55-91C9-AE6138199D6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Calibri (Headings)"/>
          <a:ea typeface="Calibri (Headings)"/>
          <a:cs typeface="Calibri (Headings)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(Headings)"/>
          <a:ea typeface="Calibri (Headings)"/>
          <a:cs typeface="Calibri (Headings)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(Headings)"/>
          <a:ea typeface="Calibri (Headings)"/>
          <a:cs typeface="Calibri (Headings)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(Headings)"/>
          <a:ea typeface="Calibri (Headings)"/>
          <a:cs typeface="Calibri (Headings)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(Headings)"/>
          <a:ea typeface="Calibri (Headings)"/>
          <a:cs typeface="Calibri (Headings)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(Headings)"/>
          <a:ea typeface="Calibri (Headings)"/>
          <a:cs typeface="Calibri (Headings)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(Headings)"/>
          <a:ea typeface="Calibri (Headings)"/>
          <a:cs typeface="Calibri (Headings)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(Headings)"/>
          <a:ea typeface="Calibri (Headings)"/>
          <a:cs typeface="Calibri (Headings)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(Headings)"/>
          <a:ea typeface="Calibri (Headings)"/>
          <a:cs typeface="Calibri (Headings)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swick.savi@dol.gov" TargetMode="Externa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8" y="334962"/>
            <a:ext cx="4913312" cy="24638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ea typeface="+mj-ea"/>
              </a:rPr>
              <a:t>Survey of Employer Policies on the Employment of People with Disabilities</a:t>
            </a:r>
            <a:endParaRPr lang="en-US" sz="2800" dirty="0" smtClean="0">
              <a:ea typeface="+mj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308350"/>
            <a:ext cx="4251325" cy="11874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/>
              <a:t>Savi Swick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sz="1800" dirty="0" smtClean="0"/>
              <a:t>Director of Research &amp; Evaluation</a:t>
            </a:r>
            <a:endParaRPr lang="en-US" sz="1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71488" y="4435551"/>
            <a:ext cx="1322387" cy="26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February 2019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grpSp>
        <p:nvGrpSpPr>
          <p:cNvPr id="28676" name="Group 6"/>
          <p:cNvGrpSpPr>
            <a:grpSpLocks/>
          </p:cNvGrpSpPr>
          <p:nvPr/>
        </p:nvGrpSpPr>
        <p:grpSpPr bwMode="auto">
          <a:xfrm>
            <a:off x="8321675" y="5915025"/>
            <a:ext cx="484188" cy="687388"/>
            <a:chOff x="8143256" y="5845174"/>
            <a:chExt cx="574918" cy="817522"/>
          </a:xfrm>
        </p:grpSpPr>
        <p:sp>
          <p:nvSpPr>
            <p:cNvPr id="6" name="Rectangle 5"/>
            <p:cNvSpPr/>
            <p:nvPr/>
          </p:nvSpPr>
          <p:spPr>
            <a:xfrm>
              <a:off x="8143256" y="5845174"/>
              <a:ext cx="574918" cy="8175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28680" name="Picture 4" descr="odeplogo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1837" y="5868930"/>
              <a:ext cx="560095" cy="768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8677" name="Picture 8" descr="DOL-Master-Seal-CMYK-(1)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50" y="5973763"/>
            <a:ext cx="6286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TextBox 9"/>
          <p:cNvSpPr txBox="1">
            <a:spLocks noChangeArrowheads="1"/>
          </p:cNvSpPr>
          <p:nvPr/>
        </p:nvSpPr>
        <p:spPr bwMode="auto">
          <a:xfrm>
            <a:off x="514350" y="6237288"/>
            <a:ext cx="2668588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100">
                <a:solidFill>
                  <a:srgbClr val="121B32"/>
                </a:solidFill>
                <a:latin typeface="Arial" panose="020B0604020202020204" pitchFamily="34" charset="0"/>
              </a:rPr>
              <a:t>Office of Disability Employment Policy</a:t>
            </a:r>
          </a:p>
          <a:p>
            <a:r>
              <a:rPr lang="en-US" altLang="en-US" sz="1100">
                <a:solidFill>
                  <a:srgbClr val="121B32"/>
                </a:solidFill>
                <a:latin typeface="Arial" panose="020B0604020202020204" pitchFamily="34" charset="0"/>
              </a:rPr>
              <a:t>U.S. Department of Labor</a:t>
            </a:r>
          </a:p>
          <a:p>
            <a:endParaRPr lang="en-US" altLang="en-US" sz="1100">
              <a:solidFill>
                <a:srgbClr val="121B32"/>
              </a:solidFill>
              <a:latin typeface="Arial" panose="020B0604020202020204" pitchFamily="34" charset="0"/>
            </a:endParaRPr>
          </a:p>
          <a:p>
            <a:endParaRPr lang="en-US" altLang="en-US" sz="1100">
              <a:solidFill>
                <a:srgbClr val="121B32"/>
              </a:solidFill>
              <a:latin typeface="Arial" panose="020B0604020202020204" pitchFamily="34" charset="0"/>
            </a:endParaRPr>
          </a:p>
          <a:p>
            <a:endParaRPr lang="en-US" altLang="en-US" sz="1100">
              <a:solidFill>
                <a:srgbClr val="121B32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3013" y="2869092"/>
            <a:ext cx="2274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Preliminary Findings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399" y="547536"/>
            <a:ext cx="7542931" cy="724673"/>
          </a:xfrm>
        </p:spPr>
        <p:txBody>
          <a:bodyPr/>
          <a:lstStyle/>
          <a:p>
            <a:r>
              <a:rPr lang="en-US" dirty="0" smtClean="0"/>
              <a:t>Hiring concerns</a:t>
            </a:r>
            <a:endParaRPr lang="en-US" dirty="0"/>
          </a:p>
        </p:txBody>
      </p:sp>
      <p:graphicFrame>
        <p:nvGraphicFramePr>
          <p:cNvPr id="4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9370179"/>
              </p:ext>
            </p:extLst>
          </p:nvPr>
        </p:nvGraphicFramePr>
        <p:xfrm>
          <a:off x="685800" y="1271588"/>
          <a:ext cx="81153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48815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399" y="547536"/>
            <a:ext cx="7320295" cy="653111"/>
          </a:xfrm>
        </p:spPr>
        <p:txBody>
          <a:bodyPr/>
          <a:lstStyle/>
          <a:p>
            <a:r>
              <a:rPr lang="en-US" dirty="0" smtClean="0"/>
              <a:t>Hiring benefits</a:t>
            </a:r>
            <a:endParaRPr lang="en-US" dirty="0"/>
          </a:p>
        </p:txBody>
      </p:sp>
      <p:graphicFrame>
        <p:nvGraphicFramePr>
          <p:cNvPr id="4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6386732"/>
              </p:ext>
            </p:extLst>
          </p:nvPr>
        </p:nvGraphicFramePr>
        <p:xfrm>
          <a:off x="685800" y="1271588"/>
          <a:ext cx="81153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92120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789" y="286247"/>
            <a:ext cx="7550883" cy="1304014"/>
          </a:xfrm>
        </p:spPr>
        <p:txBody>
          <a:bodyPr/>
          <a:lstStyle/>
          <a:p>
            <a:r>
              <a:rPr lang="en-US" dirty="0" smtClean="0"/>
              <a:t>Hiring practices and policies</a:t>
            </a:r>
            <a:endParaRPr lang="en-US" dirty="0"/>
          </a:p>
        </p:txBody>
      </p:sp>
      <p:graphicFrame>
        <p:nvGraphicFramePr>
          <p:cNvPr id="4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5739646"/>
              </p:ext>
            </p:extLst>
          </p:nvPr>
        </p:nvGraphicFramePr>
        <p:xfrm>
          <a:off x="399553" y="1581689"/>
          <a:ext cx="81153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29488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128" y="760014"/>
            <a:ext cx="7733763" cy="653111"/>
          </a:xfrm>
        </p:spPr>
        <p:txBody>
          <a:bodyPr/>
          <a:lstStyle/>
          <a:p>
            <a:r>
              <a:rPr lang="en-US" sz="3600" dirty="0" smtClean="0"/>
              <a:t>Retention and advancement policies and practices</a:t>
            </a:r>
            <a:endParaRPr lang="en-US" sz="3600" dirty="0"/>
          </a:p>
        </p:txBody>
      </p:sp>
      <p:graphicFrame>
        <p:nvGraphicFramePr>
          <p:cNvPr id="4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6236394"/>
              </p:ext>
            </p:extLst>
          </p:nvPr>
        </p:nvGraphicFramePr>
        <p:xfrm>
          <a:off x="391601" y="1413125"/>
          <a:ext cx="81153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00281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399" y="547536"/>
            <a:ext cx="7662201" cy="843942"/>
          </a:xfrm>
        </p:spPr>
        <p:txBody>
          <a:bodyPr/>
          <a:lstStyle/>
          <a:p>
            <a:r>
              <a:rPr lang="en-US" sz="3200" dirty="0"/>
              <a:t>Hiring and Recruitment of </a:t>
            </a:r>
            <a:r>
              <a:rPr lang="en-US" sz="3200" dirty="0" smtClean="0"/>
              <a:t>Veterans with disabilities</a:t>
            </a:r>
            <a:endParaRPr lang="en-US" sz="3200" dirty="0"/>
          </a:p>
        </p:txBody>
      </p:sp>
      <p:graphicFrame>
        <p:nvGraphicFramePr>
          <p:cNvPr id="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0799696"/>
              </p:ext>
            </p:extLst>
          </p:nvPr>
        </p:nvGraphicFramePr>
        <p:xfrm>
          <a:off x="685800" y="1271588"/>
          <a:ext cx="81153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25708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4" y="308998"/>
            <a:ext cx="8202890" cy="804186"/>
          </a:xfrm>
        </p:spPr>
        <p:txBody>
          <a:bodyPr/>
          <a:lstStyle/>
          <a:p>
            <a:r>
              <a:rPr lang="en-US" dirty="0"/>
              <a:t>Analyses in Final Report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5800" y="1271340"/>
            <a:ext cx="81153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ct val="20000"/>
              </a:spcBef>
              <a:buClr>
                <a:srgbClr val="3172A9"/>
              </a:buClr>
              <a:buFont typeface="Wingdings" charset="2"/>
              <a:buChar char="§"/>
              <a:defRPr sz="2400" kern="1200">
                <a:solidFill>
                  <a:srgbClr val="143C68"/>
                </a:solidFill>
                <a:latin typeface="Arial"/>
                <a:ea typeface="+mn-ea"/>
                <a:cs typeface="+mn-cs"/>
              </a:defRPr>
            </a:lvl1pPr>
            <a:lvl2pPr marL="630238" indent="-290513" algn="l" defTabSz="457200" rtl="0" eaLnBrk="1" latinLnBrk="0" hangingPunct="1">
              <a:spcBef>
                <a:spcPct val="20000"/>
              </a:spcBef>
              <a:buClr>
                <a:srgbClr val="3172A9"/>
              </a:buClr>
              <a:buFont typeface="Arial"/>
              <a:buChar char="–"/>
              <a:defRPr sz="2200" kern="1200">
                <a:solidFill>
                  <a:srgbClr val="143C68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3172A9"/>
              </a:buClr>
              <a:buFont typeface="Arial"/>
              <a:buChar char="•"/>
              <a:defRPr sz="2000" kern="1200">
                <a:solidFill>
                  <a:srgbClr val="143C68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3172A9"/>
              </a:buClr>
              <a:buFont typeface="Arial"/>
              <a:buChar char="–"/>
              <a:defRPr sz="2000" kern="1200">
                <a:solidFill>
                  <a:srgbClr val="143C68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3172A9"/>
              </a:buClr>
              <a:buFont typeface="Arial"/>
              <a:buChar char="»"/>
              <a:defRPr sz="2000" kern="1200">
                <a:solidFill>
                  <a:srgbClr val="143C68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marR="0" lvl="0" indent="-23018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172A9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143C6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Tabulations by industry and company size</a:t>
            </a:r>
          </a:p>
          <a:p>
            <a:pPr marL="230188" marR="0" lvl="0" indent="-23018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172A9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143C6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Tabulations by Federal contractor</a:t>
            </a:r>
          </a:p>
          <a:p>
            <a:pPr marL="230188" marR="0" lvl="0" indent="-23018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172A9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143C6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Multivariate regression analysis of hiring and retention with practices and policies as predictors</a:t>
            </a:r>
          </a:p>
          <a:p>
            <a:pPr marL="230188" marR="0" lvl="0" indent="-23018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172A9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143C6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Qualitative analysis based on a small number of in-depth interviews with respondents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143C6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93986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399" y="547536"/>
            <a:ext cx="7415711" cy="724673"/>
          </a:xfrm>
        </p:spPr>
        <p:txBody>
          <a:bodyPr/>
          <a:lstStyle/>
          <a:p>
            <a:r>
              <a:rPr lang="en-US" dirty="0"/>
              <a:t>Contact Information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1586285" y="2369446"/>
            <a:ext cx="58084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0188" lvl="0" indent="-230188" fontAlgn="auto">
              <a:spcBef>
                <a:spcPct val="20000"/>
              </a:spcBef>
              <a:spcAft>
                <a:spcPts val="0"/>
              </a:spcAft>
              <a:buClr>
                <a:srgbClr val="3172A9"/>
              </a:buClr>
              <a:buFont typeface="Wingdings" charset="2"/>
              <a:buChar char="§"/>
            </a:pPr>
            <a:r>
              <a:rPr lang="en-US" sz="2400" dirty="0">
                <a:solidFill>
                  <a:srgbClr val="143C68"/>
                </a:solidFill>
                <a:latin typeface="Arial"/>
                <a:cs typeface="+mn-cs"/>
              </a:rPr>
              <a:t>Savi Swick, </a:t>
            </a:r>
            <a:r>
              <a:rPr lang="en-US" sz="2400" dirty="0">
                <a:solidFill>
                  <a:srgbClr val="143C68"/>
                </a:solidFill>
                <a:latin typeface="Arial"/>
                <a:cs typeface="+mn-cs"/>
                <a:hlinkClick r:id="rId2"/>
              </a:rPr>
              <a:t>swick.savi@dol.gov</a:t>
            </a:r>
            <a:r>
              <a:rPr lang="en-US" sz="2400" dirty="0">
                <a:solidFill>
                  <a:srgbClr val="143C68"/>
                </a:solidFill>
                <a:latin typeface="Arial"/>
                <a:cs typeface="+mn-cs"/>
              </a:rPr>
              <a:t> </a:t>
            </a:r>
            <a:endParaRPr lang="en-US" sz="2400" dirty="0">
              <a:solidFill>
                <a:srgbClr val="143C68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8873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738" y="547688"/>
            <a:ext cx="5499100" cy="143218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Overview</a:t>
            </a:r>
            <a:endParaRPr lang="en-US" dirty="0">
              <a:ea typeface="+mj-ea"/>
            </a:endParaRPr>
          </a:p>
        </p:txBody>
      </p:sp>
      <p:sp>
        <p:nvSpPr>
          <p:cNvPr id="4" name="Content Placeholder 5"/>
          <p:cNvSpPr>
            <a:spLocks noGrp="1"/>
          </p:cNvSpPr>
          <p:nvPr>
            <p:ph idx="1"/>
          </p:nvPr>
        </p:nvSpPr>
        <p:spPr>
          <a:xfrm>
            <a:off x="566738" y="2279567"/>
            <a:ext cx="6359525" cy="2982913"/>
          </a:xfrm>
        </p:spPr>
        <p:txBody>
          <a:bodyPr/>
          <a:lstStyle/>
          <a:p>
            <a:r>
              <a:rPr lang="en-US" sz="2600" dirty="0" smtClean="0"/>
              <a:t>Background</a:t>
            </a:r>
            <a:endParaRPr lang="en-US" sz="2600" dirty="0" smtClean="0"/>
          </a:p>
          <a:p>
            <a:r>
              <a:rPr lang="en-US" sz="2600" dirty="0" smtClean="0"/>
              <a:t>Methodology</a:t>
            </a:r>
          </a:p>
          <a:p>
            <a:r>
              <a:rPr lang="en-US" sz="2600" dirty="0" smtClean="0"/>
              <a:t>Characteristics of Employers</a:t>
            </a:r>
          </a:p>
          <a:p>
            <a:r>
              <a:rPr lang="en-US" sz="2600" dirty="0" smtClean="0"/>
              <a:t>Preliminary Results</a:t>
            </a:r>
          </a:p>
          <a:p>
            <a:r>
              <a:rPr lang="en-US" sz="2600" dirty="0" smtClean="0"/>
              <a:t>Future Analyses to be Conducted</a:t>
            </a:r>
            <a:endParaRPr lang="en-US" sz="2600" dirty="0"/>
          </a:p>
          <a:p>
            <a:r>
              <a:rPr lang="en-US" sz="2600" dirty="0" smtClean="0"/>
              <a:t>Dissemination</a:t>
            </a:r>
            <a:endParaRPr lang="en-US" sz="2600" dirty="0"/>
          </a:p>
          <a:p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66738" y="547688"/>
            <a:ext cx="5499100" cy="70066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background</a:t>
            </a:r>
            <a:endParaRPr lang="en-US" dirty="0">
              <a:ea typeface="+mj-e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98" y="1311964"/>
            <a:ext cx="8248603" cy="484234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399" y="547536"/>
            <a:ext cx="5498363" cy="772381"/>
          </a:xfrm>
        </p:spPr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5800" y="1271340"/>
            <a:ext cx="8115300" cy="47332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ct val="20000"/>
              </a:spcBef>
              <a:buClr>
                <a:srgbClr val="3172A9"/>
              </a:buClr>
              <a:buFont typeface="Wingdings" charset="2"/>
              <a:buChar char="§"/>
              <a:defRPr sz="2400" kern="1200">
                <a:solidFill>
                  <a:srgbClr val="143C68"/>
                </a:solidFill>
                <a:latin typeface="Arial"/>
                <a:ea typeface="+mn-ea"/>
                <a:cs typeface="+mn-cs"/>
              </a:defRPr>
            </a:lvl1pPr>
            <a:lvl2pPr marL="630238" indent="-290513" algn="l" defTabSz="457200" rtl="0" eaLnBrk="1" latinLnBrk="0" hangingPunct="1">
              <a:spcBef>
                <a:spcPct val="20000"/>
              </a:spcBef>
              <a:buClr>
                <a:srgbClr val="3172A9"/>
              </a:buClr>
              <a:buFont typeface="Arial"/>
              <a:buChar char="–"/>
              <a:defRPr sz="2200" kern="1200">
                <a:solidFill>
                  <a:srgbClr val="143C68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3172A9"/>
              </a:buClr>
              <a:buFont typeface="Arial"/>
              <a:buChar char="•"/>
              <a:defRPr sz="2000" kern="1200">
                <a:solidFill>
                  <a:srgbClr val="143C68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3172A9"/>
              </a:buClr>
              <a:buFont typeface="Arial"/>
              <a:buChar char="–"/>
              <a:defRPr sz="2000" kern="1200">
                <a:solidFill>
                  <a:srgbClr val="143C68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3172A9"/>
              </a:buClr>
              <a:buFont typeface="Arial"/>
              <a:buChar char="»"/>
              <a:defRPr sz="2000" kern="1200">
                <a:solidFill>
                  <a:srgbClr val="143C68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marR="0" lvl="0" indent="-23018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172A9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143C6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Nationally representative sample of employers with 5 or more employees from Dun &amp; Bradstreet</a:t>
            </a:r>
          </a:p>
          <a:p>
            <a:pPr marL="230188" marR="0" lvl="0" indent="-23018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172A9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143C6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 firms with multiple branches, headquarters was the sampling unit</a:t>
            </a:r>
          </a:p>
          <a:p>
            <a:pPr marL="230188" marR="0" lvl="0" indent="-23018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172A9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143C6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Stratified by 12 industries and 4 size groups</a:t>
            </a:r>
          </a:p>
          <a:p>
            <a:pPr marL="230188" marR="0" lvl="0" indent="-23018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172A9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143C6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Data collected from July 2018 to October 2018</a:t>
            </a:r>
          </a:p>
          <a:p>
            <a:pPr marL="230188" marR="0" lvl="0" indent="-23018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172A9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143C6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Telephone interviews with Human Resources managers</a:t>
            </a:r>
          </a:p>
          <a:p>
            <a:pPr marL="230188" marR="0" lvl="0" indent="-23018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172A9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143C6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Completed interviews with 2,023 companies</a:t>
            </a:r>
          </a:p>
          <a:p>
            <a:pPr marL="230188" marR="0" lvl="0" indent="-23018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172A9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143C6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Analysis is weighted to account for sample design and nonresponse</a:t>
            </a:r>
          </a:p>
          <a:p>
            <a:pPr marL="230188" marR="0" lvl="0" indent="-23018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172A9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143C6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Tabulations by industry and size group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43C6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1911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227" y="324899"/>
            <a:ext cx="8020009" cy="820089"/>
          </a:xfrm>
        </p:spPr>
        <p:txBody>
          <a:bodyPr/>
          <a:lstStyle/>
          <a:p>
            <a:r>
              <a:rPr lang="en-US" sz="4000" dirty="0" smtClean="0"/>
              <a:t>Changes from 2008 survey</a:t>
            </a:r>
            <a:endParaRPr lang="en-US" sz="40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67400" y="1280160"/>
            <a:ext cx="8107474" cy="4802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ct val="20000"/>
              </a:spcBef>
              <a:buClr>
                <a:srgbClr val="3172A9"/>
              </a:buClr>
              <a:buFont typeface="Wingdings" charset="2"/>
              <a:buChar char="§"/>
              <a:defRPr sz="2400" kern="1200">
                <a:solidFill>
                  <a:srgbClr val="143C68"/>
                </a:solidFill>
                <a:latin typeface="Arial"/>
                <a:ea typeface="+mn-ea"/>
                <a:cs typeface="+mn-cs"/>
              </a:defRPr>
            </a:lvl1pPr>
            <a:lvl2pPr marL="630238" indent="-290513" algn="l" defTabSz="457200" rtl="0" eaLnBrk="1" latinLnBrk="0" hangingPunct="1">
              <a:spcBef>
                <a:spcPct val="20000"/>
              </a:spcBef>
              <a:buClr>
                <a:srgbClr val="3172A9"/>
              </a:buClr>
              <a:buFont typeface="Arial"/>
              <a:buChar char="–"/>
              <a:defRPr sz="2200" kern="1200">
                <a:solidFill>
                  <a:srgbClr val="143C68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3172A9"/>
              </a:buClr>
              <a:buFont typeface="Arial"/>
              <a:buChar char="•"/>
              <a:defRPr sz="2000" kern="1200">
                <a:solidFill>
                  <a:srgbClr val="143C68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3172A9"/>
              </a:buClr>
              <a:buFont typeface="Arial"/>
              <a:buChar char="–"/>
              <a:defRPr sz="2000" kern="1200">
                <a:solidFill>
                  <a:srgbClr val="143C68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3172A9"/>
              </a:buClr>
              <a:buFont typeface="Arial"/>
              <a:buChar char="»"/>
              <a:defRPr sz="2000" kern="1200">
                <a:solidFill>
                  <a:srgbClr val="143C68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marR="0" lvl="0" indent="-23018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172A9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3C6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Economic and policy context</a:t>
            </a:r>
          </a:p>
          <a:p>
            <a:pPr marL="630238" marR="0" lvl="1" indent="-2905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172A9"/>
              </a:buClr>
              <a:buSzTx/>
              <a:buFont typeface="Arial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3C6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2018 survey was conducted during one of the longest economic expansions in history, whereas the 2008 survey was conducted at the start of the Great Recession</a:t>
            </a:r>
          </a:p>
          <a:p>
            <a:pPr marL="630238" marR="0" lvl="1" indent="-2905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172A9"/>
              </a:buClr>
              <a:buSzTx/>
              <a:buFont typeface="Arial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3C6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Aging workforce</a:t>
            </a:r>
          </a:p>
          <a:p>
            <a:pPr marL="630238" marR="0" lvl="1" indent="-2905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172A9"/>
              </a:buClr>
              <a:buSzTx/>
              <a:buFont typeface="Arial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3C6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Section 503 goals for Federal contractors</a:t>
            </a:r>
          </a:p>
          <a:p>
            <a:pPr marL="230188" marR="0" lvl="0" indent="-23018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172A9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3C6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Focus</a:t>
            </a:r>
          </a:p>
          <a:p>
            <a:pPr marL="630238" marR="0" lvl="1" indent="-2905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172A9"/>
              </a:buClr>
              <a:buSzTx/>
              <a:buFont typeface="Arial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3C6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Repeated core items on employment of people with disabilities (i.e., have any employees with a disability), but most content changed to reflect current policy interests</a:t>
            </a:r>
          </a:p>
          <a:p>
            <a:pPr marL="230188" marR="0" lvl="0" indent="-23018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172A9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3C6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Methodology</a:t>
            </a:r>
          </a:p>
          <a:p>
            <a:pPr marL="630238" marR="0" lvl="1" indent="-2905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172A9"/>
              </a:buClr>
              <a:buSzTx/>
              <a:buFont typeface="Arial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3C6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Added fourth company size group (1000+ employees)</a:t>
            </a:r>
          </a:p>
          <a:p>
            <a:pPr marL="630238" marR="0" lvl="1" indent="-2905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172A9"/>
              </a:buClr>
              <a:buSzTx/>
              <a:buFont typeface="Arial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3C6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Included healthcare as a separate industry stratum</a:t>
            </a:r>
          </a:p>
          <a:p>
            <a:pPr marL="630238" marR="0" lvl="1" indent="-2905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172A9"/>
              </a:buClr>
              <a:buSzTx/>
              <a:buFont typeface="Arial"/>
              <a:buChar char="–"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rgbClr val="143C6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30188" marR="0" lvl="0" indent="-23018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172A9"/>
              </a:buClr>
              <a:buSzTx/>
              <a:buFont typeface="Wingdings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43C6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3536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399" y="547536"/>
            <a:ext cx="7598591" cy="637208"/>
          </a:xfrm>
        </p:spPr>
        <p:txBody>
          <a:bodyPr/>
          <a:lstStyle/>
          <a:p>
            <a:r>
              <a:rPr lang="en-US" dirty="0" smtClean="0"/>
              <a:t>2018 survey Content</a:t>
            </a:r>
            <a:endParaRPr lang="en-US" dirty="0"/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2507825"/>
              </p:ext>
            </p:extLst>
          </p:nvPr>
        </p:nvGraphicFramePr>
        <p:xfrm>
          <a:off x="567399" y="1338856"/>
          <a:ext cx="8218170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7302">
                  <a:extLst>
                    <a:ext uri="{9D8B030D-6E8A-4147-A177-3AD203B41FA5}">
                      <a16:colId xmlns:a16="http://schemas.microsoft.com/office/drawing/2014/main" val="4139025938"/>
                    </a:ext>
                  </a:extLst>
                </a:gridCol>
                <a:gridCol w="4570868">
                  <a:extLst>
                    <a:ext uri="{9D8B030D-6E8A-4147-A177-3AD203B41FA5}">
                      <a16:colId xmlns:a16="http://schemas.microsoft.com/office/drawing/2014/main" val="29866861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Topic/question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Topic/question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66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Employment and Hiring Efforts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Veterans</a:t>
                      </a:r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2496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Have any employees with disabilities*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Actively</a:t>
                      </a:r>
                      <a:r>
                        <a:rPr lang="en-US" sz="1600" baseline="0" dirty="0" smtClean="0"/>
                        <a:t> recruit Veterans with disabilities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4725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Actively recruit*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Hired a Veteran with a disability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3977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Hired in the past 12 months*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Helpful</a:t>
                      </a:r>
                      <a:r>
                        <a:rPr lang="en-US" sz="1600" baseline="0" dirty="0" smtClean="0"/>
                        <a:t> strategies for hiring Veterans with disabilities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4663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Retained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954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Promoted</a:t>
                      </a:r>
                      <a:r>
                        <a:rPr lang="en-US" sz="1600" baseline="0" dirty="0" smtClean="0"/>
                        <a:t> or advanced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665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Practices and Policies</a:t>
                      </a:r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41852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Employer Attitudes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Hiring practices and policies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88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Hiring</a:t>
                      </a:r>
                      <a:r>
                        <a:rPr lang="en-US" sz="1600" baseline="0" dirty="0" smtClean="0"/>
                        <a:t> concerns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Retention and advancement practices and policies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3176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Hiring benefits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1925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643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03114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0956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399" y="262393"/>
            <a:ext cx="8139279" cy="1264257"/>
          </a:xfrm>
        </p:spPr>
        <p:txBody>
          <a:bodyPr/>
          <a:lstStyle/>
          <a:p>
            <a:r>
              <a:rPr lang="en-US" dirty="0"/>
              <a:t>CHARACTERISTICS OF EMPLOYERS(Weighted)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5560484"/>
              </p:ext>
            </p:extLst>
          </p:nvPr>
        </p:nvGraphicFramePr>
        <p:xfrm>
          <a:off x="572404" y="1724813"/>
          <a:ext cx="8114396" cy="40025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74178">
                  <a:extLst>
                    <a:ext uri="{9D8B030D-6E8A-4147-A177-3AD203B41FA5}">
                      <a16:colId xmlns:a16="http://schemas.microsoft.com/office/drawing/2014/main" val="3903547850"/>
                    </a:ext>
                  </a:extLst>
                </a:gridCol>
                <a:gridCol w="2020109">
                  <a:extLst>
                    <a:ext uri="{9D8B030D-6E8A-4147-A177-3AD203B41FA5}">
                      <a16:colId xmlns:a16="http://schemas.microsoft.com/office/drawing/2014/main" val="3904786357"/>
                    </a:ext>
                  </a:extLst>
                </a:gridCol>
                <a:gridCol w="2020109">
                  <a:extLst>
                    <a:ext uri="{9D8B030D-6E8A-4147-A177-3AD203B41FA5}">
                      <a16:colId xmlns:a16="http://schemas.microsoft.com/office/drawing/2014/main" val="2958540820"/>
                    </a:ext>
                  </a:extLst>
                </a:gridCol>
              </a:tblGrid>
              <a:tr h="33636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693" marR="7169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2008 %</a:t>
                      </a:r>
                      <a:endParaRPr lang="en-US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71693" marR="71693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2018 %</a:t>
                      </a:r>
                    </a:p>
                  </a:txBody>
                  <a:tcPr marL="71693" marR="71693" marT="0" marB="0"/>
                </a:tc>
                <a:extLst>
                  <a:ext uri="{0D108BD9-81ED-4DB2-BD59-A6C34878D82A}">
                    <a16:rowId xmlns:a16="http://schemas.microsoft.com/office/drawing/2014/main" val="3811408370"/>
                  </a:ext>
                </a:extLst>
              </a:tr>
              <a:tr h="33636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j-lt"/>
                        </a:rPr>
                        <a:t>Industry</a:t>
                      </a:r>
                      <a:endParaRPr lang="en-US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71693" marR="71693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71693" marR="71693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71693" marR="71693" marT="0" marB="0" anchor="ctr"/>
                </a:tc>
                <a:extLst>
                  <a:ext uri="{0D108BD9-81ED-4DB2-BD59-A6C34878D82A}">
                    <a16:rowId xmlns:a16="http://schemas.microsoft.com/office/drawing/2014/main" val="975974746"/>
                  </a:ext>
                </a:extLst>
              </a:tr>
              <a:tr h="5101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j-lt"/>
                        </a:rPr>
                        <a:t>Goods-producing </a:t>
                      </a:r>
                      <a:endParaRPr lang="en-US" sz="2000" b="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71693" marR="716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j-lt"/>
                        </a:rPr>
                        <a:t>16.0</a:t>
                      </a:r>
                      <a:endParaRPr lang="en-US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71693" marR="716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j-lt"/>
                        </a:rPr>
                        <a:t>17.4</a:t>
                      </a:r>
                      <a:endParaRPr lang="en-US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71693" marR="71693" marT="0" marB="0" anchor="ctr"/>
                </a:tc>
                <a:extLst>
                  <a:ext uri="{0D108BD9-81ED-4DB2-BD59-A6C34878D82A}">
                    <a16:rowId xmlns:a16="http://schemas.microsoft.com/office/drawing/2014/main" val="1333140851"/>
                  </a:ext>
                </a:extLst>
              </a:tr>
              <a:tr h="4814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effectLst/>
                          <a:latin typeface="+mj-lt"/>
                        </a:rPr>
                        <a:t>Service-providing </a:t>
                      </a:r>
                      <a:endParaRPr lang="en-US" sz="2000" b="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71693" marR="716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j-lt"/>
                        </a:rPr>
                        <a:t>82.0</a:t>
                      </a:r>
                      <a:endParaRPr lang="en-US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71693" marR="716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j-lt"/>
                        </a:rPr>
                        <a:t>80.8</a:t>
                      </a:r>
                      <a:endParaRPr lang="en-US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71693" marR="71693" marT="0" marB="0" anchor="ctr"/>
                </a:tc>
                <a:extLst>
                  <a:ext uri="{0D108BD9-81ED-4DB2-BD59-A6C34878D82A}">
                    <a16:rowId xmlns:a16="http://schemas.microsoft.com/office/drawing/2014/main" val="1075372211"/>
                  </a:ext>
                </a:extLst>
              </a:tr>
              <a:tr h="4676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j-lt"/>
                        </a:rPr>
                        <a:t>Public administration</a:t>
                      </a:r>
                      <a:endParaRPr lang="en-US" sz="2000" b="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71693" marR="716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j-lt"/>
                        </a:rPr>
                        <a:t>2.0</a:t>
                      </a:r>
                      <a:endParaRPr lang="en-US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71693" marR="716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j-lt"/>
                        </a:rPr>
                        <a:t>1.9</a:t>
                      </a:r>
                      <a:endParaRPr lang="en-US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71693" marR="71693" marT="0" marB="0" anchor="ctr"/>
                </a:tc>
                <a:extLst>
                  <a:ext uri="{0D108BD9-81ED-4DB2-BD59-A6C34878D82A}">
                    <a16:rowId xmlns:a16="http://schemas.microsoft.com/office/drawing/2014/main" val="2155216881"/>
                  </a:ext>
                </a:extLst>
              </a:tr>
              <a:tr h="4676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Company</a:t>
                      </a:r>
                      <a:r>
                        <a:rPr lang="en-US" sz="2000" baseline="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Size</a:t>
                      </a:r>
                      <a:endParaRPr lang="en-US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71693" marR="716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71693" marR="716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71693" marR="71693" marT="0" marB="0" anchor="ctr"/>
                </a:tc>
                <a:extLst>
                  <a:ext uri="{0D108BD9-81ED-4DB2-BD59-A6C34878D82A}">
                    <a16:rowId xmlns:a16="http://schemas.microsoft.com/office/drawing/2014/main" val="3148847262"/>
                  </a:ext>
                </a:extLst>
              </a:tr>
              <a:tr h="4676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j-lt"/>
                        </a:rPr>
                        <a:t>Small (5-14)</a:t>
                      </a:r>
                      <a:endParaRPr lang="en-US" sz="2000" b="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71693" marR="716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j-lt"/>
                        </a:rPr>
                        <a:t>49.2</a:t>
                      </a:r>
                      <a:endParaRPr lang="en-US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71693" marR="716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j-lt"/>
                        </a:rPr>
                        <a:t>50.6</a:t>
                      </a:r>
                      <a:endParaRPr lang="en-US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71693" marR="71693" marT="0" marB="0" anchor="ctr"/>
                </a:tc>
                <a:extLst>
                  <a:ext uri="{0D108BD9-81ED-4DB2-BD59-A6C34878D82A}">
                    <a16:rowId xmlns:a16="http://schemas.microsoft.com/office/drawing/2014/main" val="2025999699"/>
                  </a:ext>
                </a:extLst>
              </a:tr>
              <a:tr h="4676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j-lt"/>
                        </a:rPr>
                        <a:t>Medium (15-249)</a:t>
                      </a:r>
                      <a:endParaRPr lang="en-US" sz="2000" b="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71693" marR="716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j-lt"/>
                        </a:rPr>
                        <a:t>45.6</a:t>
                      </a:r>
                      <a:endParaRPr lang="en-US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71693" marR="716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j-lt"/>
                        </a:rPr>
                        <a:t>41.1</a:t>
                      </a:r>
                      <a:endParaRPr lang="en-US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71693" marR="71693" marT="0" marB="0" anchor="ctr"/>
                </a:tc>
                <a:extLst>
                  <a:ext uri="{0D108BD9-81ED-4DB2-BD59-A6C34878D82A}">
                    <a16:rowId xmlns:a16="http://schemas.microsoft.com/office/drawing/2014/main" val="2974208378"/>
                  </a:ext>
                </a:extLst>
              </a:tr>
              <a:tr h="4676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j-lt"/>
                        </a:rPr>
                        <a:t>Large (250+)</a:t>
                      </a:r>
                      <a:endParaRPr lang="en-US" sz="2000" b="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71693" marR="716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j-lt"/>
                        </a:rPr>
                        <a:t>5.3</a:t>
                      </a:r>
                      <a:endParaRPr lang="en-US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71693" marR="716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j-lt"/>
                        </a:rPr>
                        <a:t>8.3</a:t>
                      </a:r>
                      <a:endParaRPr lang="en-US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71693" marR="71693" marT="0" marB="0" anchor="ctr"/>
                </a:tc>
                <a:extLst>
                  <a:ext uri="{0D108BD9-81ED-4DB2-BD59-A6C34878D82A}">
                    <a16:rowId xmlns:a16="http://schemas.microsoft.com/office/drawing/2014/main" val="36877546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5488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982" y="547536"/>
            <a:ext cx="5498363" cy="812137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55982" y="1741122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30188" lvl="0" indent="-230188" fontAlgn="auto">
              <a:spcBef>
                <a:spcPct val="20000"/>
              </a:spcBef>
              <a:spcAft>
                <a:spcPts val="0"/>
              </a:spcAft>
              <a:buClr>
                <a:srgbClr val="3172A9"/>
              </a:buClr>
              <a:buFont typeface="Wingdings" charset="2"/>
              <a:buChar char="§"/>
            </a:pPr>
            <a:r>
              <a:rPr lang="en-US" sz="2400" dirty="0">
                <a:solidFill>
                  <a:srgbClr val="143C68"/>
                </a:solidFill>
                <a:latin typeface="Arial"/>
                <a:cs typeface="+mn-cs"/>
              </a:rPr>
              <a:t>Employment, recruitment, and hiring of people with disabilities</a:t>
            </a:r>
          </a:p>
          <a:p>
            <a:pPr marL="230188" lvl="0" indent="-230188" fontAlgn="auto">
              <a:spcBef>
                <a:spcPct val="20000"/>
              </a:spcBef>
              <a:spcAft>
                <a:spcPts val="0"/>
              </a:spcAft>
              <a:buClr>
                <a:srgbClr val="3172A9"/>
              </a:buClr>
              <a:buFont typeface="Wingdings" charset="2"/>
              <a:buChar char="§"/>
            </a:pPr>
            <a:r>
              <a:rPr lang="en-US" sz="2400" dirty="0">
                <a:solidFill>
                  <a:srgbClr val="143C68"/>
                </a:solidFill>
                <a:latin typeface="Arial"/>
                <a:cs typeface="+mn-cs"/>
              </a:rPr>
              <a:t>Hiring concerns</a:t>
            </a:r>
          </a:p>
          <a:p>
            <a:pPr marL="230188" lvl="0" indent="-230188" fontAlgn="auto">
              <a:spcBef>
                <a:spcPct val="20000"/>
              </a:spcBef>
              <a:spcAft>
                <a:spcPts val="0"/>
              </a:spcAft>
              <a:buClr>
                <a:srgbClr val="3172A9"/>
              </a:buClr>
              <a:buFont typeface="Wingdings" charset="2"/>
              <a:buChar char="§"/>
            </a:pPr>
            <a:r>
              <a:rPr lang="en-US" sz="2400" dirty="0">
                <a:solidFill>
                  <a:srgbClr val="143C68"/>
                </a:solidFill>
                <a:latin typeface="Arial"/>
                <a:cs typeface="+mn-cs"/>
              </a:rPr>
              <a:t>Hiring benefits</a:t>
            </a:r>
          </a:p>
          <a:p>
            <a:pPr marL="230188" lvl="0" indent="-230188" fontAlgn="auto">
              <a:spcBef>
                <a:spcPct val="20000"/>
              </a:spcBef>
              <a:spcAft>
                <a:spcPts val="0"/>
              </a:spcAft>
              <a:buClr>
                <a:srgbClr val="3172A9"/>
              </a:buClr>
              <a:buFont typeface="Wingdings" charset="2"/>
              <a:buChar char="§"/>
            </a:pPr>
            <a:r>
              <a:rPr lang="en-US" sz="2400" dirty="0">
                <a:solidFill>
                  <a:srgbClr val="143C68"/>
                </a:solidFill>
                <a:latin typeface="Arial"/>
                <a:cs typeface="+mn-cs"/>
              </a:rPr>
              <a:t>Hiring practices and policies</a:t>
            </a:r>
          </a:p>
          <a:p>
            <a:pPr marL="230188" lvl="0" indent="-230188" fontAlgn="auto">
              <a:spcBef>
                <a:spcPct val="20000"/>
              </a:spcBef>
              <a:spcAft>
                <a:spcPts val="0"/>
              </a:spcAft>
              <a:buClr>
                <a:srgbClr val="3172A9"/>
              </a:buClr>
              <a:buFont typeface="Wingdings" charset="2"/>
              <a:buChar char="§"/>
            </a:pPr>
            <a:r>
              <a:rPr lang="en-US" sz="2400" dirty="0">
                <a:solidFill>
                  <a:srgbClr val="143C68"/>
                </a:solidFill>
                <a:latin typeface="Arial"/>
                <a:cs typeface="+mn-cs"/>
              </a:rPr>
              <a:t>Retention and advancement practices and policies</a:t>
            </a:r>
          </a:p>
          <a:p>
            <a:pPr marL="230188" lvl="0" indent="-230188" fontAlgn="auto">
              <a:spcBef>
                <a:spcPct val="20000"/>
              </a:spcBef>
              <a:spcAft>
                <a:spcPts val="0"/>
              </a:spcAft>
              <a:buClr>
                <a:srgbClr val="3172A9"/>
              </a:buClr>
              <a:buFont typeface="Wingdings" charset="2"/>
              <a:buChar char="§"/>
            </a:pPr>
            <a:r>
              <a:rPr lang="en-US" sz="2400" dirty="0">
                <a:solidFill>
                  <a:srgbClr val="143C68"/>
                </a:solidFill>
                <a:latin typeface="Arial"/>
                <a:cs typeface="+mn-cs"/>
              </a:rPr>
              <a:t>Employment of Veterans with disabilities</a:t>
            </a:r>
          </a:p>
        </p:txBody>
      </p:sp>
    </p:spTree>
    <p:extLst>
      <p:ext uri="{BB962C8B-B14F-4D97-AF65-F5344CB8AC3E}">
        <p14:creationId xmlns:p14="http://schemas.microsoft.com/office/powerpoint/2010/main" val="394333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399" y="333955"/>
            <a:ext cx="7709909" cy="1558455"/>
          </a:xfrm>
        </p:spPr>
        <p:txBody>
          <a:bodyPr/>
          <a:lstStyle/>
          <a:p>
            <a:r>
              <a:rPr lang="en-US" sz="3200" dirty="0" smtClean="0"/>
              <a:t>Employment, recruitment, and hiring of people with disabilities</a:t>
            </a:r>
            <a:endParaRPr lang="en-US" sz="3200" dirty="0"/>
          </a:p>
        </p:txBody>
      </p:sp>
      <p:graphicFrame>
        <p:nvGraphicFramePr>
          <p:cNvPr id="4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3079065"/>
              </p:ext>
            </p:extLst>
          </p:nvPr>
        </p:nvGraphicFramePr>
        <p:xfrm>
          <a:off x="567399" y="1804946"/>
          <a:ext cx="8115300" cy="448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90366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Westat">
    <a:dk1>
      <a:sysClr val="windowText" lastClr="000000"/>
    </a:dk1>
    <a:lt1>
      <a:sysClr val="window" lastClr="FFFFFF"/>
    </a:lt1>
    <a:dk2>
      <a:srgbClr val="005075"/>
    </a:dk2>
    <a:lt2>
      <a:srgbClr val="C0E299"/>
    </a:lt2>
    <a:accent1>
      <a:srgbClr val="1C8BAC"/>
    </a:accent1>
    <a:accent2>
      <a:srgbClr val="3F8E10"/>
    </a:accent2>
    <a:accent3>
      <a:srgbClr val="00698D"/>
    </a:accent3>
    <a:accent4>
      <a:srgbClr val="2F7B2E"/>
    </a:accent4>
    <a:accent5>
      <a:srgbClr val="D98C22"/>
    </a:accent5>
    <a:accent6>
      <a:srgbClr val="575756"/>
    </a:accent6>
    <a:hlink>
      <a:srgbClr val="008FC0"/>
    </a:hlink>
    <a:folHlink>
      <a:srgbClr val="007DB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Westat">
    <a:dk1>
      <a:sysClr val="windowText" lastClr="000000"/>
    </a:dk1>
    <a:lt1>
      <a:sysClr val="window" lastClr="FFFFFF"/>
    </a:lt1>
    <a:dk2>
      <a:srgbClr val="005075"/>
    </a:dk2>
    <a:lt2>
      <a:srgbClr val="C0E299"/>
    </a:lt2>
    <a:accent1>
      <a:srgbClr val="1C8BAC"/>
    </a:accent1>
    <a:accent2>
      <a:srgbClr val="3F8E10"/>
    </a:accent2>
    <a:accent3>
      <a:srgbClr val="00698D"/>
    </a:accent3>
    <a:accent4>
      <a:srgbClr val="2F7B2E"/>
    </a:accent4>
    <a:accent5>
      <a:srgbClr val="D98C22"/>
    </a:accent5>
    <a:accent6>
      <a:srgbClr val="575756"/>
    </a:accent6>
    <a:hlink>
      <a:srgbClr val="008FC0"/>
    </a:hlink>
    <a:folHlink>
      <a:srgbClr val="007DB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Westat">
    <a:dk1>
      <a:sysClr val="windowText" lastClr="000000"/>
    </a:dk1>
    <a:lt1>
      <a:sysClr val="window" lastClr="FFFFFF"/>
    </a:lt1>
    <a:dk2>
      <a:srgbClr val="005075"/>
    </a:dk2>
    <a:lt2>
      <a:srgbClr val="C0E299"/>
    </a:lt2>
    <a:accent1>
      <a:srgbClr val="1C8BAC"/>
    </a:accent1>
    <a:accent2>
      <a:srgbClr val="3F8E10"/>
    </a:accent2>
    <a:accent3>
      <a:srgbClr val="00698D"/>
    </a:accent3>
    <a:accent4>
      <a:srgbClr val="2F7B2E"/>
    </a:accent4>
    <a:accent5>
      <a:srgbClr val="D98C22"/>
    </a:accent5>
    <a:accent6>
      <a:srgbClr val="575756"/>
    </a:accent6>
    <a:hlink>
      <a:srgbClr val="008FC0"/>
    </a:hlink>
    <a:folHlink>
      <a:srgbClr val="007DB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Westat">
    <a:dk1>
      <a:sysClr val="windowText" lastClr="000000"/>
    </a:dk1>
    <a:lt1>
      <a:sysClr val="window" lastClr="FFFFFF"/>
    </a:lt1>
    <a:dk2>
      <a:srgbClr val="005075"/>
    </a:dk2>
    <a:lt2>
      <a:srgbClr val="C0E299"/>
    </a:lt2>
    <a:accent1>
      <a:srgbClr val="1C8BAC"/>
    </a:accent1>
    <a:accent2>
      <a:srgbClr val="3F8E10"/>
    </a:accent2>
    <a:accent3>
      <a:srgbClr val="00698D"/>
    </a:accent3>
    <a:accent4>
      <a:srgbClr val="2F7B2E"/>
    </a:accent4>
    <a:accent5>
      <a:srgbClr val="D98C22"/>
    </a:accent5>
    <a:accent6>
      <a:srgbClr val="575756"/>
    </a:accent6>
    <a:hlink>
      <a:srgbClr val="008FC0"/>
    </a:hlink>
    <a:folHlink>
      <a:srgbClr val="007DB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Westat">
    <a:dk1>
      <a:sysClr val="windowText" lastClr="000000"/>
    </a:dk1>
    <a:lt1>
      <a:sysClr val="window" lastClr="FFFFFF"/>
    </a:lt1>
    <a:dk2>
      <a:srgbClr val="005075"/>
    </a:dk2>
    <a:lt2>
      <a:srgbClr val="C0E299"/>
    </a:lt2>
    <a:accent1>
      <a:srgbClr val="1C8BAC"/>
    </a:accent1>
    <a:accent2>
      <a:srgbClr val="3F8E10"/>
    </a:accent2>
    <a:accent3>
      <a:srgbClr val="00698D"/>
    </a:accent3>
    <a:accent4>
      <a:srgbClr val="2F7B2E"/>
    </a:accent4>
    <a:accent5>
      <a:srgbClr val="D98C22"/>
    </a:accent5>
    <a:accent6>
      <a:srgbClr val="575756"/>
    </a:accent6>
    <a:hlink>
      <a:srgbClr val="008FC0"/>
    </a:hlink>
    <a:folHlink>
      <a:srgbClr val="007DB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Westat">
    <a:dk1>
      <a:sysClr val="windowText" lastClr="000000"/>
    </a:dk1>
    <a:lt1>
      <a:sysClr val="window" lastClr="FFFFFF"/>
    </a:lt1>
    <a:dk2>
      <a:srgbClr val="005075"/>
    </a:dk2>
    <a:lt2>
      <a:srgbClr val="C0E299"/>
    </a:lt2>
    <a:accent1>
      <a:srgbClr val="1C8BAC"/>
    </a:accent1>
    <a:accent2>
      <a:srgbClr val="3F8E10"/>
    </a:accent2>
    <a:accent3>
      <a:srgbClr val="00698D"/>
    </a:accent3>
    <a:accent4>
      <a:srgbClr val="2F7B2E"/>
    </a:accent4>
    <a:accent5>
      <a:srgbClr val="D98C22"/>
    </a:accent5>
    <a:accent6>
      <a:srgbClr val="575756"/>
    </a:accent6>
    <a:hlink>
      <a:srgbClr val="008FC0"/>
    </a:hlink>
    <a:folHlink>
      <a:srgbClr val="007DB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6035985C436640B305F1B268648FB9" ma:contentTypeVersion="14" ma:contentTypeDescription="Create a new document." ma:contentTypeScope="" ma:versionID="095cbefc95275a9d528924ea897f8e38">
  <xsd:schema xmlns:xsd="http://www.w3.org/2001/XMLSchema" xmlns:xs="http://www.w3.org/2001/XMLSchema" xmlns:p="http://schemas.microsoft.com/office/2006/metadata/properties" xmlns:ns2="6c2254f5-de69-40f5-a0e2-2f56cfee0758" xmlns:ns3="44c59a53-fe6e-4c04-8d64-94c15d2c850d" targetNamespace="http://schemas.microsoft.com/office/2006/metadata/properties" ma:root="true" ma:fieldsID="c54b3e5da46c047bc1eae8518a3c6aa5" ns2:_="" ns3:_="">
    <xsd:import namespace="6c2254f5-de69-40f5-a0e2-2f56cfee0758"/>
    <xsd:import namespace="44c59a53-fe6e-4c04-8d64-94c15d2c85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2254f5-de69-40f5-a0e2-2f56cfee07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c04022ad-ef34-4d1e-9200-18c9974f96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c59a53-fe6e-4c04-8d64-94c15d2c850d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c43f9cc9-fa78-4f07-9939-db416f8c77be}" ma:internalName="TaxCatchAll" ma:showField="CatchAllData" ma:web="44c59a53-fe6e-4c04-8d64-94c15d2c85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4c59a53-fe6e-4c04-8d64-94c15d2c850d" xsi:nil="true"/>
    <lcf76f155ced4ddcb4097134ff3c332f xmlns="6c2254f5-de69-40f5-a0e2-2f56cfee075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36B1C2C-16CC-4DDD-9921-79D5199A773B}"/>
</file>

<file path=customXml/itemProps2.xml><?xml version="1.0" encoding="utf-8"?>
<ds:datastoreItem xmlns:ds="http://schemas.openxmlformats.org/officeDocument/2006/customXml" ds:itemID="{A9F5846C-3153-40F2-818C-226A82295E89}"/>
</file>

<file path=customXml/itemProps3.xml><?xml version="1.0" encoding="utf-8"?>
<ds:datastoreItem xmlns:ds="http://schemas.openxmlformats.org/officeDocument/2006/customXml" ds:itemID="{8E95DB2E-B393-4CE0-9F75-48B06F0A8E0C}"/>
</file>

<file path=docProps/app.xml><?xml version="1.0" encoding="utf-8"?>
<Properties xmlns="http://schemas.openxmlformats.org/officeDocument/2006/extended-properties" xmlns:vt="http://schemas.openxmlformats.org/officeDocument/2006/docPropsVTypes">
  <TotalTime>1790</TotalTime>
  <Words>420</Words>
  <Application>Microsoft Office PowerPoint</Application>
  <PresentationFormat>On-screen Show (4:3)</PresentationFormat>
  <Paragraphs>100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Calibri</vt:lpstr>
      <vt:lpstr>Arial</vt:lpstr>
      <vt:lpstr>Calibri (Headings)</vt:lpstr>
      <vt:lpstr>Office Theme</vt:lpstr>
      <vt:lpstr>Survey of Employer Policies on the Employment of People with Disabilities</vt:lpstr>
      <vt:lpstr>Overview</vt:lpstr>
      <vt:lpstr>background</vt:lpstr>
      <vt:lpstr>Methodology</vt:lpstr>
      <vt:lpstr>Changes from 2008 survey</vt:lpstr>
      <vt:lpstr>2018 survey Content</vt:lpstr>
      <vt:lpstr>CHARACTERISTICS OF EMPLOYERS(Weighted)</vt:lpstr>
      <vt:lpstr>RESULTS</vt:lpstr>
      <vt:lpstr>Employment, recruitment, and hiring of people with disabilities</vt:lpstr>
      <vt:lpstr>Hiring concerns</vt:lpstr>
      <vt:lpstr>Hiring benefits</vt:lpstr>
      <vt:lpstr>Hiring practices and policies</vt:lpstr>
      <vt:lpstr>Retention and advancement policies and practices</vt:lpstr>
      <vt:lpstr>Hiring and Recruitment of Veterans with disabilities</vt:lpstr>
      <vt:lpstr>Analyses in Final Report</vt:lpstr>
      <vt:lpstr>Contact Information</vt:lpstr>
    </vt:vector>
  </TitlesOfParts>
  <Company>Blix Creative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Office 2004 Test Drive User</dc:creator>
  <cp:lastModifiedBy>Swick, Savi - ODEP</cp:lastModifiedBy>
  <cp:revision>18</cp:revision>
  <dcterms:created xsi:type="dcterms:W3CDTF">2014-09-07T23:41:38Z</dcterms:created>
  <dcterms:modified xsi:type="dcterms:W3CDTF">2019-02-05T16:40:45Z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0x0101008B140C27D34B51488A959DEFAD6AF5BA</vt:lpwstr>
  </property>
  <property fmtid="{D5CDD505-2E9C-101B-9397-08002B2CF9AE}" pid="3" name="Order">
    <vt:r8>2500</vt:r8>
  </property>
  <property fmtid="{D5CDD505-2E9C-101B-9397-08002B2CF9AE}" pid="4" name="MediaServiceImageTags">
    <vt:lpwstr/>
  </property>
</Properties>
</file>