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80" r:id="rId2"/>
  </p:sldMasterIdLst>
  <p:notesMasterIdLst>
    <p:notesMasterId r:id="rId15"/>
  </p:notesMasterIdLst>
  <p:handoutMasterIdLst>
    <p:handoutMasterId r:id="rId16"/>
  </p:handoutMasterIdLst>
  <p:sldIdLst>
    <p:sldId id="859" r:id="rId3"/>
    <p:sldId id="860" r:id="rId4"/>
    <p:sldId id="863" r:id="rId5"/>
    <p:sldId id="864" r:id="rId6"/>
    <p:sldId id="861" r:id="rId7"/>
    <p:sldId id="866" r:id="rId8"/>
    <p:sldId id="1019" r:id="rId9"/>
    <p:sldId id="1085" r:id="rId10"/>
    <p:sldId id="1086" r:id="rId11"/>
    <p:sldId id="1088" r:id="rId12"/>
    <p:sldId id="1087" r:id="rId13"/>
    <p:sldId id="8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Wolff" initials="KW" lastIdx="1" clrIdx="0"/>
  <p:cmAuthor id="2" name="Debra Brucker" initials="DB" lastIdx="1" clrIdx="1">
    <p:extLst>
      <p:ext uri="{19B8F6BF-5375-455C-9EA6-DF929625EA0E}">
        <p15:presenceInfo xmlns:p15="http://schemas.microsoft.com/office/powerpoint/2012/main" userId="S-1-5-21-1343024091-287218729-682003330-45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F0D"/>
    <a:srgbClr val="3EC241"/>
    <a:srgbClr val="0000FF"/>
    <a:srgbClr val="F2CB07"/>
    <a:srgbClr val="D37D0B"/>
    <a:srgbClr val="EAF1FA"/>
    <a:srgbClr val="000080"/>
    <a:srgbClr val="A40000"/>
    <a:srgbClr val="F2C108"/>
    <a:srgbClr val="F2A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6" autoAdjust="0"/>
    <p:restoredTop sz="94278" autoAdjust="0"/>
  </p:normalViewPr>
  <p:slideViewPr>
    <p:cSldViewPr>
      <p:cViewPr varScale="1">
        <p:scale>
          <a:sx n="63" d="100"/>
          <a:sy n="63" d="100"/>
        </p:scale>
        <p:origin x="13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0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269"/>
    </p:cViewPr>
  </p:sorterViewPr>
  <p:notesViewPr>
    <p:cSldViewPr>
      <p:cViewPr varScale="1">
        <p:scale>
          <a:sx n="59" d="100"/>
          <a:sy n="59" d="100"/>
        </p:scale>
        <p:origin x="2087" y="71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7604B2F-4C23-49D1-B52A-780C162449A6}" type="datetimeFigureOut">
              <a:rPr lang="en-US"/>
              <a:pPr>
                <a:defRPr/>
              </a:pPr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BF4AA8F-969A-4DF6-B13F-2E6EB4CE0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87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416426"/>
            <a:ext cx="5485158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C5BF3A7-7ADB-44B5-A588-E84FF536D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02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1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35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9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7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69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57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4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02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2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85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91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2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8B0E-F39A-4AC5-97AC-36848B3A851F}" type="datetime1">
              <a:rPr lang="en-US" smtClean="0"/>
              <a:t>2/12/2019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0B660-498D-42BD-91AE-00904B7AF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01274-44E3-4CE8-B8DC-5EB34C360BDE}" type="datetime1">
              <a:rPr lang="en-US" smtClean="0"/>
              <a:t>2/12/2019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0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57C64-376D-4B57-8922-33968FFD699F}" type="datetime1">
              <a:rPr lang="en-US" smtClean="0"/>
              <a:t>2/12/2019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1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3C44-2044-495F-B004-95852D9FE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3619FF-4A2B-4D17-97B4-46F5BB3F4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6D16-31AB-4413-9995-433E768A6D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3CCB1A-5FAC-44C2-A958-39EC00897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9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3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6EBF-3C02-4DD4-8B8B-219BF1323A1D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3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3246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46AF-CA28-4530-84C8-2E5990763A63}" type="datetime1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1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77176-2739-470A-BB06-E2E689FC6F64}" type="datetime1">
              <a:rPr lang="en-US" smtClean="0"/>
              <a:t>2/12/2019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1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8CF64-F7E7-4F6D-A7A4-4E8CFE5C5B33}" type="datetime1">
              <a:rPr lang="en-US" smtClean="0"/>
              <a:t>2/12/2019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2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84885-4741-4861-8F29-2BD69796A4C6}" type="datetime1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7CDF3-7ED8-4356-AA91-7A4996C809F4}" type="datetime1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8C51-5C2C-4384-A700-77A3B77AC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2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48400"/>
            <a:ext cx="685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3CCB1A-5FAC-44C2-A958-39EC00897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5029200" y="0"/>
            <a:ext cx="312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4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33000"/>
    </mc:Choice>
    <mc:Fallback xmlns="">
      <p:transition advClick="0" advTm="33000"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48400"/>
            <a:ext cx="685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3CCB1A-5FAC-44C2-A958-39EC00897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3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esslerfoundation.org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researchondisability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searchondisability.org/ntide/ntide-survey" TargetMode="External"/><Relationship Id="rId11" Type="http://schemas.openxmlformats.org/officeDocument/2006/relationships/hyperlink" Target="http://www.unh.edu/" TargetMode="External"/><Relationship Id="rId5" Type="http://schemas.openxmlformats.org/officeDocument/2006/relationships/image" Target="../media/image9.png"/><Relationship Id="rId10" Type="http://schemas.openxmlformats.org/officeDocument/2006/relationships/hyperlink" Target="mailto:Disability.Statistics@unh.edu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://www.aucd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914400"/>
            <a:ext cx="7848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300" b="1" dirty="0">
                <a:solidFill>
                  <a:schemeClr val="tx1"/>
                </a:solidFill>
                <a:latin typeface="Calibri" panose="020F0502020204030204" pitchFamily="34" charset="0"/>
              </a:rPr>
              <a:t>National Trends in Disability and Employment</a:t>
            </a:r>
            <a:br>
              <a:rPr lang="en-US" sz="53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5300" b="1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en-US" sz="53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nTIDE</a:t>
            </a:r>
            <a:r>
              <a:rPr lang="en-US" sz="5300" b="1" dirty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br>
              <a:rPr lang="en-US" sz="5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Elaine Katz, Kessler Foundation</a:t>
            </a:r>
            <a:b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John O’Neil, Kessler Foundation</a:t>
            </a:r>
            <a:b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Andrew Houtenville, UNH</a:t>
            </a:r>
            <a:b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February 12, 2019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0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Future: </a:t>
            </a:r>
            <a:r>
              <a:rPr lang="en-US" sz="36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Intersectionalities</a:t>
            </a:r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 (2018)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15811" y="3124200"/>
            <a:ext cx="304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023030-CE54-48FB-974D-4AED21B1468C}"/>
              </a:ext>
            </a:extLst>
          </p:cNvPr>
          <p:cNvSpPr txBox="1"/>
          <p:nvPr/>
        </p:nvSpPr>
        <p:spPr>
          <a:xfrm>
            <a:off x="6806877" y="1717040"/>
            <a:ext cx="507651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C129F-B4CA-463B-9D1F-B1435F586963}"/>
              </a:ext>
            </a:extLst>
          </p:cNvPr>
          <p:cNvSpPr/>
          <p:nvPr/>
        </p:nvSpPr>
        <p:spPr>
          <a:xfrm>
            <a:off x="561339" y="23241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No Disability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98651D-A0A6-497D-9FC6-3E52BA19BE3A}"/>
              </a:ext>
            </a:extLst>
          </p:cNvPr>
          <p:cNvSpPr/>
          <p:nvPr/>
        </p:nvSpPr>
        <p:spPr>
          <a:xfrm>
            <a:off x="561339" y="48863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Disability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1FC18F-13D9-4904-9F57-A3635AE56B1B}"/>
              </a:ext>
            </a:extLst>
          </p:cNvPr>
          <p:cNvSpPr/>
          <p:nvPr/>
        </p:nvSpPr>
        <p:spPr>
          <a:xfrm>
            <a:off x="2209800" y="23241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74.0%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3EECE4-2F57-49CE-9936-B807CB3387F2}"/>
              </a:ext>
            </a:extLst>
          </p:cNvPr>
          <p:cNvSpPr/>
          <p:nvPr/>
        </p:nvSpPr>
        <p:spPr>
          <a:xfrm>
            <a:off x="2209800" y="48863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30.4%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5D20D4-D77C-4D8D-85FE-E0C3E949097F}"/>
              </a:ext>
            </a:extLst>
          </p:cNvPr>
          <p:cNvSpPr/>
          <p:nvPr/>
        </p:nvSpPr>
        <p:spPr>
          <a:xfrm>
            <a:off x="4191000" y="166687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White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Only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F1EACC-0CF6-4DCD-A8BF-02B7591B3287}"/>
              </a:ext>
            </a:extLst>
          </p:cNvPr>
          <p:cNvSpPr/>
          <p:nvPr/>
        </p:nvSpPr>
        <p:spPr>
          <a:xfrm>
            <a:off x="4191000" y="295275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Everyone Else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BE8372-656A-410C-9213-E3F4EF2ADCD1}"/>
              </a:ext>
            </a:extLst>
          </p:cNvPr>
          <p:cNvSpPr/>
          <p:nvPr/>
        </p:nvSpPr>
        <p:spPr>
          <a:xfrm>
            <a:off x="4191000" y="42386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White Only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EB8A7A-4F54-48D9-926E-B62BEAA0534F}"/>
              </a:ext>
            </a:extLst>
          </p:cNvPr>
          <p:cNvSpPr/>
          <p:nvPr/>
        </p:nvSpPr>
        <p:spPr>
          <a:xfrm>
            <a:off x="4191000" y="5524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Everyone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Else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F4FC00-16ED-47F4-8AFB-A6C4B69930EB}"/>
              </a:ext>
            </a:extLst>
          </p:cNvPr>
          <p:cNvSpPr/>
          <p:nvPr/>
        </p:nvSpPr>
        <p:spPr>
          <a:xfrm>
            <a:off x="5867400" y="166687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76.3%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3DCBBD-1FDC-499F-9511-BE3BF3A2FB15}"/>
              </a:ext>
            </a:extLst>
          </p:cNvPr>
          <p:cNvSpPr/>
          <p:nvPr/>
        </p:nvSpPr>
        <p:spPr>
          <a:xfrm>
            <a:off x="5867400" y="295275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200" dirty="0">
                <a:solidFill>
                  <a:schemeClr val="tx1"/>
                </a:solidFill>
              </a:rPr>
              <a:t>64.2%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E4A978-89AF-4A0D-9667-8966E6B0EE49}"/>
              </a:ext>
            </a:extLst>
          </p:cNvPr>
          <p:cNvSpPr/>
          <p:nvPr/>
        </p:nvSpPr>
        <p:spPr>
          <a:xfrm>
            <a:off x="5867400" y="42386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27.2%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ECE705-661E-473F-92F7-4A1BB975B1B1}"/>
              </a:ext>
            </a:extLst>
          </p:cNvPr>
          <p:cNvSpPr/>
          <p:nvPr/>
        </p:nvSpPr>
        <p:spPr>
          <a:xfrm>
            <a:off x="5867400" y="5524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26.5%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60CAD4C-DC3B-4882-8739-D3DFB521E298}"/>
              </a:ext>
            </a:extLst>
          </p:cNvPr>
          <p:cNvCxnSpPr>
            <a:cxnSpLocks/>
            <a:stCxn id="14" idx="1"/>
            <a:endCxn id="12" idx="3"/>
          </p:cNvCxnSpPr>
          <p:nvPr/>
        </p:nvCxnSpPr>
        <p:spPr>
          <a:xfrm flipH="1">
            <a:off x="1932939" y="2781300"/>
            <a:ext cx="2768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FA3D51A-4741-4749-81BE-5E3E48CC0F7B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1932939" y="5343525"/>
            <a:ext cx="2768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1ACA155-DFB4-42DD-AD86-35C0754E1E0B}"/>
              </a:ext>
            </a:extLst>
          </p:cNvPr>
          <p:cNvCxnSpPr>
            <a:cxnSpLocks/>
            <a:stCxn id="16" idx="1"/>
            <a:endCxn id="14" idx="3"/>
          </p:cNvCxnSpPr>
          <p:nvPr/>
        </p:nvCxnSpPr>
        <p:spPr>
          <a:xfrm flipH="1">
            <a:off x="3581400" y="2124075"/>
            <a:ext cx="609600" cy="657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DA771B6-7BAA-451C-9671-5F222BB7E6FA}"/>
              </a:ext>
            </a:extLst>
          </p:cNvPr>
          <p:cNvCxnSpPr>
            <a:cxnSpLocks/>
            <a:stCxn id="14" idx="3"/>
            <a:endCxn id="17" idx="1"/>
          </p:cNvCxnSpPr>
          <p:nvPr/>
        </p:nvCxnSpPr>
        <p:spPr>
          <a:xfrm>
            <a:off x="3581400" y="2781300"/>
            <a:ext cx="609600" cy="6286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7F46488-6636-4CBD-A28C-96A0903253F5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 flipV="1">
            <a:off x="3581400" y="4695825"/>
            <a:ext cx="609600" cy="647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6F1D16-B3BE-4B19-85C2-1F4C26B0E53C}"/>
              </a:ext>
            </a:extLst>
          </p:cNvPr>
          <p:cNvCxnSpPr>
            <a:cxnSpLocks/>
            <a:stCxn id="19" idx="1"/>
            <a:endCxn id="15" idx="3"/>
          </p:cNvCxnSpPr>
          <p:nvPr/>
        </p:nvCxnSpPr>
        <p:spPr>
          <a:xfrm flipH="1" flipV="1">
            <a:off x="3581400" y="5343525"/>
            <a:ext cx="609600" cy="638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B0BAA14-DD5E-40A0-8DAB-B696413DCD3B}"/>
              </a:ext>
            </a:extLst>
          </p:cNvPr>
          <p:cNvCxnSpPr>
            <a:cxnSpLocks/>
            <a:stCxn id="20" idx="1"/>
            <a:endCxn id="16" idx="3"/>
          </p:cNvCxnSpPr>
          <p:nvPr/>
        </p:nvCxnSpPr>
        <p:spPr>
          <a:xfrm flipH="1">
            <a:off x="5562600" y="2124075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47C72A2-A61E-4546-9A56-B934CD0283BE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>
            <a:off x="5562600" y="340995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DB6CCAB-84A7-4FF7-8729-1CCA46BE42DD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>
            <a:off x="5562600" y="4695825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E91DEE3-E18E-4CA9-B469-FED304CE28D8}"/>
              </a:ext>
            </a:extLst>
          </p:cNvPr>
          <p:cNvCxnSpPr>
            <a:cxnSpLocks/>
            <a:stCxn id="19" idx="3"/>
            <a:endCxn id="23" idx="1"/>
          </p:cNvCxnSpPr>
          <p:nvPr/>
        </p:nvCxnSpPr>
        <p:spPr>
          <a:xfrm>
            <a:off x="5562600" y="598170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473D313-4A08-4A5A-8DD6-D9634C1FE0A0}"/>
              </a:ext>
            </a:extLst>
          </p:cNvPr>
          <p:cNvSpPr/>
          <p:nvPr/>
        </p:nvSpPr>
        <p:spPr>
          <a:xfrm>
            <a:off x="2581275" y="3238499"/>
            <a:ext cx="1536192" cy="1645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43.5% pts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79A0BA-5270-4DED-8D66-20549377E7CD}"/>
              </a:ext>
            </a:extLst>
          </p:cNvPr>
          <p:cNvSpPr/>
          <p:nvPr/>
        </p:nvSpPr>
        <p:spPr>
          <a:xfrm>
            <a:off x="7297294" y="2311527"/>
            <a:ext cx="153162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12.1% pts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4BFF11-588C-4DE7-8E2A-DC1AE901A84F}"/>
              </a:ext>
            </a:extLst>
          </p:cNvPr>
          <p:cNvSpPr/>
          <p:nvPr/>
        </p:nvSpPr>
        <p:spPr>
          <a:xfrm>
            <a:off x="7303008" y="4880229"/>
            <a:ext cx="153619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0.6% pts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4D49FB0-8A50-453C-B001-40031942ABCF}"/>
              </a:ext>
            </a:extLst>
          </p:cNvPr>
          <p:cNvSpPr/>
          <p:nvPr/>
        </p:nvSpPr>
        <p:spPr>
          <a:xfrm>
            <a:off x="7772400" y="2743200"/>
            <a:ext cx="139255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15.9% </a:t>
            </a:r>
            <a:r>
              <a:rPr lang="el-GR" sz="2200" b="1" i="1" dirty="0">
                <a:solidFill>
                  <a:schemeClr val="tx1"/>
                </a:solidFill>
              </a:rPr>
              <a:t>Δ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CBF52D-B9DE-4335-A86B-F37921A1D014}"/>
              </a:ext>
            </a:extLst>
          </p:cNvPr>
          <p:cNvSpPr/>
          <p:nvPr/>
        </p:nvSpPr>
        <p:spPr>
          <a:xfrm>
            <a:off x="7833360" y="5334000"/>
            <a:ext cx="13868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2.3% </a:t>
            </a:r>
            <a:r>
              <a:rPr lang="el-GR" sz="2200" b="1" i="1" dirty="0">
                <a:solidFill>
                  <a:schemeClr val="tx1"/>
                </a:solidFill>
              </a:rPr>
              <a:t>Δ</a:t>
            </a:r>
            <a:endParaRPr lang="en-US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3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Future: </a:t>
            </a:r>
            <a:r>
              <a:rPr lang="en-US" sz="36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Intersectionalities</a:t>
            </a:r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 (2018)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15811" y="3124200"/>
            <a:ext cx="304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023030-CE54-48FB-974D-4AED21B1468C}"/>
              </a:ext>
            </a:extLst>
          </p:cNvPr>
          <p:cNvSpPr txBox="1"/>
          <p:nvPr/>
        </p:nvSpPr>
        <p:spPr>
          <a:xfrm>
            <a:off x="6806877" y="1717040"/>
            <a:ext cx="507651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C129F-B4CA-463B-9D1F-B1435F586963}"/>
              </a:ext>
            </a:extLst>
          </p:cNvPr>
          <p:cNvSpPr/>
          <p:nvPr/>
        </p:nvSpPr>
        <p:spPr>
          <a:xfrm>
            <a:off x="561339" y="23241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No Disability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98651D-A0A6-497D-9FC6-3E52BA19BE3A}"/>
              </a:ext>
            </a:extLst>
          </p:cNvPr>
          <p:cNvSpPr/>
          <p:nvPr/>
        </p:nvSpPr>
        <p:spPr>
          <a:xfrm>
            <a:off x="561339" y="48863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Disability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1FC18F-13D9-4904-9F57-A3635AE56B1B}"/>
              </a:ext>
            </a:extLst>
          </p:cNvPr>
          <p:cNvSpPr/>
          <p:nvPr/>
        </p:nvSpPr>
        <p:spPr>
          <a:xfrm>
            <a:off x="2209800" y="23241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74.0%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3EECE4-2F57-49CE-9936-B807CB3387F2}"/>
              </a:ext>
            </a:extLst>
          </p:cNvPr>
          <p:cNvSpPr/>
          <p:nvPr/>
        </p:nvSpPr>
        <p:spPr>
          <a:xfrm>
            <a:off x="2209800" y="48863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30.4%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5D20D4-D77C-4D8D-85FE-E0C3E949097F}"/>
              </a:ext>
            </a:extLst>
          </p:cNvPr>
          <p:cNvSpPr/>
          <p:nvPr/>
        </p:nvSpPr>
        <p:spPr>
          <a:xfrm>
            <a:off x="4191000" y="166687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Men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F1EACC-0CF6-4DCD-A8BF-02B7591B3287}"/>
              </a:ext>
            </a:extLst>
          </p:cNvPr>
          <p:cNvSpPr/>
          <p:nvPr/>
        </p:nvSpPr>
        <p:spPr>
          <a:xfrm>
            <a:off x="4191000" y="295275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Women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BE8372-656A-410C-9213-E3F4EF2ADCD1}"/>
              </a:ext>
            </a:extLst>
          </p:cNvPr>
          <p:cNvSpPr/>
          <p:nvPr/>
        </p:nvSpPr>
        <p:spPr>
          <a:xfrm>
            <a:off x="4191000" y="423862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Men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EB8A7A-4F54-48D9-926E-B62BEAA0534F}"/>
              </a:ext>
            </a:extLst>
          </p:cNvPr>
          <p:cNvSpPr/>
          <p:nvPr/>
        </p:nvSpPr>
        <p:spPr>
          <a:xfrm>
            <a:off x="4191000" y="5524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Women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F4FC00-16ED-47F4-8AFB-A6C4B69930EB}"/>
              </a:ext>
            </a:extLst>
          </p:cNvPr>
          <p:cNvSpPr/>
          <p:nvPr/>
        </p:nvSpPr>
        <p:spPr>
          <a:xfrm>
            <a:off x="5867400" y="166687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79.5%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3DCBBD-1FDC-499F-9511-BE3BF3A2FB15}"/>
              </a:ext>
            </a:extLst>
          </p:cNvPr>
          <p:cNvSpPr/>
          <p:nvPr/>
        </p:nvSpPr>
        <p:spPr>
          <a:xfrm>
            <a:off x="5867400" y="295275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200" dirty="0">
                <a:solidFill>
                  <a:schemeClr val="tx1"/>
                </a:solidFill>
              </a:rPr>
              <a:t>68.5%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E4A978-89AF-4A0D-9667-8966E6B0EE49}"/>
              </a:ext>
            </a:extLst>
          </p:cNvPr>
          <p:cNvSpPr/>
          <p:nvPr/>
        </p:nvSpPr>
        <p:spPr>
          <a:xfrm>
            <a:off x="5925694" y="4261485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32.7%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ECE705-661E-473F-92F7-4A1BB975B1B1}"/>
              </a:ext>
            </a:extLst>
          </p:cNvPr>
          <p:cNvSpPr/>
          <p:nvPr/>
        </p:nvSpPr>
        <p:spPr>
          <a:xfrm>
            <a:off x="5867400" y="5524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28.3%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60CAD4C-DC3B-4882-8739-D3DFB521E298}"/>
              </a:ext>
            </a:extLst>
          </p:cNvPr>
          <p:cNvCxnSpPr>
            <a:cxnSpLocks/>
            <a:stCxn id="14" idx="1"/>
            <a:endCxn id="12" idx="3"/>
          </p:cNvCxnSpPr>
          <p:nvPr/>
        </p:nvCxnSpPr>
        <p:spPr>
          <a:xfrm flipH="1">
            <a:off x="1932939" y="2781300"/>
            <a:ext cx="2768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FA3D51A-4741-4749-81BE-5E3E48CC0F7B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1932939" y="5343525"/>
            <a:ext cx="2768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1ACA155-DFB4-42DD-AD86-35C0754E1E0B}"/>
              </a:ext>
            </a:extLst>
          </p:cNvPr>
          <p:cNvCxnSpPr>
            <a:cxnSpLocks/>
            <a:stCxn id="16" idx="1"/>
            <a:endCxn id="14" idx="3"/>
          </p:cNvCxnSpPr>
          <p:nvPr/>
        </p:nvCxnSpPr>
        <p:spPr>
          <a:xfrm flipH="1">
            <a:off x="3581400" y="2124075"/>
            <a:ext cx="609600" cy="657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DA771B6-7BAA-451C-9671-5F222BB7E6FA}"/>
              </a:ext>
            </a:extLst>
          </p:cNvPr>
          <p:cNvCxnSpPr>
            <a:cxnSpLocks/>
            <a:stCxn id="14" idx="3"/>
            <a:endCxn id="17" idx="1"/>
          </p:cNvCxnSpPr>
          <p:nvPr/>
        </p:nvCxnSpPr>
        <p:spPr>
          <a:xfrm>
            <a:off x="3581400" y="2781300"/>
            <a:ext cx="609600" cy="6286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7F46488-6636-4CBD-A28C-96A0903253F5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 flipV="1">
            <a:off x="3581400" y="4695825"/>
            <a:ext cx="609600" cy="647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6F1D16-B3BE-4B19-85C2-1F4C26B0E53C}"/>
              </a:ext>
            </a:extLst>
          </p:cNvPr>
          <p:cNvCxnSpPr>
            <a:cxnSpLocks/>
            <a:stCxn id="19" idx="1"/>
            <a:endCxn id="15" idx="3"/>
          </p:cNvCxnSpPr>
          <p:nvPr/>
        </p:nvCxnSpPr>
        <p:spPr>
          <a:xfrm flipH="1" flipV="1">
            <a:off x="3581400" y="5343525"/>
            <a:ext cx="609600" cy="638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B0BAA14-DD5E-40A0-8DAB-B696413DCD3B}"/>
              </a:ext>
            </a:extLst>
          </p:cNvPr>
          <p:cNvCxnSpPr>
            <a:cxnSpLocks/>
            <a:stCxn id="20" idx="1"/>
            <a:endCxn id="16" idx="3"/>
          </p:cNvCxnSpPr>
          <p:nvPr/>
        </p:nvCxnSpPr>
        <p:spPr>
          <a:xfrm flipH="1">
            <a:off x="5562600" y="2124075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47C72A2-A61E-4546-9A56-B934CD0283BE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>
            <a:off x="5562600" y="340995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DB6CCAB-84A7-4FF7-8729-1CCA46BE42DD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>
            <a:off x="5562600" y="4695825"/>
            <a:ext cx="363094" cy="22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E91DEE3-E18E-4CA9-B469-FED304CE28D8}"/>
              </a:ext>
            </a:extLst>
          </p:cNvPr>
          <p:cNvCxnSpPr>
            <a:cxnSpLocks/>
            <a:stCxn id="19" idx="3"/>
            <a:endCxn id="23" idx="1"/>
          </p:cNvCxnSpPr>
          <p:nvPr/>
        </p:nvCxnSpPr>
        <p:spPr>
          <a:xfrm>
            <a:off x="5562600" y="5981700"/>
            <a:ext cx="30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473D313-4A08-4A5A-8DD6-D9634C1FE0A0}"/>
              </a:ext>
            </a:extLst>
          </p:cNvPr>
          <p:cNvSpPr/>
          <p:nvPr/>
        </p:nvSpPr>
        <p:spPr>
          <a:xfrm>
            <a:off x="2581275" y="3238499"/>
            <a:ext cx="1536192" cy="1645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43.5% pts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79A0BA-5270-4DED-8D66-20549377E7CD}"/>
              </a:ext>
            </a:extLst>
          </p:cNvPr>
          <p:cNvSpPr/>
          <p:nvPr/>
        </p:nvSpPr>
        <p:spPr>
          <a:xfrm>
            <a:off x="7297294" y="2311527"/>
            <a:ext cx="153162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11.0% pts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4BFF11-588C-4DE7-8E2A-DC1AE901A84F}"/>
              </a:ext>
            </a:extLst>
          </p:cNvPr>
          <p:cNvSpPr/>
          <p:nvPr/>
        </p:nvSpPr>
        <p:spPr>
          <a:xfrm>
            <a:off x="7303008" y="4880229"/>
            <a:ext cx="153619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4.4% pts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4D49FB0-8A50-453C-B001-40031942ABCF}"/>
              </a:ext>
            </a:extLst>
          </p:cNvPr>
          <p:cNvSpPr/>
          <p:nvPr/>
        </p:nvSpPr>
        <p:spPr>
          <a:xfrm>
            <a:off x="7772400" y="2743200"/>
            <a:ext cx="139255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13.8% </a:t>
            </a:r>
            <a:r>
              <a:rPr lang="el-GR" sz="2200" b="1" i="1" dirty="0">
                <a:solidFill>
                  <a:schemeClr val="tx1"/>
                </a:solidFill>
              </a:rPr>
              <a:t>Δ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CBF52D-B9DE-4335-A86B-F37921A1D014}"/>
              </a:ext>
            </a:extLst>
          </p:cNvPr>
          <p:cNvSpPr/>
          <p:nvPr/>
        </p:nvSpPr>
        <p:spPr>
          <a:xfrm>
            <a:off x="7833360" y="5334000"/>
            <a:ext cx="13868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13.5% </a:t>
            </a:r>
            <a:r>
              <a:rPr lang="el-GR" sz="2200" b="1" i="1" dirty="0">
                <a:solidFill>
                  <a:schemeClr val="tx1"/>
                </a:solidFill>
              </a:rPr>
              <a:t>Δ</a:t>
            </a:r>
            <a:endParaRPr lang="en-US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88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-533400" y="689077"/>
            <a:ext cx="10058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800"/>
              </a:spcBef>
            </a:pPr>
            <a:r>
              <a:rPr lang="en-US" sz="5400" b="1" dirty="0">
                <a:solidFill>
                  <a:schemeClr val="tx1"/>
                </a:solidFill>
                <a:latin typeface="Calibri" panose="020F0502020204030204" pitchFamily="34" charset="0"/>
              </a:rPr>
              <a:t>Questions and Answers</a:t>
            </a:r>
            <a:br>
              <a:rPr lang="en-US" sz="1200" b="1" u="sng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sz="1200" b="1" u="sng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sz="3200" b="1" i="1" dirty="0">
                <a:latin typeface="Calibri" panose="020F0502020204030204" pitchFamily="34" charset="0"/>
                <a:cs typeface="Microsoft Sans Serif" pitchFamily="34" charset="0"/>
              </a:rPr>
            </a:b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90600" y="1734310"/>
            <a:ext cx="651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Calibri" panose="020F0502020204030204" pitchFamily="34" charset="0"/>
              <a:cs typeface="Microsoft Sans Serif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Microsoft Sans Serif" pitchFamily="34" charset="0"/>
              </a:rPr>
              <a:t>Zoom’s Q&amp;A button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1532" y="1894184"/>
            <a:ext cx="553658" cy="424901"/>
          </a:xfrm>
          <a:prstGeom prst="rect">
            <a:avLst/>
          </a:prstGeom>
        </p:spPr>
      </p:pic>
      <p:pic>
        <p:nvPicPr>
          <p:cNvPr id="9" name="Picture 3" descr="C:\Users\pel3\AppData\Local\Microsoft\Windows\Temporary Internet Files\Content.IE5\OCJJ5H03\Twitter_logo_2012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87" y="5640777"/>
            <a:ext cx="47141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90600" y="2543902"/>
            <a:ext cx="7772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  <a:t>Take our survey and tell us what you think!   </a:t>
            </a:r>
            <a:b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  <a:cs typeface="Microsoft Sans Serif" pitchFamily="34" charset="0"/>
                <a:hlinkClick r:id="rId6"/>
              </a:rPr>
              <a:t>www.researchondisability.org/ntide/ntide-survey</a:t>
            </a:r>
            <a:endParaRPr lang="en-US" sz="2200" dirty="0">
              <a:solidFill>
                <a:srgbClr val="0000FF"/>
              </a:solidFill>
              <a:latin typeface="Calibri" panose="020F0502020204030204" pitchFamily="34" charset="0"/>
              <a:cs typeface="Microsoft Sans Serif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  <a:t>Thanks to our partners:</a:t>
            </a:r>
            <a:b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Institute on Disability 	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  <a:hlinkClick r:id="rId7"/>
              </a:rPr>
              <a:t>www.ResearchOnDisability.org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 </a:t>
            </a:r>
            <a:b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Kessler Foundation	  	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  <a:hlinkClick r:id="rId8"/>
              </a:rPr>
              <a:t>www.KesslerFoundation.org</a:t>
            </a:r>
            <a:b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AUCD			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  <a:hlinkClick r:id="rId9"/>
              </a:rPr>
              <a:t>www.AUCD.org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	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  <a:t>Contact us:</a:t>
            </a:r>
            <a:br>
              <a:rPr lang="en-US" sz="2200" b="1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	Email: 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  <a:hlinkClick r:id="rId10"/>
              </a:rPr>
              <a:t>Disability.Statistics@unh.edu</a:t>
            </a: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 </a:t>
            </a:r>
            <a:b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Microsoft Sans Serif" pitchFamily="34" charset="0"/>
              </a:rPr>
              <a:t>	Call: </a:t>
            </a:r>
            <a:r>
              <a:rPr lang="en-US" sz="2200" dirty="0">
                <a:latin typeface="Calibri" panose="020F0502020204030204" pitchFamily="34" charset="0"/>
                <a:hlinkClick r:id="rId11"/>
              </a:rPr>
              <a:t>866-538-9521</a:t>
            </a:r>
            <a:r>
              <a:rPr lang="en-US" sz="2200" dirty="0">
                <a:latin typeface="Calibri" panose="020F0502020204030204" pitchFamily="34" charset="0"/>
              </a:rPr>
              <a:t> (toll free)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</a:rPr>
              <a:t>Twitter</a:t>
            </a:r>
            <a:r>
              <a:rPr lang="en-US" sz="2200" dirty="0">
                <a:latin typeface="Calibri" panose="020F0502020204030204" pitchFamily="34" charset="0"/>
              </a:rPr>
              <a:t> at </a:t>
            </a:r>
            <a:r>
              <a:rPr lang="en-US" sz="2200" i="1" dirty="0">
                <a:latin typeface="Calibri" panose="020F0502020204030204" pitchFamily="34" charset="0"/>
              </a:rPr>
              <a:t>#</a:t>
            </a:r>
            <a:r>
              <a:rPr lang="en-US" sz="2200" i="1" dirty="0" err="1">
                <a:latin typeface="Calibri" panose="020F0502020204030204" pitchFamily="34" charset="0"/>
              </a:rPr>
              <a:t>nTIDELearn</a:t>
            </a:r>
            <a:endParaRPr lang="en-US" sz="22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1676400"/>
            <a:ext cx="8496300" cy="28971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Calibri" panose="020F0502020204030204" pitchFamily="34" charset="0"/>
              </a:rPr>
              <a:t>A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Reporter’s Mistake – Getting It Right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Brainstorming a New Concept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Dissemination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Social Media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Webinar – “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nTIDE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Lunch and Learn”</a:t>
            </a: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467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sz="36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nTIDE</a:t>
            </a:r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 Story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F032111-98E0-4AFE-8412-FBF2EA49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</p:spPr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7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496300" cy="28971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The monthly </a:t>
            </a:r>
            <a:r>
              <a:rPr lang="en-US" u="sng" dirty="0">
                <a:latin typeface="Calibri" panose="020F0502020204030204" pitchFamily="34" charset="0"/>
              </a:rPr>
              <a:t>nTIDE Report</a:t>
            </a:r>
            <a:r>
              <a:rPr lang="en-US" dirty="0">
                <a:latin typeface="Calibri" panose="020F0502020204030204" pitchFamily="34" charset="0"/>
              </a:rPr>
              <a:t> is a press release and infographic, looking at the latest employment statistics.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Uses data from the “jobs report” released by the U.S. Bureau of Labor Statistics, on the 1</a:t>
            </a:r>
            <a:r>
              <a:rPr lang="en-US" baseline="30000" dirty="0">
                <a:latin typeface="Calibri" panose="020F0502020204030204" pitchFamily="34" charset="0"/>
              </a:rPr>
              <a:t>st</a:t>
            </a:r>
            <a:r>
              <a:rPr lang="en-US" dirty="0">
                <a:latin typeface="Calibri" panose="020F0502020204030204" pitchFamily="34" charset="0"/>
              </a:rPr>
              <a:t> Friday of each month.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Joint effort of Kessler Foundation and UNH.</a:t>
            </a:r>
          </a:p>
          <a:p>
            <a:pPr marL="0" indent="0">
              <a:spcBef>
                <a:spcPts val="180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The Monthly nTIDE Report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7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496300" cy="28971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U.S. BLS, Current Population Survey (CPS).</a:t>
            </a:r>
          </a:p>
          <a:p>
            <a:pPr lvl="1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</a:rPr>
              <a:t>Source of the “official” unemployment rate.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Civilians, ages 16-64, not living in institutions.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Available September 2008 onward.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alibri" panose="020F0502020204030204" pitchFamily="34" charset="0"/>
              </a:rPr>
              <a:t>Not yet seasonally adjusted.</a:t>
            </a:r>
          </a:p>
          <a:p>
            <a:pPr lvl="1">
              <a:spcBef>
                <a:spcPts val="1800"/>
              </a:spcBef>
            </a:pPr>
            <a:r>
              <a:rPr lang="en-US" sz="3200" dirty="0">
                <a:latin typeface="Calibri" panose="020F0502020204030204" pitchFamily="34" charset="0"/>
              </a:rPr>
              <a:t>which is why we compare to the same month last year.</a:t>
            </a:r>
          </a:p>
          <a:p>
            <a:pPr>
              <a:spcBef>
                <a:spcPts val="180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Source of the Data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3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  <p:extLst/>
          </p:nvPr>
        </p:nvSpPr>
        <p:spPr>
          <a:xfrm>
            <a:off x="618402" y="1369410"/>
            <a:ext cx="8346528" cy="518379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Calibri" panose="020F0502020204030204" pitchFamily="34" charset="0"/>
              </a:rPr>
              <a:t>Part 1: </a:t>
            </a:r>
            <a:r>
              <a:rPr lang="en-US" sz="2400" dirty="0" err="1">
                <a:latin typeface="Calibri" panose="020F0502020204030204" pitchFamily="34" charset="0"/>
              </a:rPr>
              <a:t>nTIDE</a:t>
            </a:r>
            <a:r>
              <a:rPr lang="en-US" sz="2400" dirty="0">
                <a:latin typeface="Calibri" panose="020F0502020204030204" pitchFamily="34" charset="0"/>
              </a:rPr>
              <a:t> Monthly Report Findings</a:t>
            </a:r>
          </a:p>
          <a:p>
            <a:pPr lvl="1">
              <a:spcBef>
                <a:spcPts val="800"/>
              </a:spcBef>
            </a:pPr>
            <a:r>
              <a:rPr lang="en-US" sz="2400" dirty="0">
                <a:latin typeface="Calibri" panose="020F0502020204030204" pitchFamily="34" charset="0"/>
              </a:rPr>
              <a:t>John O’Neill, Kessler Foundation</a:t>
            </a:r>
          </a:p>
          <a:p>
            <a:pPr lvl="1">
              <a:spcBef>
                <a:spcPts val="800"/>
              </a:spcBef>
            </a:pPr>
            <a:r>
              <a:rPr lang="en-US" sz="2400" dirty="0">
                <a:latin typeface="Calibri" panose="020F0502020204030204" pitchFamily="34" charset="0"/>
              </a:rPr>
              <a:t>Andrew Houtenville, UNH/Institute on Disability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Calibri" panose="020F0502020204030204" pitchFamily="34" charset="0"/>
              </a:rPr>
              <a:t>Part 2: nTIDE News </a:t>
            </a:r>
          </a:p>
          <a:p>
            <a:pPr lvl="1">
              <a:spcBef>
                <a:spcPts val="800"/>
              </a:spcBef>
            </a:pPr>
            <a:r>
              <a:rPr lang="en-US" sz="2400" dirty="0">
                <a:latin typeface="Calibri" panose="020F0502020204030204" pitchFamily="34" charset="0"/>
              </a:rPr>
              <a:t>Denise Rozell, AUCD</a:t>
            </a:r>
          </a:p>
          <a:p>
            <a:pPr lvl="1">
              <a:spcBef>
                <a:spcPts val="800"/>
              </a:spcBef>
            </a:pPr>
            <a:r>
              <a:rPr lang="en-US" sz="2400" dirty="0">
                <a:latin typeface="Calibri" panose="020F0502020204030204" pitchFamily="34" charset="0"/>
              </a:rPr>
              <a:t>Interviewee from the Field: 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	Alec Frazier, Director, Autistic Reality</a:t>
            </a:r>
          </a:p>
          <a:p>
            <a:r>
              <a:rPr lang="en-US" sz="2400" dirty="0">
                <a:latin typeface="Calibri" panose="020F0502020204030204" pitchFamily="34" charset="0"/>
              </a:rPr>
              <a:t>Part 3: Guest Speakers 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/>
              </a:rPr>
              <a:t>Tari Hartman Squire, CEO, EIN SOF Communications, Inc.</a:t>
            </a:r>
            <a:endParaRPr lang="en-US" sz="2200" dirty="0">
              <a:latin typeface="Calibri" panose="020F0502020204030204" pitchFamily="34" charset="0"/>
              <a:cs typeface="Calibri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Q&amp;A for all parts will be at the end of program.</a:t>
            </a:r>
          </a:p>
          <a:p>
            <a:pPr marL="4445" indent="0">
              <a:spcBef>
                <a:spcPts val="1200"/>
              </a:spcBef>
              <a:buNone/>
            </a:pPr>
            <a:endParaRPr dirty="0">
              <a:latin typeface="Arial"/>
              <a:cs typeface="Arial"/>
            </a:endParaRPr>
          </a:p>
        </p:txBody>
      </p:sp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 err="1">
                <a:solidFill>
                  <a:schemeClr val="tx1"/>
                </a:solidFill>
                <a:latin typeface="Calibri" panose="020F0502020204030204" pitchFamily="34" charset="0"/>
              </a:rPr>
              <a:t>nTIDE</a:t>
            </a:r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 Lunch and Learn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82315D0A-CC52-4AA3-83B7-2FEF1ECC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48400"/>
            <a:ext cx="609600" cy="476250"/>
          </a:xfrm>
        </p:spPr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-1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Employment-to-Population Ratio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CE0877-5EF0-4DE9-B584-4996D4232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036" y="1258398"/>
            <a:ext cx="8205927" cy="491380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EEB5D92-449F-4479-9CE1-61B7B341502A}"/>
              </a:ext>
            </a:extLst>
          </p:cNvPr>
          <p:cNvSpPr txBox="1"/>
          <p:nvPr/>
        </p:nvSpPr>
        <p:spPr>
          <a:xfrm>
            <a:off x="1037679" y="5224173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6B0AE6-609A-420E-82A1-4BDBF4871EA3}"/>
              </a:ext>
            </a:extLst>
          </p:cNvPr>
          <p:cNvSpPr txBox="1"/>
          <p:nvPr/>
        </p:nvSpPr>
        <p:spPr>
          <a:xfrm>
            <a:off x="2617559" y="52240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6586B07-D711-4192-90AA-2298A9D79F6B}"/>
              </a:ext>
            </a:extLst>
          </p:cNvPr>
          <p:cNvSpPr txBox="1"/>
          <p:nvPr/>
        </p:nvSpPr>
        <p:spPr>
          <a:xfrm>
            <a:off x="5791200" y="52240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822F12-CB27-4FE3-96B6-5B17D51168A0}"/>
              </a:ext>
            </a:extLst>
          </p:cNvPr>
          <p:cNvSpPr txBox="1"/>
          <p:nvPr/>
        </p:nvSpPr>
        <p:spPr>
          <a:xfrm>
            <a:off x="7371080" y="522391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1/2019</a:t>
            </a:r>
          </a:p>
        </p:txBody>
      </p:sp>
    </p:spTree>
    <p:extLst>
      <p:ext uri="{BB962C8B-B14F-4D97-AF65-F5344CB8AC3E}">
        <p14:creationId xmlns:p14="http://schemas.microsoft.com/office/powerpoint/2010/main" val="209450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-1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Labor Force Participation Rate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05ED5D-3886-4B9B-9042-4775AE7AE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035" y="1264495"/>
            <a:ext cx="8205927" cy="49077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64DB13-F530-4BA3-8733-E70FAB1E9481}"/>
              </a:ext>
            </a:extLst>
          </p:cNvPr>
          <p:cNvSpPr txBox="1"/>
          <p:nvPr/>
        </p:nvSpPr>
        <p:spPr>
          <a:xfrm>
            <a:off x="1037679" y="5224173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615760-116B-4CC0-B21B-7BEDB4C3141C}"/>
              </a:ext>
            </a:extLst>
          </p:cNvPr>
          <p:cNvSpPr txBox="1"/>
          <p:nvPr/>
        </p:nvSpPr>
        <p:spPr>
          <a:xfrm>
            <a:off x="2617559" y="52240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2977EF-A7FD-43D4-8AEC-5E939B087347}"/>
              </a:ext>
            </a:extLst>
          </p:cNvPr>
          <p:cNvSpPr txBox="1"/>
          <p:nvPr/>
        </p:nvSpPr>
        <p:spPr>
          <a:xfrm>
            <a:off x="5791200" y="52240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ABB4E5A-8CA4-47C6-818B-6433E6A65FCD}"/>
              </a:ext>
            </a:extLst>
          </p:cNvPr>
          <p:cNvSpPr txBox="1"/>
          <p:nvPr/>
        </p:nvSpPr>
        <p:spPr>
          <a:xfrm>
            <a:off x="7371080" y="522391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1/2019</a:t>
            </a:r>
          </a:p>
        </p:txBody>
      </p:sp>
    </p:spTree>
    <p:extLst>
      <p:ext uri="{BB962C8B-B14F-4D97-AF65-F5344CB8AC3E}">
        <p14:creationId xmlns:p14="http://schemas.microsoft.com/office/powerpoint/2010/main" val="339565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-42185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Employment-to-Population Ratio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458200" y="3124200"/>
            <a:ext cx="304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1AE6F-3A4F-4E7E-8F3C-C1BF679A1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51511"/>
            <a:ext cx="9144000" cy="406348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4FB78EE-2C4F-4CD2-8133-D2549136A1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2" y="1600200"/>
            <a:ext cx="9144000" cy="411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5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-42185" y="685800"/>
            <a:ext cx="91440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Employment-to-Population Ratio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288" y="152400"/>
            <a:ext cx="221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1"/>
                </a:solidFill>
              </a:rPr>
              <a:t>#</a:t>
            </a:r>
            <a:r>
              <a:rPr lang="en-US" sz="1600" b="1" i="1" dirty="0" err="1">
                <a:solidFill>
                  <a:schemeClr val="bg1"/>
                </a:solidFill>
              </a:rPr>
              <a:t>nTIDELearn</a:t>
            </a:r>
            <a:endParaRPr lang="en-US" sz="1600" b="1" i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266" y="80364"/>
            <a:ext cx="952549" cy="4826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458200" y="3124200"/>
            <a:ext cx="304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C8C51-5C2C-4384-A700-77A3B77AC63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34256A-32AA-4571-8B71-527E5D6AB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080" y="1601604"/>
            <a:ext cx="9144000" cy="41133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023030-CE54-48FB-974D-4AED21B1468C}"/>
              </a:ext>
            </a:extLst>
          </p:cNvPr>
          <p:cNvSpPr txBox="1"/>
          <p:nvPr/>
        </p:nvSpPr>
        <p:spPr>
          <a:xfrm>
            <a:off x="8149266" y="1717040"/>
            <a:ext cx="507651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1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outenville_2014 compendium (4)">
  <a:themeElements>
    <a:clrScheme name="experimental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erimental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xperimental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rimental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perimental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59a53-fe6e-4c04-8d64-94c15d2c850d" xsi:nil="true"/>
    <lcf76f155ced4ddcb4097134ff3c332f xmlns="6c2254f5-de69-40f5-a0e2-2f56cfee0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53F852-6A33-49A4-9F3B-3887AB5F1F50}"/>
</file>

<file path=customXml/itemProps2.xml><?xml version="1.0" encoding="utf-8"?>
<ds:datastoreItem xmlns:ds="http://schemas.openxmlformats.org/officeDocument/2006/customXml" ds:itemID="{054D285C-DF3B-42CF-8E72-38CA45860EB0}"/>
</file>

<file path=customXml/itemProps3.xml><?xml version="1.0" encoding="utf-8"?>
<ds:datastoreItem xmlns:ds="http://schemas.openxmlformats.org/officeDocument/2006/customXml" ds:itemID="{97C71C6C-05DA-4B0A-9C50-1094C60583CC}"/>
</file>

<file path=docProps/app.xml><?xml version="1.0" encoding="utf-8"?>
<Properties xmlns="http://schemas.openxmlformats.org/officeDocument/2006/extended-properties" xmlns:vt="http://schemas.openxmlformats.org/officeDocument/2006/docPropsVTypes">
  <Template>Houtenville_2014 compendium (4)</Template>
  <TotalTime>7013</TotalTime>
  <Words>351</Words>
  <Application>Microsoft Office PowerPoint</Application>
  <PresentationFormat>On-screen Show (4:3)</PresentationFormat>
  <Paragraphs>123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Houtenville_2014 compendium (4)</vt:lpstr>
      <vt:lpstr>1_Office Theme</vt:lpstr>
      <vt:lpstr>National Trends in Disability and Employment (nTIDE)   Elaine Katz, Kessler Foundation John O’Neil, Kessler Foundation Andrew Houtenville, UNH  February 12, 2019</vt:lpstr>
      <vt:lpstr>The nTIDE Story</vt:lpstr>
      <vt:lpstr>The Monthly nTIDE Report</vt:lpstr>
      <vt:lpstr>Source of the Data</vt:lpstr>
      <vt:lpstr>nTIDE Lunch and Learn</vt:lpstr>
      <vt:lpstr>Employment-to-Population Ratio</vt:lpstr>
      <vt:lpstr>Labor Force Participation Rate</vt:lpstr>
      <vt:lpstr>Employment-to-Population Ratio</vt:lpstr>
      <vt:lpstr>Employment-to-Population Ratio</vt:lpstr>
      <vt:lpstr>Future: Intersectionalities (2018)</vt:lpstr>
      <vt:lpstr>Future: Intersectionalities (2018)</vt:lpstr>
      <vt:lpstr>Questions and Answers   </vt:lpstr>
    </vt:vector>
  </TitlesOfParts>
  <Company>Institute on Disability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Gould, Penny</dc:creator>
  <cp:lastModifiedBy>Houtenville, Andrew</cp:lastModifiedBy>
  <cp:revision>6475</cp:revision>
  <cp:lastPrinted>2017-08-25T14:57:20Z</cp:lastPrinted>
  <dcterms:created xsi:type="dcterms:W3CDTF">2016-01-08T20:42:16Z</dcterms:created>
  <dcterms:modified xsi:type="dcterms:W3CDTF">2019-02-12T13:06:28Z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0x0101008B140C27D34B51488A959DEFAD6AF5BA</vt:lpwstr>
  </property>
  <property fmtid="{D5CDD505-2E9C-101B-9397-08002B2CF9AE}" pid="3" name="Order">
    <vt:r8>2000</vt:r8>
  </property>
  <property fmtid="{D5CDD505-2E9C-101B-9397-08002B2CF9AE}" pid="4" name="MediaServiceImageTags">
    <vt:lpwstr/>
  </property>
</Properties>
</file>