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5"/>
  </p:sldMasterIdLst>
  <p:notesMasterIdLst>
    <p:notesMasterId r:id="rId20"/>
  </p:notesMasterIdLst>
  <p:sldIdLst>
    <p:sldId id="256" r:id="rId6"/>
    <p:sldId id="263" r:id="rId7"/>
    <p:sldId id="286" r:id="rId8"/>
    <p:sldId id="282" r:id="rId9"/>
    <p:sldId id="272" r:id="rId10"/>
    <p:sldId id="271" r:id="rId11"/>
    <p:sldId id="281" r:id="rId12"/>
    <p:sldId id="276" r:id="rId13"/>
    <p:sldId id="278" r:id="rId14"/>
    <p:sldId id="277" r:id="rId15"/>
    <p:sldId id="280" r:id="rId16"/>
    <p:sldId id="274" r:id="rId17"/>
    <p:sldId id="284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lch, Anthony (OS/OASH)" initials="WA(" lastIdx="1" clrIdx="0">
    <p:extLst>
      <p:ext uri="{19B8F6BF-5375-455C-9EA6-DF929625EA0E}">
        <p15:presenceInfo xmlns:p15="http://schemas.microsoft.com/office/powerpoint/2012/main" userId="S-1-5-21-1747495209-1248221918-2216747781-136577" providerId="AD"/>
      </p:ext>
    </p:extLst>
  </p:cmAuthor>
  <p:cmAuthor id="2" name="Killsback, Damion (OS/OASH)" initials="KD(" lastIdx="1" clrIdx="1">
    <p:extLst>
      <p:ext uri="{19B8F6BF-5375-455C-9EA6-DF929625EA0E}">
        <p15:presenceInfo xmlns:p15="http://schemas.microsoft.com/office/powerpoint/2012/main" userId="S-1-5-21-1747495209-1248221918-2216747781-202700" providerId="AD"/>
      </p:ext>
    </p:extLst>
  </p:cmAuthor>
  <p:cmAuthor id="3" name="Rucinski, Dianne (OS/OASH)" initials="RD(" lastIdx="1" clrIdx="2">
    <p:extLst>
      <p:ext uri="{19B8F6BF-5375-455C-9EA6-DF929625EA0E}">
        <p15:presenceInfo xmlns:p15="http://schemas.microsoft.com/office/powerpoint/2012/main" userId="S-1-5-21-1747495209-1248221918-2216747781-158717" providerId="AD"/>
      </p:ext>
    </p:extLst>
  </p:cmAuthor>
  <p:cmAuthor id="4" name="Bettencourt, Alice (HHS/OASH)" initials="BA(" lastIdx="5" clrIdx="3">
    <p:extLst>
      <p:ext uri="{19B8F6BF-5375-455C-9EA6-DF929625EA0E}">
        <p15:presenceInfo xmlns:p15="http://schemas.microsoft.com/office/powerpoint/2012/main" userId="S-1-5-21-1747495209-1248221918-2216747781-60295" providerId="AD"/>
      </p:ext>
    </p:extLst>
  </p:cmAuthor>
  <p:cmAuthor id="5" name="Woo, Violet (OS/OASH)" initials="WV(" lastIdx="5" clrIdx="4">
    <p:extLst>
      <p:ext uri="{19B8F6BF-5375-455C-9EA6-DF929625EA0E}">
        <p15:presenceInfo xmlns:p15="http://schemas.microsoft.com/office/powerpoint/2012/main" userId="S-1-5-21-1747495209-1248221918-2216747781-167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B62"/>
    <a:srgbClr val="0027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13" autoAdjust="0"/>
    <p:restoredTop sz="85624" autoAdjust="0"/>
  </p:normalViewPr>
  <p:slideViewPr>
    <p:cSldViewPr snapToGrid="0" showGuides="1">
      <p:cViewPr varScale="1">
        <p:scale>
          <a:sx n="88" d="100"/>
          <a:sy n="88" d="100"/>
        </p:scale>
        <p:origin x="120" y="5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88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9D750-247A-4C80-8EA4-BAC62305FD2C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AEA6F-6A0E-4FE3-A78D-15F87EAF0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30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85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10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686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924916"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2B32-1A00-43DB-BBB8-B81738A487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2B32-1A00-43DB-BBB8-B81738A487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8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88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7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72B32-1A00-43DB-BBB8-B81738A487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0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19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82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r>
              <a:rPr lang="en-US" baseline="0" dirty="0" smtClean="0"/>
              <a:t> of</a:t>
            </a:r>
            <a:r>
              <a:rPr lang="en-US" dirty="0" smtClean="0"/>
              <a:t> </a:t>
            </a:r>
            <a:r>
              <a:rPr lang="en-US" dirty="0" err="1" smtClean="0"/>
              <a:t>FRN</a:t>
            </a:r>
            <a:r>
              <a:rPr lang="en-US" dirty="0" smtClean="0"/>
              <a:t> Notice of Decision: https://www.govinfo.gov/content/pkg/FR-1997-10-30/pdf/97-28653.pdf; checked 02.07.2019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39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28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AEA6F-6A0E-4FE3-A78D-15F87EAF08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70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365376"/>
            <a:ext cx="10363200" cy="1470025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102B62"/>
                </a:solidFill>
              </a:defRPr>
            </a:lvl1pPr>
          </a:lstStyle>
          <a:p>
            <a:r>
              <a:rPr lang="en-US" dirty="0" smtClean="0"/>
              <a:t>Title, Arial Bold,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718594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0" baseline="0">
                <a:solidFill>
                  <a:srgbClr val="102B62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</a:t>
            </a:r>
            <a:br>
              <a:rPr lang="en-US" dirty="0" smtClean="0"/>
            </a:br>
            <a:r>
              <a:rPr lang="en-US" dirty="0" smtClean="0"/>
              <a:t>Month DD, YYYY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45601" y="397218"/>
            <a:ext cx="2624732" cy="1133132"/>
          </a:xfrm>
          <a:prstGeom prst="rect">
            <a:avLst/>
          </a:prstGeom>
        </p:spPr>
      </p:pic>
      <p:pic>
        <p:nvPicPr>
          <p:cNvPr id="9" name="Picture 8" descr="Department of Health and Human Services logo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88900"/>
            <a:ext cx="1625600" cy="1625600"/>
          </a:xfrm>
          <a:prstGeom prst="rect">
            <a:avLst/>
          </a:prstGeom>
        </p:spPr>
      </p:pic>
      <p:pic>
        <p:nvPicPr>
          <p:cNvPr id="10" name="Picture 9" descr="Assistant Secretary for Preparedness and Response logo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45601" y="584200"/>
            <a:ext cx="2624732" cy="6554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2"/>
            <a:ext cx="12263847" cy="163600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507" y="100837"/>
            <a:ext cx="1852701" cy="184468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930400" y="378246"/>
            <a:ext cx="10468563" cy="1567272"/>
          </a:xfrm>
          <a:prstGeom prst="rect">
            <a:avLst/>
          </a:prstGeom>
        </p:spPr>
        <p:txBody>
          <a:bodyPr vert="horz" lIns="162560" tIns="81280" rIns="162560" bIns="8128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81276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533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OFFICE OF THE ASSISTANT SECRETARY FOR HEALTH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562473" y="4512623"/>
            <a:ext cx="1968715" cy="196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24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 baseline="0">
                <a:solidFill>
                  <a:srgbClr val="102B62"/>
                </a:solidFill>
              </a:defRPr>
            </a:lvl1pPr>
          </a:lstStyle>
          <a:p>
            <a:r>
              <a:rPr lang="en-US" dirty="0" smtClean="0"/>
              <a:t>DIFFERENT TITLE PER SLIDE, ARIAL 28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498601"/>
            <a:ext cx="10972800" cy="4368799"/>
          </a:xfrm>
        </p:spPr>
        <p:txBody>
          <a:bodyPr/>
          <a:lstStyle>
            <a:lvl1pPr marL="457189" indent="-457189">
              <a:buSzPct val="125000"/>
              <a:buFont typeface="Arial" panose="020B0604020202020204" pitchFamily="34" charset="0"/>
              <a:buChar char="•"/>
              <a:defRPr sz="2200">
                <a:solidFill>
                  <a:srgbClr val="102B62"/>
                </a:solidFill>
              </a:defRPr>
            </a:lvl1pPr>
            <a:lvl2pPr marL="990575" indent="-380990">
              <a:buFont typeface="Wingdings" panose="05000000000000000000" pitchFamily="2" charset="2"/>
              <a:buChar char="§"/>
              <a:defRPr sz="2000">
                <a:solidFill>
                  <a:srgbClr val="102B62"/>
                </a:solidFill>
              </a:defRPr>
            </a:lvl2pPr>
            <a:lvl3pPr marL="1523962" indent="-304792">
              <a:buFont typeface="Wingdings" panose="05000000000000000000" pitchFamily="2" charset="2"/>
              <a:buChar char="ü"/>
              <a:defRPr sz="1800">
                <a:solidFill>
                  <a:srgbClr val="102B6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0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0972800" y="6375401"/>
            <a:ext cx="711200" cy="259316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5E4B45-3C0D-4DB7-A4A8-89FEB5CAB5B2}" type="slidenum">
              <a:rPr lang="en-US" sz="1333" smtClean="0">
                <a:solidFill>
                  <a:schemeClr val="bg1"/>
                </a:solidFill>
              </a:rPr>
              <a:pPr/>
              <a:t>‹#›</a:t>
            </a:fld>
            <a:endParaRPr lang="en-US" sz="1333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0938" y="5913720"/>
            <a:ext cx="11240021" cy="0"/>
          </a:xfrm>
          <a:prstGeom prst="line">
            <a:avLst/>
          </a:prstGeom>
          <a:ln w="28575">
            <a:solidFill>
              <a:srgbClr val="001D78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 userDrawn="1"/>
        </p:nvGrpSpPr>
        <p:grpSpPr>
          <a:xfrm>
            <a:off x="488262" y="5980023"/>
            <a:ext cx="6557482" cy="729672"/>
            <a:chOff x="450938" y="5980023"/>
            <a:chExt cx="6557482" cy="72967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2A808B7-C663-444D-8554-2EB12485EF0B}"/>
                </a:ext>
              </a:extLst>
            </p:cNvPr>
            <p:cNvSpPr txBox="1"/>
            <p:nvPr userDrawn="1"/>
          </p:nvSpPr>
          <p:spPr>
            <a:xfrm>
              <a:off x="1304933" y="6152058"/>
              <a:ext cx="281742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800" spc="600" dirty="0">
                  <a:solidFill>
                    <a:srgbClr val="00277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OFFICE OF THE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2A9E0A1-7231-47F2-8D67-24CB2FFF3917}"/>
                </a:ext>
              </a:extLst>
            </p:cNvPr>
            <p:cNvSpPr txBox="1"/>
            <p:nvPr userDrawn="1"/>
          </p:nvSpPr>
          <p:spPr>
            <a:xfrm>
              <a:off x="1299741" y="6344859"/>
              <a:ext cx="570867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50" b="1" spc="300" dirty="0">
                  <a:solidFill>
                    <a:srgbClr val="00277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ASSISTANT SECRETARY FOR HEALTH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0938" y="5980023"/>
              <a:ext cx="729672" cy="729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0722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rgbClr val="102B62"/>
                </a:solidFill>
              </a:defRPr>
            </a:lvl1pPr>
          </a:lstStyle>
          <a:p>
            <a:r>
              <a:rPr lang="en-US" dirty="0" smtClean="0"/>
              <a:t>DIFFERENT TITLE PER SLIDE, ARIAL 28 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98600"/>
            <a:ext cx="5384800" cy="4368800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 sz="2200">
                <a:solidFill>
                  <a:srgbClr val="102B62"/>
                </a:solidFill>
              </a:defRPr>
            </a:lvl1pPr>
            <a:lvl2pPr marL="990575" indent="-380990">
              <a:buFont typeface="Wingdings" panose="05000000000000000000" pitchFamily="2" charset="2"/>
              <a:buChar char="§"/>
              <a:defRPr sz="2000">
                <a:solidFill>
                  <a:srgbClr val="102B62"/>
                </a:solidFill>
              </a:defRPr>
            </a:lvl2pPr>
            <a:lvl3pPr marL="1523962" indent="-304792">
              <a:buFont typeface="Wingdings" panose="05000000000000000000" pitchFamily="2" charset="2"/>
              <a:buChar char="ü"/>
              <a:defRPr sz="1800">
                <a:solidFill>
                  <a:srgbClr val="102B62"/>
                </a:solidFill>
              </a:defRPr>
            </a:lvl3pPr>
            <a:lvl4pPr>
              <a:defRPr sz="2400">
                <a:solidFill>
                  <a:srgbClr val="002060"/>
                </a:solidFill>
              </a:defRPr>
            </a:lvl4pPr>
            <a:lvl5pPr>
              <a:defRPr sz="2400">
                <a:solidFill>
                  <a:srgbClr val="00206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98600"/>
            <a:ext cx="5384800" cy="4368800"/>
          </a:xfrm>
        </p:spPr>
        <p:txBody>
          <a:bodyPr>
            <a:normAutofit/>
          </a:bodyPr>
          <a:lstStyle>
            <a:lvl1pPr marL="457189" indent="-457189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200" kern="1200" dirty="0" smtClean="0">
                <a:solidFill>
                  <a:srgbClr val="102B62"/>
                </a:solidFill>
                <a:latin typeface="+mn-lt"/>
                <a:ea typeface="+mn-ea"/>
                <a:cs typeface="+mn-cs"/>
              </a:defRPr>
            </a:lvl1pPr>
            <a:lvl2pPr marL="1066773" indent="-457189" algn="l" defTabSz="121917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lang="en-US" sz="2000" kern="1200" dirty="0" smtClean="0">
                <a:solidFill>
                  <a:srgbClr val="102B62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ü"/>
              <a:defRPr lang="en-US" sz="1800" kern="1200" dirty="0" smtClean="0">
                <a:solidFill>
                  <a:srgbClr val="102B62"/>
                </a:solidFill>
                <a:latin typeface="+mn-lt"/>
                <a:ea typeface="+mn-ea"/>
                <a:cs typeface="+mn-cs"/>
              </a:defRPr>
            </a:lvl3pPr>
            <a:lvl4pPr>
              <a:defRPr sz="2400">
                <a:solidFill>
                  <a:srgbClr val="002060"/>
                </a:solidFill>
              </a:defRPr>
            </a:lvl4pPr>
            <a:lvl5pPr>
              <a:defRPr sz="2400">
                <a:solidFill>
                  <a:srgbClr val="002060"/>
                </a:solidFill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0972800" y="6375401"/>
            <a:ext cx="711200" cy="259316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5E4B45-3C0D-4DB7-A4A8-89FEB5CAB5B2}" type="slidenum">
              <a:rPr lang="en-US" sz="1333" smtClean="0">
                <a:solidFill>
                  <a:schemeClr val="bg1"/>
                </a:solidFill>
              </a:rPr>
              <a:pPr/>
              <a:t>‹#›</a:t>
            </a:fld>
            <a:endParaRPr lang="en-US" sz="1333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0938" y="5913720"/>
            <a:ext cx="11240021" cy="0"/>
          </a:xfrm>
          <a:prstGeom prst="line">
            <a:avLst/>
          </a:prstGeom>
          <a:ln w="28575">
            <a:solidFill>
              <a:srgbClr val="001D78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 userDrawn="1"/>
        </p:nvGrpSpPr>
        <p:grpSpPr>
          <a:xfrm>
            <a:off x="488262" y="5980023"/>
            <a:ext cx="6557482" cy="729672"/>
            <a:chOff x="450938" y="5980023"/>
            <a:chExt cx="6557482" cy="72967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2A808B7-C663-444D-8554-2EB12485EF0B}"/>
                </a:ext>
              </a:extLst>
            </p:cNvPr>
            <p:cNvSpPr txBox="1"/>
            <p:nvPr userDrawn="1"/>
          </p:nvSpPr>
          <p:spPr>
            <a:xfrm>
              <a:off x="1304933" y="6152058"/>
              <a:ext cx="281742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800" spc="600" dirty="0">
                  <a:solidFill>
                    <a:srgbClr val="00277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OFFICE OF THE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2A9E0A1-7231-47F2-8D67-24CB2FFF3917}"/>
                </a:ext>
              </a:extLst>
            </p:cNvPr>
            <p:cNvSpPr txBox="1"/>
            <p:nvPr userDrawn="1"/>
          </p:nvSpPr>
          <p:spPr>
            <a:xfrm>
              <a:off x="1299741" y="6344859"/>
              <a:ext cx="570867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50" b="1" spc="300" dirty="0">
                  <a:solidFill>
                    <a:srgbClr val="00277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ASSISTANT SECRETARY FOR HEALTH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50938" y="5980023"/>
              <a:ext cx="729672" cy="729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8565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rgbClr val="102B62"/>
                </a:solidFill>
              </a:defRPr>
            </a:lvl1pPr>
          </a:lstStyle>
          <a:p>
            <a:r>
              <a:rPr lang="en-US" dirty="0" smtClean="0"/>
              <a:t>DIFFERENT TITLE PER SLIDE, ARIAL 28 PT</a:t>
            </a: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0972800" y="6375401"/>
            <a:ext cx="711200" cy="259316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5E4B45-3C0D-4DB7-A4A8-89FEB5CAB5B2}" type="slidenum">
              <a:rPr lang="en-US" sz="1333" smtClean="0">
                <a:solidFill>
                  <a:schemeClr val="bg1"/>
                </a:solidFill>
              </a:rPr>
              <a:pPr/>
              <a:t>‹#›</a:t>
            </a:fld>
            <a:endParaRPr lang="en-US" sz="1333" dirty="0">
              <a:solidFill>
                <a:schemeClr val="bg1"/>
              </a:solidFill>
            </a:endParaRPr>
          </a:p>
        </p:txBody>
      </p:sp>
      <p:pic>
        <p:nvPicPr>
          <p:cNvPr id="11" name="Picture 10" descr="Assistant Secretary for Preparedness and Response logo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400" y="6273800"/>
            <a:ext cx="1627376" cy="4064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450938" y="5913720"/>
            <a:ext cx="11240021" cy="0"/>
          </a:xfrm>
          <a:prstGeom prst="line">
            <a:avLst/>
          </a:prstGeom>
          <a:ln w="28575">
            <a:solidFill>
              <a:srgbClr val="001D78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 userDrawn="1"/>
        </p:nvGrpSpPr>
        <p:grpSpPr>
          <a:xfrm>
            <a:off x="478931" y="5980023"/>
            <a:ext cx="6557482" cy="729672"/>
            <a:chOff x="450938" y="5980023"/>
            <a:chExt cx="6557482" cy="72967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2A808B7-C663-444D-8554-2EB12485EF0B}"/>
                </a:ext>
              </a:extLst>
            </p:cNvPr>
            <p:cNvSpPr txBox="1"/>
            <p:nvPr userDrawn="1"/>
          </p:nvSpPr>
          <p:spPr>
            <a:xfrm>
              <a:off x="1304933" y="6152058"/>
              <a:ext cx="281742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800" spc="600" dirty="0">
                  <a:solidFill>
                    <a:srgbClr val="00277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OFFICE OF THE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2A9E0A1-7231-47F2-8D67-24CB2FFF3917}"/>
                </a:ext>
              </a:extLst>
            </p:cNvPr>
            <p:cNvSpPr txBox="1"/>
            <p:nvPr userDrawn="1"/>
          </p:nvSpPr>
          <p:spPr>
            <a:xfrm>
              <a:off x="1299741" y="6344859"/>
              <a:ext cx="570867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50" b="1" spc="300" dirty="0">
                  <a:solidFill>
                    <a:srgbClr val="00277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ASSISTANT SECRETARY FOR HEALTH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450938" y="5980023"/>
              <a:ext cx="729672" cy="729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1192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10972800" y="6375401"/>
            <a:ext cx="711200" cy="259316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5E4B45-3C0D-4DB7-A4A8-89FEB5CAB5B2}" type="slidenum">
              <a:rPr lang="en-US" sz="1333" smtClean="0">
                <a:solidFill>
                  <a:schemeClr val="bg1"/>
                </a:solidFill>
              </a:rPr>
              <a:pPr/>
              <a:t>‹#›</a:t>
            </a:fld>
            <a:endParaRPr lang="en-US" sz="1333" dirty="0">
              <a:solidFill>
                <a:schemeClr val="bg1"/>
              </a:solidFill>
            </a:endParaRPr>
          </a:p>
        </p:txBody>
      </p:sp>
      <p:pic>
        <p:nvPicPr>
          <p:cNvPr id="10" name="Picture 9" descr="Assistant Secretary for Preparedness and Response logo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400" y="6273800"/>
            <a:ext cx="1627376" cy="4064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450938" y="5913720"/>
            <a:ext cx="11240021" cy="0"/>
          </a:xfrm>
          <a:prstGeom prst="line">
            <a:avLst/>
          </a:prstGeom>
          <a:ln w="28575">
            <a:solidFill>
              <a:srgbClr val="001D78"/>
            </a:solidFill>
          </a:ln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488262" y="5980023"/>
            <a:ext cx="6557482" cy="729672"/>
            <a:chOff x="450938" y="5980023"/>
            <a:chExt cx="6557482" cy="72967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2A808B7-C663-444D-8554-2EB12485EF0B}"/>
                </a:ext>
              </a:extLst>
            </p:cNvPr>
            <p:cNvSpPr txBox="1"/>
            <p:nvPr userDrawn="1"/>
          </p:nvSpPr>
          <p:spPr>
            <a:xfrm>
              <a:off x="1304933" y="6152058"/>
              <a:ext cx="281742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800" spc="600" dirty="0">
                  <a:solidFill>
                    <a:srgbClr val="00277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OFFICE OF THE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2A9E0A1-7231-47F2-8D67-24CB2FFF3917}"/>
                </a:ext>
              </a:extLst>
            </p:cNvPr>
            <p:cNvSpPr txBox="1"/>
            <p:nvPr userDrawn="1"/>
          </p:nvSpPr>
          <p:spPr>
            <a:xfrm>
              <a:off x="1299741" y="6344859"/>
              <a:ext cx="570867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050" b="1" spc="300" dirty="0">
                  <a:solidFill>
                    <a:srgbClr val="00277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ASSISTANT SECRETARY FOR HEALTH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450938" y="5980023"/>
              <a:ext cx="729672" cy="729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6500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778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DIFFERENT TITLE PER SLIDE, ARIAL 28 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0117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4" r:id="rId3"/>
    <p:sldLayoutId id="2147483685" r:id="rId4"/>
    <p:sldLayoutId id="2147483686" r:id="rId5"/>
  </p:sldLayoutIdLst>
  <p:timing>
    <p:tnLst>
      <p:par>
        <p:cTn id="1" dur="indefinite" restart="never" nodeType="tmRoot"/>
      </p:par>
    </p:tnLst>
  </p:timing>
  <p:txStyles>
    <p:titleStyle>
      <a:lvl1pPr algn="l" defTabSz="1219170" rtl="0" eaLnBrk="1" latinLnBrk="0" hangingPunct="1">
        <a:spcBef>
          <a:spcPct val="0"/>
        </a:spcBef>
        <a:buNone/>
        <a:defRPr sz="2800" b="1" kern="1200" baseline="0">
          <a:solidFill>
            <a:srgbClr val="273D77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SzPct val="125000"/>
        <a:buFont typeface="Arial" panose="020B0604020202020204" pitchFamily="34" charset="0"/>
        <a:buChar char="•"/>
        <a:defRPr sz="2933" kern="1200">
          <a:solidFill>
            <a:srgbClr val="002060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667" kern="1200">
          <a:solidFill>
            <a:srgbClr val="002060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Wingdings" panose="05000000000000000000" pitchFamily="2" charset="2"/>
        <a:buChar char="ü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spe.hhs.gov/basic-report/hhs-implementation-guidance-data-collection-standards-race-ethnicity-sex-primary-language-and-disability-status#III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aspe.hhs.gov/policy-statement-inclusion-race-and-ethnicity-dhhs-data-collection-activitie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ianne.Rucinski@hhs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mailto:Violet.Woo@hhs.go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3530" y="2778615"/>
            <a:ext cx="103632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Measuring Race and Ethnicity</a:t>
            </a:r>
            <a:endParaRPr lang="en-US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7254" y="4678485"/>
            <a:ext cx="85344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Violet Ryo-</a:t>
            </a:r>
            <a:r>
              <a:rPr lang="en-US" b="1" dirty="0" err="1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Hwa</a:t>
            </a:r>
            <a:r>
              <a:rPr lang="en-US" b="1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Woo, M.S., M.P.H.</a:t>
            </a:r>
            <a:endParaRPr lang="en-US" b="1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13, 2019</a:t>
            </a:r>
            <a:endParaRPr lang="en-US" b="1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03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STANDARD:  RACE</a:t>
            </a:r>
            <a:endParaRPr lang="en-US" sz="3200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0801"/>
            <a:ext cx="10972800" cy="4546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your race? (One or more categories may be selected)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Black or African American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Indian or Alaska Native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Asian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Native Hawaiian or Other Pacific Islander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9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STANDARD:  RACE</a:t>
            </a:r>
            <a:endParaRPr lang="en-US" sz="3200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127" y="1025238"/>
            <a:ext cx="10972800" cy="475672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your race? (One or more categories may be selected)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Black or African American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Indian or Alaska Native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Asian</a:t>
            </a:r>
          </a:p>
          <a:p>
            <a:pPr marL="1485872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Asian Indian; Chinese; Filipino; Japanese; Korean; Vietnamese; Other Asian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Native Hawaiian or Other Pacific Islander</a:t>
            </a:r>
          </a:p>
          <a:p>
            <a:pPr marL="1485872" lvl="2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Native Hawaiian; Guamanian or Chamorro; Samoan; Other Pacific Islander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49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>
                <a:solidFill>
                  <a:srgbClr val="00277E"/>
                </a:solidFill>
              </a:rPr>
              <a:t>HHS</a:t>
            </a:r>
            <a:r>
              <a:rPr lang="en-US" sz="3200" dirty="0" smtClean="0">
                <a:solidFill>
                  <a:srgbClr val="00277E"/>
                </a:solidFill>
              </a:rPr>
              <a:t> Data Standard Guidance and Policy </a:t>
            </a:r>
            <a:endParaRPr lang="en-US" sz="3200" b="0" dirty="0">
              <a:solidFill>
                <a:srgbClr val="00277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HHS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Implementation Guidance on Data Collection Standards for Race, Ethnicity, Sex, Primary Language, and Disability Status</a:t>
            </a:r>
          </a:p>
          <a:p>
            <a:pPr lvl="1"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aspe.hhs.gov/basic-report/hhs-implementation-guidance-data-collection-standards-race-ethnicity-sex-primary-language-and-disability-status#III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Policy Statement on Inclusion of Race and Ethnicity in DHHS Data Collection Activities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aspe.hhs.gov/policy-statement-inclusion-race-and-ethnicity-dhhs-data-collection-activities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85" lvl="1" indent="0">
              <a:spcBef>
                <a:spcPts val="1200"/>
              </a:spcBef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25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77E"/>
                </a:solidFill>
              </a:rPr>
              <a:t>CONTACT INFORMATION</a:t>
            </a:r>
            <a:endParaRPr lang="en-US" sz="3200" dirty="0">
              <a:solidFill>
                <a:srgbClr val="00277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65382"/>
            <a:ext cx="10972800" cy="4572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Dianne Rucinski, Ph.D.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Evaluation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Officer, Division of Policy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Office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Minority Health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Email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Dianne.Rucinski@hhs.gov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Violet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Woo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Public Health Analyst, Division of Policy and Data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Office of Minority Health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Email: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Violet.Woo@hhs.gov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Phone: (240) 453-6816</a:t>
            </a:r>
          </a:p>
          <a:p>
            <a:pPr marL="609585" lvl="1" indent="0">
              <a:spcBef>
                <a:spcPts val="12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85" lvl="1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59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7467"/>
            <a:ext cx="12192000" cy="238186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effectLst/>
        </p:spPr>
      </p:pic>
      <p:sp>
        <p:nvSpPr>
          <p:cNvPr id="5" name="Subtitle 2"/>
          <p:cNvSpPr>
            <a:spLocks/>
          </p:cNvSpPr>
          <p:nvPr/>
        </p:nvSpPr>
        <p:spPr bwMode="auto">
          <a:xfrm>
            <a:off x="7773042" y="2479688"/>
            <a:ext cx="35433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WWW.HHS.GOV/ASH 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WWW.MINORITYHEALTH.HHS.GOV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73042" y="3308336"/>
            <a:ext cx="35433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itchFamily="34" charset="0"/>
              </a:rPr>
              <a:t>Stay connected with us on Twitter | Twitter </a:t>
            </a:r>
            <a:r>
              <a:rPr lang="en-US" sz="1600" dirty="0" err="1">
                <a:solidFill>
                  <a:schemeClr val="bg1"/>
                </a:solidFill>
                <a:latin typeface="Calibri" pitchFamily="34" charset="0"/>
              </a:rPr>
              <a:t>en</a:t>
            </a:r>
            <a:r>
              <a:rPr lang="en-US" sz="16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Calibri" pitchFamily="34" charset="0"/>
              </a:rPr>
              <a:t>Español</a:t>
            </a:r>
            <a:r>
              <a:rPr lang="en-US" sz="1600" dirty="0">
                <a:solidFill>
                  <a:schemeClr val="bg1"/>
                </a:solidFill>
                <a:latin typeface="Calibri" pitchFamily="34" charset="0"/>
              </a:rPr>
              <a:t> | Facebook | Instagram | YouTube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987" y="2296457"/>
            <a:ext cx="1657727" cy="165055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312360" y="2412968"/>
            <a:ext cx="3325705" cy="1586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200000"/>
              </a:lnSpc>
              <a:spcBef>
                <a:spcPts val="0"/>
              </a:spcBef>
            </a:pPr>
            <a:r>
              <a:rPr lang="en-US" sz="1600" b="1" spc="4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Violet Woo</a:t>
            </a:r>
          </a:p>
          <a:p>
            <a:pPr algn="l">
              <a:spcBef>
                <a:spcPts val="0"/>
              </a:spcBef>
              <a:spcAft>
                <a:spcPts val="300"/>
              </a:spcAft>
            </a:pPr>
            <a:r>
              <a:rPr lang="en-US" sz="1400" spc="4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Public Health Analyst</a:t>
            </a:r>
          </a:p>
          <a:p>
            <a:pPr algn="l">
              <a:spcBef>
                <a:spcPts val="0"/>
              </a:spcBef>
              <a:spcAft>
                <a:spcPts val="200"/>
              </a:spcAft>
            </a:pPr>
            <a:r>
              <a:rPr lang="en-US" sz="1400" spc="40" dirty="0" smtClean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Office of Minority Health</a:t>
            </a:r>
          </a:p>
          <a:p>
            <a:pPr algn="l"/>
            <a:endParaRPr lang="en-US" sz="1200" i="1" dirty="0" smtClean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338904" y="2569027"/>
            <a:ext cx="0" cy="1430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41300" y="5549900"/>
            <a:ext cx="11950700" cy="1308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7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118" y="177800"/>
            <a:ext cx="10845282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US" sz="3200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8212"/>
            <a:ext cx="10972800" cy="3508310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Measuring race and ethnicity</a:t>
            </a:r>
          </a:p>
          <a:p>
            <a:pPr>
              <a:spcAft>
                <a:spcPts val="8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Federal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HHS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data collection guidelines</a:t>
            </a:r>
          </a:p>
          <a:p>
            <a:pPr lvl="1">
              <a:spcAft>
                <a:spcPts val="8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Best Practices</a:t>
            </a:r>
          </a:p>
          <a:p>
            <a:pPr lvl="1">
              <a:spcAft>
                <a:spcPts val="8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 Standards</a:t>
            </a:r>
          </a:p>
          <a:p>
            <a:pPr>
              <a:spcAft>
                <a:spcPts val="8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and answers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7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7800"/>
            <a:ext cx="10972800" cy="8112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IMPORTANCE of MEASURING RACE </a:t>
            </a:r>
            <a:r>
              <a:rPr lang="en-US" sz="3200" dirty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ETHNICITY </a:t>
            </a:r>
            <a:endParaRPr lang="en-US" sz="3200" b="0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0" y="172084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Health Disparity: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particular type of health difference that is closely linked with social, economic, and/or environmental disadvantage.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…adversely affect groups of people who have systematically experienced greater obstacles to health based 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their racial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 ethnic group;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religion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socioeconomic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status;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mental health; cognitive, sensory, or physical disability; sexual orientation or gender identity; geographic location; or other characteristics historically linked to discrimination 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exclusion.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400" dirty="0"/>
              <a:t>Source:  https://www.healthypeople.gov/2020/about/foundation-health-measures/Disparities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8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HEALTHY PEOPLE 2020:  DEMOGRAPHICS USED WHEN EXAMINING HEALTH DISPARITIES</a:t>
            </a:r>
            <a:endParaRPr lang="en-US" sz="3200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4371"/>
            <a:ext cx="10972800" cy="4093029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n-US" sz="2400" dirty="0" smtClean="0"/>
              <a:t>Gender</a:t>
            </a:r>
          </a:p>
          <a:p>
            <a:pPr>
              <a:spcAft>
                <a:spcPts val="800"/>
              </a:spcAft>
            </a:pPr>
            <a:r>
              <a:rPr lang="en-US" sz="2400" dirty="0" smtClean="0"/>
              <a:t>Race and ethnicity</a:t>
            </a:r>
          </a:p>
          <a:p>
            <a:pPr>
              <a:spcAft>
                <a:spcPts val="800"/>
              </a:spcAft>
            </a:pPr>
            <a:r>
              <a:rPr lang="en-US" sz="2400" dirty="0" smtClean="0"/>
              <a:t>Sexual identity and orientation</a:t>
            </a:r>
          </a:p>
          <a:p>
            <a:pPr>
              <a:spcAft>
                <a:spcPts val="800"/>
              </a:spcAft>
            </a:pPr>
            <a:r>
              <a:rPr lang="en-US" sz="2400" dirty="0" smtClean="0"/>
              <a:t>Disability status or special health care needs</a:t>
            </a:r>
          </a:p>
          <a:p>
            <a:pPr>
              <a:spcAft>
                <a:spcPts val="800"/>
              </a:spcAft>
            </a:pPr>
            <a:r>
              <a:rPr lang="en-US" sz="2400" dirty="0" smtClean="0"/>
              <a:t>Geographic location</a:t>
            </a: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607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STANDARDS</a:t>
            </a:r>
            <a:endParaRPr lang="en-US" sz="3200" b="0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of Management and Budget (OMB) Standards for Maintaining, Collecting, and Presenting Federal Data on Race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Ethnicity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Used by federal agencies that collect and report race and ethnicity data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Guides information collected and presented for census, household surveys, civil rights enforcement and program administrative reporting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5212715"/>
            <a:ext cx="11122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 https</a:t>
            </a:r>
            <a:r>
              <a:rPr lang="en-US" sz="1400" dirty="0"/>
              <a:t>://www.whitehouse.gov/sites/whitehouse.gov/files/briefing-room/presidential-actions/related-omb-material/w_e_iwg_faqs_talking_points_022317.pdf; </a:t>
            </a:r>
            <a:r>
              <a:rPr lang="en-US" sz="1400" dirty="0" smtClean="0"/>
              <a:t>checked </a:t>
            </a:r>
            <a:r>
              <a:rPr lang="en-US" sz="1400" dirty="0"/>
              <a:t>02.07.2019</a:t>
            </a:r>
          </a:p>
        </p:txBody>
      </p:sp>
    </p:spTree>
    <p:extLst>
      <p:ext uri="{BB962C8B-B14F-4D97-AF65-F5344CB8AC3E}">
        <p14:creationId xmlns:p14="http://schemas.microsoft.com/office/powerpoint/2010/main" val="281265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PRACTICES:  IDENTIFICATION</a:t>
            </a:r>
            <a:endParaRPr lang="en-US" sz="3200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Self-identification is preferred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Exception:  Instances where observer identification is more practical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Separate questions for race and ethnicity should be used when feasible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14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PRACTICES:  MINIMUM SET of CATEGORIES</a:t>
            </a:r>
            <a:endParaRPr lang="en-US" sz="3200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873912"/>
              </p:ext>
            </p:extLst>
          </p:nvPr>
        </p:nvGraphicFramePr>
        <p:xfrm>
          <a:off x="793101" y="1554065"/>
          <a:ext cx="1054359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1797">
                  <a:extLst>
                    <a:ext uri="{9D8B030D-6E8A-4147-A177-3AD203B41FA5}">
                      <a16:colId xmlns:a16="http://schemas.microsoft.com/office/drawing/2014/main" val="509856703"/>
                    </a:ext>
                  </a:extLst>
                </a:gridCol>
                <a:gridCol w="5271797">
                  <a:extLst>
                    <a:ext uri="{9D8B030D-6E8A-4147-A177-3AD203B41FA5}">
                      <a16:colId xmlns:a16="http://schemas.microsoft.com/office/drawing/2014/main" val="31626202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RACE</a:t>
                      </a:r>
                      <a:r>
                        <a:rPr lang="en-US" baseline="30000" dirty="0" smtClean="0"/>
                        <a:t>*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ETHNICITY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80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102B6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 Indian or Alaska Native</a:t>
                      </a:r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102B6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Hispanic or Latino</a:t>
                      </a:r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56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102B6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Asian</a:t>
                      </a:r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102B6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Hispanic or Latino</a:t>
                      </a:r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54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102B6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or African American</a:t>
                      </a:r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79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102B6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 Hawaiian or Other Pacific Islander</a:t>
                      </a:r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325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102B6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102B6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42238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93101" y="4933693"/>
            <a:ext cx="109261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>
                <a:solidFill>
                  <a:srgbClr val="102B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400" dirty="0">
                <a:solidFill>
                  <a:srgbClr val="102B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Respondents/proxies who wish to identify their multi-racial heritage may choose more than one </a:t>
            </a:r>
            <a:r>
              <a:rPr lang="en-US" sz="2400" dirty="0" smtClean="0">
                <a:solidFill>
                  <a:srgbClr val="102B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race.</a:t>
            </a:r>
            <a:endParaRPr lang="en-US" sz="2400" dirty="0">
              <a:solidFill>
                <a:srgbClr val="102B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0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BEST PRACTICES:  SAMPLE SIZE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0801"/>
            <a:ext cx="10972800" cy="4546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Additional granularity is encouraged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supported by sample size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additional detail can be aggregated back to the minimum standard set of race and ethnicity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084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0027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STANDARD:  ETHNICITY</a:t>
            </a:r>
            <a:endParaRPr lang="en-US" sz="3200" dirty="0">
              <a:solidFill>
                <a:srgbClr val="0027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20801"/>
            <a:ext cx="10972800" cy="4546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Are you Hispanic, Latino/a, or Spanish Origin? (One or more categories may be selected)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No, not Hispanic, Latino/a, or Spanish origin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Yes, Mexican, Mexican American, Chicano/a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Yes, Puerto Rican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Yes, Cuban</a:t>
            </a:r>
          </a:p>
          <a:p>
            <a:pPr marL="1066785" lvl="1" indent="-457200">
              <a:spcBef>
                <a:spcPts val="1200"/>
              </a:spcBef>
              <a:buAutoNum type="alphaLcPeriod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Yes, Another Hispanic, Latino/a or Spanish origin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552" y="6035358"/>
            <a:ext cx="23653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12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ASH Slide Master">
  <a:themeElements>
    <a:clrScheme name="ASPR1">
      <a:dk1>
        <a:srgbClr val="102B62"/>
      </a:dk1>
      <a:lt1>
        <a:sysClr val="window" lastClr="FFFFFF"/>
      </a:lt1>
      <a:dk2>
        <a:srgbClr val="1F497D"/>
      </a:dk2>
      <a:lt2>
        <a:srgbClr val="EEECE1"/>
      </a:lt2>
      <a:accent1>
        <a:srgbClr val="5482E1"/>
      </a:accent1>
      <a:accent2>
        <a:srgbClr val="C9C9C9"/>
      </a:accent2>
      <a:accent3>
        <a:srgbClr val="00BCB8"/>
      </a:accent3>
      <a:accent4>
        <a:srgbClr val="C15853"/>
      </a:accent4>
      <a:accent5>
        <a:srgbClr val="BACCF3"/>
      </a:accent5>
      <a:accent6>
        <a:srgbClr val="B7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SH Slide Master" id="{0CAD0F80-0E72-45DA-8258-90A72DB5A2E3}" vid="{C7B34E3C-A108-409F-9C5A-4793B4CB78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c59a53-fe6e-4c04-8d64-94c15d2c850d" xsi:nil="true"/>
    <lcf76f155ced4ddcb4097134ff3c332f xmlns="6c2254f5-de69-40f5-a0e2-2f56cfee075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14F54A-85E4-4E10-A175-0564EF3AA8A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22DFDD5-3F5D-4FCE-B042-9CCC013AE825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schemas.microsoft.com/sharepoint/v4"/>
    <ds:schemaRef ds:uri="528385ab-af94-4070-b15d-2d293732201d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5C1789D-2889-4A33-9F7C-E22CD5A7FC60}"/>
</file>

<file path=customXml/itemProps4.xml><?xml version="1.0" encoding="utf-8"?>
<ds:datastoreItem xmlns:ds="http://schemas.openxmlformats.org/officeDocument/2006/customXml" ds:itemID="{7A432BCE-A3D3-43DB-8204-E709A14A70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1895</TotalTime>
  <Words>632</Words>
  <Application>Microsoft Office PowerPoint</Application>
  <PresentationFormat>Widescreen</PresentationFormat>
  <Paragraphs>112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Wingdings</vt:lpstr>
      <vt:lpstr>1_OASH Slide Master</vt:lpstr>
      <vt:lpstr>Measuring Race and Ethnicity</vt:lpstr>
      <vt:lpstr>AGENDA</vt:lpstr>
      <vt:lpstr>IMPORTANCE of MEASURING RACE and ETHNICITY </vt:lpstr>
      <vt:lpstr>HEALTHY PEOPLE 2020:  DEMOGRAPHICS USED WHEN EXAMINING HEALTH DISPARITIES</vt:lpstr>
      <vt:lpstr>FEDERAL STANDARDS</vt:lpstr>
      <vt:lpstr>BEST PRACTICES:  IDENTIFICATION</vt:lpstr>
      <vt:lpstr>BEST PRACTICES:  MINIMUM SET of CATEGORIES</vt:lpstr>
      <vt:lpstr>BEST PRACTICES:  SAMPLE SIZE</vt:lpstr>
      <vt:lpstr>DATA STANDARD:  ETHNICITY</vt:lpstr>
      <vt:lpstr>DATA STANDARD:  RACE</vt:lpstr>
      <vt:lpstr>DATA STANDARD:  RACE</vt:lpstr>
      <vt:lpstr>HHS Data Standard Guidance and Policy </vt:lpstr>
      <vt:lpstr>CONTACT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Monika (HHS/OASH) (CTR)</dc:creator>
  <cp:lastModifiedBy>Woo, Violet (OS/OASH)</cp:lastModifiedBy>
  <cp:revision>78</cp:revision>
  <dcterms:created xsi:type="dcterms:W3CDTF">2018-06-27T13:57:09Z</dcterms:created>
  <dcterms:modified xsi:type="dcterms:W3CDTF">2019-02-12T20:26:57Z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0x0101008B140C27D34B51488A959DEFAD6AF5BA</vt:lpwstr>
  </property>
  <property fmtid="{D5CDD505-2E9C-101B-9397-08002B2CF9AE}" pid="3" name="_dlc_DocIdItemGuid">
    <vt:lpwstr>59c49870-93ba-47e8-a3ee-aa0c00f29eba</vt:lpwstr>
  </property>
  <property fmtid="{D5CDD505-2E9C-101B-9397-08002B2CF9AE}" pid="4" name="Order">
    <vt:r8>700</vt:r8>
  </property>
  <property fmtid="{D5CDD505-2E9C-101B-9397-08002B2CF9AE}" pid="5" name="MediaServiceImageTags">
    <vt:lpwstr/>
  </property>
</Properties>
</file>