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1" r:id="rId2"/>
    <p:sldId id="9365" r:id="rId3"/>
    <p:sldId id="9402" r:id="rId4"/>
    <p:sldId id="9401" r:id="rId5"/>
    <p:sldId id="9403" r:id="rId6"/>
    <p:sldId id="9385" r:id="rId7"/>
    <p:sldId id="9390" r:id="rId8"/>
    <p:sldId id="9391" r:id="rId9"/>
    <p:sldId id="9412" r:id="rId10"/>
    <p:sldId id="9398" r:id="rId11"/>
    <p:sldId id="9400" r:id="rId12"/>
    <p:sldId id="9399" r:id="rId13"/>
    <p:sldId id="9404" r:id="rId14"/>
    <p:sldId id="1419" r:id="rId15"/>
    <p:sldId id="1421" r:id="rId16"/>
    <p:sldId id="9405" r:id="rId17"/>
    <p:sldId id="9407" r:id="rId18"/>
    <p:sldId id="9408" r:id="rId19"/>
    <p:sldId id="9409" r:id="rId20"/>
    <p:sldId id="9410" r:id="rId21"/>
    <p:sldId id="9307" r:id="rId22"/>
    <p:sldId id="9353" r:id="rId23"/>
    <p:sldId id="9349" r:id="rId24"/>
    <p:sldId id="9351" r:id="rId25"/>
    <p:sldId id="9411" r:id="rId26"/>
    <p:sldId id="9300" r:id="rId27"/>
    <p:sldId id="941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60" autoAdjust="0"/>
  </p:normalViewPr>
  <p:slideViewPr>
    <p:cSldViewPr snapToGrid="0">
      <p:cViewPr varScale="1">
        <p:scale>
          <a:sx n="58" d="100"/>
          <a:sy n="58" d="100"/>
        </p:scale>
        <p:origin x="34" y="307"/>
      </p:cViewPr>
      <p:guideLst/>
    </p:cSldViewPr>
  </p:slideViewPr>
  <p:outlineViewPr>
    <p:cViewPr>
      <p:scale>
        <a:sx n="33" d="100"/>
        <a:sy n="33" d="100"/>
      </p:scale>
      <p:origin x="0" y="-109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058EC-1362-426C-B8E5-524782D82FA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AF68FBB-BF53-4C77-94F7-E2A4C251B9F8}">
      <dgm:prSet phldrT="[Text]"/>
      <dgm:spPr/>
      <dgm:t>
        <a:bodyPr/>
        <a:lstStyle/>
        <a:p>
          <a:r>
            <a:rPr lang="en-US" dirty="0"/>
            <a:t>Enforcement</a:t>
          </a:r>
          <a:br>
            <a:rPr lang="en-US" dirty="0"/>
          </a:br>
          <a:r>
            <a:rPr lang="en-US" dirty="0"/>
            <a:t>&amp;</a:t>
          </a:r>
          <a:br>
            <a:rPr lang="en-US" dirty="0"/>
          </a:br>
          <a:r>
            <a:rPr lang="en-US" dirty="0"/>
            <a:t>Enforcement</a:t>
          </a:r>
        </a:p>
      </dgm:t>
    </dgm:pt>
    <dgm:pt modelId="{028D4237-24B9-49F6-A09A-3D8B002C3525}" type="parTrans" cxnId="{A93DA6CA-D778-49B9-BA16-A958D15242F1}">
      <dgm:prSet/>
      <dgm:spPr/>
      <dgm:t>
        <a:bodyPr/>
        <a:lstStyle/>
        <a:p>
          <a:endParaRPr lang="en-US"/>
        </a:p>
      </dgm:t>
    </dgm:pt>
    <dgm:pt modelId="{C488C62D-71E2-4200-BDAC-C6EC740CE376}" type="sibTrans" cxnId="{A93DA6CA-D778-49B9-BA16-A958D15242F1}">
      <dgm:prSet/>
      <dgm:spPr/>
      <dgm:t>
        <a:bodyPr/>
        <a:lstStyle/>
        <a:p>
          <a:endParaRPr lang="en-US"/>
        </a:p>
      </dgm:t>
    </dgm:pt>
    <dgm:pt modelId="{C901FAFD-4433-4AC3-9CD3-02DCA2561DEB}">
      <dgm:prSet phldrT="[Text]"/>
      <dgm:spPr/>
      <dgm:t>
        <a:bodyPr/>
        <a:lstStyle/>
        <a:p>
          <a:r>
            <a:rPr lang="en-US" dirty="0"/>
            <a:t>Services</a:t>
          </a:r>
          <a:br>
            <a:rPr lang="en-US" dirty="0"/>
          </a:br>
          <a:r>
            <a:rPr lang="en-US" dirty="0"/>
            <a:t>&amp;</a:t>
          </a:r>
          <a:br>
            <a:rPr lang="en-US" dirty="0"/>
          </a:br>
          <a:r>
            <a:rPr lang="en-US" dirty="0"/>
            <a:t>Products</a:t>
          </a:r>
        </a:p>
      </dgm:t>
    </dgm:pt>
    <dgm:pt modelId="{04963602-C4DF-4AAF-8F22-914CE46F63BE}" type="parTrans" cxnId="{A7FEACB6-2C22-43A8-859D-6C28108146FE}">
      <dgm:prSet/>
      <dgm:spPr/>
      <dgm:t>
        <a:bodyPr/>
        <a:lstStyle/>
        <a:p>
          <a:endParaRPr lang="en-US"/>
        </a:p>
      </dgm:t>
    </dgm:pt>
    <dgm:pt modelId="{33DBDA58-6BE1-49E9-9A9E-52140295D23A}" type="sibTrans" cxnId="{A7FEACB6-2C22-43A8-859D-6C28108146FE}">
      <dgm:prSet/>
      <dgm:spPr/>
      <dgm:t>
        <a:bodyPr/>
        <a:lstStyle/>
        <a:p>
          <a:endParaRPr lang="en-US"/>
        </a:p>
      </dgm:t>
    </dgm:pt>
    <dgm:pt modelId="{44B8D45B-291A-4F25-ADCE-336EC274A1D9}">
      <dgm:prSet phldrT="[Text]"/>
      <dgm:spPr/>
      <dgm:t>
        <a:bodyPr/>
        <a:lstStyle/>
        <a:p>
          <a:r>
            <a:rPr lang="en-US" dirty="0"/>
            <a:t>Eligibility Determination</a:t>
          </a:r>
        </a:p>
      </dgm:t>
    </dgm:pt>
    <dgm:pt modelId="{5FBD4B85-7C39-4FFC-B09C-6FC1774E9E80}" type="parTrans" cxnId="{1154E7DC-020E-4818-B85E-08166ABEBBBC}">
      <dgm:prSet/>
      <dgm:spPr/>
      <dgm:t>
        <a:bodyPr/>
        <a:lstStyle/>
        <a:p>
          <a:endParaRPr lang="en-US"/>
        </a:p>
      </dgm:t>
    </dgm:pt>
    <dgm:pt modelId="{4815DE8E-F10B-4A92-80FF-BACCCCE07CE2}" type="sibTrans" cxnId="{1154E7DC-020E-4818-B85E-08166ABEBBBC}">
      <dgm:prSet/>
      <dgm:spPr/>
      <dgm:t>
        <a:bodyPr/>
        <a:lstStyle/>
        <a:p>
          <a:endParaRPr lang="en-US"/>
        </a:p>
      </dgm:t>
    </dgm:pt>
    <dgm:pt modelId="{9B86FD66-5538-43BE-8912-A12165C05C1E}">
      <dgm:prSet phldrT="[Text]"/>
      <dgm:spPr/>
      <dgm:t>
        <a:bodyPr/>
        <a:lstStyle/>
        <a:p>
          <a:r>
            <a:rPr lang="en-US" dirty="0"/>
            <a:t>Equity Analysis</a:t>
          </a:r>
        </a:p>
      </dgm:t>
    </dgm:pt>
    <dgm:pt modelId="{6CA39B6F-3C8A-42D1-922C-8C67E9BCF640}" type="parTrans" cxnId="{043B640C-DA1B-4D55-AF94-4CDDA4FBC150}">
      <dgm:prSet/>
      <dgm:spPr/>
      <dgm:t>
        <a:bodyPr/>
        <a:lstStyle/>
        <a:p>
          <a:endParaRPr lang="en-US"/>
        </a:p>
      </dgm:t>
    </dgm:pt>
    <dgm:pt modelId="{CA78AC71-4155-4014-B84E-20DA5085FAF7}" type="sibTrans" cxnId="{043B640C-DA1B-4D55-AF94-4CDDA4FBC150}">
      <dgm:prSet/>
      <dgm:spPr/>
      <dgm:t>
        <a:bodyPr/>
        <a:lstStyle/>
        <a:p>
          <a:endParaRPr lang="en-US"/>
        </a:p>
      </dgm:t>
    </dgm:pt>
    <dgm:pt modelId="{83DA9A66-2025-4807-869A-FE2BA6181C56}">
      <dgm:prSet phldrT="[Text]"/>
      <dgm:spPr/>
      <dgm:t>
        <a:bodyPr/>
        <a:lstStyle/>
        <a:p>
          <a:r>
            <a:rPr lang="en-US" dirty="0"/>
            <a:t>Grants</a:t>
          </a:r>
        </a:p>
      </dgm:t>
    </dgm:pt>
    <dgm:pt modelId="{54E635DC-15F0-4B63-AB2A-4BF3E71F81C7}" type="parTrans" cxnId="{14589421-6A7B-4DB9-B047-8A114EF2D750}">
      <dgm:prSet/>
      <dgm:spPr/>
      <dgm:t>
        <a:bodyPr/>
        <a:lstStyle/>
        <a:p>
          <a:endParaRPr lang="en-US"/>
        </a:p>
      </dgm:t>
    </dgm:pt>
    <dgm:pt modelId="{DBB04FAC-9AA0-4F2B-8BDE-FC35903EA2DD}" type="sibTrans" cxnId="{14589421-6A7B-4DB9-B047-8A114EF2D750}">
      <dgm:prSet/>
      <dgm:spPr/>
      <dgm:t>
        <a:bodyPr/>
        <a:lstStyle/>
        <a:p>
          <a:endParaRPr lang="en-US"/>
        </a:p>
      </dgm:t>
    </dgm:pt>
    <dgm:pt modelId="{F866BD4A-9508-44FA-861A-5597A78C61A3}">
      <dgm:prSet/>
      <dgm:spPr/>
      <dgm:t>
        <a:bodyPr/>
        <a:lstStyle/>
        <a:p>
          <a:r>
            <a:rPr lang="en-US" dirty="0"/>
            <a:t>Operations</a:t>
          </a:r>
          <a:br>
            <a:rPr lang="en-US" dirty="0"/>
          </a:br>
          <a:r>
            <a:rPr lang="en-US" dirty="0"/>
            <a:t>&amp;</a:t>
          </a:r>
          <a:br>
            <a:rPr lang="en-US" dirty="0"/>
          </a:br>
          <a:r>
            <a:rPr lang="en-US" dirty="0"/>
            <a:t>Facilities</a:t>
          </a:r>
        </a:p>
      </dgm:t>
    </dgm:pt>
    <dgm:pt modelId="{56B266A7-FF06-4DAC-A0C4-17BD055D09B5}" type="parTrans" cxnId="{E8E5BE27-3728-41C5-A43F-5DAB9900F299}">
      <dgm:prSet/>
      <dgm:spPr/>
      <dgm:t>
        <a:bodyPr/>
        <a:lstStyle/>
        <a:p>
          <a:endParaRPr lang="en-US"/>
        </a:p>
      </dgm:t>
    </dgm:pt>
    <dgm:pt modelId="{D9AA0E7A-CEDA-4053-AB35-E9FFD283AC7E}" type="sibTrans" cxnId="{E8E5BE27-3728-41C5-A43F-5DAB9900F299}">
      <dgm:prSet/>
      <dgm:spPr/>
      <dgm:t>
        <a:bodyPr/>
        <a:lstStyle/>
        <a:p>
          <a:endParaRPr lang="en-US"/>
        </a:p>
      </dgm:t>
    </dgm:pt>
    <dgm:pt modelId="{C4B9202E-6CE0-4B54-A8E7-F6260BD1D179}">
      <dgm:prSet/>
      <dgm:spPr/>
      <dgm:t>
        <a:bodyPr/>
        <a:lstStyle/>
        <a:p>
          <a:r>
            <a:rPr lang="en-US" dirty="0"/>
            <a:t>CS/CX</a:t>
          </a:r>
        </a:p>
      </dgm:t>
    </dgm:pt>
    <dgm:pt modelId="{5472023C-35B0-4A92-AE4B-6430CB5DB136}" type="parTrans" cxnId="{6A2BE99F-BA3B-4530-8133-A9BE3A377829}">
      <dgm:prSet/>
      <dgm:spPr/>
      <dgm:t>
        <a:bodyPr/>
        <a:lstStyle/>
        <a:p>
          <a:endParaRPr lang="en-US"/>
        </a:p>
      </dgm:t>
    </dgm:pt>
    <dgm:pt modelId="{2FF2B2A8-D3FE-4599-B9DE-EEE70C9E968A}" type="sibTrans" cxnId="{6A2BE99F-BA3B-4530-8133-A9BE3A377829}">
      <dgm:prSet/>
      <dgm:spPr/>
      <dgm:t>
        <a:bodyPr/>
        <a:lstStyle/>
        <a:p>
          <a:endParaRPr lang="en-US"/>
        </a:p>
      </dgm:t>
    </dgm:pt>
    <dgm:pt modelId="{6DB5F3DD-489D-4CFE-A2E5-5121C3366794}">
      <dgm:prSet/>
      <dgm:spPr/>
      <dgm:t>
        <a:bodyPr/>
        <a:lstStyle/>
        <a:p>
          <a:r>
            <a:rPr lang="en-US" dirty="0"/>
            <a:t>Human Resources</a:t>
          </a:r>
        </a:p>
      </dgm:t>
    </dgm:pt>
    <dgm:pt modelId="{B33D5D01-891B-4D77-8DA9-5AA73CE10463}" type="parTrans" cxnId="{EC114604-4679-4192-9400-C2E39B6708FB}">
      <dgm:prSet/>
      <dgm:spPr/>
      <dgm:t>
        <a:bodyPr/>
        <a:lstStyle/>
        <a:p>
          <a:endParaRPr lang="en-US"/>
        </a:p>
      </dgm:t>
    </dgm:pt>
    <dgm:pt modelId="{0A140177-6D92-41D5-A001-E332B316FCE7}" type="sibTrans" cxnId="{EC114604-4679-4192-9400-C2E39B6708FB}">
      <dgm:prSet/>
      <dgm:spPr/>
      <dgm:t>
        <a:bodyPr/>
        <a:lstStyle/>
        <a:p>
          <a:endParaRPr lang="en-US"/>
        </a:p>
      </dgm:t>
    </dgm:pt>
    <dgm:pt modelId="{D6205CB0-DC26-483E-B733-15749A483D58}">
      <dgm:prSet/>
      <dgm:spPr/>
      <dgm:t>
        <a:bodyPr/>
        <a:lstStyle/>
        <a:p>
          <a:r>
            <a:rPr lang="en-US" dirty="0"/>
            <a:t>General Use Statistics</a:t>
          </a:r>
        </a:p>
      </dgm:t>
    </dgm:pt>
    <dgm:pt modelId="{F5F3BE71-6EA1-47DC-8C07-96192DE6A837}" type="parTrans" cxnId="{8F0AC1EA-A313-48C4-81C2-066FCFF12CF6}">
      <dgm:prSet/>
      <dgm:spPr/>
      <dgm:t>
        <a:bodyPr/>
        <a:lstStyle/>
        <a:p>
          <a:endParaRPr lang="en-US"/>
        </a:p>
      </dgm:t>
    </dgm:pt>
    <dgm:pt modelId="{4EC1F51C-2D52-47ED-BAC6-2D46DBEEE3D0}" type="sibTrans" cxnId="{8F0AC1EA-A313-48C4-81C2-066FCFF12CF6}">
      <dgm:prSet/>
      <dgm:spPr/>
      <dgm:t>
        <a:bodyPr/>
        <a:lstStyle/>
        <a:p>
          <a:endParaRPr lang="en-US"/>
        </a:p>
      </dgm:t>
    </dgm:pt>
    <dgm:pt modelId="{85D61721-CE2E-4D67-8743-AA5E6CF8244B}" type="pres">
      <dgm:prSet presAssocID="{5B2058EC-1362-426C-B8E5-524782D82FA1}" presName="diagram" presStyleCnt="0">
        <dgm:presLayoutVars>
          <dgm:dir/>
          <dgm:resizeHandles val="exact"/>
        </dgm:presLayoutVars>
      </dgm:prSet>
      <dgm:spPr/>
    </dgm:pt>
    <dgm:pt modelId="{8020F9CF-A9C0-4A66-9464-464D1BA46EB3}" type="pres">
      <dgm:prSet presAssocID="{AAF68FBB-BF53-4C77-94F7-E2A4C251B9F8}" presName="node" presStyleLbl="node1" presStyleIdx="0" presStyleCnt="9">
        <dgm:presLayoutVars>
          <dgm:bulletEnabled val="1"/>
        </dgm:presLayoutVars>
      </dgm:prSet>
      <dgm:spPr/>
    </dgm:pt>
    <dgm:pt modelId="{D1E562D3-32BD-4B22-BAAB-D31975BE3B24}" type="pres">
      <dgm:prSet presAssocID="{C488C62D-71E2-4200-BDAC-C6EC740CE376}" presName="sibTrans" presStyleCnt="0"/>
      <dgm:spPr/>
    </dgm:pt>
    <dgm:pt modelId="{20C2B1F3-BB55-48FC-8C3B-8ABCF16114B6}" type="pres">
      <dgm:prSet presAssocID="{C901FAFD-4433-4AC3-9CD3-02DCA2561DEB}" presName="node" presStyleLbl="node1" presStyleIdx="1" presStyleCnt="9">
        <dgm:presLayoutVars>
          <dgm:bulletEnabled val="1"/>
        </dgm:presLayoutVars>
      </dgm:prSet>
      <dgm:spPr/>
    </dgm:pt>
    <dgm:pt modelId="{3EF259DE-6B3E-4671-8BC7-1A52B9496FD1}" type="pres">
      <dgm:prSet presAssocID="{33DBDA58-6BE1-49E9-9A9E-52140295D23A}" presName="sibTrans" presStyleCnt="0"/>
      <dgm:spPr/>
    </dgm:pt>
    <dgm:pt modelId="{7F017547-C4B0-48AE-ACFD-017F9D0F4436}" type="pres">
      <dgm:prSet presAssocID="{44B8D45B-291A-4F25-ADCE-336EC274A1D9}" presName="node" presStyleLbl="node1" presStyleIdx="2" presStyleCnt="9" custLinFactNeighborX="0">
        <dgm:presLayoutVars>
          <dgm:bulletEnabled val="1"/>
        </dgm:presLayoutVars>
      </dgm:prSet>
      <dgm:spPr/>
    </dgm:pt>
    <dgm:pt modelId="{64B3E0D3-97D7-445B-B37F-A673CFFBCC53}" type="pres">
      <dgm:prSet presAssocID="{4815DE8E-F10B-4A92-80FF-BACCCCE07CE2}" presName="sibTrans" presStyleCnt="0"/>
      <dgm:spPr/>
    </dgm:pt>
    <dgm:pt modelId="{C3DB4296-0829-4153-AA61-AFBCD9900315}" type="pres">
      <dgm:prSet presAssocID="{9B86FD66-5538-43BE-8912-A12165C05C1E}" presName="node" presStyleLbl="node1" presStyleIdx="3" presStyleCnt="9">
        <dgm:presLayoutVars>
          <dgm:bulletEnabled val="1"/>
        </dgm:presLayoutVars>
      </dgm:prSet>
      <dgm:spPr/>
    </dgm:pt>
    <dgm:pt modelId="{015C8F50-A492-43D4-A1B8-4504BF904FCD}" type="pres">
      <dgm:prSet presAssocID="{CA78AC71-4155-4014-B84E-20DA5085FAF7}" presName="sibTrans" presStyleCnt="0"/>
      <dgm:spPr/>
    </dgm:pt>
    <dgm:pt modelId="{2388118E-36E8-478D-B652-80E85957B91A}" type="pres">
      <dgm:prSet presAssocID="{83DA9A66-2025-4807-869A-FE2BA6181C56}" presName="node" presStyleLbl="node1" presStyleIdx="4" presStyleCnt="9">
        <dgm:presLayoutVars>
          <dgm:bulletEnabled val="1"/>
        </dgm:presLayoutVars>
      </dgm:prSet>
      <dgm:spPr/>
    </dgm:pt>
    <dgm:pt modelId="{49074A11-39C8-44F3-AB1B-EAEB89EA3B57}" type="pres">
      <dgm:prSet presAssocID="{DBB04FAC-9AA0-4F2B-8BDE-FC35903EA2DD}" presName="sibTrans" presStyleCnt="0"/>
      <dgm:spPr/>
    </dgm:pt>
    <dgm:pt modelId="{522F44EA-9418-45F9-9881-AC45E215E464}" type="pres">
      <dgm:prSet presAssocID="{C4B9202E-6CE0-4B54-A8E7-F6260BD1D179}" presName="node" presStyleLbl="node1" presStyleIdx="5" presStyleCnt="9">
        <dgm:presLayoutVars>
          <dgm:bulletEnabled val="1"/>
        </dgm:presLayoutVars>
      </dgm:prSet>
      <dgm:spPr/>
    </dgm:pt>
    <dgm:pt modelId="{6E80AD37-408B-4934-B81D-E8CDB50842F3}" type="pres">
      <dgm:prSet presAssocID="{2FF2B2A8-D3FE-4599-B9DE-EEE70C9E968A}" presName="sibTrans" presStyleCnt="0"/>
      <dgm:spPr/>
    </dgm:pt>
    <dgm:pt modelId="{05A09958-69DF-4AFC-AC0D-255DDA5D5ECB}" type="pres">
      <dgm:prSet presAssocID="{6DB5F3DD-489D-4CFE-A2E5-5121C3366794}" presName="node" presStyleLbl="node1" presStyleIdx="6" presStyleCnt="9">
        <dgm:presLayoutVars>
          <dgm:bulletEnabled val="1"/>
        </dgm:presLayoutVars>
      </dgm:prSet>
      <dgm:spPr/>
    </dgm:pt>
    <dgm:pt modelId="{3BAEC9E8-F0CF-450F-AD0F-3248FDD05158}" type="pres">
      <dgm:prSet presAssocID="{0A140177-6D92-41D5-A001-E332B316FCE7}" presName="sibTrans" presStyleCnt="0"/>
      <dgm:spPr/>
    </dgm:pt>
    <dgm:pt modelId="{9B478D05-17AA-4B48-87F4-B5D457F98B7F}" type="pres">
      <dgm:prSet presAssocID="{F866BD4A-9508-44FA-861A-5597A78C61A3}" presName="node" presStyleLbl="node1" presStyleIdx="7" presStyleCnt="9">
        <dgm:presLayoutVars>
          <dgm:bulletEnabled val="1"/>
        </dgm:presLayoutVars>
      </dgm:prSet>
      <dgm:spPr/>
    </dgm:pt>
    <dgm:pt modelId="{1090F3F5-570D-4923-A990-A00CA3BEC28C}" type="pres">
      <dgm:prSet presAssocID="{D9AA0E7A-CEDA-4053-AB35-E9FFD283AC7E}" presName="sibTrans" presStyleCnt="0"/>
      <dgm:spPr/>
    </dgm:pt>
    <dgm:pt modelId="{31388685-0960-473A-B424-A00FE990F4C2}" type="pres">
      <dgm:prSet presAssocID="{D6205CB0-DC26-483E-B733-15749A483D58}" presName="node" presStyleLbl="node1" presStyleIdx="8" presStyleCnt="9">
        <dgm:presLayoutVars>
          <dgm:bulletEnabled val="1"/>
        </dgm:presLayoutVars>
      </dgm:prSet>
      <dgm:spPr/>
    </dgm:pt>
  </dgm:ptLst>
  <dgm:cxnLst>
    <dgm:cxn modelId="{EC114604-4679-4192-9400-C2E39B6708FB}" srcId="{5B2058EC-1362-426C-B8E5-524782D82FA1}" destId="{6DB5F3DD-489D-4CFE-A2E5-5121C3366794}" srcOrd="6" destOrd="0" parTransId="{B33D5D01-891B-4D77-8DA9-5AA73CE10463}" sibTransId="{0A140177-6D92-41D5-A001-E332B316FCE7}"/>
    <dgm:cxn modelId="{043B640C-DA1B-4D55-AF94-4CDDA4FBC150}" srcId="{5B2058EC-1362-426C-B8E5-524782D82FA1}" destId="{9B86FD66-5538-43BE-8912-A12165C05C1E}" srcOrd="3" destOrd="0" parTransId="{6CA39B6F-3C8A-42D1-922C-8C67E9BCF640}" sibTransId="{CA78AC71-4155-4014-B84E-20DA5085FAF7}"/>
    <dgm:cxn modelId="{14589421-6A7B-4DB9-B047-8A114EF2D750}" srcId="{5B2058EC-1362-426C-B8E5-524782D82FA1}" destId="{83DA9A66-2025-4807-869A-FE2BA6181C56}" srcOrd="4" destOrd="0" parTransId="{54E635DC-15F0-4B63-AB2A-4BF3E71F81C7}" sibTransId="{DBB04FAC-9AA0-4F2B-8BDE-FC35903EA2DD}"/>
    <dgm:cxn modelId="{5AA5EE23-C1B4-4F05-A35F-7701D3BA39CE}" type="presOf" srcId="{5B2058EC-1362-426C-B8E5-524782D82FA1}" destId="{85D61721-CE2E-4D67-8743-AA5E6CF8244B}" srcOrd="0" destOrd="0" presId="urn:microsoft.com/office/officeart/2005/8/layout/default"/>
    <dgm:cxn modelId="{E8E5BE27-3728-41C5-A43F-5DAB9900F299}" srcId="{5B2058EC-1362-426C-B8E5-524782D82FA1}" destId="{F866BD4A-9508-44FA-861A-5597A78C61A3}" srcOrd="7" destOrd="0" parTransId="{56B266A7-FF06-4DAC-A0C4-17BD055D09B5}" sibTransId="{D9AA0E7A-CEDA-4053-AB35-E9FFD283AC7E}"/>
    <dgm:cxn modelId="{408C2E67-D9AF-4D49-A768-1A76E90A0379}" type="presOf" srcId="{44B8D45B-291A-4F25-ADCE-336EC274A1D9}" destId="{7F017547-C4B0-48AE-ACFD-017F9D0F4436}" srcOrd="0" destOrd="0" presId="urn:microsoft.com/office/officeart/2005/8/layout/default"/>
    <dgm:cxn modelId="{4BE6854A-0288-4283-ACED-2F64D11ED511}" type="presOf" srcId="{83DA9A66-2025-4807-869A-FE2BA6181C56}" destId="{2388118E-36E8-478D-B652-80E85957B91A}" srcOrd="0" destOrd="0" presId="urn:microsoft.com/office/officeart/2005/8/layout/default"/>
    <dgm:cxn modelId="{0706B44D-A334-4C6A-AD1B-6766810B8C80}" type="presOf" srcId="{6DB5F3DD-489D-4CFE-A2E5-5121C3366794}" destId="{05A09958-69DF-4AFC-AC0D-255DDA5D5ECB}" srcOrd="0" destOrd="0" presId="urn:microsoft.com/office/officeart/2005/8/layout/default"/>
    <dgm:cxn modelId="{A500A985-9FCD-4EA9-A740-2EC3497A1E70}" type="presOf" srcId="{9B86FD66-5538-43BE-8912-A12165C05C1E}" destId="{C3DB4296-0829-4153-AA61-AFBCD9900315}" srcOrd="0" destOrd="0" presId="urn:microsoft.com/office/officeart/2005/8/layout/default"/>
    <dgm:cxn modelId="{6DEB6995-E30D-4752-BFFE-4E88145BE20F}" type="presOf" srcId="{AAF68FBB-BF53-4C77-94F7-E2A4C251B9F8}" destId="{8020F9CF-A9C0-4A66-9464-464D1BA46EB3}" srcOrd="0" destOrd="0" presId="urn:microsoft.com/office/officeart/2005/8/layout/default"/>
    <dgm:cxn modelId="{D8D67D9A-3301-4534-8493-8B792798D102}" type="presOf" srcId="{F866BD4A-9508-44FA-861A-5597A78C61A3}" destId="{9B478D05-17AA-4B48-87F4-B5D457F98B7F}" srcOrd="0" destOrd="0" presId="urn:microsoft.com/office/officeart/2005/8/layout/default"/>
    <dgm:cxn modelId="{3F93049F-8BFB-4995-9A9A-8BB99F80DDBD}" type="presOf" srcId="{D6205CB0-DC26-483E-B733-15749A483D58}" destId="{31388685-0960-473A-B424-A00FE990F4C2}" srcOrd="0" destOrd="0" presId="urn:microsoft.com/office/officeart/2005/8/layout/default"/>
    <dgm:cxn modelId="{6A2BE99F-BA3B-4530-8133-A9BE3A377829}" srcId="{5B2058EC-1362-426C-B8E5-524782D82FA1}" destId="{C4B9202E-6CE0-4B54-A8E7-F6260BD1D179}" srcOrd="5" destOrd="0" parTransId="{5472023C-35B0-4A92-AE4B-6430CB5DB136}" sibTransId="{2FF2B2A8-D3FE-4599-B9DE-EEE70C9E968A}"/>
    <dgm:cxn modelId="{A7FEACB6-2C22-43A8-859D-6C28108146FE}" srcId="{5B2058EC-1362-426C-B8E5-524782D82FA1}" destId="{C901FAFD-4433-4AC3-9CD3-02DCA2561DEB}" srcOrd="1" destOrd="0" parTransId="{04963602-C4DF-4AAF-8F22-914CE46F63BE}" sibTransId="{33DBDA58-6BE1-49E9-9A9E-52140295D23A}"/>
    <dgm:cxn modelId="{A93DA6CA-D778-49B9-BA16-A958D15242F1}" srcId="{5B2058EC-1362-426C-B8E5-524782D82FA1}" destId="{AAF68FBB-BF53-4C77-94F7-E2A4C251B9F8}" srcOrd="0" destOrd="0" parTransId="{028D4237-24B9-49F6-A09A-3D8B002C3525}" sibTransId="{C488C62D-71E2-4200-BDAC-C6EC740CE376}"/>
    <dgm:cxn modelId="{7C6A6CCC-FA6C-49F2-8168-4375BEC52329}" type="presOf" srcId="{C4B9202E-6CE0-4B54-A8E7-F6260BD1D179}" destId="{522F44EA-9418-45F9-9881-AC45E215E464}" srcOrd="0" destOrd="0" presId="urn:microsoft.com/office/officeart/2005/8/layout/default"/>
    <dgm:cxn modelId="{AB2FE0CC-3A36-4475-8E0F-62A9EE8C0AAD}" type="presOf" srcId="{C901FAFD-4433-4AC3-9CD3-02DCA2561DEB}" destId="{20C2B1F3-BB55-48FC-8C3B-8ABCF16114B6}" srcOrd="0" destOrd="0" presId="urn:microsoft.com/office/officeart/2005/8/layout/default"/>
    <dgm:cxn modelId="{1154E7DC-020E-4818-B85E-08166ABEBBBC}" srcId="{5B2058EC-1362-426C-B8E5-524782D82FA1}" destId="{44B8D45B-291A-4F25-ADCE-336EC274A1D9}" srcOrd="2" destOrd="0" parTransId="{5FBD4B85-7C39-4FFC-B09C-6FC1774E9E80}" sibTransId="{4815DE8E-F10B-4A92-80FF-BACCCCE07CE2}"/>
    <dgm:cxn modelId="{8F0AC1EA-A313-48C4-81C2-066FCFF12CF6}" srcId="{5B2058EC-1362-426C-B8E5-524782D82FA1}" destId="{D6205CB0-DC26-483E-B733-15749A483D58}" srcOrd="8" destOrd="0" parTransId="{F5F3BE71-6EA1-47DC-8C07-96192DE6A837}" sibTransId="{4EC1F51C-2D52-47ED-BAC6-2D46DBEEE3D0}"/>
    <dgm:cxn modelId="{6EEEC0B2-BE0A-4E1C-893E-66E7AF7B17D3}" type="presParOf" srcId="{85D61721-CE2E-4D67-8743-AA5E6CF8244B}" destId="{8020F9CF-A9C0-4A66-9464-464D1BA46EB3}" srcOrd="0" destOrd="0" presId="urn:microsoft.com/office/officeart/2005/8/layout/default"/>
    <dgm:cxn modelId="{C1B2EF2F-CEB8-42ED-8541-946738C158D0}" type="presParOf" srcId="{85D61721-CE2E-4D67-8743-AA5E6CF8244B}" destId="{D1E562D3-32BD-4B22-BAAB-D31975BE3B24}" srcOrd="1" destOrd="0" presId="urn:microsoft.com/office/officeart/2005/8/layout/default"/>
    <dgm:cxn modelId="{273FEEBD-4606-42AF-8063-03D02C27D57A}" type="presParOf" srcId="{85D61721-CE2E-4D67-8743-AA5E6CF8244B}" destId="{20C2B1F3-BB55-48FC-8C3B-8ABCF16114B6}" srcOrd="2" destOrd="0" presId="urn:microsoft.com/office/officeart/2005/8/layout/default"/>
    <dgm:cxn modelId="{40589384-A836-4C96-9331-C61B4AFE7B29}" type="presParOf" srcId="{85D61721-CE2E-4D67-8743-AA5E6CF8244B}" destId="{3EF259DE-6B3E-4671-8BC7-1A52B9496FD1}" srcOrd="3" destOrd="0" presId="urn:microsoft.com/office/officeart/2005/8/layout/default"/>
    <dgm:cxn modelId="{DBB2F7BD-3DB8-4924-9B69-3317B8FD098D}" type="presParOf" srcId="{85D61721-CE2E-4D67-8743-AA5E6CF8244B}" destId="{7F017547-C4B0-48AE-ACFD-017F9D0F4436}" srcOrd="4" destOrd="0" presId="urn:microsoft.com/office/officeart/2005/8/layout/default"/>
    <dgm:cxn modelId="{0477BE48-2DC4-4017-B8E8-FC3A087C26D9}" type="presParOf" srcId="{85D61721-CE2E-4D67-8743-AA5E6CF8244B}" destId="{64B3E0D3-97D7-445B-B37F-A673CFFBCC53}" srcOrd="5" destOrd="0" presId="urn:microsoft.com/office/officeart/2005/8/layout/default"/>
    <dgm:cxn modelId="{2D8BC80C-4ACB-4716-AAAB-5DDF13027C0D}" type="presParOf" srcId="{85D61721-CE2E-4D67-8743-AA5E6CF8244B}" destId="{C3DB4296-0829-4153-AA61-AFBCD9900315}" srcOrd="6" destOrd="0" presId="urn:microsoft.com/office/officeart/2005/8/layout/default"/>
    <dgm:cxn modelId="{45E8E94E-7B02-49A5-BE63-D670C25619D4}" type="presParOf" srcId="{85D61721-CE2E-4D67-8743-AA5E6CF8244B}" destId="{015C8F50-A492-43D4-A1B8-4504BF904FCD}" srcOrd="7" destOrd="0" presId="urn:microsoft.com/office/officeart/2005/8/layout/default"/>
    <dgm:cxn modelId="{CC39FE4B-FF6A-43F0-B331-BFCF52E775A1}" type="presParOf" srcId="{85D61721-CE2E-4D67-8743-AA5E6CF8244B}" destId="{2388118E-36E8-478D-B652-80E85957B91A}" srcOrd="8" destOrd="0" presId="urn:microsoft.com/office/officeart/2005/8/layout/default"/>
    <dgm:cxn modelId="{61C7F51F-E73B-428E-A32A-A3C03977F893}" type="presParOf" srcId="{85D61721-CE2E-4D67-8743-AA5E6CF8244B}" destId="{49074A11-39C8-44F3-AB1B-EAEB89EA3B57}" srcOrd="9" destOrd="0" presId="urn:microsoft.com/office/officeart/2005/8/layout/default"/>
    <dgm:cxn modelId="{27C10F95-6C77-4FB0-B635-92A18484DA36}" type="presParOf" srcId="{85D61721-CE2E-4D67-8743-AA5E6CF8244B}" destId="{522F44EA-9418-45F9-9881-AC45E215E464}" srcOrd="10" destOrd="0" presId="urn:microsoft.com/office/officeart/2005/8/layout/default"/>
    <dgm:cxn modelId="{23DAD596-2DBD-465C-A1F0-E5F2F3AE98B9}" type="presParOf" srcId="{85D61721-CE2E-4D67-8743-AA5E6CF8244B}" destId="{6E80AD37-408B-4934-B81D-E8CDB50842F3}" srcOrd="11" destOrd="0" presId="urn:microsoft.com/office/officeart/2005/8/layout/default"/>
    <dgm:cxn modelId="{3D7854CA-CD03-46C0-BA74-DD3AEC30E86E}" type="presParOf" srcId="{85D61721-CE2E-4D67-8743-AA5E6CF8244B}" destId="{05A09958-69DF-4AFC-AC0D-255DDA5D5ECB}" srcOrd="12" destOrd="0" presId="urn:microsoft.com/office/officeart/2005/8/layout/default"/>
    <dgm:cxn modelId="{A571776A-D04F-42D4-BF23-B23F62AA5D07}" type="presParOf" srcId="{85D61721-CE2E-4D67-8743-AA5E6CF8244B}" destId="{3BAEC9E8-F0CF-450F-AD0F-3248FDD05158}" srcOrd="13" destOrd="0" presId="urn:microsoft.com/office/officeart/2005/8/layout/default"/>
    <dgm:cxn modelId="{1ADA3B09-A5C2-4244-B018-888A1007C3DE}" type="presParOf" srcId="{85D61721-CE2E-4D67-8743-AA5E6CF8244B}" destId="{9B478D05-17AA-4B48-87F4-B5D457F98B7F}" srcOrd="14" destOrd="0" presId="urn:microsoft.com/office/officeart/2005/8/layout/default"/>
    <dgm:cxn modelId="{169D4899-A5E3-4C1C-AB87-947657789920}" type="presParOf" srcId="{85D61721-CE2E-4D67-8743-AA5E6CF8244B}" destId="{1090F3F5-570D-4923-A990-A00CA3BEC28C}" srcOrd="15" destOrd="0" presId="urn:microsoft.com/office/officeart/2005/8/layout/default"/>
    <dgm:cxn modelId="{64CAF886-08A0-4992-9DDD-A9BD702E33C9}" type="presParOf" srcId="{85D61721-CE2E-4D67-8743-AA5E6CF8244B}" destId="{31388685-0960-473A-B424-A00FE990F4C2}"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D25A1F-C2FE-4298-9E23-DF9330D3C1E9}" type="doc">
      <dgm:prSet loTypeId="urn:microsoft.com/office/officeart/2005/8/layout/hProcess9" loCatId="process" qsTypeId="urn:microsoft.com/office/officeart/2005/8/quickstyle/simple1" qsCatId="simple" csTypeId="urn:microsoft.com/office/officeart/2005/8/colors/accent1_2" csCatId="accent1" phldr="1"/>
      <dgm:spPr/>
    </dgm:pt>
    <dgm:pt modelId="{76B5DECB-6885-42D4-91FB-0FA3CE3D716D}">
      <dgm:prSet phldrT="[Text]" custT="1"/>
      <dgm:spPr>
        <a:solidFill>
          <a:srgbClr val="01235B"/>
        </a:solidFill>
        <a:ln>
          <a:solidFill>
            <a:srgbClr val="01235B"/>
          </a:solidFill>
        </a:ln>
      </dgm:spPr>
      <dgm:t>
        <a:bodyPr/>
        <a:lstStyle/>
        <a:p>
          <a:r>
            <a:rPr lang="en-US" sz="1800" dirty="0">
              <a:latin typeface="Georgia" panose="02040502050405020303" pitchFamily="18" charset="0"/>
            </a:rPr>
            <a:t>Create Learning Agenda</a:t>
          </a:r>
        </a:p>
      </dgm:t>
    </dgm:pt>
    <dgm:pt modelId="{93374C59-EBAB-47FC-82F3-0BBF383215B8}" type="parTrans" cxnId="{EEEAB02C-E6BD-4EAC-8FC6-4CD079CA57C5}">
      <dgm:prSet/>
      <dgm:spPr/>
      <dgm:t>
        <a:bodyPr/>
        <a:lstStyle/>
        <a:p>
          <a:endParaRPr lang="en-US"/>
        </a:p>
      </dgm:t>
    </dgm:pt>
    <dgm:pt modelId="{6BBE6C3E-642A-4137-9DE6-A2C03DDE9B23}" type="sibTrans" cxnId="{EEEAB02C-E6BD-4EAC-8FC6-4CD079CA57C5}">
      <dgm:prSet/>
      <dgm:spPr/>
      <dgm:t>
        <a:bodyPr/>
        <a:lstStyle/>
        <a:p>
          <a:endParaRPr lang="en-US"/>
        </a:p>
      </dgm:t>
    </dgm:pt>
    <dgm:pt modelId="{D1F0557F-5F72-4A25-B8C9-D0B7B38AD5B8}">
      <dgm:prSet phldrT="[Text]" custT="1"/>
      <dgm:spPr>
        <a:solidFill>
          <a:srgbClr val="01235B"/>
        </a:solidFill>
        <a:ln>
          <a:solidFill>
            <a:srgbClr val="01235B"/>
          </a:solidFill>
        </a:ln>
      </dgm:spPr>
      <dgm:t>
        <a:bodyPr/>
        <a:lstStyle/>
        <a:p>
          <a:r>
            <a:rPr lang="en-US" sz="1800" dirty="0">
              <a:latin typeface="Georgia" panose="02040502050405020303" pitchFamily="18" charset="0"/>
            </a:rPr>
            <a:t>Develop Action Plans</a:t>
          </a:r>
        </a:p>
      </dgm:t>
    </dgm:pt>
    <dgm:pt modelId="{F3C4AA7F-0CE0-4320-921A-322AB8719144}" type="parTrans" cxnId="{DC4F5E9A-6220-4B40-8980-79D295C7FD1C}">
      <dgm:prSet/>
      <dgm:spPr/>
      <dgm:t>
        <a:bodyPr/>
        <a:lstStyle/>
        <a:p>
          <a:endParaRPr lang="en-US"/>
        </a:p>
      </dgm:t>
    </dgm:pt>
    <dgm:pt modelId="{058AF37A-DCD9-4251-A172-BCBE8941388E}" type="sibTrans" cxnId="{DC4F5E9A-6220-4B40-8980-79D295C7FD1C}">
      <dgm:prSet/>
      <dgm:spPr/>
      <dgm:t>
        <a:bodyPr/>
        <a:lstStyle/>
        <a:p>
          <a:endParaRPr lang="en-US"/>
        </a:p>
      </dgm:t>
    </dgm:pt>
    <dgm:pt modelId="{F1D4081C-947E-4C39-ACDA-147BFB69FD77}">
      <dgm:prSet phldrT="[Text]" custT="1"/>
      <dgm:spPr>
        <a:solidFill>
          <a:srgbClr val="01235B"/>
        </a:solidFill>
        <a:ln>
          <a:solidFill>
            <a:srgbClr val="01235B"/>
          </a:solidFill>
        </a:ln>
      </dgm:spPr>
      <dgm:t>
        <a:bodyPr/>
        <a:lstStyle/>
        <a:p>
          <a:r>
            <a:rPr lang="en-US" sz="1800" dirty="0">
              <a:latin typeface="Georgia" panose="02040502050405020303" pitchFamily="18" charset="0"/>
            </a:rPr>
            <a:t>Collect Data</a:t>
          </a:r>
        </a:p>
      </dgm:t>
    </dgm:pt>
    <dgm:pt modelId="{C2944D1E-3EDA-48B7-AF97-D95D49DB69CB}" type="parTrans" cxnId="{1AF620E3-A5C6-4DBF-8AB4-C07B0A90B7D9}">
      <dgm:prSet/>
      <dgm:spPr/>
      <dgm:t>
        <a:bodyPr/>
        <a:lstStyle/>
        <a:p>
          <a:endParaRPr lang="en-US"/>
        </a:p>
      </dgm:t>
    </dgm:pt>
    <dgm:pt modelId="{A9C0871B-AB56-45DF-AAED-8F36C3BD0253}" type="sibTrans" cxnId="{1AF620E3-A5C6-4DBF-8AB4-C07B0A90B7D9}">
      <dgm:prSet/>
      <dgm:spPr/>
      <dgm:t>
        <a:bodyPr/>
        <a:lstStyle/>
        <a:p>
          <a:endParaRPr lang="en-US"/>
        </a:p>
      </dgm:t>
    </dgm:pt>
    <dgm:pt modelId="{5C9DAE0A-D1D8-43B3-B982-FE4A0328735A}">
      <dgm:prSet phldrT="[Text]" custT="1"/>
      <dgm:spPr>
        <a:solidFill>
          <a:srgbClr val="01235B"/>
        </a:solidFill>
        <a:ln>
          <a:solidFill>
            <a:srgbClr val="01235B"/>
          </a:solidFill>
        </a:ln>
      </dgm:spPr>
      <dgm:t>
        <a:bodyPr/>
        <a:lstStyle/>
        <a:p>
          <a:r>
            <a:rPr lang="en-US" sz="1800" dirty="0">
              <a:latin typeface="Georgia" panose="02040502050405020303" pitchFamily="18" charset="0"/>
            </a:rPr>
            <a:t>Improve Outcomes</a:t>
          </a:r>
        </a:p>
      </dgm:t>
    </dgm:pt>
    <dgm:pt modelId="{FA662C4A-68FE-4ECC-BB7E-3D1AB43BF239}" type="parTrans" cxnId="{1D5C1D00-8B84-4DC0-98A9-2FA816D5CE63}">
      <dgm:prSet/>
      <dgm:spPr/>
      <dgm:t>
        <a:bodyPr/>
        <a:lstStyle/>
        <a:p>
          <a:endParaRPr lang="en-US"/>
        </a:p>
      </dgm:t>
    </dgm:pt>
    <dgm:pt modelId="{37822E2D-CA8F-4F14-AE2E-1A1F4542A191}" type="sibTrans" cxnId="{1D5C1D00-8B84-4DC0-98A9-2FA816D5CE63}">
      <dgm:prSet/>
      <dgm:spPr/>
      <dgm:t>
        <a:bodyPr/>
        <a:lstStyle/>
        <a:p>
          <a:endParaRPr lang="en-US"/>
        </a:p>
      </dgm:t>
    </dgm:pt>
    <dgm:pt modelId="{DA412F11-8BB3-40EA-A82B-2EB6791FED51}">
      <dgm:prSet phldrT="[Text]" custT="1"/>
      <dgm:spPr>
        <a:solidFill>
          <a:srgbClr val="01235B"/>
        </a:solidFill>
        <a:ln>
          <a:solidFill>
            <a:srgbClr val="01235B"/>
          </a:solidFill>
        </a:ln>
      </dgm:spPr>
      <dgm:t>
        <a:bodyPr/>
        <a:lstStyle/>
        <a:p>
          <a:r>
            <a:rPr lang="en-US" sz="1800" dirty="0">
              <a:latin typeface="Georgia" panose="02040502050405020303" pitchFamily="18" charset="0"/>
            </a:rPr>
            <a:t>Use Data</a:t>
          </a:r>
        </a:p>
      </dgm:t>
    </dgm:pt>
    <dgm:pt modelId="{86B0C7F8-5322-4090-9311-1AF34BCC93CD}" type="parTrans" cxnId="{51922C6E-5FD0-48A2-84E2-B69C01B6CF9E}">
      <dgm:prSet/>
      <dgm:spPr/>
      <dgm:t>
        <a:bodyPr/>
        <a:lstStyle/>
        <a:p>
          <a:endParaRPr lang="en-US"/>
        </a:p>
      </dgm:t>
    </dgm:pt>
    <dgm:pt modelId="{8BBE84E5-3D28-4A6C-B4F4-76E138288DD5}" type="sibTrans" cxnId="{51922C6E-5FD0-48A2-84E2-B69C01B6CF9E}">
      <dgm:prSet/>
      <dgm:spPr/>
      <dgm:t>
        <a:bodyPr/>
        <a:lstStyle/>
        <a:p>
          <a:endParaRPr lang="en-US"/>
        </a:p>
      </dgm:t>
    </dgm:pt>
    <dgm:pt modelId="{747A66AC-240A-4191-9884-5DC18217353A}" type="pres">
      <dgm:prSet presAssocID="{AED25A1F-C2FE-4298-9E23-DF9330D3C1E9}" presName="CompostProcess" presStyleCnt="0">
        <dgm:presLayoutVars>
          <dgm:dir/>
          <dgm:resizeHandles val="exact"/>
        </dgm:presLayoutVars>
      </dgm:prSet>
      <dgm:spPr/>
    </dgm:pt>
    <dgm:pt modelId="{AC616FA3-6F5A-49C9-AAC9-436EC66BAFCA}" type="pres">
      <dgm:prSet presAssocID="{AED25A1F-C2FE-4298-9E23-DF9330D3C1E9}" presName="arrow" presStyleLbl="bgShp" presStyleIdx="0" presStyleCnt="1" custLinFactNeighborX="0" custLinFactNeighborY="32274"/>
      <dgm:spPr>
        <a:ln w="28575">
          <a:solidFill>
            <a:srgbClr val="01235B"/>
          </a:solidFill>
        </a:ln>
      </dgm:spPr>
    </dgm:pt>
    <dgm:pt modelId="{E84EA664-ADE6-4063-8972-C2604ED6E747}" type="pres">
      <dgm:prSet presAssocID="{AED25A1F-C2FE-4298-9E23-DF9330D3C1E9}" presName="linearProcess" presStyleCnt="0"/>
      <dgm:spPr/>
    </dgm:pt>
    <dgm:pt modelId="{2178FC8A-C740-48A2-A535-C9541A4260DF}" type="pres">
      <dgm:prSet presAssocID="{76B5DECB-6885-42D4-91FB-0FA3CE3D716D}" presName="textNode" presStyleLbl="node1" presStyleIdx="0" presStyleCnt="5" custScaleX="56377" custScaleY="88828">
        <dgm:presLayoutVars>
          <dgm:bulletEnabled val="1"/>
        </dgm:presLayoutVars>
      </dgm:prSet>
      <dgm:spPr/>
    </dgm:pt>
    <dgm:pt modelId="{E9E8FF2E-3854-4C73-AD70-B5627CEEF513}" type="pres">
      <dgm:prSet presAssocID="{6BBE6C3E-642A-4137-9DE6-A2C03DDE9B23}" presName="sibTrans" presStyleCnt="0"/>
      <dgm:spPr/>
    </dgm:pt>
    <dgm:pt modelId="{CA828C90-CEC3-4861-958A-DA1F3CDE1A66}" type="pres">
      <dgm:prSet presAssocID="{D1F0557F-5F72-4A25-B8C9-D0B7B38AD5B8}" presName="textNode" presStyleLbl="node1" presStyleIdx="1" presStyleCnt="5" custScaleX="56377" custScaleY="88828">
        <dgm:presLayoutVars>
          <dgm:bulletEnabled val="1"/>
        </dgm:presLayoutVars>
      </dgm:prSet>
      <dgm:spPr/>
    </dgm:pt>
    <dgm:pt modelId="{EAD5E189-9585-4DC0-91BB-87103AE59177}" type="pres">
      <dgm:prSet presAssocID="{058AF37A-DCD9-4251-A172-BCBE8941388E}" presName="sibTrans" presStyleCnt="0"/>
      <dgm:spPr/>
    </dgm:pt>
    <dgm:pt modelId="{39A5E0C1-EE89-4CD6-B615-A67551A6E72B}" type="pres">
      <dgm:prSet presAssocID="{F1D4081C-947E-4C39-ACDA-147BFB69FD77}" presName="textNode" presStyleLbl="node1" presStyleIdx="2" presStyleCnt="5" custScaleX="56377" custScaleY="88828">
        <dgm:presLayoutVars>
          <dgm:bulletEnabled val="1"/>
        </dgm:presLayoutVars>
      </dgm:prSet>
      <dgm:spPr/>
    </dgm:pt>
    <dgm:pt modelId="{91359D88-8A25-4CCF-B6B1-4A709447A048}" type="pres">
      <dgm:prSet presAssocID="{A9C0871B-AB56-45DF-AAED-8F36C3BD0253}" presName="sibTrans" presStyleCnt="0"/>
      <dgm:spPr/>
    </dgm:pt>
    <dgm:pt modelId="{FADBD650-EE82-4060-BBBB-560091923EB6}" type="pres">
      <dgm:prSet presAssocID="{DA412F11-8BB3-40EA-A82B-2EB6791FED51}" presName="textNode" presStyleLbl="node1" presStyleIdx="3" presStyleCnt="5" custScaleX="56377" custScaleY="88828">
        <dgm:presLayoutVars>
          <dgm:bulletEnabled val="1"/>
        </dgm:presLayoutVars>
      </dgm:prSet>
      <dgm:spPr/>
    </dgm:pt>
    <dgm:pt modelId="{266ADBF1-CC0B-4498-863B-2AEE1C70E06E}" type="pres">
      <dgm:prSet presAssocID="{8BBE84E5-3D28-4A6C-B4F4-76E138288DD5}" presName="sibTrans" presStyleCnt="0"/>
      <dgm:spPr/>
    </dgm:pt>
    <dgm:pt modelId="{5A124B45-9661-4B8A-85EF-A4303159E32B}" type="pres">
      <dgm:prSet presAssocID="{5C9DAE0A-D1D8-43B3-B982-FE4A0328735A}" presName="textNode" presStyleLbl="node1" presStyleIdx="4" presStyleCnt="5" custScaleX="56377" custScaleY="88828">
        <dgm:presLayoutVars>
          <dgm:bulletEnabled val="1"/>
        </dgm:presLayoutVars>
      </dgm:prSet>
      <dgm:spPr/>
    </dgm:pt>
  </dgm:ptLst>
  <dgm:cxnLst>
    <dgm:cxn modelId="{1D5C1D00-8B84-4DC0-98A9-2FA816D5CE63}" srcId="{AED25A1F-C2FE-4298-9E23-DF9330D3C1E9}" destId="{5C9DAE0A-D1D8-43B3-B982-FE4A0328735A}" srcOrd="4" destOrd="0" parTransId="{FA662C4A-68FE-4ECC-BB7E-3D1AB43BF239}" sibTransId="{37822E2D-CA8F-4F14-AE2E-1A1F4542A191}"/>
    <dgm:cxn modelId="{1F2D3402-C8E9-4E1F-998A-D7D0595BA8A4}" type="presOf" srcId="{76B5DECB-6885-42D4-91FB-0FA3CE3D716D}" destId="{2178FC8A-C740-48A2-A535-C9541A4260DF}" srcOrd="0" destOrd="0" presId="urn:microsoft.com/office/officeart/2005/8/layout/hProcess9"/>
    <dgm:cxn modelId="{1A5AE104-5E20-42A2-B4D5-5A1557C527D4}" type="presOf" srcId="{5C9DAE0A-D1D8-43B3-B982-FE4A0328735A}" destId="{5A124B45-9661-4B8A-85EF-A4303159E32B}" srcOrd="0" destOrd="0" presId="urn:microsoft.com/office/officeart/2005/8/layout/hProcess9"/>
    <dgm:cxn modelId="{EEEAB02C-E6BD-4EAC-8FC6-4CD079CA57C5}" srcId="{AED25A1F-C2FE-4298-9E23-DF9330D3C1E9}" destId="{76B5DECB-6885-42D4-91FB-0FA3CE3D716D}" srcOrd="0" destOrd="0" parTransId="{93374C59-EBAB-47FC-82F3-0BBF383215B8}" sibTransId="{6BBE6C3E-642A-4137-9DE6-A2C03DDE9B23}"/>
    <dgm:cxn modelId="{6A2B5738-15B0-4913-98DE-3CA77D3C83E1}" type="presOf" srcId="{F1D4081C-947E-4C39-ACDA-147BFB69FD77}" destId="{39A5E0C1-EE89-4CD6-B615-A67551A6E72B}" srcOrd="0" destOrd="0" presId="urn:microsoft.com/office/officeart/2005/8/layout/hProcess9"/>
    <dgm:cxn modelId="{51922C6E-5FD0-48A2-84E2-B69C01B6CF9E}" srcId="{AED25A1F-C2FE-4298-9E23-DF9330D3C1E9}" destId="{DA412F11-8BB3-40EA-A82B-2EB6791FED51}" srcOrd="3" destOrd="0" parTransId="{86B0C7F8-5322-4090-9311-1AF34BCC93CD}" sibTransId="{8BBE84E5-3D28-4A6C-B4F4-76E138288DD5}"/>
    <dgm:cxn modelId="{AB765F84-D5B7-4864-9295-91FEBD92C04F}" type="presOf" srcId="{D1F0557F-5F72-4A25-B8C9-D0B7B38AD5B8}" destId="{CA828C90-CEC3-4861-958A-DA1F3CDE1A66}" srcOrd="0" destOrd="0" presId="urn:microsoft.com/office/officeart/2005/8/layout/hProcess9"/>
    <dgm:cxn modelId="{DC4F5E9A-6220-4B40-8980-79D295C7FD1C}" srcId="{AED25A1F-C2FE-4298-9E23-DF9330D3C1E9}" destId="{D1F0557F-5F72-4A25-B8C9-D0B7B38AD5B8}" srcOrd="1" destOrd="0" parTransId="{F3C4AA7F-0CE0-4320-921A-322AB8719144}" sibTransId="{058AF37A-DCD9-4251-A172-BCBE8941388E}"/>
    <dgm:cxn modelId="{03AFBEA0-FCEF-4CE1-ACFF-C9E28DCEDB96}" type="presOf" srcId="{DA412F11-8BB3-40EA-A82B-2EB6791FED51}" destId="{FADBD650-EE82-4060-BBBB-560091923EB6}" srcOrd="0" destOrd="0" presId="urn:microsoft.com/office/officeart/2005/8/layout/hProcess9"/>
    <dgm:cxn modelId="{1AF620E3-A5C6-4DBF-8AB4-C07B0A90B7D9}" srcId="{AED25A1F-C2FE-4298-9E23-DF9330D3C1E9}" destId="{F1D4081C-947E-4C39-ACDA-147BFB69FD77}" srcOrd="2" destOrd="0" parTransId="{C2944D1E-3EDA-48B7-AF97-D95D49DB69CB}" sibTransId="{A9C0871B-AB56-45DF-AAED-8F36C3BD0253}"/>
    <dgm:cxn modelId="{A26F8CF8-2EE2-4572-99D8-74B12516254D}" type="presOf" srcId="{AED25A1F-C2FE-4298-9E23-DF9330D3C1E9}" destId="{747A66AC-240A-4191-9884-5DC18217353A}" srcOrd="0" destOrd="0" presId="urn:microsoft.com/office/officeart/2005/8/layout/hProcess9"/>
    <dgm:cxn modelId="{5B50FAF2-DC94-4FC9-9309-9BA9815C831C}" type="presParOf" srcId="{747A66AC-240A-4191-9884-5DC18217353A}" destId="{AC616FA3-6F5A-49C9-AAC9-436EC66BAFCA}" srcOrd="0" destOrd="0" presId="urn:microsoft.com/office/officeart/2005/8/layout/hProcess9"/>
    <dgm:cxn modelId="{4FF327A2-21B4-4230-9D97-361E354047B9}" type="presParOf" srcId="{747A66AC-240A-4191-9884-5DC18217353A}" destId="{E84EA664-ADE6-4063-8972-C2604ED6E747}" srcOrd="1" destOrd="0" presId="urn:microsoft.com/office/officeart/2005/8/layout/hProcess9"/>
    <dgm:cxn modelId="{145D089C-621B-4CB9-93F1-99CBE846981B}" type="presParOf" srcId="{E84EA664-ADE6-4063-8972-C2604ED6E747}" destId="{2178FC8A-C740-48A2-A535-C9541A4260DF}" srcOrd="0" destOrd="0" presId="urn:microsoft.com/office/officeart/2005/8/layout/hProcess9"/>
    <dgm:cxn modelId="{B051B53A-DC00-4787-9301-A4F9A2B75879}" type="presParOf" srcId="{E84EA664-ADE6-4063-8972-C2604ED6E747}" destId="{E9E8FF2E-3854-4C73-AD70-B5627CEEF513}" srcOrd="1" destOrd="0" presId="urn:microsoft.com/office/officeart/2005/8/layout/hProcess9"/>
    <dgm:cxn modelId="{BC26DEC3-8779-409F-91A8-3093A965F80C}" type="presParOf" srcId="{E84EA664-ADE6-4063-8972-C2604ED6E747}" destId="{CA828C90-CEC3-4861-958A-DA1F3CDE1A66}" srcOrd="2" destOrd="0" presId="urn:microsoft.com/office/officeart/2005/8/layout/hProcess9"/>
    <dgm:cxn modelId="{34283FAA-7D7F-4062-A9B5-4E6B77B47BEE}" type="presParOf" srcId="{E84EA664-ADE6-4063-8972-C2604ED6E747}" destId="{EAD5E189-9585-4DC0-91BB-87103AE59177}" srcOrd="3" destOrd="0" presId="urn:microsoft.com/office/officeart/2005/8/layout/hProcess9"/>
    <dgm:cxn modelId="{2FD64D96-7817-4DC9-B8F7-003E19C1B5AA}" type="presParOf" srcId="{E84EA664-ADE6-4063-8972-C2604ED6E747}" destId="{39A5E0C1-EE89-4CD6-B615-A67551A6E72B}" srcOrd="4" destOrd="0" presId="urn:microsoft.com/office/officeart/2005/8/layout/hProcess9"/>
    <dgm:cxn modelId="{4C706E81-F4EA-4846-8F78-47A5B837FBB5}" type="presParOf" srcId="{E84EA664-ADE6-4063-8972-C2604ED6E747}" destId="{91359D88-8A25-4CCF-B6B1-4A709447A048}" srcOrd="5" destOrd="0" presId="urn:microsoft.com/office/officeart/2005/8/layout/hProcess9"/>
    <dgm:cxn modelId="{92A7EC24-3BBE-42CD-93BD-B42E4F1DB457}" type="presParOf" srcId="{E84EA664-ADE6-4063-8972-C2604ED6E747}" destId="{FADBD650-EE82-4060-BBBB-560091923EB6}" srcOrd="6" destOrd="0" presId="urn:microsoft.com/office/officeart/2005/8/layout/hProcess9"/>
    <dgm:cxn modelId="{5A1F063F-5037-4146-9845-244548E3D01C}" type="presParOf" srcId="{E84EA664-ADE6-4063-8972-C2604ED6E747}" destId="{266ADBF1-CC0B-4498-863B-2AEE1C70E06E}" srcOrd="7" destOrd="0" presId="urn:microsoft.com/office/officeart/2005/8/layout/hProcess9"/>
    <dgm:cxn modelId="{420D683E-EE20-467E-8A18-E69E20ABF9FD}" type="presParOf" srcId="{E84EA664-ADE6-4063-8972-C2604ED6E747}" destId="{5A124B45-9661-4B8A-85EF-A4303159E32B}" srcOrd="8" destOrd="0" presId="urn:microsoft.com/office/officeart/2005/8/layout/hProcess9"/>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D25A1F-C2FE-4298-9E23-DF9330D3C1E9}" type="doc">
      <dgm:prSet loTypeId="urn:microsoft.com/office/officeart/2005/8/layout/hProcess9" loCatId="process" qsTypeId="urn:microsoft.com/office/officeart/2005/8/quickstyle/simple1" qsCatId="simple" csTypeId="urn:microsoft.com/office/officeart/2005/8/colors/accent1_2" csCatId="accent1" phldr="1"/>
      <dgm:spPr/>
    </dgm:pt>
    <dgm:pt modelId="{76B5DECB-6885-42D4-91FB-0FA3CE3D716D}">
      <dgm:prSet phldrT="[Text]" custT="1"/>
      <dgm:spPr>
        <a:solidFill>
          <a:srgbClr val="01235B"/>
        </a:solidFill>
        <a:ln>
          <a:solidFill>
            <a:srgbClr val="01235B"/>
          </a:solidFill>
        </a:ln>
      </dgm:spPr>
      <dgm:t>
        <a:bodyPr/>
        <a:lstStyle/>
        <a:p>
          <a:r>
            <a:rPr lang="en-US" sz="1800" dirty="0">
              <a:latin typeface="Georgia" panose="02040502050405020303" pitchFamily="18" charset="0"/>
            </a:rPr>
            <a:t>Create Learning Agenda</a:t>
          </a:r>
        </a:p>
      </dgm:t>
    </dgm:pt>
    <dgm:pt modelId="{93374C59-EBAB-47FC-82F3-0BBF383215B8}" type="parTrans" cxnId="{EEEAB02C-E6BD-4EAC-8FC6-4CD079CA57C5}">
      <dgm:prSet/>
      <dgm:spPr/>
      <dgm:t>
        <a:bodyPr/>
        <a:lstStyle/>
        <a:p>
          <a:endParaRPr lang="en-US"/>
        </a:p>
      </dgm:t>
    </dgm:pt>
    <dgm:pt modelId="{6BBE6C3E-642A-4137-9DE6-A2C03DDE9B23}" type="sibTrans" cxnId="{EEEAB02C-E6BD-4EAC-8FC6-4CD079CA57C5}">
      <dgm:prSet/>
      <dgm:spPr/>
      <dgm:t>
        <a:bodyPr/>
        <a:lstStyle/>
        <a:p>
          <a:endParaRPr lang="en-US"/>
        </a:p>
      </dgm:t>
    </dgm:pt>
    <dgm:pt modelId="{D1F0557F-5F72-4A25-B8C9-D0B7B38AD5B8}">
      <dgm:prSet phldrT="[Text]" custT="1"/>
      <dgm:spPr>
        <a:solidFill>
          <a:srgbClr val="01235B"/>
        </a:solidFill>
        <a:ln>
          <a:solidFill>
            <a:srgbClr val="01235B"/>
          </a:solidFill>
        </a:ln>
      </dgm:spPr>
      <dgm:t>
        <a:bodyPr/>
        <a:lstStyle/>
        <a:p>
          <a:r>
            <a:rPr lang="en-US" sz="1800" dirty="0">
              <a:latin typeface="Georgia" panose="02040502050405020303" pitchFamily="18" charset="0"/>
            </a:rPr>
            <a:t>Develop Action Plans</a:t>
          </a:r>
        </a:p>
      </dgm:t>
    </dgm:pt>
    <dgm:pt modelId="{F3C4AA7F-0CE0-4320-921A-322AB8719144}" type="parTrans" cxnId="{DC4F5E9A-6220-4B40-8980-79D295C7FD1C}">
      <dgm:prSet/>
      <dgm:spPr/>
      <dgm:t>
        <a:bodyPr/>
        <a:lstStyle/>
        <a:p>
          <a:endParaRPr lang="en-US"/>
        </a:p>
      </dgm:t>
    </dgm:pt>
    <dgm:pt modelId="{058AF37A-DCD9-4251-A172-BCBE8941388E}" type="sibTrans" cxnId="{DC4F5E9A-6220-4B40-8980-79D295C7FD1C}">
      <dgm:prSet/>
      <dgm:spPr/>
      <dgm:t>
        <a:bodyPr/>
        <a:lstStyle/>
        <a:p>
          <a:endParaRPr lang="en-US"/>
        </a:p>
      </dgm:t>
    </dgm:pt>
    <dgm:pt modelId="{5C9DAE0A-D1D8-43B3-B982-FE4A0328735A}">
      <dgm:prSet phldrT="[Text]" custT="1"/>
      <dgm:spPr>
        <a:solidFill>
          <a:srgbClr val="01235B"/>
        </a:solidFill>
        <a:ln>
          <a:solidFill>
            <a:srgbClr val="01235B"/>
          </a:solidFill>
        </a:ln>
      </dgm:spPr>
      <dgm:t>
        <a:bodyPr/>
        <a:lstStyle/>
        <a:p>
          <a:r>
            <a:rPr lang="en-US" sz="1800" dirty="0">
              <a:latin typeface="Georgia" panose="02040502050405020303" pitchFamily="18" charset="0"/>
            </a:rPr>
            <a:t>Improve Outcomes</a:t>
          </a:r>
        </a:p>
      </dgm:t>
    </dgm:pt>
    <dgm:pt modelId="{FA662C4A-68FE-4ECC-BB7E-3D1AB43BF239}" type="parTrans" cxnId="{1D5C1D00-8B84-4DC0-98A9-2FA816D5CE63}">
      <dgm:prSet/>
      <dgm:spPr/>
      <dgm:t>
        <a:bodyPr/>
        <a:lstStyle/>
        <a:p>
          <a:endParaRPr lang="en-US"/>
        </a:p>
      </dgm:t>
    </dgm:pt>
    <dgm:pt modelId="{37822E2D-CA8F-4F14-AE2E-1A1F4542A191}" type="sibTrans" cxnId="{1D5C1D00-8B84-4DC0-98A9-2FA816D5CE63}">
      <dgm:prSet/>
      <dgm:spPr/>
      <dgm:t>
        <a:bodyPr/>
        <a:lstStyle/>
        <a:p>
          <a:endParaRPr lang="en-US"/>
        </a:p>
      </dgm:t>
    </dgm:pt>
    <dgm:pt modelId="{DA412F11-8BB3-40EA-A82B-2EB6791FED51}">
      <dgm:prSet phldrT="[Text]" custT="1"/>
      <dgm:spPr>
        <a:solidFill>
          <a:srgbClr val="C00000"/>
        </a:solidFill>
        <a:ln>
          <a:solidFill>
            <a:srgbClr val="C00000"/>
          </a:solidFill>
        </a:ln>
      </dgm:spPr>
      <dgm:t>
        <a:bodyPr/>
        <a:lstStyle/>
        <a:p>
          <a:r>
            <a:rPr lang="en-US" sz="1800" dirty="0">
              <a:latin typeface="Georgia" panose="02040502050405020303" pitchFamily="18" charset="0"/>
            </a:rPr>
            <a:t>Use Data</a:t>
          </a:r>
        </a:p>
      </dgm:t>
    </dgm:pt>
    <dgm:pt modelId="{86B0C7F8-5322-4090-9311-1AF34BCC93CD}" type="parTrans" cxnId="{51922C6E-5FD0-48A2-84E2-B69C01B6CF9E}">
      <dgm:prSet/>
      <dgm:spPr/>
      <dgm:t>
        <a:bodyPr/>
        <a:lstStyle/>
        <a:p>
          <a:endParaRPr lang="en-US"/>
        </a:p>
      </dgm:t>
    </dgm:pt>
    <dgm:pt modelId="{8BBE84E5-3D28-4A6C-B4F4-76E138288DD5}" type="sibTrans" cxnId="{51922C6E-5FD0-48A2-84E2-B69C01B6CF9E}">
      <dgm:prSet/>
      <dgm:spPr/>
      <dgm:t>
        <a:bodyPr/>
        <a:lstStyle/>
        <a:p>
          <a:endParaRPr lang="en-US"/>
        </a:p>
      </dgm:t>
    </dgm:pt>
    <dgm:pt modelId="{F1D4081C-947E-4C39-ACDA-147BFB69FD77}">
      <dgm:prSet phldrT="[Text]" custT="1"/>
      <dgm:spPr>
        <a:solidFill>
          <a:srgbClr val="01235B"/>
        </a:solidFill>
        <a:ln>
          <a:solidFill>
            <a:srgbClr val="01235B"/>
          </a:solidFill>
        </a:ln>
      </dgm:spPr>
      <dgm:t>
        <a:bodyPr/>
        <a:lstStyle/>
        <a:p>
          <a:r>
            <a:rPr lang="en-US" sz="1800" dirty="0">
              <a:latin typeface="Georgia" panose="02040502050405020303" pitchFamily="18" charset="0"/>
            </a:rPr>
            <a:t>Collect Data</a:t>
          </a:r>
        </a:p>
      </dgm:t>
    </dgm:pt>
    <dgm:pt modelId="{A9C0871B-AB56-45DF-AAED-8F36C3BD0253}" type="sibTrans" cxnId="{1AF620E3-A5C6-4DBF-8AB4-C07B0A90B7D9}">
      <dgm:prSet/>
      <dgm:spPr/>
      <dgm:t>
        <a:bodyPr/>
        <a:lstStyle/>
        <a:p>
          <a:endParaRPr lang="en-US"/>
        </a:p>
      </dgm:t>
    </dgm:pt>
    <dgm:pt modelId="{C2944D1E-3EDA-48B7-AF97-D95D49DB69CB}" type="parTrans" cxnId="{1AF620E3-A5C6-4DBF-8AB4-C07B0A90B7D9}">
      <dgm:prSet/>
      <dgm:spPr/>
      <dgm:t>
        <a:bodyPr/>
        <a:lstStyle/>
        <a:p>
          <a:endParaRPr lang="en-US"/>
        </a:p>
      </dgm:t>
    </dgm:pt>
    <dgm:pt modelId="{747A66AC-240A-4191-9884-5DC18217353A}" type="pres">
      <dgm:prSet presAssocID="{AED25A1F-C2FE-4298-9E23-DF9330D3C1E9}" presName="CompostProcess" presStyleCnt="0">
        <dgm:presLayoutVars>
          <dgm:dir/>
          <dgm:resizeHandles val="exact"/>
        </dgm:presLayoutVars>
      </dgm:prSet>
      <dgm:spPr/>
    </dgm:pt>
    <dgm:pt modelId="{AC616FA3-6F5A-49C9-AAC9-436EC66BAFCA}" type="pres">
      <dgm:prSet presAssocID="{AED25A1F-C2FE-4298-9E23-DF9330D3C1E9}" presName="arrow" presStyleLbl="bgShp" presStyleIdx="0" presStyleCnt="1" custLinFactNeighborY="-296"/>
      <dgm:spPr>
        <a:ln w="28575">
          <a:solidFill>
            <a:srgbClr val="01235B"/>
          </a:solidFill>
        </a:ln>
      </dgm:spPr>
    </dgm:pt>
    <dgm:pt modelId="{E84EA664-ADE6-4063-8972-C2604ED6E747}" type="pres">
      <dgm:prSet presAssocID="{AED25A1F-C2FE-4298-9E23-DF9330D3C1E9}" presName="linearProcess" presStyleCnt="0"/>
      <dgm:spPr/>
    </dgm:pt>
    <dgm:pt modelId="{2178FC8A-C740-48A2-A535-C9541A4260DF}" type="pres">
      <dgm:prSet presAssocID="{76B5DECB-6885-42D4-91FB-0FA3CE3D716D}" presName="textNode" presStyleLbl="node1" presStyleIdx="0" presStyleCnt="5">
        <dgm:presLayoutVars>
          <dgm:bulletEnabled val="1"/>
        </dgm:presLayoutVars>
      </dgm:prSet>
      <dgm:spPr/>
    </dgm:pt>
    <dgm:pt modelId="{E9E8FF2E-3854-4C73-AD70-B5627CEEF513}" type="pres">
      <dgm:prSet presAssocID="{6BBE6C3E-642A-4137-9DE6-A2C03DDE9B23}" presName="sibTrans" presStyleCnt="0"/>
      <dgm:spPr/>
    </dgm:pt>
    <dgm:pt modelId="{CA828C90-CEC3-4861-958A-DA1F3CDE1A66}" type="pres">
      <dgm:prSet presAssocID="{D1F0557F-5F72-4A25-B8C9-D0B7B38AD5B8}" presName="textNode" presStyleLbl="node1" presStyleIdx="1" presStyleCnt="5">
        <dgm:presLayoutVars>
          <dgm:bulletEnabled val="1"/>
        </dgm:presLayoutVars>
      </dgm:prSet>
      <dgm:spPr/>
    </dgm:pt>
    <dgm:pt modelId="{EAD5E189-9585-4DC0-91BB-87103AE59177}" type="pres">
      <dgm:prSet presAssocID="{058AF37A-DCD9-4251-A172-BCBE8941388E}" presName="sibTrans" presStyleCnt="0"/>
      <dgm:spPr/>
    </dgm:pt>
    <dgm:pt modelId="{39A5E0C1-EE89-4CD6-B615-A67551A6E72B}" type="pres">
      <dgm:prSet presAssocID="{F1D4081C-947E-4C39-ACDA-147BFB69FD77}" presName="textNode" presStyleLbl="node1" presStyleIdx="2" presStyleCnt="5">
        <dgm:presLayoutVars>
          <dgm:bulletEnabled val="1"/>
        </dgm:presLayoutVars>
      </dgm:prSet>
      <dgm:spPr/>
    </dgm:pt>
    <dgm:pt modelId="{91359D88-8A25-4CCF-B6B1-4A709447A048}" type="pres">
      <dgm:prSet presAssocID="{A9C0871B-AB56-45DF-AAED-8F36C3BD0253}" presName="sibTrans" presStyleCnt="0"/>
      <dgm:spPr/>
    </dgm:pt>
    <dgm:pt modelId="{FADBD650-EE82-4060-BBBB-560091923EB6}" type="pres">
      <dgm:prSet presAssocID="{DA412F11-8BB3-40EA-A82B-2EB6791FED51}" presName="textNode" presStyleLbl="node1" presStyleIdx="3" presStyleCnt="5">
        <dgm:presLayoutVars>
          <dgm:bulletEnabled val="1"/>
        </dgm:presLayoutVars>
      </dgm:prSet>
      <dgm:spPr/>
    </dgm:pt>
    <dgm:pt modelId="{266ADBF1-CC0B-4498-863B-2AEE1C70E06E}" type="pres">
      <dgm:prSet presAssocID="{8BBE84E5-3D28-4A6C-B4F4-76E138288DD5}" presName="sibTrans" presStyleCnt="0"/>
      <dgm:spPr/>
    </dgm:pt>
    <dgm:pt modelId="{5A124B45-9661-4B8A-85EF-A4303159E32B}" type="pres">
      <dgm:prSet presAssocID="{5C9DAE0A-D1D8-43B3-B982-FE4A0328735A}" presName="textNode" presStyleLbl="node1" presStyleIdx="4" presStyleCnt="5">
        <dgm:presLayoutVars>
          <dgm:bulletEnabled val="1"/>
        </dgm:presLayoutVars>
      </dgm:prSet>
      <dgm:spPr/>
    </dgm:pt>
  </dgm:ptLst>
  <dgm:cxnLst>
    <dgm:cxn modelId="{1D5C1D00-8B84-4DC0-98A9-2FA816D5CE63}" srcId="{AED25A1F-C2FE-4298-9E23-DF9330D3C1E9}" destId="{5C9DAE0A-D1D8-43B3-B982-FE4A0328735A}" srcOrd="4" destOrd="0" parTransId="{FA662C4A-68FE-4ECC-BB7E-3D1AB43BF239}" sibTransId="{37822E2D-CA8F-4F14-AE2E-1A1F4542A191}"/>
    <dgm:cxn modelId="{1F2D3402-C8E9-4E1F-998A-D7D0595BA8A4}" type="presOf" srcId="{76B5DECB-6885-42D4-91FB-0FA3CE3D716D}" destId="{2178FC8A-C740-48A2-A535-C9541A4260DF}" srcOrd="0" destOrd="0" presId="urn:microsoft.com/office/officeart/2005/8/layout/hProcess9"/>
    <dgm:cxn modelId="{1A5AE104-5E20-42A2-B4D5-5A1557C527D4}" type="presOf" srcId="{5C9DAE0A-D1D8-43B3-B982-FE4A0328735A}" destId="{5A124B45-9661-4B8A-85EF-A4303159E32B}" srcOrd="0" destOrd="0" presId="urn:microsoft.com/office/officeart/2005/8/layout/hProcess9"/>
    <dgm:cxn modelId="{EEEAB02C-E6BD-4EAC-8FC6-4CD079CA57C5}" srcId="{AED25A1F-C2FE-4298-9E23-DF9330D3C1E9}" destId="{76B5DECB-6885-42D4-91FB-0FA3CE3D716D}" srcOrd="0" destOrd="0" parTransId="{93374C59-EBAB-47FC-82F3-0BBF383215B8}" sibTransId="{6BBE6C3E-642A-4137-9DE6-A2C03DDE9B23}"/>
    <dgm:cxn modelId="{6A2B5738-15B0-4913-98DE-3CA77D3C83E1}" type="presOf" srcId="{F1D4081C-947E-4C39-ACDA-147BFB69FD77}" destId="{39A5E0C1-EE89-4CD6-B615-A67551A6E72B}" srcOrd="0" destOrd="0" presId="urn:microsoft.com/office/officeart/2005/8/layout/hProcess9"/>
    <dgm:cxn modelId="{51922C6E-5FD0-48A2-84E2-B69C01B6CF9E}" srcId="{AED25A1F-C2FE-4298-9E23-DF9330D3C1E9}" destId="{DA412F11-8BB3-40EA-A82B-2EB6791FED51}" srcOrd="3" destOrd="0" parTransId="{86B0C7F8-5322-4090-9311-1AF34BCC93CD}" sibTransId="{8BBE84E5-3D28-4A6C-B4F4-76E138288DD5}"/>
    <dgm:cxn modelId="{AB765F84-D5B7-4864-9295-91FEBD92C04F}" type="presOf" srcId="{D1F0557F-5F72-4A25-B8C9-D0B7B38AD5B8}" destId="{CA828C90-CEC3-4861-958A-DA1F3CDE1A66}" srcOrd="0" destOrd="0" presId="urn:microsoft.com/office/officeart/2005/8/layout/hProcess9"/>
    <dgm:cxn modelId="{DC4F5E9A-6220-4B40-8980-79D295C7FD1C}" srcId="{AED25A1F-C2FE-4298-9E23-DF9330D3C1E9}" destId="{D1F0557F-5F72-4A25-B8C9-D0B7B38AD5B8}" srcOrd="1" destOrd="0" parTransId="{F3C4AA7F-0CE0-4320-921A-322AB8719144}" sibTransId="{058AF37A-DCD9-4251-A172-BCBE8941388E}"/>
    <dgm:cxn modelId="{03AFBEA0-FCEF-4CE1-ACFF-C9E28DCEDB96}" type="presOf" srcId="{DA412F11-8BB3-40EA-A82B-2EB6791FED51}" destId="{FADBD650-EE82-4060-BBBB-560091923EB6}" srcOrd="0" destOrd="0" presId="urn:microsoft.com/office/officeart/2005/8/layout/hProcess9"/>
    <dgm:cxn modelId="{1AF620E3-A5C6-4DBF-8AB4-C07B0A90B7D9}" srcId="{AED25A1F-C2FE-4298-9E23-DF9330D3C1E9}" destId="{F1D4081C-947E-4C39-ACDA-147BFB69FD77}" srcOrd="2" destOrd="0" parTransId="{C2944D1E-3EDA-48B7-AF97-D95D49DB69CB}" sibTransId="{A9C0871B-AB56-45DF-AAED-8F36C3BD0253}"/>
    <dgm:cxn modelId="{A26F8CF8-2EE2-4572-99D8-74B12516254D}" type="presOf" srcId="{AED25A1F-C2FE-4298-9E23-DF9330D3C1E9}" destId="{747A66AC-240A-4191-9884-5DC18217353A}" srcOrd="0" destOrd="0" presId="urn:microsoft.com/office/officeart/2005/8/layout/hProcess9"/>
    <dgm:cxn modelId="{5B50FAF2-DC94-4FC9-9309-9BA9815C831C}" type="presParOf" srcId="{747A66AC-240A-4191-9884-5DC18217353A}" destId="{AC616FA3-6F5A-49C9-AAC9-436EC66BAFCA}" srcOrd="0" destOrd="0" presId="urn:microsoft.com/office/officeart/2005/8/layout/hProcess9"/>
    <dgm:cxn modelId="{4FF327A2-21B4-4230-9D97-361E354047B9}" type="presParOf" srcId="{747A66AC-240A-4191-9884-5DC18217353A}" destId="{E84EA664-ADE6-4063-8972-C2604ED6E747}" srcOrd="1" destOrd="0" presId="urn:microsoft.com/office/officeart/2005/8/layout/hProcess9"/>
    <dgm:cxn modelId="{145D089C-621B-4CB9-93F1-99CBE846981B}" type="presParOf" srcId="{E84EA664-ADE6-4063-8972-C2604ED6E747}" destId="{2178FC8A-C740-48A2-A535-C9541A4260DF}" srcOrd="0" destOrd="0" presId="urn:microsoft.com/office/officeart/2005/8/layout/hProcess9"/>
    <dgm:cxn modelId="{B051B53A-DC00-4787-9301-A4F9A2B75879}" type="presParOf" srcId="{E84EA664-ADE6-4063-8972-C2604ED6E747}" destId="{E9E8FF2E-3854-4C73-AD70-B5627CEEF513}" srcOrd="1" destOrd="0" presId="urn:microsoft.com/office/officeart/2005/8/layout/hProcess9"/>
    <dgm:cxn modelId="{BC26DEC3-8779-409F-91A8-3093A965F80C}" type="presParOf" srcId="{E84EA664-ADE6-4063-8972-C2604ED6E747}" destId="{CA828C90-CEC3-4861-958A-DA1F3CDE1A66}" srcOrd="2" destOrd="0" presId="urn:microsoft.com/office/officeart/2005/8/layout/hProcess9"/>
    <dgm:cxn modelId="{34283FAA-7D7F-4062-A9B5-4E6B77B47BEE}" type="presParOf" srcId="{E84EA664-ADE6-4063-8972-C2604ED6E747}" destId="{EAD5E189-9585-4DC0-91BB-87103AE59177}" srcOrd="3" destOrd="0" presId="urn:microsoft.com/office/officeart/2005/8/layout/hProcess9"/>
    <dgm:cxn modelId="{2FD64D96-7817-4DC9-B8F7-003E19C1B5AA}" type="presParOf" srcId="{E84EA664-ADE6-4063-8972-C2604ED6E747}" destId="{39A5E0C1-EE89-4CD6-B615-A67551A6E72B}" srcOrd="4" destOrd="0" presId="urn:microsoft.com/office/officeart/2005/8/layout/hProcess9"/>
    <dgm:cxn modelId="{4C706E81-F4EA-4846-8F78-47A5B837FBB5}" type="presParOf" srcId="{E84EA664-ADE6-4063-8972-C2604ED6E747}" destId="{91359D88-8A25-4CCF-B6B1-4A709447A048}" srcOrd="5" destOrd="0" presId="urn:microsoft.com/office/officeart/2005/8/layout/hProcess9"/>
    <dgm:cxn modelId="{92A7EC24-3BBE-42CD-93BD-B42E4F1DB457}" type="presParOf" srcId="{E84EA664-ADE6-4063-8972-C2604ED6E747}" destId="{FADBD650-EE82-4060-BBBB-560091923EB6}" srcOrd="6" destOrd="0" presId="urn:microsoft.com/office/officeart/2005/8/layout/hProcess9"/>
    <dgm:cxn modelId="{5A1F063F-5037-4146-9845-244548E3D01C}" type="presParOf" srcId="{E84EA664-ADE6-4063-8972-C2604ED6E747}" destId="{266ADBF1-CC0B-4498-863B-2AEE1C70E06E}" srcOrd="7" destOrd="0" presId="urn:microsoft.com/office/officeart/2005/8/layout/hProcess9"/>
    <dgm:cxn modelId="{420D683E-EE20-467E-8A18-E69E20ABF9FD}" type="presParOf" srcId="{E84EA664-ADE6-4063-8972-C2604ED6E747}" destId="{5A124B45-9661-4B8A-85EF-A4303159E32B}" srcOrd="8" destOrd="0" presId="urn:microsoft.com/office/officeart/2005/8/layout/hProcess9"/>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4D4728-8A49-4FE7-B79E-9C30076894C3}" type="doc">
      <dgm:prSet loTypeId="urn:microsoft.com/office/officeart/2005/8/layout/gear1" loCatId="cycle" qsTypeId="urn:microsoft.com/office/officeart/2005/8/quickstyle/simple1" qsCatId="simple" csTypeId="urn:microsoft.com/office/officeart/2005/8/colors/accent1_2" csCatId="accent1" phldr="1"/>
      <dgm:spPr/>
    </dgm:pt>
    <dgm:pt modelId="{7B789AD2-8F47-453A-BEEF-8F939C510754}">
      <dgm:prSet phldrT="[Text]"/>
      <dgm:spPr/>
      <dgm:t>
        <a:bodyPr/>
        <a:lstStyle/>
        <a:p>
          <a:r>
            <a:rPr lang="en-US" dirty="0"/>
            <a:t>NIDILRR</a:t>
          </a:r>
        </a:p>
      </dgm:t>
      <dgm:extLst>
        <a:ext uri="{E40237B7-FDA0-4F09-8148-C483321AD2D9}">
          <dgm14:cNvPr xmlns:dgm14="http://schemas.microsoft.com/office/drawing/2010/diagram" id="0" name="" descr="Image of interlocking gears with arrows in multiple directions indicating interconnectedness. Largest gear: &#10;&#10;NIDILRR&#10; Stats RRTC&#10; Other Grantees &#10;Interagency Committee on Disability Research&#10; Subcommittee on Disability Statistics&#10;Other Federal Agencies with Disability Equities&#10;"/>
        </a:ext>
      </dgm:extLst>
    </dgm:pt>
    <dgm:pt modelId="{233C6003-A251-4CC5-8945-522E87EA7C5A}" type="parTrans" cxnId="{759BDDC2-44F4-4704-B41C-E7D8559E75B5}">
      <dgm:prSet/>
      <dgm:spPr/>
      <dgm:t>
        <a:bodyPr/>
        <a:lstStyle/>
        <a:p>
          <a:endParaRPr lang="en-US"/>
        </a:p>
      </dgm:t>
    </dgm:pt>
    <dgm:pt modelId="{17DDA0A2-0ADE-4263-BAC0-E05FE1A5B953}" type="sibTrans" cxnId="{759BDDC2-44F4-4704-B41C-E7D8559E75B5}">
      <dgm:prSet/>
      <dgm:spPr/>
      <dgm:t>
        <a:bodyPr/>
        <a:lstStyle/>
        <a:p>
          <a:endParaRPr lang="en-US"/>
        </a:p>
      </dgm:t>
    </dgm:pt>
    <dgm:pt modelId="{2F3474F9-9E29-4F01-9143-51CAF1397516}">
      <dgm:prSet phldrT="[Text]"/>
      <dgm:spPr/>
      <dgm:t>
        <a:bodyPr/>
        <a:lstStyle/>
        <a:p>
          <a:r>
            <a:rPr lang="en-US" dirty="0"/>
            <a:t>Interagency Committee on Disability Research</a:t>
          </a:r>
        </a:p>
      </dgm:t>
      <dgm:extLst>
        <a:ext uri="{E40237B7-FDA0-4F09-8148-C483321AD2D9}">
          <dgm14:cNvPr xmlns:dgm14="http://schemas.microsoft.com/office/drawing/2010/diagram" id="0" name="" descr="Image of interlocking gears with arrows in multiple directions indicating interconnectedness. Largest gear: &#10;&#10;NIDILRR&#10; Stats RRTC&#10; Other Grantees &#10;Interagency Committee on Disability Research&#10; Subcommittee on Disability Statistics&#10;Other Federal Agencies with Disability Equities&#10;"/>
        </a:ext>
      </dgm:extLst>
    </dgm:pt>
    <dgm:pt modelId="{68E21BB7-3094-46DB-85FB-2EF8E8A45930}" type="parTrans" cxnId="{7E0A530A-0A29-4BF3-8399-28124B0F92E3}">
      <dgm:prSet/>
      <dgm:spPr/>
      <dgm:t>
        <a:bodyPr/>
        <a:lstStyle/>
        <a:p>
          <a:endParaRPr lang="en-US"/>
        </a:p>
      </dgm:t>
    </dgm:pt>
    <dgm:pt modelId="{5ECF2A35-DD8D-40B1-91B9-0CDA84810AFD}" type="sibTrans" cxnId="{7E0A530A-0A29-4BF3-8399-28124B0F92E3}">
      <dgm:prSet/>
      <dgm:spPr/>
      <dgm:t>
        <a:bodyPr/>
        <a:lstStyle/>
        <a:p>
          <a:endParaRPr lang="en-US"/>
        </a:p>
      </dgm:t>
    </dgm:pt>
    <dgm:pt modelId="{271038F1-960F-4BCE-8D35-76AA1FE45F00}">
      <dgm:prSet phldrT="[Text]" custT="1"/>
      <dgm:spPr/>
      <dgm:t>
        <a:bodyPr/>
        <a:lstStyle/>
        <a:p>
          <a:r>
            <a:rPr lang="en-US" sz="2000" dirty="0"/>
            <a:t>Stats RRTC</a:t>
          </a:r>
        </a:p>
      </dgm:t>
      <dgm:extLst>
        <a:ext uri="{E40237B7-FDA0-4F09-8148-C483321AD2D9}">
          <dgm14:cNvPr xmlns:dgm14="http://schemas.microsoft.com/office/drawing/2010/diagram" id="0" name="" descr="Image of interlocking gears with arrows in multiple directions indicating interconnectedness. Largest gear: &#10;&#10;NIDILRR&#10; Stats RRTC&#10; Other Grantees &#10;Interagency Committee on Disability Research&#10; Subcommittee on Disability Statistics&#10;Other Federal Agencies with Disability Equities&#10;"/>
        </a:ext>
      </dgm:extLst>
    </dgm:pt>
    <dgm:pt modelId="{D9F1CB81-6F83-4659-9E6A-9287479D110C}" type="parTrans" cxnId="{4E826263-DC3D-4575-A97B-6C669B12C9CF}">
      <dgm:prSet/>
      <dgm:spPr/>
      <dgm:t>
        <a:bodyPr/>
        <a:lstStyle/>
        <a:p>
          <a:endParaRPr lang="en-US"/>
        </a:p>
      </dgm:t>
    </dgm:pt>
    <dgm:pt modelId="{F0B80910-6667-4387-9218-431D65CBACE3}" type="sibTrans" cxnId="{4E826263-DC3D-4575-A97B-6C669B12C9CF}">
      <dgm:prSet/>
      <dgm:spPr/>
      <dgm:t>
        <a:bodyPr/>
        <a:lstStyle/>
        <a:p>
          <a:endParaRPr lang="en-US"/>
        </a:p>
      </dgm:t>
    </dgm:pt>
    <dgm:pt modelId="{5F30046E-3990-4598-843A-8AE4B225A16B}">
      <dgm:prSet phldrT="[Text]" custT="1"/>
      <dgm:spPr/>
      <dgm:t>
        <a:bodyPr/>
        <a:lstStyle/>
        <a:p>
          <a:r>
            <a:rPr lang="en-US" sz="2000" dirty="0"/>
            <a:t>Other Grantees </a:t>
          </a:r>
        </a:p>
      </dgm:t>
    </dgm:pt>
    <dgm:pt modelId="{528E1EBB-C793-41BC-81CE-EA221290E5D0}" type="parTrans" cxnId="{4F84CA51-48C4-4503-A8DE-3490337ABBDA}">
      <dgm:prSet/>
      <dgm:spPr/>
      <dgm:t>
        <a:bodyPr/>
        <a:lstStyle/>
        <a:p>
          <a:endParaRPr lang="en-US"/>
        </a:p>
      </dgm:t>
    </dgm:pt>
    <dgm:pt modelId="{7A779654-CB2D-45B3-81DF-E23B3F74425C}" type="sibTrans" cxnId="{4F84CA51-48C4-4503-A8DE-3490337ABBDA}">
      <dgm:prSet/>
      <dgm:spPr/>
      <dgm:t>
        <a:bodyPr/>
        <a:lstStyle/>
        <a:p>
          <a:endParaRPr lang="en-US"/>
        </a:p>
      </dgm:t>
    </dgm:pt>
    <dgm:pt modelId="{8E44A4AC-75D9-403C-9C69-BEDB8BB5E76E}">
      <dgm:prSet phldrT="[Text]" custT="1"/>
      <dgm:spPr/>
      <dgm:t>
        <a:bodyPr/>
        <a:lstStyle/>
        <a:p>
          <a:r>
            <a:rPr lang="en-US" sz="2000" dirty="0"/>
            <a:t>Subcommittee on Disability Statistics</a:t>
          </a:r>
        </a:p>
      </dgm:t>
      <dgm:extLst>
        <a:ext uri="{E40237B7-FDA0-4F09-8148-C483321AD2D9}">
          <dgm14:cNvPr xmlns:dgm14="http://schemas.microsoft.com/office/drawing/2010/diagram" id="0" name="" descr="Image of interlocking gears with arrows in multiple directions indicating interconnectedness. Largest gear: &#10;&#10;NIDILRR&#10; Stats RRTC&#10; Other Grantees &#10;Interagency Committee on Disability Research&#10; Subcommittee on Disability Statistics&#10;Other Federal Agencies with Disability Equities&#10;"/>
        </a:ext>
      </dgm:extLst>
    </dgm:pt>
    <dgm:pt modelId="{5A9F921D-3E0F-4BFB-A624-CE7743313F2D}" type="parTrans" cxnId="{B2B78373-4EAD-404D-ACD1-243ADD579E13}">
      <dgm:prSet/>
      <dgm:spPr/>
      <dgm:t>
        <a:bodyPr/>
        <a:lstStyle/>
        <a:p>
          <a:endParaRPr lang="en-US"/>
        </a:p>
      </dgm:t>
    </dgm:pt>
    <dgm:pt modelId="{A12B2937-8465-4494-B289-ACC0DD4A4753}" type="sibTrans" cxnId="{B2B78373-4EAD-404D-ACD1-243ADD579E13}">
      <dgm:prSet/>
      <dgm:spPr/>
      <dgm:t>
        <a:bodyPr/>
        <a:lstStyle/>
        <a:p>
          <a:endParaRPr lang="en-US"/>
        </a:p>
      </dgm:t>
    </dgm:pt>
    <dgm:pt modelId="{B900BD8C-46CB-44E1-A574-9919DAF8A80A}">
      <dgm:prSet phldrT="[Text]"/>
      <dgm:spPr/>
      <dgm:t>
        <a:bodyPr/>
        <a:lstStyle/>
        <a:p>
          <a:r>
            <a:rPr lang="en-US" dirty="0"/>
            <a:t>Other Federal Agencies with Disability Equities</a:t>
          </a:r>
        </a:p>
      </dgm:t>
      <dgm:extLst>
        <a:ext uri="{E40237B7-FDA0-4F09-8148-C483321AD2D9}">
          <dgm14:cNvPr xmlns:dgm14="http://schemas.microsoft.com/office/drawing/2010/diagram" id="0" name="" descr="Image of interlocking gears with arrows in multiple directions indicating interconnectedness. Largest gear: &#10;&#10;NIDILRR&#10; Stats RRTC&#10; Other Grantees &#10;Interagency Committee on Disability Research&#10; Subcommittee on Disability Statistics&#10;Other Federal Agencies with Disability Equities&#10;"/>
        </a:ext>
      </dgm:extLst>
    </dgm:pt>
    <dgm:pt modelId="{EB9A057A-07A2-459F-86EF-8D1648C49167}" type="parTrans" cxnId="{EACA8DEC-27E9-4EBB-8F4B-2560CFD6D1E4}">
      <dgm:prSet/>
      <dgm:spPr/>
      <dgm:t>
        <a:bodyPr/>
        <a:lstStyle/>
        <a:p>
          <a:endParaRPr lang="en-US"/>
        </a:p>
      </dgm:t>
    </dgm:pt>
    <dgm:pt modelId="{B5C2D230-9040-4BC6-999E-0356FCA554B6}" type="sibTrans" cxnId="{EACA8DEC-27E9-4EBB-8F4B-2560CFD6D1E4}">
      <dgm:prSet/>
      <dgm:spPr/>
      <dgm:t>
        <a:bodyPr/>
        <a:lstStyle/>
        <a:p>
          <a:endParaRPr lang="en-US"/>
        </a:p>
      </dgm:t>
    </dgm:pt>
    <dgm:pt modelId="{B91253EC-6885-4ED9-B940-F8AFA44FB765}" type="pres">
      <dgm:prSet presAssocID="{9D4D4728-8A49-4FE7-B79E-9C30076894C3}" presName="composite" presStyleCnt="0">
        <dgm:presLayoutVars>
          <dgm:chMax val="3"/>
          <dgm:animLvl val="lvl"/>
          <dgm:resizeHandles val="exact"/>
        </dgm:presLayoutVars>
      </dgm:prSet>
      <dgm:spPr/>
    </dgm:pt>
    <dgm:pt modelId="{F5F02637-C284-473E-A558-3110FD93A4B4}" type="pres">
      <dgm:prSet presAssocID="{7B789AD2-8F47-453A-BEEF-8F939C510754}" presName="gear1" presStyleLbl="node1" presStyleIdx="0" presStyleCnt="3" custScaleX="83226" custScaleY="62883" custLinFactNeighborX="35845" custLinFactNeighborY="3248">
        <dgm:presLayoutVars>
          <dgm:chMax val="1"/>
          <dgm:bulletEnabled val="1"/>
        </dgm:presLayoutVars>
      </dgm:prSet>
      <dgm:spPr/>
    </dgm:pt>
    <dgm:pt modelId="{176AD220-8CC7-4AF6-A22C-2A8736BC7779}" type="pres">
      <dgm:prSet presAssocID="{7B789AD2-8F47-453A-BEEF-8F939C510754}" presName="gear1srcNode" presStyleLbl="node1" presStyleIdx="0" presStyleCnt="3"/>
      <dgm:spPr/>
    </dgm:pt>
    <dgm:pt modelId="{5890E122-1204-4254-A581-96561F2C0FCA}" type="pres">
      <dgm:prSet presAssocID="{7B789AD2-8F47-453A-BEEF-8F939C510754}" presName="gear1dstNode" presStyleLbl="node1" presStyleIdx="0" presStyleCnt="3"/>
      <dgm:spPr/>
    </dgm:pt>
    <dgm:pt modelId="{325C5A0F-C3D9-4BBB-9952-74474CF23AA1}" type="pres">
      <dgm:prSet presAssocID="{7B789AD2-8F47-453A-BEEF-8F939C510754}" presName="gear1ch" presStyleLbl="fgAcc1" presStyleIdx="0" presStyleCnt="2" custScaleX="111117" custScaleY="77100" custLinFactX="84544" custLinFactNeighborX="100000" custLinFactNeighborY="-12400">
        <dgm:presLayoutVars>
          <dgm:chMax val="0"/>
          <dgm:bulletEnabled val="1"/>
        </dgm:presLayoutVars>
      </dgm:prSet>
      <dgm:spPr/>
    </dgm:pt>
    <dgm:pt modelId="{8AC9B08A-83FC-4A82-AEDA-82DDD580456F}" type="pres">
      <dgm:prSet presAssocID="{2F3474F9-9E29-4F01-9143-51CAF1397516}" presName="gear2" presStyleLbl="node1" presStyleIdx="1" presStyleCnt="3" custLinFactNeighborX="49503" custLinFactNeighborY="7783">
        <dgm:presLayoutVars>
          <dgm:chMax val="1"/>
          <dgm:bulletEnabled val="1"/>
        </dgm:presLayoutVars>
      </dgm:prSet>
      <dgm:spPr/>
    </dgm:pt>
    <dgm:pt modelId="{565BC0F6-3525-42AF-82D1-80935B7B754B}" type="pres">
      <dgm:prSet presAssocID="{2F3474F9-9E29-4F01-9143-51CAF1397516}" presName="gear2srcNode" presStyleLbl="node1" presStyleIdx="1" presStyleCnt="3"/>
      <dgm:spPr/>
    </dgm:pt>
    <dgm:pt modelId="{D76557EE-4E5A-4DDE-BED1-28BEB85A22CB}" type="pres">
      <dgm:prSet presAssocID="{2F3474F9-9E29-4F01-9143-51CAF1397516}" presName="gear2dstNode" presStyleLbl="node1" presStyleIdx="1" presStyleCnt="3"/>
      <dgm:spPr/>
    </dgm:pt>
    <dgm:pt modelId="{BC6129C9-C4ED-4BE9-9F7F-ECE73245E4E9}" type="pres">
      <dgm:prSet presAssocID="{2F3474F9-9E29-4F01-9143-51CAF1397516}" presName="gear2ch" presStyleLbl="fgAcc1" presStyleIdx="1" presStyleCnt="2" custScaleX="114373" custLinFactX="91333" custLinFactY="-5515" custLinFactNeighborX="100000" custLinFactNeighborY="-100000">
        <dgm:presLayoutVars>
          <dgm:chMax val="0"/>
          <dgm:bulletEnabled val="1"/>
        </dgm:presLayoutVars>
      </dgm:prSet>
      <dgm:spPr/>
    </dgm:pt>
    <dgm:pt modelId="{CFD5382F-689F-469B-A039-4CF0AC918205}" type="pres">
      <dgm:prSet presAssocID="{B900BD8C-46CB-44E1-A574-9919DAF8A80A}" presName="gear3" presStyleLbl="node1" presStyleIdx="2" presStyleCnt="3" custLinFactNeighborX="-82007" custLinFactNeighborY="60222"/>
      <dgm:spPr/>
    </dgm:pt>
    <dgm:pt modelId="{88FA18C0-F59E-453C-AB4B-0AA811E23BB7}" type="pres">
      <dgm:prSet presAssocID="{B900BD8C-46CB-44E1-A574-9919DAF8A80A}" presName="gear3tx" presStyleLbl="node1" presStyleIdx="2" presStyleCnt="3">
        <dgm:presLayoutVars>
          <dgm:chMax val="1"/>
          <dgm:bulletEnabled val="1"/>
        </dgm:presLayoutVars>
      </dgm:prSet>
      <dgm:spPr/>
    </dgm:pt>
    <dgm:pt modelId="{5ABB7BC5-6E22-4FDB-AED6-BC8B5A0A94FD}" type="pres">
      <dgm:prSet presAssocID="{B900BD8C-46CB-44E1-A574-9919DAF8A80A}" presName="gear3srcNode" presStyleLbl="node1" presStyleIdx="2" presStyleCnt="3"/>
      <dgm:spPr/>
    </dgm:pt>
    <dgm:pt modelId="{53586F35-5D53-4B6A-A03A-B3AA2F4C9F05}" type="pres">
      <dgm:prSet presAssocID="{B900BD8C-46CB-44E1-A574-9919DAF8A80A}" presName="gear3dstNode" presStyleLbl="node1" presStyleIdx="2" presStyleCnt="3"/>
      <dgm:spPr/>
    </dgm:pt>
    <dgm:pt modelId="{6CB0F57E-0EE6-4983-8103-A7DE6F5428F0}" type="pres">
      <dgm:prSet presAssocID="{17DDA0A2-0ADE-4263-BAC0-E05FE1A5B953}" presName="connector1" presStyleLbl="sibTrans2D1" presStyleIdx="0" presStyleCnt="3" custAng="4017019" custScaleX="40303" custScaleY="30840" custLinFactNeighborX="33434" custLinFactNeighborY="-7089"/>
      <dgm:spPr>
        <a:prstGeom prst="circularArrow">
          <a:avLst/>
        </a:prstGeom>
      </dgm:spPr>
    </dgm:pt>
    <dgm:pt modelId="{06F368AD-8366-4B5D-880A-6B5F432D8C35}" type="pres">
      <dgm:prSet presAssocID="{5ECF2A35-DD8D-40B1-91B9-0CDA84810AFD}" presName="connector2" presStyleLbl="sibTrans2D1" presStyleIdx="1" presStyleCnt="3" custAng="457531" custLinFactNeighborX="-32201" custLinFactNeighborY="9711"/>
      <dgm:spPr/>
    </dgm:pt>
    <dgm:pt modelId="{416AB73F-9018-48ED-899A-5ED55FDC3A1B}" type="pres">
      <dgm:prSet presAssocID="{B5C2D230-9040-4BC6-999E-0356FCA554B6}" presName="connector3" presStyleLbl="sibTrans2D1" presStyleIdx="2" presStyleCnt="3" custAng="2275274" custScaleX="144302" custScaleY="115327" custLinFactX="-19596" custLinFactNeighborX="-100000" custLinFactNeighborY="3686"/>
      <dgm:spPr/>
    </dgm:pt>
  </dgm:ptLst>
  <dgm:cxnLst>
    <dgm:cxn modelId="{46F7B100-3D49-4224-B0E1-A320E0BD499A}" type="presOf" srcId="{2F3474F9-9E29-4F01-9143-51CAF1397516}" destId="{565BC0F6-3525-42AF-82D1-80935B7B754B}" srcOrd="1" destOrd="0" presId="urn:microsoft.com/office/officeart/2005/8/layout/gear1"/>
    <dgm:cxn modelId="{7E0A530A-0A29-4BF3-8399-28124B0F92E3}" srcId="{9D4D4728-8A49-4FE7-B79E-9C30076894C3}" destId="{2F3474F9-9E29-4F01-9143-51CAF1397516}" srcOrd="1" destOrd="0" parTransId="{68E21BB7-3094-46DB-85FB-2EF8E8A45930}" sibTransId="{5ECF2A35-DD8D-40B1-91B9-0CDA84810AFD}"/>
    <dgm:cxn modelId="{D30CA918-86FB-4BC0-B01E-9BA5B5EA730D}" type="presOf" srcId="{2F3474F9-9E29-4F01-9143-51CAF1397516}" destId="{D76557EE-4E5A-4DDE-BED1-28BEB85A22CB}" srcOrd="2" destOrd="0" presId="urn:microsoft.com/office/officeart/2005/8/layout/gear1"/>
    <dgm:cxn modelId="{15D1B35C-5C79-4D7B-8731-200F06E88569}" type="presOf" srcId="{2F3474F9-9E29-4F01-9143-51CAF1397516}" destId="{8AC9B08A-83FC-4A82-AEDA-82DDD580456F}" srcOrd="0" destOrd="0" presId="urn:microsoft.com/office/officeart/2005/8/layout/gear1"/>
    <dgm:cxn modelId="{4E826263-DC3D-4575-A97B-6C669B12C9CF}" srcId="{7B789AD2-8F47-453A-BEEF-8F939C510754}" destId="{271038F1-960F-4BCE-8D35-76AA1FE45F00}" srcOrd="0" destOrd="0" parTransId="{D9F1CB81-6F83-4659-9E6A-9287479D110C}" sibTransId="{F0B80910-6667-4387-9218-431D65CBACE3}"/>
    <dgm:cxn modelId="{2EC20345-16FB-4F43-8072-BA342E68B6C1}" type="presOf" srcId="{7B789AD2-8F47-453A-BEEF-8F939C510754}" destId="{176AD220-8CC7-4AF6-A22C-2A8736BC7779}" srcOrd="1" destOrd="0" presId="urn:microsoft.com/office/officeart/2005/8/layout/gear1"/>
    <dgm:cxn modelId="{ED67D165-F941-4509-9C24-C0ECA4BE8263}" type="presOf" srcId="{8E44A4AC-75D9-403C-9C69-BEDB8BB5E76E}" destId="{BC6129C9-C4ED-4BE9-9F7F-ECE73245E4E9}" srcOrd="0" destOrd="0" presId="urn:microsoft.com/office/officeart/2005/8/layout/gear1"/>
    <dgm:cxn modelId="{4F84CA51-48C4-4503-A8DE-3490337ABBDA}" srcId="{7B789AD2-8F47-453A-BEEF-8F939C510754}" destId="{5F30046E-3990-4598-843A-8AE4B225A16B}" srcOrd="1" destOrd="0" parTransId="{528E1EBB-C793-41BC-81CE-EA221290E5D0}" sibTransId="{7A779654-CB2D-45B3-81DF-E23B3F74425C}"/>
    <dgm:cxn modelId="{B2B78373-4EAD-404D-ACD1-243ADD579E13}" srcId="{2F3474F9-9E29-4F01-9143-51CAF1397516}" destId="{8E44A4AC-75D9-403C-9C69-BEDB8BB5E76E}" srcOrd="0" destOrd="0" parTransId="{5A9F921D-3E0F-4BFB-A624-CE7743313F2D}" sibTransId="{A12B2937-8465-4494-B289-ACC0DD4A4753}"/>
    <dgm:cxn modelId="{E1714554-E8A9-499A-9E6A-590A50852753}" type="presOf" srcId="{B900BD8C-46CB-44E1-A574-9919DAF8A80A}" destId="{CFD5382F-689F-469B-A039-4CF0AC918205}" srcOrd="0" destOrd="0" presId="urn:microsoft.com/office/officeart/2005/8/layout/gear1"/>
    <dgm:cxn modelId="{7EB64A7E-7021-4440-B9AE-F3F1B4A28C39}" type="presOf" srcId="{9D4D4728-8A49-4FE7-B79E-9C30076894C3}" destId="{B91253EC-6885-4ED9-B940-F8AFA44FB765}" srcOrd="0" destOrd="0" presId="urn:microsoft.com/office/officeart/2005/8/layout/gear1"/>
    <dgm:cxn modelId="{2AB799A4-B3B6-4DA4-B8DB-580EE7C87C20}" type="presOf" srcId="{B900BD8C-46CB-44E1-A574-9919DAF8A80A}" destId="{88FA18C0-F59E-453C-AB4B-0AA811E23BB7}" srcOrd="1" destOrd="0" presId="urn:microsoft.com/office/officeart/2005/8/layout/gear1"/>
    <dgm:cxn modelId="{7DCAF2A7-7740-4981-954C-0D075B87F4DC}" type="presOf" srcId="{7B789AD2-8F47-453A-BEEF-8F939C510754}" destId="{5890E122-1204-4254-A581-96561F2C0FCA}" srcOrd="2" destOrd="0" presId="urn:microsoft.com/office/officeart/2005/8/layout/gear1"/>
    <dgm:cxn modelId="{A3583BAA-49C3-4932-B750-F44D32C9BAFF}" type="presOf" srcId="{7B789AD2-8F47-453A-BEEF-8F939C510754}" destId="{F5F02637-C284-473E-A558-3110FD93A4B4}" srcOrd="0" destOrd="0" presId="urn:microsoft.com/office/officeart/2005/8/layout/gear1"/>
    <dgm:cxn modelId="{3E2407AF-5710-4503-9534-6FA679CB9BC4}" type="presOf" srcId="{5ECF2A35-DD8D-40B1-91B9-0CDA84810AFD}" destId="{06F368AD-8366-4B5D-880A-6B5F432D8C35}" srcOrd="0" destOrd="0" presId="urn:microsoft.com/office/officeart/2005/8/layout/gear1"/>
    <dgm:cxn modelId="{F3BF42B8-05F4-490C-A64B-3F2D239E4A5A}" type="presOf" srcId="{B900BD8C-46CB-44E1-A574-9919DAF8A80A}" destId="{5ABB7BC5-6E22-4FDB-AED6-BC8B5A0A94FD}" srcOrd="2" destOrd="0" presId="urn:microsoft.com/office/officeart/2005/8/layout/gear1"/>
    <dgm:cxn modelId="{759BDDC2-44F4-4704-B41C-E7D8559E75B5}" srcId="{9D4D4728-8A49-4FE7-B79E-9C30076894C3}" destId="{7B789AD2-8F47-453A-BEEF-8F939C510754}" srcOrd="0" destOrd="0" parTransId="{233C6003-A251-4CC5-8945-522E87EA7C5A}" sibTransId="{17DDA0A2-0ADE-4263-BAC0-E05FE1A5B953}"/>
    <dgm:cxn modelId="{934D9BC5-267A-4190-86A3-B9F7969A0D77}" type="presOf" srcId="{5F30046E-3990-4598-843A-8AE4B225A16B}" destId="{325C5A0F-C3D9-4BBB-9952-74474CF23AA1}" srcOrd="0" destOrd="1" presId="urn:microsoft.com/office/officeart/2005/8/layout/gear1"/>
    <dgm:cxn modelId="{435DDBC9-7C25-4555-9601-05903F9A2759}" type="presOf" srcId="{B5C2D230-9040-4BC6-999E-0356FCA554B6}" destId="{416AB73F-9018-48ED-899A-5ED55FDC3A1B}" srcOrd="0" destOrd="0" presId="urn:microsoft.com/office/officeart/2005/8/layout/gear1"/>
    <dgm:cxn modelId="{2E5F51CA-5134-4609-8ABF-A1B4E8CB62E3}" type="presOf" srcId="{17DDA0A2-0ADE-4263-BAC0-E05FE1A5B953}" destId="{6CB0F57E-0EE6-4983-8103-A7DE6F5428F0}" srcOrd="0" destOrd="0" presId="urn:microsoft.com/office/officeart/2005/8/layout/gear1"/>
    <dgm:cxn modelId="{EACA8DEC-27E9-4EBB-8F4B-2560CFD6D1E4}" srcId="{9D4D4728-8A49-4FE7-B79E-9C30076894C3}" destId="{B900BD8C-46CB-44E1-A574-9919DAF8A80A}" srcOrd="2" destOrd="0" parTransId="{EB9A057A-07A2-459F-86EF-8D1648C49167}" sibTransId="{B5C2D230-9040-4BC6-999E-0356FCA554B6}"/>
    <dgm:cxn modelId="{A0E043EF-BF65-4903-9DAE-8FC12D9B636C}" type="presOf" srcId="{B900BD8C-46CB-44E1-A574-9919DAF8A80A}" destId="{53586F35-5D53-4B6A-A03A-B3AA2F4C9F05}" srcOrd="3" destOrd="0" presId="urn:microsoft.com/office/officeart/2005/8/layout/gear1"/>
    <dgm:cxn modelId="{C4B370F0-E5CC-4012-B576-9A160C2E1C5D}" type="presOf" srcId="{271038F1-960F-4BCE-8D35-76AA1FE45F00}" destId="{325C5A0F-C3D9-4BBB-9952-74474CF23AA1}" srcOrd="0" destOrd="0" presId="urn:microsoft.com/office/officeart/2005/8/layout/gear1"/>
    <dgm:cxn modelId="{3F0B1E4B-CAEA-44B9-86A0-18979782DF7A}" type="presParOf" srcId="{B91253EC-6885-4ED9-B940-F8AFA44FB765}" destId="{F5F02637-C284-473E-A558-3110FD93A4B4}" srcOrd="0" destOrd="0" presId="urn:microsoft.com/office/officeart/2005/8/layout/gear1"/>
    <dgm:cxn modelId="{4F97E924-0734-4789-BA5F-F458D30BF039}" type="presParOf" srcId="{B91253EC-6885-4ED9-B940-F8AFA44FB765}" destId="{176AD220-8CC7-4AF6-A22C-2A8736BC7779}" srcOrd="1" destOrd="0" presId="urn:microsoft.com/office/officeart/2005/8/layout/gear1"/>
    <dgm:cxn modelId="{06CCCF75-8A46-47D9-8A8E-8FB6371AD591}" type="presParOf" srcId="{B91253EC-6885-4ED9-B940-F8AFA44FB765}" destId="{5890E122-1204-4254-A581-96561F2C0FCA}" srcOrd="2" destOrd="0" presId="urn:microsoft.com/office/officeart/2005/8/layout/gear1"/>
    <dgm:cxn modelId="{BA75165D-B829-4FE3-9865-0C2C2D3881FF}" type="presParOf" srcId="{B91253EC-6885-4ED9-B940-F8AFA44FB765}" destId="{325C5A0F-C3D9-4BBB-9952-74474CF23AA1}" srcOrd="3" destOrd="0" presId="urn:microsoft.com/office/officeart/2005/8/layout/gear1"/>
    <dgm:cxn modelId="{FFC61941-9C67-46DF-A0FB-565E8611085A}" type="presParOf" srcId="{B91253EC-6885-4ED9-B940-F8AFA44FB765}" destId="{8AC9B08A-83FC-4A82-AEDA-82DDD580456F}" srcOrd="4" destOrd="0" presId="urn:microsoft.com/office/officeart/2005/8/layout/gear1"/>
    <dgm:cxn modelId="{4648DFD9-FFB3-4A0D-925D-0B9B02243752}" type="presParOf" srcId="{B91253EC-6885-4ED9-B940-F8AFA44FB765}" destId="{565BC0F6-3525-42AF-82D1-80935B7B754B}" srcOrd="5" destOrd="0" presId="urn:microsoft.com/office/officeart/2005/8/layout/gear1"/>
    <dgm:cxn modelId="{A2922F41-646E-4756-88E6-D17FDC87E856}" type="presParOf" srcId="{B91253EC-6885-4ED9-B940-F8AFA44FB765}" destId="{D76557EE-4E5A-4DDE-BED1-28BEB85A22CB}" srcOrd="6" destOrd="0" presId="urn:microsoft.com/office/officeart/2005/8/layout/gear1"/>
    <dgm:cxn modelId="{3D7F2126-88AA-4815-A080-436D25A670AC}" type="presParOf" srcId="{B91253EC-6885-4ED9-B940-F8AFA44FB765}" destId="{BC6129C9-C4ED-4BE9-9F7F-ECE73245E4E9}" srcOrd="7" destOrd="0" presId="urn:microsoft.com/office/officeart/2005/8/layout/gear1"/>
    <dgm:cxn modelId="{30ECC1AA-33AB-465F-802F-823A2CFF95FC}" type="presParOf" srcId="{B91253EC-6885-4ED9-B940-F8AFA44FB765}" destId="{CFD5382F-689F-469B-A039-4CF0AC918205}" srcOrd="8" destOrd="0" presId="urn:microsoft.com/office/officeart/2005/8/layout/gear1"/>
    <dgm:cxn modelId="{4E407F1D-F2A4-4CD0-A786-3486A2EC283E}" type="presParOf" srcId="{B91253EC-6885-4ED9-B940-F8AFA44FB765}" destId="{88FA18C0-F59E-453C-AB4B-0AA811E23BB7}" srcOrd="9" destOrd="0" presId="urn:microsoft.com/office/officeart/2005/8/layout/gear1"/>
    <dgm:cxn modelId="{37DAAC24-2FAC-4B0C-95BC-4F93808CDF78}" type="presParOf" srcId="{B91253EC-6885-4ED9-B940-F8AFA44FB765}" destId="{5ABB7BC5-6E22-4FDB-AED6-BC8B5A0A94FD}" srcOrd="10" destOrd="0" presId="urn:microsoft.com/office/officeart/2005/8/layout/gear1"/>
    <dgm:cxn modelId="{F686FCF5-07B0-4916-99F2-0B07D2781FB0}" type="presParOf" srcId="{B91253EC-6885-4ED9-B940-F8AFA44FB765}" destId="{53586F35-5D53-4B6A-A03A-B3AA2F4C9F05}" srcOrd="11" destOrd="0" presId="urn:microsoft.com/office/officeart/2005/8/layout/gear1"/>
    <dgm:cxn modelId="{30CE7973-CF36-416B-9169-64260189B36D}" type="presParOf" srcId="{B91253EC-6885-4ED9-B940-F8AFA44FB765}" destId="{6CB0F57E-0EE6-4983-8103-A7DE6F5428F0}" srcOrd="12" destOrd="0" presId="urn:microsoft.com/office/officeart/2005/8/layout/gear1"/>
    <dgm:cxn modelId="{43BD4929-77E6-4C82-9B92-5063DFB726DD}" type="presParOf" srcId="{B91253EC-6885-4ED9-B940-F8AFA44FB765}" destId="{06F368AD-8366-4B5D-880A-6B5F432D8C35}" srcOrd="13" destOrd="0" presId="urn:microsoft.com/office/officeart/2005/8/layout/gear1"/>
    <dgm:cxn modelId="{ED331516-DEB9-4156-84FB-DF63C46B5166}" type="presParOf" srcId="{B91253EC-6885-4ED9-B940-F8AFA44FB765}" destId="{416AB73F-9018-48ED-899A-5ED55FDC3A1B}" srcOrd="14"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0F9CF-A9C0-4A66-9464-464D1BA46EB3}">
      <dsp:nvSpPr>
        <dsp:cNvPr id="0" name=""/>
        <dsp:cNvSpPr/>
      </dsp:nvSpPr>
      <dsp:spPr>
        <a:xfrm>
          <a:off x="0" y="169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Enforcement</a:t>
          </a:r>
          <a:br>
            <a:rPr lang="en-US" sz="3000" kern="1200" dirty="0"/>
          </a:br>
          <a:r>
            <a:rPr lang="en-US" sz="3000" kern="1200" dirty="0"/>
            <a:t>&amp;</a:t>
          </a:r>
          <a:br>
            <a:rPr lang="en-US" sz="3000" kern="1200" dirty="0"/>
          </a:br>
          <a:r>
            <a:rPr lang="en-US" sz="3000" kern="1200" dirty="0"/>
            <a:t>Enforcement</a:t>
          </a:r>
        </a:p>
      </dsp:txBody>
      <dsp:txXfrm>
        <a:off x="0" y="169333"/>
        <a:ext cx="2539999" cy="1524000"/>
      </dsp:txXfrm>
    </dsp:sp>
    <dsp:sp modelId="{20C2B1F3-BB55-48FC-8C3B-8ABCF16114B6}">
      <dsp:nvSpPr>
        <dsp:cNvPr id="0" name=""/>
        <dsp:cNvSpPr/>
      </dsp:nvSpPr>
      <dsp:spPr>
        <a:xfrm>
          <a:off x="2794000" y="169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Services</a:t>
          </a:r>
          <a:br>
            <a:rPr lang="en-US" sz="3000" kern="1200" dirty="0"/>
          </a:br>
          <a:r>
            <a:rPr lang="en-US" sz="3000" kern="1200" dirty="0"/>
            <a:t>&amp;</a:t>
          </a:r>
          <a:br>
            <a:rPr lang="en-US" sz="3000" kern="1200" dirty="0"/>
          </a:br>
          <a:r>
            <a:rPr lang="en-US" sz="3000" kern="1200" dirty="0"/>
            <a:t>Products</a:t>
          </a:r>
        </a:p>
      </dsp:txBody>
      <dsp:txXfrm>
        <a:off x="2794000" y="169333"/>
        <a:ext cx="2539999" cy="1524000"/>
      </dsp:txXfrm>
    </dsp:sp>
    <dsp:sp modelId="{7F017547-C4B0-48AE-ACFD-017F9D0F4436}">
      <dsp:nvSpPr>
        <dsp:cNvPr id="0" name=""/>
        <dsp:cNvSpPr/>
      </dsp:nvSpPr>
      <dsp:spPr>
        <a:xfrm>
          <a:off x="5587999" y="169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Eligibility Determination</a:t>
          </a:r>
        </a:p>
      </dsp:txBody>
      <dsp:txXfrm>
        <a:off x="5587999" y="169333"/>
        <a:ext cx="2539999" cy="1524000"/>
      </dsp:txXfrm>
    </dsp:sp>
    <dsp:sp modelId="{C3DB4296-0829-4153-AA61-AFBCD9900315}">
      <dsp:nvSpPr>
        <dsp:cNvPr id="0" name=""/>
        <dsp:cNvSpPr/>
      </dsp:nvSpPr>
      <dsp:spPr>
        <a:xfrm>
          <a:off x="0" y="1947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Equity Analysis</a:t>
          </a:r>
        </a:p>
      </dsp:txBody>
      <dsp:txXfrm>
        <a:off x="0" y="1947333"/>
        <a:ext cx="2539999" cy="1524000"/>
      </dsp:txXfrm>
    </dsp:sp>
    <dsp:sp modelId="{2388118E-36E8-478D-B652-80E85957B91A}">
      <dsp:nvSpPr>
        <dsp:cNvPr id="0" name=""/>
        <dsp:cNvSpPr/>
      </dsp:nvSpPr>
      <dsp:spPr>
        <a:xfrm>
          <a:off x="2794000" y="1947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Grants</a:t>
          </a:r>
        </a:p>
      </dsp:txBody>
      <dsp:txXfrm>
        <a:off x="2794000" y="1947333"/>
        <a:ext cx="2539999" cy="1524000"/>
      </dsp:txXfrm>
    </dsp:sp>
    <dsp:sp modelId="{522F44EA-9418-45F9-9881-AC45E215E464}">
      <dsp:nvSpPr>
        <dsp:cNvPr id="0" name=""/>
        <dsp:cNvSpPr/>
      </dsp:nvSpPr>
      <dsp:spPr>
        <a:xfrm>
          <a:off x="5587999" y="1947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CS/CX</a:t>
          </a:r>
        </a:p>
      </dsp:txBody>
      <dsp:txXfrm>
        <a:off x="5587999" y="1947333"/>
        <a:ext cx="2539999" cy="1524000"/>
      </dsp:txXfrm>
    </dsp:sp>
    <dsp:sp modelId="{05A09958-69DF-4AFC-AC0D-255DDA5D5ECB}">
      <dsp:nvSpPr>
        <dsp:cNvPr id="0" name=""/>
        <dsp:cNvSpPr/>
      </dsp:nvSpPr>
      <dsp:spPr>
        <a:xfrm>
          <a:off x="0" y="3725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Human Resources</a:t>
          </a:r>
        </a:p>
      </dsp:txBody>
      <dsp:txXfrm>
        <a:off x="0" y="3725333"/>
        <a:ext cx="2539999" cy="1524000"/>
      </dsp:txXfrm>
    </dsp:sp>
    <dsp:sp modelId="{9B478D05-17AA-4B48-87F4-B5D457F98B7F}">
      <dsp:nvSpPr>
        <dsp:cNvPr id="0" name=""/>
        <dsp:cNvSpPr/>
      </dsp:nvSpPr>
      <dsp:spPr>
        <a:xfrm>
          <a:off x="2794000" y="3725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Operations</a:t>
          </a:r>
          <a:br>
            <a:rPr lang="en-US" sz="3000" kern="1200" dirty="0"/>
          </a:br>
          <a:r>
            <a:rPr lang="en-US" sz="3000" kern="1200" dirty="0"/>
            <a:t>&amp;</a:t>
          </a:r>
          <a:br>
            <a:rPr lang="en-US" sz="3000" kern="1200" dirty="0"/>
          </a:br>
          <a:r>
            <a:rPr lang="en-US" sz="3000" kern="1200" dirty="0"/>
            <a:t>Facilities</a:t>
          </a:r>
        </a:p>
      </dsp:txBody>
      <dsp:txXfrm>
        <a:off x="2794000" y="3725333"/>
        <a:ext cx="2539999" cy="1524000"/>
      </dsp:txXfrm>
    </dsp:sp>
    <dsp:sp modelId="{31388685-0960-473A-B424-A00FE990F4C2}">
      <dsp:nvSpPr>
        <dsp:cNvPr id="0" name=""/>
        <dsp:cNvSpPr/>
      </dsp:nvSpPr>
      <dsp:spPr>
        <a:xfrm>
          <a:off x="5587999" y="3725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General Use Statistics</a:t>
          </a:r>
        </a:p>
      </dsp:txBody>
      <dsp:txXfrm>
        <a:off x="5587999" y="3725333"/>
        <a:ext cx="2539999" cy="152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16FA3-6F5A-49C9-AAC9-436EC66BAFCA}">
      <dsp:nvSpPr>
        <dsp:cNvPr id="0" name=""/>
        <dsp:cNvSpPr/>
      </dsp:nvSpPr>
      <dsp:spPr>
        <a:xfrm>
          <a:off x="810975" y="0"/>
          <a:ext cx="9191055" cy="2573509"/>
        </a:xfrm>
        <a:prstGeom prst="rightArrow">
          <a:avLst/>
        </a:prstGeom>
        <a:solidFill>
          <a:schemeClr val="accent1">
            <a:tint val="40000"/>
            <a:hueOff val="0"/>
            <a:satOff val="0"/>
            <a:lumOff val="0"/>
            <a:alphaOff val="0"/>
          </a:schemeClr>
        </a:solidFill>
        <a:ln w="28575">
          <a:solidFill>
            <a:srgbClr val="01235B"/>
          </a:solidFill>
        </a:ln>
        <a:effectLst/>
      </dsp:spPr>
      <dsp:style>
        <a:lnRef idx="0">
          <a:scrgbClr r="0" g="0" b="0"/>
        </a:lnRef>
        <a:fillRef idx="1">
          <a:scrgbClr r="0" g="0" b="0"/>
        </a:fillRef>
        <a:effectRef idx="0">
          <a:scrgbClr r="0" g="0" b="0"/>
        </a:effectRef>
        <a:fontRef idx="minor"/>
      </dsp:style>
    </dsp:sp>
    <dsp:sp modelId="{2178FC8A-C740-48A2-A535-C9541A4260DF}">
      <dsp:nvSpPr>
        <dsp:cNvPr id="0" name=""/>
        <dsp:cNvSpPr/>
      </dsp:nvSpPr>
      <dsp:spPr>
        <a:xfrm>
          <a:off x="1640" y="829555"/>
          <a:ext cx="1922973" cy="914398"/>
        </a:xfrm>
        <a:prstGeom prst="roundRect">
          <a:avLst/>
        </a:prstGeom>
        <a:solidFill>
          <a:srgbClr val="01235B"/>
        </a:solidFill>
        <a:ln w="12700" cap="flat" cmpd="sng" algn="ctr">
          <a:solidFill>
            <a:srgbClr val="01235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Create Learning Agenda</a:t>
          </a:r>
        </a:p>
      </dsp:txBody>
      <dsp:txXfrm>
        <a:off x="46277" y="874192"/>
        <a:ext cx="1833699" cy="825124"/>
      </dsp:txXfrm>
    </dsp:sp>
    <dsp:sp modelId="{CA828C90-CEC3-4861-958A-DA1F3CDE1A66}">
      <dsp:nvSpPr>
        <dsp:cNvPr id="0" name=""/>
        <dsp:cNvSpPr/>
      </dsp:nvSpPr>
      <dsp:spPr>
        <a:xfrm>
          <a:off x="2223328" y="829555"/>
          <a:ext cx="1922973" cy="914398"/>
        </a:xfrm>
        <a:prstGeom prst="roundRect">
          <a:avLst/>
        </a:prstGeom>
        <a:solidFill>
          <a:srgbClr val="01235B"/>
        </a:solidFill>
        <a:ln w="12700" cap="flat" cmpd="sng" algn="ctr">
          <a:solidFill>
            <a:srgbClr val="01235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Develop Action Plans</a:t>
          </a:r>
        </a:p>
      </dsp:txBody>
      <dsp:txXfrm>
        <a:off x="2267965" y="874192"/>
        <a:ext cx="1833699" cy="825124"/>
      </dsp:txXfrm>
    </dsp:sp>
    <dsp:sp modelId="{39A5E0C1-EE89-4CD6-B615-A67551A6E72B}">
      <dsp:nvSpPr>
        <dsp:cNvPr id="0" name=""/>
        <dsp:cNvSpPr/>
      </dsp:nvSpPr>
      <dsp:spPr>
        <a:xfrm>
          <a:off x="4445016" y="829555"/>
          <a:ext cx="1922973" cy="914398"/>
        </a:xfrm>
        <a:prstGeom prst="roundRect">
          <a:avLst/>
        </a:prstGeom>
        <a:solidFill>
          <a:srgbClr val="01235B"/>
        </a:solidFill>
        <a:ln w="12700" cap="flat" cmpd="sng" algn="ctr">
          <a:solidFill>
            <a:srgbClr val="01235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Collect Data</a:t>
          </a:r>
        </a:p>
      </dsp:txBody>
      <dsp:txXfrm>
        <a:off x="4489653" y="874192"/>
        <a:ext cx="1833699" cy="825124"/>
      </dsp:txXfrm>
    </dsp:sp>
    <dsp:sp modelId="{FADBD650-EE82-4060-BBBB-560091923EB6}">
      <dsp:nvSpPr>
        <dsp:cNvPr id="0" name=""/>
        <dsp:cNvSpPr/>
      </dsp:nvSpPr>
      <dsp:spPr>
        <a:xfrm>
          <a:off x="6666704" y="829555"/>
          <a:ext cx="1922973" cy="914398"/>
        </a:xfrm>
        <a:prstGeom prst="roundRect">
          <a:avLst/>
        </a:prstGeom>
        <a:solidFill>
          <a:srgbClr val="01235B"/>
        </a:solidFill>
        <a:ln w="12700" cap="flat" cmpd="sng" algn="ctr">
          <a:solidFill>
            <a:srgbClr val="01235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Use Data</a:t>
          </a:r>
        </a:p>
      </dsp:txBody>
      <dsp:txXfrm>
        <a:off x="6711341" y="874192"/>
        <a:ext cx="1833699" cy="825124"/>
      </dsp:txXfrm>
    </dsp:sp>
    <dsp:sp modelId="{5A124B45-9661-4B8A-85EF-A4303159E32B}">
      <dsp:nvSpPr>
        <dsp:cNvPr id="0" name=""/>
        <dsp:cNvSpPr/>
      </dsp:nvSpPr>
      <dsp:spPr>
        <a:xfrm>
          <a:off x="8888392" y="829555"/>
          <a:ext cx="1922973" cy="914398"/>
        </a:xfrm>
        <a:prstGeom prst="roundRect">
          <a:avLst/>
        </a:prstGeom>
        <a:solidFill>
          <a:srgbClr val="01235B"/>
        </a:solidFill>
        <a:ln w="12700" cap="flat" cmpd="sng" algn="ctr">
          <a:solidFill>
            <a:srgbClr val="01235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Improve Outcomes</a:t>
          </a:r>
        </a:p>
      </dsp:txBody>
      <dsp:txXfrm>
        <a:off x="8933029" y="874192"/>
        <a:ext cx="1833699" cy="825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16FA3-6F5A-49C9-AAC9-436EC66BAFCA}">
      <dsp:nvSpPr>
        <dsp:cNvPr id="0" name=""/>
        <dsp:cNvSpPr/>
      </dsp:nvSpPr>
      <dsp:spPr>
        <a:xfrm>
          <a:off x="810975" y="0"/>
          <a:ext cx="9191055" cy="2573509"/>
        </a:xfrm>
        <a:prstGeom prst="rightArrow">
          <a:avLst/>
        </a:prstGeom>
        <a:solidFill>
          <a:schemeClr val="accent1">
            <a:tint val="40000"/>
            <a:hueOff val="0"/>
            <a:satOff val="0"/>
            <a:lumOff val="0"/>
            <a:alphaOff val="0"/>
          </a:schemeClr>
        </a:solidFill>
        <a:ln w="28575">
          <a:solidFill>
            <a:srgbClr val="01235B"/>
          </a:solidFill>
        </a:ln>
        <a:effectLst/>
      </dsp:spPr>
      <dsp:style>
        <a:lnRef idx="0">
          <a:scrgbClr r="0" g="0" b="0"/>
        </a:lnRef>
        <a:fillRef idx="1">
          <a:scrgbClr r="0" g="0" b="0"/>
        </a:fillRef>
        <a:effectRef idx="0">
          <a:scrgbClr r="0" g="0" b="0"/>
        </a:effectRef>
        <a:fontRef idx="minor"/>
      </dsp:style>
    </dsp:sp>
    <dsp:sp modelId="{2178FC8A-C740-48A2-A535-C9541A4260DF}">
      <dsp:nvSpPr>
        <dsp:cNvPr id="0" name=""/>
        <dsp:cNvSpPr/>
      </dsp:nvSpPr>
      <dsp:spPr>
        <a:xfrm>
          <a:off x="3167" y="772052"/>
          <a:ext cx="1907059" cy="1029403"/>
        </a:xfrm>
        <a:prstGeom prst="roundRect">
          <a:avLst/>
        </a:prstGeom>
        <a:solidFill>
          <a:srgbClr val="01235B"/>
        </a:solidFill>
        <a:ln w="12700" cap="flat" cmpd="sng" algn="ctr">
          <a:solidFill>
            <a:srgbClr val="01235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Create Learning Agenda</a:t>
          </a:r>
        </a:p>
      </dsp:txBody>
      <dsp:txXfrm>
        <a:off x="53418" y="822303"/>
        <a:ext cx="1806557" cy="928901"/>
      </dsp:txXfrm>
    </dsp:sp>
    <dsp:sp modelId="{CA828C90-CEC3-4861-958A-DA1F3CDE1A66}">
      <dsp:nvSpPr>
        <dsp:cNvPr id="0" name=""/>
        <dsp:cNvSpPr/>
      </dsp:nvSpPr>
      <dsp:spPr>
        <a:xfrm>
          <a:off x="2228070" y="772052"/>
          <a:ext cx="1907059" cy="1029403"/>
        </a:xfrm>
        <a:prstGeom prst="roundRect">
          <a:avLst/>
        </a:prstGeom>
        <a:solidFill>
          <a:srgbClr val="01235B"/>
        </a:solidFill>
        <a:ln w="12700" cap="flat" cmpd="sng" algn="ctr">
          <a:solidFill>
            <a:srgbClr val="01235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Develop Action Plans</a:t>
          </a:r>
        </a:p>
      </dsp:txBody>
      <dsp:txXfrm>
        <a:off x="2278321" y="822303"/>
        <a:ext cx="1806557" cy="928901"/>
      </dsp:txXfrm>
    </dsp:sp>
    <dsp:sp modelId="{39A5E0C1-EE89-4CD6-B615-A67551A6E72B}">
      <dsp:nvSpPr>
        <dsp:cNvPr id="0" name=""/>
        <dsp:cNvSpPr/>
      </dsp:nvSpPr>
      <dsp:spPr>
        <a:xfrm>
          <a:off x="4452973" y="772052"/>
          <a:ext cx="1907059" cy="1029403"/>
        </a:xfrm>
        <a:prstGeom prst="roundRect">
          <a:avLst/>
        </a:prstGeom>
        <a:solidFill>
          <a:srgbClr val="01235B"/>
        </a:solidFill>
        <a:ln w="12700" cap="flat" cmpd="sng" algn="ctr">
          <a:solidFill>
            <a:srgbClr val="01235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Collect Data</a:t>
          </a:r>
        </a:p>
      </dsp:txBody>
      <dsp:txXfrm>
        <a:off x="4503224" y="822303"/>
        <a:ext cx="1806557" cy="928901"/>
      </dsp:txXfrm>
    </dsp:sp>
    <dsp:sp modelId="{FADBD650-EE82-4060-BBBB-560091923EB6}">
      <dsp:nvSpPr>
        <dsp:cNvPr id="0" name=""/>
        <dsp:cNvSpPr/>
      </dsp:nvSpPr>
      <dsp:spPr>
        <a:xfrm>
          <a:off x="6677876" y="772052"/>
          <a:ext cx="1907059" cy="1029403"/>
        </a:xfrm>
        <a:prstGeom prst="round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Use Data</a:t>
          </a:r>
        </a:p>
      </dsp:txBody>
      <dsp:txXfrm>
        <a:off x="6728127" y="822303"/>
        <a:ext cx="1806557" cy="928901"/>
      </dsp:txXfrm>
    </dsp:sp>
    <dsp:sp modelId="{5A124B45-9661-4B8A-85EF-A4303159E32B}">
      <dsp:nvSpPr>
        <dsp:cNvPr id="0" name=""/>
        <dsp:cNvSpPr/>
      </dsp:nvSpPr>
      <dsp:spPr>
        <a:xfrm>
          <a:off x="8902779" y="772052"/>
          <a:ext cx="1907059" cy="1029403"/>
        </a:xfrm>
        <a:prstGeom prst="roundRect">
          <a:avLst/>
        </a:prstGeom>
        <a:solidFill>
          <a:srgbClr val="01235B"/>
        </a:solidFill>
        <a:ln w="12700" cap="flat" cmpd="sng" algn="ctr">
          <a:solidFill>
            <a:srgbClr val="01235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Improve Outcomes</a:t>
          </a:r>
        </a:p>
      </dsp:txBody>
      <dsp:txXfrm>
        <a:off x="8953030" y="822303"/>
        <a:ext cx="1806557" cy="9289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02637-C284-473E-A558-3110FD93A4B4}">
      <dsp:nvSpPr>
        <dsp:cNvPr id="0" name=""/>
        <dsp:cNvSpPr/>
      </dsp:nvSpPr>
      <dsp:spPr>
        <a:xfrm>
          <a:off x="6286092" y="3038675"/>
          <a:ext cx="1989175" cy="1805877"/>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NIDILRR</a:t>
          </a:r>
        </a:p>
      </dsp:txBody>
      <dsp:txXfrm>
        <a:off x="6672305" y="3461693"/>
        <a:ext cx="1216749" cy="928258"/>
      </dsp:txXfrm>
    </dsp:sp>
    <dsp:sp modelId="{325C5A0F-C3D9-4BBB-9952-74474CF23AA1}">
      <dsp:nvSpPr>
        <dsp:cNvPr id="0" name=""/>
        <dsp:cNvSpPr/>
      </dsp:nvSpPr>
      <dsp:spPr>
        <a:xfrm>
          <a:off x="8134389" y="4177316"/>
          <a:ext cx="2030677" cy="8454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Stats RRTC</a:t>
          </a:r>
        </a:p>
        <a:p>
          <a:pPr marL="228600" lvl="1" indent="-228600" algn="l" defTabSz="889000">
            <a:lnSpc>
              <a:spcPct val="90000"/>
            </a:lnSpc>
            <a:spcBef>
              <a:spcPct val="0"/>
            </a:spcBef>
            <a:spcAft>
              <a:spcPct val="15000"/>
            </a:spcAft>
            <a:buChar char="•"/>
          </a:pPr>
          <a:r>
            <a:rPr lang="en-US" sz="2000" kern="1200" dirty="0"/>
            <a:t>Other Grantees </a:t>
          </a:r>
        </a:p>
      </dsp:txBody>
      <dsp:txXfrm>
        <a:off x="8159150" y="4202077"/>
        <a:ext cx="1981155" cy="795885"/>
      </dsp:txXfrm>
    </dsp:sp>
    <dsp:sp modelId="{8AC9B08A-83FC-4A82-AEDA-82DDD580456F}">
      <dsp:nvSpPr>
        <dsp:cNvPr id="0" name=""/>
        <dsp:cNvSpPr/>
      </dsp:nvSpPr>
      <dsp:spPr>
        <a:xfrm>
          <a:off x="4591952" y="1896198"/>
          <a:ext cx="2088586" cy="208858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Interagency Committee on Disability Research</a:t>
          </a:r>
        </a:p>
      </dsp:txBody>
      <dsp:txXfrm>
        <a:off x="5117760" y="2425184"/>
        <a:ext cx="1036970" cy="1030614"/>
      </dsp:txXfrm>
    </dsp:sp>
    <dsp:sp modelId="{BC6129C9-C4ED-4BE9-9F7F-ECE73245E4E9}">
      <dsp:nvSpPr>
        <dsp:cNvPr id="0" name=""/>
        <dsp:cNvSpPr/>
      </dsp:nvSpPr>
      <dsp:spPr>
        <a:xfrm>
          <a:off x="6244550" y="1934245"/>
          <a:ext cx="2090181" cy="1096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Subcommittee on Disability Statistics</a:t>
          </a:r>
        </a:p>
      </dsp:txBody>
      <dsp:txXfrm>
        <a:off x="6276666" y="1966361"/>
        <a:ext cx="2025949" cy="1032275"/>
      </dsp:txXfrm>
    </dsp:sp>
    <dsp:sp modelId="{CFD5382F-689F-469B-A039-4CF0AC918205}">
      <dsp:nvSpPr>
        <dsp:cNvPr id="0" name=""/>
        <dsp:cNvSpPr/>
      </dsp:nvSpPr>
      <dsp:spPr>
        <a:xfrm rot="20700000">
          <a:off x="2672516" y="1802078"/>
          <a:ext cx="2046388" cy="204638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Other Federal Agencies with Disability Equities</a:t>
          </a:r>
        </a:p>
      </dsp:txBody>
      <dsp:txXfrm rot="-20700000">
        <a:off x="3121349" y="2250911"/>
        <a:ext cx="1148722" cy="1148722"/>
      </dsp:txXfrm>
    </dsp:sp>
    <dsp:sp modelId="{6CB0F57E-0EE6-4983-8103-A7DE6F5428F0}">
      <dsp:nvSpPr>
        <dsp:cNvPr id="0" name=""/>
        <dsp:cNvSpPr/>
      </dsp:nvSpPr>
      <dsp:spPr>
        <a:xfrm rot="4017019">
          <a:off x="7345735" y="2983092"/>
          <a:ext cx="1481502" cy="1133651"/>
        </a:xfrm>
        <a:prstGeom prst="circular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F368AD-8366-4B5D-880A-6B5F432D8C35}">
      <dsp:nvSpPr>
        <dsp:cNvPr id="0" name=""/>
        <dsp:cNvSpPr/>
      </dsp:nvSpPr>
      <dsp:spPr>
        <a:xfrm rot="457531">
          <a:off x="2328136" y="1526470"/>
          <a:ext cx="2670779" cy="267077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6AB73F-9018-48ED-899A-5ED55FDC3A1B}">
      <dsp:nvSpPr>
        <dsp:cNvPr id="0" name=""/>
        <dsp:cNvSpPr/>
      </dsp:nvSpPr>
      <dsp:spPr>
        <a:xfrm rot="2275274">
          <a:off x="172708" y="-274449"/>
          <a:ext cx="4155375" cy="332100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D60DF-46DD-46C8-8D61-A98A9F5CE862}"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D7C10-2099-410B-8E3E-0EF2491B3CCD}" type="slidenum">
              <a:rPr lang="en-US" smtClean="0"/>
              <a:t>‹#›</a:t>
            </a:fld>
            <a:endParaRPr lang="en-US"/>
          </a:p>
        </p:txBody>
      </p:sp>
    </p:spTree>
    <p:extLst>
      <p:ext uri="{BB962C8B-B14F-4D97-AF65-F5344CB8AC3E}">
        <p14:creationId xmlns:p14="http://schemas.microsoft.com/office/powerpoint/2010/main" val="156946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578678-88A4-4BE9-BB45-C5BDA72D90F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3460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lang="en-US" sz="1800" b="1"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Executive Order 13985 On Advancing Racial Equity and Support for Underserved Communities Through the Federal Government (January 20, 2021)</a:t>
            </a:r>
            <a:endParaRPr lang="en-US" sz="1800" b="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0000"/>
              </a:lnSpc>
              <a:spcBef>
                <a:spcPts val="300"/>
              </a:spcBef>
              <a:spcAft>
                <a:spcPts val="0"/>
              </a:spcAft>
              <a:buClrTx/>
              <a:buSzTx/>
              <a:buFontTx/>
              <a:buNone/>
              <a:tabLst/>
              <a:defRPr/>
            </a:pPr>
            <a:r>
              <a:rPr lang="en-US" sz="1800" u="none" dirty="0">
                <a:effectLst/>
                <a:latin typeface="Calibri" panose="020F0502020204030204" pitchFamily="34" charset="0"/>
                <a:ea typeface="Calibri" panose="020F0502020204030204" pitchFamily="34" charset="0"/>
                <a:cs typeface="Times New Roman" panose="02020603050405020304" pitchFamily="18" charset="0"/>
              </a:rPr>
              <a:t>https://www.whitehouse.gov/briefing-room/presidential-actions/2021/01/20/executive-order-advancing-racial-equity-and-support-for-underserved-communities-through-the-federal-government/</a:t>
            </a:r>
          </a:p>
          <a:p>
            <a:pPr marL="0" marR="0" lvl="0" indent="0" algn="l" defTabSz="914400" rtl="0" eaLnBrk="1" fontAlgn="auto" latinLnBrk="0" hangingPunct="1">
              <a:lnSpc>
                <a:spcPct val="110000"/>
              </a:lnSpc>
              <a:spcBef>
                <a:spcPts val="300"/>
              </a:spcBef>
              <a:spcAft>
                <a:spcPts val="0"/>
              </a:spcAft>
              <a:buClrTx/>
              <a:buSzTx/>
              <a:buFontTx/>
              <a:buNone/>
              <a:tabLst/>
              <a:defRPr/>
            </a:pPr>
            <a:endParaRPr lang="en-US"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1F0CFB5-6272-3A49-9134-CDB92568C779}" type="slidenum">
              <a:rPr lang="en-US" smtClean="0"/>
              <a:t>18</a:t>
            </a:fld>
            <a:endParaRPr lang="en-US" dirty="0"/>
          </a:p>
        </p:txBody>
      </p:sp>
    </p:spTree>
    <p:extLst>
      <p:ext uri="{BB962C8B-B14F-4D97-AF65-F5344CB8AC3E}">
        <p14:creationId xmlns:p14="http://schemas.microsoft.com/office/powerpoint/2010/main" val="2358018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A1F0CFB5-6272-3A49-9134-CDB92568C779}" type="slidenum">
              <a:rPr lang="en-US" smtClean="0"/>
              <a:t>19</a:t>
            </a:fld>
            <a:endParaRPr lang="en-US" dirty="0"/>
          </a:p>
        </p:txBody>
      </p:sp>
    </p:spTree>
    <p:extLst>
      <p:ext uri="{BB962C8B-B14F-4D97-AF65-F5344CB8AC3E}">
        <p14:creationId xmlns:p14="http://schemas.microsoft.com/office/powerpoint/2010/main" val="72273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Vision for Equitable Data: Recommendations from the Equitable Data Working Group</a:t>
            </a:r>
            <a:endParaRPr lang="en-US" b="0" dirty="0"/>
          </a:p>
          <a:p>
            <a:r>
              <a:rPr lang="en-US" b="0" dirty="0"/>
              <a:t>https://www.whitehouse.gov/wp-content/uploads/2022/04/eo13985-vision-for-equitable-data.pdf</a:t>
            </a:r>
          </a:p>
        </p:txBody>
      </p:sp>
      <p:sp>
        <p:nvSpPr>
          <p:cNvPr id="4" name="Slide Number Placeholder 3"/>
          <p:cNvSpPr>
            <a:spLocks noGrp="1"/>
          </p:cNvSpPr>
          <p:nvPr>
            <p:ph type="sldNum" sz="quarter" idx="5"/>
          </p:nvPr>
        </p:nvSpPr>
        <p:spPr/>
        <p:txBody>
          <a:bodyPr/>
          <a:lstStyle/>
          <a:p>
            <a:fld id="{A1F0CFB5-6272-3A49-9134-CDB92568C779}" type="slidenum">
              <a:rPr lang="en-US" smtClean="0"/>
              <a:t>20</a:t>
            </a:fld>
            <a:endParaRPr lang="en-US" dirty="0"/>
          </a:p>
        </p:txBody>
      </p:sp>
    </p:spTree>
    <p:extLst>
      <p:ext uri="{BB962C8B-B14F-4D97-AF65-F5344CB8AC3E}">
        <p14:creationId xmlns:p14="http://schemas.microsoft.com/office/powerpoint/2010/main" val="157631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Progress on Implementation of the Recommendations of the Equitable Data Working Group</a:t>
            </a:r>
            <a:endPar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dirty="0">
                <a:effectLst/>
                <a:latin typeface="Calibri" panose="020F0502020204030204" pitchFamily="34" charset="0"/>
                <a:ea typeface="Calibri" panose="020F0502020204030204" pitchFamily="34" charset="0"/>
                <a:cs typeface="Times New Roman" panose="02020603050405020304" pitchFamily="18" charset="0"/>
              </a:rPr>
              <a:t>https://www.whitehouse.gov/wp-content/uploads/2023/03/Progress-on-Equitable-Data-Mar2023.pdf</a:t>
            </a:r>
          </a:p>
        </p:txBody>
      </p:sp>
      <p:sp>
        <p:nvSpPr>
          <p:cNvPr id="4" name="Slide Number Placeholder 3"/>
          <p:cNvSpPr>
            <a:spLocks noGrp="1"/>
          </p:cNvSpPr>
          <p:nvPr>
            <p:ph type="sldNum" sz="quarter" idx="5"/>
          </p:nvPr>
        </p:nvSpPr>
        <p:spPr/>
        <p:txBody>
          <a:bodyPr/>
          <a:lstStyle/>
          <a:p>
            <a:fld id="{A1F0CFB5-6272-3A49-9134-CDB92568C779}" type="slidenum">
              <a:rPr lang="en-US" smtClean="0"/>
              <a:t>21</a:t>
            </a:fld>
            <a:endParaRPr lang="en-US" dirty="0"/>
          </a:p>
        </p:txBody>
      </p:sp>
    </p:spTree>
    <p:extLst>
      <p:ext uri="{BB962C8B-B14F-4D97-AF65-F5344CB8AC3E}">
        <p14:creationId xmlns:p14="http://schemas.microsoft.com/office/powerpoint/2010/main" val="756271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A1F0CFB5-6272-3A49-9134-CDB92568C779}" type="slidenum">
              <a:rPr lang="en-US" smtClean="0"/>
              <a:t>22</a:t>
            </a:fld>
            <a:endParaRPr lang="en-US" dirty="0"/>
          </a:p>
        </p:txBody>
      </p:sp>
    </p:spTree>
    <p:extLst>
      <p:ext uri="{BB962C8B-B14F-4D97-AF65-F5344CB8AC3E}">
        <p14:creationId xmlns:p14="http://schemas.microsoft.com/office/powerpoint/2010/main" val="128792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need data to identify problems, design solutions, and measure success. Then we iterate that cycle over and over.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What we hope to accomplish in the working group is to institutionalize this data-driven mindset across Federal agencies in regards to disability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1F0CFB5-6272-3A49-9134-CDB92568C779}" type="slidenum">
              <a:rPr lang="en-US" smtClean="0"/>
              <a:t>6</a:t>
            </a:fld>
            <a:endParaRPr lang="en-US"/>
          </a:p>
        </p:txBody>
      </p:sp>
    </p:spTree>
    <p:extLst>
      <p:ext uri="{BB962C8B-B14F-4D97-AF65-F5344CB8AC3E}">
        <p14:creationId xmlns:p14="http://schemas.microsoft.com/office/powerpoint/2010/main" val="42218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Adapted from the logic model used in the development of the SOGI Data Action Plans</a:t>
            </a:r>
          </a:p>
          <a:p>
            <a:pPr marL="171450" indent="-171450">
              <a:buFontTx/>
              <a:buChar char="-"/>
            </a:pPr>
            <a:r>
              <a:rPr lang="en-US" dirty="0"/>
              <a:t>A logic model is helpful for situating whatever specific work is going on within the context of improving real, measurable outcomes for people with disabilities. </a:t>
            </a:r>
          </a:p>
          <a:p>
            <a:pPr marL="171450" indent="-171450">
              <a:buFontTx/>
              <a:buChar char="-"/>
            </a:pPr>
            <a:r>
              <a:rPr lang="en-US" dirty="0"/>
              <a:t>This working group intends to provide agencies with tools to improve the quality and availability of “disability data”, and I want to make sure that we’re not focused too narrowly in that there are different kinds of data and different kinds of uses for those data.</a:t>
            </a:r>
          </a:p>
          <a:p>
            <a:pPr marL="171450" indent="-171450">
              <a:buFontTx/>
              <a:buChar char="-"/>
            </a:pPr>
            <a:r>
              <a:rPr lang="en-US" dirty="0"/>
              <a:t>There’s statistical data from surveys that’s intended to be used for evidence building, usually identifying problem areas and analyzing potential solutions.</a:t>
            </a:r>
          </a:p>
          <a:p>
            <a:pPr marL="171450" indent="-171450">
              <a:buFontTx/>
              <a:buChar char="-"/>
            </a:pPr>
            <a:r>
              <a:rPr lang="en-US" dirty="0"/>
              <a:t>And there’s administrative data, usually intended to help agencies administer Federal programs but also increasingly used for evidence building to identify disparities, design solutions, and evaluate effectiveness. </a:t>
            </a:r>
          </a:p>
          <a:p>
            <a:pPr marL="171450" indent="-171450">
              <a:buFontTx/>
              <a:buChar char="-"/>
            </a:pPr>
            <a:r>
              <a:rPr lang="en-US" dirty="0"/>
              <a:t>So, as usual our major deliverable will be a report and this model also gives us a good framework for thinking about what we want that report to accomplish.</a:t>
            </a:r>
          </a:p>
          <a:p>
            <a:pPr marL="628650" lvl="1" indent="-171450">
              <a:buFontTx/>
              <a:buChar char="-"/>
            </a:pPr>
            <a:r>
              <a:rPr lang="en-US" dirty="0"/>
              <a:t>We want to provide a roadmap for surveys to provide statistical data that can not just identify but also help inform interventions for people with disabilities. </a:t>
            </a:r>
          </a:p>
          <a:p>
            <a:pPr marL="628650" lvl="1" indent="-171450">
              <a:buFontTx/>
              <a:buChar char="-"/>
            </a:pPr>
            <a:r>
              <a:rPr lang="en-US" dirty="0"/>
              <a:t>We want agencies with program and outcome data to be thinking about how their data can be used for other things aside from program administration and eligibility determination.</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1F0CFB5-6272-3A49-9134-CDB92568C779}" type="slidenum">
              <a:rPr lang="en-US" smtClean="0"/>
              <a:t>7</a:t>
            </a:fld>
            <a:endParaRPr lang="en-US"/>
          </a:p>
        </p:txBody>
      </p:sp>
    </p:spTree>
    <p:extLst>
      <p:ext uri="{BB962C8B-B14F-4D97-AF65-F5344CB8AC3E}">
        <p14:creationId xmlns:p14="http://schemas.microsoft.com/office/powerpoint/2010/main" val="54826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Adapted from the logic model used in the development of the SOGI Data Action Plans</a:t>
            </a:r>
          </a:p>
          <a:p>
            <a:pPr marL="171450" indent="-171450">
              <a:buFontTx/>
              <a:buChar char="-"/>
            </a:pPr>
            <a:r>
              <a:rPr lang="en-US" dirty="0"/>
              <a:t>A logic model is helpful for situating whatever specific work is going on within the context of improving real, measurable outcomes for people with disabilities. </a:t>
            </a:r>
          </a:p>
          <a:p>
            <a:pPr marL="171450" indent="-171450">
              <a:buFontTx/>
              <a:buChar char="-"/>
            </a:pPr>
            <a:r>
              <a:rPr lang="en-US" dirty="0"/>
              <a:t>This working group intends to provide agencies with tools to improve the quality and availability of “disability data”, and I want to make sure that we’re not focused too narrowly in that there are different kinds of data and different kinds of uses for those data.</a:t>
            </a:r>
          </a:p>
          <a:p>
            <a:pPr marL="171450" indent="-171450">
              <a:buFontTx/>
              <a:buChar char="-"/>
            </a:pPr>
            <a:r>
              <a:rPr lang="en-US" dirty="0"/>
              <a:t>There’s statistical data from surveys that’s intended to be used for evidence building, usually identifying problem areas and analyzing potential solutions.</a:t>
            </a:r>
          </a:p>
          <a:p>
            <a:pPr marL="171450" indent="-171450">
              <a:buFontTx/>
              <a:buChar char="-"/>
            </a:pPr>
            <a:r>
              <a:rPr lang="en-US" dirty="0"/>
              <a:t>And there’s administrative data, usually intended to help agencies administer Federal programs but also increasingly used for evidence building to identify disparities, design solutions, and evaluate effectiveness. </a:t>
            </a:r>
          </a:p>
          <a:p>
            <a:pPr marL="171450" indent="-171450">
              <a:buFontTx/>
              <a:buChar char="-"/>
            </a:pPr>
            <a:r>
              <a:rPr lang="en-US" dirty="0"/>
              <a:t>So, as usual our major deliverable will be a report and this model also gives us a good framework for thinking about what we want that report to accomplish.</a:t>
            </a:r>
          </a:p>
          <a:p>
            <a:pPr marL="628650" lvl="1" indent="-171450">
              <a:buFontTx/>
              <a:buChar char="-"/>
            </a:pPr>
            <a:r>
              <a:rPr lang="en-US" dirty="0"/>
              <a:t>We want to provide a roadmap for surveys to provide statistical data that can not just identify but also help inform interventions for people with disabilities. </a:t>
            </a:r>
          </a:p>
          <a:p>
            <a:pPr marL="628650" lvl="1" indent="-171450">
              <a:buFontTx/>
              <a:buChar char="-"/>
            </a:pPr>
            <a:r>
              <a:rPr lang="en-US" dirty="0"/>
              <a:t>We want agencies with program and outcome data to be thinking about how their data can be used for other things aside from program administration and eligibility determination.</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1F0CFB5-6272-3A49-9134-CDB92568C779}" type="slidenum">
              <a:rPr lang="en-US" smtClean="0"/>
              <a:t>8</a:t>
            </a:fld>
            <a:endParaRPr lang="en-US"/>
          </a:p>
        </p:txBody>
      </p:sp>
    </p:spTree>
    <p:extLst>
      <p:ext uri="{BB962C8B-B14F-4D97-AF65-F5344CB8AC3E}">
        <p14:creationId xmlns:p14="http://schemas.microsoft.com/office/powerpoint/2010/main" val="74547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578678-88A4-4BE9-BB45-C5BDA72D90F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6591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F0CFB5-6272-3A49-9134-CDB92568C779}" type="slidenum">
              <a:rPr lang="en-US" smtClean="0"/>
              <a:t>10</a:t>
            </a:fld>
            <a:endParaRPr lang="en-US"/>
          </a:p>
        </p:txBody>
      </p:sp>
    </p:spTree>
    <p:extLst>
      <p:ext uri="{BB962C8B-B14F-4D97-AF65-F5344CB8AC3E}">
        <p14:creationId xmlns:p14="http://schemas.microsoft.com/office/powerpoint/2010/main" val="1914928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F0CFB5-6272-3A49-9134-CDB92568C779}" type="slidenum">
              <a:rPr lang="en-US" smtClean="0"/>
              <a:t>12</a:t>
            </a:fld>
            <a:endParaRPr lang="en-US"/>
          </a:p>
        </p:txBody>
      </p:sp>
    </p:spTree>
    <p:extLst>
      <p:ext uri="{BB962C8B-B14F-4D97-AF65-F5344CB8AC3E}">
        <p14:creationId xmlns:p14="http://schemas.microsoft.com/office/powerpoint/2010/main" val="1781328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13</a:t>
            </a:fld>
            <a:endParaRPr lang="en-US"/>
          </a:p>
        </p:txBody>
      </p:sp>
    </p:spTree>
    <p:extLst>
      <p:ext uri="{BB962C8B-B14F-4D97-AF65-F5344CB8AC3E}">
        <p14:creationId xmlns:p14="http://schemas.microsoft.com/office/powerpoint/2010/main" val="418635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A1F0CFB5-6272-3A49-9134-CDB92568C779}" type="slidenum">
              <a:rPr lang="en-US" smtClean="0"/>
              <a:t>17</a:t>
            </a:fld>
            <a:endParaRPr lang="en-US" dirty="0"/>
          </a:p>
        </p:txBody>
      </p:sp>
    </p:spTree>
    <p:extLst>
      <p:ext uri="{BB962C8B-B14F-4D97-AF65-F5344CB8AC3E}">
        <p14:creationId xmlns:p14="http://schemas.microsoft.com/office/powerpoint/2010/main" val="2498343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dirty="0"/>
          </a:p>
        </p:txBody>
      </p:sp>
    </p:spTree>
    <p:extLst>
      <p:ext uri="{BB962C8B-B14F-4D97-AF65-F5344CB8AC3E}">
        <p14:creationId xmlns:p14="http://schemas.microsoft.com/office/powerpoint/2010/main" val="270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7C7A-8FF3-D4CC-65CA-77B5875A4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99A40-BEEE-7F0B-C097-940C5EF474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BCDF60-3BD3-3EA0-5477-8138C6A40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993A6-DBA1-342A-FB44-2D313EA182BE}"/>
              </a:ext>
            </a:extLst>
          </p:cNvPr>
          <p:cNvSpPr>
            <a:spLocks noGrp="1"/>
          </p:cNvSpPr>
          <p:nvPr>
            <p:ph type="dt" sz="half" idx="10"/>
          </p:nvPr>
        </p:nvSpPr>
        <p:spPr/>
        <p:txBody>
          <a:bodyPr/>
          <a:lstStyle/>
          <a:p>
            <a:fld id="{40798B9C-1E8C-4242-97BA-EEEBC4984D8B}" type="datetimeFigureOut">
              <a:rPr lang="en-US" smtClean="0"/>
              <a:t>4/10/2024</a:t>
            </a:fld>
            <a:endParaRPr lang="en-US"/>
          </a:p>
        </p:txBody>
      </p:sp>
      <p:sp>
        <p:nvSpPr>
          <p:cNvPr id="6" name="Footer Placeholder 5">
            <a:extLst>
              <a:ext uri="{FF2B5EF4-FFF2-40B4-BE49-F238E27FC236}">
                <a16:creationId xmlns:a16="http://schemas.microsoft.com/office/drawing/2014/main" id="{32BB39E1-B963-BC5B-7621-9BFE9D34D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CB6430-F0B0-5D89-4E20-57B22E8209AE}"/>
              </a:ext>
            </a:extLst>
          </p:cNvPr>
          <p:cNvSpPr>
            <a:spLocks noGrp="1"/>
          </p:cNvSpPr>
          <p:nvPr>
            <p:ph type="sldNum" sz="quarter" idx="12"/>
          </p:nvPr>
        </p:nvSpPr>
        <p:spPr/>
        <p:txBody>
          <a:bodyPr/>
          <a:lstStyle/>
          <a:p>
            <a:fld id="{0D30AA29-3EF5-41D3-B6EA-8C470A5C7A76}" type="slidenum">
              <a:rPr lang="en-US" smtClean="0"/>
              <a:t>‹#›</a:t>
            </a:fld>
            <a:endParaRPr lang="en-US"/>
          </a:p>
        </p:txBody>
      </p:sp>
    </p:spTree>
    <p:extLst>
      <p:ext uri="{BB962C8B-B14F-4D97-AF65-F5344CB8AC3E}">
        <p14:creationId xmlns:p14="http://schemas.microsoft.com/office/powerpoint/2010/main" val="91312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AD1C-E217-13D3-11BD-640FDDC35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08DBE-0CDD-CE9C-C638-3C572B893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F8E7FF-6D23-2B1F-C8C2-DC5F35046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D5EA6-0078-C9B6-5D92-4C0AB980DFD3}"/>
              </a:ext>
            </a:extLst>
          </p:cNvPr>
          <p:cNvSpPr>
            <a:spLocks noGrp="1"/>
          </p:cNvSpPr>
          <p:nvPr>
            <p:ph type="dt" sz="half" idx="10"/>
          </p:nvPr>
        </p:nvSpPr>
        <p:spPr/>
        <p:txBody>
          <a:bodyPr/>
          <a:lstStyle/>
          <a:p>
            <a:fld id="{40798B9C-1E8C-4242-97BA-EEEBC4984D8B}" type="datetimeFigureOut">
              <a:rPr lang="en-US" smtClean="0"/>
              <a:t>4/10/2024</a:t>
            </a:fld>
            <a:endParaRPr lang="en-US"/>
          </a:p>
        </p:txBody>
      </p:sp>
      <p:sp>
        <p:nvSpPr>
          <p:cNvPr id="6" name="Footer Placeholder 5">
            <a:extLst>
              <a:ext uri="{FF2B5EF4-FFF2-40B4-BE49-F238E27FC236}">
                <a16:creationId xmlns:a16="http://schemas.microsoft.com/office/drawing/2014/main" id="{FFF75AC4-BEF5-A53C-916E-A94DE4B56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9E3DC-BAAB-31A3-4BF9-5E9462E7323E}"/>
              </a:ext>
            </a:extLst>
          </p:cNvPr>
          <p:cNvSpPr>
            <a:spLocks noGrp="1"/>
          </p:cNvSpPr>
          <p:nvPr>
            <p:ph type="sldNum" sz="quarter" idx="12"/>
          </p:nvPr>
        </p:nvSpPr>
        <p:spPr/>
        <p:txBody>
          <a:bodyPr/>
          <a:lstStyle/>
          <a:p>
            <a:fld id="{0D30AA29-3EF5-41D3-B6EA-8C470A5C7A76}" type="slidenum">
              <a:rPr lang="en-US" smtClean="0"/>
              <a:t>‹#›</a:t>
            </a:fld>
            <a:endParaRPr lang="en-US"/>
          </a:p>
        </p:txBody>
      </p:sp>
    </p:spTree>
    <p:extLst>
      <p:ext uri="{BB962C8B-B14F-4D97-AF65-F5344CB8AC3E}">
        <p14:creationId xmlns:p14="http://schemas.microsoft.com/office/powerpoint/2010/main" val="310520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7277-0263-2DD4-621E-53DAABD4D4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CC3D91-96F7-DE12-BF11-9ECAEAC70C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37276-3A3F-4A44-EF5A-4CB97372552C}"/>
              </a:ext>
            </a:extLst>
          </p:cNvPr>
          <p:cNvSpPr>
            <a:spLocks noGrp="1"/>
          </p:cNvSpPr>
          <p:nvPr>
            <p:ph type="dt" sz="half" idx="10"/>
          </p:nvPr>
        </p:nvSpPr>
        <p:spPr/>
        <p:txBody>
          <a:bodyPr/>
          <a:lstStyle/>
          <a:p>
            <a:fld id="{40798B9C-1E8C-4242-97BA-EEEBC4984D8B}" type="datetimeFigureOut">
              <a:rPr lang="en-US" smtClean="0"/>
              <a:t>4/10/2024</a:t>
            </a:fld>
            <a:endParaRPr lang="en-US"/>
          </a:p>
        </p:txBody>
      </p:sp>
      <p:sp>
        <p:nvSpPr>
          <p:cNvPr id="5" name="Footer Placeholder 4">
            <a:extLst>
              <a:ext uri="{FF2B5EF4-FFF2-40B4-BE49-F238E27FC236}">
                <a16:creationId xmlns:a16="http://schemas.microsoft.com/office/drawing/2014/main" id="{0B7AFCAD-295E-12D1-2F08-3C2872A06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6F4D0-793A-7484-A9DA-97C77E6529CA}"/>
              </a:ext>
            </a:extLst>
          </p:cNvPr>
          <p:cNvSpPr>
            <a:spLocks noGrp="1"/>
          </p:cNvSpPr>
          <p:nvPr>
            <p:ph type="sldNum" sz="quarter" idx="12"/>
          </p:nvPr>
        </p:nvSpPr>
        <p:spPr/>
        <p:txBody>
          <a:bodyPr/>
          <a:lstStyle/>
          <a:p>
            <a:fld id="{0D30AA29-3EF5-41D3-B6EA-8C470A5C7A76}" type="slidenum">
              <a:rPr lang="en-US" smtClean="0"/>
              <a:t>‹#›</a:t>
            </a:fld>
            <a:endParaRPr lang="en-US"/>
          </a:p>
        </p:txBody>
      </p:sp>
    </p:spTree>
    <p:extLst>
      <p:ext uri="{BB962C8B-B14F-4D97-AF65-F5344CB8AC3E}">
        <p14:creationId xmlns:p14="http://schemas.microsoft.com/office/powerpoint/2010/main" val="1111788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32C25-1459-A13D-113F-7A4516F38D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C8A81-039C-3E0B-1B80-1BA076C310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ED9D9-3AC1-E35F-50D8-A41FB46516D0}"/>
              </a:ext>
            </a:extLst>
          </p:cNvPr>
          <p:cNvSpPr>
            <a:spLocks noGrp="1"/>
          </p:cNvSpPr>
          <p:nvPr>
            <p:ph type="dt" sz="half" idx="10"/>
          </p:nvPr>
        </p:nvSpPr>
        <p:spPr/>
        <p:txBody>
          <a:bodyPr/>
          <a:lstStyle/>
          <a:p>
            <a:fld id="{40798B9C-1E8C-4242-97BA-EEEBC4984D8B}" type="datetimeFigureOut">
              <a:rPr lang="en-US" smtClean="0"/>
              <a:t>4/10/2024</a:t>
            </a:fld>
            <a:endParaRPr lang="en-US"/>
          </a:p>
        </p:txBody>
      </p:sp>
      <p:sp>
        <p:nvSpPr>
          <p:cNvPr id="5" name="Footer Placeholder 4">
            <a:extLst>
              <a:ext uri="{FF2B5EF4-FFF2-40B4-BE49-F238E27FC236}">
                <a16:creationId xmlns:a16="http://schemas.microsoft.com/office/drawing/2014/main" id="{A664E83E-2AA4-9858-E1E4-F469EE998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D59A7-6359-335D-DD1E-0ABF624BDD7D}"/>
              </a:ext>
            </a:extLst>
          </p:cNvPr>
          <p:cNvSpPr>
            <a:spLocks noGrp="1"/>
          </p:cNvSpPr>
          <p:nvPr>
            <p:ph type="sldNum" sz="quarter" idx="12"/>
          </p:nvPr>
        </p:nvSpPr>
        <p:spPr/>
        <p:txBody>
          <a:bodyPr/>
          <a:lstStyle/>
          <a:p>
            <a:fld id="{0D30AA29-3EF5-41D3-B6EA-8C470A5C7A76}" type="slidenum">
              <a:rPr lang="en-US" smtClean="0"/>
              <a:t>‹#›</a:t>
            </a:fld>
            <a:endParaRPr lang="en-US"/>
          </a:p>
        </p:txBody>
      </p:sp>
    </p:spTree>
    <p:extLst>
      <p:ext uri="{BB962C8B-B14F-4D97-AF65-F5344CB8AC3E}">
        <p14:creationId xmlns:p14="http://schemas.microsoft.com/office/powerpoint/2010/main" val="225652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pag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9BD3E08-2F13-8E44-A832-05C8DBB27743}"/>
              </a:ext>
            </a:extLst>
          </p:cNvPr>
          <p:cNvPicPr>
            <a:picLocks noChangeAspect="1"/>
          </p:cNvPicPr>
          <p:nvPr userDrawn="1"/>
        </p:nvPicPr>
        <p:blipFill>
          <a:blip r:embed="rId2"/>
          <a:srcRect/>
          <a:stretch/>
        </p:blipFill>
        <p:spPr>
          <a:xfrm>
            <a:off x="0" y="0"/>
            <a:ext cx="12192000" cy="6858000"/>
          </a:xfrm>
          <a:prstGeom prst="rect">
            <a:avLst/>
          </a:prstGeom>
        </p:spPr>
      </p:pic>
      <p:pic>
        <p:nvPicPr>
          <p:cNvPr id="21" name="Picture 20" descr="A picture containing text, sign&#10;&#10;Description automatically generated">
            <a:extLst>
              <a:ext uri="{FF2B5EF4-FFF2-40B4-BE49-F238E27FC236}">
                <a16:creationId xmlns:a16="http://schemas.microsoft.com/office/drawing/2014/main" id="{FD573D32-146C-B04E-A18C-7AB6E47654C5}"/>
              </a:ext>
            </a:extLst>
          </p:cNvPr>
          <p:cNvPicPr>
            <a:picLocks noChangeAspect="1"/>
          </p:cNvPicPr>
          <p:nvPr userDrawn="1"/>
        </p:nvPicPr>
        <p:blipFill>
          <a:blip r:embed="rId3"/>
          <a:stretch>
            <a:fillRect/>
          </a:stretch>
        </p:blipFill>
        <p:spPr>
          <a:xfrm>
            <a:off x="5582555" y="897572"/>
            <a:ext cx="1023172" cy="978408"/>
          </a:xfrm>
          <a:prstGeom prst="rect">
            <a:avLst/>
          </a:prstGeom>
        </p:spPr>
      </p:pic>
      <p:sp>
        <p:nvSpPr>
          <p:cNvPr id="22" name="Title 1">
            <a:extLst>
              <a:ext uri="{FF2B5EF4-FFF2-40B4-BE49-F238E27FC236}">
                <a16:creationId xmlns:a16="http://schemas.microsoft.com/office/drawing/2014/main" id="{19C6287F-44CC-3E43-9E09-8F0FD8CB724B}"/>
              </a:ext>
            </a:extLst>
          </p:cNvPr>
          <p:cNvSpPr>
            <a:spLocks noGrp="1"/>
          </p:cNvSpPr>
          <p:nvPr>
            <p:ph type="ctrTitle" hasCustomPrompt="1"/>
          </p:nvPr>
        </p:nvSpPr>
        <p:spPr>
          <a:xfrm>
            <a:off x="1524000" y="2756964"/>
            <a:ext cx="9144000" cy="1529364"/>
          </a:xfrm>
          <a:prstGeom prst="rect">
            <a:avLst/>
          </a:prstGeom>
        </p:spPr>
        <p:txBody>
          <a:bodyPr anchor="t">
            <a:normAutofit/>
          </a:bodyPr>
          <a:lstStyle>
            <a:lvl1pPr algn="ctr">
              <a:lnSpc>
                <a:spcPct val="100000"/>
              </a:lnSpc>
              <a:defRPr sz="5200">
                <a:solidFill>
                  <a:srgbClr val="01235B"/>
                </a:solidFill>
                <a:latin typeface="Georgia" panose="02040502050405020303" pitchFamily="18" charset="0"/>
              </a:defRPr>
            </a:lvl1pPr>
          </a:lstStyle>
          <a:p>
            <a:r>
              <a:rPr lang="en-US" dirty="0">
                <a:effectLst/>
              </a:rPr>
              <a:t>Title Lorem Ipsum </a:t>
            </a:r>
            <a:br>
              <a:rPr lang="en-US" dirty="0">
                <a:effectLst/>
              </a:rPr>
            </a:br>
            <a:r>
              <a:rPr lang="en-US" dirty="0">
                <a:effectLst/>
              </a:rPr>
              <a:t>Dolor Sit </a:t>
            </a:r>
            <a:r>
              <a:rPr lang="en-US" dirty="0" err="1">
                <a:effectLst/>
              </a:rPr>
              <a:t>Amet</a:t>
            </a:r>
            <a:endParaRPr lang="en-US" dirty="0"/>
          </a:p>
        </p:txBody>
      </p:sp>
      <p:sp>
        <p:nvSpPr>
          <p:cNvPr id="23" name="Subtitle 2">
            <a:extLst>
              <a:ext uri="{FF2B5EF4-FFF2-40B4-BE49-F238E27FC236}">
                <a16:creationId xmlns:a16="http://schemas.microsoft.com/office/drawing/2014/main" id="{0317AFDF-25A6-B449-9055-74655257895E}"/>
              </a:ext>
            </a:extLst>
          </p:cNvPr>
          <p:cNvSpPr>
            <a:spLocks noGrp="1"/>
          </p:cNvSpPr>
          <p:nvPr>
            <p:ph type="subTitle" idx="1" hasCustomPrompt="1"/>
          </p:nvPr>
        </p:nvSpPr>
        <p:spPr>
          <a:xfrm>
            <a:off x="1524000" y="4469131"/>
            <a:ext cx="9144000" cy="618332"/>
          </a:xfrm>
          <a:prstGeom prst="rect">
            <a:avLst/>
          </a:prstGeom>
        </p:spPr>
        <p:txBody>
          <a:bodyPr anchor="t">
            <a:normAutofit/>
          </a:bodyPr>
          <a:lstStyle>
            <a:lvl1pPr marL="0" indent="0" algn="ctr">
              <a:buNone/>
              <a:defRPr sz="2200">
                <a:solidFill>
                  <a:srgbClr val="01235B"/>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rPr>
              <a:t>Supporting Subhead Lorem Ipsum</a:t>
            </a:r>
            <a:endParaRPr lang="en-US" dirty="0"/>
          </a:p>
        </p:txBody>
      </p:sp>
    </p:spTree>
    <p:extLst>
      <p:ext uri="{BB962C8B-B14F-4D97-AF65-F5344CB8AC3E}">
        <p14:creationId xmlns:p14="http://schemas.microsoft.com/office/powerpoint/2010/main" val="2142776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ngle column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14A19-5ADC-EF4F-8B87-839B3A99F1D5}"/>
              </a:ext>
            </a:extLst>
          </p:cNvPr>
          <p:cNvPicPr>
            <a:picLocks noChangeAspect="1"/>
          </p:cNvPicPr>
          <p:nvPr userDrawn="1"/>
        </p:nvPicPr>
        <p:blipFill>
          <a:blip r:embed="rId2"/>
          <a:srcRect/>
          <a:stretch/>
        </p:blipFill>
        <p:spPr>
          <a:xfrm>
            <a:off x="0" y="0"/>
            <a:ext cx="12192000" cy="6858000"/>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3"/>
          <a:stretch>
            <a:fillRect/>
          </a:stretch>
        </p:blipFill>
        <p:spPr>
          <a:xfrm>
            <a:off x="5271041" y="1241232"/>
            <a:ext cx="1649918" cy="1161288"/>
          </a:xfrm>
          <a:prstGeom prst="rect">
            <a:avLst/>
          </a:prstGeom>
        </p:spPr>
      </p:pic>
      <p:sp>
        <p:nvSpPr>
          <p:cNvPr id="16" name="Title 1">
            <a:extLst>
              <a:ext uri="{FF2B5EF4-FFF2-40B4-BE49-F238E27FC236}">
                <a16:creationId xmlns:a16="http://schemas.microsoft.com/office/drawing/2014/main" id="{16B1C267-139E-064D-B20A-78F4C1EB1FB4}"/>
              </a:ext>
            </a:extLst>
          </p:cNvPr>
          <p:cNvSpPr>
            <a:spLocks noGrp="1"/>
          </p:cNvSpPr>
          <p:nvPr>
            <p:ph type="ctrTitle" hasCustomPrompt="1"/>
          </p:nvPr>
        </p:nvSpPr>
        <p:spPr>
          <a:xfrm>
            <a:off x="797853" y="1447662"/>
            <a:ext cx="9144000" cy="1346200"/>
          </a:xfrm>
          <a:prstGeom prst="rect">
            <a:avLst/>
          </a:prstGeom>
        </p:spPr>
        <p:txBody>
          <a:bodyPr anchor="t">
            <a:normAutofit/>
          </a:bodyPr>
          <a:lstStyle>
            <a:lvl1pPr algn="l">
              <a:lnSpc>
                <a:spcPct val="100000"/>
              </a:lnSpc>
              <a:defRPr sz="3600">
                <a:solidFill>
                  <a:srgbClr val="01235B"/>
                </a:solidFill>
                <a:latin typeface="Georgia" panose="02040502050405020303" pitchFamily="18" charset="0"/>
              </a:defRPr>
            </a:lvl1pPr>
          </a:lstStyle>
          <a:p>
            <a:r>
              <a:rPr lang="en-US" dirty="0">
                <a:effectLst/>
              </a:rPr>
              <a:t>Title Lorem Ipsum </a:t>
            </a:r>
            <a:br>
              <a:rPr lang="en-US" dirty="0">
                <a:effectLst/>
              </a:rPr>
            </a:br>
            <a:r>
              <a:rPr lang="en-US" dirty="0">
                <a:effectLst/>
              </a:rPr>
              <a:t>Dolor Sit </a:t>
            </a:r>
            <a:r>
              <a:rPr lang="en-US" dirty="0" err="1">
                <a:effectLst/>
              </a:rPr>
              <a:t>Amet</a:t>
            </a:r>
            <a:endParaRPr lang="en-US" dirty="0"/>
          </a:p>
        </p:txBody>
      </p:sp>
      <p:sp>
        <p:nvSpPr>
          <p:cNvPr id="10" name="Text Placeholder 8">
            <a:extLst>
              <a:ext uri="{FF2B5EF4-FFF2-40B4-BE49-F238E27FC236}">
                <a16:creationId xmlns:a16="http://schemas.microsoft.com/office/drawing/2014/main" id="{FCFB9E8A-A30D-C846-BF95-9B05429552B3}"/>
              </a:ext>
            </a:extLst>
          </p:cNvPr>
          <p:cNvSpPr>
            <a:spLocks noGrp="1"/>
          </p:cNvSpPr>
          <p:nvPr>
            <p:ph type="body" sz="quarter" idx="14" hasCustomPrompt="1"/>
          </p:nvPr>
        </p:nvSpPr>
        <p:spPr>
          <a:xfrm>
            <a:off x="798513" y="1153294"/>
            <a:ext cx="1705201" cy="276225"/>
          </a:xfrm>
          <a:prstGeom prst="rect">
            <a:avLst/>
          </a:prstGeom>
        </p:spPr>
        <p:txBody>
          <a:bodyPr/>
          <a:lstStyle>
            <a:lvl1pPr marL="0" indent="0">
              <a:buNone/>
              <a:defRPr sz="1200" b="0" i="0">
                <a:solidFill>
                  <a:srgbClr val="8D634D"/>
                </a:solidFill>
                <a:latin typeface="Arial" panose="020B0604020202020204" pitchFamily="34" charset="0"/>
                <a:cs typeface="Arial" panose="020B0604020202020204" pitchFamily="34" charset="0"/>
              </a:defRPr>
            </a:lvl1pPr>
            <a:lvl2pPr marL="457200" indent="0">
              <a:buNone/>
              <a:defRPr sz="1200" b="0" i="0">
                <a:solidFill>
                  <a:srgbClr val="8D634D"/>
                </a:solidFill>
                <a:latin typeface="Decimal Medium" panose="02000600000000000000" pitchFamily="2" charset="0"/>
                <a:cs typeface="Decimal Medium" panose="02000600000000000000" pitchFamily="2" charset="0"/>
              </a:defRPr>
            </a:lvl2pPr>
            <a:lvl3pPr marL="914400" indent="0">
              <a:buNone/>
              <a:defRPr sz="1200" b="0" i="0">
                <a:solidFill>
                  <a:srgbClr val="8D634D"/>
                </a:solidFill>
                <a:latin typeface="Decimal Medium" panose="02000600000000000000" pitchFamily="2" charset="0"/>
                <a:cs typeface="Decimal Medium" panose="02000600000000000000" pitchFamily="2" charset="0"/>
              </a:defRPr>
            </a:lvl3pPr>
            <a:lvl4pPr marL="1371600" indent="0">
              <a:buNone/>
              <a:defRPr sz="1200" b="0" i="0">
                <a:solidFill>
                  <a:srgbClr val="8D634D"/>
                </a:solidFill>
                <a:latin typeface="Decimal Medium" panose="02000600000000000000" pitchFamily="2" charset="0"/>
                <a:cs typeface="Decimal Medium" panose="02000600000000000000" pitchFamily="2" charset="0"/>
              </a:defRPr>
            </a:lvl4pPr>
            <a:lvl5pPr marL="1828800" indent="0">
              <a:buNone/>
              <a:defRPr sz="1200" b="0" i="0">
                <a:solidFill>
                  <a:srgbClr val="8D634D"/>
                </a:solidFill>
                <a:latin typeface="Decimal Medium" panose="02000600000000000000" pitchFamily="2" charset="0"/>
                <a:cs typeface="Decimal Medium" panose="02000600000000000000" pitchFamily="2" charset="0"/>
              </a:defRPr>
            </a:lvl5pPr>
          </a:lstStyle>
          <a:p>
            <a:pPr lvl="0"/>
            <a:r>
              <a:rPr lang="en-US" dirty="0"/>
              <a:t>SUBTITLE HERE</a:t>
            </a:r>
          </a:p>
        </p:txBody>
      </p:sp>
      <p:sp>
        <p:nvSpPr>
          <p:cNvPr id="13" name="Text Placeholder 4">
            <a:extLst>
              <a:ext uri="{FF2B5EF4-FFF2-40B4-BE49-F238E27FC236}">
                <a16:creationId xmlns:a16="http://schemas.microsoft.com/office/drawing/2014/main" id="{89A73098-6588-FE4C-82D2-4EB7B79B3E04}"/>
              </a:ext>
            </a:extLst>
          </p:cNvPr>
          <p:cNvSpPr>
            <a:spLocks noGrp="1"/>
          </p:cNvSpPr>
          <p:nvPr>
            <p:ph type="body" sz="quarter" idx="13" hasCustomPrompt="1"/>
          </p:nvPr>
        </p:nvSpPr>
        <p:spPr>
          <a:xfrm>
            <a:off x="790596" y="2908024"/>
            <a:ext cx="9151257" cy="2708744"/>
          </a:xfrm>
          <a:prstGeom prst="rect">
            <a:avLst/>
          </a:prstGeom>
        </p:spPr>
        <p:txBody>
          <a:bodyPr/>
          <a:lstStyle>
            <a:lvl1pPr marL="0" indent="0">
              <a:lnSpc>
                <a:spcPct val="150000"/>
              </a:lnSpc>
              <a:buNone/>
              <a:defRPr sz="1400">
                <a:solidFill>
                  <a:srgbClr val="01235B"/>
                </a:solidFill>
                <a:latin typeface="Georgia" panose="02040502050405020303" pitchFamily="18" charset="0"/>
              </a:defRPr>
            </a:lvl1pPr>
            <a:lvl2pPr marL="457200" indent="0">
              <a:buNone/>
              <a:defRPr sz="1400">
                <a:solidFill>
                  <a:srgbClr val="01235B"/>
                </a:solidFill>
                <a:latin typeface="Georgia" panose="02040502050405020303" pitchFamily="18" charset="0"/>
              </a:defRPr>
            </a:lvl2pPr>
            <a:lvl3pPr marL="914400" indent="0">
              <a:buNone/>
              <a:defRPr sz="1400">
                <a:solidFill>
                  <a:srgbClr val="01235B"/>
                </a:solidFill>
                <a:latin typeface="Georgia" panose="02040502050405020303" pitchFamily="18" charset="0"/>
              </a:defRPr>
            </a:lvl3pPr>
            <a:lvl4pPr marL="1371600" indent="0">
              <a:buNone/>
              <a:defRPr sz="1400">
                <a:solidFill>
                  <a:srgbClr val="01235B"/>
                </a:solidFill>
                <a:latin typeface="Georgia" panose="02040502050405020303" pitchFamily="18" charset="0"/>
              </a:defRPr>
            </a:lvl4pPr>
            <a:lvl5pPr marL="1828800" indent="0">
              <a:buNone/>
              <a:defRPr sz="1400">
                <a:solidFill>
                  <a:srgbClr val="01235B"/>
                </a:solidFill>
                <a:latin typeface="Georgia" panose="02040502050405020303" pitchFamily="18" charset="0"/>
              </a:defRPr>
            </a:lvl5pPr>
          </a:lstStyle>
          <a:p>
            <a:pPr lvl="0"/>
            <a:r>
              <a:rPr lang="en-US" dirty="0"/>
              <a:t>Nunc non </a:t>
            </a:r>
            <a:r>
              <a:rPr lang="en-US" dirty="0" err="1"/>
              <a:t>justo</a:t>
            </a:r>
            <a:r>
              <a:rPr lang="en-US" dirty="0"/>
              <a:t> vitae </a:t>
            </a:r>
            <a:r>
              <a:rPr lang="en-US" dirty="0" err="1"/>
              <a:t>est</a:t>
            </a:r>
            <a:r>
              <a:rPr lang="en-US" dirty="0"/>
              <a:t> </a:t>
            </a:r>
            <a:r>
              <a:rPr lang="en-US" dirty="0" err="1"/>
              <a:t>viverra</a:t>
            </a:r>
            <a:r>
              <a:rPr lang="en-US" dirty="0"/>
              <a:t> </a:t>
            </a:r>
            <a:r>
              <a:rPr lang="en-US" dirty="0" err="1"/>
              <a:t>elementum</a:t>
            </a:r>
            <a:r>
              <a:rPr lang="en-US" dirty="0"/>
              <a:t> a </a:t>
            </a:r>
            <a:r>
              <a:rPr lang="en-US" dirty="0" err="1"/>
              <a:t>finibus</a:t>
            </a:r>
            <a:r>
              <a:rPr lang="en-US" dirty="0"/>
              <a:t> </a:t>
            </a:r>
            <a:r>
              <a:rPr lang="en-US" dirty="0" err="1"/>
              <a:t>neque</a:t>
            </a:r>
            <a:r>
              <a:rPr lang="en-US" dirty="0"/>
              <a:t>. </a:t>
            </a:r>
            <a:r>
              <a:rPr lang="en-US" dirty="0" err="1"/>
              <a:t>Fusce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Integer vitae eros vel </a:t>
            </a:r>
            <a:r>
              <a:rPr lang="en-US" dirty="0" err="1"/>
              <a:t>orci</a:t>
            </a:r>
            <a:r>
              <a:rPr lang="en-US" dirty="0"/>
              <a:t> </a:t>
            </a:r>
            <a:r>
              <a:rPr lang="en-US" dirty="0" err="1"/>
              <a:t>porttitor</a:t>
            </a:r>
            <a:r>
              <a:rPr lang="en-US" dirty="0"/>
              <a:t> maximus at </a:t>
            </a:r>
            <a:r>
              <a:rPr lang="en-US" dirty="0" err="1"/>
              <a:t>eu</a:t>
            </a:r>
            <a:r>
              <a:rPr lang="en-US" dirty="0"/>
              <a:t> </a:t>
            </a:r>
            <a:r>
              <a:rPr lang="en-US" dirty="0" err="1"/>
              <a:t>mauris</a:t>
            </a:r>
            <a:r>
              <a:rPr lang="en-US" dirty="0"/>
              <a:t>. Proin </a:t>
            </a:r>
            <a:r>
              <a:rPr lang="en-US" dirty="0" err="1"/>
              <a:t>tempor</a:t>
            </a:r>
            <a:r>
              <a:rPr lang="en-US" dirty="0"/>
              <a:t> </a:t>
            </a:r>
            <a:r>
              <a:rPr lang="en-US" dirty="0" err="1"/>
              <a:t>mauris</a:t>
            </a:r>
            <a:r>
              <a:rPr lang="en-US" dirty="0"/>
              <a:t> non fermentum </a:t>
            </a:r>
            <a:r>
              <a:rPr lang="en-US" dirty="0" err="1"/>
              <a:t>tempor</a:t>
            </a:r>
            <a:r>
              <a:rPr lang="en-US" dirty="0"/>
              <a:t>. Integer vitae eros vel. Integer vita. Integer vitae eros vel. </a:t>
            </a:r>
            <a:r>
              <a:rPr lang="en-US" dirty="0" err="1"/>
              <a:t>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Nunc non </a:t>
            </a:r>
            <a:r>
              <a:rPr lang="en-US" dirty="0" err="1"/>
              <a:t>justo</a:t>
            </a:r>
            <a:r>
              <a:rPr lang="en-US" dirty="0"/>
              <a:t> vitae </a:t>
            </a:r>
            <a:r>
              <a:rPr lang="en-US" dirty="0" err="1"/>
              <a:t>est</a:t>
            </a:r>
            <a:r>
              <a:rPr lang="en-US" dirty="0"/>
              <a:t> </a:t>
            </a:r>
            <a:r>
              <a:rPr lang="en-US" dirty="0" err="1"/>
              <a:t>viverra</a:t>
            </a:r>
            <a:r>
              <a:rPr lang="en-US" dirty="0"/>
              <a:t> </a:t>
            </a:r>
            <a:r>
              <a:rPr lang="en-US" dirty="0" err="1"/>
              <a:t>elementum</a:t>
            </a:r>
            <a:r>
              <a:rPr lang="en-US" dirty="0"/>
              <a:t> a </a:t>
            </a:r>
            <a:r>
              <a:rPr lang="en-US" dirty="0" err="1"/>
              <a:t>finibus</a:t>
            </a:r>
            <a:r>
              <a:rPr lang="en-US" dirty="0"/>
              <a:t> </a:t>
            </a:r>
            <a:r>
              <a:rPr lang="en-US" dirty="0" err="1"/>
              <a:t>neque</a:t>
            </a:r>
            <a:r>
              <a:rPr lang="en-US" dirty="0"/>
              <a:t>. </a:t>
            </a:r>
            <a:r>
              <a:rPr lang="en-US" dirty="0" err="1"/>
              <a:t>Fusce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Integer vitae eros vel </a:t>
            </a:r>
            <a:r>
              <a:rPr lang="en-US" dirty="0" err="1"/>
              <a:t>orci</a:t>
            </a:r>
            <a:r>
              <a:rPr lang="en-US" dirty="0"/>
              <a:t> </a:t>
            </a:r>
            <a:r>
              <a:rPr lang="en-US" dirty="0" err="1"/>
              <a:t>porttitor</a:t>
            </a:r>
            <a:r>
              <a:rPr lang="en-US" dirty="0"/>
              <a:t> maximus at </a:t>
            </a:r>
            <a:r>
              <a:rPr lang="en-US" dirty="0" err="1"/>
              <a:t>eu</a:t>
            </a:r>
            <a:r>
              <a:rPr lang="en-US" dirty="0"/>
              <a:t> </a:t>
            </a:r>
            <a:r>
              <a:rPr lang="en-US" dirty="0" err="1"/>
              <a:t>mauris</a:t>
            </a:r>
            <a:r>
              <a:rPr lang="en-US" dirty="0"/>
              <a:t>. Proin </a:t>
            </a:r>
            <a:r>
              <a:rPr lang="en-US" dirty="0" err="1"/>
              <a:t>tempor</a:t>
            </a:r>
            <a:r>
              <a:rPr lang="en-US" dirty="0"/>
              <a:t> </a:t>
            </a:r>
            <a:r>
              <a:rPr lang="en-US" dirty="0" err="1"/>
              <a:t>mauris</a:t>
            </a:r>
            <a:r>
              <a:rPr lang="en-US" dirty="0"/>
              <a:t> non fermentum </a:t>
            </a:r>
            <a:r>
              <a:rPr lang="en-US" dirty="0" err="1"/>
              <a:t>tempor</a:t>
            </a:r>
            <a:r>
              <a:rPr lang="en-US" dirty="0"/>
              <a:t>. Integer vitae eros vel. Integer vita.</a:t>
            </a:r>
          </a:p>
        </p:txBody>
      </p:sp>
      <p:sp>
        <p:nvSpPr>
          <p:cNvPr id="11" name="Slide Number Placeholder 5">
            <a:extLst>
              <a:ext uri="{FF2B5EF4-FFF2-40B4-BE49-F238E27FC236}">
                <a16:creationId xmlns:a16="http://schemas.microsoft.com/office/drawing/2014/main" id="{32FDA674-A468-6D4F-BCE5-05D1EF1643D9}"/>
              </a:ext>
            </a:extLst>
          </p:cNvPr>
          <p:cNvSpPr>
            <a:spLocks noGrp="1"/>
          </p:cNvSpPr>
          <p:nvPr>
            <p:ph type="sldNum" sz="quarter" idx="4"/>
          </p:nvPr>
        </p:nvSpPr>
        <p:spPr>
          <a:xfrm>
            <a:off x="9121140" y="6226810"/>
            <a:ext cx="2743200" cy="365125"/>
          </a:xfrm>
          <a:prstGeom prst="rect">
            <a:avLst/>
          </a:prstGeom>
        </p:spPr>
        <p:txBody>
          <a:bodyPr vert="horz" lIns="91440" tIns="45720" rIns="91440" bIns="45720" rtlCol="0" anchor="ctr"/>
          <a:lstStyle>
            <a:lvl1pPr algn="r">
              <a:defRPr sz="800" b="0" i="0">
                <a:solidFill>
                  <a:srgbClr val="FFFFFF"/>
                </a:solidFill>
                <a:latin typeface="Arial" panose="020B0604020202020204" pitchFamily="34" charset="0"/>
                <a:cs typeface="Arial" panose="020B0604020202020204" pitchFamily="34" charset="0"/>
              </a:defRPr>
            </a:lvl1pPr>
          </a:lstStyle>
          <a:p>
            <a:fld id="{168939C9-AC64-B240-A8FE-6EE68C639854}" type="slidenum">
              <a:rPr lang="en-US" smtClean="0"/>
              <a:pPr/>
              <a:t>‹#›</a:t>
            </a:fld>
            <a:endParaRPr lang="en-US" dirty="0"/>
          </a:p>
        </p:txBody>
      </p:sp>
      <p:sp>
        <p:nvSpPr>
          <p:cNvPr id="12" name="Footer Placeholder 3">
            <a:extLst>
              <a:ext uri="{FF2B5EF4-FFF2-40B4-BE49-F238E27FC236}">
                <a16:creationId xmlns:a16="http://schemas.microsoft.com/office/drawing/2014/main" id="{13436D23-7AB8-EF42-A42C-8783D368B622}"/>
              </a:ext>
            </a:extLst>
          </p:cNvPr>
          <p:cNvSpPr>
            <a:spLocks noGrp="1"/>
          </p:cNvSpPr>
          <p:nvPr>
            <p:ph type="ftr" sz="quarter" idx="3"/>
          </p:nvPr>
        </p:nvSpPr>
        <p:spPr>
          <a:xfrm>
            <a:off x="1156241" y="6226810"/>
            <a:ext cx="4114800" cy="365125"/>
          </a:xfrm>
          <a:prstGeom prst="rect">
            <a:avLst/>
          </a:prstGeom>
        </p:spPr>
        <p:txBody>
          <a:bodyPr vert="horz" lIns="91440" tIns="45720" rIns="91440" bIns="45720" rtlCol="0" anchor="ctr"/>
          <a:lstStyle>
            <a:lvl1pPr algn="l">
              <a:defRPr sz="800" b="0" i="0">
                <a:solidFill>
                  <a:schemeClr val="bg1"/>
                </a:solidFill>
                <a:latin typeface="Arial" panose="020B0604020202020204" pitchFamily="34" charset="0"/>
                <a:cs typeface="Arial" panose="020B0604020202020204" pitchFamily="34" charset="0"/>
              </a:defRPr>
            </a:lvl1pPr>
          </a:lstStyle>
          <a:p>
            <a:endParaRPr lang="en-US" dirty="0"/>
          </a:p>
        </p:txBody>
      </p:sp>
      <p:pic>
        <p:nvPicPr>
          <p:cNvPr id="14" name="Picture 13">
            <a:extLst>
              <a:ext uri="{FF2B5EF4-FFF2-40B4-BE49-F238E27FC236}">
                <a16:creationId xmlns:a16="http://schemas.microsoft.com/office/drawing/2014/main" id="{085C5811-AE79-2442-8F27-4F1299045171}"/>
              </a:ext>
            </a:extLst>
          </p:cNvPr>
          <p:cNvPicPr>
            <a:picLocks noChangeAspect="1"/>
          </p:cNvPicPr>
          <p:nvPr userDrawn="1"/>
        </p:nvPicPr>
        <p:blipFill>
          <a:blip r:embed="rId4"/>
          <a:stretch>
            <a:fillRect/>
          </a:stretch>
        </p:blipFill>
        <p:spPr>
          <a:xfrm>
            <a:off x="264751" y="6152758"/>
            <a:ext cx="657170" cy="467471"/>
          </a:xfrm>
          <a:prstGeom prst="rect">
            <a:avLst/>
          </a:prstGeom>
        </p:spPr>
      </p:pic>
    </p:spTree>
    <p:extLst>
      <p:ext uri="{BB962C8B-B14F-4D97-AF65-F5344CB8AC3E}">
        <p14:creationId xmlns:p14="http://schemas.microsoft.com/office/powerpoint/2010/main" val="2575503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2"/>
          <a:stretch>
            <a:fillRect/>
          </a:stretch>
        </p:blipFill>
        <p:spPr>
          <a:xfrm>
            <a:off x="5271041" y="1241232"/>
            <a:ext cx="1649918" cy="1161288"/>
          </a:xfrm>
          <a:prstGeom prst="rect">
            <a:avLst/>
          </a:prstGeom>
        </p:spPr>
      </p:pic>
      <p:sp>
        <p:nvSpPr>
          <p:cNvPr id="24" name="Text Placeholder 20">
            <a:extLst>
              <a:ext uri="{FF2B5EF4-FFF2-40B4-BE49-F238E27FC236}">
                <a16:creationId xmlns:a16="http://schemas.microsoft.com/office/drawing/2014/main" id="{1D599901-EDC2-7846-8B53-C6E534F171B7}"/>
              </a:ext>
            </a:extLst>
          </p:cNvPr>
          <p:cNvSpPr>
            <a:spLocks noGrp="1"/>
          </p:cNvSpPr>
          <p:nvPr>
            <p:ph type="body" sz="quarter" idx="11" hasCustomPrompt="1"/>
          </p:nvPr>
        </p:nvSpPr>
        <p:spPr>
          <a:xfrm>
            <a:off x="1524000" y="4469131"/>
            <a:ext cx="9144000" cy="1045369"/>
          </a:xfrm>
          <a:prstGeom prst="rect">
            <a:avLst/>
          </a:prstGeom>
        </p:spPr>
        <p:txBody>
          <a:bodyPr/>
          <a:lstStyle>
            <a:lvl1pPr marL="0" indent="0" algn="ctr">
              <a:spcBef>
                <a:spcPts val="400"/>
              </a:spcBef>
              <a:buNone/>
              <a:defRPr sz="2200">
                <a:solidFill>
                  <a:srgbClr val="F6BD7E"/>
                </a:solidFill>
                <a:latin typeface="Georgia" panose="02040502050405020303" pitchFamily="18" charset="0"/>
              </a:defRPr>
            </a:lvl1pPr>
            <a:lvl2pPr algn="ctr">
              <a:defRPr>
                <a:latin typeface="Georgia" panose="02040502050405020303" pitchFamily="18" charset="0"/>
              </a:defRPr>
            </a:lvl2pPr>
            <a:lvl3pPr algn="ctr">
              <a:defRPr>
                <a:latin typeface="Georgia" panose="02040502050405020303" pitchFamily="18" charset="0"/>
              </a:defRPr>
            </a:lvl3pPr>
            <a:lvl4pPr algn="ctr">
              <a:defRPr>
                <a:latin typeface="Georgia" panose="02040502050405020303" pitchFamily="18" charset="0"/>
              </a:defRPr>
            </a:lvl4pPr>
            <a:lvl5pPr algn="ctr">
              <a:defRPr>
                <a:latin typeface="Georgia" panose="02040502050405020303" pitchFamily="18" charset="0"/>
              </a:defRPr>
            </a:lvl5pPr>
          </a:lstStyle>
          <a:p>
            <a:pPr lvl="0"/>
            <a:r>
              <a:rPr lang="en-US" dirty="0"/>
              <a:t>Supporting Subhead Lorem Ipsum</a:t>
            </a:r>
          </a:p>
        </p:txBody>
      </p:sp>
      <p:sp>
        <p:nvSpPr>
          <p:cNvPr id="26" name="Text Placeholder 20">
            <a:extLst>
              <a:ext uri="{FF2B5EF4-FFF2-40B4-BE49-F238E27FC236}">
                <a16:creationId xmlns:a16="http://schemas.microsoft.com/office/drawing/2014/main" id="{E178A577-18EB-2E49-9D0F-C2887FD24ADF}"/>
              </a:ext>
            </a:extLst>
          </p:cNvPr>
          <p:cNvSpPr>
            <a:spLocks noGrp="1"/>
          </p:cNvSpPr>
          <p:nvPr>
            <p:ph type="body" sz="quarter" idx="10" hasCustomPrompt="1"/>
          </p:nvPr>
        </p:nvSpPr>
        <p:spPr>
          <a:xfrm>
            <a:off x="1524000" y="2756963"/>
            <a:ext cx="9144000" cy="1529363"/>
          </a:xfrm>
          <a:prstGeom prst="rect">
            <a:avLst/>
          </a:prstGeom>
        </p:spPr>
        <p:txBody>
          <a:bodyPr/>
          <a:lstStyle>
            <a:lvl1pPr marL="0" indent="0" algn="ctr">
              <a:lnSpc>
                <a:spcPct val="100000"/>
              </a:lnSpc>
              <a:spcBef>
                <a:spcPts val="400"/>
              </a:spcBef>
              <a:buNone/>
              <a:defRPr sz="5200">
                <a:latin typeface="Georgia" panose="02040502050405020303" pitchFamily="18" charset="0"/>
              </a:defRPr>
            </a:lvl1pPr>
            <a:lvl2pPr algn="ctr">
              <a:defRPr>
                <a:latin typeface="Georgia" panose="02040502050405020303" pitchFamily="18" charset="0"/>
              </a:defRPr>
            </a:lvl2pPr>
            <a:lvl3pPr algn="ctr">
              <a:defRPr>
                <a:latin typeface="Georgia" panose="02040502050405020303" pitchFamily="18" charset="0"/>
              </a:defRPr>
            </a:lvl3pPr>
            <a:lvl4pPr algn="ctr">
              <a:defRPr>
                <a:latin typeface="Georgia" panose="02040502050405020303" pitchFamily="18" charset="0"/>
              </a:defRPr>
            </a:lvl4pPr>
            <a:lvl5pPr algn="ctr">
              <a:defRPr>
                <a:latin typeface="Georgia" panose="02040502050405020303" pitchFamily="18" charset="0"/>
              </a:defRPr>
            </a:lvl5pPr>
          </a:lstStyle>
          <a:p>
            <a:pPr lvl="0"/>
            <a:r>
              <a:rPr lang="en-US" dirty="0"/>
              <a:t>Title Lorem Ipsum</a:t>
            </a:r>
          </a:p>
          <a:p>
            <a:pPr lvl="0"/>
            <a:r>
              <a:rPr lang="en-US" dirty="0"/>
              <a:t>Dolor Sit </a:t>
            </a:r>
            <a:r>
              <a:rPr lang="en-US" dirty="0" err="1"/>
              <a:t>Amet</a:t>
            </a:r>
            <a:endParaRPr lang="en-US" dirty="0"/>
          </a:p>
        </p:txBody>
      </p:sp>
    </p:spTree>
    <p:extLst>
      <p:ext uri="{BB962C8B-B14F-4D97-AF65-F5344CB8AC3E}">
        <p14:creationId xmlns:p14="http://schemas.microsoft.com/office/powerpoint/2010/main" val="196570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A2458"/>
        </a:solidFill>
        <a:effectLst/>
      </p:bgPr>
    </p:bg>
    <p:spTree>
      <p:nvGrpSpPr>
        <p:cNvPr id="1" name=""/>
        <p:cNvGrpSpPr/>
        <p:nvPr/>
      </p:nvGrpSpPr>
      <p:grpSpPr>
        <a:xfrm>
          <a:off x="0" y="0"/>
          <a:ext cx="0" cy="0"/>
          <a:chOff x="0" y="0"/>
          <a:chExt cx="0" cy="0"/>
        </a:xfrm>
      </p:grpSpPr>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2"/>
          <a:stretch>
            <a:fillRect/>
          </a:stretch>
        </p:blipFill>
        <p:spPr>
          <a:xfrm>
            <a:off x="5271041" y="1241232"/>
            <a:ext cx="1649918" cy="1161288"/>
          </a:xfrm>
          <a:prstGeom prst="rect">
            <a:avLst/>
          </a:prstGeom>
        </p:spPr>
      </p:pic>
      <p:sp>
        <p:nvSpPr>
          <p:cNvPr id="24" name="Text Placeholder 20">
            <a:extLst>
              <a:ext uri="{FF2B5EF4-FFF2-40B4-BE49-F238E27FC236}">
                <a16:creationId xmlns:a16="http://schemas.microsoft.com/office/drawing/2014/main" id="{1D599901-EDC2-7846-8B53-C6E534F171B7}"/>
              </a:ext>
            </a:extLst>
          </p:cNvPr>
          <p:cNvSpPr>
            <a:spLocks noGrp="1"/>
          </p:cNvSpPr>
          <p:nvPr>
            <p:ph type="body" sz="quarter" idx="11" hasCustomPrompt="1"/>
          </p:nvPr>
        </p:nvSpPr>
        <p:spPr>
          <a:xfrm>
            <a:off x="1524000" y="4469131"/>
            <a:ext cx="9144000" cy="1045369"/>
          </a:xfrm>
          <a:prstGeom prst="rect">
            <a:avLst/>
          </a:prstGeom>
        </p:spPr>
        <p:txBody>
          <a:bodyPr/>
          <a:lstStyle>
            <a:lvl1pPr marL="0" indent="0" algn="ctr">
              <a:spcBef>
                <a:spcPts val="400"/>
              </a:spcBef>
              <a:buNone/>
              <a:defRPr sz="2200">
                <a:solidFill>
                  <a:srgbClr val="F6BD7E"/>
                </a:solidFill>
                <a:latin typeface="Georgia" panose="02040502050405020303" pitchFamily="18" charset="0"/>
              </a:defRPr>
            </a:lvl1pPr>
            <a:lvl2pPr algn="ctr">
              <a:defRPr>
                <a:latin typeface="Georgia" panose="02040502050405020303" pitchFamily="18" charset="0"/>
              </a:defRPr>
            </a:lvl2pPr>
            <a:lvl3pPr algn="ctr">
              <a:defRPr>
                <a:latin typeface="Georgia" panose="02040502050405020303" pitchFamily="18" charset="0"/>
              </a:defRPr>
            </a:lvl3pPr>
            <a:lvl4pPr algn="ctr">
              <a:defRPr>
                <a:latin typeface="Georgia" panose="02040502050405020303" pitchFamily="18" charset="0"/>
              </a:defRPr>
            </a:lvl4pPr>
            <a:lvl5pPr algn="ctr">
              <a:defRPr>
                <a:latin typeface="Georgia" panose="02040502050405020303" pitchFamily="18" charset="0"/>
              </a:defRPr>
            </a:lvl5pPr>
          </a:lstStyle>
          <a:p>
            <a:pPr lvl="0"/>
            <a:r>
              <a:rPr lang="en-US" dirty="0"/>
              <a:t>Supporting Subhead Lorem Ipsum</a:t>
            </a:r>
          </a:p>
        </p:txBody>
      </p:sp>
      <p:sp>
        <p:nvSpPr>
          <p:cNvPr id="26" name="Text Placeholder 20">
            <a:extLst>
              <a:ext uri="{FF2B5EF4-FFF2-40B4-BE49-F238E27FC236}">
                <a16:creationId xmlns:a16="http://schemas.microsoft.com/office/drawing/2014/main" id="{E178A577-18EB-2E49-9D0F-C2887FD24ADF}"/>
              </a:ext>
            </a:extLst>
          </p:cNvPr>
          <p:cNvSpPr>
            <a:spLocks noGrp="1"/>
          </p:cNvSpPr>
          <p:nvPr>
            <p:ph type="body" sz="quarter" idx="10" hasCustomPrompt="1"/>
          </p:nvPr>
        </p:nvSpPr>
        <p:spPr>
          <a:xfrm>
            <a:off x="1524000" y="2756963"/>
            <a:ext cx="9144000" cy="1529363"/>
          </a:xfrm>
          <a:prstGeom prst="rect">
            <a:avLst/>
          </a:prstGeom>
        </p:spPr>
        <p:txBody>
          <a:bodyPr/>
          <a:lstStyle>
            <a:lvl1pPr marL="0" indent="0" algn="ctr">
              <a:lnSpc>
                <a:spcPct val="100000"/>
              </a:lnSpc>
              <a:spcBef>
                <a:spcPts val="400"/>
              </a:spcBef>
              <a:buNone/>
              <a:defRPr sz="5200">
                <a:solidFill>
                  <a:schemeClr val="bg1"/>
                </a:solidFill>
                <a:latin typeface="Georgia" panose="02040502050405020303" pitchFamily="18" charset="0"/>
              </a:defRPr>
            </a:lvl1pPr>
            <a:lvl2pPr algn="ctr">
              <a:defRPr>
                <a:latin typeface="Georgia" panose="02040502050405020303" pitchFamily="18" charset="0"/>
              </a:defRPr>
            </a:lvl2pPr>
            <a:lvl3pPr algn="ctr">
              <a:defRPr>
                <a:latin typeface="Georgia" panose="02040502050405020303" pitchFamily="18" charset="0"/>
              </a:defRPr>
            </a:lvl3pPr>
            <a:lvl4pPr algn="ctr">
              <a:defRPr>
                <a:latin typeface="Georgia" panose="02040502050405020303" pitchFamily="18" charset="0"/>
              </a:defRPr>
            </a:lvl4pPr>
            <a:lvl5pPr algn="ctr">
              <a:defRPr>
                <a:latin typeface="Georgia" panose="02040502050405020303" pitchFamily="18" charset="0"/>
              </a:defRPr>
            </a:lvl5pPr>
          </a:lstStyle>
          <a:p>
            <a:pPr lvl="0"/>
            <a:r>
              <a:rPr lang="en-US" dirty="0"/>
              <a:t>Title Lorem Ipsum</a:t>
            </a:r>
          </a:p>
          <a:p>
            <a:pPr lvl="0"/>
            <a:r>
              <a:rPr lang="en-US" dirty="0"/>
              <a:t>Dolor Sit </a:t>
            </a:r>
            <a:r>
              <a:rPr lang="en-US" dirty="0" err="1"/>
              <a:t>Amet</a:t>
            </a:r>
            <a:endParaRPr lang="en-US" dirty="0"/>
          </a:p>
        </p:txBody>
      </p:sp>
    </p:spTree>
    <p:extLst>
      <p:ext uri="{BB962C8B-B14F-4D97-AF65-F5344CB8AC3E}">
        <p14:creationId xmlns:p14="http://schemas.microsoft.com/office/powerpoint/2010/main" val="410675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2"/>
          <a:stretch>
            <a:fillRect/>
          </a:stretch>
        </p:blipFill>
        <p:spPr>
          <a:xfrm>
            <a:off x="5271041" y="1241232"/>
            <a:ext cx="1649918" cy="1161288"/>
          </a:xfrm>
          <a:prstGeom prst="rect">
            <a:avLst/>
          </a:prstGeom>
        </p:spPr>
      </p:pic>
      <p:sp>
        <p:nvSpPr>
          <p:cNvPr id="24" name="Text Placeholder 20">
            <a:extLst>
              <a:ext uri="{FF2B5EF4-FFF2-40B4-BE49-F238E27FC236}">
                <a16:creationId xmlns:a16="http://schemas.microsoft.com/office/drawing/2014/main" id="{1D599901-EDC2-7846-8B53-C6E534F171B7}"/>
              </a:ext>
            </a:extLst>
          </p:cNvPr>
          <p:cNvSpPr>
            <a:spLocks noGrp="1"/>
          </p:cNvSpPr>
          <p:nvPr>
            <p:ph type="body" sz="quarter" idx="11" hasCustomPrompt="1"/>
          </p:nvPr>
        </p:nvSpPr>
        <p:spPr>
          <a:xfrm>
            <a:off x="1524000" y="4469131"/>
            <a:ext cx="9144000" cy="1045369"/>
          </a:xfrm>
          <a:prstGeom prst="rect">
            <a:avLst/>
          </a:prstGeom>
        </p:spPr>
        <p:txBody>
          <a:bodyPr/>
          <a:lstStyle>
            <a:lvl1pPr marL="0" indent="0" algn="ctr">
              <a:spcBef>
                <a:spcPts val="400"/>
              </a:spcBef>
              <a:buNone/>
              <a:defRPr sz="2200">
                <a:solidFill>
                  <a:srgbClr val="F6BD7E"/>
                </a:solidFill>
                <a:latin typeface="Georgia" panose="02040502050405020303" pitchFamily="18" charset="0"/>
              </a:defRPr>
            </a:lvl1pPr>
            <a:lvl2pPr algn="ctr">
              <a:defRPr>
                <a:latin typeface="Georgia" panose="02040502050405020303" pitchFamily="18" charset="0"/>
              </a:defRPr>
            </a:lvl2pPr>
            <a:lvl3pPr algn="ctr">
              <a:defRPr>
                <a:latin typeface="Georgia" panose="02040502050405020303" pitchFamily="18" charset="0"/>
              </a:defRPr>
            </a:lvl3pPr>
            <a:lvl4pPr algn="ctr">
              <a:defRPr>
                <a:latin typeface="Georgia" panose="02040502050405020303" pitchFamily="18" charset="0"/>
              </a:defRPr>
            </a:lvl4pPr>
            <a:lvl5pPr algn="ctr">
              <a:defRPr>
                <a:latin typeface="Georgia" panose="02040502050405020303" pitchFamily="18" charset="0"/>
              </a:defRPr>
            </a:lvl5pPr>
          </a:lstStyle>
          <a:p>
            <a:pPr lvl="0"/>
            <a:r>
              <a:rPr lang="en-US" dirty="0"/>
              <a:t>Supporting Subhead Lorem Ipsum</a:t>
            </a:r>
          </a:p>
        </p:txBody>
      </p:sp>
      <p:sp>
        <p:nvSpPr>
          <p:cNvPr id="26" name="Text Placeholder 20">
            <a:extLst>
              <a:ext uri="{FF2B5EF4-FFF2-40B4-BE49-F238E27FC236}">
                <a16:creationId xmlns:a16="http://schemas.microsoft.com/office/drawing/2014/main" id="{E178A577-18EB-2E49-9D0F-C2887FD24ADF}"/>
              </a:ext>
            </a:extLst>
          </p:cNvPr>
          <p:cNvSpPr>
            <a:spLocks noGrp="1"/>
          </p:cNvSpPr>
          <p:nvPr>
            <p:ph type="body" sz="quarter" idx="10" hasCustomPrompt="1"/>
          </p:nvPr>
        </p:nvSpPr>
        <p:spPr>
          <a:xfrm>
            <a:off x="1524000" y="2756963"/>
            <a:ext cx="9144000" cy="1529363"/>
          </a:xfrm>
          <a:prstGeom prst="rect">
            <a:avLst/>
          </a:prstGeom>
        </p:spPr>
        <p:txBody>
          <a:bodyPr/>
          <a:lstStyle>
            <a:lvl1pPr marL="0" indent="0" algn="ctr">
              <a:lnSpc>
                <a:spcPct val="100000"/>
              </a:lnSpc>
              <a:spcBef>
                <a:spcPts val="400"/>
              </a:spcBef>
              <a:buNone/>
              <a:defRPr sz="5200">
                <a:latin typeface="Georgia" panose="02040502050405020303" pitchFamily="18" charset="0"/>
              </a:defRPr>
            </a:lvl1pPr>
            <a:lvl2pPr algn="ctr">
              <a:defRPr>
                <a:latin typeface="Georgia" panose="02040502050405020303" pitchFamily="18" charset="0"/>
              </a:defRPr>
            </a:lvl2pPr>
            <a:lvl3pPr algn="ctr">
              <a:defRPr>
                <a:latin typeface="Georgia" panose="02040502050405020303" pitchFamily="18" charset="0"/>
              </a:defRPr>
            </a:lvl3pPr>
            <a:lvl4pPr algn="ctr">
              <a:defRPr>
                <a:latin typeface="Georgia" panose="02040502050405020303" pitchFamily="18" charset="0"/>
              </a:defRPr>
            </a:lvl4pPr>
            <a:lvl5pPr algn="ctr">
              <a:defRPr>
                <a:latin typeface="Georgia" panose="02040502050405020303" pitchFamily="18" charset="0"/>
              </a:defRPr>
            </a:lvl5pPr>
          </a:lstStyle>
          <a:p>
            <a:pPr lvl="0"/>
            <a:r>
              <a:rPr lang="en-US" dirty="0"/>
              <a:t>Title Lorem Ipsum</a:t>
            </a:r>
          </a:p>
          <a:p>
            <a:pPr lvl="0"/>
            <a:r>
              <a:rPr lang="en-US" dirty="0"/>
              <a:t>Dolor Sit </a:t>
            </a:r>
            <a:r>
              <a:rPr lang="en-US" dirty="0" err="1"/>
              <a:t>Amet</a:t>
            </a:r>
            <a:endParaRPr lang="en-US" dirty="0"/>
          </a:p>
        </p:txBody>
      </p:sp>
    </p:spTree>
    <p:extLst>
      <p:ext uri="{BB962C8B-B14F-4D97-AF65-F5344CB8AC3E}">
        <p14:creationId xmlns:p14="http://schemas.microsoft.com/office/powerpoint/2010/main" val="2340925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14A19-5ADC-EF4F-8B87-839B3A99F1D5}"/>
              </a:ext>
            </a:extLst>
          </p:cNvPr>
          <p:cNvPicPr>
            <a:picLocks noChangeAspect="1"/>
          </p:cNvPicPr>
          <p:nvPr userDrawn="1"/>
        </p:nvPicPr>
        <p:blipFill>
          <a:blip r:embed="rId2"/>
          <a:srcRect/>
          <a:stretch/>
        </p:blipFill>
        <p:spPr>
          <a:xfrm>
            <a:off x="0" y="0"/>
            <a:ext cx="12192000" cy="6858000"/>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3"/>
          <a:stretch>
            <a:fillRect/>
          </a:stretch>
        </p:blipFill>
        <p:spPr>
          <a:xfrm>
            <a:off x="5271041" y="1241232"/>
            <a:ext cx="1649918" cy="1161288"/>
          </a:xfrm>
          <a:prstGeom prst="rect">
            <a:avLst/>
          </a:prstGeom>
        </p:spPr>
      </p:pic>
      <p:sp>
        <p:nvSpPr>
          <p:cNvPr id="16" name="Title 1">
            <a:extLst>
              <a:ext uri="{FF2B5EF4-FFF2-40B4-BE49-F238E27FC236}">
                <a16:creationId xmlns:a16="http://schemas.microsoft.com/office/drawing/2014/main" id="{16B1C267-139E-064D-B20A-78F4C1EB1FB4}"/>
              </a:ext>
            </a:extLst>
          </p:cNvPr>
          <p:cNvSpPr>
            <a:spLocks noGrp="1"/>
          </p:cNvSpPr>
          <p:nvPr>
            <p:ph type="ctrTitle" hasCustomPrompt="1"/>
          </p:nvPr>
        </p:nvSpPr>
        <p:spPr>
          <a:xfrm>
            <a:off x="797853" y="1447662"/>
            <a:ext cx="5298147" cy="1202063"/>
          </a:xfrm>
          <a:prstGeom prst="rect">
            <a:avLst/>
          </a:prstGeom>
        </p:spPr>
        <p:txBody>
          <a:bodyPr anchor="t">
            <a:normAutofit/>
          </a:bodyPr>
          <a:lstStyle>
            <a:lvl1pPr algn="l">
              <a:lnSpc>
                <a:spcPct val="100000"/>
              </a:lnSpc>
              <a:defRPr sz="3600">
                <a:solidFill>
                  <a:srgbClr val="01235B"/>
                </a:solidFill>
                <a:latin typeface="Georgia" panose="02040502050405020303" pitchFamily="18" charset="0"/>
              </a:defRPr>
            </a:lvl1pPr>
          </a:lstStyle>
          <a:p>
            <a:r>
              <a:rPr lang="en-US" dirty="0">
                <a:effectLst/>
              </a:rPr>
              <a:t>Title Lorem Ipsum </a:t>
            </a:r>
            <a:br>
              <a:rPr lang="en-US" dirty="0">
                <a:effectLst/>
              </a:rPr>
            </a:br>
            <a:r>
              <a:rPr lang="en-US" dirty="0">
                <a:effectLst/>
              </a:rPr>
              <a:t>Dolor Sit </a:t>
            </a:r>
            <a:r>
              <a:rPr lang="en-US" dirty="0" err="1">
                <a:effectLst/>
              </a:rPr>
              <a:t>Amet</a:t>
            </a:r>
            <a:endParaRPr lang="en-US" dirty="0"/>
          </a:p>
        </p:txBody>
      </p:sp>
      <p:sp>
        <p:nvSpPr>
          <p:cNvPr id="5" name="Text Placeholder 4">
            <a:extLst>
              <a:ext uri="{FF2B5EF4-FFF2-40B4-BE49-F238E27FC236}">
                <a16:creationId xmlns:a16="http://schemas.microsoft.com/office/drawing/2014/main" id="{E4A5D7C8-D4FE-584F-B0E4-D6741775AF68}"/>
              </a:ext>
            </a:extLst>
          </p:cNvPr>
          <p:cNvSpPr>
            <a:spLocks noGrp="1"/>
          </p:cNvSpPr>
          <p:nvPr>
            <p:ph type="body" sz="quarter" idx="13" hasCustomPrompt="1"/>
          </p:nvPr>
        </p:nvSpPr>
        <p:spPr>
          <a:xfrm>
            <a:off x="790596" y="2908024"/>
            <a:ext cx="5539447" cy="2708744"/>
          </a:xfrm>
          <a:prstGeom prst="rect">
            <a:avLst/>
          </a:prstGeom>
        </p:spPr>
        <p:txBody>
          <a:bodyPr/>
          <a:lstStyle>
            <a:lvl1pPr marL="0" indent="0">
              <a:lnSpc>
                <a:spcPct val="150000"/>
              </a:lnSpc>
              <a:buNone/>
              <a:defRPr sz="1400">
                <a:solidFill>
                  <a:srgbClr val="01235B"/>
                </a:solidFill>
                <a:latin typeface="Georgia" panose="02040502050405020303" pitchFamily="18" charset="0"/>
              </a:defRPr>
            </a:lvl1pPr>
            <a:lvl2pPr marL="457200" indent="0">
              <a:buNone/>
              <a:defRPr sz="1400">
                <a:solidFill>
                  <a:srgbClr val="01235B"/>
                </a:solidFill>
                <a:latin typeface="Georgia" panose="02040502050405020303" pitchFamily="18" charset="0"/>
              </a:defRPr>
            </a:lvl2pPr>
            <a:lvl3pPr marL="914400" indent="0">
              <a:buNone/>
              <a:defRPr sz="1400">
                <a:solidFill>
                  <a:srgbClr val="01235B"/>
                </a:solidFill>
                <a:latin typeface="Georgia" panose="02040502050405020303" pitchFamily="18" charset="0"/>
              </a:defRPr>
            </a:lvl3pPr>
            <a:lvl4pPr marL="1371600" indent="0">
              <a:buNone/>
              <a:defRPr sz="1400">
                <a:solidFill>
                  <a:srgbClr val="01235B"/>
                </a:solidFill>
                <a:latin typeface="Georgia" panose="02040502050405020303" pitchFamily="18" charset="0"/>
              </a:defRPr>
            </a:lvl4pPr>
            <a:lvl5pPr marL="1828800" indent="0">
              <a:buNone/>
              <a:defRPr sz="1400">
                <a:solidFill>
                  <a:srgbClr val="01235B"/>
                </a:solidFill>
                <a:latin typeface="Georgia" panose="02040502050405020303" pitchFamily="18" charset="0"/>
              </a:defRPr>
            </a:lvl5pPr>
          </a:lstStyle>
          <a:p>
            <a:pPr lvl="0"/>
            <a:r>
              <a:rPr lang="en-US" dirty="0"/>
              <a:t>Nunc non </a:t>
            </a:r>
            <a:r>
              <a:rPr lang="en-US" dirty="0" err="1"/>
              <a:t>justo</a:t>
            </a:r>
            <a:r>
              <a:rPr lang="en-US" dirty="0"/>
              <a:t> vitae </a:t>
            </a:r>
            <a:r>
              <a:rPr lang="en-US" dirty="0" err="1"/>
              <a:t>est</a:t>
            </a:r>
            <a:r>
              <a:rPr lang="en-US" dirty="0"/>
              <a:t> </a:t>
            </a:r>
            <a:r>
              <a:rPr lang="en-US" dirty="0" err="1"/>
              <a:t>viverra</a:t>
            </a:r>
            <a:r>
              <a:rPr lang="en-US" dirty="0"/>
              <a:t> </a:t>
            </a:r>
            <a:r>
              <a:rPr lang="en-US" dirty="0" err="1"/>
              <a:t>elementum</a:t>
            </a:r>
            <a:r>
              <a:rPr lang="en-US" dirty="0"/>
              <a:t> a </a:t>
            </a:r>
            <a:r>
              <a:rPr lang="en-US" dirty="0" err="1"/>
              <a:t>finibus</a:t>
            </a:r>
            <a:r>
              <a:rPr lang="en-US" dirty="0"/>
              <a:t> </a:t>
            </a:r>
            <a:r>
              <a:rPr lang="en-US" dirty="0" err="1"/>
              <a:t>neque</a:t>
            </a:r>
            <a:r>
              <a:rPr lang="en-US" dirty="0"/>
              <a:t>. </a:t>
            </a:r>
            <a:r>
              <a:rPr lang="en-US" dirty="0" err="1"/>
              <a:t>Fusce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Integer vitae eros vel </a:t>
            </a:r>
            <a:r>
              <a:rPr lang="en-US" dirty="0" err="1"/>
              <a:t>orci</a:t>
            </a:r>
            <a:r>
              <a:rPr lang="en-US" dirty="0"/>
              <a:t> </a:t>
            </a:r>
            <a:r>
              <a:rPr lang="en-US" dirty="0" err="1"/>
              <a:t>porttitor</a:t>
            </a:r>
            <a:r>
              <a:rPr lang="en-US" dirty="0"/>
              <a:t> maximus at </a:t>
            </a:r>
            <a:r>
              <a:rPr lang="en-US" dirty="0" err="1"/>
              <a:t>eu</a:t>
            </a:r>
            <a:r>
              <a:rPr lang="en-US" dirty="0"/>
              <a:t> </a:t>
            </a:r>
            <a:r>
              <a:rPr lang="en-US" dirty="0" err="1"/>
              <a:t>mauris</a:t>
            </a:r>
            <a:r>
              <a:rPr lang="en-US" dirty="0"/>
              <a:t>. Proin </a:t>
            </a:r>
            <a:r>
              <a:rPr lang="en-US" dirty="0" err="1"/>
              <a:t>tempor</a:t>
            </a:r>
            <a:r>
              <a:rPr lang="en-US" dirty="0"/>
              <a:t> </a:t>
            </a:r>
            <a:r>
              <a:rPr lang="en-US" dirty="0" err="1"/>
              <a:t>mauris</a:t>
            </a:r>
            <a:r>
              <a:rPr lang="en-US" dirty="0"/>
              <a:t> non fermentum </a:t>
            </a:r>
            <a:r>
              <a:rPr lang="en-US" dirty="0" err="1"/>
              <a:t>tempor</a:t>
            </a:r>
            <a:r>
              <a:rPr lang="en-US" dirty="0"/>
              <a:t>. Integer vitae eros vel. Integer vita. Integer vitae eros vel. </a:t>
            </a:r>
            <a:r>
              <a:rPr lang="en-US" dirty="0" err="1"/>
              <a:t>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Nunc non </a:t>
            </a:r>
            <a:r>
              <a:rPr lang="en-US" dirty="0" err="1"/>
              <a:t>justo</a:t>
            </a:r>
            <a:r>
              <a:rPr lang="en-US" dirty="0"/>
              <a:t> vitae </a:t>
            </a:r>
            <a:r>
              <a:rPr lang="en-US" dirty="0" err="1"/>
              <a:t>est</a:t>
            </a:r>
            <a:r>
              <a:rPr lang="en-US" dirty="0"/>
              <a:t> </a:t>
            </a:r>
            <a:r>
              <a:rPr lang="en-US" dirty="0" err="1"/>
              <a:t>viverra</a:t>
            </a:r>
            <a:r>
              <a:rPr lang="en-US" dirty="0"/>
              <a:t> element.</a:t>
            </a:r>
          </a:p>
        </p:txBody>
      </p:sp>
      <p:sp>
        <p:nvSpPr>
          <p:cNvPr id="9" name="Text Placeholder 8">
            <a:extLst>
              <a:ext uri="{FF2B5EF4-FFF2-40B4-BE49-F238E27FC236}">
                <a16:creationId xmlns:a16="http://schemas.microsoft.com/office/drawing/2014/main" id="{275F1A50-4BF5-1D4C-8BBC-399FCF7AC931}"/>
              </a:ext>
            </a:extLst>
          </p:cNvPr>
          <p:cNvSpPr>
            <a:spLocks noGrp="1"/>
          </p:cNvSpPr>
          <p:nvPr>
            <p:ph type="body" sz="quarter" idx="14" hasCustomPrompt="1"/>
          </p:nvPr>
        </p:nvSpPr>
        <p:spPr>
          <a:xfrm>
            <a:off x="798513" y="1153294"/>
            <a:ext cx="1705201" cy="276225"/>
          </a:xfrm>
          <a:prstGeom prst="rect">
            <a:avLst/>
          </a:prstGeom>
        </p:spPr>
        <p:txBody>
          <a:bodyPr/>
          <a:lstStyle>
            <a:lvl1pPr marL="0" indent="0">
              <a:buNone/>
              <a:defRPr sz="1200" b="0" i="0">
                <a:solidFill>
                  <a:srgbClr val="8D634D"/>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1200" b="0" i="0">
                <a:solidFill>
                  <a:srgbClr val="8D634D"/>
                </a:solidFill>
                <a:latin typeface="Decimal Medium" panose="02000600000000000000" pitchFamily="2" charset="0"/>
                <a:cs typeface="Decimal Medium" panose="02000600000000000000" pitchFamily="2" charset="0"/>
              </a:defRPr>
            </a:lvl2pPr>
            <a:lvl3pPr marL="914400" indent="0">
              <a:buNone/>
              <a:defRPr sz="1200" b="0" i="0">
                <a:solidFill>
                  <a:srgbClr val="8D634D"/>
                </a:solidFill>
                <a:latin typeface="Decimal Medium" panose="02000600000000000000" pitchFamily="2" charset="0"/>
                <a:cs typeface="Decimal Medium" panose="02000600000000000000" pitchFamily="2" charset="0"/>
              </a:defRPr>
            </a:lvl3pPr>
            <a:lvl4pPr marL="1371600" indent="0">
              <a:buNone/>
              <a:defRPr sz="1200" b="0" i="0">
                <a:solidFill>
                  <a:srgbClr val="8D634D"/>
                </a:solidFill>
                <a:latin typeface="Decimal Medium" panose="02000600000000000000" pitchFamily="2" charset="0"/>
                <a:cs typeface="Decimal Medium" panose="02000600000000000000" pitchFamily="2" charset="0"/>
              </a:defRPr>
            </a:lvl4pPr>
            <a:lvl5pPr marL="1828800" indent="0">
              <a:buNone/>
              <a:defRPr sz="1200" b="0" i="0">
                <a:solidFill>
                  <a:srgbClr val="8D634D"/>
                </a:solidFill>
                <a:latin typeface="Decimal Medium" panose="02000600000000000000" pitchFamily="2" charset="0"/>
                <a:cs typeface="Decimal Medium" panose="02000600000000000000" pitchFamily="2" charset="0"/>
              </a:defRPr>
            </a:lvl5pPr>
          </a:lstStyle>
          <a:p>
            <a:pPr lvl="0"/>
            <a:r>
              <a:rPr lang="en-US" dirty="0"/>
              <a:t>SUBTITLE HERE</a:t>
            </a:r>
          </a:p>
        </p:txBody>
      </p:sp>
      <p:sp>
        <p:nvSpPr>
          <p:cNvPr id="17" name="Picture Placeholder 13">
            <a:extLst>
              <a:ext uri="{FF2B5EF4-FFF2-40B4-BE49-F238E27FC236}">
                <a16:creationId xmlns:a16="http://schemas.microsoft.com/office/drawing/2014/main" id="{6CB19FA3-0503-AC40-B058-EC8639473523}"/>
              </a:ext>
            </a:extLst>
          </p:cNvPr>
          <p:cNvSpPr>
            <a:spLocks noGrp="1"/>
          </p:cNvSpPr>
          <p:nvPr>
            <p:ph type="pic" sz="quarter" idx="15"/>
          </p:nvPr>
        </p:nvSpPr>
        <p:spPr>
          <a:xfrm>
            <a:off x="6601859" y="342761"/>
            <a:ext cx="5255180" cy="5342077"/>
          </a:xfrm>
          <a:prstGeom prst="rect">
            <a:avLst/>
          </a:prstGeom>
        </p:spPr>
        <p:txBody>
          <a:bodyPr/>
          <a:lstStyle/>
          <a:p>
            <a:endParaRPr lang="en-US" dirty="0"/>
          </a:p>
        </p:txBody>
      </p:sp>
      <p:sp>
        <p:nvSpPr>
          <p:cNvPr id="11" name="Slide Number Placeholder 5">
            <a:extLst>
              <a:ext uri="{FF2B5EF4-FFF2-40B4-BE49-F238E27FC236}">
                <a16:creationId xmlns:a16="http://schemas.microsoft.com/office/drawing/2014/main" id="{7F229903-9615-4A42-B6AF-1EF47960DC00}"/>
              </a:ext>
            </a:extLst>
          </p:cNvPr>
          <p:cNvSpPr>
            <a:spLocks noGrp="1"/>
          </p:cNvSpPr>
          <p:nvPr>
            <p:ph type="sldNum" sz="quarter" idx="4"/>
          </p:nvPr>
        </p:nvSpPr>
        <p:spPr>
          <a:xfrm>
            <a:off x="9121140" y="6226810"/>
            <a:ext cx="2743200" cy="365125"/>
          </a:xfrm>
          <a:prstGeom prst="rect">
            <a:avLst/>
          </a:prstGeom>
        </p:spPr>
        <p:txBody>
          <a:bodyPr vert="horz" lIns="91440" tIns="45720" rIns="91440" bIns="45720" rtlCol="0" anchor="ctr"/>
          <a:lstStyle>
            <a:lvl1pPr algn="r">
              <a:defRPr sz="800" b="0" i="0">
                <a:solidFill>
                  <a:srgbClr val="FFFFFF"/>
                </a:solidFill>
                <a:latin typeface="Arial" panose="020B0604020202020204" pitchFamily="34" charset="0"/>
                <a:cs typeface="Arial" panose="020B0604020202020204" pitchFamily="34" charset="0"/>
              </a:defRPr>
            </a:lvl1pPr>
          </a:lstStyle>
          <a:p>
            <a:fld id="{168939C9-AC64-B240-A8FE-6EE68C639854}" type="slidenum">
              <a:rPr lang="en-US" smtClean="0"/>
              <a:pPr/>
              <a:t>‹#›</a:t>
            </a:fld>
            <a:endParaRPr lang="en-US" dirty="0"/>
          </a:p>
        </p:txBody>
      </p:sp>
      <p:sp>
        <p:nvSpPr>
          <p:cNvPr id="12" name="Footer Placeholder 3">
            <a:extLst>
              <a:ext uri="{FF2B5EF4-FFF2-40B4-BE49-F238E27FC236}">
                <a16:creationId xmlns:a16="http://schemas.microsoft.com/office/drawing/2014/main" id="{F263462B-AF9C-2841-9A4E-4B89C0028061}"/>
              </a:ext>
            </a:extLst>
          </p:cNvPr>
          <p:cNvSpPr>
            <a:spLocks noGrp="1"/>
          </p:cNvSpPr>
          <p:nvPr>
            <p:ph type="ftr" sz="quarter" idx="3"/>
          </p:nvPr>
        </p:nvSpPr>
        <p:spPr>
          <a:xfrm>
            <a:off x="1156241" y="6226810"/>
            <a:ext cx="4114800" cy="365125"/>
          </a:xfrm>
          <a:prstGeom prst="rect">
            <a:avLst/>
          </a:prstGeom>
        </p:spPr>
        <p:txBody>
          <a:bodyPr vert="horz" lIns="91440" tIns="45720" rIns="91440" bIns="45720" rtlCol="0" anchor="ctr"/>
          <a:lstStyle>
            <a:lvl1pPr algn="l">
              <a:defRPr sz="800" b="0" i="0">
                <a:solidFill>
                  <a:schemeClr val="bg1"/>
                </a:solidFill>
                <a:latin typeface="Arial" panose="020B0604020202020204" pitchFamily="34" charset="0"/>
                <a:cs typeface="Arial" panose="020B0604020202020204" pitchFamily="34" charset="0"/>
              </a:defRPr>
            </a:lvl1pPr>
          </a:lstStyle>
          <a:p>
            <a:endParaRPr lang="en-US" dirty="0"/>
          </a:p>
        </p:txBody>
      </p:sp>
      <p:pic>
        <p:nvPicPr>
          <p:cNvPr id="18" name="Picture 17">
            <a:extLst>
              <a:ext uri="{FF2B5EF4-FFF2-40B4-BE49-F238E27FC236}">
                <a16:creationId xmlns:a16="http://schemas.microsoft.com/office/drawing/2014/main" id="{94D5D9CA-D6E4-E247-A883-D0C7EA6F4257}"/>
              </a:ext>
            </a:extLst>
          </p:cNvPr>
          <p:cNvPicPr>
            <a:picLocks noChangeAspect="1"/>
          </p:cNvPicPr>
          <p:nvPr userDrawn="1"/>
        </p:nvPicPr>
        <p:blipFill>
          <a:blip r:embed="rId4"/>
          <a:stretch>
            <a:fillRect/>
          </a:stretch>
        </p:blipFill>
        <p:spPr>
          <a:xfrm>
            <a:off x="264751" y="6152758"/>
            <a:ext cx="657170" cy="467471"/>
          </a:xfrm>
          <a:prstGeom prst="rect">
            <a:avLst/>
          </a:prstGeom>
        </p:spPr>
      </p:pic>
    </p:spTree>
    <p:extLst>
      <p:ext uri="{BB962C8B-B14F-4D97-AF65-F5344CB8AC3E}">
        <p14:creationId xmlns:p14="http://schemas.microsoft.com/office/powerpoint/2010/main" val="154809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65818"/>
          </a:xfrm>
          <a:prstGeom prst="rect">
            <a:avLst/>
          </a:prstGeom>
        </p:spPr>
      </p:pic>
      <p:sp>
        <p:nvSpPr>
          <p:cNvPr id="15" name="Title 14"/>
          <p:cNvSpPr>
            <a:spLocks noGrp="1"/>
          </p:cNvSpPr>
          <p:nvPr>
            <p:ph type="title" hasCustomPrompt="1"/>
          </p:nvPr>
        </p:nvSpPr>
        <p:spPr>
          <a:xfrm>
            <a:off x="711200" y="1981200"/>
            <a:ext cx="109728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711200" y="2743200"/>
            <a:ext cx="109728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711200" y="3352800"/>
            <a:ext cx="109728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711200" y="3962400"/>
            <a:ext cx="109728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930400" y="4800600"/>
            <a:ext cx="8534400" cy="457200"/>
          </a:xfrm>
        </p:spPr>
        <p:txBody>
          <a:bodyPr>
            <a:noAutofit/>
          </a:bodyPr>
          <a:lstStyle>
            <a:lvl1pPr algn="ctr">
              <a:buNone/>
              <a:defRPr sz="2000" i="0"/>
            </a:lvl1pPr>
          </a:lstStyle>
          <a:p>
            <a:pPr lvl="0"/>
            <a:r>
              <a:rPr lang="en-US" dirty="0"/>
              <a:t>Date</a:t>
            </a:r>
          </a:p>
        </p:txBody>
      </p:sp>
    </p:spTree>
    <p:extLst>
      <p:ext uri="{BB962C8B-B14F-4D97-AF65-F5344CB8AC3E}">
        <p14:creationId xmlns:p14="http://schemas.microsoft.com/office/powerpoint/2010/main" val="1364880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End slide">
    <p:bg>
      <p:bgPr>
        <a:solidFill>
          <a:srgbClr val="0A2458"/>
        </a:solidFill>
        <a:effectLst/>
      </p:bgPr>
    </p:bg>
    <p:spTree>
      <p:nvGrpSpPr>
        <p:cNvPr id="1" name=""/>
        <p:cNvGrpSpPr/>
        <p:nvPr/>
      </p:nvGrpSpPr>
      <p:grpSpPr>
        <a:xfrm>
          <a:off x="0" y="0"/>
          <a:ext cx="0" cy="0"/>
          <a:chOff x="0" y="0"/>
          <a:chExt cx="0" cy="0"/>
        </a:xfrm>
      </p:grpSpPr>
      <p:pic>
        <p:nvPicPr>
          <p:cNvPr id="16" name="Picture 15" descr="A picture containing diagram&#10;&#10;Description automatically generated">
            <a:extLst>
              <a:ext uri="{FF2B5EF4-FFF2-40B4-BE49-F238E27FC236}">
                <a16:creationId xmlns:a16="http://schemas.microsoft.com/office/drawing/2014/main" id="{A839BE61-8AF9-EC4E-81B2-8C3B2D4FD4E0}"/>
              </a:ext>
            </a:extLst>
          </p:cNvPr>
          <p:cNvPicPr>
            <a:picLocks noChangeAspect="1"/>
          </p:cNvPicPr>
          <p:nvPr userDrawn="1"/>
        </p:nvPicPr>
        <p:blipFill>
          <a:blip r:embed="rId2"/>
          <a:stretch>
            <a:fillRect/>
          </a:stretch>
        </p:blipFill>
        <p:spPr>
          <a:xfrm>
            <a:off x="4962293" y="2288174"/>
            <a:ext cx="2263697" cy="1593295"/>
          </a:xfrm>
          <a:prstGeom prst="rect">
            <a:avLst/>
          </a:prstGeom>
        </p:spPr>
      </p:pic>
      <p:pic>
        <p:nvPicPr>
          <p:cNvPr id="17" name="Picture 16" descr="A black and white logo&#10;&#10;Description automatically generated with low confidence">
            <a:extLst>
              <a:ext uri="{FF2B5EF4-FFF2-40B4-BE49-F238E27FC236}">
                <a16:creationId xmlns:a16="http://schemas.microsoft.com/office/drawing/2014/main" id="{3A6AD068-FC5F-1D4D-896B-A9592B045AAE}"/>
              </a:ext>
            </a:extLst>
          </p:cNvPr>
          <p:cNvPicPr>
            <a:picLocks noChangeAspect="1"/>
          </p:cNvPicPr>
          <p:nvPr userDrawn="1"/>
        </p:nvPicPr>
        <p:blipFill>
          <a:blip r:embed="rId3"/>
          <a:stretch>
            <a:fillRect/>
          </a:stretch>
        </p:blipFill>
        <p:spPr>
          <a:xfrm>
            <a:off x="4999604" y="5640388"/>
            <a:ext cx="2189074" cy="320040"/>
          </a:xfrm>
          <a:prstGeom prst="rect">
            <a:avLst/>
          </a:prstGeom>
        </p:spPr>
      </p:pic>
    </p:spTree>
    <p:extLst>
      <p:ext uri="{BB962C8B-B14F-4D97-AF65-F5344CB8AC3E}">
        <p14:creationId xmlns:p14="http://schemas.microsoft.com/office/powerpoint/2010/main" val="3308678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0A2458"/>
        </a:solidFill>
        <a:effectLst/>
      </p:bgPr>
    </p:bg>
    <p:spTree>
      <p:nvGrpSpPr>
        <p:cNvPr id="1" name=""/>
        <p:cNvGrpSpPr/>
        <p:nvPr/>
      </p:nvGrpSpPr>
      <p:grpSpPr>
        <a:xfrm>
          <a:off x="0" y="0"/>
          <a:ext cx="0" cy="0"/>
          <a:chOff x="0" y="0"/>
          <a:chExt cx="0" cy="0"/>
        </a:xfrm>
      </p:grpSpPr>
      <p:pic>
        <p:nvPicPr>
          <p:cNvPr id="16" name="Picture 15" descr="A picture containing diagram&#10;&#10;Description automatically generated">
            <a:extLst>
              <a:ext uri="{FF2B5EF4-FFF2-40B4-BE49-F238E27FC236}">
                <a16:creationId xmlns:a16="http://schemas.microsoft.com/office/drawing/2014/main" id="{A839BE61-8AF9-EC4E-81B2-8C3B2D4FD4E0}"/>
              </a:ext>
            </a:extLst>
          </p:cNvPr>
          <p:cNvPicPr>
            <a:picLocks noChangeAspect="1"/>
          </p:cNvPicPr>
          <p:nvPr userDrawn="1"/>
        </p:nvPicPr>
        <p:blipFill>
          <a:blip r:embed="rId2"/>
          <a:stretch>
            <a:fillRect/>
          </a:stretch>
        </p:blipFill>
        <p:spPr>
          <a:xfrm>
            <a:off x="4962293" y="2288174"/>
            <a:ext cx="2263697" cy="1593295"/>
          </a:xfrm>
          <a:prstGeom prst="rect">
            <a:avLst/>
          </a:prstGeom>
        </p:spPr>
      </p:pic>
      <p:pic>
        <p:nvPicPr>
          <p:cNvPr id="17" name="Picture 16" descr="A black and white logo&#10;&#10;Description automatically generated with low confidence">
            <a:extLst>
              <a:ext uri="{FF2B5EF4-FFF2-40B4-BE49-F238E27FC236}">
                <a16:creationId xmlns:a16="http://schemas.microsoft.com/office/drawing/2014/main" id="{3A6AD068-FC5F-1D4D-896B-A9592B045AAE}"/>
              </a:ext>
            </a:extLst>
          </p:cNvPr>
          <p:cNvPicPr>
            <a:picLocks noChangeAspect="1"/>
          </p:cNvPicPr>
          <p:nvPr userDrawn="1"/>
        </p:nvPicPr>
        <p:blipFill>
          <a:blip r:embed="rId3"/>
          <a:stretch>
            <a:fillRect/>
          </a:stretch>
        </p:blipFill>
        <p:spPr>
          <a:xfrm>
            <a:off x="4999604" y="5640388"/>
            <a:ext cx="2189074" cy="320040"/>
          </a:xfrm>
          <a:prstGeom prst="rect">
            <a:avLst/>
          </a:prstGeom>
        </p:spPr>
      </p:pic>
    </p:spTree>
    <p:extLst>
      <p:ext uri="{BB962C8B-B14F-4D97-AF65-F5344CB8AC3E}">
        <p14:creationId xmlns:p14="http://schemas.microsoft.com/office/powerpoint/2010/main" val="171461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6FA3-32BE-EA61-440E-5E4C11A4AC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D53C0B-AF32-EC7B-3210-4BBDE47D6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71EB4F-5BB8-16F2-ABBB-E80509C18E5D}"/>
              </a:ext>
            </a:extLst>
          </p:cNvPr>
          <p:cNvSpPr>
            <a:spLocks noGrp="1"/>
          </p:cNvSpPr>
          <p:nvPr>
            <p:ph type="dt" sz="half" idx="10"/>
          </p:nvPr>
        </p:nvSpPr>
        <p:spPr/>
        <p:txBody>
          <a:bodyPr/>
          <a:lstStyle/>
          <a:p>
            <a:fld id="{40798B9C-1E8C-4242-97BA-EEEBC4984D8B}" type="datetimeFigureOut">
              <a:rPr lang="en-US" smtClean="0"/>
              <a:t>4/10/2024</a:t>
            </a:fld>
            <a:endParaRPr lang="en-US"/>
          </a:p>
        </p:txBody>
      </p:sp>
      <p:sp>
        <p:nvSpPr>
          <p:cNvPr id="5" name="Footer Placeholder 4">
            <a:extLst>
              <a:ext uri="{FF2B5EF4-FFF2-40B4-BE49-F238E27FC236}">
                <a16:creationId xmlns:a16="http://schemas.microsoft.com/office/drawing/2014/main" id="{6265643C-3BE0-EA83-61B8-67D3BA2F8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FAF99-FD27-4A04-1EEA-B98EE098D373}"/>
              </a:ext>
            </a:extLst>
          </p:cNvPr>
          <p:cNvSpPr>
            <a:spLocks noGrp="1"/>
          </p:cNvSpPr>
          <p:nvPr>
            <p:ph type="sldNum" sz="quarter" idx="12"/>
          </p:nvPr>
        </p:nvSpPr>
        <p:spPr/>
        <p:txBody>
          <a:bodyPr/>
          <a:lstStyle/>
          <a:p>
            <a:fld id="{0D30AA29-3EF5-41D3-B6EA-8C470A5C7A76}" type="slidenum">
              <a:rPr lang="en-US" smtClean="0"/>
              <a:t>‹#›</a:t>
            </a:fld>
            <a:endParaRPr lang="en-US"/>
          </a:p>
        </p:txBody>
      </p:sp>
    </p:spTree>
    <p:extLst>
      <p:ext uri="{BB962C8B-B14F-4D97-AF65-F5344CB8AC3E}">
        <p14:creationId xmlns:p14="http://schemas.microsoft.com/office/powerpoint/2010/main" val="428040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694C-4DBA-6072-1B4C-176CC5CB5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D1B95-AA89-E515-52A9-01A8E2D66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ADAB9-840A-DBFE-61BC-550CDA5C8407}"/>
              </a:ext>
            </a:extLst>
          </p:cNvPr>
          <p:cNvSpPr>
            <a:spLocks noGrp="1"/>
          </p:cNvSpPr>
          <p:nvPr>
            <p:ph type="dt" sz="half" idx="10"/>
          </p:nvPr>
        </p:nvSpPr>
        <p:spPr/>
        <p:txBody>
          <a:bodyPr/>
          <a:lstStyle/>
          <a:p>
            <a:fld id="{40798B9C-1E8C-4242-97BA-EEEBC4984D8B}" type="datetimeFigureOut">
              <a:rPr lang="en-US" smtClean="0"/>
              <a:t>4/10/2024</a:t>
            </a:fld>
            <a:endParaRPr lang="en-US"/>
          </a:p>
        </p:txBody>
      </p:sp>
      <p:sp>
        <p:nvSpPr>
          <p:cNvPr id="5" name="Footer Placeholder 4">
            <a:extLst>
              <a:ext uri="{FF2B5EF4-FFF2-40B4-BE49-F238E27FC236}">
                <a16:creationId xmlns:a16="http://schemas.microsoft.com/office/drawing/2014/main" id="{2A97E05F-2425-A36D-7999-770B4BC3F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8A8D23-2DC5-23DA-E5CB-DFB6EABD3778}"/>
              </a:ext>
            </a:extLst>
          </p:cNvPr>
          <p:cNvSpPr>
            <a:spLocks noGrp="1"/>
          </p:cNvSpPr>
          <p:nvPr>
            <p:ph type="sldNum" sz="quarter" idx="12"/>
          </p:nvPr>
        </p:nvSpPr>
        <p:spPr/>
        <p:txBody>
          <a:bodyPr/>
          <a:lstStyle/>
          <a:p>
            <a:fld id="{0D30AA29-3EF5-41D3-B6EA-8C470A5C7A76}" type="slidenum">
              <a:rPr lang="en-US" smtClean="0"/>
              <a:t>‹#›</a:t>
            </a:fld>
            <a:endParaRPr lang="en-US"/>
          </a:p>
        </p:txBody>
      </p:sp>
    </p:spTree>
    <p:extLst>
      <p:ext uri="{BB962C8B-B14F-4D97-AF65-F5344CB8AC3E}">
        <p14:creationId xmlns:p14="http://schemas.microsoft.com/office/powerpoint/2010/main" val="55304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94581-F67D-68A6-F554-B4BEAFA74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45DA94-0BFD-CD75-547D-52AFA97DB0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5E36D6-8A9A-0DD8-E87B-A87E06AB9AE0}"/>
              </a:ext>
            </a:extLst>
          </p:cNvPr>
          <p:cNvSpPr>
            <a:spLocks noGrp="1"/>
          </p:cNvSpPr>
          <p:nvPr>
            <p:ph type="dt" sz="half" idx="10"/>
          </p:nvPr>
        </p:nvSpPr>
        <p:spPr/>
        <p:txBody>
          <a:bodyPr/>
          <a:lstStyle/>
          <a:p>
            <a:fld id="{40798B9C-1E8C-4242-97BA-EEEBC4984D8B}" type="datetimeFigureOut">
              <a:rPr lang="en-US" smtClean="0"/>
              <a:t>4/10/2024</a:t>
            </a:fld>
            <a:endParaRPr lang="en-US"/>
          </a:p>
        </p:txBody>
      </p:sp>
      <p:sp>
        <p:nvSpPr>
          <p:cNvPr id="5" name="Footer Placeholder 4">
            <a:extLst>
              <a:ext uri="{FF2B5EF4-FFF2-40B4-BE49-F238E27FC236}">
                <a16:creationId xmlns:a16="http://schemas.microsoft.com/office/drawing/2014/main" id="{2F6CB23A-20A2-1C04-1770-F9D04CF56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D3723-5B43-DC8B-338B-8C4AB4722E60}"/>
              </a:ext>
            </a:extLst>
          </p:cNvPr>
          <p:cNvSpPr>
            <a:spLocks noGrp="1"/>
          </p:cNvSpPr>
          <p:nvPr>
            <p:ph type="sldNum" sz="quarter" idx="12"/>
          </p:nvPr>
        </p:nvSpPr>
        <p:spPr/>
        <p:txBody>
          <a:bodyPr/>
          <a:lstStyle/>
          <a:p>
            <a:fld id="{0D30AA29-3EF5-41D3-B6EA-8C470A5C7A76}" type="slidenum">
              <a:rPr lang="en-US" smtClean="0"/>
              <a:t>‹#›</a:t>
            </a:fld>
            <a:endParaRPr lang="en-US"/>
          </a:p>
        </p:txBody>
      </p:sp>
    </p:spTree>
    <p:extLst>
      <p:ext uri="{BB962C8B-B14F-4D97-AF65-F5344CB8AC3E}">
        <p14:creationId xmlns:p14="http://schemas.microsoft.com/office/powerpoint/2010/main" val="89204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2630-F376-078A-DFF1-4D238FF53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A34F-4155-E0C2-DB7B-780F0B92E7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4245D9-160C-504A-0696-CD40268C69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EF2555-92DF-D34B-EDB8-B0145CA0EAA9}"/>
              </a:ext>
            </a:extLst>
          </p:cNvPr>
          <p:cNvSpPr>
            <a:spLocks noGrp="1"/>
          </p:cNvSpPr>
          <p:nvPr>
            <p:ph type="dt" sz="half" idx="10"/>
          </p:nvPr>
        </p:nvSpPr>
        <p:spPr/>
        <p:txBody>
          <a:bodyPr/>
          <a:lstStyle/>
          <a:p>
            <a:fld id="{40798B9C-1E8C-4242-97BA-EEEBC4984D8B}" type="datetimeFigureOut">
              <a:rPr lang="en-US" smtClean="0"/>
              <a:t>4/10/2024</a:t>
            </a:fld>
            <a:endParaRPr lang="en-US"/>
          </a:p>
        </p:txBody>
      </p:sp>
      <p:sp>
        <p:nvSpPr>
          <p:cNvPr id="6" name="Footer Placeholder 5">
            <a:extLst>
              <a:ext uri="{FF2B5EF4-FFF2-40B4-BE49-F238E27FC236}">
                <a16:creationId xmlns:a16="http://schemas.microsoft.com/office/drawing/2014/main" id="{89855195-AE04-4F11-5338-B2F019A02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B0EFD-B689-183B-7E34-72CB6AA37826}"/>
              </a:ext>
            </a:extLst>
          </p:cNvPr>
          <p:cNvSpPr>
            <a:spLocks noGrp="1"/>
          </p:cNvSpPr>
          <p:nvPr>
            <p:ph type="sldNum" sz="quarter" idx="12"/>
          </p:nvPr>
        </p:nvSpPr>
        <p:spPr/>
        <p:txBody>
          <a:bodyPr/>
          <a:lstStyle/>
          <a:p>
            <a:fld id="{0D30AA29-3EF5-41D3-B6EA-8C470A5C7A76}" type="slidenum">
              <a:rPr lang="en-US" smtClean="0"/>
              <a:t>‹#›</a:t>
            </a:fld>
            <a:endParaRPr lang="en-US"/>
          </a:p>
        </p:txBody>
      </p:sp>
    </p:spTree>
    <p:extLst>
      <p:ext uri="{BB962C8B-B14F-4D97-AF65-F5344CB8AC3E}">
        <p14:creationId xmlns:p14="http://schemas.microsoft.com/office/powerpoint/2010/main" val="62251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3979D-0919-88A5-D2D5-3AFDF66179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4B5A56-583E-29C7-76DC-F164A26F39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E4AE6-59B2-FA0B-95E1-D3F35DD7E4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4136EC-D8A6-01FD-72C6-2DF55AC65D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27154D-0838-4293-9C33-C814A087F8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D9813-ED53-A93C-256B-0B8C61E09421}"/>
              </a:ext>
            </a:extLst>
          </p:cNvPr>
          <p:cNvSpPr>
            <a:spLocks noGrp="1"/>
          </p:cNvSpPr>
          <p:nvPr>
            <p:ph type="dt" sz="half" idx="10"/>
          </p:nvPr>
        </p:nvSpPr>
        <p:spPr/>
        <p:txBody>
          <a:bodyPr/>
          <a:lstStyle/>
          <a:p>
            <a:fld id="{40798B9C-1E8C-4242-97BA-EEEBC4984D8B}" type="datetimeFigureOut">
              <a:rPr lang="en-US" smtClean="0"/>
              <a:t>4/10/2024</a:t>
            </a:fld>
            <a:endParaRPr lang="en-US"/>
          </a:p>
        </p:txBody>
      </p:sp>
      <p:sp>
        <p:nvSpPr>
          <p:cNvPr id="8" name="Footer Placeholder 7">
            <a:extLst>
              <a:ext uri="{FF2B5EF4-FFF2-40B4-BE49-F238E27FC236}">
                <a16:creationId xmlns:a16="http://schemas.microsoft.com/office/drawing/2014/main" id="{5BD7B50F-FBC6-805E-DCC5-E03FC19FB0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923ABD-F584-76C0-6184-3B14D254ABB2}"/>
              </a:ext>
            </a:extLst>
          </p:cNvPr>
          <p:cNvSpPr>
            <a:spLocks noGrp="1"/>
          </p:cNvSpPr>
          <p:nvPr>
            <p:ph type="sldNum" sz="quarter" idx="12"/>
          </p:nvPr>
        </p:nvSpPr>
        <p:spPr/>
        <p:txBody>
          <a:bodyPr/>
          <a:lstStyle/>
          <a:p>
            <a:fld id="{0D30AA29-3EF5-41D3-B6EA-8C470A5C7A76}" type="slidenum">
              <a:rPr lang="en-US" smtClean="0"/>
              <a:t>‹#›</a:t>
            </a:fld>
            <a:endParaRPr lang="en-US"/>
          </a:p>
        </p:txBody>
      </p:sp>
    </p:spTree>
    <p:extLst>
      <p:ext uri="{BB962C8B-B14F-4D97-AF65-F5344CB8AC3E}">
        <p14:creationId xmlns:p14="http://schemas.microsoft.com/office/powerpoint/2010/main" val="389542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B17C-A0E4-4A6C-338E-0416623F8C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5227EC-70E3-C959-AE79-EA8C75D247AE}"/>
              </a:ext>
            </a:extLst>
          </p:cNvPr>
          <p:cNvSpPr>
            <a:spLocks noGrp="1"/>
          </p:cNvSpPr>
          <p:nvPr>
            <p:ph type="dt" sz="half" idx="10"/>
          </p:nvPr>
        </p:nvSpPr>
        <p:spPr/>
        <p:txBody>
          <a:bodyPr/>
          <a:lstStyle/>
          <a:p>
            <a:fld id="{40798B9C-1E8C-4242-97BA-EEEBC4984D8B}" type="datetimeFigureOut">
              <a:rPr lang="en-US" smtClean="0"/>
              <a:t>4/10/2024</a:t>
            </a:fld>
            <a:endParaRPr lang="en-US"/>
          </a:p>
        </p:txBody>
      </p:sp>
      <p:sp>
        <p:nvSpPr>
          <p:cNvPr id="4" name="Footer Placeholder 3">
            <a:extLst>
              <a:ext uri="{FF2B5EF4-FFF2-40B4-BE49-F238E27FC236}">
                <a16:creationId xmlns:a16="http://schemas.microsoft.com/office/drawing/2014/main" id="{0D1AAA96-EBF9-B1C5-668C-EC9820FB94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A8B268-7750-8C99-C660-7B3480A58B99}"/>
              </a:ext>
            </a:extLst>
          </p:cNvPr>
          <p:cNvSpPr>
            <a:spLocks noGrp="1"/>
          </p:cNvSpPr>
          <p:nvPr>
            <p:ph type="sldNum" sz="quarter" idx="12"/>
          </p:nvPr>
        </p:nvSpPr>
        <p:spPr/>
        <p:txBody>
          <a:bodyPr/>
          <a:lstStyle/>
          <a:p>
            <a:fld id="{0D30AA29-3EF5-41D3-B6EA-8C470A5C7A76}" type="slidenum">
              <a:rPr lang="en-US" smtClean="0"/>
              <a:t>‹#›</a:t>
            </a:fld>
            <a:endParaRPr lang="en-US"/>
          </a:p>
        </p:txBody>
      </p:sp>
    </p:spTree>
    <p:extLst>
      <p:ext uri="{BB962C8B-B14F-4D97-AF65-F5344CB8AC3E}">
        <p14:creationId xmlns:p14="http://schemas.microsoft.com/office/powerpoint/2010/main" val="289310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8D7935-1E0B-CB4E-EDB3-B12428D371D5}"/>
              </a:ext>
            </a:extLst>
          </p:cNvPr>
          <p:cNvSpPr>
            <a:spLocks noGrp="1"/>
          </p:cNvSpPr>
          <p:nvPr>
            <p:ph type="dt" sz="half" idx="10"/>
          </p:nvPr>
        </p:nvSpPr>
        <p:spPr/>
        <p:txBody>
          <a:bodyPr/>
          <a:lstStyle/>
          <a:p>
            <a:fld id="{40798B9C-1E8C-4242-97BA-EEEBC4984D8B}" type="datetimeFigureOut">
              <a:rPr lang="en-US" smtClean="0"/>
              <a:t>4/10/2024</a:t>
            </a:fld>
            <a:endParaRPr lang="en-US"/>
          </a:p>
        </p:txBody>
      </p:sp>
      <p:sp>
        <p:nvSpPr>
          <p:cNvPr id="3" name="Footer Placeholder 2">
            <a:extLst>
              <a:ext uri="{FF2B5EF4-FFF2-40B4-BE49-F238E27FC236}">
                <a16:creationId xmlns:a16="http://schemas.microsoft.com/office/drawing/2014/main" id="{C185ABA1-9064-A7FC-5B10-4C73C96F92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FF418A-68A6-CA60-5502-F852DC116F08}"/>
              </a:ext>
            </a:extLst>
          </p:cNvPr>
          <p:cNvSpPr>
            <a:spLocks noGrp="1"/>
          </p:cNvSpPr>
          <p:nvPr>
            <p:ph type="sldNum" sz="quarter" idx="12"/>
          </p:nvPr>
        </p:nvSpPr>
        <p:spPr/>
        <p:txBody>
          <a:bodyPr/>
          <a:lstStyle/>
          <a:p>
            <a:fld id="{0D30AA29-3EF5-41D3-B6EA-8C470A5C7A76}" type="slidenum">
              <a:rPr lang="en-US" smtClean="0"/>
              <a:t>‹#›</a:t>
            </a:fld>
            <a:endParaRPr lang="en-US"/>
          </a:p>
        </p:txBody>
      </p:sp>
    </p:spTree>
    <p:extLst>
      <p:ext uri="{BB962C8B-B14F-4D97-AF65-F5344CB8AC3E}">
        <p14:creationId xmlns:p14="http://schemas.microsoft.com/office/powerpoint/2010/main" val="410808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C5174-3F7F-3EAF-4E6B-A10E55C626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485E35-0993-AB95-E85E-F74A52C57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13A40-6BEB-EE28-C45E-0C0B15221A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98B9C-1E8C-4242-97BA-EEEBC4984D8B}" type="datetimeFigureOut">
              <a:rPr lang="en-US" smtClean="0"/>
              <a:t>4/10/2024</a:t>
            </a:fld>
            <a:endParaRPr lang="en-US"/>
          </a:p>
        </p:txBody>
      </p:sp>
      <p:sp>
        <p:nvSpPr>
          <p:cNvPr id="5" name="Footer Placeholder 4">
            <a:extLst>
              <a:ext uri="{FF2B5EF4-FFF2-40B4-BE49-F238E27FC236}">
                <a16:creationId xmlns:a16="http://schemas.microsoft.com/office/drawing/2014/main" id="{33DDF065-1D07-25B4-323C-98B3C2FF49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EC80AD-40C9-3ECF-C8B6-E720D899B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0AA29-3EF5-41D3-B6EA-8C470A5C7A76}" type="slidenum">
              <a:rPr lang="en-US" smtClean="0"/>
              <a:t>‹#›</a:t>
            </a:fld>
            <a:endParaRPr lang="en-US"/>
          </a:p>
        </p:txBody>
      </p:sp>
    </p:spTree>
    <p:extLst>
      <p:ext uri="{BB962C8B-B14F-4D97-AF65-F5344CB8AC3E}">
        <p14:creationId xmlns:p14="http://schemas.microsoft.com/office/powerpoint/2010/main" val="7076698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4" r:id="rId16"/>
    <p:sldLayoutId id="2147483667" r:id="rId17"/>
    <p:sldLayoutId id="2147483668" r:id="rId18"/>
    <p:sldLayoutId id="2147483665" r:id="rId19"/>
    <p:sldLayoutId id="2147483669" r:id="rId20"/>
    <p:sldLayoutId id="214748366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whitehouse.gov/wp-content/uploads/2022/04/eo13985-vision-for-equitable-data.pdf"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22F712A-F1D7-4B97-9DAC-1D201D863782}"/>
              </a:ext>
            </a:extLst>
          </p:cNvPr>
          <p:cNvSpPr>
            <a:spLocks noGrp="1"/>
          </p:cNvSpPr>
          <p:nvPr>
            <p:ph type="title"/>
          </p:nvPr>
        </p:nvSpPr>
        <p:spPr>
          <a:xfrm>
            <a:off x="3358267" y="749754"/>
            <a:ext cx="10972800" cy="762000"/>
          </a:xfrm>
        </p:spPr>
        <p:txBody>
          <a:bodyPr>
            <a:normAutofit/>
          </a:bodyPr>
          <a:lstStyle/>
          <a:p>
            <a:pPr rtl="0" eaLnBrk="1" latinLnBrk="0" hangingPunct="1"/>
            <a:r>
              <a:rPr lang="en-US" sz="3600" b="1" dirty="0">
                <a:solidFill>
                  <a:schemeClr val="tx2"/>
                </a:solidFill>
                <a:latin typeface="+mn-lt"/>
                <a:ea typeface="+mn-ea"/>
                <a:cs typeface="+mn-cs"/>
              </a:rPr>
              <a:t>Hear from Federal Partners:</a:t>
            </a:r>
          </a:p>
        </p:txBody>
      </p:sp>
      <p:sp>
        <p:nvSpPr>
          <p:cNvPr id="41" name="Text Placeholder 40">
            <a:extLst>
              <a:ext uri="{FF2B5EF4-FFF2-40B4-BE49-F238E27FC236}">
                <a16:creationId xmlns:a16="http://schemas.microsoft.com/office/drawing/2014/main" id="{B0B3166B-3E8E-4CF9-AE29-2481CA5D3BF6}"/>
              </a:ext>
            </a:extLst>
          </p:cNvPr>
          <p:cNvSpPr>
            <a:spLocks noGrp="1"/>
          </p:cNvSpPr>
          <p:nvPr>
            <p:ph type="body" sz="quarter" idx="18"/>
          </p:nvPr>
        </p:nvSpPr>
        <p:spPr>
          <a:xfrm>
            <a:off x="2209800" y="1510011"/>
            <a:ext cx="8229600" cy="609600"/>
          </a:xfrm>
        </p:spPr>
        <p:txBody>
          <a:bodyPr>
            <a:noAutofit/>
          </a:bodyPr>
          <a:lstStyle/>
          <a:p>
            <a:r>
              <a:rPr lang="en-US" dirty="0"/>
              <a:t>Anjali J. Forber-Pratt, Ph.D. </a:t>
            </a:r>
          </a:p>
          <a:p>
            <a:r>
              <a:rPr lang="en-US" sz="2400" dirty="0"/>
              <a:t>Director, National Institute on Disability, Independent Living and Rehabilitation Research</a:t>
            </a:r>
          </a:p>
          <a:p>
            <a:r>
              <a:rPr lang="en-US" sz="2400" dirty="0"/>
              <a:t>@anjalifp</a:t>
            </a:r>
          </a:p>
          <a:p>
            <a:endParaRPr lang="en-US" sz="2000" dirty="0"/>
          </a:p>
        </p:txBody>
      </p:sp>
      <p:sp>
        <p:nvSpPr>
          <p:cNvPr id="2" name="Text Placeholder 40">
            <a:extLst>
              <a:ext uri="{FF2B5EF4-FFF2-40B4-BE49-F238E27FC236}">
                <a16:creationId xmlns:a16="http://schemas.microsoft.com/office/drawing/2014/main" id="{EB7ABC27-F9FD-D76D-E6B4-1271908BCAA3}"/>
              </a:ext>
            </a:extLst>
          </p:cNvPr>
          <p:cNvSpPr txBox="1">
            <a:spLocks/>
          </p:cNvSpPr>
          <p:nvPr/>
        </p:nvSpPr>
        <p:spPr>
          <a:xfrm>
            <a:off x="2209800" y="3270341"/>
            <a:ext cx="8229600" cy="609600"/>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Adam Politis</a:t>
            </a:r>
          </a:p>
          <a:p>
            <a:r>
              <a:rPr lang="en-US" sz="2400" dirty="0"/>
              <a:t>Senior Policy Advisor for Disability and Equity, White House Office of Science and Technology Policy</a:t>
            </a:r>
          </a:p>
        </p:txBody>
      </p:sp>
      <p:sp>
        <p:nvSpPr>
          <p:cNvPr id="5" name="Text Placeholder 40">
            <a:extLst>
              <a:ext uri="{FF2B5EF4-FFF2-40B4-BE49-F238E27FC236}">
                <a16:creationId xmlns:a16="http://schemas.microsoft.com/office/drawing/2014/main" id="{5CE0AC54-4027-E8B0-4F15-4DC34BEDB83F}"/>
              </a:ext>
            </a:extLst>
          </p:cNvPr>
          <p:cNvSpPr txBox="1">
            <a:spLocks/>
          </p:cNvSpPr>
          <p:nvPr/>
        </p:nvSpPr>
        <p:spPr>
          <a:xfrm>
            <a:off x="1981200" y="4638456"/>
            <a:ext cx="8229600" cy="609600"/>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Bob </a:t>
            </a:r>
            <a:r>
              <a:rPr lang="en-US" dirty="0" err="1"/>
              <a:t>Sivinski</a:t>
            </a:r>
            <a:r>
              <a:rPr lang="en-US" dirty="0"/>
              <a:t>, Ph.D. </a:t>
            </a:r>
          </a:p>
          <a:p>
            <a:r>
              <a:rPr lang="en-US" sz="2400" dirty="0"/>
              <a:t>Senior Statistician in the Office of the Chief Statistician of the United States</a:t>
            </a:r>
            <a:endParaRPr lang="en-US" sz="2000" dirty="0"/>
          </a:p>
        </p:txBody>
      </p:sp>
      <p:sp>
        <p:nvSpPr>
          <p:cNvPr id="7" name="Text Placeholder 6">
            <a:extLst>
              <a:ext uri="{FF2B5EF4-FFF2-40B4-BE49-F238E27FC236}">
                <a16:creationId xmlns:a16="http://schemas.microsoft.com/office/drawing/2014/main" id="{5244BEEB-B2DB-440E-B324-A30C10680A97}"/>
              </a:ext>
            </a:extLst>
          </p:cNvPr>
          <p:cNvSpPr>
            <a:spLocks noGrp="1"/>
          </p:cNvSpPr>
          <p:nvPr>
            <p:ph type="body" sz="quarter" idx="12"/>
          </p:nvPr>
        </p:nvSpPr>
        <p:spPr>
          <a:xfrm>
            <a:off x="2895600" y="5983010"/>
            <a:ext cx="6400800" cy="457200"/>
          </a:xfrm>
        </p:spPr>
        <p:txBody>
          <a:bodyPr/>
          <a:lstStyle/>
          <a:p>
            <a:r>
              <a:rPr lang="en-US" dirty="0"/>
              <a:t>March 28, 2024</a:t>
            </a:r>
          </a:p>
        </p:txBody>
      </p:sp>
      <p:pic>
        <p:nvPicPr>
          <p:cNvPr id="6" name="Picture 5" descr="ACL logo with blue, yellow and red image of people">
            <a:extLst>
              <a:ext uri="{FF2B5EF4-FFF2-40B4-BE49-F238E27FC236}">
                <a16:creationId xmlns:a16="http://schemas.microsoft.com/office/drawing/2014/main" id="{425AF3C7-ED7F-9446-AE08-85698A2E6C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5087" y="-750440"/>
            <a:ext cx="3136913" cy="3136913"/>
          </a:xfrm>
          <a:prstGeom prst="rect">
            <a:avLst/>
          </a:prstGeom>
        </p:spPr>
      </p:pic>
      <p:pic>
        <p:nvPicPr>
          <p:cNvPr id="4" name="Picture 3" descr="Logo&#10;of NIDILRR in blue and red writing">
            <a:extLst>
              <a:ext uri="{FF2B5EF4-FFF2-40B4-BE49-F238E27FC236}">
                <a16:creationId xmlns:a16="http://schemas.microsoft.com/office/drawing/2014/main" id="{9E3E660A-8454-A646-92A4-42E1D6F8C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846" y="5454133"/>
            <a:ext cx="3029907" cy="1514954"/>
          </a:xfrm>
          <a:prstGeom prst="rect">
            <a:avLst/>
          </a:prstGeom>
        </p:spPr>
      </p:pic>
    </p:spTree>
    <p:extLst>
      <p:ext uri="{BB962C8B-B14F-4D97-AF65-F5344CB8AC3E}">
        <p14:creationId xmlns:p14="http://schemas.microsoft.com/office/powerpoint/2010/main" val="2528532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C890-D077-4ECE-9480-264D06667084}"/>
              </a:ext>
            </a:extLst>
          </p:cNvPr>
          <p:cNvSpPr>
            <a:spLocks noGrp="1"/>
          </p:cNvSpPr>
          <p:nvPr>
            <p:ph type="title"/>
          </p:nvPr>
        </p:nvSpPr>
        <p:spPr/>
        <p:txBody>
          <a:bodyPr anchor="ctr">
            <a:normAutofit/>
          </a:bodyPr>
          <a:lstStyle/>
          <a:p>
            <a:pPr algn="ctr"/>
            <a:r>
              <a:rPr lang="en-US" sz="2800" b="1" dirty="0"/>
              <a:t>The Importance of Collecting Data on Disability</a:t>
            </a:r>
          </a:p>
        </p:txBody>
      </p:sp>
      <p:sp>
        <p:nvSpPr>
          <p:cNvPr id="5" name="Slide Number Placeholder 4">
            <a:extLst>
              <a:ext uri="{FF2B5EF4-FFF2-40B4-BE49-F238E27FC236}">
                <a16:creationId xmlns:a16="http://schemas.microsoft.com/office/drawing/2014/main" id="{642C50AB-753A-4B77-B290-D5166C0D2210}"/>
              </a:ext>
            </a:extLst>
          </p:cNvPr>
          <p:cNvSpPr>
            <a:spLocks noGrp="1"/>
          </p:cNvSpPr>
          <p:nvPr>
            <p:ph type="sldNum" sz="quarter" idx="12"/>
          </p:nvPr>
        </p:nvSpPr>
        <p:spPr/>
        <p:txBody>
          <a:bodyPr/>
          <a:lstStyle/>
          <a:p>
            <a:fld id="{168939C9-AC64-B240-A8FE-6EE68C639854}" type="slidenum">
              <a:rPr lang="en-US" smtClean="0"/>
              <a:pPr/>
              <a:t>10</a:t>
            </a:fld>
            <a:endParaRPr lang="en-US" dirty="0"/>
          </a:p>
        </p:txBody>
      </p:sp>
      <p:sp>
        <p:nvSpPr>
          <p:cNvPr id="8" name="Text Placeholder 3">
            <a:extLst>
              <a:ext uri="{FF2B5EF4-FFF2-40B4-BE49-F238E27FC236}">
                <a16:creationId xmlns:a16="http://schemas.microsoft.com/office/drawing/2014/main" id="{78338B99-C2E4-4685-8F64-5E2CF05BFB0B}"/>
              </a:ext>
            </a:extLst>
          </p:cNvPr>
          <p:cNvSpPr txBox="1">
            <a:spLocks/>
          </p:cNvSpPr>
          <p:nvPr/>
        </p:nvSpPr>
        <p:spPr>
          <a:xfrm>
            <a:off x="790596" y="1713539"/>
            <a:ext cx="10620194" cy="3903229"/>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01235B"/>
                </a:solidFill>
                <a:latin typeface="Georgia" panose="02040502050405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300"/>
              </a:spcBef>
              <a:spcAft>
                <a:spcPts val="300"/>
              </a:spcAft>
            </a:pPr>
            <a:r>
              <a:rPr lang="en-US" sz="2000" dirty="0"/>
              <a:t>Federal agencies use data collected on the U.S. population, such as in the Census and in the American Community Survey (ACS), to make funding decisions regarding a variety of important government programs. These programs provide access to services related to health care, food and nutrition, education, civil rights and advocacy, housing, education, and employment. Further, the findings of the Census affect congressional seats, legislative, school, and voting precincts, and the fair distribution of over $800 billion of annual federal funding across the government programs (Lee et al., 2019). Identifying and counting people with disabilities in federal data collection efforts can provide important information about the population with disabilities that may be relevant to these government programs.</a:t>
            </a:r>
          </a:p>
        </p:txBody>
      </p:sp>
    </p:spTree>
    <p:extLst>
      <p:ext uri="{BB962C8B-B14F-4D97-AF65-F5344CB8AC3E}">
        <p14:creationId xmlns:p14="http://schemas.microsoft.com/office/powerpoint/2010/main" val="2703264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D464-6716-740F-A0A0-AFC4A7BA35E6}"/>
              </a:ext>
            </a:extLst>
          </p:cNvPr>
          <p:cNvSpPr>
            <a:spLocks noGrp="1"/>
          </p:cNvSpPr>
          <p:nvPr>
            <p:ph type="title"/>
          </p:nvPr>
        </p:nvSpPr>
        <p:spPr/>
        <p:txBody>
          <a:bodyPr/>
          <a:lstStyle/>
          <a:p>
            <a:r>
              <a:rPr lang="en-US" dirty="0"/>
              <a:t>Representation Matters: </a:t>
            </a:r>
            <a:br>
              <a:rPr lang="en-US" dirty="0"/>
            </a:br>
            <a:r>
              <a:rPr lang="en-US" dirty="0"/>
              <a:t>Nothing About Us Without Us!</a:t>
            </a:r>
          </a:p>
        </p:txBody>
      </p:sp>
      <p:pic>
        <p:nvPicPr>
          <p:cNvPr id="3" name="Content Placeholder 5" descr="Logo with wording: Nothing About Us Without Us with brown and black faces and arms in a circle">
            <a:extLst>
              <a:ext uri="{FF2B5EF4-FFF2-40B4-BE49-F238E27FC236}">
                <a16:creationId xmlns:a16="http://schemas.microsoft.com/office/drawing/2014/main" id="{4DA35DBE-0354-4625-1877-482FC7D68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746" y="1694910"/>
            <a:ext cx="3876508" cy="3886200"/>
          </a:xfrm>
          <a:prstGeom prst="rect">
            <a:avLst/>
          </a:prstGeom>
        </p:spPr>
      </p:pic>
      <p:sp>
        <p:nvSpPr>
          <p:cNvPr id="4" name="TextBox 3">
            <a:extLst>
              <a:ext uri="{FF2B5EF4-FFF2-40B4-BE49-F238E27FC236}">
                <a16:creationId xmlns:a16="http://schemas.microsoft.com/office/drawing/2014/main" id="{E77AC0F0-849A-5FF4-2A3E-450663710A5F}"/>
              </a:ext>
            </a:extLst>
          </p:cNvPr>
          <p:cNvSpPr txBox="1"/>
          <p:nvPr/>
        </p:nvSpPr>
        <p:spPr>
          <a:xfrm>
            <a:off x="7710151" y="5211778"/>
            <a:ext cx="3967753" cy="369332"/>
          </a:xfrm>
          <a:prstGeom prst="rect">
            <a:avLst/>
          </a:prstGeom>
          <a:noFill/>
        </p:spPr>
        <p:txBody>
          <a:bodyPr wrap="none" rtlCol="0">
            <a:spAutoFit/>
          </a:bodyPr>
          <a:lstStyle/>
          <a:p>
            <a:r>
              <a:rPr lang="en-US" dirty="0"/>
              <a:t>Artwork from Ricardo </a:t>
            </a:r>
            <a:r>
              <a:rPr lang="en-US" dirty="0" err="1"/>
              <a:t>Levins</a:t>
            </a:r>
            <a:r>
              <a:rPr lang="en-US" dirty="0"/>
              <a:t> Morales</a:t>
            </a:r>
          </a:p>
        </p:txBody>
      </p:sp>
    </p:spTree>
    <p:extLst>
      <p:ext uri="{BB962C8B-B14F-4D97-AF65-F5344CB8AC3E}">
        <p14:creationId xmlns:p14="http://schemas.microsoft.com/office/powerpoint/2010/main" val="2572665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C890-D077-4ECE-9480-264D06667084}"/>
              </a:ext>
            </a:extLst>
          </p:cNvPr>
          <p:cNvSpPr>
            <a:spLocks noGrp="1"/>
          </p:cNvSpPr>
          <p:nvPr>
            <p:ph type="title"/>
          </p:nvPr>
        </p:nvSpPr>
        <p:spPr/>
        <p:txBody>
          <a:bodyPr anchor="ctr">
            <a:normAutofit/>
          </a:bodyPr>
          <a:lstStyle/>
          <a:p>
            <a:pPr algn="ctr"/>
            <a:r>
              <a:rPr lang="en-US" sz="2800" b="1" dirty="0"/>
              <a:t>Federal Disability Data Landscape</a:t>
            </a:r>
          </a:p>
        </p:txBody>
      </p:sp>
      <p:sp>
        <p:nvSpPr>
          <p:cNvPr id="5" name="Slide Number Placeholder 4">
            <a:extLst>
              <a:ext uri="{FF2B5EF4-FFF2-40B4-BE49-F238E27FC236}">
                <a16:creationId xmlns:a16="http://schemas.microsoft.com/office/drawing/2014/main" id="{642C50AB-753A-4B77-B290-D5166C0D2210}"/>
              </a:ext>
            </a:extLst>
          </p:cNvPr>
          <p:cNvSpPr>
            <a:spLocks noGrp="1"/>
          </p:cNvSpPr>
          <p:nvPr>
            <p:ph type="sldNum" sz="quarter" idx="12"/>
          </p:nvPr>
        </p:nvSpPr>
        <p:spPr/>
        <p:txBody>
          <a:bodyPr/>
          <a:lstStyle/>
          <a:p>
            <a:fld id="{168939C9-AC64-B240-A8FE-6EE68C639854}" type="slidenum">
              <a:rPr lang="en-US" smtClean="0"/>
              <a:pPr/>
              <a:t>12</a:t>
            </a:fld>
            <a:endParaRPr lang="en-US" dirty="0"/>
          </a:p>
        </p:txBody>
      </p:sp>
      <p:sp>
        <p:nvSpPr>
          <p:cNvPr id="8" name="Text Placeholder 3">
            <a:extLst>
              <a:ext uri="{FF2B5EF4-FFF2-40B4-BE49-F238E27FC236}">
                <a16:creationId xmlns:a16="http://schemas.microsoft.com/office/drawing/2014/main" id="{78338B99-C2E4-4685-8F64-5E2CF05BFB0B}"/>
              </a:ext>
            </a:extLst>
          </p:cNvPr>
          <p:cNvSpPr txBox="1">
            <a:spLocks/>
          </p:cNvSpPr>
          <p:nvPr/>
        </p:nvSpPr>
        <p:spPr>
          <a:xfrm>
            <a:off x="790596" y="1713539"/>
            <a:ext cx="10776564" cy="3903229"/>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01235B"/>
                </a:solidFill>
                <a:latin typeface="Georgia" panose="02040502050405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300"/>
              </a:spcBef>
              <a:spcAft>
                <a:spcPts val="2000"/>
              </a:spcAft>
            </a:pPr>
            <a:r>
              <a:rPr lang="en-US" sz="2000" dirty="0"/>
              <a:t>Multiple departments and agencies across the federal government collect data on people with disabilities. In addition to the Census Bureau, other federal entities that collect data on disability include the Administration for Community Living (ACL) and Centers for Disease Control (CDC) in the Department of Health and Human Services (HHS), Social Security Administration (SSA), Department of Education (ED), Department of Justice (DOJ), and Department of Labor (DOL). Despite the efforts of these departments to collect disability data, comparison of findings across agencies and programs remains challenging or impossible due to differing conceptual and operational definitions and classifications of disability.</a:t>
            </a:r>
          </a:p>
          <a:p>
            <a:pPr>
              <a:lnSpc>
                <a:spcPct val="100000"/>
              </a:lnSpc>
              <a:spcBef>
                <a:spcPts val="300"/>
              </a:spcBef>
              <a:spcAft>
                <a:spcPts val="300"/>
              </a:spcAft>
            </a:pPr>
            <a:endParaRPr lang="en-US" dirty="0"/>
          </a:p>
        </p:txBody>
      </p:sp>
    </p:spTree>
    <p:extLst>
      <p:ext uri="{BB962C8B-B14F-4D97-AF65-F5344CB8AC3E}">
        <p14:creationId xmlns:p14="http://schemas.microsoft.com/office/powerpoint/2010/main" val="139662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a:xfrm>
            <a:off x="122582" y="-76477"/>
            <a:ext cx="10515600" cy="1325563"/>
          </a:xfrm>
        </p:spPr>
        <p:txBody>
          <a:bodyPr>
            <a:noAutofit/>
          </a:bodyPr>
          <a:lstStyle/>
          <a:p>
            <a:r>
              <a:rPr lang="en-US" b="1" dirty="0"/>
              <a:t>Key Players</a:t>
            </a:r>
          </a:p>
        </p:txBody>
      </p:sp>
      <p:graphicFrame>
        <p:nvGraphicFramePr>
          <p:cNvPr id="12" name="Content Placeholder 10" descr="Image of interlocking gears with arrows indicating connectedness. Largest gear: White house office on science policy and technology: disability data interagency working group (box indicates connected to the equitable data working group), to the left, interagency council on statistical policy (box indicates includes 13 principal stats agencies, 3 stats units and 24 statistical officials including the census), underneath: other federal agencies with disability equities, interagency committee on disability research (box indicates sub bullet of subcommittee on disability statistics), NIDILRR (box indicates Stats RRTC, other grantees), IDD Counts">
            <a:extLst>
              <a:ext uri="{FF2B5EF4-FFF2-40B4-BE49-F238E27FC236}">
                <a16:creationId xmlns:a16="http://schemas.microsoft.com/office/drawing/2014/main" id="{735E35A9-5D16-B777-6F31-F83DED83F4F1}"/>
              </a:ext>
            </a:extLst>
          </p:cNvPr>
          <p:cNvGraphicFramePr>
            <a:graphicFrameLocks noGrp="1" noDrilldown="1" noMove="1" noResize="1"/>
          </p:cNvGraphicFramePr>
          <p:nvPr>
            <p:extLst>
              <p:ext uri="{D42A27DB-BD31-4B8C-83A1-F6EECF244321}">
                <p14:modId xmlns:p14="http://schemas.microsoft.com/office/powerpoint/2010/main" val="3285123455"/>
              </p:ext>
            </p:extLst>
          </p:nvPr>
        </p:nvGraphicFramePr>
        <p:xfrm>
          <a:off x="1346200" y="1832889"/>
          <a:ext cx="10744200" cy="5221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descr="Image of interlocking gears with arrows indicating connectedness. Largest gear: White house office on science policy and technology: disability data interagency working group (box indicates connected to the equitable data working group), to the left, interagency council on statistical policy (box indicates includes 13 principal stats agencies, 3 stats units and 24 statistical officials including the census), underneath: other federal agencies with disability equities, interagency committee on disability research (box indicates sub bullet of subcommittee on disability statistics), NIDILRR (box indicates Stats RRTC, other grantees), IDD Counts">
            <a:extLst>
              <a:ext uri="{FF2B5EF4-FFF2-40B4-BE49-F238E27FC236}">
                <a16:creationId xmlns:a16="http://schemas.microsoft.com/office/drawing/2014/main" id="{4C9A5DFB-05B4-2212-4663-503196E9422D}"/>
              </a:ext>
            </a:extLst>
          </p:cNvPr>
          <p:cNvGrpSpPr>
            <a:grpSpLocks noGrp="1" noUngrp="1" noRot="1" noMove="1" noResize="1"/>
          </p:cNvGrpSpPr>
          <p:nvPr/>
        </p:nvGrpSpPr>
        <p:grpSpPr>
          <a:xfrm>
            <a:off x="0" y="-103348"/>
            <a:ext cx="10131719" cy="7096259"/>
            <a:chOff x="0" y="-103348"/>
            <a:chExt cx="10131719" cy="7096259"/>
          </a:xfrm>
        </p:grpSpPr>
        <p:sp>
          <p:nvSpPr>
            <p:cNvPr id="5" name="Freeform: Shape 4">
              <a:extLst>
                <a:ext uri="{FF2B5EF4-FFF2-40B4-BE49-F238E27FC236}">
                  <a16:creationId xmlns:a16="http://schemas.microsoft.com/office/drawing/2014/main" id="{FE10C427-9158-2A1D-BA70-668AADFE67FF}"/>
                </a:ext>
              </a:extLst>
            </p:cNvPr>
            <p:cNvSpPr>
              <a:spLocks noGrp="1" noRot="1" noMove="1" noResize="1" noEditPoints="1" noAdjustHandles="1" noChangeArrowheads="1" noChangeShapeType="1"/>
            </p:cNvSpPr>
            <p:nvPr/>
          </p:nvSpPr>
          <p:spPr>
            <a:xfrm>
              <a:off x="3923688" y="355960"/>
              <a:ext cx="3580161" cy="3580161"/>
            </a:xfrm>
            <a:custGeom>
              <a:avLst/>
              <a:gdLst>
                <a:gd name="connsiteX0" fmla="*/ 2541214 w 3580161"/>
                <a:gd name="connsiteY0" fmla="*/ 570815 h 3580161"/>
                <a:gd name="connsiteX1" fmla="*/ 2819693 w 3580161"/>
                <a:gd name="connsiteY1" fmla="*/ 337131 h 3580161"/>
                <a:gd name="connsiteX2" fmla="*/ 3042166 w 3580161"/>
                <a:gd name="connsiteY2" fmla="*/ 523808 h 3580161"/>
                <a:gd name="connsiteX3" fmla="*/ 2860389 w 3580161"/>
                <a:gd name="connsiteY3" fmla="*/ 838636 h 3580161"/>
                <a:gd name="connsiteX4" fmla="*/ 3149210 w 3580161"/>
                <a:gd name="connsiteY4" fmla="*/ 1338888 h 3580161"/>
                <a:gd name="connsiteX5" fmla="*/ 3512748 w 3580161"/>
                <a:gd name="connsiteY5" fmla="*/ 1338879 h 3580161"/>
                <a:gd name="connsiteX6" fmla="*/ 3563178 w 3580161"/>
                <a:gd name="connsiteY6" fmla="*/ 1624885 h 3580161"/>
                <a:gd name="connsiteX7" fmla="*/ 3221562 w 3580161"/>
                <a:gd name="connsiteY7" fmla="*/ 1749213 h 3580161"/>
                <a:gd name="connsiteX8" fmla="*/ 3121256 w 3580161"/>
                <a:gd name="connsiteY8" fmla="*/ 2318079 h 3580161"/>
                <a:gd name="connsiteX9" fmla="*/ 3399747 w 3580161"/>
                <a:gd name="connsiteY9" fmla="*/ 2551749 h 3580161"/>
                <a:gd name="connsiteX10" fmla="*/ 3254538 w 3580161"/>
                <a:gd name="connsiteY10" fmla="*/ 2803258 h 3580161"/>
                <a:gd name="connsiteX11" fmla="*/ 2912928 w 3580161"/>
                <a:gd name="connsiteY11" fmla="*/ 2678912 h 3580161"/>
                <a:gd name="connsiteX12" fmla="*/ 2470429 w 3580161"/>
                <a:gd name="connsiteY12" fmla="*/ 3050213 h 3580161"/>
                <a:gd name="connsiteX13" fmla="*/ 2533566 w 3580161"/>
                <a:gd name="connsiteY13" fmla="*/ 3408226 h 3580161"/>
                <a:gd name="connsiteX14" fmla="*/ 2260662 w 3580161"/>
                <a:gd name="connsiteY14" fmla="*/ 3507555 h 3580161"/>
                <a:gd name="connsiteX15" fmla="*/ 2078901 w 3580161"/>
                <a:gd name="connsiteY15" fmla="*/ 3192718 h 3580161"/>
                <a:gd name="connsiteX16" fmla="*/ 1501259 w 3580161"/>
                <a:gd name="connsiteY16" fmla="*/ 3192718 h 3580161"/>
                <a:gd name="connsiteX17" fmla="*/ 1319499 w 3580161"/>
                <a:gd name="connsiteY17" fmla="*/ 3507555 h 3580161"/>
                <a:gd name="connsiteX18" fmla="*/ 1046595 w 3580161"/>
                <a:gd name="connsiteY18" fmla="*/ 3408226 h 3580161"/>
                <a:gd name="connsiteX19" fmla="*/ 1109732 w 3580161"/>
                <a:gd name="connsiteY19" fmla="*/ 3050213 h 3580161"/>
                <a:gd name="connsiteX20" fmla="*/ 667233 w 3580161"/>
                <a:gd name="connsiteY20" fmla="*/ 2678912 h 3580161"/>
                <a:gd name="connsiteX21" fmla="*/ 325623 w 3580161"/>
                <a:gd name="connsiteY21" fmla="*/ 2803258 h 3580161"/>
                <a:gd name="connsiteX22" fmla="*/ 180414 w 3580161"/>
                <a:gd name="connsiteY22" fmla="*/ 2551749 h 3580161"/>
                <a:gd name="connsiteX23" fmla="*/ 458906 w 3580161"/>
                <a:gd name="connsiteY23" fmla="*/ 2318079 h 3580161"/>
                <a:gd name="connsiteX24" fmla="*/ 358599 w 3580161"/>
                <a:gd name="connsiteY24" fmla="*/ 1749213 h 3580161"/>
                <a:gd name="connsiteX25" fmla="*/ 16983 w 3580161"/>
                <a:gd name="connsiteY25" fmla="*/ 1624885 h 3580161"/>
                <a:gd name="connsiteX26" fmla="*/ 67413 w 3580161"/>
                <a:gd name="connsiteY26" fmla="*/ 1338879 h 3580161"/>
                <a:gd name="connsiteX27" fmla="*/ 430951 w 3580161"/>
                <a:gd name="connsiteY27" fmla="*/ 1338888 h 3580161"/>
                <a:gd name="connsiteX28" fmla="*/ 719772 w 3580161"/>
                <a:gd name="connsiteY28" fmla="*/ 838636 h 3580161"/>
                <a:gd name="connsiteX29" fmla="*/ 537995 w 3580161"/>
                <a:gd name="connsiteY29" fmla="*/ 523808 h 3580161"/>
                <a:gd name="connsiteX30" fmla="*/ 760468 w 3580161"/>
                <a:gd name="connsiteY30" fmla="*/ 337131 h 3580161"/>
                <a:gd name="connsiteX31" fmla="*/ 1038947 w 3580161"/>
                <a:gd name="connsiteY31" fmla="*/ 570815 h 3580161"/>
                <a:gd name="connsiteX32" fmla="*/ 1581753 w 3580161"/>
                <a:gd name="connsiteY32" fmla="*/ 373250 h 3580161"/>
                <a:gd name="connsiteX33" fmla="*/ 1644872 w 3580161"/>
                <a:gd name="connsiteY33" fmla="*/ 15234 h 3580161"/>
                <a:gd name="connsiteX34" fmla="*/ 1935289 w 3580161"/>
                <a:gd name="connsiteY34" fmla="*/ 15234 h 3580161"/>
                <a:gd name="connsiteX35" fmla="*/ 1998408 w 3580161"/>
                <a:gd name="connsiteY35" fmla="*/ 373250 h 3580161"/>
                <a:gd name="connsiteX36" fmla="*/ 2541214 w 3580161"/>
                <a:gd name="connsiteY36" fmla="*/ 570815 h 358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80161" h="3580161">
                  <a:moveTo>
                    <a:pt x="2541214" y="570815"/>
                  </a:moveTo>
                  <a:lnTo>
                    <a:pt x="2819693" y="337131"/>
                  </a:lnTo>
                  <a:lnTo>
                    <a:pt x="3042166" y="523808"/>
                  </a:lnTo>
                  <a:lnTo>
                    <a:pt x="2860389" y="838636"/>
                  </a:lnTo>
                  <a:cubicBezTo>
                    <a:pt x="2989643" y="984038"/>
                    <a:pt x="3087915" y="1154250"/>
                    <a:pt x="3149210" y="1338888"/>
                  </a:cubicBezTo>
                  <a:lnTo>
                    <a:pt x="3512748" y="1338879"/>
                  </a:lnTo>
                  <a:lnTo>
                    <a:pt x="3563178" y="1624885"/>
                  </a:lnTo>
                  <a:lnTo>
                    <a:pt x="3221562" y="1749213"/>
                  </a:lnTo>
                  <a:cubicBezTo>
                    <a:pt x="3227114" y="1943680"/>
                    <a:pt x="3192984" y="2137239"/>
                    <a:pt x="3121256" y="2318079"/>
                  </a:cubicBezTo>
                  <a:lnTo>
                    <a:pt x="3399747" y="2551749"/>
                  </a:lnTo>
                  <a:lnTo>
                    <a:pt x="3254538" y="2803258"/>
                  </a:lnTo>
                  <a:lnTo>
                    <a:pt x="2912928" y="2678912"/>
                  </a:lnTo>
                  <a:cubicBezTo>
                    <a:pt x="2792180" y="2831451"/>
                    <a:pt x="2641618" y="2957788"/>
                    <a:pt x="2470429" y="3050213"/>
                  </a:cubicBezTo>
                  <a:lnTo>
                    <a:pt x="2533566" y="3408226"/>
                  </a:lnTo>
                  <a:lnTo>
                    <a:pt x="2260662" y="3507555"/>
                  </a:lnTo>
                  <a:lnTo>
                    <a:pt x="2078901" y="3192718"/>
                  </a:lnTo>
                  <a:cubicBezTo>
                    <a:pt x="1888353" y="3231954"/>
                    <a:pt x="1691808" y="3231954"/>
                    <a:pt x="1501259" y="3192718"/>
                  </a:cubicBezTo>
                  <a:lnTo>
                    <a:pt x="1319499" y="3507555"/>
                  </a:lnTo>
                  <a:lnTo>
                    <a:pt x="1046595" y="3408226"/>
                  </a:lnTo>
                  <a:lnTo>
                    <a:pt x="1109732" y="3050213"/>
                  </a:lnTo>
                  <a:cubicBezTo>
                    <a:pt x="938543" y="2957788"/>
                    <a:pt x="787981" y="2831451"/>
                    <a:pt x="667233" y="2678912"/>
                  </a:cubicBezTo>
                  <a:lnTo>
                    <a:pt x="325623" y="2803258"/>
                  </a:lnTo>
                  <a:lnTo>
                    <a:pt x="180414" y="2551749"/>
                  </a:lnTo>
                  <a:lnTo>
                    <a:pt x="458906" y="2318079"/>
                  </a:lnTo>
                  <a:cubicBezTo>
                    <a:pt x="387177" y="2137239"/>
                    <a:pt x="353048" y="1943680"/>
                    <a:pt x="358599" y="1749213"/>
                  </a:cubicBezTo>
                  <a:lnTo>
                    <a:pt x="16983" y="1624885"/>
                  </a:lnTo>
                  <a:lnTo>
                    <a:pt x="67413" y="1338879"/>
                  </a:lnTo>
                  <a:lnTo>
                    <a:pt x="430951" y="1338888"/>
                  </a:lnTo>
                  <a:cubicBezTo>
                    <a:pt x="492245" y="1154250"/>
                    <a:pt x="590518" y="984037"/>
                    <a:pt x="719772" y="838636"/>
                  </a:cubicBezTo>
                  <a:lnTo>
                    <a:pt x="537995" y="523808"/>
                  </a:lnTo>
                  <a:lnTo>
                    <a:pt x="760468" y="337131"/>
                  </a:lnTo>
                  <a:lnTo>
                    <a:pt x="1038947" y="570815"/>
                  </a:lnTo>
                  <a:cubicBezTo>
                    <a:pt x="1204584" y="468773"/>
                    <a:pt x="1389276" y="401551"/>
                    <a:pt x="1581753" y="373250"/>
                  </a:cubicBezTo>
                  <a:lnTo>
                    <a:pt x="1644872" y="15234"/>
                  </a:lnTo>
                  <a:lnTo>
                    <a:pt x="1935289" y="15234"/>
                  </a:lnTo>
                  <a:lnTo>
                    <a:pt x="1998408" y="373250"/>
                  </a:lnTo>
                  <a:cubicBezTo>
                    <a:pt x="2190885" y="401551"/>
                    <a:pt x="2375576" y="468774"/>
                    <a:pt x="2541214" y="57081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172" tIns="864036" rIns="745172" bIns="926649" numCol="1" spcCol="1270" anchor="ctr" anchorCtr="0">
              <a:noAutofit/>
            </a:bodyPr>
            <a:lstStyle/>
            <a:p>
              <a:pPr marL="0" lvl="0" indent="0" algn="ctr" defTabSz="889000">
                <a:lnSpc>
                  <a:spcPct val="90000"/>
                </a:lnSpc>
                <a:spcBef>
                  <a:spcPct val="0"/>
                </a:spcBef>
                <a:spcAft>
                  <a:spcPct val="35000"/>
                </a:spcAft>
                <a:buNone/>
              </a:pPr>
              <a:r>
                <a:rPr lang="en-US" sz="2000" kern="1200" dirty="0"/>
                <a:t>White House Office on Science Policy &amp; Technology: Disability Data Interagency Working Group</a:t>
              </a:r>
            </a:p>
          </p:txBody>
        </p:sp>
        <p:sp>
          <p:nvSpPr>
            <p:cNvPr id="6" name="Freeform: Shape 5">
              <a:extLst>
                <a:ext uri="{FF2B5EF4-FFF2-40B4-BE49-F238E27FC236}">
                  <a16:creationId xmlns:a16="http://schemas.microsoft.com/office/drawing/2014/main" id="{8C5A05CB-0F77-BA09-3BB4-24E6EEC1095E}"/>
                </a:ext>
              </a:extLst>
            </p:cNvPr>
            <p:cNvSpPr>
              <a:spLocks noGrp="1" noRot="1" noMove="1" noResize="1" noEditPoints="1" noAdjustHandles="1" noChangeArrowheads="1" noChangeShapeType="1"/>
            </p:cNvSpPr>
            <p:nvPr/>
          </p:nvSpPr>
          <p:spPr>
            <a:xfrm>
              <a:off x="7456125" y="632135"/>
              <a:ext cx="2675594" cy="1406476"/>
            </a:xfrm>
            <a:custGeom>
              <a:avLst/>
              <a:gdLst>
                <a:gd name="connsiteX0" fmla="*/ 0 w 2675594"/>
                <a:gd name="connsiteY0" fmla="*/ 140648 h 1406476"/>
                <a:gd name="connsiteX1" fmla="*/ 140648 w 2675594"/>
                <a:gd name="connsiteY1" fmla="*/ 0 h 1406476"/>
                <a:gd name="connsiteX2" fmla="*/ 2534946 w 2675594"/>
                <a:gd name="connsiteY2" fmla="*/ 0 h 1406476"/>
                <a:gd name="connsiteX3" fmla="*/ 2675594 w 2675594"/>
                <a:gd name="connsiteY3" fmla="*/ 140648 h 1406476"/>
                <a:gd name="connsiteX4" fmla="*/ 2675594 w 2675594"/>
                <a:gd name="connsiteY4" fmla="*/ 1265828 h 1406476"/>
                <a:gd name="connsiteX5" fmla="*/ 2534946 w 2675594"/>
                <a:gd name="connsiteY5" fmla="*/ 1406476 h 1406476"/>
                <a:gd name="connsiteX6" fmla="*/ 140648 w 2675594"/>
                <a:gd name="connsiteY6" fmla="*/ 1406476 h 1406476"/>
                <a:gd name="connsiteX7" fmla="*/ 0 w 2675594"/>
                <a:gd name="connsiteY7" fmla="*/ 1265828 h 1406476"/>
                <a:gd name="connsiteX8" fmla="*/ 0 w 2675594"/>
                <a:gd name="connsiteY8" fmla="*/ 140648 h 140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5594" h="1406476">
                  <a:moveTo>
                    <a:pt x="0" y="140648"/>
                  </a:moveTo>
                  <a:cubicBezTo>
                    <a:pt x="0" y="62970"/>
                    <a:pt x="62970" y="0"/>
                    <a:pt x="140648" y="0"/>
                  </a:cubicBezTo>
                  <a:lnTo>
                    <a:pt x="2534946" y="0"/>
                  </a:lnTo>
                  <a:cubicBezTo>
                    <a:pt x="2612624" y="0"/>
                    <a:pt x="2675594" y="62970"/>
                    <a:pt x="2675594" y="140648"/>
                  </a:cubicBezTo>
                  <a:lnTo>
                    <a:pt x="2675594" y="1265828"/>
                  </a:lnTo>
                  <a:cubicBezTo>
                    <a:pt x="2675594" y="1343506"/>
                    <a:pt x="2612624" y="1406476"/>
                    <a:pt x="2534946" y="1406476"/>
                  </a:cubicBezTo>
                  <a:lnTo>
                    <a:pt x="140648" y="1406476"/>
                  </a:lnTo>
                  <a:cubicBezTo>
                    <a:pt x="62970" y="1406476"/>
                    <a:pt x="0" y="1343506"/>
                    <a:pt x="0" y="1265828"/>
                  </a:cubicBezTo>
                  <a:lnTo>
                    <a:pt x="0" y="14064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7394" tIns="117394" rIns="117394" bIns="117394"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Connected to Equitable Data Working Group</a:t>
              </a:r>
            </a:p>
          </p:txBody>
        </p:sp>
        <p:sp>
          <p:nvSpPr>
            <p:cNvPr id="7" name="Freeform: Shape 6">
              <a:extLst>
                <a:ext uri="{FF2B5EF4-FFF2-40B4-BE49-F238E27FC236}">
                  <a16:creationId xmlns:a16="http://schemas.microsoft.com/office/drawing/2014/main" id="{DB72D59C-C489-AF67-9284-97E75A330255}"/>
                </a:ext>
              </a:extLst>
            </p:cNvPr>
            <p:cNvSpPr>
              <a:spLocks noGrp="1" noRot="1" noMove="1" noResize="1" noEditPoints="1" noAdjustHandles="1" noChangeArrowheads="1" noChangeShapeType="1"/>
            </p:cNvSpPr>
            <p:nvPr/>
          </p:nvSpPr>
          <p:spPr>
            <a:xfrm>
              <a:off x="1611135" y="1777102"/>
              <a:ext cx="2603754" cy="2603754"/>
            </a:xfrm>
            <a:custGeom>
              <a:avLst/>
              <a:gdLst>
                <a:gd name="connsiteX0" fmla="*/ 1948251 w 2603754"/>
                <a:gd name="connsiteY0" fmla="*/ 659465 h 2603754"/>
                <a:gd name="connsiteX1" fmla="*/ 2332393 w 2603754"/>
                <a:gd name="connsiteY1" fmla="*/ 543692 h 2603754"/>
                <a:gd name="connsiteX2" fmla="*/ 2473743 w 2603754"/>
                <a:gd name="connsiteY2" fmla="*/ 788517 h 2603754"/>
                <a:gd name="connsiteX3" fmla="*/ 2181409 w 2603754"/>
                <a:gd name="connsiteY3" fmla="*/ 1063307 h 2603754"/>
                <a:gd name="connsiteX4" fmla="*/ 2181409 w 2603754"/>
                <a:gd name="connsiteY4" fmla="*/ 1540448 h 2603754"/>
                <a:gd name="connsiteX5" fmla="*/ 2473743 w 2603754"/>
                <a:gd name="connsiteY5" fmla="*/ 1815237 h 2603754"/>
                <a:gd name="connsiteX6" fmla="*/ 2332393 w 2603754"/>
                <a:gd name="connsiteY6" fmla="*/ 2060062 h 2603754"/>
                <a:gd name="connsiteX7" fmla="*/ 1948251 w 2603754"/>
                <a:gd name="connsiteY7" fmla="*/ 1944289 h 2603754"/>
                <a:gd name="connsiteX8" fmla="*/ 1535035 w 2603754"/>
                <a:gd name="connsiteY8" fmla="*/ 2182859 h 2603754"/>
                <a:gd name="connsiteX9" fmla="*/ 1443227 w 2603754"/>
                <a:gd name="connsiteY9" fmla="*/ 2573423 h 2603754"/>
                <a:gd name="connsiteX10" fmla="*/ 1160527 w 2603754"/>
                <a:gd name="connsiteY10" fmla="*/ 2573423 h 2603754"/>
                <a:gd name="connsiteX11" fmla="*/ 1068719 w 2603754"/>
                <a:gd name="connsiteY11" fmla="*/ 2182860 h 2603754"/>
                <a:gd name="connsiteX12" fmla="*/ 655503 w 2603754"/>
                <a:gd name="connsiteY12" fmla="*/ 1944290 h 2603754"/>
                <a:gd name="connsiteX13" fmla="*/ 271361 w 2603754"/>
                <a:gd name="connsiteY13" fmla="*/ 2060062 h 2603754"/>
                <a:gd name="connsiteX14" fmla="*/ 130011 w 2603754"/>
                <a:gd name="connsiteY14" fmla="*/ 1815237 h 2603754"/>
                <a:gd name="connsiteX15" fmla="*/ 422345 w 2603754"/>
                <a:gd name="connsiteY15" fmla="*/ 1540447 h 2603754"/>
                <a:gd name="connsiteX16" fmla="*/ 422345 w 2603754"/>
                <a:gd name="connsiteY16" fmla="*/ 1063306 h 2603754"/>
                <a:gd name="connsiteX17" fmla="*/ 130011 w 2603754"/>
                <a:gd name="connsiteY17" fmla="*/ 788517 h 2603754"/>
                <a:gd name="connsiteX18" fmla="*/ 271361 w 2603754"/>
                <a:gd name="connsiteY18" fmla="*/ 543692 h 2603754"/>
                <a:gd name="connsiteX19" fmla="*/ 655503 w 2603754"/>
                <a:gd name="connsiteY19" fmla="*/ 659465 h 2603754"/>
                <a:gd name="connsiteX20" fmla="*/ 1068719 w 2603754"/>
                <a:gd name="connsiteY20" fmla="*/ 420895 h 2603754"/>
                <a:gd name="connsiteX21" fmla="*/ 1160527 w 2603754"/>
                <a:gd name="connsiteY21" fmla="*/ 30331 h 2603754"/>
                <a:gd name="connsiteX22" fmla="*/ 1443227 w 2603754"/>
                <a:gd name="connsiteY22" fmla="*/ 30331 h 2603754"/>
                <a:gd name="connsiteX23" fmla="*/ 1535035 w 2603754"/>
                <a:gd name="connsiteY23" fmla="*/ 420894 h 2603754"/>
                <a:gd name="connsiteX24" fmla="*/ 1948251 w 2603754"/>
                <a:gd name="connsiteY24" fmla="*/ 659464 h 2603754"/>
                <a:gd name="connsiteX25" fmla="*/ 1948251 w 2603754"/>
                <a:gd name="connsiteY25" fmla="*/ 659465 h 260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3754" h="2603754">
                  <a:moveTo>
                    <a:pt x="1948251" y="659465"/>
                  </a:moveTo>
                  <a:lnTo>
                    <a:pt x="2332393" y="543692"/>
                  </a:lnTo>
                  <a:lnTo>
                    <a:pt x="2473743" y="788517"/>
                  </a:lnTo>
                  <a:lnTo>
                    <a:pt x="2181409" y="1063307"/>
                  </a:lnTo>
                  <a:cubicBezTo>
                    <a:pt x="2223784" y="1219531"/>
                    <a:pt x="2223784" y="1384223"/>
                    <a:pt x="2181409" y="1540448"/>
                  </a:cubicBezTo>
                  <a:lnTo>
                    <a:pt x="2473743" y="1815237"/>
                  </a:lnTo>
                  <a:lnTo>
                    <a:pt x="2332393" y="2060062"/>
                  </a:lnTo>
                  <a:lnTo>
                    <a:pt x="1948251" y="1944289"/>
                  </a:lnTo>
                  <a:cubicBezTo>
                    <a:pt x="1834144" y="2059099"/>
                    <a:pt x="1691517" y="2141445"/>
                    <a:pt x="1535035" y="2182859"/>
                  </a:cubicBezTo>
                  <a:lnTo>
                    <a:pt x="1443227" y="2573423"/>
                  </a:lnTo>
                  <a:lnTo>
                    <a:pt x="1160527" y="2573423"/>
                  </a:lnTo>
                  <a:lnTo>
                    <a:pt x="1068719" y="2182860"/>
                  </a:lnTo>
                  <a:cubicBezTo>
                    <a:pt x="912237" y="2141446"/>
                    <a:pt x="769610" y="2059100"/>
                    <a:pt x="655503" y="1944290"/>
                  </a:cubicBezTo>
                  <a:lnTo>
                    <a:pt x="271361" y="2060062"/>
                  </a:lnTo>
                  <a:lnTo>
                    <a:pt x="130011" y="1815237"/>
                  </a:lnTo>
                  <a:lnTo>
                    <a:pt x="422345" y="1540447"/>
                  </a:lnTo>
                  <a:cubicBezTo>
                    <a:pt x="379970" y="1384223"/>
                    <a:pt x="379970" y="1219531"/>
                    <a:pt x="422345" y="1063306"/>
                  </a:cubicBezTo>
                  <a:lnTo>
                    <a:pt x="130011" y="788517"/>
                  </a:lnTo>
                  <a:lnTo>
                    <a:pt x="271361" y="543692"/>
                  </a:lnTo>
                  <a:lnTo>
                    <a:pt x="655503" y="659465"/>
                  </a:lnTo>
                  <a:cubicBezTo>
                    <a:pt x="769610" y="544655"/>
                    <a:pt x="912237" y="462309"/>
                    <a:pt x="1068719" y="420895"/>
                  </a:cubicBezTo>
                  <a:lnTo>
                    <a:pt x="1160527" y="30331"/>
                  </a:lnTo>
                  <a:lnTo>
                    <a:pt x="1443227" y="30331"/>
                  </a:lnTo>
                  <a:lnTo>
                    <a:pt x="1535035" y="420894"/>
                  </a:lnTo>
                  <a:cubicBezTo>
                    <a:pt x="1691517" y="462308"/>
                    <a:pt x="1834144" y="544654"/>
                    <a:pt x="1948251" y="659464"/>
                  </a:cubicBezTo>
                  <a:lnTo>
                    <a:pt x="1948251" y="659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0903" tIns="684865" rIns="680903" bIns="684865" numCol="1" spcCol="1270" anchor="ctr" anchorCtr="0">
              <a:noAutofit/>
            </a:bodyPr>
            <a:lstStyle/>
            <a:p>
              <a:pPr marL="0" lvl="0" indent="0" algn="ctr" defTabSz="889000">
                <a:lnSpc>
                  <a:spcPct val="90000"/>
                </a:lnSpc>
                <a:spcBef>
                  <a:spcPct val="0"/>
                </a:spcBef>
                <a:spcAft>
                  <a:spcPct val="35000"/>
                </a:spcAft>
                <a:buNone/>
              </a:pPr>
              <a:r>
                <a:rPr lang="en-US" sz="2000" b="1" kern="1200" dirty="0"/>
                <a:t>Interagency Council on Statistical Policy </a:t>
              </a:r>
              <a:endParaRPr lang="en-US" sz="2000" kern="1200" dirty="0"/>
            </a:p>
          </p:txBody>
        </p:sp>
        <p:sp>
          <p:nvSpPr>
            <p:cNvPr id="8" name="Freeform: Shape 7">
              <a:extLst>
                <a:ext uri="{FF2B5EF4-FFF2-40B4-BE49-F238E27FC236}">
                  <a16:creationId xmlns:a16="http://schemas.microsoft.com/office/drawing/2014/main" id="{08C72287-C98C-F91C-D794-6735F5526FFF}"/>
                </a:ext>
              </a:extLst>
            </p:cNvPr>
            <p:cNvSpPr>
              <a:spLocks noGrp="1" noRot="1" noMove="1" noResize="1" noEditPoints="1" noAdjustHandles="1" noChangeArrowheads="1" noChangeShapeType="1"/>
            </p:cNvSpPr>
            <p:nvPr/>
          </p:nvSpPr>
          <p:spPr>
            <a:xfrm>
              <a:off x="0" y="3698237"/>
              <a:ext cx="2728314" cy="1851999"/>
            </a:xfrm>
            <a:custGeom>
              <a:avLst/>
              <a:gdLst>
                <a:gd name="connsiteX0" fmla="*/ 0 w 2728314"/>
                <a:gd name="connsiteY0" fmla="*/ 185200 h 1851999"/>
                <a:gd name="connsiteX1" fmla="*/ 185200 w 2728314"/>
                <a:gd name="connsiteY1" fmla="*/ 0 h 1851999"/>
                <a:gd name="connsiteX2" fmla="*/ 2543114 w 2728314"/>
                <a:gd name="connsiteY2" fmla="*/ 0 h 1851999"/>
                <a:gd name="connsiteX3" fmla="*/ 2728314 w 2728314"/>
                <a:gd name="connsiteY3" fmla="*/ 185200 h 1851999"/>
                <a:gd name="connsiteX4" fmla="*/ 2728314 w 2728314"/>
                <a:gd name="connsiteY4" fmla="*/ 1666799 h 1851999"/>
                <a:gd name="connsiteX5" fmla="*/ 2543114 w 2728314"/>
                <a:gd name="connsiteY5" fmla="*/ 1851999 h 1851999"/>
                <a:gd name="connsiteX6" fmla="*/ 185200 w 2728314"/>
                <a:gd name="connsiteY6" fmla="*/ 1851999 h 1851999"/>
                <a:gd name="connsiteX7" fmla="*/ 0 w 2728314"/>
                <a:gd name="connsiteY7" fmla="*/ 1666799 h 1851999"/>
                <a:gd name="connsiteX8" fmla="*/ 0 w 2728314"/>
                <a:gd name="connsiteY8" fmla="*/ 185200 h 185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314" h="1851999">
                  <a:moveTo>
                    <a:pt x="0" y="185200"/>
                  </a:moveTo>
                  <a:cubicBezTo>
                    <a:pt x="0" y="82917"/>
                    <a:pt x="82917" y="0"/>
                    <a:pt x="185200" y="0"/>
                  </a:cubicBezTo>
                  <a:lnTo>
                    <a:pt x="2543114" y="0"/>
                  </a:lnTo>
                  <a:cubicBezTo>
                    <a:pt x="2645397" y="0"/>
                    <a:pt x="2728314" y="82917"/>
                    <a:pt x="2728314" y="185200"/>
                  </a:cubicBezTo>
                  <a:lnTo>
                    <a:pt x="2728314" y="1666799"/>
                  </a:lnTo>
                  <a:cubicBezTo>
                    <a:pt x="2728314" y="1769082"/>
                    <a:pt x="2645397" y="1851999"/>
                    <a:pt x="2543114" y="1851999"/>
                  </a:cubicBezTo>
                  <a:lnTo>
                    <a:pt x="185200" y="1851999"/>
                  </a:lnTo>
                  <a:cubicBezTo>
                    <a:pt x="82917" y="1851999"/>
                    <a:pt x="0" y="1769082"/>
                    <a:pt x="0" y="1666799"/>
                  </a:cubicBezTo>
                  <a:lnTo>
                    <a:pt x="0" y="18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443" tIns="130443" rIns="130443" bIns="130443" numCol="1" spcCol="1270" anchor="t" anchorCtr="0">
              <a:noAutofit/>
            </a:bodyPr>
            <a:lstStyle/>
            <a:p>
              <a:pPr marL="228600" lvl="1" indent="-228600" algn="l" defTabSz="889000">
                <a:lnSpc>
                  <a:spcPct val="90000"/>
                </a:lnSpc>
                <a:spcBef>
                  <a:spcPct val="0"/>
                </a:spcBef>
                <a:spcAft>
                  <a:spcPct val="15000"/>
                </a:spcAft>
                <a:buChar char="•"/>
              </a:pPr>
              <a:r>
                <a:rPr lang="en-US" sz="2000" kern="1200" dirty="0"/>
                <a:t>13 principal statistical agencies and 3 recognized statistical units, 24 Statistical Officials (includes Census)</a:t>
              </a:r>
            </a:p>
          </p:txBody>
        </p:sp>
        <p:sp>
          <p:nvSpPr>
            <p:cNvPr id="9" name="Freeform: Shape 8">
              <a:extLst>
                <a:ext uri="{FF2B5EF4-FFF2-40B4-BE49-F238E27FC236}">
                  <a16:creationId xmlns:a16="http://schemas.microsoft.com/office/drawing/2014/main" id="{752F905E-0663-F326-36E5-7DF82375C21D}"/>
                </a:ext>
              </a:extLst>
            </p:cNvPr>
            <p:cNvSpPr>
              <a:spLocks noGrp="1" noRot="1" noMove="1" noResize="1" noEditPoints="1" noAdjustHandles="1" noChangeArrowheads="1" noChangeShapeType="1"/>
            </p:cNvSpPr>
            <p:nvPr/>
          </p:nvSpPr>
          <p:spPr>
            <a:xfrm>
              <a:off x="2759313" y="4394926"/>
              <a:ext cx="1885669" cy="1930351"/>
            </a:xfrm>
            <a:custGeom>
              <a:avLst/>
              <a:gdLst>
                <a:gd name="connsiteX0" fmla="*/ 1142041 w 1526289"/>
                <a:gd name="connsiteY0" fmla="*/ 395893 h 1589477"/>
                <a:gd name="connsiteX1" fmla="*/ 1368816 w 1526289"/>
                <a:gd name="connsiteY1" fmla="*/ 333568 h 1589477"/>
                <a:gd name="connsiteX2" fmla="*/ 1453975 w 1526289"/>
                <a:gd name="connsiteY2" fmla="*/ 489791 h 1589477"/>
                <a:gd name="connsiteX3" fmla="*/ 1278716 w 1526289"/>
                <a:gd name="connsiteY3" fmla="*/ 646621 h 1589477"/>
                <a:gd name="connsiteX4" fmla="*/ 1278716 w 1526289"/>
                <a:gd name="connsiteY4" fmla="*/ 942857 h 1589477"/>
                <a:gd name="connsiteX5" fmla="*/ 1453975 w 1526289"/>
                <a:gd name="connsiteY5" fmla="*/ 1099686 h 1589477"/>
                <a:gd name="connsiteX6" fmla="*/ 1368816 w 1526289"/>
                <a:gd name="connsiteY6" fmla="*/ 1255909 h 1589477"/>
                <a:gd name="connsiteX7" fmla="*/ 1142041 w 1526289"/>
                <a:gd name="connsiteY7" fmla="*/ 1193584 h 1589477"/>
                <a:gd name="connsiteX8" fmla="*/ 899819 w 1526289"/>
                <a:gd name="connsiteY8" fmla="*/ 1341702 h 1589477"/>
                <a:gd name="connsiteX9" fmla="*/ 846002 w 1526289"/>
                <a:gd name="connsiteY9" fmla="*/ 1570646 h 1589477"/>
                <a:gd name="connsiteX10" fmla="*/ 680287 w 1526289"/>
                <a:gd name="connsiteY10" fmla="*/ 1570646 h 1589477"/>
                <a:gd name="connsiteX11" fmla="*/ 626470 w 1526289"/>
                <a:gd name="connsiteY11" fmla="*/ 1341702 h 1589477"/>
                <a:gd name="connsiteX12" fmla="*/ 384248 w 1526289"/>
                <a:gd name="connsiteY12" fmla="*/ 1193584 h 1589477"/>
                <a:gd name="connsiteX13" fmla="*/ 157473 w 1526289"/>
                <a:gd name="connsiteY13" fmla="*/ 1255909 h 1589477"/>
                <a:gd name="connsiteX14" fmla="*/ 72314 w 1526289"/>
                <a:gd name="connsiteY14" fmla="*/ 1099686 h 1589477"/>
                <a:gd name="connsiteX15" fmla="*/ 247573 w 1526289"/>
                <a:gd name="connsiteY15" fmla="*/ 942856 h 1589477"/>
                <a:gd name="connsiteX16" fmla="*/ 247573 w 1526289"/>
                <a:gd name="connsiteY16" fmla="*/ 646620 h 1589477"/>
                <a:gd name="connsiteX17" fmla="*/ 72314 w 1526289"/>
                <a:gd name="connsiteY17" fmla="*/ 489791 h 1589477"/>
                <a:gd name="connsiteX18" fmla="*/ 157473 w 1526289"/>
                <a:gd name="connsiteY18" fmla="*/ 333568 h 1589477"/>
                <a:gd name="connsiteX19" fmla="*/ 384248 w 1526289"/>
                <a:gd name="connsiteY19" fmla="*/ 395893 h 1589477"/>
                <a:gd name="connsiteX20" fmla="*/ 626470 w 1526289"/>
                <a:gd name="connsiteY20" fmla="*/ 247775 h 1589477"/>
                <a:gd name="connsiteX21" fmla="*/ 680287 w 1526289"/>
                <a:gd name="connsiteY21" fmla="*/ 18831 h 1589477"/>
                <a:gd name="connsiteX22" fmla="*/ 846002 w 1526289"/>
                <a:gd name="connsiteY22" fmla="*/ 18831 h 1589477"/>
                <a:gd name="connsiteX23" fmla="*/ 899819 w 1526289"/>
                <a:gd name="connsiteY23" fmla="*/ 247775 h 1589477"/>
                <a:gd name="connsiteX24" fmla="*/ 1142041 w 1526289"/>
                <a:gd name="connsiteY24" fmla="*/ 395893 h 15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6289" h="1589477">
                  <a:moveTo>
                    <a:pt x="975824" y="396766"/>
                  </a:moveTo>
                  <a:lnTo>
                    <a:pt x="1140068" y="298866"/>
                  </a:lnTo>
                  <a:lnTo>
                    <a:pt x="1239376" y="404970"/>
                  </a:lnTo>
                  <a:lnTo>
                    <a:pt x="1135207" y="567056"/>
                  </a:lnTo>
                  <a:cubicBezTo>
                    <a:pt x="1174947" y="638906"/>
                    <a:pt x="1196367" y="720232"/>
                    <a:pt x="1197266" y="802669"/>
                  </a:cubicBezTo>
                  <a:lnTo>
                    <a:pt x="1367144" y="890054"/>
                  </a:lnTo>
                  <a:lnTo>
                    <a:pt x="1333291" y="1032456"/>
                  </a:lnTo>
                  <a:lnTo>
                    <a:pt x="1142934" y="1031214"/>
                  </a:lnTo>
                  <a:cubicBezTo>
                    <a:pt x="1105571" y="1102163"/>
                    <a:pt x="1050916" y="1160643"/>
                    <a:pt x="984586" y="1200642"/>
                  </a:cubicBezTo>
                  <a:lnTo>
                    <a:pt x="990472" y="1394203"/>
                  </a:lnTo>
                  <a:lnTo>
                    <a:pt x="860910" y="1429520"/>
                  </a:lnTo>
                  <a:lnTo>
                    <a:pt x="770872" y="1258897"/>
                  </a:lnTo>
                  <a:cubicBezTo>
                    <a:pt x="693769" y="1257995"/>
                    <a:pt x="617693" y="1235150"/>
                    <a:pt x="550465" y="1192711"/>
                  </a:cubicBezTo>
                  <a:lnTo>
                    <a:pt x="386221" y="1290611"/>
                  </a:lnTo>
                  <a:lnTo>
                    <a:pt x="286913" y="1184507"/>
                  </a:lnTo>
                  <a:lnTo>
                    <a:pt x="391082" y="1022421"/>
                  </a:lnTo>
                  <a:cubicBezTo>
                    <a:pt x="351342" y="950571"/>
                    <a:pt x="329922" y="869245"/>
                    <a:pt x="329023" y="786808"/>
                  </a:cubicBezTo>
                  <a:lnTo>
                    <a:pt x="159145" y="699423"/>
                  </a:lnTo>
                  <a:lnTo>
                    <a:pt x="192998" y="557021"/>
                  </a:lnTo>
                  <a:lnTo>
                    <a:pt x="383355" y="558263"/>
                  </a:lnTo>
                  <a:cubicBezTo>
                    <a:pt x="420718" y="487314"/>
                    <a:pt x="475373" y="428834"/>
                    <a:pt x="541703" y="388835"/>
                  </a:cubicBezTo>
                  <a:lnTo>
                    <a:pt x="535817" y="195274"/>
                  </a:lnTo>
                  <a:lnTo>
                    <a:pt x="665379" y="159957"/>
                  </a:lnTo>
                  <a:lnTo>
                    <a:pt x="755417" y="330580"/>
                  </a:lnTo>
                  <a:cubicBezTo>
                    <a:pt x="832520" y="331482"/>
                    <a:pt x="908596" y="354327"/>
                    <a:pt x="975824" y="39676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6102" tIns="548203" rIns="536102" bIns="548205" numCol="1" spcCol="1270" anchor="ctr" anchorCtr="0">
              <a:noAutofit/>
            </a:bodyPr>
            <a:lstStyle/>
            <a:p>
              <a:pPr marL="0" lvl="0" indent="0" algn="ctr" defTabSz="889000">
                <a:lnSpc>
                  <a:spcPct val="90000"/>
                </a:lnSpc>
                <a:spcBef>
                  <a:spcPct val="0"/>
                </a:spcBef>
                <a:spcAft>
                  <a:spcPct val="35000"/>
                </a:spcAft>
                <a:buNone/>
              </a:pPr>
              <a:r>
                <a:rPr lang="en-US" sz="2000" kern="1200" dirty="0"/>
                <a:t>IDD Counts</a:t>
              </a:r>
            </a:p>
          </p:txBody>
        </p:sp>
        <p:sp>
          <p:nvSpPr>
            <p:cNvPr id="10" name="Arrow: Circular 9">
              <a:extLst>
                <a:ext uri="{FF2B5EF4-FFF2-40B4-BE49-F238E27FC236}">
                  <a16:creationId xmlns:a16="http://schemas.microsoft.com/office/drawing/2014/main" id="{0E570292-36FD-B37A-6E08-1F2E9A04AE63}"/>
                </a:ext>
              </a:extLst>
            </p:cNvPr>
            <p:cNvSpPr>
              <a:spLocks noGrp="1" noRot="1" noMove="1" noResize="1" noEditPoints="1" noAdjustHandles="1" noChangeArrowheads="1" noChangeShapeType="1"/>
            </p:cNvSpPr>
            <p:nvPr/>
          </p:nvSpPr>
          <p:spPr>
            <a:xfrm>
              <a:off x="3435871" y="-103348"/>
              <a:ext cx="4582607" cy="4582607"/>
            </a:xfrm>
            <a:prstGeom prst="circularArrow">
              <a:avLst>
                <a:gd name="adj1" fmla="val 4687"/>
                <a:gd name="adj2" fmla="val 299029"/>
                <a:gd name="adj3" fmla="val 2553161"/>
                <a:gd name="adj4" fmla="val 15783764"/>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3" name="Shape 12">
              <a:extLst>
                <a:ext uri="{FF2B5EF4-FFF2-40B4-BE49-F238E27FC236}">
                  <a16:creationId xmlns:a16="http://schemas.microsoft.com/office/drawing/2014/main" id="{70A2E8E6-009B-F699-6C4C-568A814EB779}"/>
                </a:ext>
              </a:extLst>
            </p:cNvPr>
            <p:cNvSpPr>
              <a:spLocks noGrp="1" noRot="1" noMove="1" noResize="1" noEditPoints="1" noAdjustHandles="1" noChangeArrowheads="1" noChangeShapeType="1"/>
            </p:cNvSpPr>
            <p:nvPr/>
          </p:nvSpPr>
          <p:spPr>
            <a:xfrm rot="15103318">
              <a:off x="4178045" y="2901199"/>
              <a:ext cx="3329550" cy="3329550"/>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4" name="Arrow: Circular 13">
              <a:extLst>
                <a:ext uri="{FF2B5EF4-FFF2-40B4-BE49-F238E27FC236}">
                  <a16:creationId xmlns:a16="http://schemas.microsoft.com/office/drawing/2014/main" id="{05C7F405-D594-4351-BA42-243D84E570B2}"/>
                </a:ext>
              </a:extLst>
            </p:cNvPr>
            <p:cNvSpPr>
              <a:spLocks noGrp="1" noRot="1" noMove="1" noResize="1" noEditPoints="1" noAdjustHandles="1" noChangeArrowheads="1" noChangeShapeType="1"/>
            </p:cNvSpPr>
            <p:nvPr/>
          </p:nvSpPr>
          <p:spPr>
            <a:xfrm rot="20188265">
              <a:off x="2512966" y="3402986"/>
              <a:ext cx="3589925" cy="3589925"/>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sp>
        <p:nvSpPr>
          <p:cNvPr id="4" name="Slide Number Placeholder 3"/>
          <p:cNvSpPr>
            <a:spLocks noGrp="1" noRot="1" noMove="1" noResize="1" noEditPoints="1" noAdjustHandles="1" noChangeArrowheads="1" noChangeShapeType="1"/>
          </p:cNvSpPr>
          <p:nvPr>
            <p:ph type="sldNum" sz="quarter" idx="12"/>
          </p:nvPr>
        </p:nvSpPr>
        <p:spPr/>
        <p:txBody>
          <a:bodyPr/>
          <a:lstStyle/>
          <a:p>
            <a:fld id="{7AA28999-D008-419E-9628-EE1C64F81F4C}" type="slidenum">
              <a:rPr lang="en-US" smtClean="0"/>
              <a:pPr/>
              <a:t>13</a:t>
            </a:fld>
            <a:endParaRPr lang="en-US" dirty="0"/>
          </a:p>
        </p:txBody>
      </p:sp>
    </p:spTree>
    <p:extLst>
      <p:ext uri="{BB962C8B-B14F-4D97-AF65-F5344CB8AC3E}">
        <p14:creationId xmlns:p14="http://schemas.microsoft.com/office/powerpoint/2010/main" val="208194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75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9E81B-21F5-4211-23D4-664A5C84DB35}"/>
              </a:ext>
            </a:extLst>
          </p:cNvPr>
          <p:cNvSpPr>
            <a:spLocks noGrp="1"/>
          </p:cNvSpPr>
          <p:nvPr>
            <p:ph type="title"/>
          </p:nvPr>
        </p:nvSpPr>
        <p:spPr>
          <a:xfrm>
            <a:off x="838200" y="171162"/>
            <a:ext cx="2840182" cy="2371148"/>
          </a:xfrm>
        </p:spPr>
        <p:txBody>
          <a:bodyPr>
            <a:normAutofit/>
          </a:bodyPr>
          <a:lstStyle/>
          <a:p>
            <a:r>
              <a:rPr lang="en-US" sz="3200" dirty="0">
                <a:solidFill>
                  <a:srgbClr val="FFFFFF"/>
                </a:solidFill>
              </a:rPr>
              <a:t>Interagency Committee on Statistical Policy</a:t>
            </a:r>
          </a:p>
        </p:txBody>
      </p:sp>
      <p:pic>
        <p:nvPicPr>
          <p:cNvPr id="5" name="Picture 4" descr="Diagram with Chief statistician of the US in the middle and shapes representing members of the interagency committee on statistical policy: Bureau of transportation statistics, bureau of labor statistics, bureau of the census, bureau of economic analysis, economic research service, national agricultural statistics service, microeconomic surveys unit, statistics of income, bureau of justice statistics, center for behavioral health statistics and quality, national center for education statistics, national center for science engineering statistics, office of research, evaluation and statistics, national center for health statistics, energy information administration, national animal health monitoring system, 100 other statistical programs and box in star indicates 24 statistical officials">
            <a:extLst>
              <a:ext uri="{FF2B5EF4-FFF2-40B4-BE49-F238E27FC236}">
                <a16:creationId xmlns:a16="http://schemas.microsoft.com/office/drawing/2014/main" id="{F5890751-9AEA-B696-25AC-670F7851A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392" y="-247098"/>
            <a:ext cx="8383595" cy="7105098"/>
          </a:xfrm>
          <a:prstGeom prst="rect">
            <a:avLst/>
          </a:prstGeom>
        </p:spPr>
      </p:pic>
    </p:spTree>
    <p:extLst>
      <p:ext uri="{BB962C8B-B14F-4D97-AF65-F5344CB8AC3E}">
        <p14:creationId xmlns:p14="http://schemas.microsoft.com/office/powerpoint/2010/main" val="3161273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9E81B-21F5-4211-23D4-664A5C84DB35}"/>
              </a:ext>
            </a:extLst>
          </p:cNvPr>
          <p:cNvSpPr>
            <a:spLocks noGrp="1"/>
          </p:cNvSpPr>
          <p:nvPr>
            <p:ph type="title"/>
          </p:nvPr>
        </p:nvSpPr>
        <p:spPr/>
        <p:txBody>
          <a:bodyPr>
            <a:normAutofit fontScale="90000"/>
          </a:bodyPr>
          <a:lstStyle/>
          <a:p>
            <a:pPr algn="ctr"/>
            <a:r>
              <a:rPr lang="en-US" dirty="0"/>
              <a:t>Interagency Committee on Disability Research:</a:t>
            </a:r>
            <a:br>
              <a:rPr lang="en-US" dirty="0"/>
            </a:br>
            <a:r>
              <a:rPr lang="en-US" dirty="0"/>
              <a:t>Subcommittee on Disability Statistics</a:t>
            </a:r>
          </a:p>
        </p:txBody>
      </p:sp>
      <p:pic>
        <p:nvPicPr>
          <p:cNvPr id="7" name="Picture 6" descr="logo of burnt red, blue and green triangle with ICDR in center and the bottom reads: interagency committee on disability research">
            <a:extLst>
              <a:ext uri="{FF2B5EF4-FFF2-40B4-BE49-F238E27FC236}">
                <a16:creationId xmlns:a16="http://schemas.microsoft.com/office/drawing/2014/main" id="{EA79A10B-DAFD-86F1-AA2E-D6C60B5A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3982"/>
            <a:ext cx="3112209" cy="2350035"/>
          </a:xfrm>
          <a:prstGeom prst="rect">
            <a:avLst/>
          </a:prstGeom>
        </p:spPr>
      </p:pic>
      <p:sp>
        <p:nvSpPr>
          <p:cNvPr id="12" name="Title 1">
            <a:extLst>
              <a:ext uri="{FF2B5EF4-FFF2-40B4-BE49-F238E27FC236}">
                <a16:creationId xmlns:a16="http://schemas.microsoft.com/office/drawing/2014/main" id="{0A7B6EDC-4DA6-9644-561D-66C6DD424C32}"/>
              </a:ext>
            </a:extLst>
          </p:cNvPr>
          <p:cNvSpPr txBox="1">
            <a:spLocks/>
          </p:cNvSpPr>
          <p:nvPr/>
        </p:nvSpPr>
        <p:spPr>
          <a:xfrm>
            <a:off x="3369365" y="1924533"/>
            <a:ext cx="7345018" cy="37308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2800" dirty="0"/>
              <a:t>The ICDR Subcommittee on Disability Statistics (SDS) aims to advance the quality and availability of disability statistics and data by establishing greater coordination and collaboration of existing and newly developing relevant federal activities, including data standards, by promoting the adoption and implementation of related efforts, and by acting as a resource for others interested in disability statistics and data.</a:t>
            </a:r>
          </a:p>
        </p:txBody>
      </p:sp>
    </p:spTree>
    <p:extLst>
      <p:ext uri="{BB962C8B-B14F-4D97-AF65-F5344CB8AC3E}">
        <p14:creationId xmlns:p14="http://schemas.microsoft.com/office/powerpoint/2010/main" val="3153183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093C15-2C0F-42B3-F632-04E06DD16DDE}"/>
              </a:ext>
            </a:extLst>
          </p:cNvPr>
          <p:cNvSpPr>
            <a:spLocks noGrp="1"/>
          </p:cNvSpPr>
          <p:nvPr>
            <p:ph type="title"/>
          </p:nvPr>
        </p:nvSpPr>
        <p:spPr/>
        <p:txBody>
          <a:bodyPr/>
          <a:lstStyle/>
          <a:p>
            <a:r>
              <a:rPr lang="en-US" dirty="0"/>
              <a:t>Coming Soon!</a:t>
            </a:r>
          </a:p>
        </p:txBody>
      </p:sp>
      <p:pic>
        <p:nvPicPr>
          <p:cNvPr id="11" name="Picture 10" descr="Qr code&#10;">
            <a:extLst>
              <a:ext uri="{FF2B5EF4-FFF2-40B4-BE49-F238E27FC236}">
                <a16:creationId xmlns:a16="http://schemas.microsoft.com/office/drawing/2014/main" id="{78081012-4FDD-FFC9-44D2-0074AD06F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232" y="2000250"/>
            <a:ext cx="2857500" cy="2857500"/>
          </a:xfrm>
          <a:prstGeom prst="rect">
            <a:avLst/>
          </a:prstGeom>
        </p:spPr>
      </p:pic>
      <p:pic>
        <p:nvPicPr>
          <p:cNvPr id="9" name="Picture 8" descr="Front page of toolkit that reads: Surveying the Landscape of Disability Data &amp; Statistics: A Toolkit for Interagency Collaboration with the ICDR logo and images of people with disabilities ">
            <a:extLst>
              <a:ext uri="{FF2B5EF4-FFF2-40B4-BE49-F238E27FC236}">
                <a16:creationId xmlns:a16="http://schemas.microsoft.com/office/drawing/2014/main" id="{96680BD6-CBDC-E079-CEA4-773561FFD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273" y="10523"/>
            <a:ext cx="5167745" cy="6847477"/>
          </a:xfrm>
          <a:prstGeom prst="rect">
            <a:avLst/>
          </a:prstGeom>
        </p:spPr>
      </p:pic>
    </p:spTree>
    <p:extLst>
      <p:ext uri="{BB962C8B-B14F-4D97-AF65-F5344CB8AC3E}">
        <p14:creationId xmlns:p14="http://schemas.microsoft.com/office/powerpoint/2010/main" val="199573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29BF82-D18A-4232-93C3-847CD22AE927}"/>
              </a:ext>
              <a:ext uri="{C183D7F6-B498-43B3-948B-1728B52AA6E4}">
                <adec:decorative xmlns:adec="http://schemas.microsoft.com/office/drawing/2017/decorative" val="0"/>
              </a:ext>
            </a:extLst>
          </p:cNvPr>
          <p:cNvSpPr>
            <a:spLocks noGrp="1"/>
          </p:cNvSpPr>
          <p:nvPr>
            <p:ph type="title" idx="4294967295"/>
          </p:nvPr>
        </p:nvSpPr>
        <p:spPr>
          <a:xfrm>
            <a:off x="557514" y="330402"/>
            <a:ext cx="11076972" cy="560850"/>
          </a:xfrm>
          <a:prstGeom prst="rect">
            <a:avLst/>
          </a:prstGeo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1" kern="1200" dirty="0">
                <a:solidFill>
                  <a:srgbClr val="0A2458"/>
                </a:solidFill>
                <a:effectLst/>
              </a:rPr>
              <a:t>USING DATA TO DELIVER EQUITABLE OUTCOMES FOR THE AMERICAN PEOPLE</a:t>
            </a:r>
            <a:endParaRPr lang="en-US" dirty="0">
              <a:solidFill>
                <a:srgbClr val="0A2458"/>
              </a:solidFill>
              <a:effectLst/>
            </a:endParaRPr>
          </a:p>
        </p:txBody>
      </p:sp>
      <p:sp>
        <p:nvSpPr>
          <p:cNvPr id="3" name="Text Placeholder 2">
            <a:extLst>
              <a:ext uri="{FF2B5EF4-FFF2-40B4-BE49-F238E27FC236}">
                <a16:creationId xmlns:a16="http://schemas.microsoft.com/office/drawing/2014/main" id="{7099370E-07BD-46B5-9948-347032909364}"/>
              </a:ext>
              <a:ext uri="{C183D7F6-B498-43B3-948B-1728B52AA6E4}">
                <adec:decorative xmlns:adec="http://schemas.microsoft.com/office/drawing/2017/decorative" val="0"/>
              </a:ext>
            </a:extLst>
          </p:cNvPr>
          <p:cNvSpPr>
            <a:spLocks noGrp="1"/>
          </p:cNvSpPr>
          <p:nvPr>
            <p:ph type="body" sz="quarter" idx="10"/>
          </p:nvPr>
        </p:nvSpPr>
        <p:spPr/>
        <p:txBody>
          <a:bodyPr anchor="ctr">
            <a:normAutofit fontScale="92500" lnSpcReduction="10000"/>
          </a:bodyPr>
          <a:lstStyle/>
          <a:p>
            <a:pPr>
              <a:spcAft>
                <a:spcPts val="400"/>
              </a:spcAft>
            </a:pPr>
            <a:r>
              <a:rPr lang="en-US" sz="2800" b="1" dirty="0"/>
              <a:t>USING DATA TO DELIVER EQUITABLE OUTCOMES FOR THE AMERICAN PEOPLE</a:t>
            </a:r>
          </a:p>
          <a:p>
            <a:r>
              <a:rPr lang="en-US" sz="2200" dirty="0"/>
              <a:t>Adam </a:t>
            </a:r>
            <a:r>
              <a:rPr lang="en-US" sz="2200" dirty="0" err="1"/>
              <a:t>Politis</a:t>
            </a:r>
            <a:r>
              <a:rPr lang="en-US" sz="2200" dirty="0"/>
              <a:t>, Senior Policy Advisor for Disability and Equity</a:t>
            </a:r>
          </a:p>
          <a:p>
            <a:r>
              <a:rPr lang="en-US" sz="2200" dirty="0"/>
              <a:t>White House Office of Science and Technology Policy</a:t>
            </a:r>
          </a:p>
        </p:txBody>
      </p:sp>
      <p:sp>
        <p:nvSpPr>
          <p:cNvPr id="2" name="Text Placeholder 1">
            <a:extLst>
              <a:ext uri="{FF2B5EF4-FFF2-40B4-BE49-F238E27FC236}">
                <a16:creationId xmlns:a16="http://schemas.microsoft.com/office/drawing/2014/main" id="{2DEE3016-CEA0-4604-8D1D-E6AF560F9C4A}"/>
              </a:ext>
            </a:extLst>
          </p:cNvPr>
          <p:cNvSpPr>
            <a:spLocks noGrp="1"/>
          </p:cNvSpPr>
          <p:nvPr>
            <p:ph type="body" sz="quarter" idx="11"/>
          </p:nvPr>
        </p:nvSpPr>
        <p:spPr/>
        <p:txBody>
          <a:bodyPr anchor="ctr"/>
          <a:lstStyle/>
          <a:p>
            <a:r>
              <a:rPr lang="en-US"/>
              <a:t>March 28, 2024</a:t>
            </a:r>
            <a:endParaRPr lang="en-US" dirty="0"/>
          </a:p>
        </p:txBody>
      </p:sp>
    </p:spTree>
    <p:extLst>
      <p:ext uri="{BB962C8B-B14F-4D97-AF65-F5344CB8AC3E}">
        <p14:creationId xmlns:p14="http://schemas.microsoft.com/office/powerpoint/2010/main" val="60189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EA33C91-2900-4669-B787-A5BF01FB1FBB}"/>
              </a:ext>
            </a:extLst>
          </p:cNvPr>
          <p:cNvSpPr>
            <a:spLocks noGrp="1"/>
          </p:cNvSpPr>
          <p:nvPr>
            <p:ph type="ctrTitle"/>
          </p:nvPr>
        </p:nvSpPr>
        <p:spPr>
          <a:xfrm>
            <a:off x="1750952" y="1162435"/>
            <a:ext cx="8690096" cy="2830723"/>
          </a:xfrm>
        </p:spPr>
        <p:txBody>
          <a:bodyPr>
            <a:noAutofit/>
          </a:bodyPr>
          <a:lstStyle/>
          <a:p>
            <a:r>
              <a:rPr lang="en-US" sz="4400" dirty="0">
                <a:ea typeface="+mn-ea"/>
                <a:cs typeface="+mn-cs"/>
              </a:rPr>
              <a:t>“A first step to promoting equity in Government action is to </a:t>
            </a:r>
            <a:r>
              <a:rPr lang="en-US" sz="4400" b="1" dirty="0">
                <a:ea typeface="+mn-ea"/>
                <a:cs typeface="+mn-cs"/>
              </a:rPr>
              <a:t>gather the data </a:t>
            </a:r>
            <a:r>
              <a:rPr lang="en-US" sz="4400" dirty="0">
                <a:ea typeface="+mn-ea"/>
                <a:cs typeface="+mn-cs"/>
              </a:rPr>
              <a:t>necessary to inform that effort.”</a:t>
            </a:r>
            <a:endParaRPr lang="en-US" sz="4400" dirty="0"/>
          </a:p>
        </p:txBody>
      </p:sp>
      <p:sp>
        <p:nvSpPr>
          <p:cNvPr id="11" name="Text Placeholder 3">
            <a:extLst>
              <a:ext uri="{FF2B5EF4-FFF2-40B4-BE49-F238E27FC236}">
                <a16:creationId xmlns:a16="http://schemas.microsoft.com/office/drawing/2014/main" id="{A0EC2A40-A902-46ED-82B2-D7D85C0796E0}"/>
              </a:ext>
            </a:extLst>
          </p:cNvPr>
          <p:cNvSpPr txBox="1">
            <a:spLocks/>
          </p:cNvSpPr>
          <p:nvPr/>
        </p:nvSpPr>
        <p:spPr>
          <a:xfrm>
            <a:off x="6780335" y="4659859"/>
            <a:ext cx="3294843" cy="494950"/>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01235B"/>
                </a:solidFill>
                <a:latin typeface="Georgia" panose="02040502050405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i="1" dirty="0"/>
              <a:t>President Joseph R. Biden</a:t>
            </a:r>
          </a:p>
        </p:txBody>
      </p:sp>
      <p:sp>
        <p:nvSpPr>
          <p:cNvPr id="5" name="Slide Number Placeholder 4">
            <a:extLst>
              <a:ext uri="{FF2B5EF4-FFF2-40B4-BE49-F238E27FC236}">
                <a16:creationId xmlns:a16="http://schemas.microsoft.com/office/drawing/2014/main" id="{642C50AB-753A-4B77-B290-D5166C0D2210}"/>
              </a:ext>
            </a:extLst>
          </p:cNvPr>
          <p:cNvSpPr>
            <a:spLocks noGrp="1"/>
          </p:cNvSpPr>
          <p:nvPr>
            <p:ph type="sldNum" sz="quarter" idx="4"/>
          </p:nvPr>
        </p:nvSpPr>
        <p:spPr/>
        <p:txBody>
          <a:bodyPr/>
          <a:lstStyle/>
          <a:p>
            <a:fld id="{168939C9-AC64-B240-A8FE-6EE68C639854}" type="slidenum">
              <a:rPr lang="en-US" smtClean="0"/>
              <a:pPr/>
              <a:t>18</a:t>
            </a:fld>
            <a:endParaRPr lang="en-US" dirty="0"/>
          </a:p>
        </p:txBody>
      </p:sp>
    </p:spTree>
    <p:extLst>
      <p:ext uri="{BB962C8B-B14F-4D97-AF65-F5344CB8AC3E}">
        <p14:creationId xmlns:p14="http://schemas.microsoft.com/office/powerpoint/2010/main" val="2776906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C890-D077-4ECE-9480-264D06667084}"/>
              </a:ext>
            </a:extLst>
          </p:cNvPr>
          <p:cNvSpPr>
            <a:spLocks noGrp="1"/>
          </p:cNvSpPr>
          <p:nvPr>
            <p:ph type="ctrTitle"/>
          </p:nvPr>
        </p:nvSpPr>
        <p:spPr>
          <a:xfrm>
            <a:off x="785903" y="396694"/>
            <a:ext cx="10620194" cy="763596"/>
          </a:xfrm>
        </p:spPr>
        <p:txBody>
          <a:bodyPr anchor="ctr">
            <a:normAutofit/>
          </a:bodyPr>
          <a:lstStyle/>
          <a:p>
            <a:pPr algn="ctr"/>
            <a:r>
              <a:rPr lang="en-US" sz="2800" b="1" dirty="0"/>
              <a:t>Equitable Data…</a:t>
            </a:r>
          </a:p>
        </p:txBody>
      </p:sp>
      <p:sp>
        <p:nvSpPr>
          <p:cNvPr id="4" name="Text Placeholder 3">
            <a:extLst>
              <a:ext uri="{FF2B5EF4-FFF2-40B4-BE49-F238E27FC236}">
                <a16:creationId xmlns:a16="http://schemas.microsoft.com/office/drawing/2014/main" id="{185E3205-1263-4F8D-82EF-B0597EE1E1BC}"/>
              </a:ext>
            </a:extLst>
          </p:cNvPr>
          <p:cNvSpPr>
            <a:spLocks noGrp="1"/>
          </p:cNvSpPr>
          <p:nvPr>
            <p:ph type="body" sz="quarter" idx="13"/>
          </p:nvPr>
        </p:nvSpPr>
        <p:spPr>
          <a:xfrm>
            <a:off x="790596" y="1713539"/>
            <a:ext cx="10620194" cy="3903229"/>
          </a:xfrm>
        </p:spPr>
        <p:txBody>
          <a:bodyPr/>
          <a:lstStyle/>
          <a:p>
            <a:pPr marL="342900" indent="-342900">
              <a:lnSpc>
                <a:spcPct val="100000"/>
              </a:lnSpc>
              <a:spcBef>
                <a:spcPts val="0"/>
              </a:spcBef>
              <a:spcAft>
                <a:spcPts val="3600"/>
              </a:spcAft>
              <a:buFont typeface="Arial" panose="020B0604020202020204" pitchFamily="34" charset="0"/>
              <a:buChar char="•"/>
            </a:pPr>
            <a:r>
              <a:rPr lang="en-US" sz="2400" dirty="0"/>
              <a:t>Allow for rigorous assessment of the extent to which </a:t>
            </a:r>
            <a:r>
              <a:rPr lang="en-US" sz="2400" b="1" dirty="0"/>
              <a:t>government programs and policies</a:t>
            </a:r>
            <a:r>
              <a:rPr lang="en-US" sz="2400" dirty="0"/>
              <a:t> yield consistently fair, just, and impartial treatment of all individuals.</a:t>
            </a:r>
          </a:p>
          <a:p>
            <a:pPr marL="342900" indent="-342900">
              <a:lnSpc>
                <a:spcPct val="100000"/>
              </a:lnSpc>
              <a:spcBef>
                <a:spcPts val="0"/>
              </a:spcBef>
              <a:buFont typeface="Arial" panose="020B0604020202020204" pitchFamily="34" charset="0"/>
              <a:buChar char="•"/>
            </a:pPr>
            <a:r>
              <a:rPr lang="en-US" sz="2400" dirty="0"/>
              <a:t>Illuminate </a:t>
            </a:r>
            <a:r>
              <a:rPr lang="en-US" sz="2400" b="1" dirty="0"/>
              <a:t>opportunities for targeted actions </a:t>
            </a:r>
            <a:r>
              <a:rPr lang="en-US" sz="2400" dirty="0"/>
              <a:t>that will result in demonstrably improved outcomes for underserved communities.</a:t>
            </a:r>
          </a:p>
          <a:p>
            <a:pPr marL="342900" indent="-342900">
              <a:lnSpc>
                <a:spcPct val="100000"/>
              </a:lnSpc>
              <a:spcBef>
                <a:spcPts val="0"/>
              </a:spcBef>
              <a:buFont typeface="Arial" panose="020B0604020202020204" pitchFamily="34" charset="0"/>
              <a:buChar char="•"/>
            </a:pPr>
            <a:endParaRPr lang="en-US" sz="2000" dirty="0"/>
          </a:p>
        </p:txBody>
      </p:sp>
      <p:sp>
        <p:nvSpPr>
          <p:cNvPr id="5" name="Slide Number Placeholder 4">
            <a:extLst>
              <a:ext uri="{FF2B5EF4-FFF2-40B4-BE49-F238E27FC236}">
                <a16:creationId xmlns:a16="http://schemas.microsoft.com/office/drawing/2014/main" id="{642C50AB-753A-4B77-B290-D5166C0D2210}"/>
              </a:ext>
            </a:extLst>
          </p:cNvPr>
          <p:cNvSpPr>
            <a:spLocks noGrp="1"/>
          </p:cNvSpPr>
          <p:nvPr>
            <p:ph type="sldNum" sz="quarter" idx="4"/>
          </p:nvPr>
        </p:nvSpPr>
        <p:spPr/>
        <p:txBody>
          <a:bodyPr/>
          <a:lstStyle/>
          <a:p>
            <a:fld id="{168939C9-AC64-B240-A8FE-6EE68C639854}" type="slidenum">
              <a:rPr lang="en-US" smtClean="0"/>
              <a:pPr/>
              <a:t>19</a:t>
            </a:fld>
            <a:endParaRPr lang="en-US" dirty="0"/>
          </a:p>
        </p:txBody>
      </p:sp>
    </p:spTree>
    <p:extLst>
      <p:ext uri="{BB962C8B-B14F-4D97-AF65-F5344CB8AC3E}">
        <p14:creationId xmlns:p14="http://schemas.microsoft.com/office/powerpoint/2010/main" val="188967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582D-805A-4B81-8E82-9EA89B90B74F}"/>
              </a:ext>
            </a:extLst>
          </p:cNvPr>
          <p:cNvSpPr>
            <a:spLocks noGrp="1"/>
          </p:cNvSpPr>
          <p:nvPr>
            <p:ph type="ctrTitle"/>
          </p:nvPr>
        </p:nvSpPr>
        <p:spPr/>
        <p:txBody>
          <a:bodyPr anchor="ctr">
            <a:normAutofit fontScale="90000"/>
          </a:bodyPr>
          <a:lstStyle/>
          <a:p>
            <a:r>
              <a:rPr lang="en-US" sz="4400" dirty="0"/>
              <a:t>Vision for Uses </a:t>
            </a:r>
            <a:r>
              <a:rPr lang="en-US" sz="4400"/>
              <a:t>of Data</a:t>
            </a:r>
            <a:br>
              <a:rPr lang="en-US" sz="4400" dirty="0"/>
            </a:br>
            <a:br>
              <a:rPr lang="en-US" sz="4400" dirty="0"/>
            </a:br>
            <a:r>
              <a:rPr lang="en-US" sz="2200" dirty="0"/>
              <a:t>Bob </a:t>
            </a:r>
            <a:r>
              <a:rPr lang="en-US" sz="2200" dirty="0" err="1"/>
              <a:t>Sivinski</a:t>
            </a:r>
            <a:r>
              <a:rPr lang="en-US" sz="2200" dirty="0"/>
              <a:t>, Ph.D. </a:t>
            </a:r>
            <a:br>
              <a:rPr lang="en-US" sz="2200" dirty="0"/>
            </a:br>
            <a:r>
              <a:rPr lang="en-US" sz="2200" dirty="0"/>
              <a:t>Senior Statistician in the Office of the Chief Statistician of the United States</a:t>
            </a:r>
            <a:br>
              <a:rPr lang="en-US" sz="2200" dirty="0"/>
            </a:br>
            <a:endParaRPr lang="en-US" sz="2200" dirty="0"/>
          </a:p>
        </p:txBody>
      </p:sp>
    </p:spTree>
    <p:extLst>
      <p:ext uri="{BB962C8B-B14F-4D97-AF65-F5344CB8AC3E}">
        <p14:creationId xmlns:p14="http://schemas.microsoft.com/office/powerpoint/2010/main" val="2111745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C890-D077-4ECE-9480-264D06667084}"/>
              </a:ext>
            </a:extLst>
          </p:cNvPr>
          <p:cNvSpPr>
            <a:spLocks noGrp="1"/>
          </p:cNvSpPr>
          <p:nvPr>
            <p:ph type="ctrTitle"/>
          </p:nvPr>
        </p:nvSpPr>
        <p:spPr>
          <a:xfrm>
            <a:off x="785903" y="396694"/>
            <a:ext cx="10620194" cy="763596"/>
          </a:xfrm>
        </p:spPr>
        <p:txBody>
          <a:bodyPr anchor="ctr">
            <a:normAutofit/>
          </a:bodyPr>
          <a:lstStyle/>
          <a:p>
            <a:pPr algn="ctr"/>
            <a:r>
              <a:rPr lang="en-US" sz="2800" b="1" dirty="0"/>
              <a:t>Recommendations of the Equitable Data Working Group</a:t>
            </a:r>
          </a:p>
        </p:txBody>
      </p:sp>
      <p:sp>
        <p:nvSpPr>
          <p:cNvPr id="4" name="Text Placeholder 3">
            <a:extLst>
              <a:ext uri="{FF2B5EF4-FFF2-40B4-BE49-F238E27FC236}">
                <a16:creationId xmlns:a16="http://schemas.microsoft.com/office/drawing/2014/main" id="{185E3205-1263-4F8D-82EF-B0597EE1E1BC}"/>
              </a:ext>
            </a:extLst>
          </p:cNvPr>
          <p:cNvSpPr>
            <a:spLocks noGrp="1"/>
          </p:cNvSpPr>
          <p:nvPr>
            <p:ph type="body" sz="quarter" idx="13"/>
          </p:nvPr>
        </p:nvSpPr>
        <p:spPr>
          <a:xfrm>
            <a:off x="790596" y="1713539"/>
            <a:ext cx="10620194" cy="3903229"/>
          </a:xfrm>
        </p:spPr>
        <p:txBody>
          <a:bodyPr>
            <a:normAutofit lnSpcReduction="10000"/>
          </a:bodyPr>
          <a:lstStyle/>
          <a:p>
            <a:pPr marL="457200" indent="-457200">
              <a:lnSpc>
                <a:spcPct val="100000"/>
              </a:lnSpc>
              <a:spcBef>
                <a:spcPts val="0"/>
              </a:spcBef>
              <a:spcAft>
                <a:spcPts val="2300"/>
              </a:spcAft>
              <a:buFont typeface="+mj-lt"/>
              <a:buAutoNum type="arabicPeriod"/>
            </a:pPr>
            <a:r>
              <a:rPr lang="en-US" sz="2400" dirty="0"/>
              <a:t>Make </a:t>
            </a:r>
            <a:r>
              <a:rPr lang="en-US" sz="2400" b="1" dirty="0"/>
              <a:t>disaggregated data </a:t>
            </a:r>
            <a:r>
              <a:rPr lang="en-US" sz="2400" dirty="0"/>
              <a:t>the norm while protecting privacy</a:t>
            </a:r>
            <a:endParaRPr lang="en-US" sz="2000" dirty="0"/>
          </a:p>
          <a:p>
            <a:pPr marL="457200" indent="-457200">
              <a:lnSpc>
                <a:spcPct val="100000"/>
              </a:lnSpc>
              <a:spcBef>
                <a:spcPts val="0"/>
              </a:spcBef>
              <a:spcAft>
                <a:spcPts val="2300"/>
              </a:spcAft>
              <a:buFont typeface="+mj-lt"/>
              <a:buAutoNum type="arabicPeriod"/>
            </a:pPr>
            <a:r>
              <a:rPr lang="en-US" sz="2400" dirty="0"/>
              <a:t>Catalyze existing federal infrastructure to </a:t>
            </a:r>
            <a:r>
              <a:rPr lang="en-US" sz="2400" b="1" dirty="0"/>
              <a:t>leverage underused data</a:t>
            </a:r>
            <a:endParaRPr lang="en-US" sz="2000" dirty="0"/>
          </a:p>
          <a:p>
            <a:pPr marL="457200" indent="-457200">
              <a:lnSpc>
                <a:spcPct val="100000"/>
              </a:lnSpc>
              <a:spcBef>
                <a:spcPts val="0"/>
              </a:spcBef>
              <a:spcAft>
                <a:spcPts val="2300"/>
              </a:spcAft>
              <a:buFont typeface="+mj-lt"/>
              <a:buAutoNum type="arabicPeriod"/>
            </a:pPr>
            <a:r>
              <a:rPr lang="en-US" sz="2400" b="1" dirty="0"/>
              <a:t>Build capacity </a:t>
            </a:r>
            <a:r>
              <a:rPr lang="en-US" sz="2400" dirty="0"/>
              <a:t>for robust equity assessment for policymaking and program implementation</a:t>
            </a:r>
            <a:endParaRPr lang="en-US" sz="2000" dirty="0"/>
          </a:p>
          <a:p>
            <a:pPr marL="457200" indent="-457200">
              <a:lnSpc>
                <a:spcPct val="100000"/>
              </a:lnSpc>
              <a:spcBef>
                <a:spcPts val="0"/>
              </a:spcBef>
              <a:spcAft>
                <a:spcPts val="2300"/>
              </a:spcAft>
              <a:buFont typeface="+mj-lt"/>
              <a:buAutoNum type="arabicPeriod"/>
            </a:pPr>
            <a:r>
              <a:rPr lang="en-US" sz="2400" b="1" dirty="0"/>
              <a:t>Galvanize diverse partnerships </a:t>
            </a:r>
            <a:r>
              <a:rPr lang="en-US" sz="2400" dirty="0"/>
              <a:t>across levels of government and the research community</a:t>
            </a:r>
            <a:endParaRPr lang="en-US" sz="2000" dirty="0"/>
          </a:p>
          <a:p>
            <a:pPr marL="457200" indent="-457200">
              <a:lnSpc>
                <a:spcPct val="100000"/>
              </a:lnSpc>
              <a:spcBef>
                <a:spcPts val="0"/>
              </a:spcBef>
              <a:spcAft>
                <a:spcPts val="2300"/>
              </a:spcAft>
              <a:buFont typeface="+mj-lt"/>
              <a:buAutoNum type="arabicPeriod"/>
            </a:pPr>
            <a:r>
              <a:rPr lang="en-US" sz="2400" b="1" dirty="0"/>
              <a:t>Be Accountable </a:t>
            </a:r>
            <a:r>
              <a:rPr lang="en-US" sz="2400" dirty="0"/>
              <a:t>to the American Public</a:t>
            </a:r>
          </a:p>
          <a:p>
            <a:pPr>
              <a:lnSpc>
                <a:spcPct val="100000"/>
              </a:lnSpc>
              <a:spcBef>
                <a:spcPts val="0"/>
              </a:spcBef>
            </a:pPr>
            <a:endParaRPr lang="en-US" sz="2000" dirty="0"/>
          </a:p>
        </p:txBody>
      </p:sp>
      <p:sp>
        <p:nvSpPr>
          <p:cNvPr id="5" name="Slide Number Placeholder 4">
            <a:extLst>
              <a:ext uri="{FF2B5EF4-FFF2-40B4-BE49-F238E27FC236}">
                <a16:creationId xmlns:a16="http://schemas.microsoft.com/office/drawing/2014/main" id="{642C50AB-753A-4B77-B290-D5166C0D2210}"/>
              </a:ext>
            </a:extLst>
          </p:cNvPr>
          <p:cNvSpPr>
            <a:spLocks noGrp="1"/>
          </p:cNvSpPr>
          <p:nvPr>
            <p:ph type="sldNum" sz="quarter" idx="4"/>
          </p:nvPr>
        </p:nvSpPr>
        <p:spPr/>
        <p:txBody>
          <a:bodyPr/>
          <a:lstStyle/>
          <a:p>
            <a:fld id="{168939C9-AC64-B240-A8FE-6EE68C639854}" type="slidenum">
              <a:rPr lang="en-US" smtClean="0"/>
              <a:pPr/>
              <a:t>20</a:t>
            </a:fld>
            <a:endParaRPr lang="en-US" dirty="0"/>
          </a:p>
        </p:txBody>
      </p:sp>
    </p:spTree>
    <p:extLst>
      <p:ext uri="{BB962C8B-B14F-4D97-AF65-F5344CB8AC3E}">
        <p14:creationId xmlns:p14="http://schemas.microsoft.com/office/powerpoint/2010/main" val="1506911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FC3A-2D02-473F-BE0D-8B99FF9413CD}"/>
              </a:ext>
            </a:extLst>
          </p:cNvPr>
          <p:cNvSpPr>
            <a:spLocks noGrp="1"/>
          </p:cNvSpPr>
          <p:nvPr>
            <p:ph type="ctrTitle"/>
          </p:nvPr>
        </p:nvSpPr>
        <p:spPr>
          <a:xfrm>
            <a:off x="826782" y="521332"/>
            <a:ext cx="6081644" cy="1202063"/>
          </a:xfrm>
        </p:spPr>
        <p:txBody>
          <a:bodyPr vert="horz">
            <a:normAutofit/>
          </a:bodyPr>
          <a:lstStyle/>
          <a:p>
            <a:r>
              <a:rPr lang="en-US" sz="2800" b="1" dirty="0"/>
              <a:t>Equitable Data Working Group Progress Report</a:t>
            </a:r>
          </a:p>
        </p:txBody>
      </p:sp>
      <p:sp>
        <p:nvSpPr>
          <p:cNvPr id="15" name="Text Placeholder 3">
            <a:extLst>
              <a:ext uri="{FF2B5EF4-FFF2-40B4-BE49-F238E27FC236}">
                <a16:creationId xmlns:a16="http://schemas.microsoft.com/office/drawing/2014/main" id="{A1C7A1B8-5947-4388-8FC5-A68CDBBD2C7C}"/>
              </a:ext>
            </a:extLst>
          </p:cNvPr>
          <p:cNvSpPr>
            <a:spLocks noGrp="1"/>
          </p:cNvSpPr>
          <p:nvPr>
            <p:ph type="body" sz="quarter" idx="13"/>
          </p:nvPr>
        </p:nvSpPr>
        <p:spPr>
          <a:xfrm>
            <a:off x="790596" y="1713539"/>
            <a:ext cx="6608494" cy="3903229"/>
          </a:xfrm>
        </p:spPr>
        <p:txBody>
          <a:bodyPr/>
          <a:lstStyle/>
          <a:p>
            <a:pPr marL="342900" indent="-342900">
              <a:lnSpc>
                <a:spcPct val="100000"/>
              </a:lnSpc>
              <a:spcBef>
                <a:spcPts val="0"/>
              </a:spcBef>
              <a:buFont typeface="Arial" panose="020B0604020202020204" pitchFamily="34" charset="0"/>
              <a:buChar char="•"/>
            </a:pPr>
            <a:endParaRPr lang="en-US" sz="2400" dirty="0"/>
          </a:p>
          <a:p>
            <a:pPr marL="342900" indent="-342900">
              <a:lnSpc>
                <a:spcPct val="100000"/>
              </a:lnSpc>
              <a:spcBef>
                <a:spcPts val="0"/>
              </a:spcBef>
              <a:spcAft>
                <a:spcPts val="2400"/>
              </a:spcAft>
              <a:buFont typeface="Arial" panose="020B0604020202020204" pitchFamily="34" charset="0"/>
              <a:buChar char="•"/>
            </a:pPr>
            <a:r>
              <a:rPr lang="en-US" sz="2400" dirty="0"/>
              <a:t>Provides descriptions of the progress federal agencies and EDWG subgroups are making on the 5 recommendations</a:t>
            </a:r>
          </a:p>
          <a:p>
            <a:pPr marL="342900" indent="-342900">
              <a:lnSpc>
                <a:spcPct val="100000"/>
              </a:lnSpc>
              <a:spcBef>
                <a:spcPts val="0"/>
              </a:spcBef>
              <a:spcAft>
                <a:spcPts val="2400"/>
              </a:spcAft>
              <a:buFont typeface="Arial" panose="020B0604020202020204" pitchFamily="34" charset="0"/>
              <a:buChar char="•"/>
            </a:pPr>
            <a:r>
              <a:rPr lang="en-US" sz="2400" dirty="0"/>
              <a:t>Includes relevant federal success stories and findings from public engagement so far</a:t>
            </a:r>
          </a:p>
          <a:p>
            <a:pPr marL="342900" indent="-342900">
              <a:lnSpc>
                <a:spcPct val="100000"/>
              </a:lnSpc>
              <a:spcBef>
                <a:spcPts val="0"/>
              </a:spcBef>
              <a:spcAft>
                <a:spcPts val="2400"/>
              </a:spcAft>
              <a:buFont typeface="Arial" panose="020B0604020202020204" pitchFamily="34" charset="0"/>
              <a:buChar char="•"/>
            </a:pPr>
            <a:r>
              <a:rPr lang="en-US" sz="2400" dirty="0"/>
              <a:t>Includes next steps for the work</a:t>
            </a:r>
            <a:br>
              <a:rPr lang="en-US" sz="2400" dirty="0"/>
            </a:br>
            <a:endParaRPr lang="en-US" sz="2000" dirty="0"/>
          </a:p>
        </p:txBody>
      </p:sp>
      <p:pic>
        <p:nvPicPr>
          <p:cNvPr id="10" name="Picture 9" descr="Cover page of the Equitable Data Working Group Progress Report">
            <a:extLst>
              <a:ext uri="{FF2B5EF4-FFF2-40B4-BE49-F238E27FC236}">
                <a16:creationId xmlns:a16="http://schemas.microsoft.com/office/drawing/2014/main" id="{35136734-BBC3-4F63-9BFE-176DC369AD3E}"/>
              </a:ext>
            </a:extLst>
          </p:cNvPr>
          <p:cNvPicPr>
            <a:picLocks noChangeAspect="1"/>
          </p:cNvPicPr>
          <p:nvPr/>
        </p:nvPicPr>
        <p:blipFill rotWithShape="1">
          <a:blip r:embed="rId3"/>
          <a:srcRect l="1558" t="396" r="3662" b="904"/>
          <a:stretch/>
        </p:blipFill>
        <p:spPr bwMode="auto">
          <a:xfrm>
            <a:off x="7499730" y="521332"/>
            <a:ext cx="3901674" cy="5049003"/>
          </a:xfrm>
          <a:prstGeom prst="rect">
            <a:avLst/>
          </a:prstGeom>
          <a:ln>
            <a:noFill/>
          </a:ln>
          <a:extLst>
            <a:ext uri="{53640926-AAD7-44D8-BBD7-CCE9431645EC}">
              <a14:shadowObscured xmlns:a14="http://schemas.microsoft.com/office/drawing/2010/main"/>
            </a:ext>
          </a:extLst>
        </p:spPr>
      </p:pic>
      <p:sp>
        <p:nvSpPr>
          <p:cNvPr id="5" name="Slide Number Placeholder 4">
            <a:extLst>
              <a:ext uri="{FF2B5EF4-FFF2-40B4-BE49-F238E27FC236}">
                <a16:creationId xmlns:a16="http://schemas.microsoft.com/office/drawing/2014/main" id="{58AF28D4-532B-4CAB-A6D0-DE970B70BB3F}"/>
              </a:ext>
            </a:extLst>
          </p:cNvPr>
          <p:cNvSpPr>
            <a:spLocks noGrp="1"/>
          </p:cNvSpPr>
          <p:nvPr>
            <p:ph type="sldNum" sz="quarter" idx="4"/>
          </p:nvPr>
        </p:nvSpPr>
        <p:spPr/>
        <p:txBody>
          <a:bodyPr/>
          <a:lstStyle/>
          <a:p>
            <a:fld id="{168939C9-AC64-B240-A8FE-6EE68C639854}" type="slidenum">
              <a:rPr lang="en-US" smtClean="0"/>
              <a:pPr/>
              <a:t>21</a:t>
            </a:fld>
            <a:endParaRPr lang="en-US" dirty="0"/>
          </a:p>
        </p:txBody>
      </p:sp>
    </p:spTree>
    <p:extLst>
      <p:ext uri="{BB962C8B-B14F-4D97-AF65-F5344CB8AC3E}">
        <p14:creationId xmlns:p14="http://schemas.microsoft.com/office/powerpoint/2010/main" val="2145379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C890-D077-4ECE-9480-264D06667084}"/>
              </a:ext>
            </a:extLst>
          </p:cNvPr>
          <p:cNvSpPr>
            <a:spLocks noGrp="1"/>
          </p:cNvSpPr>
          <p:nvPr>
            <p:ph type="ctrTitle"/>
          </p:nvPr>
        </p:nvSpPr>
        <p:spPr>
          <a:xfrm>
            <a:off x="785903" y="396694"/>
            <a:ext cx="10620194" cy="763596"/>
          </a:xfrm>
        </p:spPr>
        <p:txBody>
          <a:bodyPr anchor="ctr">
            <a:normAutofit/>
          </a:bodyPr>
          <a:lstStyle/>
          <a:p>
            <a:pPr algn="ctr"/>
            <a:r>
              <a:rPr lang="en-US" sz="2800" b="1" dirty="0"/>
              <a:t>Disability Data IWG (DDIWG)</a:t>
            </a:r>
          </a:p>
        </p:txBody>
      </p:sp>
      <p:sp>
        <p:nvSpPr>
          <p:cNvPr id="4" name="Text Placeholder 3">
            <a:extLst>
              <a:ext uri="{FF2B5EF4-FFF2-40B4-BE49-F238E27FC236}">
                <a16:creationId xmlns:a16="http://schemas.microsoft.com/office/drawing/2014/main" id="{185E3205-1263-4F8D-82EF-B0597EE1E1BC}"/>
              </a:ext>
            </a:extLst>
          </p:cNvPr>
          <p:cNvSpPr>
            <a:spLocks noGrp="1"/>
          </p:cNvSpPr>
          <p:nvPr>
            <p:ph type="body" sz="quarter" idx="13"/>
          </p:nvPr>
        </p:nvSpPr>
        <p:spPr>
          <a:xfrm>
            <a:off x="790595" y="1713539"/>
            <a:ext cx="10858400" cy="3903229"/>
          </a:xfrm>
        </p:spPr>
        <p:txBody>
          <a:bodyPr/>
          <a:lstStyle/>
          <a:p>
            <a:pPr>
              <a:lnSpc>
                <a:spcPct val="110000"/>
              </a:lnSpc>
              <a:spcBef>
                <a:spcPts val="0"/>
              </a:spcBef>
              <a:spcAft>
                <a:spcPts val="2400"/>
              </a:spcAft>
            </a:pPr>
            <a:r>
              <a:rPr lang="en-US" sz="2400" b="1" dirty="0"/>
              <a:t>From the Equitable Data Working Group Progress Report</a:t>
            </a:r>
            <a:r>
              <a:rPr lang="en-US" sz="2400" dirty="0"/>
              <a:t>:</a:t>
            </a:r>
          </a:p>
          <a:p>
            <a:pPr>
              <a:lnSpc>
                <a:spcPct val="110000"/>
              </a:lnSpc>
              <a:spcBef>
                <a:spcPts val="0"/>
              </a:spcBef>
            </a:pPr>
            <a:r>
              <a:rPr lang="en-US" sz="2400" dirty="0"/>
              <a:t>“The SED will begin building comparable best practices for other high-priority under-collected demographic variables, including </a:t>
            </a:r>
            <a:r>
              <a:rPr lang="en-US" sz="2400" b="1" dirty="0"/>
              <a:t>disability</a:t>
            </a:r>
            <a:r>
              <a:rPr lang="en-US" sz="2400" dirty="0"/>
              <a:t>…As the work matures, the SED will likely </a:t>
            </a:r>
            <a:r>
              <a:rPr lang="en-US" sz="2400" b="1" dirty="0"/>
              <a:t>create additional IWGs </a:t>
            </a:r>
            <a:r>
              <a:rPr lang="en-US" sz="2400" dirty="0"/>
              <a:t>and assign specific deliverables to advance equitable data for other populations under-represented in federal datasets.”</a:t>
            </a:r>
          </a:p>
        </p:txBody>
      </p:sp>
      <p:sp>
        <p:nvSpPr>
          <p:cNvPr id="5" name="Slide Number Placeholder 4">
            <a:extLst>
              <a:ext uri="{FF2B5EF4-FFF2-40B4-BE49-F238E27FC236}">
                <a16:creationId xmlns:a16="http://schemas.microsoft.com/office/drawing/2014/main" id="{642C50AB-753A-4B77-B290-D5166C0D2210}"/>
              </a:ext>
            </a:extLst>
          </p:cNvPr>
          <p:cNvSpPr>
            <a:spLocks noGrp="1"/>
          </p:cNvSpPr>
          <p:nvPr>
            <p:ph type="sldNum" sz="quarter" idx="4"/>
          </p:nvPr>
        </p:nvSpPr>
        <p:spPr/>
        <p:txBody>
          <a:bodyPr/>
          <a:lstStyle/>
          <a:p>
            <a:fld id="{168939C9-AC64-B240-A8FE-6EE68C639854}" type="slidenum">
              <a:rPr lang="en-US" smtClean="0"/>
              <a:pPr/>
              <a:t>22</a:t>
            </a:fld>
            <a:endParaRPr lang="en-US" dirty="0"/>
          </a:p>
        </p:txBody>
      </p:sp>
    </p:spTree>
    <p:extLst>
      <p:ext uri="{BB962C8B-B14F-4D97-AF65-F5344CB8AC3E}">
        <p14:creationId xmlns:p14="http://schemas.microsoft.com/office/powerpoint/2010/main" val="690557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C890-D077-4ECE-9480-264D06667084}"/>
              </a:ext>
            </a:extLst>
          </p:cNvPr>
          <p:cNvSpPr>
            <a:spLocks noGrp="1"/>
          </p:cNvSpPr>
          <p:nvPr>
            <p:ph type="ctrTitle"/>
          </p:nvPr>
        </p:nvSpPr>
        <p:spPr>
          <a:xfrm>
            <a:off x="785903" y="396694"/>
            <a:ext cx="10620194" cy="763596"/>
          </a:xfrm>
        </p:spPr>
        <p:txBody>
          <a:bodyPr anchor="ctr">
            <a:normAutofit/>
          </a:bodyPr>
          <a:lstStyle/>
          <a:p>
            <a:pPr algn="ctr"/>
            <a:r>
              <a:rPr lang="en-US" sz="2800" b="1" dirty="0"/>
              <a:t>DDIWG Purpose and Scope</a:t>
            </a:r>
          </a:p>
        </p:txBody>
      </p:sp>
      <p:sp>
        <p:nvSpPr>
          <p:cNvPr id="4" name="Text Placeholder 3">
            <a:extLst>
              <a:ext uri="{FF2B5EF4-FFF2-40B4-BE49-F238E27FC236}">
                <a16:creationId xmlns:a16="http://schemas.microsoft.com/office/drawing/2014/main" id="{185E3205-1263-4F8D-82EF-B0597EE1E1BC}"/>
              </a:ext>
            </a:extLst>
          </p:cNvPr>
          <p:cNvSpPr>
            <a:spLocks noGrp="1"/>
          </p:cNvSpPr>
          <p:nvPr>
            <p:ph type="body" sz="quarter" idx="13"/>
          </p:nvPr>
        </p:nvSpPr>
        <p:spPr>
          <a:xfrm>
            <a:off x="790596" y="1713539"/>
            <a:ext cx="10620194" cy="3903229"/>
          </a:xfrm>
        </p:spPr>
        <p:txBody>
          <a:bodyPr/>
          <a:lstStyle/>
          <a:p>
            <a:pPr>
              <a:lnSpc>
                <a:spcPct val="100000"/>
              </a:lnSpc>
              <a:spcBef>
                <a:spcPts val="300"/>
              </a:spcBef>
              <a:spcAft>
                <a:spcPts val="3600"/>
              </a:spcAft>
            </a:pPr>
            <a:r>
              <a:rPr lang="en-US" sz="2400" dirty="0"/>
              <a:t>To coordinate activities to strengthen the federal government’s use of disability data to advance equity for people with disabilities</a:t>
            </a:r>
          </a:p>
          <a:p>
            <a:pPr>
              <a:lnSpc>
                <a:spcPct val="100000"/>
              </a:lnSpc>
              <a:spcBef>
                <a:spcPts val="300"/>
              </a:spcBef>
            </a:pPr>
            <a:r>
              <a:rPr lang="en-US" sz="2400" dirty="0"/>
              <a:t>Within the broader scope of equitable data, this work will allow for rigorous assessment of the extent to which government programs and policies yield consistently fair, just, and impartial treatment of people with disabilities</a:t>
            </a:r>
          </a:p>
        </p:txBody>
      </p:sp>
      <p:sp>
        <p:nvSpPr>
          <p:cNvPr id="5" name="Slide Number Placeholder 4">
            <a:extLst>
              <a:ext uri="{FF2B5EF4-FFF2-40B4-BE49-F238E27FC236}">
                <a16:creationId xmlns:a16="http://schemas.microsoft.com/office/drawing/2014/main" id="{642C50AB-753A-4B77-B290-D5166C0D2210}"/>
              </a:ext>
            </a:extLst>
          </p:cNvPr>
          <p:cNvSpPr>
            <a:spLocks noGrp="1"/>
          </p:cNvSpPr>
          <p:nvPr>
            <p:ph type="sldNum" sz="quarter" idx="4"/>
          </p:nvPr>
        </p:nvSpPr>
        <p:spPr/>
        <p:txBody>
          <a:bodyPr/>
          <a:lstStyle/>
          <a:p>
            <a:fld id="{168939C9-AC64-B240-A8FE-6EE68C639854}" type="slidenum">
              <a:rPr lang="en-US" smtClean="0"/>
              <a:pPr/>
              <a:t>23</a:t>
            </a:fld>
            <a:endParaRPr lang="en-US" dirty="0"/>
          </a:p>
        </p:txBody>
      </p:sp>
    </p:spTree>
    <p:extLst>
      <p:ext uri="{BB962C8B-B14F-4D97-AF65-F5344CB8AC3E}">
        <p14:creationId xmlns:p14="http://schemas.microsoft.com/office/powerpoint/2010/main" val="2591504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C890-D077-4ECE-9480-264D06667084}"/>
              </a:ext>
            </a:extLst>
          </p:cNvPr>
          <p:cNvSpPr>
            <a:spLocks noGrp="1"/>
          </p:cNvSpPr>
          <p:nvPr>
            <p:ph type="ctrTitle"/>
          </p:nvPr>
        </p:nvSpPr>
        <p:spPr>
          <a:xfrm>
            <a:off x="785903" y="396694"/>
            <a:ext cx="10620194" cy="763596"/>
          </a:xfrm>
        </p:spPr>
        <p:txBody>
          <a:bodyPr anchor="ctr">
            <a:normAutofit/>
          </a:bodyPr>
          <a:lstStyle/>
          <a:p>
            <a:pPr algn="ctr"/>
            <a:r>
              <a:rPr lang="en-US" sz="2800" b="1" dirty="0"/>
              <a:t>DDIWG Functions</a:t>
            </a:r>
          </a:p>
        </p:txBody>
      </p:sp>
      <p:sp>
        <p:nvSpPr>
          <p:cNvPr id="4" name="Text Placeholder 3">
            <a:extLst>
              <a:ext uri="{FF2B5EF4-FFF2-40B4-BE49-F238E27FC236}">
                <a16:creationId xmlns:a16="http://schemas.microsoft.com/office/drawing/2014/main" id="{185E3205-1263-4F8D-82EF-B0597EE1E1BC}"/>
              </a:ext>
            </a:extLst>
          </p:cNvPr>
          <p:cNvSpPr>
            <a:spLocks noGrp="1"/>
          </p:cNvSpPr>
          <p:nvPr>
            <p:ph type="body" sz="quarter" idx="13"/>
          </p:nvPr>
        </p:nvSpPr>
        <p:spPr>
          <a:xfrm>
            <a:off x="790596" y="1713539"/>
            <a:ext cx="10620194" cy="3903229"/>
          </a:xfrm>
        </p:spPr>
        <p:txBody>
          <a:bodyPr/>
          <a:lstStyle/>
          <a:p>
            <a:pPr>
              <a:lnSpc>
                <a:spcPct val="100000"/>
              </a:lnSpc>
              <a:spcBef>
                <a:spcPts val="300"/>
              </a:spcBef>
              <a:spcAft>
                <a:spcPts val="3600"/>
              </a:spcAft>
            </a:pPr>
            <a:r>
              <a:rPr lang="en-US" sz="2400" dirty="0"/>
              <a:t>Facilitate </a:t>
            </a:r>
            <a:r>
              <a:rPr lang="en-US" sz="2400" b="1" dirty="0"/>
              <a:t>effective and meaningful community engagement </a:t>
            </a:r>
            <a:r>
              <a:rPr lang="en-US" sz="2400" dirty="0"/>
              <a:t>to identify barriers to and opportunities for using federal data to advance equity for people with disabilities</a:t>
            </a:r>
          </a:p>
          <a:p>
            <a:pPr>
              <a:lnSpc>
                <a:spcPct val="100000"/>
              </a:lnSpc>
              <a:spcBef>
                <a:spcPts val="300"/>
              </a:spcBef>
              <a:spcAft>
                <a:spcPts val="3600"/>
              </a:spcAft>
            </a:pPr>
            <a:r>
              <a:rPr lang="en-US" sz="2400" dirty="0"/>
              <a:t>Identify existing </a:t>
            </a:r>
            <a:r>
              <a:rPr lang="en-US" sz="2400" b="1" dirty="0"/>
              <a:t>federal disability data resources </a:t>
            </a:r>
            <a:r>
              <a:rPr lang="en-US" sz="2400" dirty="0"/>
              <a:t>and support agencies in optimizing, improving, and increasing those resources</a:t>
            </a:r>
          </a:p>
          <a:p>
            <a:pPr>
              <a:lnSpc>
                <a:spcPct val="100000"/>
              </a:lnSpc>
              <a:spcBef>
                <a:spcPts val="300"/>
              </a:spcBef>
              <a:spcAft>
                <a:spcPts val="4000"/>
              </a:spcAft>
            </a:pPr>
            <a:r>
              <a:rPr lang="en-US" sz="2400" dirty="0"/>
              <a:t>Create a </a:t>
            </a:r>
            <a:r>
              <a:rPr lang="en-US" sz="2400" b="1" dirty="0"/>
              <a:t>Federal Evidence Agenda </a:t>
            </a:r>
            <a:r>
              <a:rPr lang="en-US" sz="2400" dirty="0"/>
              <a:t>on Disability Equity</a:t>
            </a:r>
          </a:p>
        </p:txBody>
      </p:sp>
      <p:sp>
        <p:nvSpPr>
          <p:cNvPr id="5" name="Slide Number Placeholder 4">
            <a:extLst>
              <a:ext uri="{FF2B5EF4-FFF2-40B4-BE49-F238E27FC236}">
                <a16:creationId xmlns:a16="http://schemas.microsoft.com/office/drawing/2014/main" id="{642C50AB-753A-4B77-B290-D5166C0D2210}"/>
              </a:ext>
            </a:extLst>
          </p:cNvPr>
          <p:cNvSpPr>
            <a:spLocks noGrp="1"/>
          </p:cNvSpPr>
          <p:nvPr>
            <p:ph type="sldNum" sz="quarter" idx="4"/>
          </p:nvPr>
        </p:nvSpPr>
        <p:spPr/>
        <p:txBody>
          <a:bodyPr/>
          <a:lstStyle/>
          <a:p>
            <a:fld id="{168939C9-AC64-B240-A8FE-6EE68C639854}" type="slidenum">
              <a:rPr lang="en-US" smtClean="0"/>
              <a:pPr/>
              <a:t>24</a:t>
            </a:fld>
            <a:endParaRPr lang="en-US" dirty="0"/>
          </a:p>
        </p:txBody>
      </p:sp>
    </p:spTree>
    <p:extLst>
      <p:ext uri="{BB962C8B-B14F-4D97-AF65-F5344CB8AC3E}">
        <p14:creationId xmlns:p14="http://schemas.microsoft.com/office/powerpoint/2010/main" val="2077487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C890-D077-4ECE-9480-264D06667084}"/>
              </a:ext>
            </a:extLst>
          </p:cNvPr>
          <p:cNvSpPr>
            <a:spLocks noGrp="1"/>
          </p:cNvSpPr>
          <p:nvPr>
            <p:ph type="ctrTitle"/>
          </p:nvPr>
        </p:nvSpPr>
        <p:spPr>
          <a:xfrm>
            <a:off x="785903" y="396694"/>
            <a:ext cx="10620194" cy="763596"/>
          </a:xfrm>
        </p:spPr>
        <p:txBody>
          <a:bodyPr anchor="ctr">
            <a:normAutofit/>
          </a:bodyPr>
          <a:lstStyle/>
          <a:p>
            <a:pPr algn="ctr"/>
            <a:r>
              <a:rPr lang="en-US" sz="2800" b="1" dirty="0"/>
              <a:t>Coming Soon…</a:t>
            </a:r>
          </a:p>
        </p:txBody>
      </p:sp>
      <p:sp>
        <p:nvSpPr>
          <p:cNvPr id="4" name="Text Placeholder 3">
            <a:extLst>
              <a:ext uri="{FF2B5EF4-FFF2-40B4-BE49-F238E27FC236}">
                <a16:creationId xmlns:a16="http://schemas.microsoft.com/office/drawing/2014/main" id="{185E3205-1263-4F8D-82EF-B0597EE1E1BC}"/>
              </a:ext>
            </a:extLst>
          </p:cNvPr>
          <p:cNvSpPr>
            <a:spLocks noGrp="1"/>
          </p:cNvSpPr>
          <p:nvPr>
            <p:ph type="body" sz="quarter" idx="13"/>
          </p:nvPr>
        </p:nvSpPr>
        <p:spPr>
          <a:xfrm>
            <a:off x="790596" y="1713539"/>
            <a:ext cx="10620194" cy="3903229"/>
          </a:xfrm>
        </p:spPr>
        <p:txBody>
          <a:bodyPr/>
          <a:lstStyle/>
          <a:p>
            <a:pPr>
              <a:lnSpc>
                <a:spcPct val="100000"/>
              </a:lnSpc>
              <a:spcBef>
                <a:spcPts val="300"/>
              </a:spcBef>
              <a:spcAft>
                <a:spcPts val="3600"/>
              </a:spcAft>
            </a:pPr>
            <a:r>
              <a:rPr lang="en-US" sz="2400" b="1" dirty="0"/>
              <a:t>Request for Information </a:t>
            </a:r>
            <a:r>
              <a:rPr lang="en-US" sz="2400" dirty="0"/>
              <a:t>(RFI) on the Federal Evidence Agenda on Disability Equity</a:t>
            </a:r>
          </a:p>
          <a:p>
            <a:pPr>
              <a:lnSpc>
                <a:spcPct val="100000"/>
              </a:lnSpc>
              <a:spcBef>
                <a:spcPts val="300"/>
              </a:spcBef>
              <a:spcAft>
                <a:spcPts val="3600"/>
              </a:spcAft>
            </a:pPr>
            <a:r>
              <a:rPr lang="en-US" sz="2400" b="1" dirty="0"/>
              <a:t>Listening Sessions and SME Interviews </a:t>
            </a:r>
            <a:r>
              <a:rPr lang="en-US" sz="2400" dirty="0"/>
              <a:t>with individuals, businesses, and organizations that interact with Federal agencies and federally-funded programs</a:t>
            </a:r>
          </a:p>
        </p:txBody>
      </p:sp>
      <p:sp>
        <p:nvSpPr>
          <p:cNvPr id="5" name="Slide Number Placeholder 4">
            <a:extLst>
              <a:ext uri="{FF2B5EF4-FFF2-40B4-BE49-F238E27FC236}">
                <a16:creationId xmlns:a16="http://schemas.microsoft.com/office/drawing/2014/main" id="{642C50AB-753A-4B77-B290-D5166C0D2210}"/>
              </a:ext>
            </a:extLst>
          </p:cNvPr>
          <p:cNvSpPr>
            <a:spLocks noGrp="1"/>
          </p:cNvSpPr>
          <p:nvPr>
            <p:ph type="sldNum" sz="quarter" idx="4"/>
          </p:nvPr>
        </p:nvSpPr>
        <p:spPr/>
        <p:txBody>
          <a:bodyPr/>
          <a:lstStyle/>
          <a:p>
            <a:fld id="{168939C9-AC64-B240-A8FE-6EE68C639854}" type="slidenum">
              <a:rPr lang="en-US" smtClean="0"/>
              <a:pPr/>
              <a:t>25</a:t>
            </a:fld>
            <a:endParaRPr lang="en-US" dirty="0"/>
          </a:p>
        </p:txBody>
      </p:sp>
    </p:spTree>
    <p:extLst>
      <p:ext uri="{BB962C8B-B14F-4D97-AF65-F5344CB8AC3E}">
        <p14:creationId xmlns:p14="http://schemas.microsoft.com/office/powerpoint/2010/main" val="192825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FE63-32B6-4D1A-B52C-679CF872CBB9}"/>
              </a:ext>
            </a:extLst>
          </p:cNvPr>
          <p:cNvSpPr>
            <a:spLocks noGrp="1"/>
          </p:cNvSpPr>
          <p:nvPr>
            <p:ph type="title" idx="4294967295"/>
          </p:nvPr>
        </p:nvSpPr>
        <p:spPr>
          <a:xfrm>
            <a:off x="838200" y="365125"/>
            <a:ext cx="10515600" cy="1325563"/>
          </a:xfrm>
          <a:prstGeom prst="rect">
            <a:avLst/>
          </a:prstGeom>
        </p:spPr>
        <p:txBody>
          <a:bodyPr/>
          <a:lstStyle/>
          <a:p>
            <a:r>
              <a:rPr lang="en-US" sz="100" dirty="0">
                <a:solidFill>
                  <a:srgbClr val="01235B"/>
                </a:solidFill>
                <a:latin typeface="Georgia" panose="02040502050405020303" pitchFamily="18" charset="0"/>
              </a:rPr>
              <a:t>End Slide</a:t>
            </a:r>
          </a:p>
        </p:txBody>
      </p:sp>
    </p:spTree>
    <p:extLst>
      <p:ext uri="{BB962C8B-B14F-4D97-AF65-F5344CB8AC3E}">
        <p14:creationId xmlns:p14="http://schemas.microsoft.com/office/powerpoint/2010/main" val="125238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FE63-32B6-4D1A-B52C-679CF872CBB9}"/>
              </a:ext>
            </a:extLst>
          </p:cNvPr>
          <p:cNvSpPr>
            <a:spLocks noGrp="1"/>
          </p:cNvSpPr>
          <p:nvPr>
            <p:ph type="title"/>
          </p:nvPr>
        </p:nvSpPr>
        <p:spPr>
          <a:prstGeom prst="rect">
            <a:avLst/>
          </a:prstGeom>
        </p:spPr>
        <p:txBody>
          <a:bodyPr/>
          <a:lstStyle/>
          <a:p>
            <a:r>
              <a:rPr lang="en-US" sz="100" dirty="0">
                <a:solidFill>
                  <a:srgbClr val="01235B"/>
                </a:solidFill>
                <a:latin typeface="Georgia" panose="02040502050405020303" pitchFamily="18" charset="0"/>
              </a:rPr>
              <a:t>Questions</a:t>
            </a:r>
            <a:r>
              <a:rPr lang="en-US" sz="100" baseline="0" dirty="0">
                <a:solidFill>
                  <a:srgbClr val="01235B"/>
                </a:solidFill>
                <a:latin typeface="Georgia" panose="02040502050405020303" pitchFamily="18" charset="0"/>
              </a:rPr>
              <a:t> &amp; Discussion</a:t>
            </a:r>
            <a:endParaRPr lang="en-US" sz="100" dirty="0">
              <a:solidFill>
                <a:srgbClr val="01235B"/>
              </a:solidFill>
              <a:latin typeface="Georgia" panose="02040502050405020303" pitchFamily="18" charset="0"/>
            </a:endParaRPr>
          </a:p>
        </p:txBody>
      </p:sp>
      <p:sp>
        <p:nvSpPr>
          <p:cNvPr id="4" name="Text Placeholder 3">
            <a:extLst>
              <a:ext uri="{FF2B5EF4-FFF2-40B4-BE49-F238E27FC236}">
                <a16:creationId xmlns:a16="http://schemas.microsoft.com/office/drawing/2014/main" id="{24553AE2-61E2-C1BC-1D4A-CB4226ECED03}"/>
              </a:ext>
            </a:extLst>
          </p:cNvPr>
          <p:cNvSpPr>
            <a:spLocks noGrp="1"/>
          </p:cNvSpPr>
          <p:nvPr>
            <p:ph type="body" sz="quarter" idx="16"/>
          </p:nvPr>
        </p:nvSpPr>
        <p:spPr/>
        <p:txBody>
          <a:bodyPr>
            <a:noAutofit/>
          </a:bodyPr>
          <a:lstStyle/>
          <a:p>
            <a:r>
              <a:rPr lang="en-US" sz="4400" dirty="0"/>
              <a:t>Questions &amp; Discussion</a:t>
            </a:r>
          </a:p>
        </p:txBody>
      </p:sp>
    </p:spTree>
    <p:extLst>
      <p:ext uri="{BB962C8B-B14F-4D97-AF65-F5344CB8AC3E}">
        <p14:creationId xmlns:p14="http://schemas.microsoft.com/office/powerpoint/2010/main" val="286051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942E-B451-3823-00B7-03FFDA59712D}"/>
              </a:ext>
            </a:extLst>
          </p:cNvPr>
          <p:cNvSpPr>
            <a:spLocks noGrp="1"/>
          </p:cNvSpPr>
          <p:nvPr>
            <p:ph type="ctrTitle"/>
          </p:nvPr>
        </p:nvSpPr>
        <p:spPr>
          <a:xfrm>
            <a:off x="238529" y="2237440"/>
            <a:ext cx="3225107" cy="2383120"/>
          </a:xfrm>
        </p:spPr>
        <p:txBody>
          <a:bodyPr>
            <a:normAutofit/>
          </a:bodyPr>
          <a:lstStyle/>
          <a:p>
            <a:pPr algn="ctr"/>
            <a:r>
              <a:rPr lang="en-US" sz="2800" dirty="0">
                <a:solidFill>
                  <a:schemeClr val="accent1"/>
                </a:solidFill>
                <a:latin typeface="+mn-lt"/>
                <a:ea typeface="+mn-ea"/>
                <a:cs typeface="+mn-cs"/>
              </a:rPr>
              <a:t>Federal Agency Uses For </a:t>
            </a:r>
            <a:br>
              <a:rPr lang="en-US" sz="2800" dirty="0">
                <a:solidFill>
                  <a:schemeClr val="accent1"/>
                </a:solidFill>
                <a:latin typeface="+mn-lt"/>
                <a:ea typeface="+mn-ea"/>
                <a:cs typeface="+mn-cs"/>
              </a:rPr>
            </a:br>
            <a:r>
              <a:rPr lang="en-US" sz="2800" dirty="0">
                <a:solidFill>
                  <a:schemeClr val="accent1"/>
                </a:solidFill>
                <a:latin typeface="+mn-lt"/>
                <a:ea typeface="+mn-ea"/>
                <a:cs typeface="+mn-cs"/>
              </a:rPr>
              <a:t>Demographic Data</a:t>
            </a:r>
          </a:p>
        </p:txBody>
      </p:sp>
      <p:graphicFrame>
        <p:nvGraphicFramePr>
          <p:cNvPr id="5" name="Diagram 4" descr="Ways federal agencies use demographic data: Enforcement&#10;&amp;&#10;Enforcement&#10;Services&#10;&amp;&#10;Products&#10;Eligibility Determination&#10;Equity Analysis&#10;Grants&#10;CS/CX&#10;Human Resources&#10;Operations&#10;&amp;&#10;Facilities&#10;General Use Statistics&#10;">
            <a:extLst>
              <a:ext uri="{FF2B5EF4-FFF2-40B4-BE49-F238E27FC236}">
                <a16:creationId xmlns:a16="http://schemas.microsoft.com/office/drawing/2014/main" id="{E0061116-F512-4B1B-A5F2-CE4239D681F2}"/>
              </a:ext>
            </a:extLst>
          </p:cNvPr>
          <p:cNvGraphicFramePr/>
          <p:nvPr>
            <p:extLst>
              <p:ext uri="{D42A27DB-BD31-4B8C-83A1-F6EECF244321}">
                <p14:modId xmlns:p14="http://schemas.microsoft.com/office/powerpoint/2010/main" val="2913351107"/>
              </p:ext>
            </p:extLst>
          </p:nvPr>
        </p:nvGraphicFramePr>
        <p:xfrm>
          <a:off x="3700780" y="25103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14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D378-5EDD-7687-AC30-B3B229136BE7}"/>
              </a:ext>
            </a:extLst>
          </p:cNvPr>
          <p:cNvSpPr>
            <a:spLocks noGrp="1"/>
          </p:cNvSpPr>
          <p:nvPr>
            <p:ph type="ctrTitle"/>
          </p:nvPr>
        </p:nvSpPr>
        <p:spPr>
          <a:xfrm>
            <a:off x="3942835" y="5979161"/>
            <a:ext cx="9144000" cy="1346200"/>
          </a:xfrm>
        </p:spPr>
        <p:txBody>
          <a:bodyPr/>
          <a:lstStyle/>
          <a:p>
            <a:r>
              <a:rPr lang="en-US" dirty="0"/>
              <a:t>Examples</a:t>
            </a:r>
          </a:p>
        </p:txBody>
      </p:sp>
      <p:pic>
        <p:nvPicPr>
          <p:cNvPr id="6" name="Picture 5" descr="Image of chart of substance use disorder, drug use disorder, alcohol use disorder and opiod use disorder by female and male and LGBTQ status">
            <a:extLst>
              <a:ext uri="{FF2B5EF4-FFF2-40B4-BE49-F238E27FC236}">
                <a16:creationId xmlns:a16="http://schemas.microsoft.com/office/drawing/2014/main" id="{FE5BB891-37D0-44C7-8A33-ABD4D68669B0}"/>
              </a:ext>
            </a:extLst>
          </p:cNvPr>
          <p:cNvPicPr>
            <a:picLocks noChangeAspect="1"/>
          </p:cNvPicPr>
          <p:nvPr/>
        </p:nvPicPr>
        <p:blipFill rotWithShape="1">
          <a:blip r:embed="rId2"/>
          <a:srcRect l="37875" t="22616" r="38031" b="2732"/>
          <a:stretch/>
        </p:blipFill>
        <p:spPr>
          <a:xfrm>
            <a:off x="154988" y="205740"/>
            <a:ext cx="3422602" cy="5577306"/>
          </a:xfrm>
          <a:prstGeom prst="rect">
            <a:avLst/>
          </a:prstGeom>
        </p:spPr>
      </p:pic>
      <p:pic>
        <p:nvPicPr>
          <p:cNvPr id="8" name="Picture 7" descr="Title of resource guide: Helping families to support their LGBT Children with samhsa logo">
            <a:extLst>
              <a:ext uri="{FF2B5EF4-FFF2-40B4-BE49-F238E27FC236}">
                <a16:creationId xmlns:a16="http://schemas.microsoft.com/office/drawing/2014/main" id="{D8463D3A-F3B9-415A-AEED-275E26405E99}"/>
              </a:ext>
            </a:extLst>
          </p:cNvPr>
          <p:cNvPicPr>
            <a:picLocks noChangeAspect="1"/>
          </p:cNvPicPr>
          <p:nvPr/>
        </p:nvPicPr>
        <p:blipFill rotWithShape="1">
          <a:blip r:embed="rId3"/>
          <a:srcRect l="42469" t="15465" r="26781" b="6047"/>
          <a:stretch/>
        </p:blipFill>
        <p:spPr>
          <a:xfrm>
            <a:off x="3577590" y="205739"/>
            <a:ext cx="4069080" cy="5582579"/>
          </a:xfrm>
          <a:prstGeom prst="rect">
            <a:avLst/>
          </a:prstGeom>
        </p:spPr>
      </p:pic>
      <p:pic>
        <p:nvPicPr>
          <p:cNvPr id="12" name="Picture 11" descr="Screenshot of front of grant notice of funding opportunity: family counseling and support for LGBTQI youth and their families from May 19 2023">
            <a:extLst>
              <a:ext uri="{FF2B5EF4-FFF2-40B4-BE49-F238E27FC236}">
                <a16:creationId xmlns:a16="http://schemas.microsoft.com/office/drawing/2014/main" id="{FAEA405B-A9B0-4D59-B1E1-6FAC01E56697}"/>
              </a:ext>
            </a:extLst>
          </p:cNvPr>
          <p:cNvPicPr>
            <a:picLocks noChangeAspect="1"/>
          </p:cNvPicPr>
          <p:nvPr/>
        </p:nvPicPr>
        <p:blipFill rotWithShape="1">
          <a:blip r:embed="rId4"/>
          <a:srcRect l="21789" t="24167" r="2460" b="10834"/>
          <a:stretch/>
        </p:blipFill>
        <p:spPr>
          <a:xfrm>
            <a:off x="7646670" y="205738"/>
            <a:ext cx="4390342" cy="5577306"/>
          </a:xfrm>
          <a:prstGeom prst="rect">
            <a:avLst/>
          </a:prstGeom>
        </p:spPr>
      </p:pic>
      <p:cxnSp>
        <p:nvCxnSpPr>
          <p:cNvPr id="14" name="Straight Connector 13">
            <a:extLst>
              <a:ext uri="{FF2B5EF4-FFF2-40B4-BE49-F238E27FC236}">
                <a16:creationId xmlns:a16="http://schemas.microsoft.com/office/drawing/2014/main" id="{B8C269F6-9129-4AB3-B9EC-0132D0264D2F}"/>
              </a:ext>
              <a:ext uri="{C183D7F6-B498-43B3-948B-1728B52AA6E4}">
                <adec:decorative xmlns:adec="http://schemas.microsoft.com/office/drawing/2017/decorative" val="1"/>
              </a:ext>
            </a:extLst>
          </p:cNvPr>
          <p:cNvCxnSpPr/>
          <p:nvPr/>
        </p:nvCxnSpPr>
        <p:spPr>
          <a:xfrm>
            <a:off x="3577590" y="205738"/>
            <a:ext cx="0" cy="5577306"/>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A596450-252B-4FF4-9BEB-2D4DDE9ACC1C}"/>
              </a:ext>
              <a:ext uri="{C183D7F6-B498-43B3-948B-1728B52AA6E4}">
                <adec:decorative xmlns:adec="http://schemas.microsoft.com/office/drawing/2017/decorative" val="1"/>
              </a:ext>
            </a:extLst>
          </p:cNvPr>
          <p:cNvCxnSpPr/>
          <p:nvPr/>
        </p:nvCxnSpPr>
        <p:spPr>
          <a:xfrm>
            <a:off x="7646670" y="205738"/>
            <a:ext cx="0" cy="5577306"/>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58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0">
            <a:extLst>
              <a:ext uri="{FF2B5EF4-FFF2-40B4-BE49-F238E27FC236}">
                <a16:creationId xmlns:a16="http://schemas.microsoft.com/office/drawing/2014/main" id="{5AC30D23-F9D8-4C9B-ACB1-FDB5C85F6428}"/>
              </a:ext>
            </a:extLst>
          </p:cNvPr>
          <p:cNvGraphicFramePr>
            <a:graphicFrameLocks noGrp="1"/>
          </p:cNvGraphicFramePr>
          <p:nvPr>
            <p:extLst>
              <p:ext uri="{D42A27DB-BD31-4B8C-83A1-F6EECF244321}">
                <p14:modId xmlns:p14="http://schemas.microsoft.com/office/powerpoint/2010/main" val="1011672630"/>
              </p:ext>
            </p:extLst>
          </p:nvPr>
        </p:nvGraphicFramePr>
        <p:xfrm>
          <a:off x="184933" y="684711"/>
          <a:ext cx="11781780" cy="5194246"/>
        </p:xfrm>
        <a:graphic>
          <a:graphicData uri="http://schemas.openxmlformats.org/drawingml/2006/table">
            <a:tbl>
              <a:tblPr firstRow="1" bandRow="1">
                <a:tableStyleId>{5C22544A-7EE6-4342-B048-85BDC9FD1C3A}</a:tableStyleId>
              </a:tblPr>
              <a:tblGrid>
                <a:gridCol w="2843256">
                  <a:extLst>
                    <a:ext uri="{9D8B030D-6E8A-4147-A177-3AD203B41FA5}">
                      <a16:colId xmlns:a16="http://schemas.microsoft.com/office/drawing/2014/main" val="1853633902"/>
                    </a:ext>
                  </a:extLst>
                </a:gridCol>
                <a:gridCol w="8938524">
                  <a:extLst>
                    <a:ext uri="{9D8B030D-6E8A-4147-A177-3AD203B41FA5}">
                      <a16:colId xmlns:a16="http://schemas.microsoft.com/office/drawing/2014/main" val="2387512070"/>
                    </a:ext>
                  </a:extLst>
                </a:gridCol>
              </a:tblGrid>
              <a:tr h="525696">
                <a:tc>
                  <a:txBody>
                    <a:bodyPr/>
                    <a:lstStyle/>
                    <a:p>
                      <a:r>
                        <a:rPr lang="en-US" sz="2000" b="1" dirty="0"/>
                        <a:t>Factor</a:t>
                      </a:r>
                    </a:p>
                  </a:txBody>
                  <a:tcPr/>
                </a:tc>
                <a:tc>
                  <a:txBody>
                    <a:bodyPr/>
                    <a:lstStyle/>
                    <a:p>
                      <a:r>
                        <a:rPr lang="en-US" sz="2000" dirty="0"/>
                        <a:t>Summary</a:t>
                      </a:r>
                    </a:p>
                  </a:txBody>
                  <a:tcPr/>
                </a:tc>
                <a:extLst>
                  <a:ext uri="{0D108BD9-81ED-4DB2-BD59-A6C34878D82A}">
                    <a16:rowId xmlns:a16="http://schemas.microsoft.com/office/drawing/2014/main" val="2908222098"/>
                  </a:ext>
                </a:extLst>
              </a:tr>
              <a:tr h="551195">
                <a:tc>
                  <a:txBody>
                    <a:bodyPr/>
                    <a:lstStyle/>
                    <a:p>
                      <a:r>
                        <a:rPr lang="en-US" sz="1800" b="1" dirty="0"/>
                        <a:t>Usefulness</a:t>
                      </a:r>
                    </a:p>
                  </a:txBody>
                  <a:tcPr/>
                </a:tc>
                <a:tc>
                  <a:txBody>
                    <a:bodyPr/>
                    <a:lstStyle/>
                    <a:p>
                      <a:r>
                        <a:rPr lang="en-US" sz="1800" dirty="0"/>
                        <a:t>Collecting the right data for equity analysis, eligibility determinations, and monitoring/enforcing civil rights laws.</a:t>
                      </a:r>
                    </a:p>
                  </a:txBody>
                  <a:tcPr/>
                </a:tc>
                <a:extLst>
                  <a:ext uri="{0D108BD9-81ED-4DB2-BD59-A6C34878D82A}">
                    <a16:rowId xmlns:a16="http://schemas.microsoft.com/office/drawing/2014/main" val="125636193"/>
                  </a:ext>
                </a:extLst>
              </a:tr>
              <a:tr h="575762">
                <a:tc>
                  <a:txBody>
                    <a:bodyPr/>
                    <a:lstStyle/>
                    <a:p>
                      <a:r>
                        <a:rPr lang="en-US" sz="1800" b="1" dirty="0"/>
                        <a:t>Quality</a:t>
                      </a:r>
                    </a:p>
                  </a:txBody>
                  <a:tcPr/>
                </a:tc>
                <a:tc>
                  <a:txBody>
                    <a:bodyPr/>
                    <a:lstStyle/>
                    <a:p>
                      <a:r>
                        <a:rPr lang="en-US" sz="1800" dirty="0"/>
                        <a:t>Respondents understand the question and are able and willing to provide the requested information. </a:t>
                      </a:r>
                    </a:p>
                  </a:txBody>
                  <a:tcPr/>
                </a:tc>
                <a:extLst>
                  <a:ext uri="{0D108BD9-81ED-4DB2-BD59-A6C34878D82A}">
                    <a16:rowId xmlns:a16="http://schemas.microsoft.com/office/drawing/2014/main" val="1388149343"/>
                  </a:ext>
                </a:extLst>
              </a:tr>
              <a:tr h="551195">
                <a:tc>
                  <a:txBody>
                    <a:bodyPr/>
                    <a:lstStyle/>
                    <a:p>
                      <a:r>
                        <a:rPr lang="en-US" sz="1800" b="1" dirty="0"/>
                        <a:t>Flexibility</a:t>
                      </a:r>
                    </a:p>
                  </a:txBody>
                  <a:tcPr/>
                </a:tc>
                <a:tc>
                  <a:txBody>
                    <a:bodyPr/>
                    <a:lstStyle/>
                    <a:p>
                      <a:r>
                        <a:rPr lang="en-US" sz="1800" dirty="0"/>
                        <a:t>Allowing agencies to collect data specific to their programs, and to modify questions over time or across circumstances.</a:t>
                      </a:r>
                    </a:p>
                  </a:txBody>
                  <a:tcPr/>
                </a:tc>
                <a:extLst>
                  <a:ext uri="{0D108BD9-81ED-4DB2-BD59-A6C34878D82A}">
                    <a16:rowId xmlns:a16="http://schemas.microsoft.com/office/drawing/2014/main" val="3954814073"/>
                  </a:ext>
                </a:extLst>
              </a:tr>
              <a:tr h="551195">
                <a:tc>
                  <a:txBody>
                    <a:bodyPr/>
                    <a:lstStyle/>
                    <a:p>
                      <a:r>
                        <a:rPr lang="en-US" sz="1800" b="1" dirty="0"/>
                        <a:t>Consistency</a:t>
                      </a:r>
                    </a:p>
                  </a:txBody>
                  <a:tcPr/>
                </a:tc>
                <a:tc>
                  <a:txBody>
                    <a:bodyPr/>
                    <a:lstStyle/>
                    <a:p>
                      <a:r>
                        <a:rPr lang="en-US" sz="1800" dirty="0"/>
                        <a:t>Ensuring data across government is comparable.</a:t>
                      </a:r>
                    </a:p>
                  </a:txBody>
                  <a:tcPr/>
                </a:tc>
                <a:extLst>
                  <a:ext uri="{0D108BD9-81ED-4DB2-BD59-A6C34878D82A}">
                    <a16:rowId xmlns:a16="http://schemas.microsoft.com/office/drawing/2014/main" val="215493264"/>
                  </a:ext>
                </a:extLst>
              </a:tr>
              <a:tr h="551195">
                <a:tc>
                  <a:txBody>
                    <a:bodyPr/>
                    <a:lstStyle/>
                    <a:p>
                      <a:r>
                        <a:rPr lang="en-US" sz="1800" b="1" dirty="0"/>
                        <a:t>Identity</a:t>
                      </a:r>
                    </a:p>
                  </a:txBody>
                  <a:tcPr/>
                </a:tc>
                <a:tc>
                  <a:txBody>
                    <a:bodyPr/>
                    <a:lstStyle/>
                    <a:p>
                      <a:r>
                        <a:rPr lang="en-US" sz="1800" dirty="0"/>
                        <a:t>Providing response options that reflect how people think of themselves.</a:t>
                      </a:r>
                    </a:p>
                  </a:txBody>
                  <a:tcPr/>
                </a:tc>
                <a:extLst>
                  <a:ext uri="{0D108BD9-81ED-4DB2-BD59-A6C34878D82A}">
                    <a16:rowId xmlns:a16="http://schemas.microsoft.com/office/drawing/2014/main" val="3772254535"/>
                  </a:ext>
                </a:extLst>
              </a:tr>
              <a:tr h="551195">
                <a:tc>
                  <a:txBody>
                    <a:bodyPr/>
                    <a:lstStyle/>
                    <a:p>
                      <a:r>
                        <a:rPr lang="en-US" sz="1800" b="1" dirty="0"/>
                        <a:t>Efficiency</a:t>
                      </a:r>
                    </a:p>
                  </a:txBody>
                  <a:tcPr/>
                </a:tc>
                <a:tc>
                  <a:txBody>
                    <a:bodyPr/>
                    <a:lstStyle/>
                    <a:p>
                      <a:r>
                        <a:rPr lang="en-US" sz="1800" dirty="0"/>
                        <a:t>Minimizing burden to respondents and space on forms. Collecting data only when its value justifies its cost.</a:t>
                      </a:r>
                    </a:p>
                  </a:txBody>
                  <a:tcPr/>
                </a:tc>
                <a:extLst>
                  <a:ext uri="{0D108BD9-81ED-4DB2-BD59-A6C34878D82A}">
                    <a16:rowId xmlns:a16="http://schemas.microsoft.com/office/drawing/2014/main" val="2459755011"/>
                  </a:ext>
                </a:extLst>
              </a:tr>
              <a:tr h="548640">
                <a:tc>
                  <a:txBody>
                    <a:bodyPr/>
                    <a:lstStyle/>
                    <a:p>
                      <a:r>
                        <a:rPr lang="en-US" sz="1800" b="1" dirty="0"/>
                        <a:t>Compliance</a:t>
                      </a:r>
                    </a:p>
                  </a:txBody>
                  <a:tcPr/>
                </a:tc>
                <a:tc>
                  <a:txBody>
                    <a:bodyPr/>
                    <a:lstStyle/>
                    <a:p>
                      <a:r>
                        <a:rPr lang="en-US" sz="1800" dirty="0"/>
                        <a:t>Following existing statutory/regulatory language and judicial precedent</a:t>
                      </a:r>
                    </a:p>
                  </a:txBody>
                  <a:tcPr/>
                </a:tc>
                <a:extLst>
                  <a:ext uri="{0D108BD9-81ED-4DB2-BD59-A6C34878D82A}">
                    <a16:rowId xmlns:a16="http://schemas.microsoft.com/office/drawing/2014/main" val="3963756352"/>
                  </a:ext>
                </a:extLst>
              </a:tr>
              <a:tr h="457200">
                <a:tc>
                  <a:txBody>
                    <a:bodyPr/>
                    <a:lstStyle/>
                    <a:p>
                      <a:r>
                        <a:rPr lang="en-US" sz="1800" b="1" dirty="0"/>
                        <a:t>Continuity</a:t>
                      </a:r>
                    </a:p>
                  </a:txBody>
                  <a:tcPr/>
                </a:tc>
                <a:tc>
                  <a:txBody>
                    <a:bodyPr/>
                    <a:lstStyle/>
                    <a:p>
                      <a:r>
                        <a:rPr lang="en-US" sz="1800" dirty="0"/>
                        <a:t>Maintaining trend data</a:t>
                      </a:r>
                    </a:p>
                  </a:txBody>
                  <a:tcPr/>
                </a:tc>
                <a:extLst>
                  <a:ext uri="{0D108BD9-81ED-4DB2-BD59-A6C34878D82A}">
                    <a16:rowId xmlns:a16="http://schemas.microsoft.com/office/drawing/2014/main" val="2707196542"/>
                  </a:ext>
                </a:extLst>
              </a:tr>
            </a:tbl>
          </a:graphicData>
        </a:graphic>
      </p:graphicFrame>
      <p:sp>
        <p:nvSpPr>
          <p:cNvPr id="4" name="Title 3">
            <a:extLst>
              <a:ext uri="{FF2B5EF4-FFF2-40B4-BE49-F238E27FC236}">
                <a16:creationId xmlns:a16="http://schemas.microsoft.com/office/drawing/2014/main" id="{4DB210C9-0541-850F-8D8F-A68222BE38A1}"/>
              </a:ext>
            </a:extLst>
          </p:cNvPr>
          <p:cNvSpPr txBox="1">
            <a:spLocks noGrp="1"/>
          </p:cNvSpPr>
          <p:nvPr>
            <p:ph type="title" idx="4294967295"/>
          </p:nvPr>
        </p:nvSpPr>
        <p:spPr>
          <a:xfrm>
            <a:off x="68326" y="99936"/>
            <a:ext cx="11563781"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Demographic measurement design factors that (sometimes) conflict</a:t>
            </a:r>
          </a:p>
        </p:txBody>
      </p:sp>
    </p:spTree>
    <p:extLst>
      <p:ext uri="{BB962C8B-B14F-4D97-AF65-F5344CB8AC3E}">
        <p14:creationId xmlns:p14="http://schemas.microsoft.com/office/powerpoint/2010/main" val="338980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C890-D077-4ECE-9480-264D06667084}"/>
              </a:ext>
            </a:extLst>
          </p:cNvPr>
          <p:cNvSpPr>
            <a:spLocks noGrp="1"/>
          </p:cNvSpPr>
          <p:nvPr>
            <p:ph type="ctrTitle"/>
          </p:nvPr>
        </p:nvSpPr>
        <p:spPr>
          <a:xfrm>
            <a:off x="785903" y="396694"/>
            <a:ext cx="10620194" cy="763596"/>
          </a:xfrm>
        </p:spPr>
        <p:txBody>
          <a:bodyPr anchor="ctr">
            <a:normAutofit/>
          </a:bodyPr>
          <a:lstStyle/>
          <a:p>
            <a:pPr algn="ctr"/>
            <a:r>
              <a:rPr lang="en-US" sz="2800" b="1" dirty="0"/>
              <a:t>Vision for Equitable Disability Data</a:t>
            </a:r>
          </a:p>
        </p:txBody>
      </p:sp>
      <p:sp>
        <p:nvSpPr>
          <p:cNvPr id="4" name="Text Placeholder 3">
            <a:extLst>
              <a:ext uri="{FF2B5EF4-FFF2-40B4-BE49-F238E27FC236}">
                <a16:creationId xmlns:a16="http://schemas.microsoft.com/office/drawing/2014/main" id="{185E3205-1263-4F8D-82EF-B0597EE1E1BC}"/>
              </a:ext>
            </a:extLst>
          </p:cNvPr>
          <p:cNvSpPr>
            <a:spLocks noGrp="1"/>
          </p:cNvSpPr>
          <p:nvPr>
            <p:ph type="body" sz="quarter" idx="13"/>
          </p:nvPr>
        </p:nvSpPr>
        <p:spPr>
          <a:xfrm>
            <a:off x="790595" y="1713539"/>
            <a:ext cx="10685125" cy="3903229"/>
          </a:xfrm>
        </p:spPr>
        <p:txBody>
          <a:bodyPr/>
          <a:lstStyle/>
          <a:p>
            <a:pPr marL="0" indent="0">
              <a:lnSpc>
                <a:spcPct val="110000"/>
              </a:lnSpc>
              <a:spcAft>
                <a:spcPts val="3600"/>
              </a:spcAft>
              <a:buNone/>
            </a:pPr>
            <a:r>
              <a:rPr lang="en-US" sz="2000" dirty="0"/>
              <a:t>“Equitable data are those that allow for rigorous assessment of the extent to which government programs and policies yield consistently fair, just, and impartial treatment of all individuals. Equitable data illuminate opportunities for targeted actions that will result in demonstrably improved outcomes for underserved communities.”</a:t>
            </a:r>
            <a:endParaRPr lang="en-US" sz="2000" b="1" dirty="0"/>
          </a:p>
          <a:p>
            <a:pPr>
              <a:lnSpc>
                <a:spcPct val="110000"/>
              </a:lnSpc>
            </a:pPr>
            <a:r>
              <a:rPr lang="en-US" sz="2000" b="1" dirty="0">
                <a:hlinkClick r:id="rId3">
                  <a:extLst>
                    <a:ext uri="{A12FA001-AC4F-418D-AE19-62706E023703}">
                      <ahyp:hlinkClr xmlns:ahyp="http://schemas.microsoft.com/office/drawing/2018/hyperlinkcolor" val="tx"/>
                    </a:ext>
                  </a:extLst>
                </a:hlinkClick>
              </a:rPr>
              <a:t>A Vision for Equitable Data: Recommendations from the Equitable Data Working Group</a:t>
            </a:r>
            <a:endParaRPr lang="en-US" sz="2000" b="1" dirty="0"/>
          </a:p>
        </p:txBody>
      </p:sp>
      <p:sp>
        <p:nvSpPr>
          <p:cNvPr id="5" name="Slide Number Placeholder 4">
            <a:extLst>
              <a:ext uri="{FF2B5EF4-FFF2-40B4-BE49-F238E27FC236}">
                <a16:creationId xmlns:a16="http://schemas.microsoft.com/office/drawing/2014/main" id="{642C50AB-753A-4B77-B290-D5166C0D2210}"/>
              </a:ext>
            </a:extLst>
          </p:cNvPr>
          <p:cNvSpPr>
            <a:spLocks noGrp="1"/>
          </p:cNvSpPr>
          <p:nvPr>
            <p:ph type="sldNum" sz="quarter" idx="4"/>
          </p:nvPr>
        </p:nvSpPr>
        <p:spPr/>
        <p:txBody>
          <a:bodyPr/>
          <a:lstStyle/>
          <a:p>
            <a:fld id="{168939C9-AC64-B240-A8FE-6EE68C639854}" type="slidenum">
              <a:rPr lang="en-US" smtClean="0"/>
              <a:pPr/>
              <a:t>6</a:t>
            </a:fld>
            <a:endParaRPr lang="en-US" dirty="0"/>
          </a:p>
        </p:txBody>
      </p:sp>
    </p:spTree>
    <p:extLst>
      <p:ext uri="{BB962C8B-B14F-4D97-AF65-F5344CB8AC3E}">
        <p14:creationId xmlns:p14="http://schemas.microsoft.com/office/powerpoint/2010/main" val="238652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C890-D077-4ECE-9480-264D06667084}"/>
              </a:ext>
            </a:extLst>
          </p:cNvPr>
          <p:cNvSpPr>
            <a:spLocks noGrp="1"/>
          </p:cNvSpPr>
          <p:nvPr>
            <p:ph type="ctrTitle"/>
          </p:nvPr>
        </p:nvSpPr>
        <p:spPr>
          <a:xfrm>
            <a:off x="785903" y="396694"/>
            <a:ext cx="10620194" cy="763596"/>
          </a:xfrm>
        </p:spPr>
        <p:txBody>
          <a:bodyPr anchor="ctr">
            <a:normAutofit/>
          </a:bodyPr>
          <a:lstStyle/>
          <a:p>
            <a:pPr algn="ctr"/>
            <a:r>
              <a:rPr lang="en-US" sz="2800" b="1" dirty="0"/>
              <a:t>Disability Data Logic Model</a:t>
            </a:r>
          </a:p>
        </p:txBody>
      </p:sp>
      <p:sp>
        <p:nvSpPr>
          <p:cNvPr id="5" name="Slide Number Placeholder 4">
            <a:extLst>
              <a:ext uri="{FF2B5EF4-FFF2-40B4-BE49-F238E27FC236}">
                <a16:creationId xmlns:a16="http://schemas.microsoft.com/office/drawing/2014/main" id="{642C50AB-753A-4B77-B290-D5166C0D2210}"/>
              </a:ext>
            </a:extLst>
          </p:cNvPr>
          <p:cNvSpPr>
            <a:spLocks noGrp="1"/>
          </p:cNvSpPr>
          <p:nvPr>
            <p:ph type="sldNum" sz="quarter" idx="4"/>
          </p:nvPr>
        </p:nvSpPr>
        <p:spPr/>
        <p:txBody>
          <a:bodyPr/>
          <a:lstStyle/>
          <a:p>
            <a:fld id="{168939C9-AC64-B240-A8FE-6EE68C639854}" type="slidenum">
              <a:rPr lang="en-US" smtClean="0"/>
              <a:pPr/>
              <a:t>7</a:t>
            </a:fld>
            <a:endParaRPr lang="en-US" dirty="0"/>
          </a:p>
        </p:txBody>
      </p:sp>
      <p:graphicFrame>
        <p:nvGraphicFramePr>
          <p:cNvPr id="3" name="Diagram 2" descr="Diagram of a disability data logic model depicting a rightward arrow with five components: Create Learning Agenda, Develop Action Plans, Collect Data, Use Data, and Improve Outcomes">
            <a:extLst>
              <a:ext uri="{FF2B5EF4-FFF2-40B4-BE49-F238E27FC236}">
                <a16:creationId xmlns:a16="http://schemas.microsoft.com/office/drawing/2014/main" id="{B0D0D0DF-3611-4F32-947C-83DEDB3DFF0F}"/>
              </a:ext>
            </a:extLst>
          </p:cNvPr>
          <p:cNvGraphicFramePr/>
          <p:nvPr/>
        </p:nvGraphicFramePr>
        <p:xfrm>
          <a:off x="689496" y="1791725"/>
          <a:ext cx="10813007" cy="2573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217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C890-D077-4ECE-9480-264D06667084}"/>
              </a:ext>
            </a:extLst>
          </p:cNvPr>
          <p:cNvSpPr>
            <a:spLocks noGrp="1"/>
          </p:cNvSpPr>
          <p:nvPr>
            <p:ph type="ctrTitle"/>
          </p:nvPr>
        </p:nvSpPr>
        <p:spPr>
          <a:xfrm>
            <a:off x="785903" y="396694"/>
            <a:ext cx="10620194" cy="763596"/>
          </a:xfrm>
        </p:spPr>
        <p:txBody>
          <a:bodyPr anchor="ctr">
            <a:normAutofit/>
          </a:bodyPr>
          <a:lstStyle/>
          <a:p>
            <a:pPr algn="ctr"/>
            <a:r>
              <a:rPr lang="en-US" sz="2800" b="1" dirty="0"/>
              <a:t>Using the Data</a:t>
            </a:r>
          </a:p>
        </p:txBody>
      </p:sp>
      <p:grpSp>
        <p:nvGrpSpPr>
          <p:cNvPr id="54" name="Group 53" descr="The same diagram of a disability data logic model from the previous slide is depicted with the &quot;Use Data&quot; component highlighted in red. The &quot;Use Data&quot; component is expanded below to show this involves using statistical and program data to identify disparities, which then informs policies and programs designed to address disparities, which then can be evaluated for effectiveness using program and outcome data. Program and outcome data can then be used to inform policies and programs designed to address disparities.">
            <a:extLst>
              <a:ext uri="{FF2B5EF4-FFF2-40B4-BE49-F238E27FC236}">
                <a16:creationId xmlns:a16="http://schemas.microsoft.com/office/drawing/2014/main" id="{9B5C4943-AE75-460E-8F8A-DAA1167FE606}"/>
              </a:ext>
            </a:extLst>
          </p:cNvPr>
          <p:cNvGrpSpPr/>
          <p:nvPr/>
        </p:nvGrpSpPr>
        <p:grpSpPr>
          <a:xfrm>
            <a:off x="689496" y="916451"/>
            <a:ext cx="10813007" cy="5457061"/>
            <a:chOff x="689496" y="916451"/>
            <a:chExt cx="10813007" cy="5457061"/>
          </a:xfrm>
        </p:grpSpPr>
        <p:graphicFrame>
          <p:nvGraphicFramePr>
            <p:cNvPr id="3" name="Diagram 2" descr="The same diagram of a disability data logic model from the previous slide with Use Data highlighted in red. The Use Data component is expanded below to show this involved using statistical and program data to identify disparities, which informs policies and programs designed to address disparities, which can be evaluated for effectiveness using program and outcome data. There is also an arrow depicting that program and outcome data used to evaluate effectiveness can inform policies and programs designed to address disparities">
              <a:extLst>
                <a:ext uri="{FF2B5EF4-FFF2-40B4-BE49-F238E27FC236}">
                  <a16:creationId xmlns:a16="http://schemas.microsoft.com/office/drawing/2014/main" id="{B0D0D0DF-3611-4F32-947C-83DEDB3DFF0F}"/>
                </a:ext>
              </a:extLst>
            </p:cNvPr>
            <p:cNvGraphicFramePr/>
            <p:nvPr/>
          </p:nvGraphicFramePr>
          <p:xfrm>
            <a:off x="689496" y="916451"/>
            <a:ext cx="10813007" cy="2573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AE5D4151-4410-480E-89BB-73AD00305D27}"/>
                </a:ext>
              </a:extLst>
            </p:cNvPr>
            <p:cNvSpPr/>
            <p:nvPr/>
          </p:nvSpPr>
          <p:spPr>
            <a:xfrm>
              <a:off x="689496" y="3775220"/>
              <a:ext cx="10813007" cy="1726420"/>
            </a:xfrm>
            <a:prstGeom prst="roundRect">
              <a:avLst/>
            </a:prstGeom>
            <a:solidFill>
              <a:srgbClr val="CFD5EA"/>
            </a:solidFill>
            <a:ln w="28575">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grpSp>
          <p:nvGrpSpPr>
            <p:cNvPr id="9" name="Group 8">
              <a:extLst>
                <a:ext uri="{FF2B5EF4-FFF2-40B4-BE49-F238E27FC236}">
                  <a16:creationId xmlns:a16="http://schemas.microsoft.com/office/drawing/2014/main" id="{BB5DEC00-BBF4-4BD6-A395-718C9EA215C7}"/>
                </a:ext>
              </a:extLst>
            </p:cNvPr>
            <p:cNvGrpSpPr/>
            <p:nvPr/>
          </p:nvGrpSpPr>
          <p:grpSpPr>
            <a:xfrm>
              <a:off x="966710" y="3954360"/>
              <a:ext cx="2743200" cy="1371600"/>
              <a:chOff x="6677876" y="772052"/>
              <a:chExt cx="1907059" cy="1029403"/>
            </a:xfrm>
            <a:solidFill>
              <a:srgbClr val="C00000"/>
            </a:solidFill>
          </p:grpSpPr>
          <p:sp>
            <p:nvSpPr>
              <p:cNvPr id="10" name="Rectangle: Rounded Corners 9">
                <a:extLst>
                  <a:ext uri="{FF2B5EF4-FFF2-40B4-BE49-F238E27FC236}">
                    <a16:creationId xmlns:a16="http://schemas.microsoft.com/office/drawing/2014/main" id="{AC9A724F-A7C1-4D8E-AE07-1CB1B63F7268}"/>
                  </a:ext>
                </a:extLst>
              </p:cNvPr>
              <p:cNvSpPr/>
              <p:nvPr/>
            </p:nvSpPr>
            <p:spPr>
              <a:xfrm>
                <a:off x="6677876" y="772052"/>
                <a:ext cx="1907059" cy="1029403"/>
              </a:xfrm>
              <a:prstGeom prst="roundRect">
                <a:avLst/>
              </a:prstGeom>
              <a:grp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Rectangle: Rounded Corners 4">
                <a:extLst>
                  <a:ext uri="{FF2B5EF4-FFF2-40B4-BE49-F238E27FC236}">
                    <a16:creationId xmlns:a16="http://schemas.microsoft.com/office/drawing/2014/main" id="{69297829-6A65-41BE-BD77-BDD325B7DB68}"/>
                  </a:ext>
                </a:extLst>
              </p:cNvPr>
              <p:cNvSpPr txBox="1"/>
              <p:nvPr/>
            </p:nvSpPr>
            <p:spPr>
              <a:xfrm>
                <a:off x="6728127" y="822303"/>
                <a:ext cx="1806557" cy="928901"/>
              </a:xfrm>
              <a:prstGeom prst="rect">
                <a:avLst/>
              </a:prstGeom>
              <a:grpFill/>
              <a:ln>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b="1" kern="1200" dirty="0">
                    <a:latin typeface="Georgia" panose="02040502050405020303" pitchFamily="18" charset="0"/>
                  </a:rPr>
                  <a:t>Statistical and program data </a:t>
                </a:r>
                <a:r>
                  <a:rPr lang="en-US" kern="1200" dirty="0">
                    <a:latin typeface="Georgia" panose="02040502050405020303" pitchFamily="18" charset="0"/>
                  </a:rPr>
                  <a:t>identifies disparities  </a:t>
                </a:r>
              </a:p>
            </p:txBody>
          </p:sp>
        </p:grpSp>
        <p:grpSp>
          <p:nvGrpSpPr>
            <p:cNvPr id="12" name="Group 11">
              <a:extLst>
                <a:ext uri="{FF2B5EF4-FFF2-40B4-BE49-F238E27FC236}">
                  <a16:creationId xmlns:a16="http://schemas.microsoft.com/office/drawing/2014/main" id="{9DAE6757-8AAC-4478-811F-F2F2B41254E7}"/>
                </a:ext>
              </a:extLst>
            </p:cNvPr>
            <p:cNvGrpSpPr/>
            <p:nvPr/>
          </p:nvGrpSpPr>
          <p:grpSpPr>
            <a:xfrm>
              <a:off x="4724400" y="3954360"/>
              <a:ext cx="2743200" cy="1371600"/>
              <a:chOff x="6677876" y="772052"/>
              <a:chExt cx="1907059" cy="1029403"/>
            </a:xfrm>
            <a:solidFill>
              <a:srgbClr val="C00000"/>
            </a:solidFill>
          </p:grpSpPr>
          <p:sp>
            <p:nvSpPr>
              <p:cNvPr id="13" name="Rectangle: Rounded Corners 12">
                <a:extLst>
                  <a:ext uri="{FF2B5EF4-FFF2-40B4-BE49-F238E27FC236}">
                    <a16:creationId xmlns:a16="http://schemas.microsoft.com/office/drawing/2014/main" id="{6FE93BB5-7C50-43C5-9865-581ADB0511BE}"/>
                  </a:ext>
                </a:extLst>
              </p:cNvPr>
              <p:cNvSpPr/>
              <p:nvPr/>
            </p:nvSpPr>
            <p:spPr>
              <a:xfrm>
                <a:off x="6677876" y="772052"/>
                <a:ext cx="1907059" cy="1029403"/>
              </a:xfrm>
              <a:prstGeom prst="roundRect">
                <a:avLst/>
              </a:prstGeom>
              <a:grp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8A0FC6A9-239A-48E8-AD51-4DDC43602045}"/>
                  </a:ext>
                </a:extLst>
              </p:cNvPr>
              <p:cNvSpPr txBox="1"/>
              <p:nvPr/>
            </p:nvSpPr>
            <p:spPr>
              <a:xfrm>
                <a:off x="6728127" y="822303"/>
                <a:ext cx="1806557" cy="928901"/>
              </a:xfrm>
              <a:prstGeom prst="rect">
                <a:avLst/>
              </a:prstGeom>
              <a:grpFill/>
              <a:ln>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Policies and programs designed to address disparities</a:t>
                </a:r>
              </a:p>
            </p:txBody>
          </p:sp>
        </p:grpSp>
        <p:grpSp>
          <p:nvGrpSpPr>
            <p:cNvPr id="15" name="Group 14">
              <a:extLst>
                <a:ext uri="{FF2B5EF4-FFF2-40B4-BE49-F238E27FC236}">
                  <a16:creationId xmlns:a16="http://schemas.microsoft.com/office/drawing/2014/main" id="{5BC934C8-FEDE-463A-AB21-F2FA367065BC}"/>
                </a:ext>
              </a:extLst>
            </p:cNvPr>
            <p:cNvGrpSpPr/>
            <p:nvPr/>
          </p:nvGrpSpPr>
          <p:grpSpPr>
            <a:xfrm>
              <a:off x="8482090" y="3952630"/>
              <a:ext cx="2743200" cy="1371600"/>
              <a:chOff x="6677876" y="772052"/>
              <a:chExt cx="1907059" cy="1029403"/>
            </a:xfrm>
            <a:solidFill>
              <a:srgbClr val="C00000"/>
            </a:solidFill>
          </p:grpSpPr>
          <p:sp>
            <p:nvSpPr>
              <p:cNvPr id="16" name="Rectangle: Rounded Corners 15">
                <a:extLst>
                  <a:ext uri="{FF2B5EF4-FFF2-40B4-BE49-F238E27FC236}">
                    <a16:creationId xmlns:a16="http://schemas.microsoft.com/office/drawing/2014/main" id="{5378711A-F9E2-4440-9E6F-DBB5D56D62FF}"/>
                  </a:ext>
                </a:extLst>
              </p:cNvPr>
              <p:cNvSpPr/>
              <p:nvPr/>
            </p:nvSpPr>
            <p:spPr>
              <a:xfrm>
                <a:off x="6677876" y="772052"/>
                <a:ext cx="1907059" cy="1029403"/>
              </a:xfrm>
              <a:prstGeom prst="roundRect">
                <a:avLst/>
              </a:prstGeom>
              <a:grp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42BEAB5E-FC73-4A4A-8683-7B275128A57B}"/>
                  </a:ext>
                </a:extLst>
              </p:cNvPr>
              <p:cNvSpPr txBox="1"/>
              <p:nvPr/>
            </p:nvSpPr>
            <p:spPr>
              <a:xfrm>
                <a:off x="6728127" y="822303"/>
                <a:ext cx="1806557" cy="928901"/>
              </a:xfrm>
              <a:prstGeom prst="rect">
                <a:avLst/>
              </a:prstGeom>
              <a:grpFill/>
              <a:ln>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eorgia" panose="02040502050405020303" pitchFamily="18" charset="0"/>
                  </a:rPr>
                  <a:t>Program and outcome data </a:t>
                </a:r>
                <a:r>
                  <a:rPr lang="en-US" sz="1800" kern="1200" dirty="0">
                    <a:latin typeface="Georgia" panose="02040502050405020303" pitchFamily="18" charset="0"/>
                  </a:rPr>
                  <a:t>used to evaluate effectiveness </a:t>
                </a:r>
              </a:p>
            </p:txBody>
          </p:sp>
        </p:grpSp>
        <p:sp>
          <p:nvSpPr>
            <p:cNvPr id="4" name="Arrow: Down 3">
              <a:extLst>
                <a:ext uri="{FF2B5EF4-FFF2-40B4-BE49-F238E27FC236}">
                  <a16:creationId xmlns:a16="http://schemas.microsoft.com/office/drawing/2014/main" id="{C80E1B29-B25B-4302-B049-80A33EA052D9}"/>
                </a:ext>
                <a:ext uri="{C183D7F6-B498-43B3-948B-1728B52AA6E4}">
                  <adec:decorative xmlns:adec="http://schemas.microsoft.com/office/drawing/2017/decorative" val="1"/>
                </a:ext>
              </a:extLst>
            </p:cNvPr>
            <p:cNvSpPr/>
            <p:nvPr/>
          </p:nvSpPr>
          <p:spPr>
            <a:xfrm rot="16200000">
              <a:off x="3935441" y="4289869"/>
              <a:ext cx="563427" cy="697121"/>
            </a:xfrm>
            <a:prstGeom prst="downArrow">
              <a:avLst/>
            </a:prstGeom>
            <a:solidFill>
              <a:srgbClr val="FFFFFF"/>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18" name="Arrow: Down 17">
              <a:extLst>
                <a:ext uri="{FF2B5EF4-FFF2-40B4-BE49-F238E27FC236}">
                  <a16:creationId xmlns:a16="http://schemas.microsoft.com/office/drawing/2014/main" id="{ACA897E8-3D25-4FDA-AE3D-7CCC88D0821A}"/>
                </a:ext>
                <a:ext uri="{C183D7F6-B498-43B3-948B-1728B52AA6E4}">
                  <adec:decorative xmlns:adec="http://schemas.microsoft.com/office/drawing/2017/decorative" val="1"/>
                </a:ext>
              </a:extLst>
            </p:cNvPr>
            <p:cNvSpPr/>
            <p:nvPr/>
          </p:nvSpPr>
          <p:spPr>
            <a:xfrm rot="16200000">
              <a:off x="7708372" y="4230053"/>
              <a:ext cx="563427" cy="697121"/>
            </a:xfrm>
            <a:prstGeom prst="downArrow">
              <a:avLst/>
            </a:prstGeom>
            <a:solidFill>
              <a:srgbClr val="FFFFFF"/>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cxnSp>
          <p:nvCxnSpPr>
            <p:cNvPr id="32" name="Connector: Elbow 31">
              <a:extLst>
                <a:ext uri="{FF2B5EF4-FFF2-40B4-BE49-F238E27FC236}">
                  <a16:creationId xmlns:a16="http://schemas.microsoft.com/office/drawing/2014/main" id="{ABD01807-FF8C-4A56-AC24-35B72BA0EBD8}"/>
                </a:ext>
                <a:ext uri="{C183D7F6-B498-43B3-948B-1728B52AA6E4}">
                  <adec:decorative xmlns:adec="http://schemas.microsoft.com/office/drawing/2017/decorative" val="1"/>
                </a:ext>
              </a:extLst>
            </p:cNvPr>
            <p:cNvCxnSpPr>
              <a:cxnSpLocks/>
            </p:cNvCxnSpPr>
            <p:nvPr/>
          </p:nvCxnSpPr>
          <p:spPr>
            <a:xfrm rot="5400000">
              <a:off x="6852746" y="2177306"/>
              <a:ext cx="731520" cy="2240280"/>
            </a:xfrm>
            <a:prstGeom prst="bentConnector3">
              <a:avLst>
                <a:gd name="adj1" fmla="val 50000"/>
              </a:avLst>
            </a:prstGeom>
            <a:ln w="28575">
              <a:solidFill>
                <a:srgbClr val="01235B"/>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60670635-9A6E-4CB4-950B-8540354E2DE6}"/>
                </a:ext>
                <a:ext uri="{C183D7F6-B498-43B3-948B-1728B52AA6E4}">
                  <adec:decorative xmlns:adec="http://schemas.microsoft.com/office/drawing/2017/decorative" val="1"/>
                </a:ext>
              </a:extLst>
            </p:cNvPr>
            <p:cNvGrpSpPr/>
            <p:nvPr/>
          </p:nvGrpSpPr>
          <p:grpSpPr>
            <a:xfrm>
              <a:off x="5816349" y="5567380"/>
              <a:ext cx="4165470" cy="806132"/>
              <a:chOff x="5816349" y="5567380"/>
              <a:chExt cx="4165470" cy="806132"/>
            </a:xfrm>
          </p:grpSpPr>
          <p:sp>
            <p:nvSpPr>
              <p:cNvPr id="36" name="Arrow: Down 35">
                <a:extLst>
                  <a:ext uri="{FF2B5EF4-FFF2-40B4-BE49-F238E27FC236}">
                    <a16:creationId xmlns:a16="http://schemas.microsoft.com/office/drawing/2014/main" id="{A1433CAC-F1A2-4C5F-9D16-F93C6C36276F}"/>
                  </a:ext>
                </a:extLst>
              </p:cNvPr>
              <p:cNvSpPr/>
              <p:nvPr/>
            </p:nvSpPr>
            <p:spPr>
              <a:xfrm rot="10800000">
                <a:off x="5816349" y="5567380"/>
                <a:ext cx="563427" cy="697121"/>
              </a:xfrm>
              <a:prstGeom prst="downArrow">
                <a:avLst/>
              </a:prstGeom>
              <a:solidFill>
                <a:srgbClr val="FFFFFF"/>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40" name="Rectangle 39">
                <a:extLst>
                  <a:ext uri="{FF2B5EF4-FFF2-40B4-BE49-F238E27FC236}">
                    <a16:creationId xmlns:a16="http://schemas.microsoft.com/office/drawing/2014/main" id="{5A4CA07B-CFB2-4FBA-9996-7516AFD6425E}"/>
                  </a:ext>
                </a:extLst>
              </p:cNvPr>
              <p:cNvSpPr/>
              <p:nvPr/>
            </p:nvSpPr>
            <p:spPr>
              <a:xfrm>
                <a:off x="5959355" y="6080107"/>
                <a:ext cx="4000500" cy="293405"/>
              </a:xfrm>
              <a:prstGeom prst="rect">
                <a:avLst/>
              </a:prstGeom>
              <a:solidFill>
                <a:srgbClr val="FFFFFF"/>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43" name="Rectangle 42">
                <a:extLst>
                  <a:ext uri="{FF2B5EF4-FFF2-40B4-BE49-F238E27FC236}">
                    <a16:creationId xmlns:a16="http://schemas.microsoft.com/office/drawing/2014/main" id="{44585ADA-2204-4060-998F-66D4CC806C85}"/>
                  </a:ext>
                </a:extLst>
              </p:cNvPr>
              <p:cNvSpPr/>
              <p:nvPr/>
            </p:nvSpPr>
            <p:spPr>
              <a:xfrm rot="5400000">
                <a:off x="9436382" y="5827034"/>
                <a:ext cx="797469" cy="293405"/>
              </a:xfrm>
              <a:prstGeom prst="rect">
                <a:avLst/>
              </a:prstGeom>
              <a:solidFill>
                <a:srgbClr val="FFFFFF"/>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44" name="Rectangle 43">
                <a:extLst>
                  <a:ext uri="{FF2B5EF4-FFF2-40B4-BE49-F238E27FC236}">
                    <a16:creationId xmlns:a16="http://schemas.microsoft.com/office/drawing/2014/main" id="{0E2739B1-D52E-4174-A931-939F01044D86}"/>
                  </a:ext>
                </a:extLst>
              </p:cNvPr>
              <p:cNvSpPr/>
              <p:nvPr/>
            </p:nvSpPr>
            <p:spPr>
              <a:xfrm rot="10800000">
                <a:off x="9671860" y="6093721"/>
                <a:ext cx="45719" cy="26517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46" name="Rectangle 45">
                <a:extLst>
                  <a:ext uri="{FF2B5EF4-FFF2-40B4-BE49-F238E27FC236}">
                    <a16:creationId xmlns:a16="http://schemas.microsoft.com/office/drawing/2014/main" id="{0ACF42F2-1B05-47A4-B1D1-A2FA749E9E4F}"/>
                  </a:ext>
                </a:extLst>
              </p:cNvPr>
              <p:cNvSpPr/>
              <p:nvPr/>
            </p:nvSpPr>
            <p:spPr>
              <a:xfrm rot="10800000" flipV="1">
                <a:off x="9657272" y="6076504"/>
                <a:ext cx="45719" cy="18288"/>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47" name="Rectangle 46">
                <a:extLst>
                  <a:ext uri="{FF2B5EF4-FFF2-40B4-BE49-F238E27FC236}">
                    <a16:creationId xmlns:a16="http://schemas.microsoft.com/office/drawing/2014/main" id="{E63F45C9-8010-41A6-A4FF-ADD654B3E796}"/>
                  </a:ext>
                </a:extLst>
              </p:cNvPr>
              <p:cNvSpPr/>
              <p:nvPr/>
            </p:nvSpPr>
            <p:spPr>
              <a:xfrm rot="16200000">
                <a:off x="6075507" y="5948487"/>
                <a:ext cx="45719" cy="256032"/>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48" name="Rectangle 47">
                <a:extLst>
                  <a:ext uri="{FF2B5EF4-FFF2-40B4-BE49-F238E27FC236}">
                    <a16:creationId xmlns:a16="http://schemas.microsoft.com/office/drawing/2014/main" id="{96104DEB-1D76-41D8-BF62-27CF0E1F9C85}"/>
                  </a:ext>
                </a:extLst>
              </p:cNvPr>
              <p:cNvSpPr/>
              <p:nvPr/>
            </p:nvSpPr>
            <p:spPr>
              <a:xfrm rot="16200000" flipV="1">
                <a:off x="5917851" y="6057731"/>
                <a:ext cx="91440" cy="18288"/>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grpSp>
      </p:grpSp>
      <p:sp>
        <p:nvSpPr>
          <p:cNvPr id="5" name="Slide Number Placeholder 4">
            <a:extLst>
              <a:ext uri="{FF2B5EF4-FFF2-40B4-BE49-F238E27FC236}">
                <a16:creationId xmlns:a16="http://schemas.microsoft.com/office/drawing/2014/main" id="{642C50AB-753A-4B77-B290-D5166C0D2210}"/>
              </a:ext>
            </a:extLst>
          </p:cNvPr>
          <p:cNvSpPr>
            <a:spLocks noGrp="1"/>
          </p:cNvSpPr>
          <p:nvPr>
            <p:ph type="sldNum" sz="quarter" idx="4"/>
          </p:nvPr>
        </p:nvSpPr>
        <p:spPr>
          <a:xfrm>
            <a:off x="11297784" y="6226810"/>
            <a:ext cx="566555" cy="365125"/>
          </a:xfrm>
          <a:ln w="28575">
            <a:noFill/>
          </a:ln>
        </p:spPr>
        <p:txBody>
          <a:bodyPr/>
          <a:lstStyle/>
          <a:p>
            <a:fld id="{168939C9-AC64-B240-A8FE-6EE68C639854}" type="slidenum">
              <a:rPr lang="en-US" smtClean="0"/>
              <a:pPr/>
              <a:t>8</a:t>
            </a:fld>
            <a:endParaRPr lang="en-US" dirty="0"/>
          </a:p>
        </p:txBody>
      </p:sp>
    </p:spTree>
    <p:extLst>
      <p:ext uri="{BB962C8B-B14F-4D97-AF65-F5344CB8AC3E}">
        <p14:creationId xmlns:p14="http://schemas.microsoft.com/office/powerpoint/2010/main" val="286349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22F712A-F1D7-4B97-9DAC-1D201D863782}"/>
              </a:ext>
            </a:extLst>
          </p:cNvPr>
          <p:cNvSpPr>
            <a:spLocks noGrp="1"/>
          </p:cNvSpPr>
          <p:nvPr>
            <p:ph type="title"/>
          </p:nvPr>
        </p:nvSpPr>
        <p:spPr>
          <a:xfrm>
            <a:off x="3707183" y="2277765"/>
            <a:ext cx="10972800" cy="762000"/>
          </a:xfrm>
        </p:spPr>
        <p:txBody>
          <a:bodyPr>
            <a:normAutofit/>
          </a:bodyPr>
          <a:lstStyle/>
          <a:p>
            <a:pPr rtl="0" eaLnBrk="1" latinLnBrk="0" hangingPunct="1"/>
            <a:r>
              <a:rPr lang="en-US" sz="3600" b="1" dirty="0">
                <a:solidFill>
                  <a:schemeClr val="tx2"/>
                </a:solidFill>
                <a:latin typeface="+mn-lt"/>
                <a:ea typeface="+mn-ea"/>
                <a:cs typeface="+mn-cs"/>
              </a:rPr>
              <a:t>Disability Data Landscape</a:t>
            </a:r>
          </a:p>
        </p:txBody>
      </p:sp>
      <p:sp>
        <p:nvSpPr>
          <p:cNvPr id="41" name="Text Placeholder 40">
            <a:extLst>
              <a:ext uri="{FF2B5EF4-FFF2-40B4-BE49-F238E27FC236}">
                <a16:creationId xmlns:a16="http://schemas.microsoft.com/office/drawing/2014/main" id="{B0B3166B-3E8E-4CF9-AE29-2481CA5D3BF6}"/>
              </a:ext>
            </a:extLst>
          </p:cNvPr>
          <p:cNvSpPr>
            <a:spLocks noGrp="1"/>
          </p:cNvSpPr>
          <p:nvPr>
            <p:ph type="body" sz="quarter" idx="18"/>
          </p:nvPr>
        </p:nvSpPr>
        <p:spPr>
          <a:xfrm>
            <a:off x="2209800" y="3966179"/>
            <a:ext cx="8229600" cy="609600"/>
          </a:xfrm>
        </p:spPr>
        <p:txBody>
          <a:bodyPr>
            <a:noAutofit/>
          </a:bodyPr>
          <a:lstStyle/>
          <a:p>
            <a:r>
              <a:rPr lang="en-US" dirty="0"/>
              <a:t>Anjali J. Forber-Pratt, Ph.D. </a:t>
            </a:r>
          </a:p>
          <a:p>
            <a:r>
              <a:rPr lang="en-US" sz="2400" dirty="0"/>
              <a:t>Director, National Institute on Disability, Independent Living and Rehabilitation Research</a:t>
            </a:r>
          </a:p>
          <a:p>
            <a:r>
              <a:rPr lang="en-US" sz="2400" dirty="0"/>
              <a:t>@anjalifp</a:t>
            </a:r>
          </a:p>
          <a:p>
            <a:endParaRPr lang="en-US" sz="2000" dirty="0"/>
          </a:p>
        </p:txBody>
      </p:sp>
    </p:spTree>
    <p:extLst>
      <p:ext uri="{BB962C8B-B14F-4D97-AF65-F5344CB8AC3E}">
        <p14:creationId xmlns:p14="http://schemas.microsoft.com/office/powerpoint/2010/main" val="48546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1895</Words>
  <Application>Microsoft Office PowerPoint</Application>
  <PresentationFormat>Widescreen</PresentationFormat>
  <Paragraphs>173</Paragraphs>
  <Slides>27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Decimal Medium</vt:lpstr>
      <vt:lpstr>Georgia</vt:lpstr>
      <vt:lpstr>Office Theme</vt:lpstr>
      <vt:lpstr>Hear from Federal Partners:</vt:lpstr>
      <vt:lpstr>Vision for Uses of Data  Bob Sivinski, Ph.D.  Senior Statistician in the Office of the Chief Statistician of the United States </vt:lpstr>
      <vt:lpstr>Federal Agency Uses For  Demographic Data</vt:lpstr>
      <vt:lpstr>Examples</vt:lpstr>
      <vt:lpstr>Demographic measurement design factors that (sometimes) conflict</vt:lpstr>
      <vt:lpstr>Vision for Equitable Disability Data</vt:lpstr>
      <vt:lpstr>Disability Data Logic Model</vt:lpstr>
      <vt:lpstr>Using the Data</vt:lpstr>
      <vt:lpstr>Disability Data Landscape</vt:lpstr>
      <vt:lpstr>The Importance of Collecting Data on Disability</vt:lpstr>
      <vt:lpstr>Representation Matters:  Nothing About Us Without Us!</vt:lpstr>
      <vt:lpstr>Federal Disability Data Landscape</vt:lpstr>
      <vt:lpstr>Key Players</vt:lpstr>
      <vt:lpstr>Interagency Committee on Statistical Policy</vt:lpstr>
      <vt:lpstr>Interagency Committee on Disability Research: Subcommittee on Disability Statistics</vt:lpstr>
      <vt:lpstr>Coming Soon!</vt:lpstr>
      <vt:lpstr>USING DATA TO DELIVER EQUITABLE OUTCOMES FOR THE AMERICAN PEOPLE</vt:lpstr>
      <vt:lpstr>“A first step to promoting equity in Government action is to gather the data necessary to inform that effort.”</vt:lpstr>
      <vt:lpstr>Equitable Data…</vt:lpstr>
      <vt:lpstr>Recommendations of the Equitable Data Working Group</vt:lpstr>
      <vt:lpstr>Equitable Data Working Group Progress Report</vt:lpstr>
      <vt:lpstr>Disability Data IWG (DDIWG)</vt:lpstr>
      <vt:lpstr>DDIWG Purpose and Scope</vt:lpstr>
      <vt:lpstr>DDIWG Functions</vt:lpstr>
      <vt:lpstr>Coming Soon…</vt:lpstr>
      <vt:lpstr>End Slide</vt:lpstr>
      <vt:lpstr>Questions &amp;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Players</dc:title>
  <dc:creator>Forber-Pratt, Anjali (ACL)</dc:creator>
  <cp:lastModifiedBy>Kate Filanoski</cp:lastModifiedBy>
  <cp:revision>14</cp:revision>
  <dcterms:created xsi:type="dcterms:W3CDTF">2024-03-21T20:16:53Z</dcterms:created>
  <dcterms:modified xsi:type="dcterms:W3CDTF">2024-04-10T16:04:21Z</dcterms:modified>
</cp:coreProperties>
</file>