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4"/>
  </p:notesMasterIdLst>
  <p:sldIdLst>
    <p:sldId id="256" r:id="rId2"/>
    <p:sldId id="275" r:id="rId3"/>
    <p:sldId id="257" r:id="rId4"/>
    <p:sldId id="259" r:id="rId5"/>
    <p:sldId id="271" r:id="rId6"/>
    <p:sldId id="260" r:id="rId7"/>
    <p:sldId id="270" r:id="rId8"/>
    <p:sldId id="261" r:id="rId9"/>
    <p:sldId id="273" r:id="rId10"/>
    <p:sldId id="262" r:id="rId11"/>
    <p:sldId id="272"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383"/>
    <a:srgbClr val="578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36" autoAdjust="0"/>
  </p:normalViewPr>
  <p:slideViewPr>
    <p:cSldViewPr>
      <p:cViewPr varScale="1">
        <p:scale>
          <a:sx n="62" d="100"/>
          <a:sy n="62" d="100"/>
        </p:scale>
        <p:origin x="16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NSCG!$B$2</c:f>
              <c:strCache>
                <c:ptCount val="1"/>
                <c:pt idx="0">
                  <c:v>Good</c:v>
                </c:pt>
              </c:strCache>
            </c:strRef>
          </c:tx>
          <c:spPr>
            <a:solidFill>
              <a:schemeClr val="accent1"/>
            </a:solidFill>
            <a:ln>
              <a:noFill/>
            </a:ln>
            <a:effectLst/>
          </c:spPr>
          <c:invertIfNegative val="0"/>
          <c:dPt>
            <c:idx val="0"/>
            <c:invertIfNegative val="0"/>
            <c:bubble3D val="0"/>
            <c:spPr>
              <a:solidFill>
                <a:srgbClr val="98C383"/>
              </a:solidFill>
              <a:ln>
                <a:noFill/>
              </a:ln>
              <a:effectLst/>
            </c:spPr>
            <c:extLst>
              <c:ext xmlns:c16="http://schemas.microsoft.com/office/drawing/2014/chart" uri="{C3380CC4-5D6E-409C-BE32-E72D297353CC}">
                <c16:uniqueId val="{00000002-699E-4702-8121-7D96DA5DCF9A}"/>
              </c:ext>
            </c:extLst>
          </c:dPt>
          <c:dPt>
            <c:idx val="1"/>
            <c:invertIfNegative val="0"/>
            <c:bubble3D val="0"/>
            <c:spPr>
              <a:solidFill>
                <a:srgbClr val="578BC5"/>
              </a:solidFill>
              <a:ln>
                <a:noFill/>
              </a:ln>
              <a:effectLst/>
            </c:spPr>
            <c:extLst>
              <c:ext xmlns:c16="http://schemas.microsoft.com/office/drawing/2014/chart" uri="{C3380CC4-5D6E-409C-BE32-E72D297353CC}">
                <c16:uniqueId val="{00000001-699E-4702-8121-7D96DA5DCF9A}"/>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NSCG!$A$3:$A$4</c:f>
              <c:strCache>
                <c:ptCount val="2"/>
                <c:pt idx="0">
                  <c:v>No Disability</c:v>
                </c:pt>
                <c:pt idx="1">
                  <c:v>Disability</c:v>
                </c:pt>
              </c:strCache>
            </c:strRef>
          </c:cat>
          <c:val>
            <c:numRef>
              <c:f>NSCG!$B$3:$B$4</c:f>
              <c:numCache>
                <c:formatCode>0.0%</c:formatCode>
                <c:ptCount val="2"/>
                <c:pt idx="0">
                  <c:v>0.623</c:v>
                </c:pt>
                <c:pt idx="1">
                  <c:v>0.54400000000000004</c:v>
                </c:pt>
              </c:numCache>
            </c:numRef>
          </c:val>
          <c:extLst>
            <c:ext xmlns:c16="http://schemas.microsoft.com/office/drawing/2014/chart" uri="{C3380CC4-5D6E-409C-BE32-E72D297353CC}">
              <c16:uniqueId val="{00000000-699E-4702-8121-7D96DA5DCF9A}"/>
            </c:ext>
          </c:extLst>
        </c:ser>
        <c:dLbls>
          <c:showLegendKey val="0"/>
          <c:showVal val="0"/>
          <c:showCatName val="0"/>
          <c:showSerName val="0"/>
          <c:showPercent val="0"/>
          <c:showBubbleSize val="0"/>
        </c:dLbls>
        <c:gapWidth val="219"/>
        <c:overlap val="-27"/>
        <c:axId val="499693456"/>
        <c:axId val="499694112"/>
      </c:barChart>
      <c:catAx>
        <c:axId val="49969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accent6"/>
                </a:solidFill>
                <a:latin typeface="+mn-lt"/>
                <a:ea typeface="+mn-ea"/>
                <a:cs typeface="+mn-cs"/>
              </a:defRPr>
            </a:pPr>
            <a:endParaRPr lang="en-US"/>
          </a:p>
        </c:txPr>
        <c:crossAx val="499694112"/>
        <c:crosses val="autoZero"/>
        <c:auto val="1"/>
        <c:lblAlgn val="ctr"/>
        <c:lblOffset val="100"/>
        <c:noMultiLvlLbl val="0"/>
      </c:catAx>
      <c:valAx>
        <c:axId val="4996941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accent6"/>
                </a:solidFill>
                <a:latin typeface="+mn-lt"/>
                <a:ea typeface="+mn-ea"/>
                <a:cs typeface="+mn-cs"/>
              </a:defRPr>
            </a:pPr>
            <a:endParaRPr lang="en-US"/>
          </a:p>
        </c:txPr>
        <c:crossAx val="4996934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Sheet2!$B$2</c:f>
              <c:strCache>
                <c:ptCount val="1"/>
                <c:pt idx="0">
                  <c:v>%</c:v>
                </c:pt>
              </c:strCache>
            </c:strRef>
          </c:tx>
          <c:spPr>
            <a:solidFill>
              <a:schemeClr val="dk1">
                <a:tint val="885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3836-4742-95ED-7EA0925DCE74}"/>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Sheet2!$A$3:$A$4</c:f>
              <c:strCache>
                <c:ptCount val="2"/>
                <c:pt idx="0">
                  <c:v>No Disability</c:v>
                </c:pt>
                <c:pt idx="1">
                  <c:v>Disability</c:v>
                </c:pt>
              </c:strCache>
            </c:strRef>
          </c:cat>
          <c:val>
            <c:numRef>
              <c:f>Sheet2!$B$3:$B$4</c:f>
              <c:numCache>
                <c:formatCode>0.0%</c:formatCode>
                <c:ptCount val="2"/>
                <c:pt idx="0">
                  <c:v>0.221</c:v>
                </c:pt>
                <c:pt idx="1">
                  <c:v>0.13900000000000001</c:v>
                </c:pt>
              </c:numCache>
            </c:numRef>
          </c:val>
          <c:extLst>
            <c:ext xmlns:c16="http://schemas.microsoft.com/office/drawing/2014/chart" uri="{C3380CC4-5D6E-409C-BE32-E72D297353CC}">
              <c16:uniqueId val="{00000002-3836-4742-95ED-7EA0925DCE74}"/>
            </c:ext>
          </c:extLst>
        </c:ser>
        <c:dLbls>
          <c:showLegendKey val="0"/>
          <c:showVal val="0"/>
          <c:showCatName val="0"/>
          <c:showSerName val="0"/>
          <c:showPercent val="0"/>
          <c:showBubbleSize val="0"/>
        </c:dLbls>
        <c:gapWidth val="219"/>
        <c:overlap val="-27"/>
        <c:axId val="525867408"/>
        <c:axId val="525867736"/>
      </c:barChart>
      <c:catAx>
        <c:axId val="52586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endParaRPr lang="en-US"/>
          </a:p>
        </c:txPr>
        <c:crossAx val="525867736"/>
        <c:crosses val="autoZero"/>
        <c:auto val="1"/>
        <c:lblAlgn val="ctr"/>
        <c:lblOffset val="100"/>
        <c:noMultiLvlLbl val="0"/>
      </c:catAx>
      <c:valAx>
        <c:axId val="525867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525867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9756B-8F8A-4CD8-ABE5-17F1D1463DE9}" type="datetimeFigureOut">
              <a:rPr lang="en-US" smtClean="0"/>
              <a:t>2/11/2019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0709D-C5DC-4FEF-8293-8B54D095BE15}" type="slidenum">
              <a:rPr lang="en-US" smtClean="0"/>
              <a:t>‹#›</a:t>
            </a:fld>
            <a:endParaRPr lang="en-US" dirty="0"/>
          </a:p>
        </p:txBody>
      </p:sp>
    </p:spTree>
    <p:extLst>
      <p:ext uri="{BB962C8B-B14F-4D97-AF65-F5344CB8AC3E}">
        <p14:creationId xmlns:p14="http://schemas.microsoft.com/office/powerpoint/2010/main" val="181654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470709D-C5DC-4FEF-8293-8B54D095BE15}" type="slidenum">
              <a:rPr lang="en-US" smtClean="0"/>
              <a:t>3</a:t>
            </a:fld>
            <a:endParaRPr lang="en-US" dirty="0"/>
          </a:p>
        </p:txBody>
      </p:sp>
    </p:spTree>
    <p:extLst>
      <p:ext uri="{BB962C8B-B14F-4D97-AF65-F5344CB8AC3E}">
        <p14:creationId xmlns:p14="http://schemas.microsoft.com/office/powerpoint/2010/main" val="273299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4</a:t>
            </a:fld>
            <a:endParaRPr lang="en-US" dirty="0"/>
          </a:p>
        </p:txBody>
      </p:sp>
    </p:spTree>
    <p:extLst>
      <p:ext uri="{BB962C8B-B14F-4D97-AF65-F5344CB8AC3E}">
        <p14:creationId xmlns:p14="http://schemas.microsoft.com/office/powerpoint/2010/main" val="408922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5</a:t>
            </a:fld>
            <a:endParaRPr lang="en-US" dirty="0"/>
          </a:p>
        </p:txBody>
      </p:sp>
    </p:spTree>
    <p:extLst>
      <p:ext uri="{BB962C8B-B14F-4D97-AF65-F5344CB8AC3E}">
        <p14:creationId xmlns:p14="http://schemas.microsoft.com/office/powerpoint/2010/main" val="11109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6</a:t>
            </a:fld>
            <a:endParaRPr lang="en-US" dirty="0"/>
          </a:p>
        </p:txBody>
      </p:sp>
    </p:spTree>
    <p:extLst>
      <p:ext uri="{BB962C8B-B14F-4D97-AF65-F5344CB8AC3E}">
        <p14:creationId xmlns:p14="http://schemas.microsoft.com/office/powerpoint/2010/main" val="68822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7</a:t>
            </a:fld>
            <a:endParaRPr lang="en-US"/>
          </a:p>
        </p:txBody>
      </p:sp>
    </p:spTree>
    <p:extLst>
      <p:ext uri="{BB962C8B-B14F-4D97-AF65-F5344CB8AC3E}">
        <p14:creationId xmlns:p14="http://schemas.microsoft.com/office/powerpoint/2010/main" val="283791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8</a:t>
            </a:fld>
            <a:endParaRPr lang="en-US"/>
          </a:p>
        </p:txBody>
      </p:sp>
    </p:spTree>
    <p:extLst>
      <p:ext uri="{BB962C8B-B14F-4D97-AF65-F5344CB8AC3E}">
        <p14:creationId xmlns:p14="http://schemas.microsoft.com/office/powerpoint/2010/main" val="321584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11</a:t>
            </a:fld>
            <a:endParaRPr lang="en-US"/>
          </a:p>
        </p:txBody>
      </p:sp>
    </p:spTree>
    <p:extLst>
      <p:ext uri="{BB962C8B-B14F-4D97-AF65-F5344CB8AC3E}">
        <p14:creationId xmlns:p14="http://schemas.microsoft.com/office/powerpoint/2010/main" val="111693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12</a:t>
            </a:fld>
            <a:endParaRPr lang="en-US" dirty="0"/>
          </a:p>
        </p:txBody>
      </p:sp>
    </p:spTree>
    <p:extLst>
      <p:ext uri="{BB962C8B-B14F-4D97-AF65-F5344CB8AC3E}">
        <p14:creationId xmlns:p14="http://schemas.microsoft.com/office/powerpoint/2010/main" val="4109344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9272"/>
            <a:ext cx="9143999" cy="6927272"/>
          </a:xfrm>
          <a:prstGeom prst="rect">
            <a:avLst/>
          </a:prstGeom>
        </p:spPr>
      </p:pic>
      <p:sp>
        <p:nvSpPr>
          <p:cNvPr id="2" name="Title 1"/>
          <p:cNvSpPr>
            <a:spLocks noGrp="1"/>
          </p:cNvSpPr>
          <p:nvPr>
            <p:ph type="ctrTitle"/>
          </p:nvPr>
        </p:nvSpPr>
        <p:spPr>
          <a:xfrm>
            <a:off x="152400" y="2819400"/>
            <a:ext cx="5257800" cy="22098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5715000" y="2819400"/>
            <a:ext cx="3276600" cy="2209800"/>
          </a:xfrm>
        </p:spPr>
        <p:txBody>
          <a:bodyPr anchor="ct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58000" y="6264275"/>
            <a:ext cx="2133600" cy="365125"/>
          </a:xfrm>
          <a:prstGeom prst="rect">
            <a:avLst/>
          </a:prstGeom>
        </p:spPr>
        <p:txBody>
          <a:bodyPr/>
          <a:lstStyle>
            <a:lvl1pPr algn="r">
              <a:defRPr/>
            </a:lvl1pPr>
          </a:lstStyle>
          <a:p>
            <a:fld id="{B1520C7B-2A24-4C0E-B9DF-03CECEE3C165}" type="datetime1">
              <a:rPr lang="en-US" smtClean="0"/>
              <a:t>2/11/2019</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927273"/>
          </a:xfrm>
          <a:prstGeom prst="rect">
            <a:avLst/>
          </a:prstGeom>
        </p:spPr>
      </p:pic>
    </p:spTree>
    <p:extLst>
      <p:ext uri="{BB962C8B-B14F-4D97-AF65-F5344CB8AC3E}">
        <p14:creationId xmlns:p14="http://schemas.microsoft.com/office/powerpoint/2010/main" val="197496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00800"/>
            <a:ext cx="2133600" cy="365125"/>
          </a:xfrm>
          <a:prstGeom prst="rect">
            <a:avLst/>
          </a:prstGeom>
        </p:spPr>
        <p:txBody>
          <a:bodyPr/>
          <a:lstStyle/>
          <a:p>
            <a:fld id="{C9A04B0C-00EB-45EF-BE9C-3ED823EA9777}" type="datetime1">
              <a:rPr lang="en-US" smtClean="0"/>
              <a:t>2/11/2019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2F0E47B-4FC6-4104-B1D0-7FC471F5C595}" type="slidenum">
              <a:rPr lang="en-US" smtClean="0"/>
              <a:t>‹#›</a:t>
            </a:fld>
            <a:endParaRPr lang="en-US" dirty="0"/>
          </a:p>
        </p:txBody>
      </p:sp>
    </p:spTree>
    <p:extLst>
      <p:ext uri="{BB962C8B-B14F-4D97-AF65-F5344CB8AC3E}">
        <p14:creationId xmlns:p14="http://schemas.microsoft.com/office/powerpoint/2010/main" val="124552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00800"/>
            <a:ext cx="2133600" cy="365125"/>
          </a:xfrm>
          <a:prstGeom prst="rect">
            <a:avLst/>
          </a:prstGeom>
        </p:spPr>
        <p:txBody>
          <a:bodyPr/>
          <a:lstStyle/>
          <a:p>
            <a:fld id="{3198CE36-7C7E-44C6-8A5D-9CA368FA439D}" type="datetime1">
              <a:rPr lang="en-US" smtClean="0"/>
              <a:t>2/11/2019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2F0E47B-4FC6-4104-B1D0-7FC471F5C595}" type="slidenum">
              <a:rPr lang="en-US" smtClean="0"/>
              <a:t>‹#›</a:t>
            </a:fld>
            <a:endParaRPr lang="en-US" dirty="0"/>
          </a:p>
        </p:txBody>
      </p:sp>
    </p:spTree>
    <p:extLst>
      <p:ext uri="{BB962C8B-B14F-4D97-AF65-F5344CB8AC3E}">
        <p14:creationId xmlns:p14="http://schemas.microsoft.com/office/powerpoint/2010/main" val="382608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64275"/>
            <a:ext cx="2133600" cy="365125"/>
          </a:xfrm>
          <a:prstGeom prst="rect">
            <a:avLst/>
          </a:prstGeom>
        </p:spPr>
        <p:txBody>
          <a:bodyPr/>
          <a:lstStyle/>
          <a:p>
            <a:fld id="{288F55F0-8A6C-4A5B-A395-AB72E1375FA0}" type="datetime1">
              <a:rPr lang="en-US" smtClean="0"/>
              <a:t>2/11/2019</a:t>
            </a:fld>
            <a:endParaRPr lang="en-US" dirty="0"/>
          </a:p>
        </p:txBody>
      </p:sp>
      <p:sp>
        <p:nvSpPr>
          <p:cNvPr id="6" name="Slide Number Placeholder 5"/>
          <p:cNvSpPr>
            <a:spLocks noGrp="1"/>
          </p:cNvSpPr>
          <p:nvPr>
            <p:ph type="sldNum" sz="quarter" idx="12"/>
          </p:nvPr>
        </p:nvSpPr>
        <p:spPr>
          <a:xfrm>
            <a:off x="3429000" y="6264275"/>
            <a:ext cx="2133600" cy="365125"/>
          </a:xfrm>
        </p:spPr>
        <p:txBody>
          <a:bodyPr/>
          <a:lstStyle/>
          <a:p>
            <a:fld id="{52F0E47B-4FC6-4104-B1D0-7FC471F5C595}" type="slidenum">
              <a:rPr lang="en-US" smtClean="0"/>
              <a:t>‹#›</a:t>
            </a:fld>
            <a:endParaRPr lang="en-US" dirty="0"/>
          </a:p>
        </p:txBody>
      </p:sp>
    </p:spTree>
    <p:extLst>
      <p:ext uri="{BB962C8B-B14F-4D97-AF65-F5344CB8AC3E}">
        <p14:creationId xmlns:p14="http://schemas.microsoft.com/office/powerpoint/2010/main" val="2732477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6400800"/>
            <a:ext cx="2133600" cy="365125"/>
          </a:xfrm>
          <a:prstGeom prst="rect">
            <a:avLst/>
          </a:prstGeom>
        </p:spPr>
        <p:txBody>
          <a:bodyPr/>
          <a:lstStyle/>
          <a:p>
            <a:fld id="{56F645B0-6011-4D0C-A08C-566C001C259E}" type="datetime1">
              <a:rPr lang="en-US" smtClean="0"/>
              <a:t>2/11/2019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2F0E47B-4FC6-4104-B1D0-7FC471F5C595}" type="slidenum">
              <a:rPr lang="en-US" smtClean="0"/>
              <a:t>‹#›</a:t>
            </a:fld>
            <a:endParaRPr lang="en-US" dirty="0"/>
          </a:p>
        </p:txBody>
      </p:sp>
    </p:spTree>
    <p:extLst>
      <p:ext uri="{BB962C8B-B14F-4D97-AF65-F5344CB8AC3E}">
        <p14:creationId xmlns:p14="http://schemas.microsoft.com/office/powerpoint/2010/main" val="180984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00800"/>
            <a:ext cx="2133600" cy="365125"/>
          </a:xfrm>
          <a:prstGeom prst="rect">
            <a:avLst/>
          </a:prstGeom>
        </p:spPr>
        <p:txBody>
          <a:bodyPr/>
          <a:lstStyle/>
          <a:p>
            <a:fld id="{9AD78325-CD49-4291-B869-5A8E71EE5A2E}" type="datetime1">
              <a:rPr lang="en-US" smtClean="0"/>
              <a:t>2/11/2019</a:t>
            </a:fld>
            <a:endParaRPr lang="en-US" dirty="0"/>
          </a:p>
        </p:txBody>
      </p:sp>
      <p:sp>
        <p:nvSpPr>
          <p:cNvPr id="7" name="Slide Number Placeholder 6"/>
          <p:cNvSpPr>
            <a:spLocks noGrp="1"/>
          </p:cNvSpPr>
          <p:nvPr>
            <p:ph type="sldNum" sz="quarter" idx="12"/>
          </p:nvPr>
        </p:nvSpPr>
        <p:spPr/>
        <p:txBody>
          <a:bodyPr/>
          <a:lstStyle/>
          <a:p>
            <a:fld id="{52F0E47B-4FC6-4104-B1D0-7FC471F5C595}" type="slidenum">
              <a:rPr lang="en-US" smtClean="0"/>
              <a:t>‹#›</a:t>
            </a:fld>
            <a:endParaRPr lang="en-US" dirty="0"/>
          </a:p>
        </p:txBody>
      </p:sp>
    </p:spTree>
    <p:extLst>
      <p:ext uri="{BB962C8B-B14F-4D97-AF65-F5344CB8AC3E}">
        <p14:creationId xmlns:p14="http://schemas.microsoft.com/office/powerpoint/2010/main" val="368642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00800"/>
            <a:ext cx="2133600" cy="365125"/>
          </a:xfrm>
          <a:prstGeom prst="rect">
            <a:avLst/>
          </a:prstGeom>
        </p:spPr>
        <p:txBody>
          <a:bodyPr/>
          <a:lstStyle/>
          <a:p>
            <a:fld id="{60D12D99-0880-45CE-B35C-6ECB9761CAB5}" type="datetime1">
              <a:rPr lang="en-US" smtClean="0"/>
              <a:t>2/11/2019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2F0E47B-4FC6-4104-B1D0-7FC471F5C595}" type="slidenum">
              <a:rPr lang="en-US" smtClean="0"/>
              <a:t>‹#›</a:t>
            </a:fld>
            <a:endParaRPr lang="en-US" dirty="0"/>
          </a:p>
        </p:txBody>
      </p:sp>
    </p:spTree>
    <p:extLst>
      <p:ext uri="{BB962C8B-B14F-4D97-AF65-F5344CB8AC3E}">
        <p14:creationId xmlns:p14="http://schemas.microsoft.com/office/powerpoint/2010/main" val="1470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00800"/>
            <a:ext cx="2133600" cy="365125"/>
          </a:xfrm>
          <a:prstGeom prst="rect">
            <a:avLst/>
          </a:prstGeom>
        </p:spPr>
        <p:txBody>
          <a:bodyPr/>
          <a:lstStyle/>
          <a:p>
            <a:fld id="{C429444D-2741-4371-85DC-53AC13F9421A}" type="datetime1">
              <a:rPr lang="en-US" smtClean="0"/>
              <a:t>2/11/2019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2F0E47B-4FC6-4104-B1D0-7FC471F5C595}" type="slidenum">
              <a:rPr lang="en-US" smtClean="0"/>
              <a:t>‹#›</a:t>
            </a:fld>
            <a:endParaRPr lang="en-US" dirty="0"/>
          </a:p>
        </p:txBody>
      </p:sp>
    </p:spTree>
    <p:extLst>
      <p:ext uri="{BB962C8B-B14F-4D97-AF65-F5344CB8AC3E}">
        <p14:creationId xmlns:p14="http://schemas.microsoft.com/office/powerpoint/2010/main" val="329045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00800"/>
            <a:ext cx="2133600" cy="365125"/>
          </a:xfrm>
          <a:prstGeom prst="rect">
            <a:avLst/>
          </a:prstGeom>
        </p:spPr>
        <p:txBody>
          <a:bodyPr/>
          <a:lstStyle/>
          <a:p>
            <a:fld id="{5A9FD312-D9B5-4C12-91A9-85D205E7D7B8}" type="datetime1">
              <a:rPr lang="en-US" smtClean="0"/>
              <a:t>2/11/2019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2F0E47B-4FC6-4104-B1D0-7FC471F5C595}" type="slidenum">
              <a:rPr lang="en-US" smtClean="0"/>
              <a:t>‹#›</a:t>
            </a:fld>
            <a:endParaRPr lang="en-US" dirty="0"/>
          </a:p>
        </p:txBody>
      </p:sp>
    </p:spTree>
    <p:extLst>
      <p:ext uri="{BB962C8B-B14F-4D97-AF65-F5344CB8AC3E}">
        <p14:creationId xmlns:p14="http://schemas.microsoft.com/office/powerpoint/2010/main" val="330616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400800"/>
            <a:ext cx="2133600" cy="365125"/>
          </a:xfrm>
          <a:prstGeom prst="rect">
            <a:avLst/>
          </a:prstGeom>
        </p:spPr>
        <p:txBody>
          <a:bodyPr/>
          <a:lstStyle/>
          <a:p>
            <a:fld id="{D7916983-FBCB-4D5D-B790-2E821DB046D0}" type="datetime1">
              <a:rPr lang="en-US" smtClean="0"/>
              <a:t>2/11/2019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2F0E47B-4FC6-4104-B1D0-7FC471F5C595}" type="slidenum">
              <a:rPr lang="en-US" smtClean="0"/>
              <a:t>‹#›</a:t>
            </a:fld>
            <a:endParaRPr lang="en-US" dirty="0"/>
          </a:p>
        </p:txBody>
      </p:sp>
    </p:spTree>
    <p:extLst>
      <p:ext uri="{BB962C8B-B14F-4D97-AF65-F5344CB8AC3E}">
        <p14:creationId xmlns:p14="http://schemas.microsoft.com/office/powerpoint/2010/main" val="389546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400800"/>
            <a:ext cx="2133600" cy="365125"/>
          </a:xfrm>
          <a:prstGeom prst="rect">
            <a:avLst/>
          </a:prstGeom>
        </p:spPr>
        <p:txBody>
          <a:bodyPr/>
          <a:lstStyle/>
          <a:p>
            <a:fld id="{5E17A16D-DBE8-4110-89AD-9642821118D9}" type="datetime1">
              <a:rPr lang="en-US" smtClean="0"/>
              <a:t>2/11/2019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2F0E47B-4FC6-4104-B1D0-7FC471F5C595}" type="slidenum">
              <a:rPr lang="en-US" smtClean="0"/>
              <a:t>‹#›</a:t>
            </a:fld>
            <a:endParaRPr lang="en-US" dirty="0"/>
          </a:p>
        </p:txBody>
      </p:sp>
    </p:spTree>
    <p:extLst>
      <p:ext uri="{BB962C8B-B14F-4D97-AF65-F5344CB8AC3E}">
        <p14:creationId xmlns:p14="http://schemas.microsoft.com/office/powerpoint/2010/main" val="379531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007BC7-4608-4595-A1F9-EFF5F06E0D2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69272"/>
            <a:ext cx="9144000" cy="692727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24000"/>
            <a:ext cx="8229600" cy="41148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3429000" y="6218237"/>
            <a:ext cx="2133600" cy="365125"/>
          </a:xfrm>
          <a:prstGeom prst="rect">
            <a:avLst/>
          </a:prstGeom>
        </p:spPr>
        <p:txBody>
          <a:bodyPr vert="horz" lIns="91440" tIns="45720" rIns="91440" bIns="45720" rtlCol="0" anchor="ctr"/>
          <a:lstStyle>
            <a:lvl1pPr algn="ctr">
              <a:defRPr sz="1200">
                <a:solidFill>
                  <a:schemeClr val="bg1"/>
                </a:solidFill>
              </a:defRPr>
            </a:lvl1pPr>
          </a:lstStyle>
          <a:p>
            <a:fld id="{52F0E47B-4FC6-4104-B1D0-7FC471F5C595}" type="slidenum">
              <a:rPr lang="en-US" smtClean="0"/>
              <a:pPr/>
              <a:t>‹#›</a:t>
            </a:fld>
            <a:endParaRPr lang="en-US" dirty="0"/>
          </a:p>
        </p:txBody>
      </p:sp>
      <p:pic>
        <p:nvPicPr>
          <p:cNvPr id="7" name="Picture 6">
            <a:extLst>
              <a:ext uri="{FF2B5EF4-FFF2-40B4-BE49-F238E27FC236}">
                <a16:creationId xmlns:a16="http://schemas.microsoft.com/office/drawing/2014/main" id="{15007BC7-4608-4595-A1F9-EFF5F06E0D2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9273"/>
            <a:ext cx="9144000" cy="6927273"/>
          </a:xfrm>
          <a:prstGeom prst="rect">
            <a:avLst/>
          </a:prstGeom>
        </p:spPr>
      </p:pic>
    </p:spTree>
    <p:extLst>
      <p:ext uri="{BB962C8B-B14F-4D97-AF65-F5344CB8AC3E}">
        <p14:creationId xmlns:p14="http://schemas.microsoft.com/office/powerpoint/2010/main" val="3434237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Job Quality among workers with a disability</a:t>
            </a:r>
            <a:endParaRPr lang="en-US" dirty="0"/>
          </a:p>
        </p:txBody>
      </p:sp>
      <p:sp>
        <p:nvSpPr>
          <p:cNvPr id="3" name="Subtitle 2"/>
          <p:cNvSpPr>
            <a:spLocks noGrp="1"/>
          </p:cNvSpPr>
          <p:nvPr>
            <p:ph type="subTitle" idx="1"/>
          </p:nvPr>
        </p:nvSpPr>
        <p:spPr/>
        <p:txBody>
          <a:bodyPr/>
          <a:lstStyle/>
          <a:p>
            <a:r>
              <a:rPr lang="en-US" dirty="0" smtClean="0"/>
              <a:t>Megan Henly</a:t>
            </a:r>
          </a:p>
          <a:p>
            <a:r>
              <a:rPr lang="en-US" dirty="0" smtClean="0"/>
              <a:t>Debra Brucker</a:t>
            </a:r>
          </a:p>
          <a:p>
            <a:r>
              <a:rPr lang="en-US" dirty="0" smtClean="0"/>
              <a:t>UNH</a:t>
            </a:r>
            <a:endParaRPr lang="en-US" dirty="0"/>
          </a:p>
        </p:txBody>
      </p:sp>
      <p:sp>
        <p:nvSpPr>
          <p:cNvPr id="4" name="Date Placeholder 3"/>
          <p:cNvSpPr>
            <a:spLocks noGrp="1"/>
          </p:cNvSpPr>
          <p:nvPr>
            <p:ph type="dt" sz="half" idx="10"/>
          </p:nvPr>
        </p:nvSpPr>
        <p:spPr/>
        <p:txBody>
          <a:bodyPr/>
          <a:lstStyle/>
          <a:p>
            <a:fld id="{CA077B74-A921-42C6-9AA7-8788D66488B6}" type="datetime1">
              <a:rPr lang="en-US" smtClean="0"/>
              <a:t>2/11/2019</a:t>
            </a:fld>
            <a:endParaRPr lang="en-US" dirty="0"/>
          </a:p>
        </p:txBody>
      </p:sp>
    </p:spTree>
    <p:extLst>
      <p:ext uri="{BB962C8B-B14F-4D97-AF65-F5344CB8AC3E}">
        <p14:creationId xmlns:p14="http://schemas.microsoft.com/office/powerpoint/2010/main" val="2605546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Job Quality Measure 3: </a:t>
            </a:r>
            <a:br>
              <a:rPr lang="en-US" dirty="0" smtClean="0"/>
            </a:br>
            <a:r>
              <a:rPr lang="en-US" dirty="0" smtClean="0"/>
              <a:t>Employment quality</a:t>
            </a:r>
            <a:endParaRPr lang="en-US" dirty="0"/>
          </a:p>
        </p:txBody>
      </p:sp>
      <p:sp>
        <p:nvSpPr>
          <p:cNvPr id="3" name="Content Placeholder 2"/>
          <p:cNvSpPr>
            <a:spLocks noGrp="1"/>
          </p:cNvSpPr>
          <p:nvPr>
            <p:ph idx="1"/>
          </p:nvPr>
        </p:nvSpPr>
        <p:spPr/>
        <p:txBody>
          <a:bodyPr/>
          <a:lstStyle/>
          <a:p>
            <a:r>
              <a:rPr lang="en-US" dirty="0" smtClean="0"/>
              <a:t>We include </a:t>
            </a:r>
            <a:r>
              <a:rPr lang="en-US" dirty="0"/>
              <a:t>6</a:t>
            </a:r>
            <a:r>
              <a:rPr lang="en-US" dirty="0" smtClean="0"/>
              <a:t> </a:t>
            </a:r>
            <a:r>
              <a:rPr lang="en-US" dirty="0" smtClean="0"/>
              <a:t>dimensions</a:t>
            </a:r>
          </a:p>
          <a:p>
            <a:pPr marL="971550" lvl="1" indent="-514350">
              <a:buFont typeface="+mj-lt"/>
              <a:buAutoNum type="arabicParenR"/>
            </a:pPr>
            <a:r>
              <a:rPr lang="en-US" dirty="0" smtClean="0"/>
              <a:t>Fringe benefits</a:t>
            </a:r>
          </a:p>
          <a:p>
            <a:pPr marL="971550" lvl="1" indent="-514350">
              <a:buFont typeface="+mj-lt"/>
              <a:buAutoNum type="arabicParenR"/>
            </a:pPr>
            <a:r>
              <a:rPr lang="en-US" dirty="0" smtClean="0"/>
              <a:t>Job security</a:t>
            </a:r>
          </a:p>
          <a:p>
            <a:pPr marL="971550" lvl="1" indent="-514350">
              <a:buFont typeface="+mj-lt"/>
              <a:buAutoNum type="arabicParenR"/>
            </a:pPr>
            <a:r>
              <a:rPr lang="en-US" dirty="0" smtClean="0"/>
              <a:t>Workplace safety</a:t>
            </a:r>
          </a:p>
          <a:p>
            <a:pPr marL="971550" lvl="1" indent="-514350">
              <a:buFont typeface="+mj-lt"/>
              <a:buAutoNum type="arabicParenR"/>
            </a:pPr>
            <a:r>
              <a:rPr lang="en-US" dirty="0" smtClean="0"/>
              <a:t>Work-life </a:t>
            </a:r>
            <a:r>
              <a:rPr lang="en-US" dirty="0" smtClean="0"/>
              <a:t>balance</a:t>
            </a:r>
          </a:p>
          <a:p>
            <a:pPr marL="971550" lvl="1" indent="-514350">
              <a:buFont typeface="+mj-lt"/>
              <a:buAutoNum type="arabicParenR"/>
            </a:pPr>
            <a:r>
              <a:rPr lang="en-US" dirty="0" smtClean="0"/>
              <a:t>Work support</a:t>
            </a:r>
            <a:endParaRPr lang="en-US" dirty="0" smtClean="0"/>
          </a:p>
          <a:p>
            <a:pPr marL="971550" lvl="1" indent="-514350">
              <a:buFont typeface="+mj-lt"/>
              <a:buAutoNum type="arabicParenR"/>
            </a:pPr>
            <a:r>
              <a:rPr lang="en-US" dirty="0" smtClean="0"/>
              <a:t>Workplace autonomy</a:t>
            </a:r>
          </a:p>
          <a:p>
            <a:pPr lvl="1"/>
            <a:endParaRPr lang="en-US" dirty="0"/>
          </a:p>
        </p:txBody>
      </p:sp>
      <p:sp>
        <p:nvSpPr>
          <p:cNvPr id="4" name="Date Placeholder 3"/>
          <p:cNvSpPr>
            <a:spLocks noGrp="1"/>
          </p:cNvSpPr>
          <p:nvPr>
            <p:ph type="dt" sz="half" idx="10"/>
          </p:nvPr>
        </p:nvSpPr>
        <p:spPr/>
        <p:txBody>
          <a:bodyPr/>
          <a:lstStyle/>
          <a:p>
            <a:fld id="{288F55F0-8A6C-4A5B-A395-AB72E1375FA0}" type="datetime1">
              <a:rPr lang="en-US" smtClean="0"/>
              <a:t>2/11/2019</a:t>
            </a:fld>
            <a:endParaRPr lang="en-US"/>
          </a:p>
        </p:txBody>
      </p:sp>
      <p:sp>
        <p:nvSpPr>
          <p:cNvPr id="5" name="Slide Number Placeholder 4"/>
          <p:cNvSpPr>
            <a:spLocks noGrp="1"/>
          </p:cNvSpPr>
          <p:nvPr>
            <p:ph type="sldNum" sz="quarter" idx="12"/>
          </p:nvPr>
        </p:nvSpPr>
        <p:spPr/>
        <p:txBody>
          <a:bodyPr/>
          <a:lstStyle/>
          <a:p>
            <a:fld id="{52F0E47B-4FC6-4104-B1D0-7FC471F5C595}" type="slidenum">
              <a:rPr lang="en-US" smtClean="0"/>
              <a:t>10</a:t>
            </a:fld>
            <a:endParaRPr lang="en-US"/>
          </a:p>
        </p:txBody>
      </p:sp>
    </p:spTree>
    <p:extLst>
      <p:ext uri="{BB962C8B-B14F-4D97-AF65-F5344CB8AC3E}">
        <p14:creationId xmlns:p14="http://schemas.microsoft.com/office/powerpoint/2010/main" val="3422419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Measure 3. Adjusted percent of full-time workers holding good quality jobs</a:t>
            </a:r>
            <a:br>
              <a:rPr lang="en-US" smtClean="0"/>
            </a:br>
            <a:endParaRPr lang="en-US" dirty="0"/>
          </a:p>
        </p:txBody>
      </p:sp>
      <p:sp>
        <p:nvSpPr>
          <p:cNvPr id="3" name="Date Placeholder 2"/>
          <p:cNvSpPr>
            <a:spLocks noGrp="1"/>
          </p:cNvSpPr>
          <p:nvPr>
            <p:ph type="dt" sz="half" idx="10"/>
          </p:nvPr>
        </p:nvSpPr>
        <p:spPr/>
        <p:txBody>
          <a:bodyPr/>
          <a:lstStyle/>
          <a:p>
            <a:fld id="{C429444D-2741-4371-85DC-53AC13F9421A}" type="datetime1">
              <a:rPr lang="en-US" smtClean="0"/>
              <a:pPr/>
              <a:t>2/11/2019</a:t>
            </a:fld>
            <a:endParaRPr lang="en-US"/>
          </a:p>
        </p:txBody>
      </p:sp>
      <p:sp>
        <p:nvSpPr>
          <p:cNvPr id="4" name="Slide Number Placeholder 3"/>
          <p:cNvSpPr>
            <a:spLocks noGrp="1"/>
          </p:cNvSpPr>
          <p:nvPr>
            <p:ph type="sldNum" sz="quarter" idx="12"/>
          </p:nvPr>
        </p:nvSpPr>
        <p:spPr/>
        <p:txBody>
          <a:bodyPr/>
          <a:lstStyle/>
          <a:p>
            <a:fld id="{52F0E47B-4FC6-4104-B1D0-7FC471F5C595}" type="slidenum">
              <a:rPr lang="en-US" smtClean="0"/>
              <a:pPr/>
              <a:t>11</a:t>
            </a:fld>
            <a:endParaRPr lang="en-US"/>
          </a:p>
        </p:txBody>
      </p:sp>
      <p:graphicFrame>
        <p:nvGraphicFramePr>
          <p:cNvPr id="6" name="Chart 5">
            <a:extLst>
              <a:ext uri="{FF2B5EF4-FFF2-40B4-BE49-F238E27FC236}">
                <a16:creationId xmlns:a16="http://schemas.microsoft.com/office/drawing/2014/main" id="{3C638A81-4F9C-4A28-85BB-03EB02C8D960}"/>
              </a:ext>
            </a:extLst>
          </p:cNvPr>
          <p:cNvGraphicFramePr>
            <a:graphicFrameLocks/>
          </p:cNvGraphicFramePr>
          <p:nvPr>
            <p:extLst>
              <p:ext uri="{D42A27DB-BD31-4B8C-83A1-F6EECF244321}">
                <p14:modId xmlns:p14="http://schemas.microsoft.com/office/powerpoint/2010/main" val="1477889670"/>
              </p:ext>
            </p:extLst>
          </p:nvPr>
        </p:nvGraphicFramePr>
        <p:xfrm>
          <a:off x="990600" y="1219200"/>
          <a:ext cx="7234237" cy="44145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0" y="5647967"/>
            <a:ext cx="3505960" cy="369332"/>
          </a:xfrm>
          <a:prstGeom prst="rect">
            <a:avLst/>
          </a:prstGeom>
          <a:noFill/>
        </p:spPr>
        <p:txBody>
          <a:bodyPr wrap="none" rtlCol="0">
            <a:spAutoFit/>
          </a:bodyPr>
          <a:lstStyle/>
          <a:p>
            <a:r>
              <a:rPr lang="en-US" dirty="0" smtClean="0"/>
              <a:t>Source: General Social Survey (GSS)</a:t>
            </a:r>
            <a:endParaRPr lang="en-US" dirty="0"/>
          </a:p>
        </p:txBody>
      </p:sp>
    </p:spTree>
    <p:extLst>
      <p:ext uri="{BB962C8B-B14F-4D97-AF65-F5344CB8AC3E}">
        <p14:creationId xmlns:p14="http://schemas.microsoft.com/office/powerpoint/2010/main" val="969242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Understanding </a:t>
            </a:r>
            <a:r>
              <a:rPr lang="en-US" i="1" dirty="0" smtClean="0"/>
              <a:t>employment trends </a:t>
            </a:r>
            <a:r>
              <a:rPr lang="en-US" dirty="0" smtClean="0"/>
              <a:t>means looking at a variety of measures</a:t>
            </a:r>
          </a:p>
          <a:p>
            <a:r>
              <a:rPr lang="en-US" dirty="0" smtClean="0"/>
              <a:t>There are different ways to assess job quality</a:t>
            </a:r>
          </a:p>
          <a:p>
            <a:r>
              <a:rPr lang="en-US" dirty="0" smtClean="0"/>
              <a:t>For some measures, workers with a disability have substantially lower rates of job quality than workers with no disability</a:t>
            </a:r>
          </a:p>
          <a:p>
            <a:endParaRPr lang="en-US" dirty="0"/>
          </a:p>
        </p:txBody>
      </p:sp>
      <p:sp>
        <p:nvSpPr>
          <p:cNvPr id="4" name="Date Placeholder 3"/>
          <p:cNvSpPr>
            <a:spLocks noGrp="1"/>
          </p:cNvSpPr>
          <p:nvPr>
            <p:ph type="dt" sz="half" idx="10"/>
          </p:nvPr>
        </p:nvSpPr>
        <p:spPr/>
        <p:txBody>
          <a:bodyPr/>
          <a:lstStyle/>
          <a:p>
            <a:fld id="{288F55F0-8A6C-4A5B-A395-AB72E1375FA0}" type="datetime1">
              <a:rPr lang="en-US" smtClean="0"/>
              <a:t>2/11/2019</a:t>
            </a:fld>
            <a:endParaRPr lang="en-US" dirty="0"/>
          </a:p>
        </p:txBody>
      </p:sp>
      <p:sp>
        <p:nvSpPr>
          <p:cNvPr id="5" name="Slide Number Placeholder 4"/>
          <p:cNvSpPr>
            <a:spLocks noGrp="1"/>
          </p:cNvSpPr>
          <p:nvPr>
            <p:ph type="sldNum" sz="quarter" idx="12"/>
          </p:nvPr>
        </p:nvSpPr>
        <p:spPr/>
        <p:txBody>
          <a:bodyPr/>
          <a:lstStyle/>
          <a:p>
            <a:fld id="{52F0E47B-4FC6-4104-B1D0-7FC471F5C595}" type="slidenum">
              <a:rPr lang="en-US" smtClean="0"/>
              <a:t>12</a:t>
            </a:fld>
            <a:endParaRPr lang="en-US" dirty="0"/>
          </a:p>
        </p:txBody>
      </p:sp>
    </p:spTree>
    <p:extLst>
      <p:ext uri="{BB962C8B-B14F-4D97-AF65-F5344CB8AC3E}">
        <p14:creationId xmlns:p14="http://schemas.microsoft.com/office/powerpoint/2010/main" val="8166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Acknowledgements</a:t>
            </a:r>
            <a:endParaRPr lang="en-US" dirty="0"/>
          </a:p>
        </p:txBody>
      </p:sp>
      <p:sp>
        <p:nvSpPr>
          <p:cNvPr id="2" name="Date Placeholder 1"/>
          <p:cNvSpPr>
            <a:spLocks noGrp="1"/>
          </p:cNvSpPr>
          <p:nvPr>
            <p:ph type="dt" sz="half" idx="10"/>
          </p:nvPr>
        </p:nvSpPr>
        <p:spPr/>
        <p:txBody>
          <a:bodyPr/>
          <a:lstStyle/>
          <a:p>
            <a:fld id="{5A9FD312-D9B5-4C12-91A9-85D205E7D7B8}" type="datetime1">
              <a:rPr lang="en-US" smtClean="0"/>
              <a:t>2/11/2019</a:t>
            </a:fld>
            <a:endParaRPr lang="en-US" dirty="0"/>
          </a:p>
        </p:txBody>
      </p:sp>
      <p:sp>
        <p:nvSpPr>
          <p:cNvPr id="3" name="Slide Number Placeholder 2"/>
          <p:cNvSpPr>
            <a:spLocks noGrp="1"/>
          </p:cNvSpPr>
          <p:nvPr>
            <p:ph type="sldNum" sz="quarter" idx="12"/>
          </p:nvPr>
        </p:nvSpPr>
        <p:spPr/>
        <p:txBody>
          <a:bodyPr/>
          <a:lstStyle/>
          <a:p>
            <a:fld id="{52F0E47B-4FC6-4104-B1D0-7FC471F5C595}" type="slidenum">
              <a:rPr lang="en-US" smtClean="0"/>
              <a:t>2</a:t>
            </a:fld>
            <a:endParaRPr lang="en-US" dirty="0"/>
          </a:p>
        </p:txBody>
      </p:sp>
      <p:sp>
        <p:nvSpPr>
          <p:cNvPr id="4" name="Rectangle 2"/>
          <p:cNvSpPr txBox="1">
            <a:spLocks noChangeArrowheads="1"/>
          </p:cNvSpPr>
          <p:nvPr/>
        </p:nvSpPr>
        <p:spPr>
          <a:xfrm>
            <a:off x="342900" y="1751647"/>
            <a:ext cx="8648700" cy="371538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Font typeface="Arial" pitchFamily="34" charset="0"/>
              <a:buNone/>
            </a:pPr>
            <a:r>
              <a:rPr lang="en-US" sz="2400" dirty="0" smtClean="0">
                <a:latin typeface="Calibri" panose="020F0502020204030204" pitchFamily="34" charset="0"/>
              </a:rPr>
              <a:t>Funding for this study was provided by the Research and Training Center on Employment Policy and Measurement at the University of New Hampshire, which is funded by the National Institute for Disability, Independent Living, and Rehabilitation Research, in the Administration for Community Living, at the U.S. Department of Health and Human Services (DHHS) under cooperative agreement 9ORT5037-02-00. The contents do not necessarily represent the policy of DHHS and you should not assume endorsement by the federal government (EDGAR, 75.620 (b)).</a:t>
            </a:r>
            <a:endParaRPr lang="en-US" sz="2400" dirty="0">
              <a:latin typeface="Calibri" panose="020F0502020204030204" pitchFamily="34" charset="0"/>
            </a:endParaRPr>
          </a:p>
        </p:txBody>
      </p:sp>
    </p:spTree>
    <p:extLst>
      <p:ext uri="{BB962C8B-B14F-4D97-AF65-F5344CB8AC3E}">
        <p14:creationId xmlns:p14="http://schemas.microsoft.com/office/powerpoint/2010/main" val="539435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Employment: </a:t>
            </a:r>
            <a:br>
              <a:rPr lang="en-US" dirty="0" smtClean="0"/>
            </a:br>
            <a:r>
              <a:rPr lang="en-US" dirty="0" smtClean="0"/>
              <a:t>What measures do we have?</a:t>
            </a:r>
            <a:endParaRPr lang="en-US" dirty="0"/>
          </a:p>
        </p:txBody>
      </p:sp>
      <p:sp>
        <p:nvSpPr>
          <p:cNvPr id="3" name="Content Placeholder 2"/>
          <p:cNvSpPr>
            <a:spLocks noGrp="1"/>
          </p:cNvSpPr>
          <p:nvPr>
            <p:ph sz="half" idx="1"/>
          </p:nvPr>
        </p:nvSpPr>
        <p:spPr>
          <a:xfrm>
            <a:off x="152400" y="1600200"/>
            <a:ext cx="2590800" cy="4525963"/>
          </a:xfrm>
        </p:spPr>
        <p:txBody>
          <a:bodyPr/>
          <a:lstStyle/>
          <a:p>
            <a:r>
              <a:rPr lang="en-US" dirty="0" smtClean="0"/>
              <a:t>Labor force participation </a:t>
            </a:r>
            <a:r>
              <a:rPr lang="en-US" dirty="0" smtClean="0"/>
              <a:t>rate</a:t>
            </a:r>
            <a:br>
              <a:rPr lang="en-US" dirty="0" smtClean="0"/>
            </a:br>
            <a:endParaRPr lang="en-US" dirty="0" smtClean="0"/>
          </a:p>
          <a:p>
            <a:r>
              <a:rPr lang="en-US" dirty="0" smtClean="0"/>
              <a:t>Employment</a:t>
            </a:r>
          </a:p>
          <a:p>
            <a:pPr marL="0" indent="0">
              <a:buNone/>
            </a:pPr>
            <a:r>
              <a:rPr lang="en-US" dirty="0" smtClean="0"/>
              <a:t>-to-population</a:t>
            </a:r>
            <a:br>
              <a:rPr lang="en-US" dirty="0" smtClean="0"/>
            </a:br>
            <a:r>
              <a:rPr lang="en-US" dirty="0" smtClean="0"/>
              <a:t> ratio</a:t>
            </a:r>
            <a:br>
              <a:rPr lang="en-US" dirty="0" smtClean="0"/>
            </a:br>
            <a:endParaRPr lang="en-US" dirty="0" smtClean="0"/>
          </a:p>
          <a:p>
            <a:r>
              <a:rPr lang="en-US" dirty="0" smtClean="0">
                <a:solidFill>
                  <a:srgbClr val="FF0000"/>
                </a:solidFill>
              </a:rPr>
              <a:t>Job Quality</a:t>
            </a:r>
          </a:p>
        </p:txBody>
      </p:sp>
      <p:sp>
        <p:nvSpPr>
          <p:cNvPr id="4" name="Date Placeholder 3"/>
          <p:cNvSpPr>
            <a:spLocks noGrp="1"/>
          </p:cNvSpPr>
          <p:nvPr>
            <p:ph type="dt" sz="half" idx="10"/>
          </p:nvPr>
        </p:nvSpPr>
        <p:spPr/>
        <p:txBody>
          <a:bodyPr/>
          <a:lstStyle/>
          <a:p>
            <a:fld id="{30185FB1-B8E1-4AE6-B76F-F64B334B0455}" type="datetime1">
              <a:rPr lang="en-US" smtClean="0"/>
              <a:t>2/11/2019</a:t>
            </a:fld>
            <a:endParaRPr lang="en-US" dirty="0"/>
          </a:p>
        </p:txBody>
      </p:sp>
      <p:sp>
        <p:nvSpPr>
          <p:cNvPr id="5" name="Slide Number Placeholder 4"/>
          <p:cNvSpPr>
            <a:spLocks noGrp="1"/>
          </p:cNvSpPr>
          <p:nvPr>
            <p:ph type="sldNum" sz="quarter" idx="12"/>
          </p:nvPr>
        </p:nvSpPr>
        <p:spPr/>
        <p:txBody>
          <a:bodyPr/>
          <a:lstStyle/>
          <a:p>
            <a:fld id="{52F0E47B-4FC6-4104-B1D0-7FC471F5C595}" type="slidenum">
              <a:rPr lang="en-US" smtClean="0"/>
              <a:t>3</a:t>
            </a:fld>
            <a:endParaRPr lang="en-US" dirty="0"/>
          </a:p>
        </p:txBody>
      </p:sp>
      <p:pic>
        <p:nvPicPr>
          <p:cNvPr id="6" name="Content Placeholder 5" descr="This chart shows that the labor force participation rate was 76.9% for people without a disability and just 33.3% for people with a disability in December 2018. Over the prior year, the rate has increased slightly for people without a disability and decreased slightly for people with a disability." title="Employment Rate Info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576" y="1635071"/>
            <a:ext cx="6306920" cy="3618831"/>
          </a:xfrm>
          <a:prstGeom prst="rect">
            <a:avLst/>
          </a:prstGeom>
        </p:spPr>
      </p:pic>
    </p:spTree>
    <p:extLst>
      <p:ext uri="{BB962C8B-B14F-4D97-AF65-F5344CB8AC3E}">
        <p14:creationId xmlns:p14="http://schemas.microsoft.com/office/powerpoint/2010/main" val="357794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interest: Job Quality</a:t>
            </a:r>
            <a:endParaRPr lang="en-US" dirty="0"/>
          </a:p>
        </p:txBody>
      </p:sp>
      <p:sp>
        <p:nvSpPr>
          <p:cNvPr id="3" name="Content Placeholder 2"/>
          <p:cNvSpPr>
            <a:spLocks noGrp="1"/>
          </p:cNvSpPr>
          <p:nvPr>
            <p:ph idx="1"/>
          </p:nvPr>
        </p:nvSpPr>
        <p:spPr/>
        <p:txBody>
          <a:bodyPr/>
          <a:lstStyle/>
          <a:p>
            <a:pPr marL="0" indent="0" algn="ctr">
              <a:spcBef>
                <a:spcPts val="600"/>
              </a:spcBef>
              <a:buNone/>
            </a:pPr>
            <a:r>
              <a:rPr lang="en-US" b="1" dirty="0">
                <a:latin typeface="Calibri" panose="020F0502020204030204" pitchFamily="34" charset="0"/>
                <a:cs typeface="Calibri" panose="020F0502020204030204" pitchFamily="34" charset="0"/>
              </a:rPr>
              <a:t>Are </a:t>
            </a:r>
            <a:r>
              <a:rPr lang="en-US" b="1" dirty="0">
                <a:solidFill>
                  <a:srgbClr val="FF0000"/>
                </a:solidFill>
                <a:latin typeface="Calibri" panose="020F0502020204030204" pitchFamily="34" charset="0"/>
                <a:cs typeface="Calibri" panose="020F0502020204030204" pitchFamily="34" charset="0"/>
              </a:rPr>
              <a:t>workers</a:t>
            </a:r>
            <a:r>
              <a:rPr lang="en-US" b="1" dirty="0">
                <a:latin typeface="Calibri" panose="020F0502020204030204" pitchFamily="34" charset="0"/>
                <a:cs typeface="Calibri" panose="020F0502020204030204" pitchFamily="34" charset="0"/>
              </a:rPr>
              <a:t> with disabilities less likely than </a:t>
            </a:r>
          </a:p>
          <a:p>
            <a:pPr marL="0" indent="0" algn="ctr">
              <a:spcBef>
                <a:spcPts val="600"/>
              </a:spcBef>
              <a:buNone/>
            </a:pPr>
            <a:r>
              <a:rPr lang="en-US" b="1" dirty="0">
                <a:latin typeface="Calibri" panose="020F0502020204030204" pitchFamily="34" charset="0"/>
                <a:cs typeface="Calibri" panose="020F0502020204030204" pitchFamily="34" charset="0"/>
              </a:rPr>
              <a:t>workers without disabilities to hold good quality jobs in the U.S</a:t>
            </a:r>
            <a:r>
              <a:rPr lang="en-US" b="1" dirty="0" smtClean="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fld id="{288F55F0-8A6C-4A5B-A395-AB72E1375FA0}" type="datetime1">
              <a:rPr lang="en-US" smtClean="0"/>
              <a:t>2/11/2019</a:t>
            </a:fld>
            <a:endParaRPr lang="en-US" dirty="0"/>
          </a:p>
        </p:txBody>
      </p:sp>
      <p:sp>
        <p:nvSpPr>
          <p:cNvPr id="5" name="Slide Number Placeholder 4"/>
          <p:cNvSpPr>
            <a:spLocks noGrp="1"/>
          </p:cNvSpPr>
          <p:nvPr>
            <p:ph type="sldNum" sz="quarter" idx="12"/>
          </p:nvPr>
        </p:nvSpPr>
        <p:spPr/>
        <p:txBody>
          <a:bodyPr/>
          <a:lstStyle/>
          <a:p>
            <a:fld id="{52F0E47B-4FC6-4104-B1D0-7FC471F5C595}" type="slidenum">
              <a:rPr lang="en-US" smtClean="0"/>
              <a:t>4</a:t>
            </a:fld>
            <a:endParaRPr lang="en-US" dirty="0"/>
          </a:p>
        </p:txBody>
      </p:sp>
    </p:spTree>
    <p:extLst>
      <p:ext uri="{BB962C8B-B14F-4D97-AF65-F5344CB8AC3E}">
        <p14:creationId xmlns:p14="http://schemas.microsoft.com/office/powerpoint/2010/main" val="20850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measures of job quality</a:t>
            </a:r>
            <a:endParaRPr lang="en-US" dirty="0"/>
          </a:p>
        </p:txBody>
      </p:sp>
      <p:sp>
        <p:nvSpPr>
          <p:cNvPr id="6" name="Content Placeholder 5"/>
          <p:cNvSpPr>
            <a:spLocks noGrp="1"/>
          </p:cNvSpPr>
          <p:nvPr>
            <p:ph idx="1"/>
          </p:nvPr>
        </p:nvSpPr>
        <p:spPr/>
        <p:txBody>
          <a:bodyPr/>
          <a:lstStyle/>
          <a:p>
            <a:r>
              <a:rPr lang="en-US" dirty="0" smtClean="0"/>
              <a:t>European Job Quality Index</a:t>
            </a:r>
          </a:p>
          <a:p>
            <a:pPr lvl="1"/>
            <a:r>
              <a:rPr lang="en-US" dirty="0" smtClean="0"/>
              <a:t>Pay &amp; benefits</a:t>
            </a:r>
          </a:p>
          <a:p>
            <a:pPr lvl="1"/>
            <a:r>
              <a:rPr lang="en-US" dirty="0" smtClean="0"/>
              <a:t>Intrinsic quality of work</a:t>
            </a:r>
          </a:p>
          <a:p>
            <a:pPr lvl="1"/>
            <a:r>
              <a:rPr lang="en-US" dirty="0" smtClean="0"/>
              <a:t>Employment quality</a:t>
            </a:r>
          </a:p>
          <a:p>
            <a:pPr lvl="1"/>
            <a:r>
              <a:rPr lang="en-US" dirty="0" smtClean="0"/>
              <a:t>Health &amp; safety</a:t>
            </a:r>
          </a:p>
          <a:p>
            <a:pPr lvl="1"/>
            <a:r>
              <a:rPr lang="en-US" dirty="0" smtClean="0"/>
              <a:t>Work-life balance</a:t>
            </a:r>
            <a:endParaRPr lang="en-US" dirty="0"/>
          </a:p>
        </p:txBody>
      </p:sp>
      <p:sp>
        <p:nvSpPr>
          <p:cNvPr id="3" name="Date Placeholder 2"/>
          <p:cNvSpPr>
            <a:spLocks noGrp="1"/>
          </p:cNvSpPr>
          <p:nvPr>
            <p:ph type="dt" sz="half" idx="10"/>
          </p:nvPr>
        </p:nvSpPr>
        <p:spPr/>
        <p:txBody>
          <a:bodyPr/>
          <a:lstStyle/>
          <a:p>
            <a:fld id="{C429444D-2741-4371-85DC-53AC13F9421A}" type="datetime1">
              <a:rPr lang="en-US" smtClean="0"/>
              <a:t>2/11/2019</a:t>
            </a:fld>
            <a:endParaRPr lang="en-US" dirty="0"/>
          </a:p>
        </p:txBody>
      </p:sp>
      <p:sp>
        <p:nvSpPr>
          <p:cNvPr id="4" name="Slide Number Placeholder 3"/>
          <p:cNvSpPr>
            <a:spLocks noGrp="1"/>
          </p:cNvSpPr>
          <p:nvPr>
            <p:ph type="sldNum" sz="quarter" idx="12"/>
          </p:nvPr>
        </p:nvSpPr>
        <p:spPr/>
        <p:txBody>
          <a:bodyPr/>
          <a:lstStyle/>
          <a:p>
            <a:fld id="{52F0E47B-4FC6-4104-B1D0-7FC471F5C595}" type="slidenum">
              <a:rPr lang="en-US" smtClean="0"/>
              <a:t>5</a:t>
            </a:fld>
            <a:endParaRPr lang="en-US" dirty="0"/>
          </a:p>
        </p:txBody>
      </p:sp>
      <p:sp>
        <p:nvSpPr>
          <p:cNvPr id="5" name="Oval 4"/>
          <p:cNvSpPr/>
          <p:nvPr/>
        </p:nvSpPr>
        <p:spPr>
          <a:xfrm>
            <a:off x="990600" y="2057400"/>
            <a:ext cx="2895600" cy="609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59602" y="2550952"/>
            <a:ext cx="3917197" cy="609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7200" y="3160552"/>
            <a:ext cx="4724400" cy="179244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90228" y="2082204"/>
            <a:ext cx="1131848" cy="461665"/>
          </a:xfrm>
          <a:prstGeom prst="rect">
            <a:avLst/>
          </a:prstGeom>
          <a:noFill/>
        </p:spPr>
        <p:txBody>
          <a:bodyPr wrap="none" rtlCol="0">
            <a:spAutoFit/>
          </a:bodyPr>
          <a:lstStyle/>
          <a:p>
            <a:r>
              <a:rPr lang="en-US" sz="2400" dirty="0" smtClean="0">
                <a:solidFill>
                  <a:srgbClr val="FF0000"/>
                </a:solidFill>
              </a:rPr>
              <a:t>Paper 1</a:t>
            </a:r>
            <a:endParaRPr lang="en-US" sz="2400" dirty="0">
              <a:solidFill>
                <a:srgbClr val="FF0000"/>
              </a:solidFill>
            </a:endParaRPr>
          </a:p>
        </p:txBody>
      </p:sp>
      <p:sp>
        <p:nvSpPr>
          <p:cNvPr id="10" name="TextBox 9"/>
          <p:cNvSpPr txBox="1"/>
          <p:nvPr/>
        </p:nvSpPr>
        <p:spPr>
          <a:xfrm>
            <a:off x="5410200" y="2667000"/>
            <a:ext cx="1131848" cy="461665"/>
          </a:xfrm>
          <a:prstGeom prst="rect">
            <a:avLst/>
          </a:prstGeom>
          <a:noFill/>
        </p:spPr>
        <p:txBody>
          <a:bodyPr wrap="none" rtlCol="0">
            <a:spAutoFit/>
          </a:bodyPr>
          <a:lstStyle/>
          <a:p>
            <a:r>
              <a:rPr lang="en-US" sz="2400" dirty="0" smtClean="0">
                <a:solidFill>
                  <a:srgbClr val="FF0000"/>
                </a:solidFill>
              </a:rPr>
              <a:t>Paper 2</a:t>
            </a:r>
            <a:endParaRPr lang="en-US" sz="2400" dirty="0">
              <a:solidFill>
                <a:srgbClr val="FF0000"/>
              </a:solidFill>
            </a:endParaRPr>
          </a:p>
        </p:txBody>
      </p:sp>
      <p:sp>
        <p:nvSpPr>
          <p:cNvPr id="11" name="TextBox 10"/>
          <p:cNvSpPr txBox="1"/>
          <p:nvPr/>
        </p:nvSpPr>
        <p:spPr>
          <a:xfrm>
            <a:off x="5421352" y="3669268"/>
            <a:ext cx="1131848" cy="461665"/>
          </a:xfrm>
          <a:prstGeom prst="rect">
            <a:avLst/>
          </a:prstGeom>
          <a:noFill/>
        </p:spPr>
        <p:txBody>
          <a:bodyPr wrap="none" rtlCol="0">
            <a:spAutoFit/>
          </a:bodyPr>
          <a:lstStyle/>
          <a:p>
            <a:r>
              <a:rPr lang="en-US" sz="2400" dirty="0" smtClean="0">
                <a:solidFill>
                  <a:srgbClr val="FF0000"/>
                </a:solidFill>
              </a:rPr>
              <a:t>Paper 3</a:t>
            </a:r>
            <a:endParaRPr lang="en-US" sz="2400" dirty="0">
              <a:solidFill>
                <a:srgbClr val="FF0000"/>
              </a:solidFill>
            </a:endParaRPr>
          </a:p>
        </p:txBody>
      </p:sp>
    </p:spTree>
    <p:extLst>
      <p:ext uri="{BB962C8B-B14F-4D97-AF65-F5344CB8AC3E}">
        <p14:creationId xmlns:p14="http://schemas.microsoft.com/office/powerpoint/2010/main" val="236943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Job Quality Measure 1: </a:t>
            </a:r>
            <a:br>
              <a:rPr lang="en-US" dirty="0" smtClean="0"/>
            </a:br>
            <a:r>
              <a:rPr lang="en-US" dirty="0" smtClean="0"/>
              <a:t>Pay and Benefits</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a:latin typeface="Calibri" panose="020F0502020204030204" pitchFamily="34" charset="0"/>
              </a:rPr>
              <a:t>Following Jones &amp; Schmitt (2016), a </a:t>
            </a:r>
            <a:r>
              <a:rPr lang="en-US" b="1" dirty="0">
                <a:latin typeface="Calibri" panose="020F0502020204030204" pitchFamily="34" charset="0"/>
              </a:rPr>
              <a:t>good</a:t>
            </a:r>
            <a:r>
              <a:rPr lang="en-US" dirty="0">
                <a:latin typeface="Calibri" panose="020F0502020204030204" pitchFamily="34" charset="0"/>
              </a:rPr>
              <a:t> </a:t>
            </a:r>
            <a:r>
              <a:rPr lang="en-US" b="1" dirty="0">
                <a:latin typeface="Calibri" panose="020F0502020204030204" pitchFamily="34" charset="0"/>
              </a:rPr>
              <a:t>quality job:</a:t>
            </a:r>
            <a:endParaRPr lang="en-US" dirty="0">
              <a:latin typeface="Calibri" panose="020F0502020204030204" pitchFamily="34" charset="0"/>
            </a:endParaRPr>
          </a:p>
          <a:p>
            <a:pPr lvl="1" algn="ctr"/>
            <a:endParaRPr lang="en-US" dirty="0">
              <a:latin typeface="Calibri" panose="020F0502020204030204" pitchFamily="34" charset="0"/>
            </a:endParaRPr>
          </a:p>
          <a:p>
            <a:pPr marL="914400" lvl="1" indent="-457200">
              <a:lnSpc>
                <a:spcPct val="150000"/>
              </a:lnSpc>
              <a:buAutoNum type="arabicParenR"/>
            </a:pPr>
            <a:r>
              <a:rPr lang="en-US" b="1" dirty="0">
                <a:latin typeface="Calibri" panose="020F0502020204030204" pitchFamily="34" charset="0"/>
              </a:rPr>
              <a:t>Offers health insurance benefits,</a:t>
            </a:r>
          </a:p>
          <a:p>
            <a:pPr marL="914400" lvl="1" indent="-457200">
              <a:lnSpc>
                <a:spcPct val="150000"/>
              </a:lnSpc>
              <a:buAutoNum type="arabicParenR"/>
            </a:pPr>
            <a:r>
              <a:rPr lang="en-US" b="1" dirty="0">
                <a:latin typeface="Calibri" panose="020F0502020204030204" pitchFamily="34" charset="0"/>
              </a:rPr>
              <a:t>Pays more than median wages, &amp;, </a:t>
            </a:r>
          </a:p>
          <a:p>
            <a:pPr marL="914400" lvl="1" indent="-457200">
              <a:lnSpc>
                <a:spcPct val="150000"/>
              </a:lnSpc>
              <a:buAutoNum type="arabicParenR"/>
            </a:pPr>
            <a:r>
              <a:rPr lang="en-US" b="1" dirty="0">
                <a:latin typeface="Calibri" panose="020F0502020204030204" pitchFamily="34" charset="0"/>
              </a:rPr>
              <a:t>Offers a pension/retirement program</a:t>
            </a:r>
            <a:r>
              <a:rPr lang="en-US" b="1" dirty="0" smtClean="0">
                <a:latin typeface="Calibri" panose="020F0502020204030204" pitchFamily="34" charset="0"/>
              </a:rPr>
              <a:t>.</a:t>
            </a:r>
            <a:endParaRPr lang="en-US" dirty="0">
              <a:latin typeface="Calibri" panose="020F0502020204030204" pitchFamily="34" charset="0"/>
            </a:endParaRPr>
          </a:p>
          <a:p>
            <a:pPr marL="457200" lvl="1" indent="0" algn="ctr">
              <a:lnSpc>
                <a:spcPct val="150000"/>
              </a:lnSpc>
              <a:buNone/>
            </a:pPr>
            <a:r>
              <a:rPr lang="en-US" dirty="0">
                <a:latin typeface="Calibri" panose="020F0502020204030204" pitchFamily="34" charset="0"/>
              </a:rPr>
              <a:t>Fair job = 1 or 2 of the above</a:t>
            </a:r>
          </a:p>
          <a:p>
            <a:pPr marL="457200" lvl="1" indent="0" algn="ctr">
              <a:lnSpc>
                <a:spcPct val="150000"/>
              </a:lnSpc>
              <a:buNone/>
            </a:pPr>
            <a:r>
              <a:rPr lang="en-US" dirty="0">
                <a:latin typeface="Calibri" panose="020F0502020204030204" pitchFamily="34" charset="0"/>
              </a:rPr>
              <a:t>Bad job = None of the above</a:t>
            </a:r>
          </a:p>
          <a:p>
            <a:pPr marL="0" indent="0">
              <a:buNone/>
            </a:pPr>
            <a:endParaRPr lang="en-US" dirty="0"/>
          </a:p>
        </p:txBody>
      </p:sp>
      <p:sp>
        <p:nvSpPr>
          <p:cNvPr id="4" name="Date Placeholder 3"/>
          <p:cNvSpPr>
            <a:spLocks noGrp="1"/>
          </p:cNvSpPr>
          <p:nvPr>
            <p:ph type="dt" sz="half" idx="10"/>
          </p:nvPr>
        </p:nvSpPr>
        <p:spPr/>
        <p:txBody>
          <a:bodyPr/>
          <a:lstStyle/>
          <a:p>
            <a:fld id="{288F55F0-8A6C-4A5B-A395-AB72E1375FA0}" type="datetime1">
              <a:rPr lang="en-US" smtClean="0"/>
              <a:t>2/11/2019</a:t>
            </a:fld>
            <a:endParaRPr lang="en-US" dirty="0"/>
          </a:p>
        </p:txBody>
      </p:sp>
      <p:sp>
        <p:nvSpPr>
          <p:cNvPr id="5" name="Slide Number Placeholder 4"/>
          <p:cNvSpPr>
            <a:spLocks noGrp="1"/>
          </p:cNvSpPr>
          <p:nvPr>
            <p:ph type="sldNum" sz="quarter" idx="12"/>
          </p:nvPr>
        </p:nvSpPr>
        <p:spPr/>
        <p:txBody>
          <a:bodyPr/>
          <a:lstStyle/>
          <a:p>
            <a:fld id="{52F0E47B-4FC6-4104-B1D0-7FC471F5C595}" type="slidenum">
              <a:rPr lang="en-US" smtClean="0"/>
              <a:t>6</a:t>
            </a:fld>
            <a:endParaRPr lang="en-US" dirty="0"/>
          </a:p>
        </p:txBody>
      </p:sp>
    </p:spTree>
    <p:extLst>
      <p:ext uri="{BB962C8B-B14F-4D97-AF65-F5344CB8AC3E}">
        <p14:creationId xmlns:p14="http://schemas.microsoft.com/office/powerpoint/2010/main" val="110795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 1. Job quality by disability status, 2014-2016</a:t>
            </a:r>
            <a:endParaRPr lang="en-US" dirty="0"/>
          </a:p>
        </p:txBody>
      </p:sp>
      <p:sp>
        <p:nvSpPr>
          <p:cNvPr id="3" name="Date Placeholder 2"/>
          <p:cNvSpPr>
            <a:spLocks noGrp="1"/>
          </p:cNvSpPr>
          <p:nvPr>
            <p:ph type="dt" sz="half" idx="10"/>
          </p:nvPr>
        </p:nvSpPr>
        <p:spPr/>
        <p:txBody>
          <a:bodyPr/>
          <a:lstStyle/>
          <a:p>
            <a:fld id="{C429444D-2741-4371-85DC-53AC13F9421A}" type="datetime1">
              <a:rPr lang="en-US" smtClean="0"/>
              <a:t>2/11/2019</a:t>
            </a:fld>
            <a:endParaRPr lang="en-US" dirty="0"/>
          </a:p>
        </p:txBody>
      </p:sp>
      <p:sp>
        <p:nvSpPr>
          <p:cNvPr id="4" name="Slide Number Placeholder 3"/>
          <p:cNvSpPr>
            <a:spLocks noGrp="1"/>
          </p:cNvSpPr>
          <p:nvPr>
            <p:ph type="sldNum" sz="quarter" idx="12"/>
          </p:nvPr>
        </p:nvSpPr>
        <p:spPr/>
        <p:txBody>
          <a:bodyPr/>
          <a:lstStyle/>
          <a:p>
            <a:fld id="{52F0E47B-4FC6-4104-B1D0-7FC471F5C595}" type="slidenum">
              <a:rPr lang="en-US" smtClean="0"/>
              <a:t>7</a:t>
            </a:fld>
            <a:endParaRPr lang="en-US" dirty="0"/>
          </a:p>
        </p:txBody>
      </p:sp>
      <p:pic>
        <p:nvPicPr>
          <p:cNvPr id="6" name="Picture 5"/>
          <p:cNvPicPr>
            <a:picLocks noChangeAspect="1"/>
          </p:cNvPicPr>
          <p:nvPr/>
        </p:nvPicPr>
        <p:blipFill rotWithShape="1">
          <a:blip r:embed="rId3"/>
          <a:srcRect l="20106" t="1414" r="20261" b="6092"/>
          <a:stretch/>
        </p:blipFill>
        <p:spPr>
          <a:xfrm>
            <a:off x="4937760" y="1447801"/>
            <a:ext cx="4206240" cy="4023360"/>
          </a:xfrm>
          <a:prstGeom prst="rect">
            <a:avLst/>
          </a:prstGeom>
        </p:spPr>
      </p:pic>
      <p:pic>
        <p:nvPicPr>
          <p:cNvPr id="7" name="Picture 6" descr="Of those with no disability, 26% have a good job, 58% have a fair job, and 16% have a bad job.&#10;&#10;Of those with a disability, 22% have a good job, 60% have a fair job, and 18% have a bad job.&#10;&#10;The numbers are not significantly different by disability status." title="Pie chart for those with no disability"/>
          <p:cNvPicPr>
            <a:picLocks noChangeAspect="1"/>
          </p:cNvPicPr>
          <p:nvPr/>
        </p:nvPicPr>
        <p:blipFill rotWithShape="1">
          <a:blip r:embed="rId4"/>
          <a:srcRect l="17855" t="2604" r="24747" b="4027"/>
          <a:stretch/>
        </p:blipFill>
        <p:spPr>
          <a:xfrm>
            <a:off x="0" y="1447800"/>
            <a:ext cx="4217086" cy="4123373"/>
          </a:xfrm>
          <a:prstGeom prst="rect">
            <a:avLst/>
          </a:prstGeom>
        </p:spPr>
      </p:pic>
      <p:sp>
        <p:nvSpPr>
          <p:cNvPr id="8" name="TextBox 7"/>
          <p:cNvSpPr txBox="1"/>
          <p:nvPr/>
        </p:nvSpPr>
        <p:spPr>
          <a:xfrm>
            <a:off x="2743200" y="5604310"/>
            <a:ext cx="3946080" cy="369332"/>
          </a:xfrm>
          <a:prstGeom prst="rect">
            <a:avLst/>
          </a:prstGeom>
          <a:noFill/>
        </p:spPr>
        <p:txBody>
          <a:bodyPr wrap="none" rtlCol="0">
            <a:spAutoFit/>
          </a:bodyPr>
          <a:lstStyle/>
          <a:p>
            <a:r>
              <a:rPr lang="en-US" dirty="0" smtClean="0"/>
              <a:t>Source: Current Population Survey (CPS)</a:t>
            </a:r>
            <a:endParaRPr lang="en-US" dirty="0"/>
          </a:p>
        </p:txBody>
      </p:sp>
      <p:sp>
        <p:nvSpPr>
          <p:cNvPr id="5" name="TextBox 4"/>
          <p:cNvSpPr txBox="1"/>
          <p:nvPr/>
        </p:nvSpPr>
        <p:spPr>
          <a:xfrm>
            <a:off x="24891" y="6119594"/>
            <a:ext cx="5932137" cy="584775"/>
          </a:xfrm>
          <a:prstGeom prst="rect">
            <a:avLst/>
          </a:prstGeom>
          <a:noFill/>
        </p:spPr>
        <p:txBody>
          <a:bodyPr wrap="none" rtlCol="0">
            <a:spAutoFit/>
          </a:bodyPr>
          <a:lstStyle/>
          <a:p>
            <a:r>
              <a:rPr lang="en-US" sz="1600" dirty="0" smtClean="0">
                <a:solidFill>
                  <a:schemeClr val="bg1"/>
                </a:solidFill>
              </a:rPr>
              <a:t>Brucker &amp; Henly (in press) </a:t>
            </a:r>
            <a:r>
              <a:rPr lang="en-US" sz="1600" dirty="0">
                <a:solidFill>
                  <a:schemeClr val="bg1"/>
                </a:solidFill>
              </a:rPr>
              <a:t>Job quality for Americans with disabilities. </a:t>
            </a:r>
            <a:endParaRPr lang="en-US" sz="1600" dirty="0" smtClean="0">
              <a:solidFill>
                <a:schemeClr val="bg1"/>
              </a:solidFill>
            </a:endParaRPr>
          </a:p>
          <a:p>
            <a:r>
              <a:rPr lang="en-US" sz="1600" i="1" dirty="0" smtClean="0">
                <a:solidFill>
                  <a:schemeClr val="bg1"/>
                </a:solidFill>
              </a:rPr>
              <a:t>Journal </a:t>
            </a:r>
            <a:r>
              <a:rPr lang="en-US" sz="1600" i="1" dirty="0">
                <a:solidFill>
                  <a:schemeClr val="bg1"/>
                </a:solidFill>
              </a:rPr>
              <a:t>of Vocational Rehabilitation.</a:t>
            </a:r>
            <a:r>
              <a:rPr lang="en-US" sz="1600" dirty="0">
                <a:solidFill>
                  <a:schemeClr val="bg1"/>
                </a:solidFill>
              </a:rPr>
              <a:t> </a:t>
            </a:r>
            <a:r>
              <a:rPr lang="en-US" sz="1600" dirty="0" err="1">
                <a:solidFill>
                  <a:schemeClr val="bg1"/>
                </a:solidFill>
              </a:rPr>
              <a:t>doi</a:t>
            </a:r>
            <a:r>
              <a:rPr lang="en-US" sz="1600" dirty="0">
                <a:solidFill>
                  <a:schemeClr val="bg1"/>
                </a:solidFill>
              </a:rPr>
              <a:t>: 10.3233/JVR-180994</a:t>
            </a:r>
          </a:p>
        </p:txBody>
      </p:sp>
      <p:sp>
        <p:nvSpPr>
          <p:cNvPr id="9" name="TextBox 8"/>
          <p:cNvSpPr txBox="1"/>
          <p:nvPr/>
        </p:nvSpPr>
        <p:spPr>
          <a:xfrm flipH="1">
            <a:off x="3657599" y="1447800"/>
            <a:ext cx="2133599" cy="1477328"/>
          </a:xfrm>
          <a:prstGeom prst="rect">
            <a:avLst/>
          </a:prstGeom>
          <a:noFill/>
        </p:spPr>
        <p:txBody>
          <a:bodyPr wrap="square" rtlCol="0">
            <a:spAutoFit/>
          </a:bodyPr>
          <a:lstStyle/>
          <a:p>
            <a:pPr algn="ctr"/>
            <a:r>
              <a:rPr lang="en-US" dirty="0" smtClean="0"/>
              <a:t>These differences are not statistically significant once we control for health status </a:t>
            </a:r>
            <a:endParaRPr lang="en-US" dirty="0"/>
          </a:p>
        </p:txBody>
      </p:sp>
      <p:cxnSp>
        <p:nvCxnSpPr>
          <p:cNvPr id="13" name="Straight Arrow Connector 12"/>
          <p:cNvCxnSpPr>
            <a:stCxn id="9" idx="2"/>
          </p:cNvCxnSpPr>
          <p:nvPr/>
        </p:nvCxnSpPr>
        <p:spPr>
          <a:xfrm flipH="1">
            <a:off x="3876384" y="2925128"/>
            <a:ext cx="848014" cy="534354"/>
          </a:xfrm>
          <a:prstGeom prst="straightConnector1">
            <a:avLst/>
          </a:prstGeom>
          <a:ln w="603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p:cNvCxnSpPr>
          <p:nvPr/>
        </p:nvCxnSpPr>
        <p:spPr>
          <a:xfrm>
            <a:off x="4724398" y="2925128"/>
            <a:ext cx="831698" cy="534354"/>
          </a:xfrm>
          <a:prstGeom prst="straightConnector1">
            <a:avLst/>
          </a:prstGeom>
          <a:ln w="603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49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Job Quality Measure 2: </a:t>
            </a:r>
            <a:br>
              <a:rPr lang="en-US" dirty="0" smtClean="0"/>
            </a:br>
            <a:r>
              <a:rPr lang="en-US" dirty="0" smtClean="0"/>
              <a:t>Intrinsic characteristics</a:t>
            </a:r>
            <a:endParaRPr lang="en-US" dirty="0"/>
          </a:p>
        </p:txBody>
      </p:sp>
      <p:sp>
        <p:nvSpPr>
          <p:cNvPr id="3" name="Content Placeholder 2"/>
          <p:cNvSpPr>
            <a:spLocks noGrp="1"/>
          </p:cNvSpPr>
          <p:nvPr>
            <p:ph idx="1"/>
          </p:nvPr>
        </p:nvSpPr>
        <p:spPr/>
        <p:txBody>
          <a:bodyPr/>
          <a:lstStyle/>
          <a:p>
            <a:r>
              <a:rPr lang="en-US" dirty="0" smtClean="0"/>
              <a:t>We include 5 dimensions:</a:t>
            </a:r>
          </a:p>
          <a:p>
            <a:pPr marL="971550" lvl="1" indent="-514350">
              <a:buFont typeface="+mj-lt"/>
              <a:buAutoNum type="arabicParenR"/>
            </a:pPr>
            <a:r>
              <a:rPr lang="en-US" dirty="0" smtClean="0"/>
              <a:t>Skills</a:t>
            </a:r>
          </a:p>
          <a:p>
            <a:pPr marL="971550" lvl="1" indent="-514350">
              <a:buFont typeface="+mj-lt"/>
              <a:buAutoNum type="arabicParenR"/>
            </a:pPr>
            <a:r>
              <a:rPr lang="en-US" dirty="0" smtClean="0"/>
              <a:t>Autonomy</a:t>
            </a:r>
          </a:p>
          <a:p>
            <a:pPr marL="971550" lvl="1" indent="-514350">
              <a:buFont typeface="+mj-lt"/>
              <a:buAutoNum type="arabicParenR"/>
            </a:pPr>
            <a:r>
              <a:rPr lang="en-US" dirty="0" smtClean="0"/>
              <a:t>Powerfulness</a:t>
            </a:r>
          </a:p>
          <a:p>
            <a:pPr marL="971550" lvl="1" indent="-514350">
              <a:buFont typeface="+mj-lt"/>
              <a:buAutoNum type="arabicParenR"/>
            </a:pPr>
            <a:r>
              <a:rPr lang="en-US" dirty="0" smtClean="0"/>
              <a:t>Meaningfulness</a:t>
            </a:r>
          </a:p>
          <a:p>
            <a:pPr marL="971550" lvl="1" indent="-514350">
              <a:buFont typeface="+mj-lt"/>
              <a:buAutoNum type="arabicParenR"/>
            </a:pPr>
            <a:r>
              <a:rPr lang="en-US" dirty="0" smtClean="0"/>
              <a:t>Self-fulfillment</a:t>
            </a:r>
            <a:endParaRPr lang="en-US" dirty="0"/>
          </a:p>
        </p:txBody>
      </p:sp>
      <p:sp>
        <p:nvSpPr>
          <p:cNvPr id="4" name="Date Placeholder 3"/>
          <p:cNvSpPr>
            <a:spLocks noGrp="1"/>
          </p:cNvSpPr>
          <p:nvPr>
            <p:ph type="dt" sz="half" idx="10"/>
          </p:nvPr>
        </p:nvSpPr>
        <p:spPr/>
        <p:txBody>
          <a:bodyPr/>
          <a:lstStyle/>
          <a:p>
            <a:fld id="{288F55F0-8A6C-4A5B-A395-AB72E1375FA0}" type="datetime1">
              <a:rPr lang="en-US" smtClean="0"/>
              <a:t>2/11/2019</a:t>
            </a:fld>
            <a:endParaRPr lang="en-US"/>
          </a:p>
        </p:txBody>
      </p:sp>
      <p:sp>
        <p:nvSpPr>
          <p:cNvPr id="5" name="Slide Number Placeholder 4"/>
          <p:cNvSpPr>
            <a:spLocks noGrp="1"/>
          </p:cNvSpPr>
          <p:nvPr>
            <p:ph type="sldNum" sz="quarter" idx="12"/>
          </p:nvPr>
        </p:nvSpPr>
        <p:spPr/>
        <p:txBody>
          <a:bodyPr/>
          <a:lstStyle/>
          <a:p>
            <a:fld id="{52F0E47B-4FC6-4104-B1D0-7FC471F5C595}" type="slidenum">
              <a:rPr lang="en-US" smtClean="0"/>
              <a:t>8</a:t>
            </a:fld>
            <a:endParaRPr lang="en-US"/>
          </a:p>
        </p:txBody>
      </p:sp>
    </p:spTree>
    <p:extLst>
      <p:ext uri="{BB962C8B-B14F-4D97-AF65-F5344CB8AC3E}">
        <p14:creationId xmlns:p14="http://schemas.microsoft.com/office/powerpoint/2010/main" val="3291901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 2. Job quality for full-time workers </a:t>
            </a:r>
            <a:r>
              <a:rPr lang="en-US" u="sng" dirty="0" smtClean="0"/>
              <a:t>with a college degree</a:t>
            </a:r>
            <a:endParaRPr lang="en-US" u="sng" dirty="0"/>
          </a:p>
        </p:txBody>
      </p:sp>
      <p:sp>
        <p:nvSpPr>
          <p:cNvPr id="4" name="Date Placeholder 3"/>
          <p:cNvSpPr>
            <a:spLocks noGrp="1"/>
          </p:cNvSpPr>
          <p:nvPr>
            <p:ph type="dt" sz="half" idx="10"/>
          </p:nvPr>
        </p:nvSpPr>
        <p:spPr/>
        <p:txBody>
          <a:bodyPr/>
          <a:lstStyle/>
          <a:p>
            <a:fld id="{288F55F0-8A6C-4A5B-A395-AB72E1375FA0}" type="datetime1">
              <a:rPr lang="en-US" smtClean="0"/>
              <a:t>2/11/2019</a:t>
            </a:fld>
            <a:endParaRPr lang="en-US"/>
          </a:p>
        </p:txBody>
      </p:sp>
      <p:sp>
        <p:nvSpPr>
          <p:cNvPr id="5" name="Slide Number Placeholder 4"/>
          <p:cNvSpPr>
            <a:spLocks noGrp="1"/>
          </p:cNvSpPr>
          <p:nvPr>
            <p:ph type="sldNum" sz="quarter" idx="12"/>
          </p:nvPr>
        </p:nvSpPr>
        <p:spPr/>
        <p:txBody>
          <a:bodyPr/>
          <a:lstStyle/>
          <a:p>
            <a:fld id="{52F0E47B-4FC6-4104-B1D0-7FC471F5C595}" type="slidenum">
              <a:rPr lang="en-US" smtClean="0"/>
              <a:t>9</a:t>
            </a:fld>
            <a:endParaRPr lang="en-US"/>
          </a:p>
        </p:txBody>
      </p:sp>
      <p:sp>
        <p:nvSpPr>
          <p:cNvPr id="7" name="TextBox 6"/>
          <p:cNvSpPr txBox="1"/>
          <p:nvPr/>
        </p:nvSpPr>
        <p:spPr>
          <a:xfrm>
            <a:off x="1927436" y="5582205"/>
            <a:ext cx="5136727" cy="369332"/>
          </a:xfrm>
          <a:prstGeom prst="rect">
            <a:avLst/>
          </a:prstGeom>
          <a:noFill/>
        </p:spPr>
        <p:txBody>
          <a:bodyPr wrap="none" rtlCol="0">
            <a:spAutoFit/>
          </a:bodyPr>
          <a:lstStyle/>
          <a:p>
            <a:r>
              <a:rPr lang="en-US" dirty="0" smtClean="0"/>
              <a:t>Source: National Survey of College Graduates (NSCG)</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831024941"/>
              </p:ext>
            </p:extLst>
          </p:nvPr>
        </p:nvGraphicFramePr>
        <p:xfrm>
          <a:off x="609600" y="1219199"/>
          <a:ext cx="7848600" cy="43630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7315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RTC_SlideMaster_102611">
  <a:themeElements>
    <a:clrScheme name="IOD">
      <a:dk1>
        <a:srgbClr val="004280"/>
      </a:dk1>
      <a:lt1>
        <a:srgbClr val="FFFFFF"/>
      </a:lt1>
      <a:dk2>
        <a:srgbClr val="004280"/>
      </a:dk2>
      <a:lt2>
        <a:srgbClr val="A8CC96"/>
      </a:lt2>
      <a:accent1>
        <a:srgbClr val="FFEFC1"/>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c59a53-fe6e-4c04-8d64-94c15d2c850d" xsi:nil="true"/>
    <lcf76f155ced4ddcb4097134ff3c332f xmlns="6c2254f5-de69-40f5-a0e2-2f56cfee07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BA4711-7EF0-4E1C-96C4-9765E900D8A5}"/>
</file>

<file path=customXml/itemProps2.xml><?xml version="1.0" encoding="utf-8"?>
<ds:datastoreItem xmlns:ds="http://schemas.openxmlformats.org/officeDocument/2006/customXml" ds:itemID="{EE18A801-D510-4944-A9FF-865937C46CC9}"/>
</file>

<file path=customXml/itemProps3.xml><?xml version="1.0" encoding="utf-8"?>
<ds:datastoreItem xmlns:ds="http://schemas.openxmlformats.org/officeDocument/2006/customXml" ds:itemID="{4E667D97-517D-49F4-8DE0-63906CFDF70B}"/>
</file>

<file path=docProps/app.xml><?xml version="1.0" encoding="utf-8"?>
<Properties xmlns="http://schemas.openxmlformats.org/officeDocument/2006/extended-properties" xmlns:vt="http://schemas.openxmlformats.org/officeDocument/2006/docPropsVTypes">
  <Template>RRTC_SlideMaster_102611</Template>
  <TotalTime>773</TotalTime>
  <Words>415</Words>
  <Application>Microsoft Office PowerPoint</Application>
  <PresentationFormat>On-screen Show (4:3)</PresentationFormat>
  <Paragraphs>91</Paragraphs>
  <Slides>12</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RRTC_SlideMaster_102611</vt:lpstr>
      <vt:lpstr>Job Quality among workers with a disability</vt:lpstr>
      <vt:lpstr>Acknowledgements</vt:lpstr>
      <vt:lpstr>Employment:  What measures do we have?</vt:lpstr>
      <vt:lpstr>Our interest: Job Quality</vt:lpstr>
      <vt:lpstr>International measures of job quality</vt:lpstr>
      <vt:lpstr>Job Quality Measure 1:  Pay and Benefits</vt:lpstr>
      <vt:lpstr>Measure 1. Job quality by disability status, 2014-2016</vt:lpstr>
      <vt:lpstr>Job Quality Measure 2:  Intrinsic characteristics</vt:lpstr>
      <vt:lpstr>Measure 2. Job quality for full-time workers with a college degree</vt:lpstr>
      <vt:lpstr>Job Quality Measure 3:  Employment quality</vt:lpstr>
      <vt:lpstr>Measure 3. Adjusted percent of full-time workers holding good quality jobs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Henly</dc:creator>
  <cp:lastModifiedBy>Henly, Megan</cp:lastModifiedBy>
  <cp:revision>49</cp:revision>
  <dcterms:created xsi:type="dcterms:W3CDTF">2011-09-13T17:45:18Z</dcterms:created>
  <dcterms:modified xsi:type="dcterms:W3CDTF">2019-02-12T02:28:18Z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0x0101008B140C27D34B51488A959DEFAD6AF5BA</vt:lpwstr>
  </property>
  <property fmtid="{D5CDD505-2E9C-101B-9397-08002B2CF9AE}" pid="3" name="Order">
    <vt:r8>9900</vt:r8>
  </property>
  <property fmtid="{D5CDD505-2E9C-101B-9397-08002B2CF9AE}" pid="4" name="MediaServiceImageTags">
    <vt:lpwstr/>
  </property>
</Properties>
</file>