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5"/>
  </p:notesMasterIdLst>
  <p:sldIdLst>
    <p:sldId id="270" r:id="rId2"/>
    <p:sldId id="271" r:id="rId3"/>
    <p:sldId id="273" r:id="rId4"/>
    <p:sldId id="274" r:id="rId5"/>
    <p:sldId id="283" r:id="rId6"/>
    <p:sldId id="275" r:id="rId7"/>
    <p:sldId id="276" r:id="rId8"/>
    <p:sldId id="277" r:id="rId9"/>
    <p:sldId id="278" r:id="rId10"/>
    <p:sldId id="279" r:id="rId11"/>
    <p:sldId id="280" r:id="rId12"/>
    <p:sldId id="281" r:id="rId13"/>
    <p:sldId id="28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204" autoAdjust="0"/>
  </p:normalViewPr>
  <p:slideViewPr>
    <p:cSldViewPr>
      <p:cViewPr varScale="1">
        <p:scale>
          <a:sx n="46" d="100"/>
          <a:sy n="46" d="100"/>
        </p:scale>
        <p:origin x="332" y="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09756B-8F8A-4CD8-ABE5-17F1D1463DE9}" type="datetimeFigureOut">
              <a:rPr lang="en-US" smtClean="0"/>
              <a:t>1/25/2019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70709D-C5DC-4FEF-8293-8B54D095BE15}" type="slidenum">
              <a:rPr lang="en-US" smtClean="0"/>
              <a:t>‹#›</a:t>
            </a:fld>
            <a:endParaRPr lang="en-US"/>
          </a:p>
        </p:txBody>
      </p:sp>
    </p:spTree>
    <p:extLst>
      <p:ext uri="{BB962C8B-B14F-4D97-AF65-F5344CB8AC3E}">
        <p14:creationId xmlns:p14="http://schemas.microsoft.com/office/powerpoint/2010/main" val="1816540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800"/>
              </a:spcBef>
            </a:pPr>
            <a:r>
              <a:rPr lang="en-US" sz="1200" dirty="0" smtClean="0">
                <a:latin typeface="Microsoft Sans Serif" pitchFamily="34" charset="0"/>
              </a:rPr>
              <a:t>CDC currently funds 10 states</a:t>
            </a:r>
          </a:p>
          <a:p>
            <a:pPr eaLnBrk="1" hangingPunct="1">
              <a:spcBef>
                <a:spcPts val="1800"/>
              </a:spcBef>
            </a:pPr>
            <a:r>
              <a:rPr lang="en-US" sz="1200" dirty="0" smtClean="0">
                <a:latin typeface="Microsoft Sans Serif" pitchFamily="34" charset="0"/>
              </a:rPr>
              <a:t>Collaborating</a:t>
            </a:r>
            <a:r>
              <a:rPr lang="en-US" sz="1200" baseline="0" dirty="0" smtClean="0">
                <a:latin typeface="Microsoft Sans Serif" pitchFamily="34" charset="0"/>
              </a:rPr>
              <a:t> on analyses related to Medicaid claimants with IDD:</a:t>
            </a:r>
          </a:p>
          <a:p>
            <a:pPr eaLnBrk="1" hangingPunct="1">
              <a:spcBef>
                <a:spcPts val="1800"/>
              </a:spcBef>
            </a:pPr>
            <a:r>
              <a:rPr lang="en-US" sz="1200" dirty="0" smtClean="0">
                <a:latin typeface="Microsoft Sans Serif" pitchFamily="34" charset="0"/>
              </a:rPr>
              <a:t>OR, MT, KS, IA, AR, MI, SC, NY, MA, NH</a:t>
            </a:r>
          </a:p>
          <a:p>
            <a:endParaRPr lang="en-US" dirty="0"/>
          </a:p>
        </p:txBody>
      </p:sp>
      <p:sp>
        <p:nvSpPr>
          <p:cNvPr id="4" name="Slide Number Placeholder 3"/>
          <p:cNvSpPr>
            <a:spLocks noGrp="1"/>
          </p:cNvSpPr>
          <p:nvPr>
            <p:ph type="sldNum" sz="quarter" idx="10"/>
          </p:nvPr>
        </p:nvSpPr>
        <p:spPr/>
        <p:txBody>
          <a:bodyPr/>
          <a:lstStyle/>
          <a:p>
            <a:fld id="{4470709D-C5DC-4FEF-8293-8B54D095BE15}" type="slidenum">
              <a:rPr lang="en-US" smtClean="0"/>
              <a:t>3</a:t>
            </a:fld>
            <a:endParaRPr lang="en-US"/>
          </a:p>
        </p:txBody>
      </p:sp>
    </p:spTree>
    <p:extLst>
      <p:ext uri="{BB962C8B-B14F-4D97-AF65-F5344CB8AC3E}">
        <p14:creationId xmlns:p14="http://schemas.microsoft.com/office/powerpoint/2010/main" val="469696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buAutoNum type="alphaLcPeriod"/>
            </a:pPr>
            <a:r>
              <a:rPr lang="en-US" dirty="0" smtClean="0"/>
              <a:t>With CDC funds</a:t>
            </a:r>
          </a:p>
          <a:p>
            <a:pPr marL="228600" indent="-228600" eaLnBrk="1" hangingPunct="1">
              <a:buAutoNum type="alphaLcPeriod"/>
            </a:pPr>
            <a:r>
              <a:rPr lang="en-US" dirty="0" smtClean="0"/>
              <a:t>Find ways to continue with commercial claims: ACSC paper submitted</a:t>
            </a:r>
            <a:r>
              <a:rPr lang="en-US" baseline="0" dirty="0" smtClean="0"/>
              <a:t> for approval</a:t>
            </a:r>
          </a:p>
          <a:p>
            <a:pPr marL="228600" indent="-228600" eaLnBrk="1" hangingPunct="1">
              <a:buAutoNum type="alphaLcPeriod"/>
            </a:pPr>
            <a:r>
              <a:rPr lang="en-US" baseline="0" dirty="0" smtClean="0"/>
              <a:t>With NIDILRR funds, expand the research to investigate health &amp; health care utilization of people with physical disabilities.</a:t>
            </a:r>
            <a:endParaRPr lang="en-US" dirty="0" smtClean="0"/>
          </a:p>
          <a:p>
            <a:endParaRPr lang="en-US" dirty="0"/>
          </a:p>
        </p:txBody>
      </p:sp>
      <p:sp>
        <p:nvSpPr>
          <p:cNvPr id="4" name="Slide Number Placeholder 3"/>
          <p:cNvSpPr>
            <a:spLocks noGrp="1"/>
          </p:cNvSpPr>
          <p:nvPr>
            <p:ph type="sldNum" sz="quarter" idx="10"/>
          </p:nvPr>
        </p:nvSpPr>
        <p:spPr/>
        <p:txBody>
          <a:bodyPr/>
          <a:lstStyle/>
          <a:p>
            <a:fld id="{4470709D-C5DC-4FEF-8293-8B54D095BE15}" type="slidenum">
              <a:rPr lang="en-US" smtClean="0"/>
              <a:t>12</a:t>
            </a:fld>
            <a:endParaRPr lang="en-US"/>
          </a:p>
        </p:txBody>
      </p:sp>
    </p:spTree>
    <p:extLst>
      <p:ext uri="{BB962C8B-B14F-4D97-AF65-F5344CB8AC3E}">
        <p14:creationId xmlns:p14="http://schemas.microsoft.com/office/powerpoint/2010/main" val="3382652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70709D-C5DC-4FEF-8293-8B54D095BE15}" type="slidenum">
              <a:rPr lang="en-US" smtClean="0"/>
              <a:t>4</a:t>
            </a:fld>
            <a:endParaRPr lang="en-US"/>
          </a:p>
        </p:txBody>
      </p:sp>
    </p:spTree>
    <p:extLst>
      <p:ext uri="{BB962C8B-B14F-4D97-AF65-F5344CB8AC3E}">
        <p14:creationId xmlns:p14="http://schemas.microsoft.com/office/powerpoint/2010/main" val="1751747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current:</a:t>
            </a:r>
          </a:p>
          <a:p>
            <a:r>
              <a:rPr lang="en-US" dirty="0" smtClean="0"/>
              <a:t>3 Developmental</a:t>
            </a:r>
            <a:r>
              <a:rPr lang="en-US" baseline="0" dirty="0" smtClean="0"/>
              <a:t> disabilities</a:t>
            </a:r>
          </a:p>
          <a:p>
            <a:r>
              <a:rPr lang="en-US" baseline="0" dirty="0" smtClean="0"/>
              <a:t>4 Intellectual disabilities</a:t>
            </a:r>
            <a:endParaRPr lang="en-US" dirty="0"/>
          </a:p>
        </p:txBody>
      </p:sp>
      <p:sp>
        <p:nvSpPr>
          <p:cNvPr id="4" name="Slide Number Placeholder 3"/>
          <p:cNvSpPr>
            <a:spLocks noGrp="1"/>
          </p:cNvSpPr>
          <p:nvPr>
            <p:ph type="sldNum" sz="quarter" idx="10"/>
          </p:nvPr>
        </p:nvSpPr>
        <p:spPr/>
        <p:txBody>
          <a:bodyPr/>
          <a:lstStyle/>
          <a:p>
            <a:fld id="{4470709D-C5DC-4FEF-8293-8B54D095BE15}" type="slidenum">
              <a:rPr lang="en-US" smtClean="0"/>
              <a:t>5</a:t>
            </a:fld>
            <a:endParaRPr lang="en-US"/>
          </a:p>
        </p:txBody>
      </p:sp>
    </p:spTree>
    <p:extLst>
      <p:ext uri="{BB962C8B-B14F-4D97-AF65-F5344CB8AC3E}">
        <p14:creationId xmlns:p14="http://schemas.microsoft.com/office/powerpoint/2010/main" val="2131266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Prevalence,</a:t>
            </a:r>
            <a:r>
              <a:rPr lang="en-US" baseline="0" dirty="0" smtClean="0"/>
              <a:t> utilization, and effectiveness of care related to chronic conditions</a:t>
            </a:r>
            <a:endParaRPr lang="en-US" dirty="0" smtClean="0"/>
          </a:p>
          <a:p>
            <a:pPr eaLnBrk="1" hangingPunct="1"/>
            <a:r>
              <a:rPr lang="en-US" dirty="0" smtClean="0"/>
              <a:t>(HEDIS: healthcare effectiveness</a:t>
            </a:r>
            <a:r>
              <a:rPr lang="en-US" baseline="0" dirty="0" smtClean="0"/>
              <a:t> data and information set)</a:t>
            </a:r>
          </a:p>
          <a:p>
            <a:pPr eaLnBrk="1" hangingPunct="1"/>
            <a:r>
              <a:rPr lang="en-US" baseline="0" dirty="0" smtClean="0"/>
              <a:t>And, a paper about avoidable ED utilization</a:t>
            </a:r>
          </a:p>
          <a:p>
            <a:pPr eaLnBrk="1" hangingPunct="1"/>
            <a:endParaRPr lang="en-US" baseline="0" dirty="0" smtClean="0"/>
          </a:p>
          <a:p>
            <a:pPr eaLnBrk="1" hangingPunct="1"/>
            <a:r>
              <a:rPr lang="en-US" dirty="0" smtClean="0"/>
              <a:t>Transition</a:t>
            </a:r>
            <a:r>
              <a:rPr lang="en-US" baseline="0" dirty="0" smtClean="0"/>
              <a:t>: In addition, in NH specifically we are working to bring in findings from commercial claims.</a:t>
            </a:r>
          </a:p>
          <a:p>
            <a:pPr eaLnBrk="1" hangingPunct="1"/>
            <a:r>
              <a:rPr lang="en-US" baseline="0" dirty="0" smtClean="0"/>
              <a:t>Our research to date shows how important it is to consider data from the privately insured.</a:t>
            </a:r>
            <a:endParaRPr lang="en-US" dirty="0" smtClean="0"/>
          </a:p>
          <a:p>
            <a:endParaRPr lang="en-US" dirty="0"/>
          </a:p>
        </p:txBody>
      </p:sp>
      <p:sp>
        <p:nvSpPr>
          <p:cNvPr id="4" name="Slide Number Placeholder 3"/>
          <p:cNvSpPr>
            <a:spLocks noGrp="1"/>
          </p:cNvSpPr>
          <p:nvPr>
            <p:ph type="sldNum" sz="quarter" idx="10"/>
          </p:nvPr>
        </p:nvSpPr>
        <p:spPr/>
        <p:txBody>
          <a:bodyPr/>
          <a:lstStyle/>
          <a:p>
            <a:fld id="{4470709D-C5DC-4FEF-8293-8B54D095BE15}" type="slidenum">
              <a:rPr lang="en-US" smtClean="0"/>
              <a:t>6</a:t>
            </a:fld>
            <a:endParaRPr lang="en-US"/>
          </a:p>
        </p:txBody>
      </p:sp>
    </p:spTree>
    <p:extLst>
      <p:ext uri="{BB962C8B-B14F-4D97-AF65-F5344CB8AC3E}">
        <p14:creationId xmlns:p14="http://schemas.microsoft.com/office/powerpoint/2010/main" val="2932943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kern="1200" dirty="0" smtClean="0">
                <a:solidFill>
                  <a:schemeClr val="tx1"/>
                </a:solidFill>
                <a:effectLst/>
                <a:latin typeface="Arial" charset="0"/>
                <a:ea typeface="+mn-ea"/>
                <a:cs typeface="+mn-cs"/>
              </a:rPr>
              <a:t>First, it provides a much more complete picture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Myriad Pro" panose="020B0503030403020204" pitchFamily="34" charset="0"/>
                <a:ea typeface="Microsoft Sans Serif" panose="020B0604020202020204" pitchFamily="34" charset="0"/>
                <a:cs typeface="Microsoft Sans Serif" panose="020B0604020202020204" pitchFamily="34" charset="0"/>
              </a:rPr>
              <a:t>76% of NH Population under 65 in 2010</a:t>
            </a:r>
          </a:p>
          <a:p>
            <a:endParaRPr lang="en-US" dirty="0"/>
          </a:p>
        </p:txBody>
      </p:sp>
      <p:sp>
        <p:nvSpPr>
          <p:cNvPr id="4" name="Slide Number Placeholder 3"/>
          <p:cNvSpPr>
            <a:spLocks noGrp="1"/>
          </p:cNvSpPr>
          <p:nvPr>
            <p:ph type="sldNum" sz="quarter" idx="10"/>
          </p:nvPr>
        </p:nvSpPr>
        <p:spPr/>
        <p:txBody>
          <a:bodyPr/>
          <a:lstStyle/>
          <a:p>
            <a:fld id="{4470709D-C5DC-4FEF-8293-8B54D095BE15}" type="slidenum">
              <a:rPr lang="en-US" smtClean="0"/>
              <a:t>7</a:t>
            </a:fld>
            <a:endParaRPr lang="en-US"/>
          </a:p>
        </p:txBody>
      </p:sp>
    </p:spTree>
    <p:extLst>
      <p:ext uri="{BB962C8B-B14F-4D97-AF65-F5344CB8AC3E}">
        <p14:creationId xmlns:p14="http://schemas.microsoft.com/office/powerpoint/2010/main" val="4026169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Second, although</a:t>
            </a:r>
            <a:r>
              <a:rPr lang="en-US" baseline="0" dirty="0" smtClean="0"/>
              <a:t> the prevalence of IDD is, not </a:t>
            </a:r>
            <a:r>
              <a:rPr lang="en-US" baseline="0" dirty="0" err="1" smtClean="0"/>
              <a:t>supririsingly</a:t>
            </a:r>
            <a:r>
              <a:rPr lang="en-US" baseline="0" dirty="0" smtClean="0"/>
              <a:t>, smaller - the sample size increases by 80%</a:t>
            </a:r>
          </a:p>
          <a:p>
            <a:endParaRPr lang="en-US" dirty="0"/>
          </a:p>
        </p:txBody>
      </p:sp>
      <p:sp>
        <p:nvSpPr>
          <p:cNvPr id="4" name="Slide Number Placeholder 3"/>
          <p:cNvSpPr>
            <a:spLocks noGrp="1"/>
          </p:cNvSpPr>
          <p:nvPr>
            <p:ph type="sldNum" sz="quarter" idx="10"/>
          </p:nvPr>
        </p:nvSpPr>
        <p:spPr/>
        <p:txBody>
          <a:bodyPr/>
          <a:lstStyle/>
          <a:p>
            <a:fld id="{4470709D-C5DC-4FEF-8293-8B54D095BE15}" type="slidenum">
              <a:rPr lang="en-US" smtClean="0"/>
              <a:t>8</a:t>
            </a:fld>
            <a:endParaRPr lang="en-US"/>
          </a:p>
        </p:txBody>
      </p:sp>
    </p:spTree>
    <p:extLst>
      <p:ext uri="{BB962C8B-B14F-4D97-AF65-F5344CB8AC3E}">
        <p14:creationId xmlns:p14="http://schemas.microsoft.com/office/powerpoint/2010/main" val="50038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Compared to Medicaid claimants, commercial claimants with IDD are less likely to have CP, more likely to have Down or Autism, less likely to have non-specific ID (mild, moderate, profound or unspecified ID)</a:t>
            </a:r>
          </a:p>
          <a:p>
            <a:endParaRPr lang="en-US" dirty="0"/>
          </a:p>
        </p:txBody>
      </p:sp>
      <p:sp>
        <p:nvSpPr>
          <p:cNvPr id="4" name="Slide Number Placeholder 3"/>
          <p:cNvSpPr>
            <a:spLocks noGrp="1"/>
          </p:cNvSpPr>
          <p:nvPr>
            <p:ph type="sldNum" sz="quarter" idx="10"/>
          </p:nvPr>
        </p:nvSpPr>
        <p:spPr/>
        <p:txBody>
          <a:bodyPr/>
          <a:lstStyle/>
          <a:p>
            <a:fld id="{4470709D-C5DC-4FEF-8293-8B54D095BE15}" type="slidenum">
              <a:rPr lang="en-US" smtClean="0"/>
              <a:t>9</a:t>
            </a:fld>
            <a:endParaRPr lang="en-US"/>
          </a:p>
        </p:txBody>
      </p:sp>
    </p:spTree>
    <p:extLst>
      <p:ext uri="{BB962C8B-B14F-4D97-AF65-F5344CB8AC3E}">
        <p14:creationId xmlns:p14="http://schemas.microsoft.com/office/powerpoint/2010/main" val="3154035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5 most</a:t>
            </a:r>
            <a:r>
              <a:rPr lang="en-US" baseline="0" dirty="0" smtClean="0"/>
              <a:t> frequent reasons for ED visits that resulted in inpatient admissions:</a:t>
            </a:r>
          </a:p>
          <a:p>
            <a:r>
              <a:rPr lang="en-US" dirty="0" smtClean="0"/>
              <a:t>Among children and youth ages 0-17,</a:t>
            </a:r>
          </a:p>
          <a:p>
            <a:r>
              <a:rPr lang="en-US" dirty="0" smtClean="0"/>
              <a:t>Epilepsy more common</a:t>
            </a:r>
            <a:r>
              <a:rPr lang="en-US" baseline="0" dirty="0" smtClean="0"/>
              <a:t> among commercially insured</a:t>
            </a:r>
            <a:endParaRPr lang="en-US" dirty="0" smtClean="0"/>
          </a:p>
          <a:p>
            <a:endParaRPr lang="en-US" dirty="0"/>
          </a:p>
        </p:txBody>
      </p:sp>
      <p:sp>
        <p:nvSpPr>
          <p:cNvPr id="4" name="Slide Number Placeholder 3"/>
          <p:cNvSpPr>
            <a:spLocks noGrp="1"/>
          </p:cNvSpPr>
          <p:nvPr>
            <p:ph type="sldNum" sz="quarter" idx="10"/>
          </p:nvPr>
        </p:nvSpPr>
        <p:spPr/>
        <p:txBody>
          <a:bodyPr/>
          <a:lstStyle/>
          <a:p>
            <a:fld id="{4470709D-C5DC-4FEF-8293-8B54D095BE15}" type="slidenum">
              <a:rPr lang="en-US" smtClean="0"/>
              <a:t>10</a:t>
            </a:fld>
            <a:endParaRPr lang="en-US"/>
          </a:p>
        </p:txBody>
      </p:sp>
    </p:spTree>
    <p:extLst>
      <p:ext uri="{BB962C8B-B14F-4D97-AF65-F5344CB8AC3E}">
        <p14:creationId xmlns:p14="http://schemas.microsoft.com/office/powerpoint/2010/main" val="3041841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Among adults ages 18-64:</a:t>
            </a:r>
          </a:p>
          <a:p>
            <a:r>
              <a:rPr lang="en-US" dirty="0" smtClean="0"/>
              <a:t>Pneumonia was</a:t>
            </a:r>
            <a:r>
              <a:rPr lang="en-US" baseline="0" dirty="0" smtClean="0"/>
              <a:t> more common among Medicaid-insured while other lung diseases more common among commercially insured;</a:t>
            </a:r>
          </a:p>
          <a:p>
            <a:endParaRPr lang="en-US" dirty="0"/>
          </a:p>
        </p:txBody>
      </p:sp>
      <p:sp>
        <p:nvSpPr>
          <p:cNvPr id="4" name="Slide Number Placeholder 3"/>
          <p:cNvSpPr>
            <a:spLocks noGrp="1"/>
          </p:cNvSpPr>
          <p:nvPr>
            <p:ph type="sldNum" sz="quarter" idx="10"/>
          </p:nvPr>
        </p:nvSpPr>
        <p:spPr/>
        <p:txBody>
          <a:bodyPr/>
          <a:lstStyle/>
          <a:p>
            <a:fld id="{4470709D-C5DC-4FEF-8293-8B54D095BE15}" type="slidenum">
              <a:rPr lang="en-US" smtClean="0"/>
              <a:t>11</a:t>
            </a:fld>
            <a:endParaRPr lang="en-US"/>
          </a:p>
        </p:txBody>
      </p:sp>
    </p:spTree>
    <p:extLst>
      <p:ext uri="{BB962C8B-B14F-4D97-AF65-F5344CB8AC3E}">
        <p14:creationId xmlns:p14="http://schemas.microsoft.com/office/powerpoint/2010/main" val="3748425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9272"/>
            <a:ext cx="9143999" cy="6927272"/>
          </a:xfrm>
          <a:prstGeom prst="rect">
            <a:avLst/>
          </a:prstGeom>
        </p:spPr>
      </p:pic>
      <p:sp>
        <p:nvSpPr>
          <p:cNvPr id="2" name="Title 1"/>
          <p:cNvSpPr>
            <a:spLocks noGrp="1"/>
          </p:cNvSpPr>
          <p:nvPr>
            <p:ph type="ctrTitle"/>
          </p:nvPr>
        </p:nvSpPr>
        <p:spPr>
          <a:xfrm>
            <a:off x="152400" y="2819400"/>
            <a:ext cx="5257800" cy="2209800"/>
          </a:xfrm>
        </p:spPr>
        <p:txBody>
          <a:bodyPr/>
          <a:lstStyle/>
          <a:p>
            <a:r>
              <a:rPr lang="en-US" dirty="0"/>
              <a:t>Click to edit Master title style</a:t>
            </a:r>
          </a:p>
        </p:txBody>
      </p:sp>
      <p:sp>
        <p:nvSpPr>
          <p:cNvPr id="3" name="Subtitle 2"/>
          <p:cNvSpPr>
            <a:spLocks noGrp="1"/>
          </p:cNvSpPr>
          <p:nvPr>
            <p:ph type="subTitle" idx="1"/>
          </p:nvPr>
        </p:nvSpPr>
        <p:spPr>
          <a:xfrm>
            <a:off x="5715000" y="2819400"/>
            <a:ext cx="3276600" cy="2209800"/>
          </a:xfrm>
        </p:spPr>
        <p:txBody>
          <a:bodyPr anchor="ct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858000" y="6264275"/>
            <a:ext cx="2133600" cy="365125"/>
          </a:xfrm>
          <a:prstGeom prst="rect">
            <a:avLst/>
          </a:prstGeom>
        </p:spPr>
        <p:txBody>
          <a:bodyPr/>
          <a:lstStyle>
            <a:lvl1pPr algn="r">
              <a:defRPr/>
            </a:lvl1pPr>
          </a:lstStyle>
          <a:p>
            <a:fld id="{B1520C7B-2A24-4C0E-B9DF-03CECEE3C165}" type="datetime1">
              <a:rPr lang="en-US" smtClean="0"/>
              <a:t>1/25/2019</a:t>
            </a:fld>
            <a:endParaRPr lang="en-US" dirty="0"/>
          </a:p>
        </p:txBody>
      </p:sp>
    </p:spTree>
    <p:extLst>
      <p:ext uri="{BB962C8B-B14F-4D97-AF65-F5344CB8AC3E}">
        <p14:creationId xmlns:p14="http://schemas.microsoft.com/office/powerpoint/2010/main" val="1839548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400800"/>
            <a:ext cx="2133600" cy="365125"/>
          </a:xfrm>
          <a:prstGeom prst="rect">
            <a:avLst/>
          </a:prstGeom>
        </p:spPr>
        <p:txBody>
          <a:bodyPr/>
          <a:lstStyle/>
          <a:p>
            <a:fld id="{C9A04B0C-00EB-45EF-BE9C-3ED823EA9777}" type="datetime1">
              <a:rPr lang="en-US" smtClean="0"/>
              <a:t>1/25/2019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F0E47B-4FC6-4104-B1D0-7FC471F5C595}" type="slidenum">
              <a:rPr lang="en-US" smtClean="0"/>
              <a:t>‹#›</a:t>
            </a:fld>
            <a:endParaRPr lang="en-US"/>
          </a:p>
        </p:txBody>
      </p:sp>
    </p:spTree>
    <p:extLst>
      <p:ext uri="{BB962C8B-B14F-4D97-AF65-F5344CB8AC3E}">
        <p14:creationId xmlns:p14="http://schemas.microsoft.com/office/powerpoint/2010/main" val="1971623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400800"/>
            <a:ext cx="2133600" cy="365125"/>
          </a:xfrm>
          <a:prstGeom prst="rect">
            <a:avLst/>
          </a:prstGeom>
        </p:spPr>
        <p:txBody>
          <a:bodyPr/>
          <a:lstStyle/>
          <a:p>
            <a:fld id="{3198CE36-7C7E-44C6-8A5D-9CA368FA439D}" type="datetime1">
              <a:rPr lang="en-US" smtClean="0"/>
              <a:t>1/25/2019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F0E47B-4FC6-4104-B1D0-7FC471F5C595}" type="slidenum">
              <a:rPr lang="en-US" smtClean="0"/>
              <a:t>‹#›</a:t>
            </a:fld>
            <a:endParaRPr lang="en-US"/>
          </a:p>
        </p:txBody>
      </p:sp>
    </p:spTree>
    <p:extLst>
      <p:ext uri="{BB962C8B-B14F-4D97-AF65-F5344CB8AC3E}">
        <p14:creationId xmlns:p14="http://schemas.microsoft.com/office/powerpoint/2010/main" val="1567684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264275"/>
            <a:ext cx="2133600" cy="365125"/>
          </a:xfrm>
          <a:prstGeom prst="rect">
            <a:avLst/>
          </a:prstGeom>
        </p:spPr>
        <p:txBody>
          <a:bodyPr/>
          <a:lstStyle/>
          <a:p>
            <a:fld id="{288F55F0-8A6C-4A5B-A395-AB72E1375FA0}" type="datetime1">
              <a:rPr lang="en-US" smtClean="0"/>
              <a:t>1/25/2019</a:t>
            </a:fld>
            <a:endParaRPr lang="en-US"/>
          </a:p>
        </p:txBody>
      </p:sp>
      <p:sp>
        <p:nvSpPr>
          <p:cNvPr id="6" name="Slide Number Placeholder 5"/>
          <p:cNvSpPr>
            <a:spLocks noGrp="1"/>
          </p:cNvSpPr>
          <p:nvPr>
            <p:ph type="sldNum" sz="quarter" idx="12"/>
          </p:nvPr>
        </p:nvSpPr>
        <p:spPr>
          <a:xfrm>
            <a:off x="3429000" y="6264275"/>
            <a:ext cx="2133600" cy="365125"/>
          </a:xfrm>
        </p:spPr>
        <p:txBody>
          <a:bodyPr/>
          <a:lstStyle/>
          <a:p>
            <a:fld id="{52F0E47B-4FC6-4104-B1D0-7FC471F5C595}" type="slidenum">
              <a:rPr lang="en-US" smtClean="0"/>
              <a:t>‹#›</a:t>
            </a:fld>
            <a:endParaRPr lang="en-US"/>
          </a:p>
        </p:txBody>
      </p:sp>
    </p:spTree>
    <p:extLst>
      <p:ext uri="{BB962C8B-B14F-4D97-AF65-F5344CB8AC3E}">
        <p14:creationId xmlns:p14="http://schemas.microsoft.com/office/powerpoint/2010/main" val="2404447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400800"/>
            <a:ext cx="2133600" cy="365125"/>
          </a:xfrm>
          <a:prstGeom prst="rect">
            <a:avLst/>
          </a:prstGeom>
        </p:spPr>
        <p:txBody>
          <a:bodyPr/>
          <a:lstStyle/>
          <a:p>
            <a:fld id="{56F645B0-6011-4D0C-A08C-566C001C259E}" type="datetime1">
              <a:rPr lang="en-US" smtClean="0"/>
              <a:t>1/25/2019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F0E47B-4FC6-4104-B1D0-7FC471F5C595}" type="slidenum">
              <a:rPr lang="en-US" smtClean="0"/>
              <a:t>‹#›</a:t>
            </a:fld>
            <a:endParaRPr lang="en-US"/>
          </a:p>
        </p:txBody>
      </p:sp>
    </p:spTree>
    <p:extLst>
      <p:ext uri="{BB962C8B-B14F-4D97-AF65-F5344CB8AC3E}">
        <p14:creationId xmlns:p14="http://schemas.microsoft.com/office/powerpoint/2010/main" val="3965509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400800"/>
            <a:ext cx="2133600" cy="365125"/>
          </a:xfrm>
          <a:prstGeom prst="rect">
            <a:avLst/>
          </a:prstGeom>
        </p:spPr>
        <p:txBody>
          <a:bodyPr/>
          <a:lstStyle/>
          <a:p>
            <a:fld id="{9AD78325-CD49-4291-B869-5A8E71EE5A2E}" type="datetime1">
              <a:rPr lang="en-US" smtClean="0"/>
              <a:t>1/25/2019</a:t>
            </a:fld>
            <a:endParaRPr lang="en-US"/>
          </a:p>
        </p:txBody>
      </p:sp>
      <p:sp>
        <p:nvSpPr>
          <p:cNvPr id="7" name="Slide Number Placeholder 6"/>
          <p:cNvSpPr>
            <a:spLocks noGrp="1"/>
          </p:cNvSpPr>
          <p:nvPr>
            <p:ph type="sldNum" sz="quarter" idx="12"/>
          </p:nvPr>
        </p:nvSpPr>
        <p:spPr/>
        <p:txBody>
          <a:bodyPr/>
          <a:lstStyle/>
          <a:p>
            <a:fld id="{52F0E47B-4FC6-4104-B1D0-7FC471F5C595}" type="slidenum">
              <a:rPr lang="en-US" smtClean="0"/>
              <a:t>‹#›</a:t>
            </a:fld>
            <a:endParaRPr lang="en-US"/>
          </a:p>
        </p:txBody>
      </p:sp>
    </p:spTree>
    <p:extLst>
      <p:ext uri="{BB962C8B-B14F-4D97-AF65-F5344CB8AC3E}">
        <p14:creationId xmlns:p14="http://schemas.microsoft.com/office/powerpoint/2010/main" val="1057913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400800"/>
            <a:ext cx="2133600" cy="365125"/>
          </a:xfrm>
          <a:prstGeom prst="rect">
            <a:avLst/>
          </a:prstGeom>
        </p:spPr>
        <p:txBody>
          <a:bodyPr/>
          <a:lstStyle/>
          <a:p>
            <a:fld id="{60D12D99-0880-45CE-B35C-6ECB9761CAB5}" type="datetime1">
              <a:rPr lang="en-US" smtClean="0"/>
              <a:t>1/25/2019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52F0E47B-4FC6-4104-B1D0-7FC471F5C595}" type="slidenum">
              <a:rPr lang="en-US" smtClean="0"/>
              <a:t>‹#›</a:t>
            </a:fld>
            <a:endParaRPr lang="en-US"/>
          </a:p>
        </p:txBody>
      </p:sp>
    </p:spTree>
    <p:extLst>
      <p:ext uri="{BB962C8B-B14F-4D97-AF65-F5344CB8AC3E}">
        <p14:creationId xmlns:p14="http://schemas.microsoft.com/office/powerpoint/2010/main" val="3707588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400800"/>
            <a:ext cx="2133600" cy="365125"/>
          </a:xfrm>
          <a:prstGeom prst="rect">
            <a:avLst/>
          </a:prstGeom>
        </p:spPr>
        <p:txBody>
          <a:bodyPr/>
          <a:lstStyle/>
          <a:p>
            <a:fld id="{C429444D-2741-4371-85DC-53AC13F9421A}" type="datetime1">
              <a:rPr lang="en-US" smtClean="0"/>
              <a:t>1/25/2019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2F0E47B-4FC6-4104-B1D0-7FC471F5C595}" type="slidenum">
              <a:rPr lang="en-US" smtClean="0"/>
              <a:t>‹#›</a:t>
            </a:fld>
            <a:endParaRPr lang="en-US"/>
          </a:p>
        </p:txBody>
      </p:sp>
    </p:spTree>
    <p:extLst>
      <p:ext uri="{BB962C8B-B14F-4D97-AF65-F5344CB8AC3E}">
        <p14:creationId xmlns:p14="http://schemas.microsoft.com/office/powerpoint/2010/main" val="587826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00800"/>
            <a:ext cx="2133600" cy="365125"/>
          </a:xfrm>
          <a:prstGeom prst="rect">
            <a:avLst/>
          </a:prstGeom>
        </p:spPr>
        <p:txBody>
          <a:bodyPr/>
          <a:lstStyle/>
          <a:p>
            <a:fld id="{5A9FD312-D9B5-4C12-91A9-85D205E7D7B8}" type="datetime1">
              <a:rPr lang="en-US" smtClean="0"/>
              <a:t>1/25/2019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52F0E47B-4FC6-4104-B1D0-7FC471F5C595}" type="slidenum">
              <a:rPr lang="en-US" smtClean="0"/>
              <a:t>‹#›</a:t>
            </a:fld>
            <a:endParaRPr lang="en-US"/>
          </a:p>
        </p:txBody>
      </p:sp>
    </p:spTree>
    <p:extLst>
      <p:ext uri="{BB962C8B-B14F-4D97-AF65-F5344CB8AC3E}">
        <p14:creationId xmlns:p14="http://schemas.microsoft.com/office/powerpoint/2010/main" val="890458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400800"/>
            <a:ext cx="2133600" cy="365125"/>
          </a:xfrm>
          <a:prstGeom prst="rect">
            <a:avLst/>
          </a:prstGeom>
        </p:spPr>
        <p:txBody>
          <a:bodyPr/>
          <a:lstStyle/>
          <a:p>
            <a:fld id="{D7916983-FBCB-4D5D-B790-2E821DB046D0}" type="datetime1">
              <a:rPr lang="en-US" smtClean="0"/>
              <a:t>1/25/2019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2F0E47B-4FC6-4104-B1D0-7FC471F5C595}" type="slidenum">
              <a:rPr lang="en-US" smtClean="0"/>
              <a:t>‹#›</a:t>
            </a:fld>
            <a:endParaRPr lang="en-US"/>
          </a:p>
        </p:txBody>
      </p:sp>
    </p:spTree>
    <p:extLst>
      <p:ext uri="{BB962C8B-B14F-4D97-AF65-F5344CB8AC3E}">
        <p14:creationId xmlns:p14="http://schemas.microsoft.com/office/powerpoint/2010/main" val="997207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400800"/>
            <a:ext cx="2133600" cy="365125"/>
          </a:xfrm>
          <a:prstGeom prst="rect">
            <a:avLst/>
          </a:prstGeom>
        </p:spPr>
        <p:txBody>
          <a:bodyPr/>
          <a:lstStyle/>
          <a:p>
            <a:fld id="{5E17A16D-DBE8-4110-89AD-9642821118D9}" type="datetime1">
              <a:rPr lang="en-US" smtClean="0"/>
              <a:t>1/25/2019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2F0E47B-4FC6-4104-B1D0-7FC471F5C595}" type="slidenum">
              <a:rPr lang="en-US" smtClean="0"/>
              <a:t>‹#›</a:t>
            </a:fld>
            <a:endParaRPr lang="en-US"/>
          </a:p>
        </p:txBody>
      </p:sp>
    </p:spTree>
    <p:extLst>
      <p:ext uri="{BB962C8B-B14F-4D97-AF65-F5344CB8AC3E}">
        <p14:creationId xmlns:p14="http://schemas.microsoft.com/office/powerpoint/2010/main" val="3584808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007BC7-4608-4595-A1F9-EFF5F06E0D2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9272"/>
            <a:ext cx="9144000" cy="6927272"/>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524000"/>
            <a:ext cx="82296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3429000" y="6218237"/>
            <a:ext cx="2133600" cy="365125"/>
          </a:xfrm>
          <a:prstGeom prst="rect">
            <a:avLst/>
          </a:prstGeom>
        </p:spPr>
        <p:txBody>
          <a:bodyPr vert="horz" lIns="91440" tIns="45720" rIns="91440" bIns="45720" rtlCol="0" anchor="ctr"/>
          <a:lstStyle>
            <a:lvl1pPr algn="ctr">
              <a:defRPr sz="1200">
                <a:solidFill>
                  <a:schemeClr val="bg1"/>
                </a:solidFill>
              </a:defRPr>
            </a:lvl1pPr>
          </a:lstStyle>
          <a:p>
            <a:fld id="{2BC3F79C-FBA2-4ABE-A1A8-5463192CD40D}" type="slidenum">
              <a:rPr lang="en-US" smtClean="0"/>
              <a:pPr/>
              <a:t>‹#›</a:t>
            </a:fld>
            <a:r>
              <a:rPr lang="en-US" dirty="0"/>
              <a:t> | 1/22/2019</a:t>
            </a:r>
          </a:p>
        </p:txBody>
      </p:sp>
    </p:spTree>
    <p:extLst>
      <p:ext uri="{BB962C8B-B14F-4D97-AF65-F5344CB8AC3E}">
        <p14:creationId xmlns:p14="http://schemas.microsoft.com/office/powerpoint/2010/main" val="237275677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kimberly.phillips@unh.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b="1" dirty="0">
                <a:solidFill>
                  <a:srgbClr val="004280"/>
                </a:solidFill>
                <a:latin typeface="Myriad Pro" panose="020B0503030403020204" pitchFamily="34" charset="0"/>
              </a:rPr>
              <a:t>Using All-Payer Claims Data to Investigate the Health and Health Care Utilization of People with Disabilities</a:t>
            </a:r>
            <a:endParaRPr lang="en-US" sz="2800" dirty="0"/>
          </a:p>
        </p:txBody>
      </p:sp>
      <p:sp>
        <p:nvSpPr>
          <p:cNvPr id="3" name="Subtitle 2"/>
          <p:cNvSpPr>
            <a:spLocks noGrp="1"/>
          </p:cNvSpPr>
          <p:nvPr>
            <p:ph type="subTitle" idx="1"/>
          </p:nvPr>
        </p:nvSpPr>
        <p:spPr/>
        <p:txBody>
          <a:bodyPr/>
          <a:lstStyle/>
          <a:p>
            <a:pPr lvl="0"/>
            <a:r>
              <a:rPr lang="en-US" sz="2200" dirty="0">
                <a:solidFill>
                  <a:srgbClr val="FFFFFF"/>
                </a:solidFill>
                <a:latin typeface="Myriad Pro" panose="020B0503030403020204" pitchFamily="34" charset="0"/>
              </a:rPr>
              <a:t>Kimberly G. Phillips, PhD</a:t>
            </a:r>
          </a:p>
          <a:p>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077B74-A921-42C6-9AA7-8788D66488B6}" type="datetime1">
              <a:rPr kumimoji="0" lang="en-US" sz="1800" b="0" i="0" u="none" strike="noStrike" kern="1200" cap="none" spc="0" normalizeH="0" baseline="0" noProof="0" smtClean="0">
                <a:ln>
                  <a:noFill/>
                </a:ln>
                <a:solidFill>
                  <a:srgbClr val="00428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1/25/2019</a:t>
            </a:fld>
            <a:endParaRPr kumimoji="0" lang="en-US" sz="1800" b="0" i="0" u="none" strike="noStrike" kern="1200" cap="none" spc="0" normalizeH="0" baseline="0" noProof="0" dirty="0">
              <a:ln>
                <a:noFill/>
              </a:ln>
              <a:solidFill>
                <a:srgbClr val="004280"/>
              </a:solidFill>
              <a:effectLst/>
              <a:uLnTx/>
              <a:uFillTx/>
              <a:latin typeface="Calibri"/>
              <a:ea typeface="+mn-ea"/>
              <a:cs typeface="+mn-cs"/>
            </a:endParaRPr>
          </a:p>
        </p:txBody>
      </p:sp>
    </p:spTree>
    <p:extLst>
      <p:ext uri="{BB962C8B-B14F-4D97-AF65-F5344CB8AC3E}">
        <p14:creationId xmlns:p14="http://schemas.microsoft.com/office/powerpoint/2010/main" val="1963742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a:bodyPr>
          <a:lstStyle/>
          <a:p>
            <a:r>
              <a:rPr lang="en-US" sz="4000" dirty="0">
                <a:solidFill>
                  <a:srgbClr val="004280"/>
                </a:solidFill>
              </a:rPr>
              <a:t>ED Visits with Admission: Children 0-17</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185FB1-B8E1-4AE6-B76F-F64B334B0455}" type="datetime1">
              <a:rPr kumimoji="0" lang="en-US" sz="1800" b="0" i="0" u="none" strike="noStrike" kern="1200" cap="none" spc="0" normalizeH="0" baseline="0" noProof="0" smtClean="0">
                <a:ln>
                  <a:noFill/>
                </a:ln>
                <a:solidFill>
                  <a:srgbClr val="00428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1/25/2019</a:t>
            </a:fld>
            <a:endParaRPr kumimoji="0" lang="en-US" sz="1800" b="0" i="0" u="none" strike="noStrike" kern="1200" cap="none" spc="0" normalizeH="0" baseline="0" noProof="0">
              <a:ln>
                <a:noFill/>
              </a:ln>
              <a:solidFill>
                <a:srgbClr val="00428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F0E47B-4FC6-4104-B1D0-7FC471F5C595}"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2525006172"/>
              </p:ext>
            </p:extLst>
          </p:nvPr>
        </p:nvGraphicFramePr>
        <p:xfrm>
          <a:off x="609600" y="1143000"/>
          <a:ext cx="8153399" cy="3886203"/>
        </p:xfrm>
        <a:graphic>
          <a:graphicData uri="http://schemas.openxmlformats.org/drawingml/2006/table">
            <a:tbl>
              <a:tblPr firstRow="1" firstCol="1" bandRow="1"/>
              <a:tblGrid>
                <a:gridCol w="2979252">
                  <a:extLst>
                    <a:ext uri="{9D8B030D-6E8A-4147-A177-3AD203B41FA5}">
                      <a16:colId xmlns:a16="http://schemas.microsoft.com/office/drawing/2014/main" val="3411592823"/>
                    </a:ext>
                  </a:extLst>
                </a:gridCol>
                <a:gridCol w="469636">
                  <a:extLst>
                    <a:ext uri="{9D8B030D-6E8A-4147-A177-3AD203B41FA5}">
                      <a16:colId xmlns:a16="http://schemas.microsoft.com/office/drawing/2014/main" val="1495941544"/>
                    </a:ext>
                  </a:extLst>
                </a:gridCol>
                <a:gridCol w="284911">
                  <a:extLst>
                    <a:ext uri="{9D8B030D-6E8A-4147-A177-3AD203B41FA5}">
                      <a16:colId xmlns:a16="http://schemas.microsoft.com/office/drawing/2014/main" val="3955614565"/>
                    </a:ext>
                  </a:extLst>
                </a:gridCol>
                <a:gridCol w="264628">
                  <a:extLst>
                    <a:ext uri="{9D8B030D-6E8A-4147-A177-3AD203B41FA5}">
                      <a16:colId xmlns:a16="http://schemas.microsoft.com/office/drawing/2014/main" val="90857300"/>
                    </a:ext>
                  </a:extLst>
                </a:gridCol>
                <a:gridCol w="3139059">
                  <a:extLst>
                    <a:ext uri="{9D8B030D-6E8A-4147-A177-3AD203B41FA5}">
                      <a16:colId xmlns:a16="http://schemas.microsoft.com/office/drawing/2014/main" val="3461194770"/>
                    </a:ext>
                  </a:extLst>
                </a:gridCol>
                <a:gridCol w="471266">
                  <a:extLst>
                    <a:ext uri="{9D8B030D-6E8A-4147-A177-3AD203B41FA5}">
                      <a16:colId xmlns:a16="http://schemas.microsoft.com/office/drawing/2014/main" val="2957124940"/>
                    </a:ext>
                  </a:extLst>
                </a:gridCol>
                <a:gridCol w="239847">
                  <a:extLst>
                    <a:ext uri="{9D8B030D-6E8A-4147-A177-3AD203B41FA5}">
                      <a16:colId xmlns:a16="http://schemas.microsoft.com/office/drawing/2014/main" val="1860752449"/>
                    </a:ext>
                  </a:extLst>
                </a:gridCol>
                <a:gridCol w="304800">
                  <a:extLst>
                    <a:ext uri="{9D8B030D-6E8A-4147-A177-3AD203B41FA5}">
                      <a16:colId xmlns:a16="http://schemas.microsoft.com/office/drawing/2014/main" val="3792997166"/>
                    </a:ext>
                  </a:extLst>
                </a:gridCol>
              </a:tblGrid>
              <a:tr h="734907">
                <a:tc gridSpan="8">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56546465"/>
                  </a:ext>
                </a:extLst>
              </a:tr>
              <a:tr h="458324">
                <a:tc gridSpan="4">
                  <a:txBody>
                    <a:bodyPr/>
                    <a:lstStyle/>
                    <a:p>
                      <a:pPr marL="0" marR="0" algn="ctr">
                        <a:lnSpc>
                          <a:spcPct val="107000"/>
                        </a:lnSpc>
                        <a:spcBef>
                          <a:spcPts val="0"/>
                        </a:spcBef>
                        <a:spcAft>
                          <a:spcPts val="0"/>
                        </a:spcAft>
                      </a:pPr>
                      <a:r>
                        <a:rPr lang="en-US" sz="2400" b="1" dirty="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Medicaid</a:t>
                      </a:r>
                      <a:endParaRPr lang="en-US" sz="24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0"/>
                        </a:spcBef>
                        <a:spcAft>
                          <a:spcPts val="0"/>
                        </a:spcAft>
                      </a:pPr>
                      <a:r>
                        <a:rPr lang="en-US" sz="2400" b="1" dirty="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Commercial</a:t>
                      </a:r>
                      <a:endParaRPr lang="en-US" sz="24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53995297"/>
                  </a:ext>
                </a:extLst>
              </a:tr>
              <a:tr h="377208">
                <a:tc>
                  <a:txBody>
                    <a:bodyPr/>
                    <a:lstStyle/>
                    <a:p>
                      <a:pPr marL="0" marR="0" algn="ctr">
                        <a:lnSpc>
                          <a:spcPct val="107000"/>
                        </a:lnSpc>
                        <a:spcBef>
                          <a:spcPts val="0"/>
                        </a:spcBef>
                        <a:spcAft>
                          <a:spcPts val="0"/>
                        </a:spcAft>
                      </a:pPr>
                      <a:r>
                        <a:rPr lang="en-US" sz="1800" dirty="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IDD</a:t>
                      </a:r>
                      <a:endParaRPr lang="en-US" sz="18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dirty="0" smtClean="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a:t>
                      </a:r>
                      <a:endParaRPr lang="en-US" sz="1800" dirty="0" smtClean="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endParaRPr lang="en-US" sz="18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7000"/>
                        </a:lnSpc>
                        <a:spcBef>
                          <a:spcPts val="0"/>
                        </a:spcBef>
                        <a:spcAft>
                          <a:spcPts val="0"/>
                        </a:spcAft>
                      </a:pPr>
                      <a:r>
                        <a:rPr lang="en-US" sz="1800" dirty="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IDD</a:t>
                      </a:r>
                      <a:endParaRPr lang="en-US" sz="18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dirty="0" smtClean="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a:t>
                      </a:r>
                      <a:endParaRPr lang="en-US" sz="1800" dirty="0" smtClean="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endParaRPr lang="en-US" sz="18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361791397"/>
                  </a:ext>
                </a:extLst>
              </a:tr>
              <a:tr h="377208">
                <a:tc gridSpan="8">
                  <a:txBody>
                    <a:bodyPr/>
                    <a:lstStyle/>
                    <a:p>
                      <a:pPr marL="0" marR="0" algn="ctr">
                        <a:lnSpc>
                          <a:spcPct val="107000"/>
                        </a:lnSpc>
                        <a:spcBef>
                          <a:spcPts val="0"/>
                        </a:spcBef>
                        <a:spcAft>
                          <a:spcPts val="0"/>
                        </a:spcAft>
                      </a:pPr>
                      <a:r>
                        <a:rPr lang="en-US" sz="1800" b="1" dirty="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Children Ages 0-17</a:t>
                      </a:r>
                      <a:endParaRPr lang="en-US" sz="1800" b="1"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19772152"/>
                  </a:ext>
                </a:extLst>
              </a:tr>
              <a:tr h="377208">
                <a:tc>
                  <a:txBody>
                    <a:bodyPr/>
                    <a:lstStyle/>
                    <a:p>
                      <a:pPr marL="0" marR="0">
                        <a:lnSpc>
                          <a:spcPct val="107000"/>
                        </a:lnSpc>
                        <a:spcBef>
                          <a:spcPts val="0"/>
                        </a:spcBef>
                        <a:spcAft>
                          <a:spcPts val="0"/>
                        </a:spcAft>
                      </a:pPr>
                      <a:r>
                        <a:rPr lang="en-US" sz="1600" dirty="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General symptoms</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gridSpan="2">
                  <a:txBody>
                    <a:bodyPr/>
                    <a:lstStyle/>
                    <a:p>
                      <a:pPr marL="0" marR="0" algn="r">
                        <a:lnSpc>
                          <a:spcPct val="107000"/>
                        </a:lnSpc>
                        <a:spcBef>
                          <a:spcPts val="0"/>
                        </a:spcBef>
                        <a:spcAft>
                          <a:spcPts val="0"/>
                        </a:spcAft>
                      </a:pPr>
                      <a:r>
                        <a:rPr lang="en-US" sz="1600" dirty="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7.34</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hMerge="1">
                  <a:txBody>
                    <a:bodyPr/>
                    <a:lstStyle/>
                    <a:p>
                      <a:endParaRPr lang="en-US" sz="1400">
                        <a:latin typeface="Myriad Pro" panose="020B0503030403020204" pitchFamily="34" charset="0"/>
                      </a:endParaRPr>
                    </a:p>
                  </a:txBody>
                  <a:tcPr marL="68580" marR="68580" marT="0" marB="0" anchor="b">
                    <a:lnL>
                      <a:noFill/>
                    </a:lnL>
                    <a:lnR>
                      <a:noFill/>
                    </a:lnR>
                    <a:lnT>
                      <a:noFill/>
                    </a:lnT>
                    <a:lnB>
                      <a:noFill/>
                    </a:lnB>
                  </a:tcPr>
                </a:tc>
                <a:tc>
                  <a:txBody>
                    <a:bodyPr/>
                    <a:lstStyle/>
                    <a:p>
                      <a:endParaRPr lang="en-US" sz="1600" dirty="0"/>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1600" dirty="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General symptoms</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gridSpan="2">
                  <a:txBody>
                    <a:bodyPr/>
                    <a:lstStyle/>
                    <a:p>
                      <a:pPr marL="0" marR="0" algn="r">
                        <a:lnSpc>
                          <a:spcPct val="107000"/>
                        </a:lnSpc>
                        <a:spcBef>
                          <a:spcPts val="0"/>
                        </a:spcBef>
                        <a:spcAft>
                          <a:spcPts val="0"/>
                        </a:spcAft>
                      </a:pPr>
                      <a:r>
                        <a:rPr lang="en-US" sz="1600" dirty="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9.17</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hMerge="1">
                  <a:txBody>
                    <a:bodyPr/>
                    <a:lstStyle/>
                    <a:p>
                      <a:endParaRPr lang="en-US" sz="1400">
                        <a:latin typeface="Myriad Pro" panose="020B0503030403020204" pitchFamily="34" charset="0"/>
                      </a:endParaRPr>
                    </a:p>
                  </a:txBody>
                  <a:tcPr marL="68580" marR="68580" marT="0" marB="0" anchor="b">
                    <a:lnL>
                      <a:noFill/>
                    </a:lnL>
                    <a:lnR>
                      <a:noFill/>
                    </a:lnR>
                    <a:lnT>
                      <a:noFill/>
                    </a:lnT>
                    <a:lnB>
                      <a:noFill/>
                    </a:lnB>
                  </a:tcPr>
                </a:tc>
                <a:tc>
                  <a:txBody>
                    <a:bodyPr/>
                    <a:lstStyle/>
                    <a:p>
                      <a:endParaRPr lang="en-US" dirty="0"/>
                    </a:p>
                  </a:txBody>
                  <a:tcPr marL="68580" marR="68580" marT="0" marB="0" anchor="b">
                    <a:lnL>
                      <a:noFill/>
                    </a:lnL>
                    <a:lnR>
                      <a:noFill/>
                    </a:lnR>
                    <a:lnT>
                      <a:noFill/>
                    </a:lnT>
                    <a:lnB>
                      <a:noFill/>
                    </a:lnB>
                  </a:tcPr>
                </a:tc>
                <a:extLst>
                  <a:ext uri="{0D108BD9-81ED-4DB2-BD59-A6C34878D82A}">
                    <a16:rowId xmlns:a16="http://schemas.microsoft.com/office/drawing/2014/main" val="3165757609"/>
                  </a:ext>
                </a:extLst>
              </a:tr>
              <a:tr h="377208">
                <a:tc>
                  <a:txBody>
                    <a:bodyPr/>
                    <a:lstStyle/>
                    <a:p>
                      <a:pPr marL="0" marR="0">
                        <a:lnSpc>
                          <a:spcPct val="107000"/>
                        </a:lnSpc>
                        <a:spcBef>
                          <a:spcPts val="0"/>
                        </a:spcBef>
                        <a:spcAft>
                          <a:spcPts val="0"/>
                        </a:spcAft>
                      </a:pPr>
                      <a:r>
                        <a:rPr lang="en-US" sz="1600" dirty="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Pneumonia, organism </a:t>
                      </a:r>
                      <a:r>
                        <a:rPr lang="en-US" sz="1600" dirty="0" err="1" smtClean="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unsp</a:t>
                      </a:r>
                      <a:r>
                        <a:rPr lang="en-US" sz="1600" dirty="0" smtClean="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gridSpan="2">
                  <a:txBody>
                    <a:bodyPr/>
                    <a:lstStyle/>
                    <a:p>
                      <a:pPr marL="0" marR="0" algn="r">
                        <a:lnSpc>
                          <a:spcPct val="107000"/>
                        </a:lnSpc>
                        <a:spcBef>
                          <a:spcPts val="0"/>
                        </a:spcBef>
                        <a:spcAft>
                          <a:spcPts val="0"/>
                        </a:spcAft>
                      </a:pPr>
                      <a:r>
                        <a:rPr lang="en-US" sz="1600" dirty="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6.33</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hMerge="1">
                  <a:txBody>
                    <a:bodyPr/>
                    <a:lstStyle/>
                    <a:p>
                      <a:endParaRPr lang="en-US" sz="1400">
                        <a:latin typeface="Myriad Pro" panose="020B0503030403020204" pitchFamily="34" charset="0"/>
                      </a:endParaRPr>
                    </a:p>
                  </a:txBody>
                  <a:tcPr marL="68580" marR="68580" marT="0" marB="0" anchor="b">
                    <a:lnL>
                      <a:noFill/>
                    </a:lnL>
                    <a:lnR>
                      <a:noFill/>
                    </a:lnR>
                    <a:lnT>
                      <a:noFill/>
                    </a:lnT>
                    <a:lnB>
                      <a:noFill/>
                    </a:lnB>
                  </a:tcPr>
                </a:tc>
                <a:tc>
                  <a:txBody>
                    <a:bodyPr/>
                    <a:lstStyle/>
                    <a:p>
                      <a:endParaRPr lang="en-US" sz="1600"/>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1600" dirty="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Epilepsy</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chemeClr val="accent2">
                        <a:lumMod val="20000"/>
                        <a:lumOff val="80000"/>
                      </a:schemeClr>
                    </a:solidFill>
                  </a:tcPr>
                </a:tc>
                <a:tc gridSpan="2">
                  <a:txBody>
                    <a:bodyPr/>
                    <a:lstStyle/>
                    <a:p>
                      <a:pPr marL="0" marR="0" algn="r">
                        <a:lnSpc>
                          <a:spcPct val="107000"/>
                        </a:lnSpc>
                        <a:spcBef>
                          <a:spcPts val="0"/>
                        </a:spcBef>
                        <a:spcAft>
                          <a:spcPts val="0"/>
                        </a:spcAft>
                      </a:pPr>
                      <a:r>
                        <a:rPr lang="en-US" sz="1600" dirty="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8.02</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chemeClr val="accent2">
                        <a:lumMod val="20000"/>
                        <a:lumOff val="80000"/>
                      </a:schemeClr>
                    </a:solidFill>
                  </a:tcPr>
                </a:tc>
                <a:tc hMerge="1">
                  <a:txBody>
                    <a:bodyPr/>
                    <a:lstStyle/>
                    <a:p>
                      <a:endParaRPr lang="en-US" sz="1400">
                        <a:latin typeface="Myriad Pro" panose="020B0503030403020204" pitchFamily="34" charset="0"/>
                      </a:endParaRPr>
                    </a:p>
                  </a:txBody>
                  <a:tcPr marL="68580" marR="68580" marT="0" marB="0" anchor="b">
                    <a:lnL>
                      <a:noFill/>
                    </a:lnL>
                    <a:lnR>
                      <a:noFill/>
                    </a:lnR>
                    <a:lnT>
                      <a:noFill/>
                    </a:lnT>
                    <a:lnB>
                      <a:noFill/>
                    </a:lnB>
                  </a:tcPr>
                </a:tc>
                <a:tc>
                  <a:txBody>
                    <a:bodyPr/>
                    <a:lstStyle/>
                    <a:p>
                      <a:endParaRPr lang="en-US"/>
                    </a:p>
                  </a:txBody>
                  <a:tcPr marL="68580" marR="68580" marT="0" marB="0" anchor="b">
                    <a:lnL>
                      <a:noFill/>
                    </a:lnL>
                    <a:lnR>
                      <a:noFill/>
                    </a:lnR>
                    <a:lnT>
                      <a:noFill/>
                    </a:lnT>
                    <a:lnB>
                      <a:noFill/>
                    </a:lnB>
                  </a:tcPr>
                </a:tc>
                <a:extLst>
                  <a:ext uri="{0D108BD9-81ED-4DB2-BD59-A6C34878D82A}">
                    <a16:rowId xmlns:a16="http://schemas.microsoft.com/office/drawing/2014/main" val="2843382613"/>
                  </a:ext>
                </a:extLst>
              </a:tr>
              <a:tr h="377208">
                <a:tc>
                  <a:txBody>
                    <a:bodyPr/>
                    <a:lstStyle/>
                    <a:p>
                      <a:pPr marL="0" marR="0">
                        <a:lnSpc>
                          <a:spcPct val="107000"/>
                        </a:lnSpc>
                        <a:spcBef>
                          <a:spcPts val="0"/>
                        </a:spcBef>
                        <a:spcAft>
                          <a:spcPts val="0"/>
                        </a:spcAft>
                      </a:pPr>
                      <a:r>
                        <a:rPr lang="en-US" sz="1600" dirty="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Respiratory &amp; chest symptoms</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gridSpan="2">
                  <a:txBody>
                    <a:bodyPr/>
                    <a:lstStyle/>
                    <a:p>
                      <a:pPr marL="0" marR="0" algn="r">
                        <a:lnSpc>
                          <a:spcPct val="107000"/>
                        </a:lnSpc>
                        <a:spcBef>
                          <a:spcPts val="0"/>
                        </a:spcBef>
                        <a:spcAft>
                          <a:spcPts val="0"/>
                        </a:spcAft>
                      </a:pPr>
                      <a:r>
                        <a:rPr lang="en-US" sz="1600" dirty="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5.78</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hMerge="1">
                  <a:txBody>
                    <a:bodyPr/>
                    <a:lstStyle/>
                    <a:p>
                      <a:endParaRPr lang="en-US" sz="1400">
                        <a:latin typeface="Myriad Pro" panose="020B0503030403020204" pitchFamily="34" charset="0"/>
                      </a:endParaRPr>
                    </a:p>
                  </a:txBody>
                  <a:tcPr marL="68580" marR="68580" marT="0" marB="0" anchor="b">
                    <a:lnL>
                      <a:noFill/>
                    </a:lnL>
                    <a:lnR>
                      <a:noFill/>
                    </a:lnR>
                    <a:lnT>
                      <a:noFill/>
                    </a:lnT>
                    <a:lnB>
                      <a:noFill/>
                    </a:lnB>
                  </a:tcPr>
                </a:tc>
                <a:tc>
                  <a:txBody>
                    <a:bodyPr/>
                    <a:lstStyle/>
                    <a:p>
                      <a:endParaRPr lang="en-US" sz="1600"/>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1600" dirty="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Pneumonia, organism </a:t>
                      </a:r>
                      <a:r>
                        <a:rPr lang="en-US" sz="1600" dirty="0" err="1" smtClean="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unsp</a:t>
                      </a:r>
                      <a:r>
                        <a:rPr lang="en-US" sz="1600" dirty="0" smtClean="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gridSpan="2">
                  <a:txBody>
                    <a:bodyPr/>
                    <a:lstStyle/>
                    <a:p>
                      <a:pPr marL="0" marR="0" algn="r">
                        <a:lnSpc>
                          <a:spcPct val="107000"/>
                        </a:lnSpc>
                        <a:spcBef>
                          <a:spcPts val="0"/>
                        </a:spcBef>
                        <a:spcAft>
                          <a:spcPts val="0"/>
                        </a:spcAft>
                      </a:pPr>
                      <a:r>
                        <a:rPr lang="en-US" sz="1600" dirty="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6.88</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hMerge="1">
                  <a:txBody>
                    <a:bodyPr/>
                    <a:lstStyle/>
                    <a:p>
                      <a:endParaRPr lang="en-US" sz="1400">
                        <a:latin typeface="Myriad Pro" panose="020B0503030403020204" pitchFamily="34" charset="0"/>
                      </a:endParaRPr>
                    </a:p>
                  </a:txBody>
                  <a:tcPr marL="68580" marR="68580" marT="0" marB="0" anchor="b">
                    <a:lnL>
                      <a:noFill/>
                    </a:lnL>
                    <a:lnR>
                      <a:noFill/>
                    </a:lnR>
                    <a:lnT>
                      <a:noFill/>
                    </a:lnT>
                    <a:lnB>
                      <a:noFill/>
                    </a:lnB>
                  </a:tcPr>
                </a:tc>
                <a:tc>
                  <a:txBody>
                    <a:bodyPr/>
                    <a:lstStyle/>
                    <a:p>
                      <a:endParaRPr lang="en-US"/>
                    </a:p>
                  </a:txBody>
                  <a:tcPr marL="68580" marR="68580" marT="0" marB="0" anchor="b">
                    <a:lnL>
                      <a:noFill/>
                    </a:lnL>
                    <a:lnR>
                      <a:noFill/>
                    </a:lnR>
                    <a:lnT>
                      <a:noFill/>
                    </a:lnT>
                    <a:lnB>
                      <a:noFill/>
                    </a:lnB>
                  </a:tcPr>
                </a:tc>
                <a:extLst>
                  <a:ext uri="{0D108BD9-81ED-4DB2-BD59-A6C34878D82A}">
                    <a16:rowId xmlns:a16="http://schemas.microsoft.com/office/drawing/2014/main" val="1886909739"/>
                  </a:ext>
                </a:extLst>
              </a:tr>
              <a:tr h="377208">
                <a:tc>
                  <a:txBody>
                    <a:bodyPr/>
                    <a:lstStyle/>
                    <a:p>
                      <a:pPr marL="0" marR="0">
                        <a:lnSpc>
                          <a:spcPct val="107000"/>
                        </a:lnSpc>
                        <a:spcBef>
                          <a:spcPts val="0"/>
                        </a:spcBef>
                        <a:spcAft>
                          <a:spcPts val="0"/>
                        </a:spcAft>
                      </a:pPr>
                      <a:r>
                        <a:rPr lang="en-US" sz="1600" dirty="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Epilepsy</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chemeClr val="accent2">
                        <a:lumMod val="20000"/>
                        <a:lumOff val="80000"/>
                      </a:schemeClr>
                    </a:solidFill>
                  </a:tcPr>
                </a:tc>
                <a:tc gridSpan="2">
                  <a:txBody>
                    <a:bodyPr/>
                    <a:lstStyle/>
                    <a:p>
                      <a:pPr marL="0" marR="0" algn="r">
                        <a:lnSpc>
                          <a:spcPct val="107000"/>
                        </a:lnSpc>
                        <a:spcBef>
                          <a:spcPts val="0"/>
                        </a:spcBef>
                        <a:spcAft>
                          <a:spcPts val="0"/>
                        </a:spcAft>
                      </a:pPr>
                      <a:r>
                        <a:rPr lang="en-US" sz="1600" dirty="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4.22</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chemeClr val="accent2">
                        <a:lumMod val="20000"/>
                        <a:lumOff val="80000"/>
                      </a:schemeClr>
                    </a:solidFill>
                  </a:tcPr>
                </a:tc>
                <a:tc hMerge="1">
                  <a:txBody>
                    <a:bodyPr/>
                    <a:lstStyle/>
                    <a:p>
                      <a:endParaRPr lang="en-US" sz="1400">
                        <a:latin typeface="Myriad Pro" panose="020B0503030403020204" pitchFamily="34" charset="0"/>
                      </a:endParaRPr>
                    </a:p>
                  </a:txBody>
                  <a:tcPr marL="68580" marR="68580" marT="0" marB="0" anchor="b">
                    <a:lnL>
                      <a:noFill/>
                    </a:lnL>
                    <a:lnR>
                      <a:noFill/>
                    </a:lnR>
                    <a:lnT>
                      <a:noFill/>
                    </a:lnT>
                    <a:lnB>
                      <a:noFill/>
                    </a:lnB>
                  </a:tcPr>
                </a:tc>
                <a:tc>
                  <a:txBody>
                    <a:bodyPr/>
                    <a:lstStyle/>
                    <a:p>
                      <a:endParaRPr lang="en-US" sz="1600"/>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1600" dirty="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Respiratory &amp; chest symptoms</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gridSpan="2">
                  <a:txBody>
                    <a:bodyPr/>
                    <a:lstStyle/>
                    <a:p>
                      <a:pPr marL="0" marR="0" algn="r">
                        <a:lnSpc>
                          <a:spcPct val="107000"/>
                        </a:lnSpc>
                        <a:spcBef>
                          <a:spcPts val="0"/>
                        </a:spcBef>
                        <a:spcAft>
                          <a:spcPts val="0"/>
                        </a:spcAft>
                      </a:pPr>
                      <a:r>
                        <a:rPr lang="en-US" sz="1600" dirty="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5.73</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hMerge="1">
                  <a:txBody>
                    <a:bodyPr/>
                    <a:lstStyle/>
                    <a:p>
                      <a:endParaRPr lang="en-US" sz="1400">
                        <a:latin typeface="Myriad Pro" panose="020B0503030403020204" pitchFamily="34" charset="0"/>
                      </a:endParaRPr>
                    </a:p>
                  </a:txBody>
                  <a:tcPr marL="68580" marR="68580" marT="0" marB="0" anchor="b">
                    <a:lnL>
                      <a:noFill/>
                    </a:lnL>
                    <a:lnR>
                      <a:noFill/>
                    </a:lnR>
                    <a:lnT>
                      <a:noFill/>
                    </a:lnT>
                    <a:lnB>
                      <a:noFill/>
                    </a:lnB>
                  </a:tcPr>
                </a:tc>
                <a:tc>
                  <a:txBody>
                    <a:bodyPr/>
                    <a:lstStyle/>
                    <a:p>
                      <a:endParaRPr lang="en-US"/>
                    </a:p>
                  </a:txBody>
                  <a:tcPr marL="68580" marR="68580" marT="0" marB="0" anchor="b">
                    <a:lnL>
                      <a:noFill/>
                    </a:lnL>
                    <a:lnR>
                      <a:noFill/>
                    </a:lnR>
                    <a:lnT>
                      <a:noFill/>
                    </a:lnT>
                    <a:lnB>
                      <a:noFill/>
                    </a:lnB>
                  </a:tcPr>
                </a:tc>
                <a:extLst>
                  <a:ext uri="{0D108BD9-81ED-4DB2-BD59-A6C34878D82A}">
                    <a16:rowId xmlns:a16="http://schemas.microsoft.com/office/drawing/2014/main" val="407182756"/>
                  </a:ext>
                </a:extLst>
              </a:tr>
              <a:tr h="429724">
                <a:tc>
                  <a:txBody>
                    <a:bodyPr/>
                    <a:lstStyle/>
                    <a:p>
                      <a:pPr marL="0" marR="0">
                        <a:lnSpc>
                          <a:spcPct val="107000"/>
                        </a:lnSpc>
                        <a:spcBef>
                          <a:spcPts val="0"/>
                        </a:spcBef>
                        <a:spcAft>
                          <a:spcPts val="0"/>
                        </a:spcAft>
                      </a:pPr>
                      <a:r>
                        <a:rPr lang="en-US" sz="1600" dirty="0" err="1" smtClean="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Nonsp</a:t>
                      </a:r>
                      <a:r>
                        <a:rPr lang="en-US" sz="1600" dirty="0" smtClean="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 </a:t>
                      </a:r>
                      <a:r>
                        <a:rPr lang="en-US" sz="1600" dirty="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findings </a:t>
                      </a:r>
                      <a:r>
                        <a:rPr lang="en-US" sz="1600" dirty="0" smtClean="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radiologic exam</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BE29B"/>
                    </a:solidFill>
                  </a:tcPr>
                </a:tc>
                <a:tc gridSpan="2">
                  <a:txBody>
                    <a:bodyPr/>
                    <a:lstStyle/>
                    <a:p>
                      <a:pPr marL="0" marR="0" algn="r">
                        <a:lnSpc>
                          <a:spcPct val="107000"/>
                        </a:lnSpc>
                        <a:spcBef>
                          <a:spcPts val="0"/>
                        </a:spcBef>
                        <a:spcAft>
                          <a:spcPts val="0"/>
                        </a:spcAft>
                      </a:pPr>
                      <a:r>
                        <a:rPr lang="en-US" sz="1600" dirty="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2.75</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BE29B"/>
                    </a:solidFill>
                  </a:tcPr>
                </a:tc>
                <a:tc hMerge="1">
                  <a:txBody>
                    <a:bodyPr/>
                    <a:lstStyle/>
                    <a:p>
                      <a:endParaRPr lang="en-US" sz="1400" dirty="0">
                        <a:latin typeface="Myriad Pro" panose="020B0503030403020204" pitchFamily="34" charset="0"/>
                      </a:endParaRPr>
                    </a:p>
                  </a:txBody>
                  <a:tcPr marL="68580" marR="68580" marT="0" marB="0" anchor="b">
                    <a:lnL>
                      <a:noFill/>
                    </a:lnL>
                    <a:lnR>
                      <a:noFill/>
                    </a:lnR>
                    <a:lnT>
                      <a:noFill/>
                    </a:lnT>
                    <a:lnB>
                      <a:noFill/>
                    </a:lnB>
                    <a:solidFill>
                      <a:srgbClr val="FBE29B"/>
                    </a:solidFill>
                  </a:tcPr>
                </a:tc>
                <a:tc>
                  <a:txBody>
                    <a:bodyPr/>
                    <a:lstStyle/>
                    <a:p>
                      <a:endParaRPr lang="en-US" sz="1600"/>
                    </a:p>
                  </a:txBody>
                  <a:tcPr marL="68580" marR="68580" marT="0" marB="0" anchor="b">
                    <a:lnL>
                      <a:noFill/>
                    </a:lnL>
                    <a:lnR>
                      <a:noFill/>
                    </a:lnR>
                    <a:lnT>
                      <a:noFill/>
                    </a:lnT>
                    <a:lnB>
                      <a:noFill/>
                    </a:lnB>
                    <a:solidFill>
                      <a:srgbClr val="FBE29B"/>
                    </a:solidFill>
                  </a:tcPr>
                </a:tc>
                <a:tc>
                  <a:txBody>
                    <a:bodyPr/>
                    <a:lstStyle/>
                    <a:p>
                      <a:pPr marL="0" marR="0">
                        <a:lnSpc>
                          <a:spcPct val="107000"/>
                        </a:lnSpc>
                        <a:spcBef>
                          <a:spcPts val="0"/>
                        </a:spcBef>
                        <a:spcAft>
                          <a:spcPts val="0"/>
                        </a:spcAft>
                      </a:pPr>
                      <a:r>
                        <a:rPr lang="en-US" sz="1600" dirty="0" smtClean="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Symptoms </a:t>
                      </a:r>
                      <a:r>
                        <a:rPr lang="en-US" sz="1600" dirty="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of abdomen &amp; pelvis</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BE29B"/>
                    </a:solidFill>
                  </a:tcPr>
                </a:tc>
                <a:tc gridSpan="2">
                  <a:txBody>
                    <a:bodyPr/>
                    <a:lstStyle/>
                    <a:p>
                      <a:pPr marL="0" marR="0" algn="r">
                        <a:lnSpc>
                          <a:spcPct val="107000"/>
                        </a:lnSpc>
                        <a:spcBef>
                          <a:spcPts val="0"/>
                        </a:spcBef>
                        <a:spcAft>
                          <a:spcPts val="0"/>
                        </a:spcAft>
                      </a:pPr>
                      <a:r>
                        <a:rPr lang="en-US" sz="1600" dirty="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4.3</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BE29B"/>
                    </a:solidFill>
                  </a:tcPr>
                </a:tc>
                <a:tc hMerge="1">
                  <a:txBody>
                    <a:bodyPr/>
                    <a:lstStyle/>
                    <a:p>
                      <a:endParaRPr lang="en-US" sz="1400" dirty="0">
                        <a:latin typeface="Myriad Pro" panose="020B0503030403020204" pitchFamily="34" charset="0"/>
                      </a:endParaRPr>
                    </a:p>
                  </a:txBody>
                  <a:tcPr marL="68580" marR="68580" marT="0" marB="0">
                    <a:lnL>
                      <a:noFill/>
                    </a:lnL>
                    <a:lnR>
                      <a:noFill/>
                    </a:lnR>
                    <a:lnT>
                      <a:noFill/>
                    </a:lnT>
                    <a:lnB>
                      <a:noFill/>
                    </a:lnB>
                  </a:tcPr>
                </a:tc>
                <a:tc>
                  <a:txBody>
                    <a:bodyPr/>
                    <a:lstStyle/>
                    <a:p>
                      <a:endParaRPr lang="en-US" dirty="0"/>
                    </a:p>
                  </a:txBody>
                  <a:tcPr marL="68580" marR="68580" marT="0" marB="0">
                    <a:lnL>
                      <a:noFill/>
                    </a:lnL>
                    <a:lnR>
                      <a:noFill/>
                    </a:lnR>
                    <a:lnT>
                      <a:noFill/>
                    </a:lnT>
                    <a:lnB>
                      <a:noFill/>
                    </a:lnB>
                  </a:tcPr>
                </a:tc>
                <a:extLst>
                  <a:ext uri="{0D108BD9-81ED-4DB2-BD59-A6C34878D82A}">
                    <a16:rowId xmlns:a16="http://schemas.microsoft.com/office/drawing/2014/main" val="310013817"/>
                  </a:ext>
                </a:extLst>
              </a:tr>
            </a:tbl>
          </a:graphicData>
        </a:graphic>
      </p:graphicFrame>
    </p:spTree>
    <p:extLst>
      <p:ext uri="{BB962C8B-B14F-4D97-AF65-F5344CB8AC3E}">
        <p14:creationId xmlns:p14="http://schemas.microsoft.com/office/powerpoint/2010/main" val="852606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4000" dirty="0">
                <a:solidFill>
                  <a:srgbClr val="004280"/>
                </a:solidFill>
              </a:rPr>
              <a:t>ED Visits with Admission: Adults 18-64</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185FB1-B8E1-4AE6-B76F-F64B334B0455}" type="datetime1">
              <a:rPr kumimoji="0" lang="en-US" sz="1800" b="0" i="0" u="none" strike="noStrike" kern="1200" cap="none" spc="0" normalizeH="0" baseline="0" noProof="0" smtClean="0">
                <a:ln>
                  <a:noFill/>
                </a:ln>
                <a:solidFill>
                  <a:srgbClr val="00428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1/25/2019</a:t>
            </a:fld>
            <a:endParaRPr kumimoji="0" lang="en-US" sz="1800" b="0" i="0" u="none" strike="noStrike" kern="1200" cap="none" spc="0" normalizeH="0" baseline="0" noProof="0">
              <a:ln>
                <a:noFill/>
              </a:ln>
              <a:solidFill>
                <a:srgbClr val="00428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F0E47B-4FC6-4104-B1D0-7FC471F5C595}"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2371277676"/>
              </p:ext>
            </p:extLst>
          </p:nvPr>
        </p:nvGraphicFramePr>
        <p:xfrm>
          <a:off x="533401" y="1219200"/>
          <a:ext cx="8153399" cy="3716116"/>
        </p:xfrm>
        <a:graphic>
          <a:graphicData uri="http://schemas.openxmlformats.org/drawingml/2006/table">
            <a:tbl>
              <a:tblPr firstRow="1" firstCol="1" bandRow="1"/>
              <a:tblGrid>
                <a:gridCol w="2979252">
                  <a:extLst>
                    <a:ext uri="{9D8B030D-6E8A-4147-A177-3AD203B41FA5}">
                      <a16:colId xmlns:a16="http://schemas.microsoft.com/office/drawing/2014/main" val="3411592823"/>
                    </a:ext>
                  </a:extLst>
                </a:gridCol>
                <a:gridCol w="469636">
                  <a:extLst>
                    <a:ext uri="{9D8B030D-6E8A-4147-A177-3AD203B41FA5}">
                      <a16:colId xmlns:a16="http://schemas.microsoft.com/office/drawing/2014/main" val="1495941544"/>
                    </a:ext>
                  </a:extLst>
                </a:gridCol>
                <a:gridCol w="284911">
                  <a:extLst>
                    <a:ext uri="{9D8B030D-6E8A-4147-A177-3AD203B41FA5}">
                      <a16:colId xmlns:a16="http://schemas.microsoft.com/office/drawing/2014/main" val="3955614565"/>
                    </a:ext>
                  </a:extLst>
                </a:gridCol>
                <a:gridCol w="264628">
                  <a:extLst>
                    <a:ext uri="{9D8B030D-6E8A-4147-A177-3AD203B41FA5}">
                      <a16:colId xmlns:a16="http://schemas.microsoft.com/office/drawing/2014/main" val="90857300"/>
                    </a:ext>
                  </a:extLst>
                </a:gridCol>
                <a:gridCol w="3139059">
                  <a:extLst>
                    <a:ext uri="{9D8B030D-6E8A-4147-A177-3AD203B41FA5}">
                      <a16:colId xmlns:a16="http://schemas.microsoft.com/office/drawing/2014/main" val="3461194770"/>
                    </a:ext>
                  </a:extLst>
                </a:gridCol>
                <a:gridCol w="471266">
                  <a:extLst>
                    <a:ext uri="{9D8B030D-6E8A-4147-A177-3AD203B41FA5}">
                      <a16:colId xmlns:a16="http://schemas.microsoft.com/office/drawing/2014/main" val="2957124940"/>
                    </a:ext>
                  </a:extLst>
                </a:gridCol>
                <a:gridCol w="239847">
                  <a:extLst>
                    <a:ext uri="{9D8B030D-6E8A-4147-A177-3AD203B41FA5}">
                      <a16:colId xmlns:a16="http://schemas.microsoft.com/office/drawing/2014/main" val="1860752449"/>
                    </a:ext>
                  </a:extLst>
                </a:gridCol>
                <a:gridCol w="304800">
                  <a:extLst>
                    <a:ext uri="{9D8B030D-6E8A-4147-A177-3AD203B41FA5}">
                      <a16:colId xmlns:a16="http://schemas.microsoft.com/office/drawing/2014/main" val="3792997166"/>
                    </a:ext>
                  </a:extLst>
                </a:gridCol>
              </a:tblGrid>
              <a:tr h="659036">
                <a:tc gridSpan="8">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56546465"/>
                  </a:ext>
                </a:extLst>
              </a:tr>
              <a:tr h="411007">
                <a:tc gridSpan="4">
                  <a:txBody>
                    <a:bodyPr/>
                    <a:lstStyle/>
                    <a:p>
                      <a:pPr marL="0" marR="0" algn="ctr">
                        <a:lnSpc>
                          <a:spcPct val="107000"/>
                        </a:lnSpc>
                        <a:spcBef>
                          <a:spcPts val="0"/>
                        </a:spcBef>
                        <a:spcAft>
                          <a:spcPts val="0"/>
                        </a:spcAft>
                      </a:pPr>
                      <a:r>
                        <a:rPr lang="en-US" sz="2400" b="1" dirty="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Medicaid</a:t>
                      </a:r>
                      <a:endParaRPr lang="en-US" sz="24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0"/>
                        </a:spcBef>
                        <a:spcAft>
                          <a:spcPts val="0"/>
                        </a:spcAft>
                      </a:pPr>
                      <a:r>
                        <a:rPr lang="en-US" sz="2400" b="1" dirty="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Commercial</a:t>
                      </a:r>
                      <a:endParaRPr lang="en-US" sz="24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53995297"/>
                  </a:ext>
                </a:extLst>
              </a:tr>
              <a:tr h="338266">
                <a:tc>
                  <a:txBody>
                    <a:bodyPr/>
                    <a:lstStyle/>
                    <a:p>
                      <a:pPr marL="0" marR="0" algn="ctr">
                        <a:lnSpc>
                          <a:spcPct val="107000"/>
                        </a:lnSpc>
                        <a:spcBef>
                          <a:spcPts val="0"/>
                        </a:spcBef>
                        <a:spcAft>
                          <a:spcPts val="0"/>
                        </a:spcAft>
                      </a:pPr>
                      <a:r>
                        <a:rPr lang="en-US" sz="1800" dirty="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IDD</a:t>
                      </a:r>
                      <a:endParaRPr lang="en-US" sz="18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dirty="0" smtClean="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a:t>
                      </a:r>
                      <a:endParaRPr lang="en-US" sz="1800" dirty="0" smtClean="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endParaRPr lang="en-US" sz="18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7000"/>
                        </a:lnSpc>
                        <a:spcBef>
                          <a:spcPts val="0"/>
                        </a:spcBef>
                        <a:spcAft>
                          <a:spcPts val="0"/>
                        </a:spcAft>
                      </a:pPr>
                      <a:r>
                        <a:rPr lang="en-US" sz="1800" dirty="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IDD</a:t>
                      </a:r>
                      <a:endParaRPr lang="en-US" sz="18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dirty="0" smtClean="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a:t>
                      </a:r>
                      <a:endParaRPr lang="en-US" sz="1800" dirty="0" smtClean="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endParaRPr lang="en-US" sz="18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361791397"/>
                  </a:ext>
                </a:extLst>
              </a:tr>
              <a:tr h="616477">
                <a:tc gridSpan="8">
                  <a:txBody>
                    <a:bodyPr/>
                    <a:lstStyle/>
                    <a:p>
                      <a:pPr marL="0" marR="0" algn="ctr">
                        <a:lnSpc>
                          <a:spcPct val="107000"/>
                        </a:lnSpc>
                        <a:spcBef>
                          <a:spcPts val="0"/>
                        </a:spcBef>
                        <a:spcAft>
                          <a:spcPts val="0"/>
                        </a:spcAft>
                      </a:pPr>
                      <a:endParaRPr lang="en-US" sz="1800" b="1" dirty="0" smtClean="0">
                        <a:solidFill>
                          <a:srgbClr val="000000"/>
                        </a:solidFill>
                        <a:effectLst/>
                        <a:latin typeface="Myriad Pro" panose="020B0503030403020204" pitchFamily="34" charset="0"/>
                        <a:ea typeface="Times New Roman" panose="02020603050405020304" pitchFamily="18" charset="0"/>
                        <a:cs typeface="Calibri" panose="020F0502020204030204" pitchFamily="34" charset="0"/>
                      </a:endParaRPr>
                    </a:p>
                    <a:p>
                      <a:pPr marL="0" marR="0" algn="ctr">
                        <a:lnSpc>
                          <a:spcPct val="107000"/>
                        </a:lnSpc>
                        <a:spcBef>
                          <a:spcPts val="0"/>
                        </a:spcBef>
                        <a:spcAft>
                          <a:spcPts val="0"/>
                        </a:spcAft>
                      </a:pPr>
                      <a:r>
                        <a:rPr lang="en-US" sz="1800" b="1" dirty="0" smtClean="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Adults </a:t>
                      </a:r>
                      <a:r>
                        <a:rPr lang="en-US" sz="1800" b="1" dirty="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Ages 18-64</a:t>
                      </a:r>
                      <a:endParaRPr lang="en-US" sz="1800" b="1"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59441406"/>
                  </a:ext>
                </a:extLst>
              </a:tr>
              <a:tr h="338266">
                <a:tc>
                  <a:txBody>
                    <a:bodyPr/>
                    <a:lstStyle/>
                    <a:p>
                      <a:pPr marL="0" marR="0">
                        <a:lnSpc>
                          <a:spcPct val="107000"/>
                        </a:lnSpc>
                        <a:spcBef>
                          <a:spcPts val="0"/>
                        </a:spcBef>
                        <a:spcAft>
                          <a:spcPts val="0"/>
                        </a:spcAft>
                      </a:pPr>
                      <a:r>
                        <a:rPr lang="en-US" sz="1600" dirty="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General symptoms</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gridSpan="2">
                  <a:txBody>
                    <a:bodyPr/>
                    <a:lstStyle/>
                    <a:p>
                      <a:pPr marL="0" marR="0" algn="r">
                        <a:lnSpc>
                          <a:spcPct val="107000"/>
                        </a:lnSpc>
                        <a:spcBef>
                          <a:spcPts val="0"/>
                        </a:spcBef>
                        <a:spcAft>
                          <a:spcPts val="0"/>
                        </a:spcAft>
                      </a:pPr>
                      <a:r>
                        <a:rPr lang="en-US" sz="1600" dirty="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7.12</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hMerge="1">
                  <a:txBody>
                    <a:bodyPr/>
                    <a:lstStyle/>
                    <a:p>
                      <a:endParaRPr lang="en-US" sz="1400">
                        <a:latin typeface="Myriad Pro" panose="020B0503030403020204" pitchFamily="34" charset="0"/>
                      </a:endParaRPr>
                    </a:p>
                  </a:txBody>
                  <a:tcPr marL="68580" marR="68580" marT="0" marB="0" anchor="b">
                    <a:lnL>
                      <a:noFill/>
                    </a:lnL>
                    <a:lnR>
                      <a:noFill/>
                    </a:lnR>
                    <a:lnT>
                      <a:noFill/>
                    </a:lnT>
                    <a:lnB>
                      <a:noFill/>
                    </a:lnB>
                  </a:tcPr>
                </a:tc>
                <a:tc>
                  <a:txBody>
                    <a:bodyPr/>
                    <a:lstStyle/>
                    <a:p>
                      <a:endParaRPr lang="en-US" sz="1600" dirty="0"/>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1600" dirty="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Respiratory &amp; chest symptoms</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gridSpan="2">
                  <a:txBody>
                    <a:bodyPr/>
                    <a:lstStyle/>
                    <a:p>
                      <a:pPr marL="0" marR="0" algn="r">
                        <a:lnSpc>
                          <a:spcPct val="107000"/>
                        </a:lnSpc>
                        <a:spcBef>
                          <a:spcPts val="0"/>
                        </a:spcBef>
                        <a:spcAft>
                          <a:spcPts val="0"/>
                        </a:spcAft>
                      </a:pPr>
                      <a:r>
                        <a:rPr lang="en-US" sz="1600" dirty="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6.35</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hMerge="1">
                  <a:txBody>
                    <a:bodyPr/>
                    <a:lstStyle/>
                    <a:p>
                      <a:endParaRPr lang="en-US" sz="1400">
                        <a:latin typeface="Myriad Pro" panose="020B0503030403020204" pitchFamily="34" charset="0"/>
                      </a:endParaRPr>
                    </a:p>
                  </a:txBody>
                  <a:tcPr marL="68580" marR="68580" marT="0" marB="0" anchor="b">
                    <a:lnL>
                      <a:noFill/>
                    </a:lnL>
                    <a:lnR>
                      <a:noFill/>
                    </a:lnR>
                    <a:lnT>
                      <a:noFill/>
                    </a:lnT>
                    <a:lnB>
                      <a:noFill/>
                    </a:lnB>
                  </a:tcPr>
                </a:tc>
                <a:tc>
                  <a:txBody>
                    <a:bodyPr/>
                    <a:lstStyle/>
                    <a:p>
                      <a:endParaRPr lang="en-US" dirty="0"/>
                    </a:p>
                  </a:txBody>
                  <a:tcPr marL="68580" marR="68580" marT="0" marB="0" anchor="b">
                    <a:lnL>
                      <a:noFill/>
                    </a:lnL>
                    <a:lnR>
                      <a:noFill/>
                    </a:lnR>
                    <a:lnT>
                      <a:noFill/>
                    </a:lnT>
                    <a:lnB>
                      <a:noFill/>
                    </a:lnB>
                  </a:tcPr>
                </a:tc>
                <a:extLst>
                  <a:ext uri="{0D108BD9-81ED-4DB2-BD59-A6C34878D82A}">
                    <a16:rowId xmlns:a16="http://schemas.microsoft.com/office/drawing/2014/main" val="505090737"/>
                  </a:ext>
                </a:extLst>
              </a:tr>
              <a:tr h="338266">
                <a:tc>
                  <a:txBody>
                    <a:bodyPr/>
                    <a:lstStyle/>
                    <a:p>
                      <a:pPr marL="0" marR="0">
                        <a:lnSpc>
                          <a:spcPct val="107000"/>
                        </a:lnSpc>
                        <a:spcBef>
                          <a:spcPts val="0"/>
                        </a:spcBef>
                        <a:spcAft>
                          <a:spcPts val="0"/>
                        </a:spcAft>
                      </a:pPr>
                      <a:r>
                        <a:rPr lang="en-US" sz="1600" dirty="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Respiratory &amp; chest symptoms</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gridSpan="2">
                  <a:txBody>
                    <a:bodyPr/>
                    <a:lstStyle/>
                    <a:p>
                      <a:pPr marL="0" marR="0" algn="r">
                        <a:lnSpc>
                          <a:spcPct val="107000"/>
                        </a:lnSpc>
                        <a:spcBef>
                          <a:spcPts val="0"/>
                        </a:spcBef>
                        <a:spcAft>
                          <a:spcPts val="0"/>
                        </a:spcAft>
                      </a:pPr>
                      <a:r>
                        <a:rPr lang="en-US" sz="1600" dirty="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6.09</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hMerge="1">
                  <a:txBody>
                    <a:bodyPr/>
                    <a:lstStyle/>
                    <a:p>
                      <a:endParaRPr lang="en-US" sz="1400">
                        <a:latin typeface="Myriad Pro" panose="020B0503030403020204" pitchFamily="34" charset="0"/>
                      </a:endParaRPr>
                    </a:p>
                  </a:txBody>
                  <a:tcPr marL="68580" marR="68580" marT="0" marB="0" anchor="b">
                    <a:lnL>
                      <a:noFill/>
                    </a:lnL>
                    <a:lnR>
                      <a:noFill/>
                    </a:lnR>
                    <a:lnT>
                      <a:noFill/>
                    </a:lnT>
                    <a:lnB>
                      <a:noFill/>
                    </a:lnB>
                  </a:tcPr>
                </a:tc>
                <a:tc>
                  <a:txBody>
                    <a:bodyPr/>
                    <a:lstStyle/>
                    <a:p>
                      <a:endParaRPr lang="en-US" sz="1600"/>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1600" dirty="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General symptoms</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gridSpan="2">
                  <a:txBody>
                    <a:bodyPr/>
                    <a:lstStyle/>
                    <a:p>
                      <a:pPr marL="0" marR="0" algn="r">
                        <a:lnSpc>
                          <a:spcPct val="107000"/>
                        </a:lnSpc>
                        <a:spcBef>
                          <a:spcPts val="0"/>
                        </a:spcBef>
                        <a:spcAft>
                          <a:spcPts val="0"/>
                        </a:spcAft>
                      </a:pPr>
                      <a:r>
                        <a:rPr lang="en-US" sz="1600" dirty="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5.85</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hMerge="1">
                  <a:txBody>
                    <a:bodyPr/>
                    <a:lstStyle/>
                    <a:p>
                      <a:endParaRPr lang="en-US" sz="1400">
                        <a:latin typeface="Myriad Pro" panose="020B0503030403020204" pitchFamily="34" charset="0"/>
                      </a:endParaRPr>
                    </a:p>
                  </a:txBody>
                  <a:tcPr marL="68580" marR="68580" marT="0" marB="0" anchor="b">
                    <a:lnL>
                      <a:noFill/>
                    </a:lnL>
                    <a:lnR>
                      <a:noFill/>
                    </a:lnR>
                    <a:lnT>
                      <a:noFill/>
                    </a:lnT>
                    <a:lnB>
                      <a:noFill/>
                    </a:lnB>
                  </a:tcPr>
                </a:tc>
                <a:tc>
                  <a:txBody>
                    <a:bodyPr/>
                    <a:lstStyle/>
                    <a:p>
                      <a:endParaRPr lang="en-US"/>
                    </a:p>
                  </a:txBody>
                  <a:tcPr marL="68580" marR="68580" marT="0" marB="0" anchor="b">
                    <a:lnL>
                      <a:noFill/>
                    </a:lnL>
                    <a:lnR>
                      <a:noFill/>
                    </a:lnR>
                    <a:lnT>
                      <a:noFill/>
                    </a:lnT>
                    <a:lnB>
                      <a:noFill/>
                    </a:lnB>
                  </a:tcPr>
                </a:tc>
                <a:extLst>
                  <a:ext uri="{0D108BD9-81ED-4DB2-BD59-A6C34878D82A}">
                    <a16:rowId xmlns:a16="http://schemas.microsoft.com/office/drawing/2014/main" val="2867231856"/>
                  </a:ext>
                </a:extLst>
              </a:tr>
              <a:tr h="338266">
                <a:tc>
                  <a:txBody>
                    <a:bodyPr/>
                    <a:lstStyle/>
                    <a:p>
                      <a:pPr marL="0" marR="0">
                        <a:lnSpc>
                          <a:spcPct val="107000"/>
                        </a:lnSpc>
                        <a:spcBef>
                          <a:spcPts val="0"/>
                        </a:spcBef>
                        <a:spcAft>
                          <a:spcPts val="0"/>
                        </a:spcAft>
                      </a:pPr>
                      <a:r>
                        <a:rPr lang="en-US" sz="1600" dirty="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Pneumonia, organism </a:t>
                      </a:r>
                      <a:r>
                        <a:rPr lang="en-US" sz="1600" dirty="0" err="1" smtClean="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unsp</a:t>
                      </a:r>
                      <a:r>
                        <a:rPr lang="en-US" sz="1600" dirty="0" smtClean="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BE29B"/>
                    </a:solidFill>
                  </a:tcPr>
                </a:tc>
                <a:tc gridSpan="2">
                  <a:txBody>
                    <a:bodyPr/>
                    <a:lstStyle/>
                    <a:p>
                      <a:pPr marL="0" marR="0" algn="r">
                        <a:lnSpc>
                          <a:spcPct val="107000"/>
                        </a:lnSpc>
                        <a:spcBef>
                          <a:spcPts val="0"/>
                        </a:spcBef>
                        <a:spcAft>
                          <a:spcPts val="0"/>
                        </a:spcAft>
                      </a:pPr>
                      <a:r>
                        <a:rPr lang="en-US" sz="1600" dirty="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4.14</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BE29B"/>
                    </a:solidFill>
                  </a:tcPr>
                </a:tc>
                <a:tc hMerge="1">
                  <a:txBody>
                    <a:bodyPr/>
                    <a:lstStyle/>
                    <a:p>
                      <a:endParaRPr lang="en-US" sz="1400" dirty="0">
                        <a:latin typeface="Myriad Pro" panose="020B0503030403020204" pitchFamily="34" charset="0"/>
                      </a:endParaRPr>
                    </a:p>
                  </a:txBody>
                  <a:tcPr marL="68580" marR="68580" marT="0" marB="0" anchor="b">
                    <a:lnL>
                      <a:noFill/>
                    </a:lnL>
                    <a:lnR>
                      <a:noFill/>
                    </a:lnR>
                    <a:lnT>
                      <a:noFill/>
                    </a:lnT>
                    <a:lnB>
                      <a:noFill/>
                    </a:lnB>
                    <a:solidFill>
                      <a:srgbClr val="FBE29B"/>
                    </a:solidFill>
                  </a:tcPr>
                </a:tc>
                <a:tc>
                  <a:txBody>
                    <a:bodyPr/>
                    <a:lstStyle/>
                    <a:p>
                      <a:endParaRPr lang="en-US" sz="1600"/>
                    </a:p>
                  </a:txBody>
                  <a:tcPr marL="68580" marR="68580" marT="0" marB="0" anchor="b">
                    <a:lnL>
                      <a:noFill/>
                    </a:lnL>
                    <a:lnR>
                      <a:noFill/>
                    </a:lnR>
                    <a:lnT>
                      <a:noFill/>
                    </a:lnT>
                    <a:lnB>
                      <a:noFill/>
                    </a:lnB>
                    <a:solidFill>
                      <a:srgbClr val="FBE29B"/>
                    </a:solidFill>
                  </a:tcPr>
                </a:tc>
                <a:tc>
                  <a:txBody>
                    <a:bodyPr/>
                    <a:lstStyle/>
                    <a:p>
                      <a:pPr marL="0" marR="0">
                        <a:lnSpc>
                          <a:spcPct val="107000"/>
                        </a:lnSpc>
                        <a:spcBef>
                          <a:spcPts val="0"/>
                        </a:spcBef>
                        <a:spcAft>
                          <a:spcPts val="0"/>
                        </a:spcAft>
                      </a:pPr>
                      <a:r>
                        <a:rPr lang="en-US" sz="1600" dirty="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Other diseases of lung</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BE29B"/>
                    </a:solidFill>
                  </a:tcPr>
                </a:tc>
                <a:tc gridSpan="2">
                  <a:txBody>
                    <a:bodyPr/>
                    <a:lstStyle/>
                    <a:p>
                      <a:pPr marL="0" marR="0" algn="r">
                        <a:lnSpc>
                          <a:spcPct val="107000"/>
                        </a:lnSpc>
                        <a:spcBef>
                          <a:spcPts val="0"/>
                        </a:spcBef>
                        <a:spcAft>
                          <a:spcPts val="0"/>
                        </a:spcAft>
                      </a:pPr>
                      <a:r>
                        <a:rPr lang="en-US" sz="1600" dirty="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3.61</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BE29B"/>
                    </a:solidFill>
                  </a:tcPr>
                </a:tc>
                <a:tc hMerge="1">
                  <a:txBody>
                    <a:bodyPr/>
                    <a:lstStyle/>
                    <a:p>
                      <a:endParaRPr lang="en-US" sz="1400">
                        <a:latin typeface="Myriad Pro" panose="020B0503030403020204" pitchFamily="34" charset="0"/>
                      </a:endParaRPr>
                    </a:p>
                  </a:txBody>
                  <a:tcPr marL="68580" marR="68580" marT="0" marB="0" anchor="b">
                    <a:lnL>
                      <a:noFill/>
                    </a:lnL>
                    <a:lnR>
                      <a:noFill/>
                    </a:lnR>
                    <a:lnT>
                      <a:noFill/>
                    </a:lnT>
                    <a:lnB>
                      <a:noFill/>
                    </a:lnB>
                  </a:tcPr>
                </a:tc>
                <a:tc>
                  <a:txBody>
                    <a:bodyPr/>
                    <a:lstStyle/>
                    <a:p>
                      <a:endParaRPr lang="en-US"/>
                    </a:p>
                  </a:txBody>
                  <a:tcPr marL="68580" marR="68580" marT="0" marB="0" anchor="b">
                    <a:lnL>
                      <a:noFill/>
                    </a:lnL>
                    <a:lnR>
                      <a:noFill/>
                    </a:lnR>
                    <a:lnT>
                      <a:noFill/>
                    </a:lnT>
                    <a:lnB>
                      <a:noFill/>
                    </a:lnB>
                  </a:tcPr>
                </a:tc>
                <a:extLst>
                  <a:ext uri="{0D108BD9-81ED-4DB2-BD59-A6C34878D82A}">
                    <a16:rowId xmlns:a16="http://schemas.microsoft.com/office/drawing/2014/main" val="2070572632"/>
                  </a:ext>
                </a:extLst>
              </a:tr>
              <a:tr h="338266">
                <a:tc>
                  <a:txBody>
                    <a:bodyPr/>
                    <a:lstStyle/>
                    <a:p>
                      <a:pPr marL="0" marR="0">
                        <a:lnSpc>
                          <a:spcPct val="107000"/>
                        </a:lnSpc>
                        <a:spcBef>
                          <a:spcPts val="0"/>
                        </a:spcBef>
                        <a:spcAft>
                          <a:spcPts val="0"/>
                        </a:spcAft>
                      </a:pPr>
                      <a:r>
                        <a:rPr lang="en-US" sz="1600" dirty="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Symptoms of abdomen &amp; pelvis</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gridSpan="2">
                  <a:txBody>
                    <a:bodyPr/>
                    <a:lstStyle/>
                    <a:p>
                      <a:pPr marL="0" marR="0" algn="r">
                        <a:lnSpc>
                          <a:spcPct val="107000"/>
                        </a:lnSpc>
                        <a:spcBef>
                          <a:spcPts val="0"/>
                        </a:spcBef>
                        <a:spcAft>
                          <a:spcPts val="0"/>
                        </a:spcAft>
                      </a:pPr>
                      <a:r>
                        <a:rPr lang="en-US" sz="1600" dirty="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3.65</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hMerge="1">
                  <a:txBody>
                    <a:bodyPr/>
                    <a:lstStyle/>
                    <a:p>
                      <a:endParaRPr lang="en-US" sz="1400">
                        <a:latin typeface="Myriad Pro" panose="020B0503030403020204" pitchFamily="34" charset="0"/>
                      </a:endParaRPr>
                    </a:p>
                  </a:txBody>
                  <a:tcPr marL="68580" marR="68580" marT="0" marB="0" anchor="b">
                    <a:lnL>
                      <a:noFill/>
                    </a:lnL>
                    <a:lnR>
                      <a:noFill/>
                    </a:lnR>
                    <a:lnT>
                      <a:noFill/>
                    </a:lnT>
                    <a:lnB>
                      <a:noFill/>
                    </a:lnB>
                  </a:tcPr>
                </a:tc>
                <a:tc>
                  <a:txBody>
                    <a:bodyPr/>
                    <a:lstStyle/>
                    <a:p>
                      <a:endParaRPr lang="en-US" sz="1600"/>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1600" dirty="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Symptoms of abdomen &amp; pelvis</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gridSpan="2">
                  <a:txBody>
                    <a:bodyPr/>
                    <a:lstStyle/>
                    <a:p>
                      <a:pPr marL="0" marR="0" algn="r">
                        <a:lnSpc>
                          <a:spcPct val="107000"/>
                        </a:lnSpc>
                        <a:spcBef>
                          <a:spcPts val="0"/>
                        </a:spcBef>
                        <a:spcAft>
                          <a:spcPts val="0"/>
                        </a:spcAft>
                      </a:pPr>
                      <a:r>
                        <a:rPr lang="en-US" sz="1600" dirty="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2.86</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hMerge="1">
                  <a:txBody>
                    <a:bodyPr/>
                    <a:lstStyle/>
                    <a:p>
                      <a:endParaRPr lang="en-US" sz="1400" dirty="0">
                        <a:latin typeface="Myriad Pro" panose="020B0503030403020204" pitchFamily="34" charset="0"/>
                      </a:endParaRPr>
                    </a:p>
                  </a:txBody>
                  <a:tcPr marL="68580" marR="68580" marT="0" marB="0" anchor="b">
                    <a:lnL>
                      <a:noFill/>
                    </a:lnL>
                    <a:lnR>
                      <a:noFill/>
                    </a:lnR>
                    <a:lnT>
                      <a:noFill/>
                    </a:lnT>
                    <a:lnB>
                      <a:noFill/>
                    </a:lnB>
                  </a:tcPr>
                </a:tc>
                <a:tc>
                  <a:txBody>
                    <a:bodyPr/>
                    <a:lstStyle/>
                    <a:p>
                      <a:endParaRPr lang="en-US"/>
                    </a:p>
                  </a:txBody>
                  <a:tcPr marL="68580" marR="68580" marT="0" marB="0" anchor="b">
                    <a:lnL>
                      <a:noFill/>
                    </a:lnL>
                    <a:lnR>
                      <a:noFill/>
                    </a:lnR>
                    <a:lnT>
                      <a:noFill/>
                    </a:lnT>
                    <a:lnB>
                      <a:noFill/>
                    </a:lnB>
                  </a:tcPr>
                </a:tc>
                <a:extLst>
                  <a:ext uri="{0D108BD9-81ED-4DB2-BD59-A6C34878D82A}">
                    <a16:rowId xmlns:a16="http://schemas.microsoft.com/office/drawing/2014/main" val="2233748723"/>
                  </a:ext>
                </a:extLst>
              </a:tr>
              <a:tr h="338266">
                <a:tc>
                  <a:txBody>
                    <a:bodyPr/>
                    <a:lstStyle/>
                    <a:p>
                      <a:pPr marL="0" marR="0">
                        <a:lnSpc>
                          <a:spcPct val="107000"/>
                        </a:lnSpc>
                        <a:spcBef>
                          <a:spcPts val="0"/>
                        </a:spcBef>
                        <a:spcAft>
                          <a:spcPts val="0"/>
                        </a:spcAft>
                      </a:pPr>
                      <a:r>
                        <a:rPr lang="en-US" sz="1600" dirty="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Other procedures &amp; aftercare</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BE29B"/>
                    </a:solidFill>
                  </a:tcPr>
                </a:tc>
                <a:tc gridSpan="2">
                  <a:txBody>
                    <a:bodyPr/>
                    <a:lstStyle/>
                    <a:p>
                      <a:pPr marL="0" marR="0" algn="r">
                        <a:lnSpc>
                          <a:spcPct val="107000"/>
                        </a:lnSpc>
                        <a:spcBef>
                          <a:spcPts val="0"/>
                        </a:spcBef>
                        <a:spcAft>
                          <a:spcPts val="0"/>
                        </a:spcAft>
                      </a:pPr>
                      <a:r>
                        <a:rPr lang="en-US" sz="1600" dirty="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3.21</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BE29B"/>
                    </a:solidFill>
                  </a:tcPr>
                </a:tc>
                <a:tc hMerge="1">
                  <a:txBody>
                    <a:bodyPr/>
                    <a:lstStyle/>
                    <a:p>
                      <a:endParaRPr lang="en-US" sz="1400" dirty="0">
                        <a:latin typeface="Myriad Pro" panose="020B050303040302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BE29B"/>
                    </a:solidFill>
                  </a:tcPr>
                </a:tc>
                <a:tc>
                  <a:txBody>
                    <a:bodyPr/>
                    <a:lstStyle/>
                    <a:p>
                      <a:endParaRPr lang="en-US" sz="1600"/>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BE29B"/>
                    </a:solidFill>
                  </a:tcPr>
                </a:tc>
                <a:tc>
                  <a:txBody>
                    <a:bodyPr/>
                    <a:lstStyle/>
                    <a:p>
                      <a:pPr marL="0" marR="0">
                        <a:lnSpc>
                          <a:spcPct val="107000"/>
                        </a:lnSpc>
                        <a:spcBef>
                          <a:spcPts val="0"/>
                        </a:spcBef>
                        <a:spcAft>
                          <a:spcPts val="0"/>
                        </a:spcAft>
                      </a:pPr>
                      <a:r>
                        <a:rPr lang="en-US" sz="1600" dirty="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Septicemia</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BE29B"/>
                    </a:solidFill>
                  </a:tcPr>
                </a:tc>
                <a:tc gridSpan="2">
                  <a:txBody>
                    <a:bodyPr/>
                    <a:lstStyle/>
                    <a:p>
                      <a:pPr marL="0" marR="0" algn="r">
                        <a:lnSpc>
                          <a:spcPct val="107000"/>
                        </a:lnSpc>
                        <a:spcBef>
                          <a:spcPts val="0"/>
                        </a:spcBef>
                        <a:spcAft>
                          <a:spcPts val="0"/>
                        </a:spcAft>
                      </a:pPr>
                      <a:r>
                        <a:rPr lang="en-US" sz="1600" dirty="0">
                          <a:solidFill>
                            <a:srgbClr val="000000"/>
                          </a:solidFill>
                          <a:effectLst/>
                          <a:latin typeface="Myriad Pro" panose="020B0503030403020204" pitchFamily="34" charset="0"/>
                          <a:ea typeface="Times New Roman" panose="02020603050405020304" pitchFamily="18" charset="0"/>
                          <a:cs typeface="Calibri" panose="020F0502020204030204" pitchFamily="34" charset="0"/>
                        </a:rPr>
                        <a:t>2.62</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BE29B"/>
                    </a:solidFill>
                  </a:tcPr>
                </a:tc>
                <a:tc hMerge="1">
                  <a:txBody>
                    <a:bodyPr/>
                    <a:lstStyle/>
                    <a:p>
                      <a:endParaRPr lang="en-US" sz="1400" dirty="0">
                        <a:latin typeface="Myriad Pro" panose="020B050303040302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dirty="0"/>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3035183"/>
                  </a:ext>
                </a:extLst>
              </a:tr>
            </a:tbl>
          </a:graphicData>
        </a:graphic>
      </p:graphicFrame>
    </p:spTree>
    <p:extLst>
      <p:ext uri="{BB962C8B-B14F-4D97-AF65-F5344CB8AC3E}">
        <p14:creationId xmlns:p14="http://schemas.microsoft.com/office/powerpoint/2010/main" val="3429176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4280"/>
                </a:solidFill>
              </a:rPr>
              <a:t>Next Steps in NH</a:t>
            </a:r>
            <a:endParaRPr lang="en-US" dirty="0"/>
          </a:p>
        </p:txBody>
      </p:sp>
      <p:sp>
        <p:nvSpPr>
          <p:cNvPr id="3" name="Content Placeholder 2"/>
          <p:cNvSpPr>
            <a:spLocks noGrp="1"/>
          </p:cNvSpPr>
          <p:nvPr>
            <p:ph idx="1"/>
          </p:nvPr>
        </p:nvSpPr>
        <p:spPr>
          <a:xfrm>
            <a:off x="457200" y="1524000"/>
            <a:ext cx="5791385" cy="4114800"/>
          </a:xfrm>
        </p:spPr>
        <p:txBody>
          <a:bodyPr/>
          <a:lstStyle/>
          <a:p>
            <a:pPr>
              <a:spcBef>
                <a:spcPts val="1800"/>
              </a:spcBef>
            </a:pPr>
            <a:r>
              <a:rPr lang="en-US" sz="2800" dirty="0">
                <a:latin typeface="Myriad Pro" panose="020B0503030403020204" pitchFamily="34" charset="0"/>
              </a:rPr>
              <a:t>Continue 10-state collaboration</a:t>
            </a:r>
          </a:p>
          <a:p>
            <a:pPr>
              <a:spcBef>
                <a:spcPts val="1800"/>
              </a:spcBef>
            </a:pPr>
            <a:r>
              <a:rPr lang="en-US" sz="2800" dirty="0">
                <a:latin typeface="Myriad Pro" panose="020B0503030403020204" pitchFamily="34" charset="0"/>
              </a:rPr>
              <a:t>Continue to include commercial claims</a:t>
            </a:r>
          </a:p>
          <a:p>
            <a:pPr>
              <a:spcBef>
                <a:spcPts val="1800"/>
              </a:spcBef>
            </a:pPr>
            <a:r>
              <a:rPr lang="en-US" sz="2800" dirty="0">
                <a:latin typeface="Myriad Pro" panose="020B0503030403020204" pitchFamily="34" charset="0"/>
              </a:rPr>
              <a:t>Physical disabilities</a:t>
            </a:r>
          </a:p>
          <a:p>
            <a:pPr lvl="1">
              <a:spcBef>
                <a:spcPts val="1800"/>
              </a:spcBef>
            </a:pPr>
            <a:r>
              <a:rPr lang="en-US" dirty="0">
                <a:latin typeface="Myriad Pro" panose="020B0503030403020204" pitchFamily="34" charset="0"/>
              </a:rPr>
              <a:t>CMS-identified conditions</a:t>
            </a:r>
          </a:p>
          <a:p>
            <a:pPr lvl="1">
              <a:spcBef>
                <a:spcPts val="1800"/>
              </a:spcBef>
            </a:pPr>
            <a:r>
              <a:rPr lang="en-US" dirty="0">
                <a:latin typeface="Myriad Pro" panose="020B0503030403020204" pitchFamily="34" charset="0"/>
              </a:rPr>
              <a:t>Input from the field</a:t>
            </a:r>
          </a:p>
          <a:p>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185FB1-B8E1-4AE6-B76F-F64B334B0455}" type="datetime1">
              <a:rPr kumimoji="0" lang="en-US" sz="1800" b="0" i="0" u="none" strike="noStrike" kern="1200" cap="none" spc="0" normalizeH="0" baseline="0" noProof="0" smtClean="0">
                <a:ln>
                  <a:noFill/>
                </a:ln>
                <a:solidFill>
                  <a:srgbClr val="00428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1/25/2019</a:t>
            </a:fld>
            <a:endParaRPr kumimoji="0" lang="en-US" sz="1800" b="0" i="0" u="none" strike="noStrike" kern="1200" cap="none" spc="0" normalizeH="0" baseline="0" noProof="0">
              <a:ln>
                <a:noFill/>
              </a:ln>
              <a:solidFill>
                <a:srgbClr val="00428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F0E47B-4FC6-4104-B1D0-7FC471F5C595}"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A1502CD7-E836-43C9-BB5B-0B2424902EC8}"/>
              </a:ext>
            </a:extLst>
          </p:cNvPr>
          <p:cNvPicPr>
            <a:picLocks noChangeAspect="1"/>
          </p:cNvPicPr>
          <p:nvPr/>
        </p:nvPicPr>
        <p:blipFill>
          <a:blip r:embed="rId3"/>
          <a:stretch>
            <a:fillRect/>
          </a:stretch>
        </p:blipFill>
        <p:spPr>
          <a:xfrm>
            <a:off x="6400800" y="898525"/>
            <a:ext cx="2133785" cy="4267570"/>
          </a:xfrm>
          <a:prstGeom prst="rect">
            <a:avLst/>
          </a:prstGeom>
        </p:spPr>
      </p:pic>
    </p:spTree>
    <p:extLst>
      <p:ext uri="{BB962C8B-B14F-4D97-AF65-F5344CB8AC3E}">
        <p14:creationId xmlns:p14="http://schemas.microsoft.com/office/powerpoint/2010/main" val="632890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4280"/>
                </a:solidFill>
              </a:rPr>
              <a:t>Contact Information</a:t>
            </a:r>
            <a:endParaRPr lang="en-US" dirty="0"/>
          </a:p>
        </p:txBody>
      </p:sp>
      <p:sp>
        <p:nvSpPr>
          <p:cNvPr id="3" name="Content Placeholder 2"/>
          <p:cNvSpPr>
            <a:spLocks noGrp="1"/>
          </p:cNvSpPr>
          <p:nvPr>
            <p:ph idx="1"/>
          </p:nvPr>
        </p:nvSpPr>
        <p:spPr>
          <a:xfrm>
            <a:off x="457200" y="1981200"/>
            <a:ext cx="8229600" cy="4114800"/>
          </a:xfrm>
        </p:spPr>
        <p:txBody>
          <a:bodyPr/>
          <a:lstStyle/>
          <a:p>
            <a:pPr marL="0" indent="0" algn="ctr">
              <a:spcBef>
                <a:spcPts val="1800"/>
              </a:spcBef>
              <a:buNone/>
            </a:pPr>
            <a:r>
              <a:rPr lang="en-US" sz="2800" kern="0" dirty="0">
                <a:latin typeface="Myriad Pro" panose="020B0503030403020204" pitchFamily="34" charset="0"/>
              </a:rPr>
              <a:t>Institute on Disability</a:t>
            </a:r>
          </a:p>
          <a:p>
            <a:pPr marL="0" indent="0" algn="ctr">
              <a:spcBef>
                <a:spcPts val="1800"/>
              </a:spcBef>
              <a:buNone/>
            </a:pPr>
            <a:r>
              <a:rPr lang="en-US" sz="2800" kern="0" dirty="0">
                <a:latin typeface="Myriad Pro" panose="020B0503030403020204" pitchFamily="34" charset="0"/>
              </a:rPr>
              <a:t>University of New Hampshire</a:t>
            </a:r>
          </a:p>
          <a:p>
            <a:pPr marL="0" indent="0" algn="ctr">
              <a:spcBef>
                <a:spcPts val="1800"/>
              </a:spcBef>
              <a:buNone/>
            </a:pPr>
            <a:r>
              <a:rPr lang="en-US" sz="2800" kern="0" dirty="0">
                <a:latin typeface="Myriad Pro" panose="020B0503030403020204" pitchFamily="34" charset="0"/>
                <a:hlinkClick r:id="rId2"/>
              </a:rPr>
              <a:t>kimberly.phillips@unh.edu</a:t>
            </a:r>
            <a:r>
              <a:rPr lang="en-US" sz="2800" kern="0" dirty="0">
                <a:latin typeface="Myriad Pro" panose="020B0503030403020204" pitchFamily="34" charset="0"/>
              </a:rPr>
              <a:t> </a:t>
            </a:r>
          </a:p>
          <a:p>
            <a:pPr marL="0" indent="0" algn="ctr">
              <a:spcBef>
                <a:spcPts val="1800"/>
              </a:spcBef>
              <a:buNone/>
            </a:pPr>
            <a:r>
              <a:rPr lang="en-US" sz="2800" kern="0" dirty="0">
                <a:latin typeface="Myriad Pro" panose="020B0503030403020204" pitchFamily="34" charset="0"/>
              </a:rPr>
              <a:t>603-862-4320 | Relay 711</a:t>
            </a:r>
          </a:p>
          <a:p>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185FB1-B8E1-4AE6-B76F-F64B334B0455}" type="datetime1">
              <a:rPr kumimoji="0" lang="en-US" sz="1800" b="0" i="0" u="none" strike="noStrike" kern="1200" cap="none" spc="0" normalizeH="0" baseline="0" noProof="0" smtClean="0">
                <a:ln>
                  <a:noFill/>
                </a:ln>
                <a:solidFill>
                  <a:srgbClr val="00428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1/25/2019</a:t>
            </a:fld>
            <a:endParaRPr kumimoji="0" lang="en-US" sz="1800" b="0" i="0" u="none" strike="noStrike" kern="1200" cap="none" spc="0" normalizeH="0" baseline="0" noProof="0" dirty="0">
              <a:ln>
                <a:noFill/>
              </a:ln>
              <a:solidFill>
                <a:srgbClr val="00428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F0E47B-4FC6-4104-B1D0-7FC471F5C595}"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690338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1"/>
            <a:ext cx="8229600" cy="1143000"/>
          </a:xfrm>
        </p:spPr>
        <p:txBody>
          <a:bodyPr/>
          <a:lstStyle/>
          <a:p>
            <a:r>
              <a:rPr lang="en-US" dirty="0">
                <a:solidFill>
                  <a:srgbClr val="004280"/>
                </a:solidFill>
                <a:latin typeface="Myriad Pro" panose="020B0503030403020204" pitchFamily="34" charset="0"/>
              </a:rPr>
              <a:t>Acknowledgements</a:t>
            </a:r>
            <a:endParaRPr lang="en-US" dirty="0"/>
          </a:p>
        </p:txBody>
      </p:sp>
      <p:sp>
        <p:nvSpPr>
          <p:cNvPr id="3" name="Content Placeholder 2"/>
          <p:cNvSpPr>
            <a:spLocks noGrp="1"/>
          </p:cNvSpPr>
          <p:nvPr>
            <p:ph idx="1"/>
          </p:nvPr>
        </p:nvSpPr>
        <p:spPr>
          <a:xfrm>
            <a:off x="457200" y="1417638"/>
            <a:ext cx="8229600" cy="4114800"/>
          </a:xfrm>
        </p:spPr>
        <p:txBody>
          <a:bodyPr>
            <a:normAutofit fontScale="70000" lnSpcReduction="20000"/>
          </a:bodyPr>
          <a:lstStyle/>
          <a:p>
            <a:r>
              <a:rPr lang="en-US" sz="3100" dirty="0">
                <a:latin typeface="Myriad Pro" panose="020B0503030403020204" pitchFamily="34" charset="0"/>
              </a:rPr>
              <a:t>This project is funded by a cooperative agreement with the U.S. Centers for Disease Control and Prevention (CDC) and a grant from the National Institute on Disability, Independent Living, and Rehabilitation Research (NIDILRR</a:t>
            </a:r>
            <a:r>
              <a:rPr lang="en-US" sz="3100" dirty="0" smtClean="0">
                <a:latin typeface="Myriad Pro" panose="020B0503030403020204" pitchFamily="34" charset="0"/>
              </a:rPr>
              <a:t>).</a:t>
            </a:r>
          </a:p>
          <a:p>
            <a:pPr marL="0" indent="0">
              <a:buNone/>
            </a:pPr>
            <a:endParaRPr lang="en-US" sz="3100" dirty="0">
              <a:latin typeface="Myriad Pro" panose="020B0503030403020204" pitchFamily="34" charset="0"/>
            </a:endParaRPr>
          </a:p>
          <a:p>
            <a:r>
              <a:rPr lang="en-US" sz="3100" dirty="0">
                <a:latin typeface="Myriad Pro" panose="020B0503030403020204" pitchFamily="34" charset="0"/>
              </a:rPr>
              <a:t>The New Hampshire (NH) Division of Health and Human Services and NH Department of Insurance are the source of data used to create this presentation</a:t>
            </a:r>
            <a:r>
              <a:rPr lang="en-US" sz="3100" dirty="0" smtClean="0">
                <a:latin typeface="Myriad Pro" panose="020B0503030403020204" pitchFamily="34" charset="0"/>
              </a:rPr>
              <a:t>.</a:t>
            </a:r>
          </a:p>
          <a:p>
            <a:pPr marL="0" indent="0">
              <a:buNone/>
            </a:pPr>
            <a:endParaRPr lang="en-US" sz="3100" dirty="0">
              <a:latin typeface="Myriad Pro" panose="020B0503030403020204" pitchFamily="34" charset="0"/>
            </a:endParaRPr>
          </a:p>
          <a:p>
            <a:r>
              <a:rPr lang="en-US" sz="3100" dirty="0">
                <a:latin typeface="Myriad Pro" panose="020B0503030403020204" pitchFamily="34" charset="0"/>
              </a:rPr>
              <a:t>This presentation is solely the responsibility of the author and does not necessarily represent the views of the U.S. Administration on Community Living, U.S. or NH Divisions of Health and Human Services, NIDILRR, or CDC.</a:t>
            </a:r>
          </a:p>
          <a:p>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185FB1-B8E1-4AE6-B76F-F64B334B0455}" type="datetime1">
              <a:rPr kumimoji="0" lang="en-US" sz="1800" b="0" i="0" u="none" strike="noStrike" kern="1200" cap="none" spc="0" normalizeH="0" baseline="0" noProof="0" smtClean="0">
                <a:ln>
                  <a:noFill/>
                </a:ln>
                <a:solidFill>
                  <a:srgbClr val="00428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1/25/2019</a:t>
            </a:fld>
            <a:endParaRPr kumimoji="0" lang="en-US" sz="1800" b="0" i="0" u="none" strike="noStrike" kern="1200" cap="none" spc="0" normalizeH="0" baseline="0" noProof="0">
              <a:ln>
                <a:noFill/>
              </a:ln>
              <a:solidFill>
                <a:srgbClr val="00428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F0E47B-4FC6-4104-B1D0-7FC471F5C595}"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520962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4280"/>
                </a:solidFill>
                <a:latin typeface="Myriad Pro" panose="020B0503030403020204" pitchFamily="34" charset="0"/>
              </a:rPr>
              <a:t>10-State Collaboration</a:t>
            </a:r>
            <a:endParaRPr lang="en-US" dirty="0"/>
          </a:p>
        </p:txBody>
      </p:sp>
      <p:pic>
        <p:nvPicPr>
          <p:cNvPr id="6" name="Content Placeholder 5">
            <a:extLst>
              <a:ext uri="{FF2B5EF4-FFF2-40B4-BE49-F238E27FC236}">
                <a16:creationId xmlns:a16="http://schemas.microsoft.com/office/drawing/2014/main" id="{FDC8C51A-65A4-4787-9268-57FB8A25363E}"/>
              </a:ext>
            </a:extLst>
          </p:cNvPr>
          <p:cNvPicPr>
            <a:picLocks noGrp="1" noChangeAspect="1"/>
          </p:cNvPicPr>
          <p:nvPr>
            <p:ph idx="1"/>
          </p:nvPr>
        </p:nvPicPr>
        <p:blipFill>
          <a:blip r:embed="rId3"/>
          <a:stretch>
            <a:fillRect/>
          </a:stretch>
        </p:blipFill>
        <p:spPr>
          <a:xfrm>
            <a:off x="1651999" y="1524000"/>
            <a:ext cx="5840001" cy="4114800"/>
          </a:xfrm>
          <a:prstGeom prst="rect">
            <a:avLst/>
          </a:prstGeom>
        </p:spPr>
      </p:pic>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185FB1-B8E1-4AE6-B76F-F64B334B0455}" type="datetime1">
              <a:rPr kumimoji="0" lang="en-US" sz="1800" b="0" i="0" u="none" strike="noStrike" kern="1200" cap="none" spc="0" normalizeH="0" baseline="0" noProof="0" smtClean="0">
                <a:ln>
                  <a:noFill/>
                </a:ln>
                <a:solidFill>
                  <a:srgbClr val="00428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1/25/2019</a:t>
            </a:fld>
            <a:endParaRPr kumimoji="0" lang="en-US" sz="1800" b="0" i="0" u="none" strike="noStrike" kern="1200" cap="none" spc="0" normalizeH="0" baseline="0" noProof="0">
              <a:ln>
                <a:noFill/>
              </a:ln>
              <a:solidFill>
                <a:srgbClr val="00428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F0E47B-4FC6-4104-B1D0-7FC471F5C595}"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4186253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solidFill>
                  <a:srgbClr val="004280"/>
                </a:solidFill>
                <a:latin typeface="Myriad Pro" panose="020B0503030403020204" pitchFamily="34" charset="0"/>
              </a:rPr>
              <a:t>Purpose of the Collaboration</a:t>
            </a:r>
            <a:endParaRPr lang="en-US" dirty="0"/>
          </a:p>
        </p:txBody>
      </p:sp>
      <p:sp>
        <p:nvSpPr>
          <p:cNvPr id="3" name="Content Placeholder 2"/>
          <p:cNvSpPr>
            <a:spLocks noGrp="1"/>
          </p:cNvSpPr>
          <p:nvPr>
            <p:ph idx="1"/>
          </p:nvPr>
        </p:nvSpPr>
        <p:spPr>
          <a:xfrm>
            <a:off x="609600" y="1143000"/>
            <a:ext cx="8229600" cy="4114800"/>
          </a:xfrm>
        </p:spPr>
        <p:txBody>
          <a:bodyPr/>
          <a:lstStyle/>
          <a:p>
            <a:pPr>
              <a:spcBef>
                <a:spcPts val="1800"/>
              </a:spcBef>
            </a:pPr>
            <a:r>
              <a:rPr lang="en-US" sz="2800" b="1" dirty="0">
                <a:solidFill>
                  <a:srgbClr val="004280"/>
                </a:solidFill>
                <a:latin typeface="Myriad Pro" panose="020B0503030403020204" pitchFamily="34" charset="0"/>
              </a:rPr>
              <a:t>Medicaid claims </a:t>
            </a:r>
            <a:r>
              <a:rPr lang="en-US" sz="2800" dirty="0">
                <a:solidFill>
                  <a:srgbClr val="004280"/>
                </a:solidFill>
                <a:latin typeface="Myriad Pro" panose="020B0503030403020204" pitchFamily="34" charset="0"/>
              </a:rPr>
              <a:t>- better understand the health of beneficiaries with IDD</a:t>
            </a:r>
          </a:p>
          <a:p>
            <a:pPr>
              <a:spcBef>
                <a:spcPts val="1800"/>
              </a:spcBef>
            </a:pPr>
            <a:r>
              <a:rPr lang="en-US" sz="2800" b="1" dirty="0">
                <a:solidFill>
                  <a:srgbClr val="004280"/>
                </a:solidFill>
                <a:latin typeface="Myriad Pro" panose="020B0503030403020204" pitchFamily="34" charset="0"/>
              </a:rPr>
              <a:t>Identify IDD </a:t>
            </a:r>
            <a:r>
              <a:rPr lang="en-US" sz="2800" dirty="0">
                <a:solidFill>
                  <a:srgbClr val="004280"/>
                </a:solidFill>
                <a:latin typeface="Myriad Pro" panose="020B0503030403020204" pitchFamily="34" charset="0"/>
              </a:rPr>
              <a:t>– CMS algorithm diagnosis codes for “intellectual disabilities &amp; related conditions”</a:t>
            </a:r>
          </a:p>
          <a:p>
            <a:pPr lvl="1">
              <a:spcBef>
                <a:spcPts val="1800"/>
              </a:spcBef>
            </a:pPr>
            <a:r>
              <a:rPr lang="en-US" b="1" dirty="0">
                <a:solidFill>
                  <a:srgbClr val="004280"/>
                </a:solidFill>
                <a:latin typeface="Myriad Pro" panose="020B0503030403020204" pitchFamily="34" charset="0"/>
              </a:rPr>
              <a:t>Enhanced</a:t>
            </a:r>
            <a:r>
              <a:rPr lang="en-US" dirty="0">
                <a:solidFill>
                  <a:srgbClr val="004280"/>
                </a:solidFill>
                <a:latin typeface="Myriad Pro" panose="020B0503030403020204" pitchFamily="34" charset="0"/>
              </a:rPr>
              <a:t> by input from the field</a:t>
            </a:r>
          </a:p>
          <a:p>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185FB1-B8E1-4AE6-B76F-F64B334B0455}" type="datetime1">
              <a:rPr kumimoji="0" lang="en-US" sz="1800" b="0" i="0" u="none" strike="noStrike" kern="1200" cap="none" spc="0" normalizeH="0" baseline="0" noProof="0" smtClean="0">
                <a:ln>
                  <a:noFill/>
                </a:ln>
                <a:solidFill>
                  <a:srgbClr val="00428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1/25/2019</a:t>
            </a:fld>
            <a:endParaRPr kumimoji="0" lang="en-US" sz="1800" b="0" i="0" u="none" strike="noStrike" kern="1200" cap="none" spc="0" normalizeH="0" baseline="0" noProof="0">
              <a:ln>
                <a:noFill/>
              </a:ln>
              <a:solidFill>
                <a:srgbClr val="00428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F0E47B-4FC6-4104-B1D0-7FC471F5C595}"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4BC3A730-5F70-4A47-A463-261B8CAD05D0}"/>
              </a:ext>
            </a:extLst>
          </p:cNvPr>
          <p:cNvPicPr>
            <a:picLocks noChangeAspect="1"/>
          </p:cNvPicPr>
          <p:nvPr/>
        </p:nvPicPr>
        <p:blipFill>
          <a:blip r:embed="rId3"/>
          <a:stretch>
            <a:fillRect/>
          </a:stretch>
        </p:blipFill>
        <p:spPr>
          <a:xfrm>
            <a:off x="901896" y="4020472"/>
            <a:ext cx="7187807" cy="1816765"/>
          </a:xfrm>
          <a:prstGeom prst="rect">
            <a:avLst/>
          </a:prstGeom>
        </p:spPr>
      </p:pic>
    </p:spTree>
    <p:extLst>
      <p:ext uri="{BB962C8B-B14F-4D97-AF65-F5344CB8AC3E}">
        <p14:creationId xmlns:p14="http://schemas.microsoft.com/office/powerpoint/2010/main" val="3933353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655"/>
            <a:ext cx="8229600" cy="1143000"/>
          </a:xfrm>
        </p:spPr>
        <p:txBody>
          <a:bodyPr/>
          <a:lstStyle/>
          <a:p>
            <a:r>
              <a:rPr lang="en-US" dirty="0">
                <a:solidFill>
                  <a:srgbClr val="004280"/>
                </a:solidFill>
                <a:latin typeface="Myriad Pro" panose="020B0503030403020204" pitchFamily="34" charset="0"/>
              </a:rPr>
              <a:t>Mutually Exclusive Hierarchy</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185FB1-B8E1-4AE6-B76F-F64B334B0455}" type="datetime1">
              <a:rPr kumimoji="0" lang="en-US" sz="1800" b="0" i="0" u="none" strike="noStrike" kern="1200" cap="none" spc="0" normalizeH="0" baseline="0" noProof="0" smtClean="0">
                <a:ln>
                  <a:noFill/>
                </a:ln>
                <a:solidFill>
                  <a:srgbClr val="00428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1/25/2019</a:t>
            </a:fld>
            <a:endParaRPr kumimoji="0" lang="en-US" sz="1800" b="0" i="0" u="none" strike="noStrike" kern="1200" cap="none" spc="0" normalizeH="0" baseline="0" noProof="0">
              <a:ln>
                <a:noFill/>
              </a:ln>
              <a:solidFill>
                <a:srgbClr val="00428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F0E47B-4FC6-4104-B1D0-7FC471F5C595}"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1321916394"/>
              </p:ext>
            </p:extLst>
          </p:nvPr>
        </p:nvGraphicFramePr>
        <p:xfrm>
          <a:off x="892539" y="1353065"/>
          <a:ext cx="7810500" cy="4285735"/>
        </p:xfrm>
        <a:graphic>
          <a:graphicData uri="http://schemas.openxmlformats.org/drawingml/2006/table">
            <a:tbl>
              <a:tblPr firstRow="1" bandRow="1">
                <a:tableStyleId>{3B4B98B0-60AC-42C2-AFA5-B58CD77FA1E5}</a:tableStyleId>
              </a:tblPr>
              <a:tblGrid>
                <a:gridCol w="6934200">
                  <a:extLst>
                    <a:ext uri="{9D8B030D-6E8A-4147-A177-3AD203B41FA5}">
                      <a16:colId xmlns:a16="http://schemas.microsoft.com/office/drawing/2014/main" val="838116133"/>
                    </a:ext>
                  </a:extLst>
                </a:gridCol>
                <a:gridCol w="876300">
                  <a:extLst>
                    <a:ext uri="{9D8B030D-6E8A-4147-A177-3AD203B41FA5}">
                      <a16:colId xmlns:a16="http://schemas.microsoft.com/office/drawing/2014/main" val="2125634445"/>
                    </a:ext>
                  </a:extLst>
                </a:gridCol>
              </a:tblGrid>
              <a:tr h="632341">
                <a:tc>
                  <a:txBody>
                    <a:bodyPr/>
                    <a:lstStyle/>
                    <a:p>
                      <a:pPr marL="0" marR="0" fontAlgn="base">
                        <a:lnSpc>
                          <a:spcPct val="107000"/>
                        </a:lnSpc>
                        <a:spcBef>
                          <a:spcPts val="0"/>
                        </a:spcBef>
                        <a:spcAft>
                          <a:spcPts val="800"/>
                        </a:spcAft>
                      </a:pPr>
                      <a:r>
                        <a:rPr lang="en-US" sz="2400" b="0" dirty="0">
                          <a:effectLst/>
                          <a:latin typeface="Myriad Pro" panose="020B0503030403020204" pitchFamily="34" charset="0"/>
                          <a:ea typeface="Microsoft Sans Serif" panose="020B0604020202020204" pitchFamily="34" charset="0"/>
                          <a:cs typeface="Microsoft Sans Serif" panose="020B0604020202020204" pitchFamily="34" charset="0"/>
                        </a:rPr>
                        <a:t>Down syndrome </a:t>
                      </a:r>
                      <a:r>
                        <a:rPr lang="en-US" sz="2400" b="0" dirty="0" smtClean="0">
                          <a:effectLst/>
                          <a:latin typeface="Myriad Pro" panose="020B0503030403020204" pitchFamily="34" charset="0"/>
                          <a:ea typeface="Microsoft Sans Serif" panose="020B0604020202020204" pitchFamily="34" charset="0"/>
                          <a:cs typeface="Microsoft Sans Serif" panose="020B0604020202020204" pitchFamily="34" charset="0"/>
                        </a:rPr>
                        <a:t>or Trisomy</a:t>
                      </a:r>
                      <a:r>
                        <a:rPr lang="en-US" sz="2400" b="0" baseline="0" dirty="0" smtClean="0">
                          <a:effectLst/>
                          <a:latin typeface="Myriad Pro" panose="020B0503030403020204" pitchFamily="34" charset="0"/>
                          <a:ea typeface="Microsoft Sans Serif" panose="020B0604020202020204" pitchFamily="34" charset="0"/>
                          <a:cs typeface="Microsoft Sans Serif" panose="020B0604020202020204" pitchFamily="34" charset="0"/>
                        </a:rPr>
                        <a:t> / Autosomal deletions</a:t>
                      </a:r>
                      <a:endParaRPr lang="en-US" sz="2400" dirty="0">
                        <a:effectLst/>
                        <a:latin typeface="Myriad Pro" panose="020B0503030403020204" pitchFamily="34" charset="0"/>
                        <a:ea typeface="Microsoft Sans Serif" panose="020B0604020202020204" pitchFamily="34" charset="0"/>
                        <a:cs typeface="Microsoft Sans Serif" panose="020B0604020202020204" pitchFamily="34" charset="0"/>
                      </a:endParaRPr>
                    </a:p>
                  </a:txBody>
                  <a:tcPr/>
                </a:tc>
                <a:tc>
                  <a:txBody>
                    <a:bodyPr/>
                    <a:lstStyle/>
                    <a:p>
                      <a:pPr marL="0" marR="0" algn="ctr" fontAlgn="base">
                        <a:lnSpc>
                          <a:spcPct val="107000"/>
                        </a:lnSpc>
                        <a:spcBef>
                          <a:spcPts val="0"/>
                        </a:spcBef>
                        <a:spcAft>
                          <a:spcPts val="800"/>
                        </a:spcAft>
                      </a:pPr>
                      <a:r>
                        <a:rPr lang="en-US" sz="2400" b="0" dirty="0">
                          <a:effectLst/>
                          <a:latin typeface="Myriad Pro" panose="020B0503030403020204" pitchFamily="34" charset="0"/>
                          <a:ea typeface="Microsoft Sans Serif" panose="020B0604020202020204" pitchFamily="34" charset="0"/>
                          <a:cs typeface="Microsoft Sans Serif" panose="020B0604020202020204" pitchFamily="34" charset="0"/>
                        </a:rPr>
                        <a:t>1 </a:t>
                      </a:r>
                    </a:p>
                  </a:txBody>
                  <a:tcPr anchor="ctr"/>
                </a:tc>
                <a:extLst>
                  <a:ext uri="{0D108BD9-81ED-4DB2-BD59-A6C34878D82A}">
                    <a16:rowId xmlns:a16="http://schemas.microsoft.com/office/drawing/2014/main" val="4127300884"/>
                  </a:ext>
                </a:extLst>
              </a:tr>
              <a:tr h="581222">
                <a:tc>
                  <a:txBody>
                    <a:bodyPr/>
                    <a:lstStyle/>
                    <a:p>
                      <a:pPr marL="0" marR="0" fontAlgn="base">
                        <a:lnSpc>
                          <a:spcPct val="107000"/>
                        </a:lnSpc>
                        <a:spcBef>
                          <a:spcPts val="0"/>
                        </a:spcBef>
                        <a:spcAft>
                          <a:spcPts val="800"/>
                        </a:spcAft>
                      </a:pPr>
                      <a:r>
                        <a:rPr lang="en-US" sz="2400" dirty="0">
                          <a:effectLst/>
                          <a:latin typeface="Myriad Pro" panose="020B0503030403020204" pitchFamily="34" charset="0"/>
                          <a:ea typeface="Microsoft Sans Serif" panose="020B0604020202020204" pitchFamily="34" charset="0"/>
                          <a:cs typeface="Microsoft Sans Serif" panose="020B0604020202020204" pitchFamily="34" charset="0"/>
                        </a:rPr>
                        <a:t>Cerebral Palsy</a:t>
                      </a:r>
                    </a:p>
                  </a:txBody>
                  <a:tcPr marL="0" marR="0" marT="0" marB="0">
                    <a:solidFill>
                      <a:srgbClr val="FBE29B"/>
                    </a:solidFill>
                  </a:tcPr>
                </a:tc>
                <a:tc>
                  <a:txBody>
                    <a:bodyPr/>
                    <a:lstStyle/>
                    <a:p>
                      <a:pPr algn="ctr"/>
                      <a:r>
                        <a:rPr lang="en-US" sz="2400" dirty="0">
                          <a:latin typeface="Myriad Pro" panose="020B0503030403020204" pitchFamily="34" charset="0"/>
                          <a:ea typeface="Microsoft Sans Serif" panose="020B0604020202020204" pitchFamily="34" charset="0"/>
                          <a:cs typeface="Microsoft Sans Serif" panose="020B0604020202020204" pitchFamily="34" charset="0"/>
                        </a:rPr>
                        <a:t>2</a:t>
                      </a:r>
                    </a:p>
                  </a:txBody>
                  <a:tcPr anchor="ctr">
                    <a:solidFill>
                      <a:srgbClr val="FBE29B"/>
                    </a:solidFill>
                  </a:tcPr>
                </a:tc>
                <a:extLst>
                  <a:ext uri="{0D108BD9-81ED-4DB2-BD59-A6C34878D82A}">
                    <a16:rowId xmlns:a16="http://schemas.microsoft.com/office/drawing/2014/main" val="3250635954"/>
                  </a:ext>
                </a:extLst>
              </a:tr>
              <a:tr h="629161">
                <a:tc>
                  <a:txBody>
                    <a:bodyPr/>
                    <a:lstStyle/>
                    <a:p>
                      <a:pPr marL="0" marR="0" fontAlgn="base">
                        <a:lnSpc>
                          <a:spcPct val="107000"/>
                        </a:lnSpc>
                        <a:spcBef>
                          <a:spcPts val="0"/>
                        </a:spcBef>
                        <a:spcAft>
                          <a:spcPts val="800"/>
                        </a:spcAft>
                      </a:pPr>
                      <a:r>
                        <a:rPr lang="en-US" sz="2400" dirty="0">
                          <a:effectLst/>
                          <a:latin typeface="Myriad Pro" panose="020B0503030403020204" pitchFamily="34" charset="0"/>
                          <a:ea typeface="Microsoft Sans Serif" panose="020B0604020202020204" pitchFamily="34" charset="0"/>
                          <a:cs typeface="Microsoft Sans Serif" panose="020B0604020202020204" pitchFamily="34" charset="0"/>
                        </a:rPr>
                        <a:t>Pervasive Developmental Disorders</a:t>
                      </a:r>
                      <a:r>
                        <a:rPr lang="en-US" sz="2400" baseline="0" dirty="0">
                          <a:effectLst/>
                          <a:latin typeface="Myriad Pro" panose="020B0503030403020204" pitchFamily="34" charset="0"/>
                          <a:ea typeface="Microsoft Sans Serif" panose="020B0604020202020204" pitchFamily="34" charset="0"/>
                          <a:cs typeface="Microsoft Sans Serif" panose="020B0604020202020204" pitchFamily="34" charset="0"/>
                        </a:rPr>
                        <a:t> / Autism</a:t>
                      </a:r>
                      <a:endParaRPr lang="en-US" sz="2400" dirty="0">
                        <a:effectLst/>
                        <a:latin typeface="Myriad Pro" panose="020B0503030403020204" pitchFamily="34" charset="0"/>
                        <a:ea typeface="Microsoft Sans Serif" panose="020B0604020202020204" pitchFamily="34" charset="0"/>
                        <a:cs typeface="Microsoft Sans Serif" panose="020B0604020202020204" pitchFamily="34" charset="0"/>
                      </a:endParaRPr>
                    </a:p>
                  </a:txBody>
                  <a:tcPr marL="0" marR="0" marT="0" marB="0">
                    <a:lnB w="12700" cap="flat" cmpd="sng" algn="ctr">
                      <a:solidFill>
                        <a:schemeClr val="tx1"/>
                      </a:solidFill>
                      <a:prstDash val="solid"/>
                      <a:round/>
                      <a:headEnd type="none" w="med" len="med"/>
                      <a:tailEnd type="none" w="med" len="med"/>
                    </a:lnB>
                    <a:solidFill>
                      <a:srgbClr val="FBE29B"/>
                    </a:solidFill>
                  </a:tcPr>
                </a:tc>
                <a:tc>
                  <a:txBody>
                    <a:bodyPr/>
                    <a:lstStyle/>
                    <a:p>
                      <a:pPr algn="ctr"/>
                      <a:r>
                        <a:rPr lang="en-US" sz="2400" dirty="0">
                          <a:latin typeface="Myriad Pro" panose="020B0503030403020204" pitchFamily="34" charset="0"/>
                          <a:ea typeface="Microsoft Sans Serif" panose="020B0604020202020204" pitchFamily="34" charset="0"/>
                          <a:cs typeface="Microsoft Sans Serif" panose="020B0604020202020204" pitchFamily="34" charset="0"/>
                        </a:rPr>
                        <a:t>3</a:t>
                      </a:r>
                    </a:p>
                  </a:txBody>
                  <a:tcPr anchor="ctr">
                    <a:lnB w="12700" cap="flat" cmpd="sng" algn="ctr">
                      <a:solidFill>
                        <a:schemeClr val="tx1"/>
                      </a:solidFill>
                      <a:prstDash val="solid"/>
                      <a:round/>
                      <a:headEnd type="none" w="med" len="med"/>
                      <a:tailEnd type="none" w="med" len="med"/>
                    </a:lnB>
                    <a:solidFill>
                      <a:srgbClr val="FBE29B"/>
                    </a:solidFill>
                  </a:tcPr>
                </a:tc>
                <a:extLst>
                  <a:ext uri="{0D108BD9-81ED-4DB2-BD59-A6C34878D82A}">
                    <a16:rowId xmlns:a16="http://schemas.microsoft.com/office/drawing/2014/main" val="287361172"/>
                  </a:ext>
                </a:extLst>
              </a:tr>
              <a:tr h="616314">
                <a:tc>
                  <a:txBody>
                    <a:bodyPr/>
                    <a:lstStyle/>
                    <a:p>
                      <a:r>
                        <a:rPr lang="en-US" sz="2400" dirty="0" smtClean="0">
                          <a:effectLst/>
                          <a:latin typeface="Myriad Pro" panose="020B0503030403020204" pitchFamily="34" charset="0"/>
                          <a:ea typeface="Microsoft Sans Serif" panose="020B0604020202020204" pitchFamily="34" charset="0"/>
                          <a:cs typeface="Microsoft Sans Serif" panose="020B0604020202020204" pitchFamily="34" charset="0"/>
                        </a:rPr>
                        <a:t>Other</a:t>
                      </a:r>
                      <a:r>
                        <a:rPr lang="en-US" sz="2400" baseline="0" dirty="0" smtClean="0">
                          <a:effectLst/>
                          <a:latin typeface="Myriad Pro" panose="020B0503030403020204" pitchFamily="34" charset="0"/>
                          <a:ea typeface="Microsoft Sans Serif" panose="020B0604020202020204" pitchFamily="34" charset="0"/>
                          <a:cs typeface="Microsoft Sans Serif" panose="020B0604020202020204" pitchFamily="34" charset="0"/>
                        </a:rPr>
                        <a:t> genetic conditions</a:t>
                      </a:r>
                      <a:endParaRPr lang="en-US" sz="2400" dirty="0"/>
                    </a:p>
                  </a:txBody>
                  <a:tcPr marL="0" marR="0" marT="0" marB="0">
                    <a:lnT w="12700" cap="flat" cmpd="sng" algn="ctr">
                      <a:solidFill>
                        <a:schemeClr val="tx1"/>
                      </a:solidFill>
                      <a:prstDash val="solid"/>
                      <a:round/>
                      <a:headEnd type="none" w="med" len="med"/>
                      <a:tailEnd type="none" w="med" len="med"/>
                    </a:lnT>
                    <a:noFill/>
                  </a:tcPr>
                </a:tc>
                <a:tc>
                  <a:txBody>
                    <a:bodyPr/>
                    <a:lstStyle/>
                    <a:p>
                      <a:pPr algn="ctr"/>
                      <a:r>
                        <a:rPr lang="en-US" sz="2400" dirty="0">
                          <a:latin typeface="Myriad Pro" panose="020B0503030403020204" pitchFamily="34" charset="0"/>
                          <a:ea typeface="Microsoft Sans Serif" panose="020B0604020202020204" pitchFamily="34" charset="0"/>
                          <a:cs typeface="Microsoft Sans Serif" panose="020B0604020202020204" pitchFamily="34" charset="0"/>
                        </a:rPr>
                        <a:t>4</a:t>
                      </a: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113846105"/>
                  </a:ext>
                </a:extLst>
              </a:tr>
              <a:tr h="664253">
                <a:tc>
                  <a:txBody>
                    <a:bodyPr/>
                    <a:lstStyle/>
                    <a:p>
                      <a:pPr marL="0" marR="0" fontAlgn="base">
                        <a:lnSpc>
                          <a:spcPct val="107000"/>
                        </a:lnSpc>
                        <a:spcBef>
                          <a:spcPts val="0"/>
                        </a:spcBef>
                        <a:spcAft>
                          <a:spcPts val="800"/>
                        </a:spcAft>
                      </a:pPr>
                      <a:r>
                        <a:rPr lang="en-US" sz="2400" dirty="0">
                          <a:effectLst/>
                          <a:latin typeface="Myriad Pro" panose="020B0503030403020204" pitchFamily="34" charset="0"/>
                          <a:ea typeface="Microsoft Sans Serif" panose="020B0604020202020204" pitchFamily="34" charset="0"/>
                          <a:cs typeface="Microsoft Sans Serif" panose="020B0604020202020204" pitchFamily="34" charset="0"/>
                        </a:rPr>
                        <a:t>Mild intellectual disabilities</a:t>
                      </a:r>
                    </a:p>
                  </a:txBody>
                  <a:tcPr marL="0" marR="0" marT="0" marB="0"/>
                </a:tc>
                <a:tc>
                  <a:txBody>
                    <a:bodyPr/>
                    <a:lstStyle/>
                    <a:p>
                      <a:pPr algn="ctr"/>
                      <a:r>
                        <a:rPr lang="en-US" sz="2400" dirty="0">
                          <a:latin typeface="Myriad Pro" panose="020B0503030403020204" pitchFamily="34" charset="0"/>
                          <a:ea typeface="Microsoft Sans Serif" panose="020B0604020202020204" pitchFamily="34" charset="0"/>
                          <a:cs typeface="Microsoft Sans Serif" panose="020B0604020202020204" pitchFamily="34" charset="0"/>
                        </a:rPr>
                        <a:t>5</a:t>
                      </a:r>
                    </a:p>
                  </a:txBody>
                  <a:tcPr anchor="ctr"/>
                </a:tc>
                <a:extLst>
                  <a:ext uri="{0D108BD9-81ED-4DB2-BD59-A6C34878D82A}">
                    <a16:rowId xmlns:a16="http://schemas.microsoft.com/office/drawing/2014/main" val="402828413"/>
                  </a:ext>
                </a:extLst>
              </a:tr>
              <a:tr h="581222">
                <a:tc>
                  <a:txBody>
                    <a:bodyPr/>
                    <a:lstStyle/>
                    <a:p>
                      <a:pPr marL="0" marR="0" fontAlgn="base">
                        <a:lnSpc>
                          <a:spcPct val="107000"/>
                        </a:lnSpc>
                        <a:spcBef>
                          <a:spcPts val="0"/>
                        </a:spcBef>
                        <a:spcAft>
                          <a:spcPts val="800"/>
                        </a:spcAft>
                      </a:pPr>
                      <a:r>
                        <a:rPr lang="en-US" sz="2400" dirty="0">
                          <a:effectLst/>
                          <a:latin typeface="Myriad Pro" panose="020B0503030403020204" pitchFamily="34" charset="0"/>
                          <a:ea typeface="Microsoft Sans Serif" panose="020B0604020202020204" pitchFamily="34" charset="0"/>
                          <a:cs typeface="Microsoft Sans Serif" panose="020B0604020202020204" pitchFamily="34" charset="0"/>
                        </a:rPr>
                        <a:t>Moderate, severe, or profound intellectual disabilities</a:t>
                      </a:r>
                    </a:p>
                  </a:txBody>
                  <a:tcPr marL="0" marR="0" marT="0" marB="0">
                    <a:noFill/>
                  </a:tcPr>
                </a:tc>
                <a:tc>
                  <a:txBody>
                    <a:bodyPr/>
                    <a:lstStyle/>
                    <a:p>
                      <a:pPr algn="ctr"/>
                      <a:r>
                        <a:rPr lang="en-US" sz="2400" dirty="0">
                          <a:latin typeface="Myriad Pro" panose="020B0503030403020204" pitchFamily="34" charset="0"/>
                          <a:ea typeface="Microsoft Sans Serif" panose="020B0604020202020204" pitchFamily="34" charset="0"/>
                          <a:cs typeface="Microsoft Sans Serif" panose="020B0604020202020204" pitchFamily="34" charset="0"/>
                        </a:rPr>
                        <a:t>6</a:t>
                      </a:r>
                    </a:p>
                  </a:txBody>
                  <a:tcPr anchor="ctr">
                    <a:noFill/>
                  </a:tcPr>
                </a:tc>
                <a:extLst>
                  <a:ext uri="{0D108BD9-81ED-4DB2-BD59-A6C34878D82A}">
                    <a16:rowId xmlns:a16="http://schemas.microsoft.com/office/drawing/2014/main" val="2629222140"/>
                  </a:ext>
                </a:extLst>
              </a:tr>
              <a:tr h="581222">
                <a:tc>
                  <a:txBody>
                    <a:bodyPr/>
                    <a:lstStyle/>
                    <a:p>
                      <a:pPr marL="0" marR="0" fontAlgn="base">
                        <a:lnSpc>
                          <a:spcPct val="107000"/>
                        </a:lnSpc>
                        <a:spcBef>
                          <a:spcPts val="0"/>
                        </a:spcBef>
                        <a:spcAft>
                          <a:spcPts val="800"/>
                        </a:spcAft>
                      </a:pPr>
                      <a:r>
                        <a:rPr lang="en-US" sz="2400" dirty="0">
                          <a:effectLst/>
                          <a:latin typeface="Myriad Pro" panose="020B0503030403020204" pitchFamily="34" charset="0"/>
                          <a:ea typeface="Microsoft Sans Serif" panose="020B0604020202020204" pitchFamily="34" charset="0"/>
                          <a:cs typeface="Microsoft Sans Serif" panose="020B0604020202020204" pitchFamily="34" charset="0"/>
                        </a:rPr>
                        <a:t>Unspecified intellectual disabilities</a:t>
                      </a:r>
                    </a:p>
                  </a:txBody>
                  <a:tcPr marL="0" marR="0" marT="0" marB="0">
                    <a:noFill/>
                  </a:tcPr>
                </a:tc>
                <a:tc>
                  <a:txBody>
                    <a:bodyPr/>
                    <a:lstStyle/>
                    <a:p>
                      <a:pPr algn="ctr"/>
                      <a:r>
                        <a:rPr lang="en-US" sz="2400" dirty="0" smtClean="0">
                          <a:latin typeface="Myriad Pro" panose="020B0503030403020204" pitchFamily="34" charset="0"/>
                          <a:ea typeface="Microsoft Sans Serif" panose="020B0604020202020204" pitchFamily="34" charset="0"/>
                          <a:cs typeface="Microsoft Sans Serif" panose="020B0604020202020204" pitchFamily="34" charset="0"/>
                        </a:rPr>
                        <a:t>7</a:t>
                      </a:r>
                      <a:endParaRPr lang="en-US" sz="2400" dirty="0">
                        <a:latin typeface="Myriad Pro" panose="020B0503030403020204" pitchFamily="34" charset="0"/>
                        <a:ea typeface="Microsoft Sans Serif" panose="020B0604020202020204" pitchFamily="34" charset="0"/>
                        <a:cs typeface="Microsoft Sans Serif" panose="020B0604020202020204" pitchFamily="34" charset="0"/>
                      </a:endParaRPr>
                    </a:p>
                  </a:txBody>
                  <a:tcPr anchor="ctr">
                    <a:noFill/>
                  </a:tcPr>
                </a:tc>
                <a:extLst>
                  <a:ext uri="{0D108BD9-81ED-4DB2-BD59-A6C34878D82A}">
                    <a16:rowId xmlns:a16="http://schemas.microsoft.com/office/drawing/2014/main" val="837549694"/>
                  </a:ext>
                </a:extLst>
              </a:tr>
            </a:tbl>
          </a:graphicData>
        </a:graphic>
      </p:graphicFrame>
    </p:spTree>
    <p:extLst>
      <p:ext uri="{BB962C8B-B14F-4D97-AF65-F5344CB8AC3E}">
        <p14:creationId xmlns:p14="http://schemas.microsoft.com/office/powerpoint/2010/main" val="21627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04280"/>
                </a:solidFill>
                <a:latin typeface="Myriad Pro" panose="020B0503030403020204" pitchFamily="34" charset="0"/>
              </a:rPr>
              <a:t>Current Research Topics of 10 States</a:t>
            </a:r>
            <a:endParaRPr lang="en-US" dirty="0"/>
          </a:p>
        </p:txBody>
      </p:sp>
      <p:sp>
        <p:nvSpPr>
          <p:cNvPr id="3" name="Content Placeholder 2"/>
          <p:cNvSpPr>
            <a:spLocks noGrp="1"/>
          </p:cNvSpPr>
          <p:nvPr>
            <p:ph idx="1"/>
          </p:nvPr>
        </p:nvSpPr>
        <p:spPr>
          <a:xfrm>
            <a:off x="457200" y="1524000"/>
            <a:ext cx="4495800" cy="4114800"/>
          </a:xfrm>
        </p:spPr>
        <p:txBody>
          <a:bodyPr/>
          <a:lstStyle/>
          <a:p>
            <a:pPr marL="57150" indent="0">
              <a:buNone/>
            </a:pPr>
            <a:r>
              <a:rPr lang="en-US" sz="2800" dirty="0">
                <a:latin typeface="Myriad Pro" panose="020B0503030403020204" pitchFamily="34" charset="0"/>
              </a:rPr>
              <a:t>Use Medicaid claims </a:t>
            </a:r>
          </a:p>
          <a:p>
            <a:pPr marL="514350" indent="-457200"/>
            <a:r>
              <a:rPr lang="en-US" sz="2800" dirty="0">
                <a:latin typeface="Myriad Pro" panose="020B0503030403020204" pitchFamily="34" charset="0"/>
              </a:rPr>
              <a:t>Diabetes </a:t>
            </a:r>
          </a:p>
          <a:p>
            <a:pPr marL="514350" indent="-457200"/>
            <a:r>
              <a:rPr lang="en-US" sz="2800" dirty="0">
                <a:latin typeface="Myriad Pro" panose="020B0503030403020204" pitchFamily="34" charset="0"/>
              </a:rPr>
              <a:t>Heart disease and </a:t>
            </a:r>
            <a:br>
              <a:rPr lang="en-US" sz="2800" dirty="0">
                <a:latin typeface="Myriad Pro" panose="020B0503030403020204" pitchFamily="34" charset="0"/>
              </a:rPr>
            </a:br>
            <a:r>
              <a:rPr lang="en-US" sz="2800" dirty="0">
                <a:latin typeface="Myriad Pro" panose="020B0503030403020204" pitchFamily="34" charset="0"/>
              </a:rPr>
              <a:t>hypertension</a:t>
            </a:r>
          </a:p>
          <a:p>
            <a:pPr marL="514350" indent="-457200"/>
            <a:r>
              <a:rPr lang="en-US" sz="2800" dirty="0">
                <a:latin typeface="Myriad Pro" panose="020B0503030403020204" pitchFamily="34" charset="0"/>
              </a:rPr>
              <a:t>Epilepsy</a:t>
            </a:r>
          </a:p>
          <a:p>
            <a:pPr marL="514350" indent="-457200"/>
            <a:r>
              <a:rPr lang="en-US" sz="2800" dirty="0">
                <a:latin typeface="Myriad Pro" panose="020B0503030403020204" pitchFamily="34" charset="0"/>
              </a:rPr>
              <a:t>Avoidable emergency </a:t>
            </a:r>
            <a:br>
              <a:rPr lang="en-US" sz="2800" dirty="0">
                <a:latin typeface="Myriad Pro" panose="020B0503030403020204" pitchFamily="34" charset="0"/>
              </a:rPr>
            </a:br>
            <a:r>
              <a:rPr lang="en-US" sz="2800" dirty="0">
                <a:latin typeface="Myriad Pro" panose="020B0503030403020204" pitchFamily="34" charset="0"/>
              </a:rPr>
              <a:t>department utilization</a:t>
            </a:r>
          </a:p>
          <a:p>
            <a:pPr marL="0" indent="0">
              <a:buNone/>
            </a:pP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185FB1-B8E1-4AE6-B76F-F64B334B0455}" type="datetime1">
              <a:rPr kumimoji="0" lang="en-US" sz="1800" b="0" i="0" u="none" strike="noStrike" kern="1200" cap="none" spc="0" normalizeH="0" baseline="0" noProof="0" smtClean="0">
                <a:ln>
                  <a:noFill/>
                </a:ln>
                <a:solidFill>
                  <a:srgbClr val="00428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1/25/2019</a:t>
            </a:fld>
            <a:endParaRPr kumimoji="0" lang="en-US" sz="1800" b="0" i="0" u="none" strike="noStrike" kern="1200" cap="none" spc="0" normalizeH="0" baseline="0" noProof="0">
              <a:ln>
                <a:noFill/>
              </a:ln>
              <a:solidFill>
                <a:srgbClr val="00428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F0E47B-4FC6-4104-B1D0-7FC471F5C595}"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BDB69A68-5EAF-4375-BA15-A45588D1CADF}"/>
              </a:ext>
            </a:extLst>
          </p:cNvPr>
          <p:cNvPicPr>
            <a:picLocks noChangeAspect="1"/>
          </p:cNvPicPr>
          <p:nvPr/>
        </p:nvPicPr>
        <p:blipFill>
          <a:blip r:embed="rId3"/>
          <a:stretch>
            <a:fillRect/>
          </a:stretch>
        </p:blipFill>
        <p:spPr>
          <a:xfrm>
            <a:off x="4953000" y="1905000"/>
            <a:ext cx="3621338" cy="2414225"/>
          </a:xfrm>
          <a:prstGeom prst="rect">
            <a:avLst/>
          </a:prstGeom>
        </p:spPr>
      </p:pic>
    </p:spTree>
    <p:extLst>
      <p:ext uri="{BB962C8B-B14F-4D97-AF65-F5344CB8AC3E}">
        <p14:creationId xmlns:p14="http://schemas.microsoft.com/office/powerpoint/2010/main" val="1185269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04280"/>
                </a:solidFill>
              </a:rPr>
              <a:t>Sample from 2010-14 All-Payer Claims</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185FB1-B8E1-4AE6-B76F-F64B334B0455}" type="datetime1">
              <a:rPr kumimoji="0" lang="en-US" sz="1800" b="0" i="0" u="none" strike="noStrike" kern="1200" cap="none" spc="0" normalizeH="0" baseline="0" noProof="0" smtClean="0">
                <a:ln>
                  <a:noFill/>
                </a:ln>
                <a:solidFill>
                  <a:srgbClr val="00428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1/25/2019</a:t>
            </a:fld>
            <a:endParaRPr kumimoji="0" lang="en-US" sz="1800" b="0" i="0" u="none" strike="noStrike" kern="1200" cap="none" spc="0" normalizeH="0" baseline="0" noProof="0">
              <a:ln>
                <a:noFill/>
              </a:ln>
              <a:solidFill>
                <a:srgbClr val="00428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F0E47B-4FC6-4104-B1D0-7FC471F5C595}"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pic>
        <p:nvPicPr>
          <p:cNvPr id="9" name="Content Placeholder 8">
            <a:extLst>
              <a:ext uri="{FF2B5EF4-FFF2-40B4-BE49-F238E27FC236}">
                <a16:creationId xmlns:a16="http://schemas.microsoft.com/office/drawing/2014/main" id="{B63DD640-C8D2-4470-BE18-720A2095BD4C}"/>
              </a:ext>
            </a:extLst>
          </p:cNvPr>
          <p:cNvPicPr>
            <a:picLocks noGrp="1" noChangeAspect="1"/>
          </p:cNvPicPr>
          <p:nvPr>
            <p:ph idx="1"/>
          </p:nvPr>
        </p:nvPicPr>
        <p:blipFill>
          <a:blip r:embed="rId3"/>
          <a:stretch>
            <a:fillRect/>
          </a:stretch>
        </p:blipFill>
        <p:spPr>
          <a:xfrm>
            <a:off x="632768" y="1774234"/>
            <a:ext cx="1883827" cy="1377815"/>
          </a:xfrm>
          <a:prstGeom prst="rect">
            <a:avLst/>
          </a:prstGeom>
        </p:spPr>
      </p:pic>
      <p:pic>
        <p:nvPicPr>
          <p:cNvPr id="10" name="Picture 9">
            <a:extLst>
              <a:ext uri="{FF2B5EF4-FFF2-40B4-BE49-F238E27FC236}">
                <a16:creationId xmlns:a16="http://schemas.microsoft.com/office/drawing/2014/main" id="{9C946A08-1DC1-408D-8CF7-68A271F125DB}"/>
              </a:ext>
            </a:extLst>
          </p:cNvPr>
          <p:cNvPicPr>
            <a:picLocks noChangeAspect="1"/>
          </p:cNvPicPr>
          <p:nvPr/>
        </p:nvPicPr>
        <p:blipFill>
          <a:blip r:embed="rId4"/>
          <a:stretch>
            <a:fillRect/>
          </a:stretch>
        </p:blipFill>
        <p:spPr>
          <a:xfrm>
            <a:off x="2169968" y="1962345"/>
            <a:ext cx="4804064" cy="3487214"/>
          </a:xfrm>
          <a:prstGeom prst="rect">
            <a:avLst/>
          </a:prstGeom>
        </p:spPr>
      </p:pic>
      <p:pic>
        <p:nvPicPr>
          <p:cNvPr id="11" name="Picture 10">
            <a:extLst>
              <a:ext uri="{FF2B5EF4-FFF2-40B4-BE49-F238E27FC236}">
                <a16:creationId xmlns:a16="http://schemas.microsoft.com/office/drawing/2014/main" id="{60FB7AE5-18AD-4604-8CEB-197726F96372}"/>
              </a:ext>
            </a:extLst>
          </p:cNvPr>
          <p:cNvPicPr>
            <a:picLocks noChangeAspect="1"/>
          </p:cNvPicPr>
          <p:nvPr/>
        </p:nvPicPr>
        <p:blipFill>
          <a:blip r:embed="rId5"/>
          <a:stretch>
            <a:fillRect/>
          </a:stretch>
        </p:blipFill>
        <p:spPr>
          <a:xfrm>
            <a:off x="6378564" y="1794619"/>
            <a:ext cx="2304488" cy="1012024"/>
          </a:xfrm>
          <a:prstGeom prst="rect">
            <a:avLst/>
          </a:prstGeom>
        </p:spPr>
      </p:pic>
      <p:pic>
        <p:nvPicPr>
          <p:cNvPr id="12" name="Picture 11">
            <a:extLst>
              <a:ext uri="{FF2B5EF4-FFF2-40B4-BE49-F238E27FC236}">
                <a16:creationId xmlns:a16="http://schemas.microsoft.com/office/drawing/2014/main" id="{CD34ED15-B569-4D52-879C-1F0AD8295FE9}"/>
              </a:ext>
            </a:extLst>
          </p:cNvPr>
          <p:cNvPicPr>
            <a:picLocks noChangeAspect="1"/>
          </p:cNvPicPr>
          <p:nvPr/>
        </p:nvPicPr>
        <p:blipFill>
          <a:blip r:embed="rId6"/>
          <a:stretch>
            <a:fillRect/>
          </a:stretch>
        </p:blipFill>
        <p:spPr>
          <a:xfrm>
            <a:off x="2599168" y="2437892"/>
            <a:ext cx="701101" cy="317019"/>
          </a:xfrm>
          <a:prstGeom prst="rect">
            <a:avLst/>
          </a:prstGeom>
        </p:spPr>
      </p:pic>
      <p:pic>
        <p:nvPicPr>
          <p:cNvPr id="13" name="Picture 12">
            <a:extLst>
              <a:ext uri="{FF2B5EF4-FFF2-40B4-BE49-F238E27FC236}">
                <a16:creationId xmlns:a16="http://schemas.microsoft.com/office/drawing/2014/main" id="{0EF71F4B-E1D6-41B8-A4F0-733C2D6BD44F}"/>
              </a:ext>
            </a:extLst>
          </p:cNvPr>
          <p:cNvPicPr>
            <a:picLocks noChangeAspect="1"/>
          </p:cNvPicPr>
          <p:nvPr/>
        </p:nvPicPr>
        <p:blipFill>
          <a:blip r:embed="rId7"/>
          <a:stretch>
            <a:fillRect/>
          </a:stretch>
        </p:blipFill>
        <p:spPr>
          <a:xfrm>
            <a:off x="5797910" y="2402822"/>
            <a:ext cx="548688" cy="280440"/>
          </a:xfrm>
          <a:prstGeom prst="rect">
            <a:avLst/>
          </a:prstGeom>
        </p:spPr>
      </p:pic>
    </p:spTree>
    <p:extLst>
      <p:ext uri="{BB962C8B-B14F-4D97-AF65-F5344CB8AC3E}">
        <p14:creationId xmlns:p14="http://schemas.microsoft.com/office/powerpoint/2010/main" val="3969639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9677400" cy="1143000"/>
          </a:xfrm>
        </p:spPr>
        <p:txBody>
          <a:bodyPr>
            <a:normAutofit/>
          </a:bodyPr>
          <a:lstStyle/>
          <a:p>
            <a:r>
              <a:rPr lang="en-US" sz="4000" dirty="0">
                <a:solidFill>
                  <a:srgbClr val="004280"/>
                </a:solidFill>
              </a:rPr>
              <a:t>IDD Prevalence: Medicaid vs Commercial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185FB1-B8E1-4AE6-B76F-F64B334B0455}" type="datetime1">
              <a:rPr kumimoji="0" lang="en-US" sz="1800" b="0" i="0" u="none" strike="noStrike" kern="1200" cap="none" spc="0" normalizeH="0" baseline="0" noProof="0" smtClean="0">
                <a:ln>
                  <a:noFill/>
                </a:ln>
                <a:solidFill>
                  <a:srgbClr val="00428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1/25/2019</a:t>
            </a:fld>
            <a:endParaRPr kumimoji="0" lang="en-US" sz="1800" b="0" i="0" u="none" strike="noStrike" kern="1200" cap="none" spc="0" normalizeH="0" baseline="0" noProof="0">
              <a:ln>
                <a:noFill/>
              </a:ln>
              <a:solidFill>
                <a:srgbClr val="00428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F0E47B-4FC6-4104-B1D0-7FC471F5C595}"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3900860534"/>
              </p:ext>
            </p:extLst>
          </p:nvPr>
        </p:nvGraphicFramePr>
        <p:xfrm>
          <a:off x="835557" y="1224820"/>
          <a:ext cx="7472886" cy="4337778"/>
        </p:xfrm>
        <a:graphic>
          <a:graphicData uri="http://schemas.openxmlformats.org/drawingml/2006/table">
            <a:tbl>
              <a:tblPr firstRow="1" bandRow="1">
                <a:tableStyleId>{2D5ABB26-0587-4C30-8999-92F81FD0307C}</a:tableStyleId>
              </a:tblPr>
              <a:tblGrid>
                <a:gridCol w="2490962">
                  <a:extLst>
                    <a:ext uri="{9D8B030D-6E8A-4147-A177-3AD203B41FA5}">
                      <a16:colId xmlns:a16="http://schemas.microsoft.com/office/drawing/2014/main" val="1459460651"/>
                    </a:ext>
                  </a:extLst>
                </a:gridCol>
                <a:gridCol w="2490962">
                  <a:extLst>
                    <a:ext uri="{9D8B030D-6E8A-4147-A177-3AD203B41FA5}">
                      <a16:colId xmlns:a16="http://schemas.microsoft.com/office/drawing/2014/main" val="4210950502"/>
                    </a:ext>
                  </a:extLst>
                </a:gridCol>
                <a:gridCol w="2490962">
                  <a:extLst>
                    <a:ext uri="{9D8B030D-6E8A-4147-A177-3AD203B41FA5}">
                      <a16:colId xmlns:a16="http://schemas.microsoft.com/office/drawing/2014/main" val="28475471"/>
                    </a:ext>
                  </a:extLst>
                </a:gridCol>
              </a:tblGrid>
              <a:tr h="722963">
                <a:tc>
                  <a:txBody>
                    <a:bodyPr/>
                    <a:lstStyle/>
                    <a:p>
                      <a:endParaRPr lang="en-US" sz="2400" dirty="0">
                        <a:solidFill>
                          <a:schemeClr val="accent4"/>
                        </a:solidFill>
                        <a:latin typeface="Myriad Pro" panose="020B0503030403020204" pitchFamily="34" charset="0"/>
                        <a:ea typeface="Microsoft Sans Serif" panose="020B0604020202020204" pitchFamily="34" charset="0"/>
                        <a:cs typeface="Microsoft Sans Serif" panose="020B0604020202020204" pitchFamily="34" charset="0"/>
                      </a:endParaRPr>
                    </a:p>
                  </a:txBody>
                  <a:tcPr anchor="ctr"/>
                </a:tc>
                <a:tc>
                  <a:txBody>
                    <a:bodyPr/>
                    <a:lstStyle/>
                    <a:p>
                      <a:pPr algn="ctr"/>
                      <a:r>
                        <a:rPr lang="en-US" sz="2400" dirty="0" smtClean="0">
                          <a:latin typeface="Myriad Pro" panose="020B0503030403020204" pitchFamily="34" charset="0"/>
                        </a:rPr>
                        <a:t>Medicaid</a:t>
                      </a:r>
                      <a:endParaRPr lang="en-US" sz="2400" dirty="0">
                        <a:solidFill>
                          <a:schemeClr val="accent4"/>
                        </a:solidFill>
                        <a:latin typeface="Myriad Pro" panose="020B0503030403020204" pitchFamily="34" charset="0"/>
                        <a:ea typeface="Microsoft Sans Serif" panose="020B0604020202020204" pitchFamily="34" charset="0"/>
                        <a:cs typeface="Microsoft Sans Serif" panose="020B0604020202020204" pitchFamily="34" charset="0"/>
                      </a:endParaRPr>
                    </a:p>
                  </a:txBody>
                  <a:tcPr anchor="ctr"/>
                </a:tc>
                <a:tc>
                  <a:txBody>
                    <a:bodyPr/>
                    <a:lstStyle/>
                    <a:p>
                      <a:pPr algn="ctr"/>
                      <a:r>
                        <a:rPr lang="en-US" sz="2400" dirty="0" smtClean="0">
                          <a:latin typeface="Myriad Pro" panose="020B0503030403020204" pitchFamily="34" charset="0"/>
                        </a:rPr>
                        <a:t>Private</a:t>
                      </a:r>
                      <a:endParaRPr lang="en-US" sz="2400" dirty="0">
                        <a:solidFill>
                          <a:schemeClr val="accent4"/>
                        </a:solidFill>
                        <a:latin typeface="Myriad Pro" panose="020B0503030403020204" pitchFamily="34" charset="0"/>
                        <a:ea typeface="Microsoft Sans Serif" panose="020B0604020202020204" pitchFamily="34" charset="0"/>
                        <a:cs typeface="Microsoft Sans Serif" panose="020B0604020202020204" pitchFamily="34" charset="0"/>
                      </a:endParaRPr>
                    </a:p>
                  </a:txBody>
                  <a:tcPr anchor="ctr"/>
                </a:tc>
                <a:extLst>
                  <a:ext uri="{0D108BD9-81ED-4DB2-BD59-A6C34878D82A}">
                    <a16:rowId xmlns:a16="http://schemas.microsoft.com/office/drawing/2014/main" val="1973936397"/>
                  </a:ext>
                </a:extLst>
              </a:tr>
              <a:tr h="722963">
                <a:tc>
                  <a:txBody>
                    <a:bodyPr/>
                    <a:lstStyle/>
                    <a:p>
                      <a:r>
                        <a:rPr lang="en-US" sz="2400" dirty="0" smtClean="0">
                          <a:latin typeface="Myriad Pro" panose="020B0503030403020204" pitchFamily="34" charset="0"/>
                        </a:rPr>
                        <a:t>Any</a:t>
                      </a:r>
                      <a:r>
                        <a:rPr lang="en-US" sz="2400" baseline="0" dirty="0" smtClean="0">
                          <a:latin typeface="Myriad Pro" panose="020B0503030403020204" pitchFamily="34" charset="0"/>
                        </a:rPr>
                        <a:t> IDD</a:t>
                      </a:r>
                      <a:endParaRPr lang="en-US" sz="2400" dirty="0">
                        <a:solidFill>
                          <a:schemeClr val="accent4"/>
                        </a:solidFill>
                        <a:latin typeface="Myriad Pro" panose="020B0503030403020204" pitchFamily="34" charset="0"/>
                        <a:ea typeface="Microsoft Sans Serif" panose="020B0604020202020204" pitchFamily="34" charset="0"/>
                        <a:cs typeface="Microsoft Sans Serif" panose="020B0604020202020204" pitchFamily="34" charset="0"/>
                      </a:endParaRPr>
                    </a:p>
                  </a:txBody>
                  <a:tcPr anchor="ctr">
                    <a:solidFill>
                      <a:schemeClr val="accent1"/>
                    </a:solidFill>
                  </a:tcPr>
                </a:tc>
                <a:tc>
                  <a:txBody>
                    <a:bodyPr/>
                    <a:lstStyle/>
                    <a:p>
                      <a:pPr algn="ctr"/>
                      <a:r>
                        <a:rPr lang="en-US" sz="2400" dirty="0" smtClean="0">
                          <a:latin typeface="Myriad Pro" panose="020B0503030403020204" pitchFamily="34" charset="0"/>
                        </a:rPr>
                        <a:t>4,918 (4.3%)</a:t>
                      </a:r>
                      <a:endParaRPr lang="en-US" sz="2400" dirty="0">
                        <a:solidFill>
                          <a:schemeClr val="accent4"/>
                        </a:solidFill>
                        <a:latin typeface="Myriad Pro" panose="020B0503030403020204" pitchFamily="34" charset="0"/>
                        <a:ea typeface="Microsoft Sans Serif" panose="020B0604020202020204" pitchFamily="34" charset="0"/>
                        <a:cs typeface="Microsoft Sans Serif" panose="020B0604020202020204" pitchFamily="34" charset="0"/>
                      </a:endParaRPr>
                    </a:p>
                  </a:txBody>
                  <a:tcPr anchor="ctr">
                    <a:solidFill>
                      <a:schemeClr val="accent1"/>
                    </a:solidFill>
                  </a:tcPr>
                </a:tc>
                <a:tc>
                  <a:txBody>
                    <a:bodyPr/>
                    <a:lstStyle/>
                    <a:p>
                      <a:pPr algn="ctr"/>
                      <a:r>
                        <a:rPr lang="en-US" sz="2400" dirty="0" smtClean="0">
                          <a:latin typeface="Myriad Pro" panose="020B0503030403020204" pitchFamily="34" charset="0"/>
                        </a:rPr>
                        <a:t>3,910 (0.5%)</a:t>
                      </a:r>
                      <a:endParaRPr lang="en-US" sz="2400" dirty="0">
                        <a:solidFill>
                          <a:schemeClr val="accent4"/>
                        </a:solidFill>
                        <a:latin typeface="Myriad Pro" panose="020B0503030403020204" pitchFamily="34" charset="0"/>
                        <a:ea typeface="Microsoft Sans Serif" panose="020B0604020202020204" pitchFamily="34" charset="0"/>
                        <a:cs typeface="Microsoft Sans Serif" panose="020B0604020202020204" pitchFamily="34" charset="0"/>
                      </a:endParaRPr>
                    </a:p>
                  </a:txBody>
                  <a:tcPr anchor="ctr">
                    <a:solidFill>
                      <a:schemeClr val="accent1"/>
                    </a:solidFill>
                  </a:tcPr>
                </a:tc>
                <a:extLst>
                  <a:ext uri="{0D108BD9-81ED-4DB2-BD59-A6C34878D82A}">
                    <a16:rowId xmlns:a16="http://schemas.microsoft.com/office/drawing/2014/main" val="780193942"/>
                  </a:ext>
                </a:extLst>
              </a:tr>
              <a:tr h="722963">
                <a:tc>
                  <a:txBody>
                    <a:bodyPr/>
                    <a:lstStyle/>
                    <a:p>
                      <a:endParaRPr lang="en-US" sz="2400" dirty="0">
                        <a:solidFill>
                          <a:schemeClr val="accent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nchor="ctr"/>
                </a:tc>
                <a:tc gridSpan="2">
                  <a:txBody>
                    <a:bodyPr/>
                    <a:lstStyle/>
                    <a:p>
                      <a:pPr lvl="0" algn="ctr"/>
                      <a:endParaRPr lang="en-US" sz="2200" dirty="0">
                        <a:solidFill>
                          <a:schemeClr val="accent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nchor="ctr"/>
                </a:tc>
                <a:tc hMerge="1">
                  <a:txBody>
                    <a:bodyPr/>
                    <a:lstStyle/>
                    <a:p>
                      <a:endParaRPr lang="en-US" sz="2400" dirty="0">
                        <a:solidFill>
                          <a:schemeClr val="accent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nchor="ctr"/>
                </a:tc>
                <a:extLst>
                  <a:ext uri="{0D108BD9-81ED-4DB2-BD59-A6C34878D82A}">
                    <a16:rowId xmlns:a16="http://schemas.microsoft.com/office/drawing/2014/main" val="2363814630"/>
                  </a:ext>
                </a:extLst>
              </a:tr>
              <a:tr h="722963">
                <a:tc>
                  <a:txBody>
                    <a:bodyPr/>
                    <a:lstStyle/>
                    <a:p>
                      <a:endParaRPr lang="en-US" sz="2400" dirty="0">
                        <a:solidFill>
                          <a:schemeClr val="accent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nchor="ctr"/>
                </a:tc>
                <a:tc gridSpan="2">
                  <a:txBody>
                    <a:bodyPr/>
                    <a:lstStyle/>
                    <a:p>
                      <a:pPr lvl="0" algn="ctr"/>
                      <a:endParaRPr lang="en-US" sz="2200" dirty="0">
                        <a:solidFill>
                          <a:schemeClr val="accent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nchor="ctr"/>
                </a:tc>
                <a:tc hMerge="1">
                  <a:txBody>
                    <a:bodyPr/>
                    <a:lstStyle/>
                    <a:p>
                      <a:endParaRPr lang="en-US" sz="2400" dirty="0">
                        <a:solidFill>
                          <a:schemeClr val="accent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nchor="ctr"/>
                </a:tc>
                <a:extLst>
                  <a:ext uri="{0D108BD9-81ED-4DB2-BD59-A6C34878D82A}">
                    <a16:rowId xmlns:a16="http://schemas.microsoft.com/office/drawing/2014/main" val="3469144666"/>
                  </a:ext>
                </a:extLst>
              </a:tr>
              <a:tr h="722963">
                <a:tc>
                  <a:txBody>
                    <a:bodyPr/>
                    <a:lstStyle/>
                    <a:p>
                      <a:endParaRPr lang="en-US" sz="2400" dirty="0">
                        <a:solidFill>
                          <a:schemeClr val="accent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nchor="ctr"/>
                </a:tc>
                <a:tc gridSpan="2">
                  <a:txBody>
                    <a:bodyPr/>
                    <a:lstStyle/>
                    <a:p>
                      <a:pPr lvl="0" algn="ctr"/>
                      <a:endParaRPr lang="en-US" sz="2200" dirty="0">
                        <a:solidFill>
                          <a:schemeClr val="accent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nchor="ctr"/>
                </a:tc>
                <a:tc hMerge="1">
                  <a:txBody>
                    <a:bodyPr/>
                    <a:lstStyle/>
                    <a:p>
                      <a:endParaRPr lang="en-US" sz="2400" dirty="0">
                        <a:solidFill>
                          <a:schemeClr val="accent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nchor="ctr"/>
                </a:tc>
                <a:extLst>
                  <a:ext uri="{0D108BD9-81ED-4DB2-BD59-A6C34878D82A}">
                    <a16:rowId xmlns:a16="http://schemas.microsoft.com/office/drawing/2014/main" val="857584470"/>
                  </a:ext>
                </a:extLst>
              </a:tr>
              <a:tr h="7229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smtClean="0">
                        <a:solidFill>
                          <a:schemeClr val="accent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nchor="ctr"/>
                </a:tc>
                <a:tc gridSpan="2">
                  <a:txBody>
                    <a:bodyPr/>
                    <a:lstStyle/>
                    <a:p>
                      <a:pPr lvl="0" algn="ctr"/>
                      <a:endParaRPr lang="en-US" sz="2200" dirty="0">
                        <a:solidFill>
                          <a:schemeClr val="accent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nchor="ctr"/>
                </a:tc>
                <a:tc hMerge="1">
                  <a:txBody>
                    <a:bodyPr/>
                    <a:lstStyle/>
                    <a:p>
                      <a:endParaRPr lang="en-US" sz="2400" dirty="0">
                        <a:solidFill>
                          <a:schemeClr val="accent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nchor="ctr"/>
                </a:tc>
                <a:extLst>
                  <a:ext uri="{0D108BD9-81ED-4DB2-BD59-A6C34878D82A}">
                    <a16:rowId xmlns:a16="http://schemas.microsoft.com/office/drawing/2014/main" val="2350462171"/>
                  </a:ext>
                </a:extLst>
              </a:tr>
            </a:tbl>
          </a:graphicData>
        </a:graphic>
      </p:graphicFrame>
    </p:spTree>
    <p:extLst>
      <p:ext uri="{BB962C8B-B14F-4D97-AF65-F5344CB8AC3E}">
        <p14:creationId xmlns:p14="http://schemas.microsoft.com/office/powerpoint/2010/main" val="1557599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solidFill>
                  <a:srgbClr val="004280"/>
                </a:solidFill>
              </a:rPr>
              <a:t>IDD Type: Medicaid vs Commercial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185FB1-B8E1-4AE6-B76F-F64B334B0455}" type="datetime1">
              <a:rPr kumimoji="0" lang="en-US" sz="1800" b="0" i="0" u="none" strike="noStrike" kern="1200" cap="none" spc="0" normalizeH="0" baseline="0" noProof="0" smtClean="0">
                <a:ln>
                  <a:noFill/>
                </a:ln>
                <a:solidFill>
                  <a:srgbClr val="00428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1/25/2019</a:t>
            </a:fld>
            <a:endParaRPr kumimoji="0" lang="en-US" sz="1800" b="0" i="0" u="none" strike="noStrike" kern="1200" cap="none" spc="0" normalizeH="0" baseline="0" noProof="0">
              <a:ln>
                <a:noFill/>
              </a:ln>
              <a:solidFill>
                <a:srgbClr val="00428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F0E47B-4FC6-4104-B1D0-7FC471F5C595}"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1780269528"/>
              </p:ext>
            </p:extLst>
          </p:nvPr>
        </p:nvGraphicFramePr>
        <p:xfrm>
          <a:off x="914400" y="1447800"/>
          <a:ext cx="7472886" cy="4191000"/>
        </p:xfrm>
        <a:graphic>
          <a:graphicData uri="http://schemas.openxmlformats.org/drawingml/2006/table">
            <a:tbl>
              <a:tblPr firstRow="1" bandRow="1">
                <a:tableStyleId>{2D5ABB26-0587-4C30-8999-92F81FD0307C}</a:tableStyleId>
              </a:tblPr>
              <a:tblGrid>
                <a:gridCol w="2490962">
                  <a:extLst>
                    <a:ext uri="{9D8B030D-6E8A-4147-A177-3AD203B41FA5}">
                      <a16:colId xmlns:a16="http://schemas.microsoft.com/office/drawing/2014/main" val="1459460651"/>
                    </a:ext>
                  </a:extLst>
                </a:gridCol>
                <a:gridCol w="2490962">
                  <a:extLst>
                    <a:ext uri="{9D8B030D-6E8A-4147-A177-3AD203B41FA5}">
                      <a16:colId xmlns:a16="http://schemas.microsoft.com/office/drawing/2014/main" val="4210950502"/>
                    </a:ext>
                  </a:extLst>
                </a:gridCol>
                <a:gridCol w="2490962">
                  <a:extLst>
                    <a:ext uri="{9D8B030D-6E8A-4147-A177-3AD203B41FA5}">
                      <a16:colId xmlns:a16="http://schemas.microsoft.com/office/drawing/2014/main" val="28475471"/>
                    </a:ext>
                  </a:extLst>
                </a:gridCol>
              </a:tblGrid>
              <a:tr h="698500">
                <a:tc>
                  <a:txBody>
                    <a:bodyPr/>
                    <a:lstStyle/>
                    <a:p>
                      <a:endParaRPr lang="en-US" sz="2400" dirty="0">
                        <a:solidFill>
                          <a:schemeClr val="accent4"/>
                        </a:solidFill>
                        <a:latin typeface="Myriad Pro" panose="020B0503030403020204" pitchFamily="34" charset="0"/>
                        <a:ea typeface="Microsoft Sans Serif" panose="020B0604020202020204" pitchFamily="34" charset="0"/>
                        <a:cs typeface="Microsoft Sans Serif" panose="020B0604020202020204" pitchFamily="34" charset="0"/>
                      </a:endParaRPr>
                    </a:p>
                  </a:txBody>
                  <a:tcPr anchor="ctr"/>
                </a:tc>
                <a:tc>
                  <a:txBody>
                    <a:bodyPr/>
                    <a:lstStyle/>
                    <a:p>
                      <a:pPr algn="ctr"/>
                      <a:r>
                        <a:rPr lang="en-US" sz="2400" dirty="0" smtClean="0">
                          <a:latin typeface="Myriad Pro" panose="020B0503030403020204" pitchFamily="34" charset="0"/>
                        </a:rPr>
                        <a:t>Medicaid</a:t>
                      </a:r>
                      <a:endParaRPr lang="en-US" sz="2400" dirty="0">
                        <a:solidFill>
                          <a:schemeClr val="accent4"/>
                        </a:solidFill>
                        <a:latin typeface="Myriad Pro" panose="020B0503030403020204" pitchFamily="34" charset="0"/>
                        <a:ea typeface="Microsoft Sans Serif" panose="020B0604020202020204" pitchFamily="34" charset="0"/>
                        <a:cs typeface="Microsoft Sans Serif" panose="020B0604020202020204" pitchFamily="34" charset="0"/>
                      </a:endParaRPr>
                    </a:p>
                  </a:txBody>
                  <a:tcPr anchor="ctr"/>
                </a:tc>
                <a:tc>
                  <a:txBody>
                    <a:bodyPr/>
                    <a:lstStyle/>
                    <a:p>
                      <a:pPr algn="ctr"/>
                      <a:r>
                        <a:rPr lang="en-US" sz="2400" dirty="0" smtClean="0">
                          <a:latin typeface="Myriad Pro" panose="020B0503030403020204" pitchFamily="34" charset="0"/>
                        </a:rPr>
                        <a:t>Commercial</a:t>
                      </a:r>
                      <a:endParaRPr lang="en-US" sz="2400" dirty="0">
                        <a:solidFill>
                          <a:schemeClr val="accent4"/>
                        </a:solidFill>
                        <a:latin typeface="Myriad Pro" panose="020B0503030403020204" pitchFamily="34" charset="0"/>
                        <a:ea typeface="Microsoft Sans Serif" panose="020B0604020202020204" pitchFamily="34" charset="0"/>
                        <a:cs typeface="Microsoft Sans Serif" panose="020B0604020202020204" pitchFamily="34" charset="0"/>
                      </a:endParaRPr>
                    </a:p>
                  </a:txBody>
                  <a:tcPr anchor="ctr"/>
                </a:tc>
                <a:extLst>
                  <a:ext uri="{0D108BD9-81ED-4DB2-BD59-A6C34878D82A}">
                    <a16:rowId xmlns:a16="http://schemas.microsoft.com/office/drawing/2014/main" val="1973936397"/>
                  </a:ext>
                </a:extLst>
              </a:tr>
              <a:tr h="698500">
                <a:tc>
                  <a:txBody>
                    <a:bodyPr/>
                    <a:lstStyle/>
                    <a:p>
                      <a:r>
                        <a:rPr lang="en-US" sz="2400" dirty="0" smtClean="0">
                          <a:latin typeface="Myriad Pro" panose="020B0503030403020204" pitchFamily="34" charset="0"/>
                        </a:rPr>
                        <a:t>Any</a:t>
                      </a:r>
                      <a:r>
                        <a:rPr lang="en-US" sz="2400" baseline="0" dirty="0" smtClean="0">
                          <a:latin typeface="Myriad Pro" panose="020B0503030403020204" pitchFamily="34" charset="0"/>
                        </a:rPr>
                        <a:t> IDD</a:t>
                      </a:r>
                      <a:endParaRPr lang="en-US" sz="2400" dirty="0">
                        <a:solidFill>
                          <a:schemeClr val="accent4"/>
                        </a:solidFill>
                        <a:latin typeface="Myriad Pro" panose="020B0503030403020204" pitchFamily="34" charset="0"/>
                        <a:ea typeface="Microsoft Sans Serif" panose="020B0604020202020204" pitchFamily="34" charset="0"/>
                        <a:cs typeface="Microsoft Sans Serif" panose="020B0604020202020204" pitchFamily="34" charset="0"/>
                      </a:endParaRPr>
                    </a:p>
                  </a:txBody>
                  <a:tcPr anchor="ctr"/>
                </a:tc>
                <a:tc>
                  <a:txBody>
                    <a:bodyPr/>
                    <a:lstStyle/>
                    <a:p>
                      <a:pPr algn="ctr"/>
                      <a:r>
                        <a:rPr lang="en-US" sz="2400" dirty="0" smtClean="0">
                          <a:latin typeface="Myriad Pro" panose="020B0503030403020204" pitchFamily="34" charset="0"/>
                        </a:rPr>
                        <a:t>4,918 (4.3%)</a:t>
                      </a:r>
                      <a:endParaRPr lang="en-US" sz="2400" dirty="0">
                        <a:solidFill>
                          <a:schemeClr val="accent4"/>
                        </a:solidFill>
                        <a:latin typeface="Myriad Pro" panose="020B0503030403020204" pitchFamily="34" charset="0"/>
                        <a:ea typeface="Microsoft Sans Serif" panose="020B0604020202020204" pitchFamily="34" charset="0"/>
                        <a:cs typeface="Microsoft Sans Serif" panose="020B0604020202020204" pitchFamily="34" charset="0"/>
                      </a:endParaRPr>
                    </a:p>
                  </a:txBody>
                  <a:tcPr anchor="ctr"/>
                </a:tc>
                <a:tc>
                  <a:txBody>
                    <a:bodyPr/>
                    <a:lstStyle/>
                    <a:p>
                      <a:pPr algn="ctr"/>
                      <a:r>
                        <a:rPr lang="en-US" sz="2400" dirty="0" smtClean="0">
                          <a:latin typeface="Myriad Pro" panose="020B0503030403020204" pitchFamily="34" charset="0"/>
                        </a:rPr>
                        <a:t>3,910 (0.5%)</a:t>
                      </a:r>
                      <a:endParaRPr lang="en-US" sz="2400" dirty="0">
                        <a:solidFill>
                          <a:schemeClr val="accent4"/>
                        </a:solidFill>
                        <a:latin typeface="Myriad Pro" panose="020B0503030403020204" pitchFamily="34" charset="0"/>
                        <a:ea typeface="Microsoft Sans Serif" panose="020B0604020202020204" pitchFamily="34" charset="0"/>
                        <a:cs typeface="Microsoft Sans Serif" panose="020B0604020202020204" pitchFamily="34" charset="0"/>
                      </a:endParaRPr>
                    </a:p>
                  </a:txBody>
                  <a:tcPr anchor="ctr"/>
                </a:tc>
                <a:extLst>
                  <a:ext uri="{0D108BD9-81ED-4DB2-BD59-A6C34878D82A}">
                    <a16:rowId xmlns:a16="http://schemas.microsoft.com/office/drawing/2014/main" val="780193942"/>
                  </a:ext>
                </a:extLst>
              </a:tr>
              <a:tr h="698500">
                <a:tc>
                  <a:txBody>
                    <a:bodyPr/>
                    <a:lstStyle/>
                    <a:p>
                      <a:r>
                        <a:rPr lang="en-US" sz="2400" dirty="0" smtClean="0">
                          <a:latin typeface="Myriad Pro" panose="020B0503030403020204" pitchFamily="34" charset="0"/>
                        </a:rPr>
                        <a:t>Cerebral Palsy</a:t>
                      </a:r>
                      <a:endParaRPr lang="en-US" sz="2400" dirty="0">
                        <a:solidFill>
                          <a:schemeClr val="accent4"/>
                        </a:solidFill>
                        <a:latin typeface="Myriad Pro" panose="020B0503030403020204" pitchFamily="34" charset="0"/>
                        <a:ea typeface="Microsoft Sans Serif" panose="020B0604020202020204" pitchFamily="34" charset="0"/>
                        <a:cs typeface="Microsoft Sans Serif" panose="020B0604020202020204" pitchFamily="34" charset="0"/>
                      </a:endParaRPr>
                    </a:p>
                  </a:txBody>
                  <a:tcPr anchor="ctr"/>
                </a:tc>
                <a:tc gridSpan="2">
                  <a:txBody>
                    <a:bodyPr/>
                    <a:lstStyle/>
                    <a:p>
                      <a:pPr lvl="0" algn="ctr"/>
                      <a:r>
                        <a:rPr lang="en-US" sz="2200" kern="1200" dirty="0" smtClean="0">
                          <a:effectLst/>
                          <a:latin typeface="Myriad Pro" panose="020B0503030403020204" pitchFamily="34" charset="0"/>
                        </a:rPr>
                        <a:t>t</a:t>
                      </a:r>
                      <a:r>
                        <a:rPr lang="en-US" sz="2200" kern="1200" baseline="-25000" dirty="0" smtClean="0">
                          <a:effectLst/>
                          <a:latin typeface="Myriad Pro" panose="020B0503030403020204" pitchFamily="34" charset="0"/>
                        </a:rPr>
                        <a:t>(8,826) </a:t>
                      </a:r>
                      <a:r>
                        <a:rPr lang="en-US" sz="2200" kern="1200" dirty="0" smtClean="0">
                          <a:effectLst/>
                          <a:latin typeface="Myriad Pro" panose="020B0503030403020204" pitchFamily="34" charset="0"/>
                        </a:rPr>
                        <a:t>= 4.28</a:t>
                      </a:r>
                      <a:endParaRPr lang="en-US" sz="2200" dirty="0">
                        <a:solidFill>
                          <a:schemeClr val="accent4"/>
                        </a:solidFill>
                        <a:latin typeface="Myriad Pro" panose="020B0503030403020204" pitchFamily="34" charset="0"/>
                        <a:ea typeface="Microsoft Sans Serif" panose="020B0604020202020204" pitchFamily="34" charset="0"/>
                        <a:cs typeface="Microsoft Sans Serif" panose="020B0604020202020204" pitchFamily="34" charset="0"/>
                      </a:endParaRPr>
                    </a:p>
                  </a:txBody>
                  <a:tcPr anchor="ctr"/>
                </a:tc>
                <a:tc hMerge="1">
                  <a:txBody>
                    <a:bodyPr/>
                    <a:lstStyle/>
                    <a:p>
                      <a:endParaRPr lang="en-US" sz="2400" dirty="0">
                        <a:solidFill>
                          <a:schemeClr val="accent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nchor="ctr"/>
                </a:tc>
                <a:extLst>
                  <a:ext uri="{0D108BD9-81ED-4DB2-BD59-A6C34878D82A}">
                    <a16:rowId xmlns:a16="http://schemas.microsoft.com/office/drawing/2014/main" val="2363814630"/>
                  </a:ext>
                </a:extLst>
              </a:tr>
              <a:tr h="698500">
                <a:tc>
                  <a:txBody>
                    <a:bodyPr/>
                    <a:lstStyle/>
                    <a:p>
                      <a:r>
                        <a:rPr lang="en-US" sz="2400" dirty="0" smtClean="0">
                          <a:latin typeface="Myriad Pro" panose="020B0503030403020204" pitchFamily="34" charset="0"/>
                        </a:rPr>
                        <a:t>Down Syndrome</a:t>
                      </a:r>
                      <a:endParaRPr lang="en-US" sz="2400" dirty="0">
                        <a:solidFill>
                          <a:schemeClr val="accent4"/>
                        </a:solidFill>
                        <a:latin typeface="Myriad Pro" panose="020B0503030403020204" pitchFamily="34" charset="0"/>
                        <a:ea typeface="Microsoft Sans Serif" panose="020B0604020202020204" pitchFamily="34" charset="0"/>
                        <a:cs typeface="Microsoft Sans Serif" panose="020B0604020202020204" pitchFamily="34" charset="0"/>
                      </a:endParaRPr>
                    </a:p>
                  </a:txBody>
                  <a:tcPr anchor="ctr">
                    <a:solidFill>
                      <a:schemeClr val="accent1"/>
                    </a:solidFill>
                  </a:tcPr>
                </a:tc>
                <a:tc gridSpan="2">
                  <a:txBody>
                    <a:bodyPr/>
                    <a:lstStyle/>
                    <a:p>
                      <a:pPr lvl="0" algn="ctr"/>
                      <a:r>
                        <a:rPr lang="en-US" sz="2200" kern="1200" dirty="0" smtClean="0">
                          <a:effectLst/>
                          <a:latin typeface="Myriad Pro" panose="020B0503030403020204" pitchFamily="34" charset="0"/>
                        </a:rPr>
                        <a:t>t</a:t>
                      </a:r>
                      <a:r>
                        <a:rPr lang="en-US" sz="2200" kern="1200" baseline="-25000" dirty="0" smtClean="0">
                          <a:effectLst/>
                          <a:latin typeface="Myriad Pro" panose="020B0503030403020204" pitchFamily="34" charset="0"/>
                        </a:rPr>
                        <a:t>(8,826) </a:t>
                      </a:r>
                      <a:r>
                        <a:rPr lang="en-US" sz="2200" kern="1200" dirty="0" smtClean="0">
                          <a:effectLst/>
                          <a:latin typeface="Myriad Pro" panose="020B0503030403020204" pitchFamily="34" charset="0"/>
                        </a:rPr>
                        <a:t>= -8.52</a:t>
                      </a:r>
                      <a:endParaRPr lang="en-US" sz="2200" dirty="0">
                        <a:solidFill>
                          <a:schemeClr val="accent4"/>
                        </a:solidFill>
                        <a:latin typeface="Myriad Pro" panose="020B0503030403020204" pitchFamily="34" charset="0"/>
                        <a:ea typeface="Microsoft Sans Serif" panose="020B0604020202020204" pitchFamily="34" charset="0"/>
                        <a:cs typeface="Microsoft Sans Serif" panose="020B0604020202020204" pitchFamily="34" charset="0"/>
                      </a:endParaRPr>
                    </a:p>
                  </a:txBody>
                  <a:tcPr anchor="ctr">
                    <a:solidFill>
                      <a:schemeClr val="accent1"/>
                    </a:solidFill>
                  </a:tcPr>
                </a:tc>
                <a:tc hMerge="1">
                  <a:txBody>
                    <a:bodyPr/>
                    <a:lstStyle/>
                    <a:p>
                      <a:endParaRPr lang="en-US" sz="2400" dirty="0">
                        <a:solidFill>
                          <a:schemeClr val="accent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nchor="ctr"/>
                </a:tc>
                <a:extLst>
                  <a:ext uri="{0D108BD9-81ED-4DB2-BD59-A6C34878D82A}">
                    <a16:rowId xmlns:a16="http://schemas.microsoft.com/office/drawing/2014/main" val="3469144666"/>
                  </a:ext>
                </a:extLst>
              </a:tr>
              <a:tr h="698500">
                <a:tc>
                  <a:txBody>
                    <a:bodyPr/>
                    <a:lstStyle/>
                    <a:p>
                      <a:r>
                        <a:rPr lang="en-US" sz="2400" dirty="0" smtClean="0">
                          <a:latin typeface="Myriad Pro" panose="020B0503030403020204" pitchFamily="34" charset="0"/>
                        </a:rPr>
                        <a:t>Autism</a:t>
                      </a:r>
                      <a:r>
                        <a:rPr lang="en-US" sz="2400" baseline="0" dirty="0" smtClean="0">
                          <a:latin typeface="Myriad Pro" panose="020B0503030403020204" pitchFamily="34" charset="0"/>
                        </a:rPr>
                        <a:t> / PDD</a:t>
                      </a:r>
                      <a:endParaRPr lang="en-US" sz="2400" dirty="0">
                        <a:solidFill>
                          <a:schemeClr val="accent4"/>
                        </a:solidFill>
                        <a:latin typeface="Myriad Pro" panose="020B0503030403020204" pitchFamily="34" charset="0"/>
                        <a:ea typeface="Microsoft Sans Serif" panose="020B0604020202020204" pitchFamily="34" charset="0"/>
                        <a:cs typeface="Microsoft Sans Serif" panose="020B0604020202020204" pitchFamily="34" charset="0"/>
                      </a:endParaRPr>
                    </a:p>
                  </a:txBody>
                  <a:tcPr anchor="ctr">
                    <a:solidFill>
                      <a:schemeClr val="accent1"/>
                    </a:solidFill>
                  </a:tcPr>
                </a:tc>
                <a:tc gridSpan="2">
                  <a:txBody>
                    <a:bodyPr/>
                    <a:lstStyle/>
                    <a:p>
                      <a:pPr lvl="0" algn="ctr"/>
                      <a:r>
                        <a:rPr lang="en-US" sz="2200" kern="1200" dirty="0" smtClean="0">
                          <a:effectLst/>
                          <a:latin typeface="Myriad Pro" panose="020B0503030403020204" pitchFamily="34" charset="0"/>
                        </a:rPr>
                        <a:t>t</a:t>
                      </a:r>
                      <a:r>
                        <a:rPr lang="en-US" sz="2200" kern="1200" baseline="-25000" dirty="0" smtClean="0">
                          <a:effectLst/>
                          <a:latin typeface="Myriad Pro" panose="020B0503030403020204" pitchFamily="34" charset="0"/>
                        </a:rPr>
                        <a:t>(8,826) </a:t>
                      </a:r>
                      <a:r>
                        <a:rPr lang="en-US" sz="2200" kern="1200" dirty="0" smtClean="0">
                          <a:effectLst/>
                          <a:latin typeface="Myriad Pro" panose="020B0503030403020204" pitchFamily="34" charset="0"/>
                        </a:rPr>
                        <a:t>= -16.74</a:t>
                      </a:r>
                      <a:endParaRPr lang="en-US" sz="2200" dirty="0">
                        <a:solidFill>
                          <a:schemeClr val="accent4"/>
                        </a:solidFill>
                        <a:latin typeface="Myriad Pro" panose="020B0503030403020204" pitchFamily="34" charset="0"/>
                        <a:ea typeface="Microsoft Sans Serif" panose="020B0604020202020204" pitchFamily="34" charset="0"/>
                        <a:cs typeface="Microsoft Sans Serif" panose="020B0604020202020204" pitchFamily="34" charset="0"/>
                      </a:endParaRPr>
                    </a:p>
                  </a:txBody>
                  <a:tcPr anchor="ctr">
                    <a:solidFill>
                      <a:schemeClr val="accent1"/>
                    </a:solidFill>
                  </a:tcPr>
                </a:tc>
                <a:tc hMerge="1">
                  <a:txBody>
                    <a:bodyPr/>
                    <a:lstStyle/>
                    <a:p>
                      <a:endParaRPr lang="en-US" sz="2400" dirty="0">
                        <a:solidFill>
                          <a:schemeClr val="accent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nchor="ctr"/>
                </a:tc>
                <a:extLst>
                  <a:ext uri="{0D108BD9-81ED-4DB2-BD59-A6C34878D82A}">
                    <a16:rowId xmlns:a16="http://schemas.microsoft.com/office/drawing/2014/main" val="857584470"/>
                  </a:ext>
                </a:extLst>
              </a:tr>
              <a:tr h="698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Myriad Pro" panose="020B0503030403020204" pitchFamily="34" charset="0"/>
                        </a:rPr>
                        <a:t>Non-specific</a:t>
                      </a:r>
                      <a:r>
                        <a:rPr lang="en-US" sz="2400" baseline="0" dirty="0" smtClean="0">
                          <a:latin typeface="Myriad Pro" panose="020B0503030403020204" pitchFamily="34" charset="0"/>
                        </a:rPr>
                        <a:t> IDD</a:t>
                      </a:r>
                      <a:endParaRPr lang="en-US" sz="2400" dirty="0" smtClean="0">
                        <a:solidFill>
                          <a:schemeClr val="accent4"/>
                        </a:solidFill>
                        <a:latin typeface="Myriad Pro" panose="020B0503030403020204" pitchFamily="34" charset="0"/>
                        <a:ea typeface="Microsoft Sans Serif" panose="020B0604020202020204" pitchFamily="34" charset="0"/>
                        <a:cs typeface="Microsoft Sans Serif" panose="020B0604020202020204" pitchFamily="34" charset="0"/>
                      </a:endParaRPr>
                    </a:p>
                  </a:txBody>
                  <a:tcPr anchor="ctr"/>
                </a:tc>
                <a:tc gridSpan="2">
                  <a:txBody>
                    <a:bodyPr/>
                    <a:lstStyle/>
                    <a:p>
                      <a:pPr lvl="0" algn="ctr"/>
                      <a:r>
                        <a:rPr lang="en-US" sz="2200" kern="1200" dirty="0" smtClean="0">
                          <a:effectLst/>
                          <a:latin typeface="Myriad Pro" panose="020B0503030403020204" pitchFamily="34" charset="0"/>
                        </a:rPr>
                        <a:t>t</a:t>
                      </a:r>
                      <a:r>
                        <a:rPr lang="en-US" sz="2200" kern="1200" baseline="-25000" dirty="0" smtClean="0">
                          <a:effectLst/>
                          <a:latin typeface="Myriad Pro" panose="020B0503030403020204" pitchFamily="34" charset="0"/>
                        </a:rPr>
                        <a:t>(8,826) </a:t>
                      </a:r>
                      <a:r>
                        <a:rPr lang="en-US" sz="2200" kern="1200" dirty="0" smtClean="0">
                          <a:effectLst/>
                          <a:latin typeface="Myriad Pro" panose="020B0503030403020204" pitchFamily="34" charset="0"/>
                        </a:rPr>
                        <a:t>= 29.37</a:t>
                      </a:r>
                      <a:endParaRPr lang="en-US" sz="2200" dirty="0">
                        <a:solidFill>
                          <a:schemeClr val="accent4"/>
                        </a:solidFill>
                        <a:latin typeface="Myriad Pro" panose="020B0503030403020204" pitchFamily="34" charset="0"/>
                        <a:ea typeface="Microsoft Sans Serif" panose="020B0604020202020204" pitchFamily="34" charset="0"/>
                        <a:cs typeface="Microsoft Sans Serif" panose="020B0604020202020204" pitchFamily="34" charset="0"/>
                      </a:endParaRPr>
                    </a:p>
                  </a:txBody>
                  <a:tcPr anchor="ctr"/>
                </a:tc>
                <a:tc hMerge="1">
                  <a:txBody>
                    <a:bodyPr/>
                    <a:lstStyle/>
                    <a:p>
                      <a:endParaRPr lang="en-US" sz="2400" dirty="0">
                        <a:solidFill>
                          <a:schemeClr val="accent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nchor="ctr"/>
                </a:tc>
                <a:extLst>
                  <a:ext uri="{0D108BD9-81ED-4DB2-BD59-A6C34878D82A}">
                    <a16:rowId xmlns:a16="http://schemas.microsoft.com/office/drawing/2014/main" val="2350462171"/>
                  </a:ext>
                </a:extLst>
              </a:tr>
            </a:tbl>
          </a:graphicData>
        </a:graphic>
      </p:graphicFrame>
    </p:spTree>
    <p:extLst>
      <p:ext uri="{BB962C8B-B14F-4D97-AF65-F5344CB8AC3E}">
        <p14:creationId xmlns:p14="http://schemas.microsoft.com/office/powerpoint/2010/main" val="1099331772"/>
      </p:ext>
    </p:extLst>
  </p:cSld>
  <p:clrMapOvr>
    <a:masterClrMapping/>
  </p:clrMapOvr>
</p:sld>
</file>

<file path=ppt/theme/theme1.xml><?xml version="1.0" encoding="utf-8"?>
<a:theme xmlns:a="http://schemas.openxmlformats.org/drawingml/2006/main" name="1_Office Theme">
  <a:themeElements>
    <a:clrScheme name="IOD">
      <a:dk1>
        <a:srgbClr val="004280"/>
      </a:dk1>
      <a:lt1>
        <a:srgbClr val="FFFFFF"/>
      </a:lt1>
      <a:dk2>
        <a:srgbClr val="004280"/>
      </a:dk2>
      <a:lt2>
        <a:srgbClr val="A8CC96"/>
      </a:lt2>
      <a:accent1>
        <a:srgbClr val="FFEFC1"/>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6035985C436640B305F1B268648FB9" ma:contentTypeVersion="14" ma:contentTypeDescription="Create a new document." ma:contentTypeScope="" ma:versionID="095cbefc95275a9d528924ea897f8e38">
  <xsd:schema xmlns:xsd="http://www.w3.org/2001/XMLSchema" xmlns:xs="http://www.w3.org/2001/XMLSchema" xmlns:p="http://schemas.microsoft.com/office/2006/metadata/properties" xmlns:ns2="6c2254f5-de69-40f5-a0e2-2f56cfee0758" xmlns:ns3="44c59a53-fe6e-4c04-8d64-94c15d2c850d" targetNamespace="http://schemas.microsoft.com/office/2006/metadata/properties" ma:root="true" ma:fieldsID="c54b3e5da46c047bc1eae8518a3c6aa5" ns2:_="" ns3:_="">
    <xsd:import namespace="6c2254f5-de69-40f5-a0e2-2f56cfee0758"/>
    <xsd:import namespace="44c59a53-fe6e-4c04-8d64-94c15d2c850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DateTake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2254f5-de69-40f5-a0e2-2f56cfee07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4c59a53-fe6e-4c04-8d64-94c15d2c850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43f9cc9-fa78-4f07-9939-db416f8c77be}" ma:internalName="TaxCatchAll" ma:showField="CatchAllData" ma:web="44c59a53-fe6e-4c04-8d64-94c15d2c850d">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4c59a53-fe6e-4c04-8d64-94c15d2c850d" xsi:nil="true"/>
    <lcf76f155ced4ddcb4097134ff3c332f xmlns="6c2254f5-de69-40f5-a0e2-2f56cfee075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5CE0129-1EA1-4C02-8C6D-96F5570FF962}"/>
</file>

<file path=customXml/itemProps2.xml><?xml version="1.0" encoding="utf-8"?>
<ds:datastoreItem xmlns:ds="http://schemas.openxmlformats.org/officeDocument/2006/customXml" ds:itemID="{FDB45781-DBCB-4BE5-A468-D412AC022DE6}"/>
</file>

<file path=customXml/itemProps3.xml><?xml version="1.0" encoding="utf-8"?>
<ds:datastoreItem xmlns:ds="http://schemas.openxmlformats.org/officeDocument/2006/customXml" ds:itemID="{5546D8D9-3B62-4555-B35C-A81AEEF68707}"/>
</file>

<file path=docProps/app.xml><?xml version="1.0" encoding="utf-8"?>
<Properties xmlns="http://schemas.openxmlformats.org/officeDocument/2006/extended-properties" xmlns:vt="http://schemas.openxmlformats.org/officeDocument/2006/docPropsVTypes">
  <Template/>
  <TotalTime>160</TotalTime>
  <Words>752</Words>
  <Application>Microsoft Office PowerPoint</Application>
  <PresentationFormat>On-screen Show (4:3)</PresentationFormat>
  <Paragraphs>182</Paragraphs>
  <Slides>13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Microsoft Sans Serif</vt:lpstr>
      <vt:lpstr>Myriad Pro</vt:lpstr>
      <vt:lpstr>Times New Roman</vt:lpstr>
      <vt:lpstr>1_Office Theme</vt:lpstr>
      <vt:lpstr>Using All-Payer Claims Data to Investigate the Health and Health Care Utilization of People with Disabilities</vt:lpstr>
      <vt:lpstr>Acknowledgements</vt:lpstr>
      <vt:lpstr>10-State Collaboration</vt:lpstr>
      <vt:lpstr>Purpose of the Collaboration</vt:lpstr>
      <vt:lpstr>Mutually Exclusive Hierarchy</vt:lpstr>
      <vt:lpstr>Current Research Topics of 10 States</vt:lpstr>
      <vt:lpstr>Sample from 2010-14 All-Payer Claims</vt:lpstr>
      <vt:lpstr>IDD Prevalence: Medicaid vs Commercial</vt:lpstr>
      <vt:lpstr>IDD Type: Medicaid vs Commercial</vt:lpstr>
      <vt:lpstr>ED Visits with Admission: Children 0-17</vt:lpstr>
      <vt:lpstr>ED Visits with Admission: Adults 18-64</vt:lpstr>
      <vt:lpstr>Next Steps in NH</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Guntz, Nichole</dc:creator>
  <cp:lastModifiedBy>Phillips, Kimberly</cp:lastModifiedBy>
  <cp:revision>27</cp:revision>
  <dcterms:created xsi:type="dcterms:W3CDTF">2011-09-13T17:45:18Z</dcterms:created>
  <dcterms:modified xsi:type="dcterms:W3CDTF">2019-01-25T23:12:29Z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0x0101008B140C27D34B51488A959DEFAD6AF5BA</vt:lpwstr>
  </property>
  <property fmtid="{D5CDD505-2E9C-101B-9397-08002B2CF9AE}" pid="3" name="Order">
    <vt:r8>1200</vt:r8>
  </property>
  <property fmtid="{D5CDD505-2E9C-101B-9397-08002B2CF9AE}" pid="4" name="MediaServiceImageTags">
    <vt:lpwstr/>
  </property>
</Properties>
</file>