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Authors.xml" ContentType="application/vnd.openxmlformats-officedocument.presentationml.commentAuth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diagrams/colors2.xml" ContentType="application/vnd.openxmlformats-officedocument.drawingml.diagramColors+xml"/>
  <Override PartName="/ppt/charts/chart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diagrams/drawing2.xml" ContentType="application/vnd.ms-office.drawingml.diagramDrawing+xml"/>
  <Override PartName="/ppt/charts/style2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601" r:id="rId2"/>
    <p:sldId id="602" r:id="rId3"/>
    <p:sldId id="612" r:id="rId4"/>
    <p:sldId id="603" r:id="rId5"/>
    <p:sldId id="604" r:id="rId6"/>
    <p:sldId id="605" r:id="rId7"/>
    <p:sldId id="606" r:id="rId8"/>
    <p:sldId id="607" r:id="rId9"/>
    <p:sldId id="608" r:id="rId10"/>
    <p:sldId id="613" r:id="rId11"/>
    <p:sldId id="609" r:id="rId12"/>
    <p:sldId id="610" r:id="rId13"/>
    <p:sldId id="611" r:id="rId14"/>
    <p:sldId id="61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shuman" initials="s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80078" autoAdjust="0"/>
  </p:normalViewPr>
  <p:slideViewPr>
    <p:cSldViewPr>
      <p:cViewPr varScale="1">
        <p:scale>
          <a:sx n="89" d="100"/>
          <a:sy n="89" d="100"/>
        </p:scale>
        <p:origin x="22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TPNFIL02\ASPE_InternetFeasibility\Task5_%20Presentation\bones\ASPE%20Data%20for%20Graphics_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8.5</c:v>
                </c:pt>
                <c:pt idx="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4-448A-A2F7-5CF4CE2E31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BRFSS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13.6</c:v>
                </c:pt>
                <c:pt idx="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4-448A-A2F7-5CF4CE2E31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MEPS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10.6</c:v>
                </c:pt>
                <c:pt idx="1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4-448A-A2F7-5CF4CE2E31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Panel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12.6</c:v>
                </c:pt>
                <c:pt idx="1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4-448A-A2F7-5CF4CE2E3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488744"/>
        <c:axId val="207491040"/>
      </c:barChart>
      <c:catAx>
        <c:axId val="20748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491040"/>
        <c:crosses val="autoZero"/>
        <c:auto val="1"/>
        <c:lblAlgn val="ctr"/>
        <c:lblOffset val="100"/>
        <c:noMultiLvlLbl val="0"/>
      </c:catAx>
      <c:valAx>
        <c:axId val="2074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488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7"/>
        <c:axId val="371682584"/>
        <c:axId val="371682912"/>
      </c:barChart>
      <c:catAx>
        <c:axId val="371682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371682912"/>
        <c:crosses val="autoZero"/>
        <c:auto val="1"/>
        <c:lblAlgn val="ctr"/>
        <c:lblOffset val="100"/>
        <c:noMultiLvlLbl val="0"/>
      </c:catAx>
      <c:valAx>
        <c:axId val="371682912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en-US" sz="1600">
                    <a:solidFill>
                      <a:schemeClr val="tx1"/>
                    </a:solidFill>
                    <a:latin typeface="Gill Sans MT" panose="020B0502020104020203" pitchFamily="34" charset="0"/>
                  </a:rPr>
                  <a:t>Weighted Prevalence (%)</a:t>
                </a:r>
              </a:p>
            </c:rich>
          </c:tx>
          <c:layout>
            <c:manualLayout>
              <c:xMode val="edge"/>
              <c:yMode val="edge"/>
              <c:x val="2.640707770536516E-2"/>
              <c:y val="0.23556011289643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371682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ACS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Sheet1!$A$6:$A$7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Sheet1!$B$6:$B$7</c:f>
              <c:numCache>
                <c:formatCode>General</c:formatCode>
                <c:ptCount val="2"/>
                <c:pt idx="0">
                  <c:v>9.3000000000000007</c:v>
                </c:pt>
                <c:pt idx="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9-4D1C-88B3-02C56AFC2658}"/>
            </c:ext>
          </c:extLst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BRFSS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Sheet1!$A$6:$A$7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Sheet1!$C$6:$C$7</c:f>
              <c:numCache>
                <c:formatCode>General</c:formatCode>
                <c:ptCount val="2"/>
                <c:pt idx="0">
                  <c:v>17</c:v>
                </c:pt>
                <c:pt idx="1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9-4D1C-88B3-02C56AFC2658}"/>
            </c:ext>
          </c:extLst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MEPS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Sheet1!$A$6:$A$7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Sheet1!$D$6:$D$7</c:f>
              <c:numCache>
                <c:formatCode>General</c:formatCode>
                <c:ptCount val="2"/>
                <c:pt idx="0">
                  <c:v>12.3</c:v>
                </c:pt>
                <c:pt idx="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9-4D1C-88B3-02C56AFC2658}"/>
            </c:ext>
          </c:extLst>
        </c:ser>
        <c:ser>
          <c:idx val="3"/>
          <c:order val="3"/>
          <c:tx>
            <c:strRef>
              <c:f>Sheet1!$E$5</c:f>
              <c:strCache>
                <c:ptCount val="1"/>
                <c:pt idx="0">
                  <c:v>Panel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Sheet1!$A$6:$A$7</c:f>
              <c:strCache>
                <c:ptCount val="2"/>
                <c:pt idx="0">
                  <c:v>Walking or Climbing Stairs</c:v>
                </c:pt>
                <c:pt idx="1">
                  <c:v>Dressing or Bathing</c:v>
                </c:pt>
              </c:strCache>
            </c:strRef>
          </c:cat>
          <c:val>
            <c:numRef>
              <c:f>Sheet1!$E$6:$E$7</c:f>
              <c:numCache>
                <c:formatCode>General</c:formatCode>
                <c:ptCount val="2"/>
                <c:pt idx="0">
                  <c:v>6.6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69-4D1C-88B3-02C56AFC2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9666352"/>
        <c:axId val="409665368"/>
      </c:barChart>
      <c:catAx>
        <c:axId val="4096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665368"/>
        <c:crosses val="autoZero"/>
        <c:auto val="1"/>
        <c:lblAlgn val="ctr"/>
        <c:lblOffset val="100"/>
        <c:noMultiLvlLbl val="0"/>
      </c:catAx>
      <c:valAx>
        <c:axId val="40966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66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CB589-9F41-49FA-B693-26DBD5A3E9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C17B9C-1FF1-48EA-8EAA-FDB1767C7196}">
      <dgm:prSet phldrT="[Text]"/>
      <dgm:spPr/>
      <dgm:t>
        <a:bodyPr/>
        <a:lstStyle/>
        <a:p>
          <a:r>
            <a:rPr lang="en-US" dirty="0"/>
            <a:t>GFK </a:t>
          </a:r>
          <a:r>
            <a:rPr lang="en-US" dirty="0" err="1"/>
            <a:t>KnowledgePanel</a:t>
          </a:r>
          <a:endParaRPr lang="en-US" dirty="0"/>
        </a:p>
      </dgm:t>
    </dgm:pt>
    <dgm:pt modelId="{CCA98828-54D4-4782-817E-D2F80B308579}" type="parTrans" cxnId="{1842C04C-6F28-40DA-9A8A-425B8087D0FC}">
      <dgm:prSet/>
      <dgm:spPr/>
      <dgm:t>
        <a:bodyPr/>
        <a:lstStyle/>
        <a:p>
          <a:endParaRPr lang="en-US"/>
        </a:p>
      </dgm:t>
    </dgm:pt>
    <dgm:pt modelId="{49595F66-5EF6-4837-BF4E-277AA3085637}" type="sibTrans" cxnId="{1842C04C-6F28-40DA-9A8A-425B8087D0FC}">
      <dgm:prSet/>
      <dgm:spPr/>
      <dgm:t>
        <a:bodyPr/>
        <a:lstStyle/>
        <a:p>
          <a:endParaRPr lang="en-US"/>
        </a:p>
      </dgm:t>
    </dgm:pt>
    <dgm:pt modelId="{7DDE5D4E-8FA6-4808-A54E-E36144113C80}">
      <dgm:prSet phldrT="[Text]" custT="1"/>
      <dgm:spPr/>
      <dgm:t>
        <a:bodyPr/>
        <a:lstStyle/>
        <a:p>
          <a:r>
            <a:rPr lang="en-US" sz="1400" dirty="0"/>
            <a:t>Probability</a:t>
          </a:r>
        </a:p>
      </dgm:t>
    </dgm:pt>
    <dgm:pt modelId="{354964CE-0583-4CC4-A31C-E24E47026658}" type="parTrans" cxnId="{1CCA038A-5D76-4705-8BFF-722782189B49}">
      <dgm:prSet/>
      <dgm:spPr/>
      <dgm:t>
        <a:bodyPr/>
        <a:lstStyle/>
        <a:p>
          <a:endParaRPr lang="en-US"/>
        </a:p>
      </dgm:t>
    </dgm:pt>
    <dgm:pt modelId="{A7DF49F2-82A3-4F2D-9B1A-5071AE750E59}" type="sibTrans" cxnId="{1CCA038A-5D76-4705-8BFF-722782189B49}">
      <dgm:prSet/>
      <dgm:spPr/>
      <dgm:t>
        <a:bodyPr/>
        <a:lstStyle/>
        <a:p>
          <a:endParaRPr lang="en-US"/>
        </a:p>
      </dgm:t>
    </dgm:pt>
    <dgm:pt modelId="{E85E8A65-8638-4326-A591-BCF82D5A448B}">
      <dgm:prSet phldrT="[Text]" custT="1"/>
      <dgm:spPr/>
      <dgm:t>
        <a:bodyPr/>
        <a:lstStyle/>
        <a:p>
          <a:r>
            <a:rPr lang="en-US" sz="1400" dirty="0"/>
            <a:t>High coverage</a:t>
          </a:r>
        </a:p>
      </dgm:t>
    </dgm:pt>
    <dgm:pt modelId="{09E30EFF-6709-4F50-BDC0-7130672F0EBF}" type="parTrans" cxnId="{B515CC05-140F-4871-843E-820C7AFCC24F}">
      <dgm:prSet/>
      <dgm:spPr/>
      <dgm:t>
        <a:bodyPr/>
        <a:lstStyle/>
        <a:p>
          <a:endParaRPr lang="en-US"/>
        </a:p>
      </dgm:t>
    </dgm:pt>
    <dgm:pt modelId="{78C13A07-DFE8-419C-85E6-C1A6340B5D22}" type="sibTrans" cxnId="{B515CC05-140F-4871-843E-820C7AFCC24F}">
      <dgm:prSet/>
      <dgm:spPr/>
      <dgm:t>
        <a:bodyPr/>
        <a:lstStyle/>
        <a:p>
          <a:endParaRPr lang="en-US"/>
        </a:p>
      </dgm:t>
    </dgm:pt>
    <dgm:pt modelId="{89F6EE9B-1FFF-4D7F-9AF5-F7C61F57A452}">
      <dgm:prSet phldrT="[Text]"/>
      <dgm:spPr/>
      <dgm:t>
        <a:bodyPr/>
        <a:lstStyle/>
        <a:p>
          <a:r>
            <a:rPr lang="en-US" dirty="0"/>
            <a:t>NORC </a:t>
          </a:r>
          <a:r>
            <a:rPr lang="en-US" dirty="0" err="1"/>
            <a:t>AmeriSpeak</a:t>
          </a:r>
          <a:endParaRPr lang="en-US" dirty="0"/>
        </a:p>
      </dgm:t>
    </dgm:pt>
    <dgm:pt modelId="{70D2FA55-AD5E-4AAE-84D4-0B1348652407}" type="parTrans" cxnId="{EF220EA2-FA11-4B59-B643-32FD5AC8082C}">
      <dgm:prSet/>
      <dgm:spPr/>
      <dgm:t>
        <a:bodyPr/>
        <a:lstStyle/>
        <a:p>
          <a:endParaRPr lang="en-US"/>
        </a:p>
      </dgm:t>
    </dgm:pt>
    <dgm:pt modelId="{7E83634F-0CC4-4DDD-95D5-F1BBE3736D34}" type="sibTrans" cxnId="{EF220EA2-FA11-4B59-B643-32FD5AC8082C}">
      <dgm:prSet/>
      <dgm:spPr/>
      <dgm:t>
        <a:bodyPr/>
        <a:lstStyle/>
        <a:p>
          <a:endParaRPr lang="en-US"/>
        </a:p>
      </dgm:t>
    </dgm:pt>
    <dgm:pt modelId="{BB329137-948E-4E5E-8647-A9833ACBACC1}">
      <dgm:prSet phldrT="[Text]" custT="1"/>
      <dgm:spPr/>
      <dgm:t>
        <a:bodyPr/>
        <a:lstStyle/>
        <a:p>
          <a:r>
            <a:rPr lang="en-US" sz="1400" dirty="0" smtClean="0"/>
            <a:t>Similar to NORC</a:t>
          </a:r>
          <a:endParaRPr lang="en-US" sz="1400" dirty="0"/>
        </a:p>
      </dgm:t>
    </dgm:pt>
    <dgm:pt modelId="{31EF459B-C266-47F3-934C-2CD02808FAF4}" type="parTrans" cxnId="{47D49C29-54D0-4B96-99D3-48F9D6DD7CBD}">
      <dgm:prSet/>
      <dgm:spPr/>
      <dgm:t>
        <a:bodyPr/>
        <a:lstStyle/>
        <a:p>
          <a:endParaRPr lang="en-US"/>
        </a:p>
      </dgm:t>
    </dgm:pt>
    <dgm:pt modelId="{086076B5-5258-41AB-A859-2C8888E878B2}" type="sibTrans" cxnId="{47D49C29-54D0-4B96-99D3-48F9D6DD7CBD}">
      <dgm:prSet/>
      <dgm:spPr/>
      <dgm:t>
        <a:bodyPr/>
        <a:lstStyle/>
        <a:p>
          <a:endParaRPr lang="en-US"/>
        </a:p>
      </dgm:t>
    </dgm:pt>
    <dgm:pt modelId="{D215548B-BDF4-4532-BBA4-0BB3F0A9B54E}">
      <dgm:prSet phldrT="[Text]" custT="1"/>
      <dgm:spPr/>
      <dgm:t>
        <a:bodyPr/>
        <a:lstStyle/>
        <a:p>
          <a:r>
            <a:rPr lang="en-US" sz="1400" dirty="0"/>
            <a:t>Smallest panel (25k)</a:t>
          </a:r>
        </a:p>
      </dgm:t>
    </dgm:pt>
    <dgm:pt modelId="{26D5884B-4C22-42DB-AA4A-9EAE67967E70}" type="parTrans" cxnId="{837BB691-4ECD-4EB6-9D34-5CB5613B9EC9}">
      <dgm:prSet/>
      <dgm:spPr/>
      <dgm:t>
        <a:bodyPr/>
        <a:lstStyle/>
        <a:p>
          <a:endParaRPr lang="en-US"/>
        </a:p>
      </dgm:t>
    </dgm:pt>
    <dgm:pt modelId="{3B28D09E-D8F2-4150-B123-66B8EEBDD240}" type="sibTrans" cxnId="{837BB691-4ECD-4EB6-9D34-5CB5613B9EC9}">
      <dgm:prSet/>
      <dgm:spPr/>
      <dgm:t>
        <a:bodyPr/>
        <a:lstStyle/>
        <a:p>
          <a:endParaRPr lang="en-US"/>
        </a:p>
      </dgm:t>
    </dgm:pt>
    <dgm:pt modelId="{157E7200-E57E-4182-A054-912724CE4153}">
      <dgm:prSet phldrT="[Text]"/>
      <dgm:spPr/>
      <dgm:t>
        <a:bodyPr/>
        <a:lstStyle/>
        <a:p>
          <a:r>
            <a:rPr lang="en-US" dirty="0"/>
            <a:t>SSI</a:t>
          </a:r>
        </a:p>
      </dgm:t>
    </dgm:pt>
    <dgm:pt modelId="{ABF6DE4B-EFA2-4EAA-80CE-FC2AF7F86E14}" type="parTrans" cxnId="{5393D655-39D1-49AD-8F1A-C97EF5413A9A}">
      <dgm:prSet/>
      <dgm:spPr/>
      <dgm:t>
        <a:bodyPr/>
        <a:lstStyle/>
        <a:p>
          <a:endParaRPr lang="en-US"/>
        </a:p>
      </dgm:t>
    </dgm:pt>
    <dgm:pt modelId="{343FC826-E621-4AD4-BF43-98E097A891D0}" type="sibTrans" cxnId="{5393D655-39D1-49AD-8F1A-C97EF5413A9A}">
      <dgm:prSet/>
      <dgm:spPr/>
      <dgm:t>
        <a:bodyPr/>
        <a:lstStyle/>
        <a:p>
          <a:endParaRPr lang="en-US"/>
        </a:p>
      </dgm:t>
    </dgm:pt>
    <dgm:pt modelId="{48038414-DA85-412F-B588-80870735B60B}">
      <dgm:prSet phldrT="[Text]" custT="1"/>
      <dgm:spPr/>
      <dgm:t>
        <a:bodyPr/>
        <a:lstStyle/>
        <a:p>
          <a:r>
            <a:rPr lang="en-US" sz="1400" dirty="0"/>
            <a:t>Non-probability</a:t>
          </a:r>
        </a:p>
      </dgm:t>
    </dgm:pt>
    <dgm:pt modelId="{BCCDBC46-346C-470F-9E7F-172AF2F358B0}" type="parTrans" cxnId="{8E506C0D-C7EA-4142-854A-448C8A28980B}">
      <dgm:prSet/>
      <dgm:spPr/>
      <dgm:t>
        <a:bodyPr/>
        <a:lstStyle/>
        <a:p>
          <a:endParaRPr lang="en-US"/>
        </a:p>
      </dgm:t>
    </dgm:pt>
    <dgm:pt modelId="{63963CBF-FAD0-4911-B90F-A5ECBEBA4456}" type="sibTrans" cxnId="{8E506C0D-C7EA-4142-854A-448C8A28980B}">
      <dgm:prSet/>
      <dgm:spPr/>
      <dgm:t>
        <a:bodyPr/>
        <a:lstStyle/>
        <a:p>
          <a:endParaRPr lang="en-US"/>
        </a:p>
      </dgm:t>
    </dgm:pt>
    <dgm:pt modelId="{4E9A2CC8-04D9-4095-9E5E-97A963F3E36E}">
      <dgm:prSet phldrT="[Text]" custT="1"/>
      <dgm:spPr/>
      <dgm:t>
        <a:bodyPr/>
        <a:lstStyle/>
        <a:p>
          <a:r>
            <a:rPr lang="en-US" sz="1400" dirty="0"/>
            <a:t>Largest panel (7.1m)</a:t>
          </a:r>
        </a:p>
      </dgm:t>
    </dgm:pt>
    <dgm:pt modelId="{3921E600-7CF1-4F32-916A-245136960A2E}" type="parTrans" cxnId="{181A2FD7-14D4-40C7-8546-317B2C950D46}">
      <dgm:prSet/>
      <dgm:spPr/>
      <dgm:t>
        <a:bodyPr/>
        <a:lstStyle/>
        <a:p>
          <a:endParaRPr lang="en-US"/>
        </a:p>
      </dgm:t>
    </dgm:pt>
    <dgm:pt modelId="{90561ADB-2AA0-4289-A5D7-61BD231720E6}" type="sibTrans" cxnId="{181A2FD7-14D4-40C7-8546-317B2C950D46}">
      <dgm:prSet/>
      <dgm:spPr/>
      <dgm:t>
        <a:bodyPr/>
        <a:lstStyle/>
        <a:p>
          <a:endParaRPr lang="en-US"/>
        </a:p>
      </dgm:t>
    </dgm:pt>
    <dgm:pt modelId="{F799433A-18C6-4B62-B4D7-C36864744FF9}">
      <dgm:prSet/>
      <dgm:spPr/>
      <dgm:t>
        <a:bodyPr/>
        <a:lstStyle/>
        <a:p>
          <a:r>
            <a:rPr lang="en-US" dirty="0"/>
            <a:t>LightSpeed</a:t>
          </a:r>
        </a:p>
      </dgm:t>
    </dgm:pt>
    <dgm:pt modelId="{11B3DAB5-1125-43E1-AAE3-7D6EC27882CC}" type="parTrans" cxnId="{D63A5DD5-E026-4BF7-A8D9-ED27096D5066}">
      <dgm:prSet/>
      <dgm:spPr/>
      <dgm:t>
        <a:bodyPr/>
        <a:lstStyle/>
        <a:p>
          <a:endParaRPr lang="en-US"/>
        </a:p>
      </dgm:t>
    </dgm:pt>
    <dgm:pt modelId="{3E116774-C941-4DC6-A680-8AA73DCDF042}" type="sibTrans" cxnId="{D63A5DD5-E026-4BF7-A8D9-ED27096D5066}">
      <dgm:prSet/>
      <dgm:spPr/>
      <dgm:t>
        <a:bodyPr/>
        <a:lstStyle/>
        <a:p>
          <a:endParaRPr lang="en-US"/>
        </a:p>
      </dgm:t>
    </dgm:pt>
    <dgm:pt modelId="{3512CB08-9E1E-4636-93B6-8DD4132F09D9}">
      <dgm:prSet custT="1"/>
      <dgm:spPr/>
      <dgm:t>
        <a:bodyPr/>
        <a:lstStyle/>
        <a:p>
          <a:r>
            <a:rPr lang="en-US" sz="1400" dirty="0"/>
            <a:t>Non-probability</a:t>
          </a:r>
        </a:p>
      </dgm:t>
    </dgm:pt>
    <dgm:pt modelId="{7DE0211C-633B-4333-8112-21B084095193}" type="parTrans" cxnId="{66929327-4F42-4698-BE83-2291E9494EE0}">
      <dgm:prSet/>
      <dgm:spPr/>
      <dgm:t>
        <a:bodyPr/>
        <a:lstStyle/>
        <a:p>
          <a:endParaRPr lang="en-US"/>
        </a:p>
      </dgm:t>
    </dgm:pt>
    <dgm:pt modelId="{44871858-EFF0-4E6F-9302-10F17AC5DE47}" type="sibTrans" cxnId="{66929327-4F42-4698-BE83-2291E9494EE0}">
      <dgm:prSet/>
      <dgm:spPr/>
      <dgm:t>
        <a:bodyPr/>
        <a:lstStyle/>
        <a:p>
          <a:endParaRPr lang="en-US"/>
        </a:p>
      </dgm:t>
    </dgm:pt>
    <dgm:pt modelId="{72A7097A-47BC-45B4-9EAE-095472D041BC}">
      <dgm:prSet/>
      <dgm:spPr/>
      <dgm:t>
        <a:bodyPr/>
        <a:lstStyle/>
        <a:p>
          <a:r>
            <a:rPr lang="en-US" dirty="0"/>
            <a:t>YouGov</a:t>
          </a:r>
        </a:p>
      </dgm:t>
    </dgm:pt>
    <dgm:pt modelId="{1DDA6BFB-E82B-4631-8F37-26B236AAFE5C}" type="parTrans" cxnId="{267DC6F7-8981-4F2E-860F-BAC4D56A8A8E}">
      <dgm:prSet/>
      <dgm:spPr/>
      <dgm:t>
        <a:bodyPr/>
        <a:lstStyle/>
        <a:p>
          <a:endParaRPr lang="en-US"/>
        </a:p>
      </dgm:t>
    </dgm:pt>
    <dgm:pt modelId="{66657DEC-66AF-48B1-BBEE-EA6A689B2792}" type="sibTrans" cxnId="{267DC6F7-8981-4F2E-860F-BAC4D56A8A8E}">
      <dgm:prSet/>
      <dgm:spPr/>
      <dgm:t>
        <a:bodyPr/>
        <a:lstStyle/>
        <a:p>
          <a:endParaRPr lang="en-US"/>
        </a:p>
      </dgm:t>
    </dgm:pt>
    <dgm:pt modelId="{B52A376E-F901-49D1-BFC3-13366CEE15AB}">
      <dgm:prSet custT="1"/>
      <dgm:spPr/>
      <dgm:t>
        <a:bodyPr/>
        <a:lstStyle/>
        <a:p>
          <a:r>
            <a:rPr lang="en-US" sz="1400" dirty="0"/>
            <a:t>Non-probability</a:t>
          </a:r>
        </a:p>
      </dgm:t>
    </dgm:pt>
    <dgm:pt modelId="{4D8614CF-0B46-40E1-9645-3E8F2C1A5F7E}" type="parTrans" cxnId="{B1CD2B15-75F6-4C96-B333-A971D6DDFB91}">
      <dgm:prSet/>
      <dgm:spPr/>
      <dgm:t>
        <a:bodyPr/>
        <a:lstStyle/>
        <a:p>
          <a:endParaRPr lang="en-US"/>
        </a:p>
      </dgm:t>
    </dgm:pt>
    <dgm:pt modelId="{ECB8A483-44BC-480F-93C5-DEA658E95365}" type="sibTrans" cxnId="{B1CD2B15-75F6-4C96-B333-A971D6DDFB91}">
      <dgm:prSet/>
      <dgm:spPr/>
      <dgm:t>
        <a:bodyPr/>
        <a:lstStyle/>
        <a:p>
          <a:endParaRPr lang="en-US"/>
        </a:p>
      </dgm:t>
    </dgm:pt>
    <dgm:pt modelId="{4F37C3CD-2C85-494A-B0E6-36AC97B92569}">
      <dgm:prSet custT="1"/>
      <dgm:spPr/>
      <dgm:t>
        <a:bodyPr/>
        <a:lstStyle/>
        <a:p>
          <a:r>
            <a:rPr lang="en-US" sz="1400" dirty="0"/>
            <a:t>High survey completion rates (85%+)</a:t>
          </a:r>
        </a:p>
      </dgm:t>
    </dgm:pt>
    <dgm:pt modelId="{0FCBB275-DAD9-496A-A434-ECF7A26B0D1C}" type="parTrans" cxnId="{3453FEA0-36FF-4B64-8E71-F6B1A3C9558A}">
      <dgm:prSet/>
      <dgm:spPr/>
      <dgm:t>
        <a:bodyPr/>
        <a:lstStyle/>
        <a:p>
          <a:endParaRPr lang="en-US"/>
        </a:p>
      </dgm:t>
    </dgm:pt>
    <dgm:pt modelId="{E5AD25D9-16BA-40FC-8F05-0907ADD61570}" type="sibTrans" cxnId="{3453FEA0-36FF-4B64-8E71-F6B1A3C9558A}">
      <dgm:prSet/>
      <dgm:spPr/>
      <dgm:t>
        <a:bodyPr/>
        <a:lstStyle/>
        <a:p>
          <a:endParaRPr lang="en-US"/>
        </a:p>
      </dgm:t>
    </dgm:pt>
    <dgm:pt modelId="{9F0A6195-5C0F-4810-AD39-3F096F4D06C0}">
      <dgm:prSet custT="1"/>
      <dgm:spPr/>
      <dgm:t>
        <a:bodyPr/>
        <a:lstStyle/>
        <a:p>
          <a:r>
            <a:rPr lang="en-US" sz="1400" dirty="0"/>
            <a:t>Panel is mostly used for market research</a:t>
          </a:r>
        </a:p>
      </dgm:t>
    </dgm:pt>
    <dgm:pt modelId="{6528B610-0B9E-4230-B618-D404C28DE404}" type="parTrans" cxnId="{6326AE91-8F55-489D-A31B-F6A22D3E4746}">
      <dgm:prSet/>
      <dgm:spPr/>
      <dgm:t>
        <a:bodyPr/>
        <a:lstStyle/>
        <a:p>
          <a:endParaRPr lang="en-US"/>
        </a:p>
      </dgm:t>
    </dgm:pt>
    <dgm:pt modelId="{BFBAEBF4-A291-4359-B33C-643192655344}" type="sibTrans" cxnId="{6326AE91-8F55-489D-A31B-F6A22D3E4746}">
      <dgm:prSet/>
      <dgm:spPr/>
      <dgm:t>
        <a:bodyPr/>
        <a:lstStyle/>
        <a:p>
          <a:endParaRPr lang="en-US"/>
        </a:p>
      </dgm:t>
    </dgm:pt>
    <dgm:pt modelId="{86F8026C-07E4-409F-8E42-A62D9ED59CE8}">
      <dgm:prSet phldrT="[Text]" custT="1"/>
      <dgm:spPr/>
      <dgm:t>
        <a:bodyPr/>
        <a:lstStyle/>
        <a:p>
          <a:r>
            <a:rPr lang="en-US" sz="1400" dirty="0" smtClean="0"/>
            <a:t>Internet and telephone methods</a:t>
          </a:r>
          <a:endParaRPr lang="en-US" sz="1400" dirty="0"/>
        </a:p>
      </dgm:t>
    </dgm:pt>
    <dgm:pt modelId="{522AC04F-9A0F-4A3E-A630-8B3C6EDE885E}" type="parTrans" cxnId="{7D32B38F-00F5-421D-8A06-40DBBCA0887B}">
      <dgm:prSet/>
      <dgm:spPr/>
      <dgm:t>
        <a:bodyPr/>
        <a:lstStyle/>
        <a:p>
          <a:endParaRPr lang="en-US"/>
        </a:p>
      </dgm:t>
    </dgm:pt>
    <dgm:pt modelId="{E6DAC027-831C-4553-8B92-113FBF9DAF9B}" type="sibTrans" cxnId="{7D32B38F-00F5-421D-8A06-40DBBCA0887B}">
      <dgm:prSet/>
      <dgm:spPr/>
      <dgm:t>
        <a:bodyPr/>
        <a:lstStyle/>
        <a:p>
          <a:endParaRPr lang="en-US"/>
        </a:p>
      </dgm:t>
    </dgm:pt>
    <dgm:pt modelId="{E950AC35-F015-4E7C-8AC4-411E6C3048F9}">
      <dgm:prSet phldrT="[Text]" custT="1"/>
      <dgm:spPr/>
      <dgm:t>
        <a:bodyPr/>
        <a:lstStyle/>
        <a:p>
          <a:r>
            <a:rPr lang="en-US" sz="1400" dirty="0"/>
            <a:t>Some access provisions for disabled</a:t>
          </a:r>
        </a:p>
      </dgm:t>
    </dgm:pt>
    <dgm:pt modelId="{EB7B5A06-F649-41C6-AF63-ED3A69211959}" type="parTrans" cxnId="{AB6F3F21-746C-41AA-AE84-F0187F83850A}">
      <dgm:prSet/>
      <dgm:spPr/>
      <dgm:t>
        <a:bodyPr/>
        <a:lstStyle/>
        <a:p>
          <a:endParaRPr lang="en-US"/>
        </a:p>
      </dgm:t>
    </dgm:pt>
    <dgm:pt modelId="{3BFF5AB0-ED5D-47E0-9BD3-6AC439CEFC7F}" type="sibTrans" cxnId="{AB6F3F21-746C-41AA-AE84-F0187F83850A}">
      <dgm:prSet/>
      <dgm:spPr/>
      <dgm:t>
        <a:bodyPr/>
        <a:lstStyle/>
        <a:p>
          <a:endParaRPr lang="en-US"/>
        </a:p>
      </dgm:t>
    </dgm:pt>
    <dgm:pt modelId="{FA5F672F-3DF9-4F76-98CF-F3D42328FC7B}">
      <dgm:prSet phldrT="[Text]" custT="1"/>
      <dgm:spPr/>
      <dgm:t>
        <a:bodyPr/>
        <a:lstStyle/>
        <a:p>
          <a:r>
            <a:rPr lang="en-US" sz="1400" dirty="0"/>
            <a:t>Up to 35 invitations per week</a:t>
          </a:r>
        </a:p>
      </dgm:t>
    </dgm:pt>
    <dgm:pt modelId="{548E99FD-35EB-4C77-B7F1-D5A3EB691405}" type="parTrans" cxnId="{1CFC12A4-F322-41BA-9762-CC334A77774D}">
      <dgm:prSet/>
      <dgm:spPr/>
      <dgm:t>
        <a:bodyPr/>
        <a:lstStyle/>
        <a:p>
          <a:endParaRPr lang="en-US"/>
        </a:p>
      </dgm:t>
    </dgm:pt>
    <dgm:pt modelId="{2FA5187C-B552-4315-9BB3-B6D1601EA32F}" type="sibTrans" cxnId="{1CFC12A4-F322-41BA-9762-CC334A77774D}">
      <dgm:prSet/>
      <dgm:spPr/>
      <dgm:t>
        <a:bodyPr/>
        <a:lstStyle/>
        <a:p>
          <a:endParaRPr lang="en-US"/>
        </a:p>
      </dgm:t>
    </dgm:pt>
    <dgm:pt modelId="{D68E4030-A6C2-4157-870E-E868BFDB89DC}">
      <dgm:prSet custT="1"/>
      <dgm:spPr/>
      <dgm:t>
        <a:bodyPr/>
        <a:lstStyle/>
        <a:p>
          <a:r>
            <a:rPr lang="en-US" sz="1400" dirty="0"/>
            <a:t>Optional router</a:t>
          </a:r>
        </a:p>
      </dgm:t>
    </dgm:pt>
    <dgm:pt modelId="{80027EDD-4FE5-4FBA-A868-6FAD0AF8BE30}" type="parTrans" cxnId="{734E271C-CD2D-47D0-BD1F-FC5A2B711456}">
      <dgm:prSet/>
      <dgm:spPr/>
      <dgm:t>
        <a:bodyPr/>
        <a:lstStyle/>
        <a:p>
          <a:endParaRPr lang="en-US"/>
        </a:p>
      </dgm:t>
    </dgm:pt>
    <dgm:pt modelId="{B7C12FC5-AB0D-42AF-B669-D137230B0141}" type="sibTrans" cxnId="{734E271C-CD2D-47D0-BD1F-FC5A2B711456}">
      <dgm:prSet/>
      <dgm:spPr/>
      <dgm:t>
        <a:bodyPr/>
        <a:lstStyle/>
        <a:p>
          <a:endParaRPr lang="en-US"/>
        </a:p>
      </dgm:t>
    </dgm:pt>
    <dgm:pt modelId="{38A0C27A-CADA-4F01-AC8E-FD975021B7B1}" type="pres">
      <dgm:prSet presAssocID="{B62CB589-9F41-49FA-B693-26DBD5A3E9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0B2EC1-E1C3-4922-B0EF-738F60D11124}" type="pres">
      <dgm:prSet presAssocID="{CBC17B9C-1FF1-48EA-8EAA-FDB1767C7196}" presName="linNode" presStyleCnt="0"/>
      <dgm:spPr/>
    </dgm:pt>
    <dgm:pt modelId="{82A58CAA-EC7E-4180-B50B-B7462281E771}" type="pres">
      <dgm:prSet presAssocID="{CBC17B9C-1FF1-48EA-8EAA-FDB1767C7196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2A844-2C9E-41FB-BB2F-2D6FE95386C1}" type="pres">
      <dgm:prSet presAssocID="{CBC17B9C-1FF1-48EA-8EAA-FDB1767C7196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2A9F4-A528-49C7-9597-F827AD814198}" type="pres">
      <dgm:prSet presAssocID="{49595F66-5EF6-4837-BF4E-277AA3085637}" presName="sp" presStyleCnt="0"/>
      <dgm:spPr/>
    </dgm:pt>
    <dgm:pt modelId="{4A73962C-F96E-4120-9C1B-A1B96CBD450A}" type="pres">
      <dgm:prSet presAssocID="{89F6EE9B-1FFF-4D7F-9AF5-F7C61F57A452}" presName="linNode" presStyleCnt="0"/>
      <dgm:spPr/>
    </dgm:pt>
    <dgm:pt modelId="{B17B9D59-8DE3-4199-B628-4D37944655C5}" type="pres">
      <dgm:prSet presAssocID="{89F6EE9B-1FFF-4D7F-9AF5-F7C61F57A45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457C0-B7B7-4FC1-B53B-47EBCA009736}" type="pres">
      <dgm:prSet presAssocID="{89F6EE9B-1FFF-4D7F-9AF5-F7C61F57A452}" presName="descendantText" presStyleLbl="alignAccFollowNode1" presStyleIdx="1" presStyleCnt="5" custLinFactNeighborX="-2482" custLinFactNeighborY="-17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E5523F-751E-410B-AD22-5865BD614F2B}" type="pres">
      <dgm:prSet presAssocID="{7E83634F-0CC4-4DDD-95D5-F1BBE3736D34}" presName="sp" presStyleCnt="0"/>
      <dgm:spPr/>
    </dgm:pt>
    <dgm:pt modelId="{907E21BE-2686-4FB1-88C5-5ECCFB3961A0}" type="pres">
      <dgm:prSet presAssocID="{157E7200-E57E-4182-A054-912724CE4153}" presName="linNode" presStyleCnt="0"/>
      <dgm:spPr/>
    </dgm:pt>
    <dgm:pt modelId="{02564B7B-5ECB-4633-AAB0-E66A765F8A48}" type="pres">
      <dgm:prSet presAssocID="{157E7200-E57E-4182-A054-912724CE4153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44927-C8D7-42B2-A93B-4C7B65725CC5}" type="pres">
      <dgm:prSet presAssocID="{157E7200-E57E-4182-A054-912724CE4153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325878-F394-4856-AC48-0CBD6A73068B}" type="pres">
      <dgm:prSet presAssocID="{343FC826-E621-4AD4-BF43-98E097A891D0}" presName="sp" presStyleCnt="0"/>
      <dgm:spPr/>
    </dgm:pt>
    <dgm:pt modelId="{F8F0DC48-1DE9-4195-B6EF-65D3615E3775}" type="pres">
      <dgm:prSet presAssocID="{F799433A-18C6-4B62-B4D7-C36864744FF9}" presName="linNode" presStyleCnt="0"/>
      <dgm:spPr/>
    </dgm:pt>
    <dgm:pt modelId="{25304F67-4C43-4026-A9C4-343A608391CC}" type="pres">
      <dgm:prSet presAssocID="{F799433A-18C6-4B62-B4D7-C36864744FF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77604-3636-483B-A5B2-2A259F72B181}" type="pres">
      <dgm:prSet presAssocID="{F799433A-18C6-4B62-B4D7-C36864744FF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B8805-A50D-46FF-8B37-4BC335A8A30C}" type="pres">
      <dgm:prSet presAssocID="{3E116774-C941-4DC6-A680-8AA73DCDF042}" presName="sp" presStyleCnt="0"/>
      <dgm:spPr/>
    </dgm:pt>
    <dgm:pt modelId="{EB3FE02B-5876-4B70-BFAB-639178D0434C}" type="pres">
      <dgm:prSet presAssocID="{72A7097A-47BC-45B4-9EAE-095472D041BC}" presName="linNode" presStyleCnt="0"/>
      <dgm:spPr/>
    </dgm:pt>
    <dgm:pt modelId="{47357491-C8BE-4C9B-9B5E-6D288DF0A308}" type="pres">
      <dgm:prSet presAssocID="{72A7097A-47BC-45B4-9EAE-095472D041B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AD86F-EA08-496A-85CE-5DA9AA59735A}" type="pres">
      <dgm:prSet presAssocID="{72A7097A-47BC-45B4-9EAE-095472D041B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6F3F21-746C-41AA-AE84-F0187F83850A}" srcId="{CBC17B9C-1FF1-48EA-8EAA-FDB1767C7196}" destId="{E950AC35-F015-4E7C-8AC4-411E6C3048F9}" srcOrd="2" destOrd="0" parTransId="{EB7B5A06-F649-41C6-AF63-ED3A69211959}" sibTransId="{3BFF5AB0-ED5D-47E0-9BD3-6AC439CEFC7F}"/>
    <dgm:cxn modelId="{47D49C29-54D0-4B96-99D3-48F9D6DD7CBD}" srcId="{89F6EE9B-1FFF-4D7F-9AF5-F7C61F57A452}" destId="{BB329137-948E-4E5E-8647-A9833ACBACC1}" srcOrd="0" destOrd="0" parTransId="{31EF459B-C266-47F3-934C-2CD02808FAF4}" sibTransId="{086076B5-5258-41AB-A859-2C8888E878B2}"/>
    <dgm:cxn modelId="{1F339F58-D544-48BC-8696-0FD01E75822B}" type="presOf" srcId="{3512CB08-9E1E-4636-93B6-8DD4132F09D9}" destId="{BFD77604-3636-483B-A5B2-2A259F72B181}" srcOrd="0" destOrd="0" presId="urn:microsoft.com/office/officeart/2005/8/layout/vList5"/>
    <dgm:cxn modelId="{D2CF3E9D-371B-4689-A0AE-2E47EE330DE0}" type="presOf" srcId="{48038414-DA85-412F-B588-80870735B60B}" destId="{7CA44927-C8D7-42B2-A93B-4C7B65725CC5}" srcOrd="0" destOrd="0" presId="urn:microsoft.com/office/officeart/2005/8/layout/vList5"/>
    <dgm:cxn modelId="{66929327-4F42-4698-BE83-2291E9494EE0}" srcId="{F799433A-18C6-4B62-B4D7-C36864744FF9}" destId="{3512CB08-9E1E-4636-93B6-8DD4132F09D9}" srcOrd="0" destOrd="0" parTransId="{7DE0211C-633B-4333-8112-21B084095193}" sibTransId="{44871858-EFF0-4E6F-9302-10F17AC5DE47}"/>
    <dgm:cxn modelId="{3453FEA0-36FF-4B64-8E71-F6B1A3C9558A}" srcId="{72A7097A-47BC-45B4-9EAE-095472D041BC}" destId="{4F37C3CD-2C85-494A-B0E6-36AC97B92569}" srcOrd="1" destOrd="0" parTransId="{0FCBB275-DAD9-496A-A434-ECF7A26B0D1C}" sibTransId="{E5AD25D9-16BA-40FC-8F05-0907ADD61570}"/>
    <dgm:cxn modelId="{37AAA5DE-00BF-4BAD-BBC1-3DA0B0FA628A}" type="presOf" srcId="{E85E8A65-8638-4326-A591-BCF82D5A448B}" destId="{C5D2A844-2C9E-41FB-BB2F-2D6FE95386C1}" srcOrd="0" destOrd="1" presId="urn:microsoft.com/office/officeart/2005/8/layout/vList5"/>
    <dgm:cxn modelId="{57297496-FDB9-4680-B84E-D608857B5F6C}" type="presOf" srcId="{4E9A2CC8-04D9-4095-9E5E-97A963F3E36E}" destId="{7CA44927-C8D7-42B2-A93B-4C7B65725CC5}" srcOrd="0" destOrd="1" presId="urn:microsoft.com/office/officeart/2005/8/layout/vList5"/>
    <dgm:cxn modelId="{1CCA038A-5D76-4705-8BFF-722782189B49}" srcId="{CBC17B9C-1FF1-48EA-8EAA-FDB1767C7196}" destId="{7DDE5D4E-8FA6-4808-A54E-E36144113C80}" srcOrd="0" destOrd="0" parTransId="{354964CE-0583-4CC4-A31C-E24E47026658}" sibTransId="{A7DF49F2-82A3-4F2D-9B1A-5071AE750E59}"/>
    <dgm:cxn modelId="{168FB337-6451-434B-ABF1-7697938FD5B4}" type="presOf" srcId="{9F0A6195-5C0F-4810-AD39-3F096F4D06C0}" destId="{BFD77604-3636-483B-A5B2-2A259F72B181}" srcOrd="0" destOrd="1" presId="urn:microsoft.com/office/officeart/2005/8/layout/vList5"/>
    <dgm:cxn modelId="{181A2FD7-14D4-40C7-8546-317B2C950D46}" srcId="{157E7200-E57E-4182-A054-912724CE4153}" destId="{4E9A2CC8-04D9-4095-9E5E-97A963F3E36E}" srcOrd="1" destOrd="0" parTransId="{3921E600-7CF1-4F32-916A-245136960A2E}" sibTransId="{90561ADB-2AA0-4289-A5D7-61BD231720E6}"/>
    <dgm:cxn modelId="{AE18969F-4114-46AF-BA3E-0F2DD114D24B}" type="presOf" srcId="{D215548B-BDF4-4532-BBA4-0BB3F0A9B54E}" destId="{7F5457C0-B7B7-4FC1-B53B-47EBCA009736}" srcOrd="0" destOrd="1" presId="urn:microsoft.com/office/officeart/2005/8/layout/vList5"/>
    <dgm:cxn modelId="{734E271C-CD2D-47D0-BD1F-FC5A2B711456}" srcId="{F799433A-18C6-4B62-B4D7-C36864744FF9}" destId="{D68E4030-A6C2-4157-870E-E868BFDB89DC}" srcOrd="2" destOrd="0" parTransId="{80027EDD-4FE5-4FBA-A868-6FAD0AF8BE30}" sibTransId="{B7C12FC5-AB0D-42AF-B669-D137230B0141}"/>
    <dgm:cxn modelId="{31FCF058-674B-4955-BECD-4F1F88F71EDE}" type="presOf" srcId="{BB329137-948E-4E5E-8647-A9833ACBACC1}" destId="{7F5457C0-B7B7-4FC1-B53B-47EBCA009736}" srcOrd="0" destOrd="0" presId="urn:microsoft.com/office/officeart/2005/8/layout/vList5"/>
    <dgm:cxn modelId="{B515CC05-140F-4871-843E-820C7AFCC24F}" srcId="{CBC17B9C-1FF1-48EA-8EAA-FDB1767C7196}" destId="{E85E8A65-8638-4326-A591-BCF82D5A448B}" srcOrd="1" destOrd="0" parTransId="{09E30EFF-6709-4F50-BDC0-7130672F0EBF}" sibTransId="{78C13A07-DFE8-419C-85E6-C1A6340B5D22}"/>
    <dgm:cxn modelId="{04E6F6F5-7F85-4E0A-9267-3A512AACBB76}" type="presOf" srcId="{89F6EE9B-1FFF-4D7F-9AF5-F7C61F57A452}" destId="{B17B9D59-8DE3-4199-B628-4D37944655C5}" srcOrd="0" destOrd="0" presId="urn:microsoft.com/office/officeart/2005/8/layout/vList5"/>
    <dgm:cxn modelId="{EF220EA2-FA11-4B59-B643-32FD5AC8082C}" srcId="{B62CB589-9F41-49FA-B693-26DBD5A3E9A4}" destId="{89F6EE9B-1FFF-4D7F-9AF5-F7C61F57A452}" srcOrd="1" destOrd="0" parTransId="{70D2FA55-AD5E-4AAE-84D4-0B1348652407}" sibTransId="{7E83634F-0CC4-4DDD-95D5-F1BBE3736D34}"/>
    <dgm:cxn modelId="{18FD4180-FF00-4F9D-B45D-A4548DE66046}" type="presOf" srcId="{F799433A-18C6-4B62-B4D7-C36864744FF9}" destId="{25304F67-4C43-4026-A9C4-343A608391CC}" srcOrd="0" destOrd="0" presId="urn:microsoft.com/office/officeart/2005/8/layout/vList5"/>
    <dgm:cxn modelId="{837BB691-4ECD-4EB6-9D34-5CB5613B9EC9}" srcId="{89F6EE9B-1FFF-4D7F-9AF5-F7C61F57A452}" destId="{D215548B-BDF4-4532-BBA4-0BB3F0A9B54E}" srcOrd="1" destOrd="0" parTransId="{26D5884B-4C22-42DB-AA4A-9EAE67967E70}" sibTransId="{3B28D09E-D8F2-4150-B123-66B8EEBDD240}"/>
    <dgm:cxn modelId="{3E4C835D-735D-4664-9FD6-01E6C98FB123}" type="presOf" srcId="{B52A376E-F901-49D1-BFC3-13366CEE15AB}" destId="{4DBAD86F-EA08-496A-85CE-5DA9AA59735A}" srcOrd="0" destOrd="0" presId="urn:microsoft.com/office/officeart/2005/8/layout/vList5"/>
    <dgm:cxn modelId="{DEC5DE1C-1242-40FE-B9AF-9800B64E9E25}" type="presOf" srcId="{B62CB589-9F41-49FA-B693-26DBD5A3E9A4}" destId="{38A0C27A-CADA-4F01-AC8E-FD975021B7B1}" srcOrd="0" destOrd="0" presId="urn:microsoft.com/office/officeart/2005/8/layout/vList5"/>
    <dgm:cxn modelId="{AFB41013-4080-44C2-984C-D9FE0A241999}" type="presOf" srcId="{86F8026C-07E4-409F-8E42-A62D9ED59CE8}" destId="{7F5457C0-B7B7-4FC1-B53B-47EBCA009736}" srcOrd="0" destOrd="2" presId="urn:microsoft.com/office/officeart/2005/8/layout/vList5"/>
    <dgm:cxn modelId="{7C370B15-BAE6-402B-9D09-3FAA624044E0}" type="presOf" srcId="{72A7097A-47BC-45B4-9EAE-095472D041BC}" destId="{47357491-C8BE-4C9B-9B5E-6D288DF0A308}" srcOrd="0" destOrd="0" presId="urn:microsoft.com/office/officeart/2005/8/layout/vList5"/>
    <dgm:cxn modelId="{D63A5DD5-E026-4BF7-A8D9-ED27096D5066}" srcId="{B62CB589-9F41-49FA-B693-26DBD5A3E9A4}" destId="{F799433A-18C6-4B62-B4D7-C36864744FF9}" srcOrd="3" destOrd="0" parTransId="{11B3DAB5-1125-43E1-AAE3-7D6EC27882CC}" sibTransId="{3E116774-C941-4DC6-A680-8AA73DCDF042}"/>
    <dgm:cxn modelId="{B1CD2B15-75F6-4C96-B333-A971D6DDFB91}" srcId="{72A7097A-47BC-45B4-9EAE-095472D041BC}" destId="{B52A376E-F901-49D1-BFC3-13366CEE15AB}" srcOrd="0" destOrd="0" parTransId="{4D8614CF-0B46-40E1-9645-3E8F2C1A5F7E}" sibTransId="{ECB8A483-44BC-480F-93C5-DEA658E95365}"/>
    <dgm:cxn modelId="{30F05A34-106A-4992-93D0-C0135CAA7CE1}" type="presOf" srcId="{7DDE5D4E-8FA6-4808-A54E-E36144113C80}" destId="{C5D2A844-2C9E-41FB-BB2F-2D6FE95386C1}" srcOrd="0" destOrd="0" presId="urn:microsoft.com/office/officeart/2005/8/layout/vList5"/>
    <dgm:cxn modelId="{7D32B38F-00F5-421D-8A06-40DBBCA0887B}" srcId="{89F6EE9B-1FFF-4D7F-9AF5-F7C61F57A452}" destId="{86F8026C-07E4-409F-8E42-A62D9ED59CE8}" srcOrd="2" destOrd="0" parTransId="{522AC04F-9A0F-4A3E-A630-8B3C6EDE885E}" sibTransId="{E6DAC027-831C-4553-8B92-113FBF9DAF9B}"/>
    <dgm:cxn modelId="{267DC6F7-8981-4F2E-860F-BAC4D56A8A8E}" srcId="{B62CB589-9F41-49FA-B693-26DBD5A3E9A4}" destId="{72A7097A-47BC-45B4-9EAE-095472D041BC}" srcOrd="4" destOrd="0" parTransId="{1DDA6BFB-E82B-4631-8F37-26B236AAFE5C}" sibTransId="{66657DEC-66AF-48B1-BBEE-EA6A689B2792}"/>
    <dgm:cxn modelId="{1CFC12A4-F322-41BA-9762-CC334A77774D}" srcId="{157E7200-E57E-4182-A054-912724CE4153}" destId="{FA5F672F-3DF9-4F76-98CF-F3D42328FC7B}" srcOrd="2" destOrd="0" parTransId="{548E99FD-35EB-4C77-B7F1-D5A3EB691405}" sibTransId="{2FA5187C-B552-4315-9BB3-B6D1601EA32F}"/>
    <dgm:cxn modelId="{1842C04C-6F28-40DA-9A8A-425B8087D0FC}" srcId="{B62CB589-9F41-49FA-B693-26DBD5A3E9A4}" destId="{CBC17B9C-1FF1-48EA-8EAA-FDB1767C7196}" srcOrd="0" destOrd="0" parTransId="{CCA98828-54D4-4782-817E-D2F80B308579}" sibTransId="{49595F66-5EF6-4837-BF4E-277AA3085637}"/>
    <dgm:cxn modelId="{BAD730BD-BD97-4762-B982-23BAADBFF28A}" type="presOf" srcId="{FA5F672F-3DF9-4F76-98CF-F3D42328FC7B}" destId="{7CA44927-C8D7-42B2-A93B-4C7B65725CC5}" srcOrd="0" destOrd="2" presId="urn:microsoft.com/office/officeart/2005/8/layout/vList5"/>
    <dgm:cxn modelId="{5393D655-39D1-49AD-8F1A-C97EF5413A9A}" srcId="{B62CB589-9F41-49FA-B693-26DBD5A3E9A4}" destId="{157E7200-E57E-4182-A054-912724CE4153}" srcOrd="2" destOrd="0" parTransId="{ABF6DE4B-EFA2-4EAA-80CE-FC2AF7F86E14}" sibTransId="{343FC826-E621-4AD4-BF43-98E097A891D0}"/>
    <dgm:cxn modelId="{8617F1F6-C1E2-4B7C-8D3D-9BF4B88BEB55}" type="presOf" srcId="{E950AC35-F015-4E7C-8AC4-411E6C3048F9}" destId="{C5D2A844-2C9E-41FB-BB2F-2D6FE95386C1}" srcOrd="0" destOrd="2" presId="urn:microsoft.com/office/officeart/2005/8/layout/vList5"/>
    <dgm:cxn modelId="{032BAD82-D537-4740-B63C-A45946B53046}" type="presOf" srcId="{CBC17B9C-1FF1-48EA-8EAA-FDB1767C7196}" destId="{82A58CAA-EC7E-4180-B50B-B7462281E771}" srcOrd="0" destOrd="0" presId="urn:microsoft.com/office/officeart/2005/8/layout/vList5"/>
    <dgm:cxn modelId="{B60371BC-B2A0-46A6-82D6-EBA197E7CC5A}" type="presOf" srcId="{157E7200-E57E-4182-A054-912724CE4153}" destId="{02564B7B-5ECB-4633-AAB0-E66A765F8A48}" srcOrd="0" destOrd="0" presId="urn:microsoft.com/office/officeart/2005/8/layout/vList5"/>
    <dgm:cxn modelId="{B956FB09-4585-4F64-9A94-66FE9CFAF4C7}" type="presOf" srcId="{D68E4030-A6C2-4157-870E-E868BFDB89DC}" destId="{BFD77604-3636-483B-A5B2-2A259F72B181}" srcOrd="0" destOrd="2" presId="urn:microsoft.com/office/officeart/2005/8/layout/vList5"/>
    <dgm:cxn modelId="{43513E0E-A698-4EB9-B5C9-B35FE725EDAE}" type="presOf" srcId="{4F37C3CD-2C85-494A-B0E6-36AC97B92569}" destId="{4DBAD86F-EA08-496A-85CE-5DA9AA59735A}" srcOrd="0" destOrd="1" presId="urn:microsoft.com/office/officeart/2005/8/layout/vList5"/>
    <dgm:cxn modelId="{6326AE91-8F55-489D-A31B-F6A22D3E4746}" srcId="{F799433A-18C6-4B62-B4D7-C36864744FF9}" destId="{9F0A6195-5C0F-4810-AD39-3F096F4D06C0}" srcOrd="1" destOrd="0" parTransId="{6528B610-0B9E-4230-B618-D404C28DE404}" sibTransId="{BFBAEBF4-A291-4359-B33C-643192655344}"/>
    <dgm:cxn modelId="{8E506C0D-C7EA-4142-854A-448C8A28980B}" srcId="{157E7200-E57E-4182-A054-912724CE4153}" destId="{48038414-DA85-412F-B588-80870735B60B}" srcOrd="0" destOrd="0" parTransId="{BCCDBC46-346C-470F-9E7F-172AF2F358B0}" sibTransId="{63963CBF-FAD0-4911-B90F-A5ECBEBA4456}"/>
    <dgm:cxn modelId="{41638A82-249F-49AD-8C05-F77F1E3CA72A}" type="presParOf" srcId="{38A0C27A-CADA-4F01-AC8E-FD975021B7B1}" destId="{520B2EC1-E1C3-4922-B0EF-738F60D11124}" srcOrd="0" destOrd="0" presId="urn:microsoft.com/office/officeart/2005/8/layout/vList5"/>
    <dgm:cxn modelId="{DA828CCB-66D9-43D3-B641-783323C2BE21}" type="presParOf" srcId="{520B2EC1-E1C3-4922-B0EF-738F60D11124}" destId="{82A58CAA-EC7E-4180-B50B-B7462281E771}" srcOrd="0" destOrd="0" presId="urn:microsoft.com/office/officeart/2005/8/layout/vList5"/>
    <dgm:cxn modelId="{2C65943B-0B91-4404-933C-6BA195ACDBC6}" type="presParOf" srcId="{520B2EC1-E1C3-4922-B0EF-738F60D11124}" destId="{C5D2A844-2C9E-41FB-BB2F-2D6FE95386C1}" srcOrd="1" destOrd="0" presId="urn:microsoft.com/office/officeart/2005/8/layout/vList5"/>
    <dgm:cxn modelId="{6752B005-3B59-4C28-A780-648A656CA7E6}" type="presParOf" srcId="{38A0C27A-CADA-4F01-AC8E-FD975021B7B1}" destId="{3692A9F4-A528-49C7-9597-F827AD814198}" srcOrd="1" destOrd="0" presId="urn:microsoft.com/office/officeart/2005/8/layout/vList5"/>
    <dgm:cxn modelId="{BABE9218-D2E2-4749-A456-2DE68D894196}" type="presParOf" srcId="{38A0C27A-CADA-4F01-AC8E-FD975021B7B1}" destId="{4A73962C-F96E-4120-9C1B-A1B96CBD450A}" srcOrd="2" destOrd="0" presId="urn:microsoft.com/office/officeart/2005/8/layout/vList5"/>
    <dgm:cxn modelId="{D4755507-0893-4385-A080-7C6DC8C69058}" type="presParOf" srcId="{4A73962C-F96E-4120-9C1B-A1B96CBD450A}" destId="{B17B9D59-8DE3-4199-B628-4D37944655C5}" srcOrd="0" destOrd="0" presId="urn:microsoft.com/office/officeart/2005/8/layout/vList5"/>
    <dgm:cxn modelId="{C7CA3966-4CEB-4F6D-A79A-AECE1DF09AB4}" type="presParOf" srcId="{4A73962C-F96E-4120-9C1B-A1B96CBD450A}" destId="{7F5457C0-B7B7-4FC1-B53B-47EBCA009736}" srcOrd="1" destOrd="0" presId="urn:microsoft.com/office/officeart/2005/8/layout/vList5"/>
    <dgm:cxn modelId="{A706B75F-A591-468C-B6EF-D95B03CCD32A}" type="presParOf" srcId="{38A0C27A-CADA-4F01-AC8E-FD975021B7B1}" destId="{5CE5523F-751E-410B-AD22-5865BD614F2B}" srcOrd="3" destOrd="0" presId="urn:microsoft.com/office/officeart/2005/8/layout/vList5"/>
    <dgm:cxn modelId="{851122C7-638D-4C18-98C5-7DAF42D5CA47}" type="presParOf" srcId="{38A0C27A-CADA-4F01-AC8E-FD975021B7B1}" destId="{907E21BE-2686-4FB1-88C5-5ECCFB3961A0}" srcOrd="4" destOrd="0" presId="urn:microsoft.com/office/officeart/2005/8/layout/vList5"/>
    <dgm:cxn modelId="{42C1EDFB-80B4-4E06-AFD7-EC4C1F19E722}" type="presParOf" srcId="{907E21BE-2686-4FB1-88C5-5ECCFB3961A0}" destId="{02564B7B-5ECB-4633-AAB0-E66A765F8A48}" srcOrd="0" destOrd="0" presId="urn:microsoft.com/office/officeart/2005/8/layout/vList5"/>
    <dgm:cxn modelId="{A6CC6003-9D03-4256-9125-1A930AA49B1F}" type="presParOf" srcId="{907E21BE-2686-4FB1-88C5-5ECCFB3961A0}" destId="{7CA44927-C8D7-42B2-A93B-4C7B65725CC5}" srcOrd="1" destOrd="0" presId="urn:microsoft.com/office/officeart/2005/8/layout/vList5"/>
    <dgm:cxn modelId="{594A97AB-5977-474D-9E52-7DAFB3CBEBED}" type="presParOf" srcId="{38A0C27A-CADA-4F01-AC8E-FD975021B7B1}" destId="{C0325878-F394-4856-AC48-0CBD6A73068B}" srcOrd="5" destOrd="0" presId="urn:microsoft.com/office/officeart/2005/8/layout/vList5"/>
    <dgm:cxn modelId="{89EC317B-1326-4D23-AFC3-BCD78A48C178}" type="presParOf" srcId="{38A0C27A-CADA-4F01-AC8E-FD975021B7B1}" destId="{F8F0DC48-1DE9-4195-B6EF-65D3615E3775}" srcOrd="6" destOrd="0" presId="urn:microsoft.com/office/officeart/2005/8/layout/vList5"/>
    <dgm:cxn modelId="{F723B296-F7E2-4972-A8CD-E2F5B6B048AD}" type="presParOf" srcId="{F8F0DC48-1DE9-4195-B6EF-65D3615E3775}" destId="{25304F67-4C43-4026-A9C4-343A608391CC}" srcOrd="0" destOrd="0" presId="urn:microsoft.com/office/officeart/2005/8/layout/vList5"/>
    <dgm:cxn modelId="{2CA04849-5BAD-40AA-84EC-B2D95B83B11A}" type="presParOf" srcId="{F8F0DC48-1DE9-4195-B6EF-65D3615E3775}" destId="{BFD77604-3636-483B-A5B2-2A259F72B181}" srcOrd="1" destOrd="0" presId="urn:microsoft.com/office/officeart/2005/8/layout/vList5"/>
    <dgm:cxn modelId="{530B13CD-AA56-4E92-AE2D-A9067B753430}" type="presParOf" srcId="{38A0C27A-CADA-4F01-AC8E-FD975021B7B1}" destId="{363B8805-A50D-46FF-8B37-4BC335A8A30C}" srcOrd="7" destOrd="0" presId="urn:microsoft.com/office/officeart/2005/8/layout/vList5"/>
    <dgm:cxn modelId="{08677213-5EA3-403C-9097-A7C5D9C68F05}" type="presParOf" srcId="{38A0C27A-CADA-4F01-AC8E-FD975021B7B1}" destId="{EB3FE02B-5876-4B70-BFAB-639178D0434C}" srcOrd="8" destOrd="0" presId="urn:microsoft.com/office/officeart/2005/8/layout/vList5"/>
    <dgm:cxn modelId="{343F5BF7-CD08-41A0-AD2E-D08C3F606FBA}" type="presParOf" srcId="{EB3FE02B-5876-4B70-BFAB-639178D0434C}" destId="{47357491-C8BE-4C9B-9B5E-6D288DF0A308}" srcOrd="0" destOrd="0" presId="urn:microsoft.com/office/officeart/2005/8/layout/vList5"/>
    <dgm:cxn modelId="{756D2623-258F-4FCA-B5A2-DFEC0A4C50F0}" type="presParOf" srcId="{EB3FE02B-5876-4B70-BFAB-639178D0434C}" destId="{4DBAD86F-EA08-496A-85CE-5DA9AA5973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1E621-00D1-449F-A505-3F9E32AC621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03921B-92AB-4C14-AF63-804C3EB5F776}">
      <dgm:prSet phldrT="[Text]"/>
      <dgm:spPr/>
      <dgm:t>
        <a:bodyPr/>
        <a:lstStyle/>
        <a:p>
          <a:r>
            <a:rPr lang="en-US" dirty="0"/>
            <a:t>Traditional Survey Selection Criteria</a:t>
          </a:r>
        </a:p>
      </dgm:t>
    </dgm:pt>
    <dgm:pt modelId="{40DB1D4C-D18D-4C40-8DDB-B97CEE3C9661}" type="parTrans" cxnId="{B16CF6F5-0519-47BF-B350-201AE8818BB3}">
      <dgm:prSet/>
      <dgm:spPr/>
      <dgm:t>
        <a:bodyPr/>
        <a:lstStyle/>
        <a:p>
          <a:endParaRPr lang="en-US"/>
        </a:p>
      </dgm:t>
    </dgm:pt>
    <dgm:pt modelId="{E9660D19-95CC-4947-A747-83D6FEC05266}" type="sibTrans" cxnId="{B16CF6F5-0519-47BF-B350-201AE8818BB3}">
      <dgm:prSet/>
      <dgm:spPr/>
      <dgm:t>
        <a:bodyPr/>
        <a:lstStyle/>
        <a:p>
          <a:endParaRPr lang="en-US"/>
        </a:p>
      </dgm:t>
    </dgm:pt>
    <dgm:pt modelId="{ACA48302-07AD-49B8-80B7-AEBD2BC8051C}">
      <dgm:prSet phldrT="[Text]" custT="1"/>
      <dgm:spPr/>
      <dgm:t>
        <a:bodyPr/>
        <a:lstStyle/>
        <a:p>
          <a:r>
            <a:rPr lang="en-US" sz="1800" dirty="0"/>
            <a:t>Valued reputation and frequently used for analyses</a:t>
          </a:r>
        </a:p>
      </dgm:t>
    </dgm:pt>
    <dgm:pt modelId="{C004BC04-B048-44B8-AC40-BFDE4E4E6470}" type="parTrans" cxnId="{67BD49C5-CACB-482E-B3F3-806F72C15190}">
      <dgm:prSet/>
      <dgm:spPr/>
      <dgm:t>
        <a:bodyPr/>
        <a:lstStyle/>
        <a:p>
          <a:endParaRPr lang="en-US"/>
        </a:p>
      </dgm:t>
    </dgm:pt>
    <dgm:pt modelId="{415E1EE8-6C27-490A-959D-246E35E219E2}" type="sibTrans" cxnId="{67BD49C5-CACB-482E-B3F3-806F72C15190}">
      <dgm:prSet/>
      <dgm:spPr/>
      <dgm:t>
        <a:bodyPr/>
        <a:lstStyle/>
        <a:p>
          <a:endParaRPr lang="en-US"/>
        </a:p>
      </dgm:t>
    </dgm:pt>
    <dgm:pt modelId="{F7BFAD58-02F0-4B50-866D-88CD068C009F}">
      <dgm:prSet phldrT="[Text]"/>
      <dgm:spPr/>
      <dgm:t>
        <a:bodyPr/>
        <a:lstStyle/>
        <a:p>
          <a:r>
            <a:rPr lang="en-US" dirty="0"/>
            <a:t>Four Traditional Surveys</a:t>
          </a:r>
        </a:p>
      </dgm:t>
    </dgm:pt>
    <dgm:pt modelId="{7670445C-9E08-4379-AD2E-558B5109F151}" type="parTrans" cxnId="{91A25370-7D3E-4DE9-8BAE-533C76CCBD73}">
      <dgm:prSet/>
      <dgm:spPr/>
      <dgm:t>
        <a:bodyPr/>
        <a:lstStyle/>
        <a:p>
          <a:endParaRPr lang="en-US"/>
        </a:p>
      </dgm:t>
    </dgm:pt>
    <dgm:pt modelId="{43EC75BD-F18D-437E-B2B0-3FF9CF7DCA6E}" type="sibTrans" cxnId="{91A25370-7D3E-4DE9-8BAE-533C76CCBD73}">
      <dgm:prSet/>
      <dgm:spPr/>
      <dgm:t>
        <a:bodyPr/>
        <a:lstStyle/>
        <a:p>
          <a:endParaRPr lang="en-US"/>
        </a:p>
      </dgm:t>
    </dgm:pt>
    <dgm:pt modelId="{BF6F815E-ACDB-4200-99A2-473E6F84990F}">
      <dgm:prSet phldrT="[Text]" custT="1"/>
      <dgm:spPr/>
      <dgm:t>
        <a:bodyPr/>
        <a:lstStyle/>
        <a:p>
          <a:r>
            <a:rPr lang="en-US" sz="1600" dirty="0"/>
            <a:t>American Community Survey</a:t>
          </a:r>
        </a:p>
      </dgm:t>
    </dgm:pt>
    <dgm:pt modelId="{0DC8BA8D-6462-46AF-8ABC-F9A5B5593DBD}" type="parTrans" cxnId="{2A6AE177-2185-4472-B4E2-A55F4FC395AA}">
      <dgm:prSet/>
      <dgm:spPr/>
      <dgm:t>
        <a:bodyPr/>
        <a:lstStyle/>
        <a:p>
          <a:endParaRPr lang="en-US"/>
        </a:p>
      </dgm:t>
    </dgm:pt>
    <dgm:pt modelId="{C1299343-2FF8-407D-A053-25FEAE3AB6AF}" type="sibTrans" cxnId="{2A6AE177-2185-4472-B4E2-A55F4FC395AA}">
      <dgm:prSet/>
      <dgm:spPr/>
      <dgm:t>
        <a:bodyPr/>
        <a:lstStyle/>
        <a:p>
          <a:endParaRPr lang="en-US"/>
        </a:p>
      </dgm:t>
    </dgm:pt>
    <dgm:pt modelId="{A191E522-DB8A-4038-8BFC-845EBA860874}">
      <dgm:prSet phldrT="[Text]"/>
      <dgm:spPr/>
      <dgm:t>
        <a:bodyPr/>
        <a:lstStyle/>
        <a:p>
          <a:r>
            <a:rPr lang="en-US" dirty="0"/>
            <a:t>Targeted Comparisons</a:t>
          </a:r>
        </a:p>
      </dgm:t>
    </dgm:pt>
    <dgm:pt modelId="{3D88FE1A-999E-49EF-A476-1857C8208C07}" type="parTrans" cxnId="{B74BF422-758B-401F-8CFD-1D4CBD7C65CB}">
      <dgm:prSet/>
      <dgm:spPr/>
      <dgm:t>
        <a:bodyPr/>
        <a:lstStyle/>
        <a:p>
          <a:endParaRPr lang="en-US"/>
        </a:p>
      </dgm:t>
    </dgm:pt>
    <dgm:pt modelId="{25A44EA5-9DB2-4A7D-90AE-3AFB966CF309}" type="sibTrans" cxnId="{B74BF422-758B-401F-8CFD-1D4CBD7C65CB}">
      <dgm:prSet/>
      <dgm:spPr/>
      <dgm:t>
        <a:bodyPr/>
        <a:lstStyle/>
        <a:p>
          <a:endParaRPr lang="en-US"/>
        </a:p>
      </dgm:t>
    </dgm:pt>
    <dgm:pt modelId="{9038C1F2-6FDE-4142-A7FB-ADC72E1FF20C}">
      <dgm:prSet phldrT="[Text]"/>
      <dgm:spPr/>
      <dgm:t>
        <a:bodyPr/>
        <a:lstStyle/>
        <a:p>
          <a:r>
            <a:rPr lang="en-US" dirty="0" smtClean="0"/>
            <a:t>Demographics &amp; health items</a:t>
          </a:r>
          <a:endParaRPr lang="en-US" dirty="0"/>
        </a:p>
      </dgm:t>
    </dgm:pt>
    <dgm:pt modelId="{FCBE4B21-774A-4955-BD1F-07A4C9558C7A}" type="parTrans" cxnId="{06B5E788-153A-4E42-BF10-366236C3B6BE}">
      <dgm:prSet/>
      <dgm:spPr/>
      <dgm:t>
        <a:bodyPr/>
        <a:lstStyle/>
        <a:p>
          <a:endParaRPr lang="en-US"/>
        </a:p>
      </dgm:t>
    </dgm:pt>
    <dgm:pt modelId="{98182958-1454-4462-B5A4-5A92782C4B4E}" type="sibTrans" cxnId="{06B5E788-153A-4E42-BF10-366236C3B6BE}">
      <dgm:prSet/>
      <dgm:spPr/>
      <dgm:t>
        <a:bodyPr/>
        <a:lstStyle/>
        <a:p>
          <a:endParaRPr lang="en-US"/>
        </a:p>
      </dgm:t>
    </dgm:pt>
    <dgm:pt modelId="{2DF317FD-6502-45D8-BF0B-7BE6E33791BE}">
      <dgm:prSet phldrT="[Text]" custT="1"/>
      <dgm:spPr/>
      <dgm:t>
        <a:bodyPr/>
        <a:lstStyle/>
        <a:p>
          <a:r>
            <a:rPr lang="en-US" sz="1800" dirty="0" smtClean="0"/>
            <a:t>Same health questions as internet panels</a:t>
          </a:r>
          <a:endParaRPr lang="en-US" sz="1800" dirty="0"/>
        </a:p>
      </dgm:t>
    </dgm:pt>
    <dgm:pt modelId="{918DB06C-8825-4CCE-B63C-B3D1623A9831}" type="parTrans" cxnId="{9AE0C0DE-6261-4D23-AB71-B749CE1E2941}">
      <dgm:prSet/>
      <dgm:spPr/>
      <dgm:t>
        <a:bodyPr/>
        <a:lstStyle/>
        <a:p>
          <a:endParaRPr lang="en-US"/>
        </a:p>
      </dgm:t>
    </dgm:pt>
    <dgm:pt modelId="{EAA66131-61D8-4FB0-9D8C-546397477DC9}" type="sibTrans" cxnId="{9AE0C0DE-6261-4D23-AB71-B749CE1E2941}">
      <dgm:prSet/>
      <dgm:spPr/>
      <dgm:t>
        <a:bodyPr/>
        <a:lstStyle/>
        <a:p>
          <a:endParaRPr lang="en-US"/>
        </a:p>
      </dgm:t>
    </dgm:pt>
    <dgm:pt modelId="{CD27CB2E-0AA8-4271-9835-FC3C0ABC81E2}">
      <dgm:prSet custT="1"/>
      <dgm:spPr/>
      <dgm:t>
        <a:bodyPr/>
        <a:lstStyle/>
        <a:p>
          <a:r>
            <a:rPr lang="en-US" sz="1800" dirty="0" smtClean="0"/>
            <a:t>Sufficient sample size</a:t>
          </a:r>
          <a:endParaRPr lang="en-US" sz="1800" dirty="0"/>
        </a:p>
      </dgm:t>
    </dgm:pt>
    <dgm:pt modelId="{74C98773-9C49-46E9-9CFD-ECC6F0AA04DC}" type="parTrans" cxnId="{BA11DB3A-73A2-41E5-9457-43C12E549696}">
      <dgm:prSet/>
      <dgm:spPr/>
      <dgm:t>
        <a:bodyPr/>
        <a:lstStyle/>
        <a:p>
          <a:endParaRPr lang="en-US"/>
        </a:p>
      </dgm:t>
    </dgm:pt>
    <dgm:pt modelId="{C37F5CEB-D4DE-44F9-ABDC-23B97A8858F5}" type="sibTrans" cxnId="{BA11DB3A-73A2-41E5-9457-43C12E549696}">
      <dgm:prSet/>
      <dgm:spPr/>
      <dgm:t>
        <a:bodyPr/>
        <a:lstStyle/>
        <a:p>
          <a:endParaRPr lang="en-US"/>
        </a:p>
      </dgm:t>
    </dgm:pt>
    <dgm:pt modelId="{9B880CDD-C6D5-4323-B9B2-A5A86AE78D6E}">
      <dgm:prSet phldrT="[Text]" custT="1"/>
      <dgm:spPr/>
      <dgm:t>
        <a:bodyPr/>
        <a:lstStyle/>
        <a:p>
          <a:r>
            <a:rPr lang="en-US" sz="1600" dirty="0" smtClean="0"/>
            <a:t>Behavioral Risk Factor Surveillance System</a:t>
          </a:r>
          <a:endParaRPr lang="en-US" sz="1600" dirty="0"/>
        </a:p>
      </dgm:t>
    </dgm:pt>
    <dgm:pt modelId="{51EF3762-96B4-46F6-870B-CBE9A2917240}" type="parTrans" cxnId="{16ED8607-3DFF-4E64-98C1-D27C377E108D}">
      <dgm:prSet/>
      <dgm:spPr/>
      <dgm:t>
        <a:bodyPr/>
        <a:lstStyle/>
        <a:p>
          <a:endParaRPr lang="en-US"/>
        </a:p>
      </dgm:t>
    </dgm:pt>
    <dgm:pt modelId="{1AC2D554-61C4-465D-A04B-F2397E09B40F}" type="sibTrans" cxnId="{16ED8607-3DFF-4E64-98C1-D27C377E108D}">
      <dgm:prSet/>
      <dgm:spPr/>
      <dgm:t>
        <a:bodyPr/>
        <a:lstStyle/>
        <a:p>
          <a:endParaRPr lang="en-US"/>
        </a:p>
      </dgm:t>
    </dgm:pt>
    <dgm:pt modelId="{927D0956-94EE-42CD-860E-FF0740AE2B7A}">
      <dgm:prSet custT="1"/>
      <dgm:spPr/>
      <dgm:t>
        <a:bodyPr/>
        <a:lstStyle/>
        <a:p>
          <a:r>
            <a:rPr lang="en-US" sz="1600" dirty="0" smtClean="0"/>
            <a:t>Medical Expenditure Panel Survey</a:t>
          </a:r>
          <a:endParaRPr lang="en-US" sz="1600" dirty="0"/>
        </a:p>
      </dgm:t>
    </dgm:pt>
    <dgm:pt modelId="{04A972C9-A098-4E8B-A40A-F337A2047B1A}" type="parTrans" cxnId="{E62AE232-D644-4BA8-984A-5BAFF672B3B4}">
      <dgm:prSet/>
      <dgm:spPr/>
      <dgm:t>
        <a:bodyPr/>
        <a:lstStyle/>
        <a:p>
          <a:endParaRPr lang="en-US"/>
        </a:p>
      </dgm:t>
    </dgm:pt>
    <dgm:pt modelId="{A04F5AD7-8B07-418C-A071-5F994DAE837F}" type="sibTrans" cxnId="{E62AE232-D644-4BA8-984A-5BAFF672B3B4}">
      <dgm:prSet/>
      <dgm:spPr/>
      <dgm:t>
        <a:bodyPr/>
        <a:lstStyle/>
        <a:p>
          <a:endParaRPr lang="en-US"/>
        </a:p>
      </dgm:t>
    </dgm:pt>
    <dgm:pt modelId="{6A078E4F-A777-477C-88BF-112E798090F2}">
      <dgm:prSet custT="1"/>
      <dgm:spPr/>
      <dgm:t>
        <a:bodyPr/>
        <a:lstStyle/>
        <a:p>
          <a:r>
            <a:rPr lang="en-US" sz="1600" dirty="0" smtClean="0"/>
            <a:t>Health and Retirement Survey</a:t>
          </a:r>
          <a:endParaRPr lang="en-US" sz="1600" dirty="0"/>
        </a:p>
      </dgm:t>
    </dgm:pt>
    <dgm:pt modelId="{64D322A0-869E-4324-B227-EABBA68B518E}" type="parTrans" cxnId="{89CE14E7-C2B1-47C9-8F9E-7D754BEFACE4}">
      <dgm:prSet/>
      <dgm:spPr/>
      <dgm:t>
        <a:bodyPr/>
        <a:lstStyle/>
        <a:p>
          <a:endParaRPr lang="en-US"/>
        </a:p>
      </dgm:t>
    </dgm:pt>
    <dgm:pt modelId="{303AB613-6C15-4A75-84CE-454A7ABD6C10}" type="sibTrans" cxnId="{89CE14E7-C2B1-47C9-8F9E-7D754BEFACE4}">
      <dgm:prSet/>
      <dgm:spPr/>
      <dgm:t>
        <a:bodyPr/>
        <a:lstStyle/>
        <a:p>
          <a:endParaRPr lang="en-US"/>
        </a:p>
      </dgm:t>
    </dgm:pt>
    <dgm:pt modelId="{DAE473E9-E6C0-4D51-BDDF-E67AC25D86DE}">
      <dgm:prSet phldrT="[Text]"/>
      <dgm:spPr/>
      <dgm:t>
        <a:bodyPr/>
        <a:lstStyle/>
        <a:p>
          <a:r>
            <a:rPr lang="en-US" dirty="0" smtClean="0"/>
            <a:t>Overall &amp; by subdomains</a:t>
          </a:r>
          <a:endParaRPr lang="en-US" dirty="0"/>
        </a:p>
      </dgm:t>
    </dgm:pt>
    <dgm:pt modelId="{86E4C7A5-CE41-45EF-8E2F-5B74FA8235C2}" type="parTrans" cxnId="{6DAEC60E-553A-4606-BC2A-19D060AC6E9F}">
      <dgm:prSet/>
      <dgm:spPr/>
      <dgm:t>
        <a:bodyPr/>
        <a:lstStyle/>
        <a:p>
          <a:endParaRPr lang="en-US"/>
        </a:p>
      </dgm:t>
    </dgm:pt>
    <dgm:pt modelId="{25D2AB98-908F-4668-ADCA-CC511E12AFB0}" type="sibTrans" cxnId="{6DAEC60E-553A-4606-BC2A-19D060AC6E9F}">
      <dgm:prSet/>
      <dgm:spPr/>
      <dgm:t>
        <a:bodyPr/>
        <a:lstStyle/>
        <a:p>
          <a:endParaRPr lang="en-US"/>
        </a:p>
      </dgm:t>
    </dgm:pt>
    <dgm:pt modelId="{71E8288F-8FC6-41F9-B673-649B4798976D}">
      <dgm:prSet phldrT="[Text]"/>
      <dgm:spPr/>
      <dgm:t>
        <a:bodyPr/>
        <a:lstStyle/>
        <a:p>
          <a:r>
            <a:rPr lang="en-US" dirty="0" smtClean="0"/>
            <a:t>Total frame (coverage) &amp; respondents (nonresponse)</a:t>
          </a:r>
          <a:endParaRPr lang="en-US" dirty="0"/>
        </a:p>
      </dgm:t>
    </dgm:pt>
    <dgm:pt modelId="{62D960B8-6246-4CE8-94D4-7992C5434A5B}" type="parTrans" cxnId="{27381A0E-BFA2-4514-8556-47B038837FF1}">
      <dgm:prSet/>
      <dgm:spPr/>
      <dgm:t>
        <a:bodyPr/>
        <a:lstStyle/>
        <a:p>
          <a:endParaRPr lang="en-US"/>
        </a:p>
      </dgm:t>
    </dgm:pt>
    <dgm:pt modelId="{3693099F-D159-4AFE-B8F0-6A54E00F4E25}" type="sibTrans" cxnId="{27381A0E-BFA2-4514-8556-47B038837FF1}">
      <dgm:prSet/>
      <dgm:spPr/>
      <dgm:t>
        <a:bodyPr/>
        <a:lstStyle/>
        <a:p>
          <a:endParaRPr lang="en-US"/>
        </a:p>
      </dgm:t>
    </dgm:pt>
    <dgm:pt modelId="{B605E5DC-CA97-469D-9663-B9F721BF39A4}" type="pres">
      <dgm:prSet presAssocID="{57F1E621-00D1-449F-A505-3F9E32AC621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1E5D09-BF4A-4D2F-87E4-9E389A9A9B88}" type="pres">
      <dgm:prSet presAssocID="{8603921B-92AB-4C14-AF63-804C3EB5F776}" presName="composite" presStyleCnt="0"/>
      <dgm:spPr/>
      <dgm:t>
        <a:bodyPr/>
        <a:lstStyle/>
        <a:p>
          <a:endParaRPr lang="en-US"/>
        </a:p>
      </dgm:t>
    </dgm:pt>
    <dgm:pt modelId="{8C2F0F37-8EC4-435D-BE68-37815E63E18C}" type="pres">
      <dgm:prSet presAssocID="{8603921B-92AB-4C14-AF63-804C3EB5F77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4600F-2BE1-4841-9AEC-73B77290330B}" type="pres">
      <dgm:prSet presAssocID="{8603921B-92AB-4C14-AF63-804C3EB5F77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02858-4EEF-4B34-9501-284D134DFED6}" type="pres">
      <dgm:prSet presAssocID="{E9660D19-95CC-4947-A747-83D6FEC05266}" presName="sp" presStyleCnt="0"/>
      <dgm:spPr/>
      <dgm:t>
        <a:bodyPr/>
        <a:lstStyle/>
        <a:p>
          <a:endParaRPr lang="en-US"/>
        </a:p>
      </dgm:t>
    </dgm:pt>
    <dgm:pt modelId="{A010E324-591D-4CAA-9265-F199E4A3C736}" type="pres">
      <dgm:prSet presAssocID="{F7BFAD58-02F0-4B50-866D-88CD068C009F}" presName="composite" presStyleCnt="0"/>
      <dgm:spPr/>
      <dgm:t>
        <a:bodyPr/>
        <a:lstStyle/>
        <a:p>
          <a:endParaRPr lang="en-US"/>
        </a:p>
      </dgm:t>
    </dgm:pt>
    <dgm:pt modelId="{05C13B27-65A8-4519-8A38-32454CD206EB}" type="pres">
      <dgm:prSet presAssocID="{F7BFAD58-02F0-4B50-866D-88CD068C009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FCCC6-9688-4712-A1D5-D016831FD30E}" type="pres">
      <dgm:prSet presAssocID="{F7BFAD58-02F0-4B50-866D-88CD068C009F}" presName="descendantText" presStyleLbl="alignAcc1" presStyleIdx="1" presStyleCnt="3" custScaleY="113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F5230A-4434-473C-9A18-E140101BCD2C}" type="pres">
      <dgm:prSet presAssocID="{43EC75BD-F18D-437E-B2B0-3FF9CF7DCA6E}" presName="sp" presStyleCnt="0"/>
      <dgm:spPr/>
      <dgm:t>
        <a:bodyPr/>
        <a:lstStyle/>
        <a:p>
          <a:endParaRPr lang="en-US"/>
        </a:p>
      </dgm:t>
    </dgm:pt>
    <dgm:pt modelId="{AC16A550-BBE9-44E4-8283-563492171FFF}" type="pres">
      <dgm:prSet presAssocID="{A191E522-DB8A-4038-8BFC-845EBA860874}" presName="composite" presStyleCnt="0"/>
      <dgm:spPr/>
      <dgm:t>
        <a:bodyPr/>
        <a:lstStyle/>
        <a:p>
          <a:endParaRPr lang="en-US"/>
        </a:p>
      </dgm:t>
    </dgm:pt>
    <dgm:pt modelId="{4E212254-4298-45AB-8456-D10089ECD5AC}" type="pres">
      <dgm:prSet presAssocID="{A191E522-DB8A-4038-8BFC-845EBA8608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E94784-00C1-42A3-AEF8-03795B25FEB9}" type="pres">
      <dgm:prSet presAssocID="{A191E522-DB8A-4038-8BFC-845EBA8608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AEC60E-553A-4606-BC2A-19D060AC6E9F}" srcId="{A191E522-DB8A-4038-8BFC-845EBA860874}" destId="{DAE473E9-E6C0-4D51-BDDF-E67AC25D86DE}" srcOrd="1" destOrd="0" parTransId="{86E4C7A5-CE41-45EF-8E2F-5B74FA8235C2}" sibTransId="{25D2AB98-908F-4668-ADCA-CC511E12AFB0}"/>
    <dgm:cxn modelId="{27381A0E-BFA2-4514-8556-47B038837FF1}" srcId="{A191E522-DB8A-4038-8BFC-845EBA860874}" destId="{71E8288F-8FC6-41F9-B673-649B4798976D}" srcOrd="2" destOrd="0" parTransId="{62D960B8-6246-4CE8-94D4-7992C5434A5B}" sibTransId="{3693099F-D159-4AFE-B8F0-6A54E00F4E25}"/>
    <dgm:cxn modelId="{89CE14E7-C2B1-47C9-8F9E-7D754BEFACE4}" srcId="{F7BFAD58-02F0-4B50-866D-88CD068C009F}" destId="{6A078E4F-A777-477C-88BF-112E798090F2}" srcOrd="3" destOrd="0" parTransId="{64D322A0-869E-4324-B227-EABBA68B518E}" sibTransId="{303AB613-6C15-4A75-84CE-454A7ABD6C10}"/>
    <dgm:cxn modelId="{06B5E788-153A-4E42-BF10-366236C3B6BE}" srcId="{A191E522-DB8A-4038-8BFC-845EBA860874}" destId="{9038C1F2-6FDE-4142-A7FB-ADC72E1FF20C}" srcOrd="0" destOrd="0" parTransId="{FCBE4B21-774A-4955-BD1F-07A4C9558C7A}" sibTransId="{98182958-1454-4462-B5A4-5A92782C4B4E}"/>
    <dgm:cxn modelId="{6DEFD835-C2DE-48A7-B256-AAE7C1DFA46D}" type="presOf" srcId="{BF6F815E-ACDB-4200-99A2-473E6F84990F}" destId="{9EAFCCC6-9688-4712-A1D5-D016831FD30E}" srcOrd="0" destOrd="0" presId="urn:microsoft.com/office/officeart/2005/8/layout/chevron2"/>
    <dgm:cxn modelId="{BA11DB3A-73A2-41E5-9457-43C12E549696}" srcId="{8603921B-92AB-4C14-AF63-804C3EB5F776}" destId="{CD27CB2E-0AA8-4271-9835-FC3C0ABC81E2}" srcOrd="2" destOrd="0" parTransId="{74C98773-9C49-46E9-9CFD-ECC6F0AA04DC}" sibTransId="{C37F5CEB-D4DE-44F9-ABDC-23B97A8858F5}"/>
    <dgm:cxn modelId="{E0B696D2-6FAF-42D0-86A3-4F1AD8541E4C}" type="presOf" srcId="{927D0956-94EE-42CD-860E-FF0740AE2B7A}" destId="{9EAFCCC6-9688-4712-A1D5-D016831FD30E}" srcOrd="0" destOrd="2" presId="urn:microsoft.com/office/officeart/2005/8/layout/chevron2"/>
    <dgm:cxn modelId="{20F83C56-3601-4CE0-A2BA-02D933C03FD0}" type="presOf" srcId="{F7BFAD58-02F0-4B50-866D-88CD068C009F}" destId="{05C13B27-65A8-4519-8A38-32454CD206EB}" srcOrd="0" destOrd="0" presId="urn:microsoft.com/office/officeart/2005/8/layout/chevron2"/>
    <dgm:cxn modelId="{C84BD9C9-E36F-4B25-A0E8-33E679FCC7C3}" type="presOf" srcId="{CD27CB2E-0AA8-4271-9835-FC3C0ABC81E2}" destId="{7F54600F-2BE1-4841-9AEC-73B77290330B}" srcOrd="0" destOrd="2" presId="urn:microsoft.com/office/officeart/2005/8/layout/chevron2"/>
    <dgm:cxn modelId="{2A6AE177-2185-4472-B4E2-A55F4FC395AA}" srcId="{F7BFAD58-02F0-4B50-866D-88CD068C009F}" destId="{BF6F815E-ACDB-4200-99A2-473E6F84990F}" srcOrd="0" destOrd="0" parTransId="{0DC8BA8D-6462-46AF-8ABC-F9A5B5593DBD}" sibTransId="{C1299343-2FF8-407D-A053-25FEAE3AB6AF}"/>
    <dgm:cxn modelId="{E4C5D7EB-953B-43A0-82CC-07C580DDF995}" type="presOf" srcId="{9038C1F2-6FDE-4142-A7FB-ADC72E1FF20C}" destId="{86E94784-00C1-42A3-AEF8-03795B25FEB9}" srcOrd="0" destOrd="0" presId="urn:microsoft.com/office/officeart/2005/8/layout/chevron2"/>
    <dgm:cxn modelId="{B74BF422-758B-401F-8CFD-1D4CBD7C65CB}" srcId="{57F1E621-00D1-449F-A505-3F9E32AC6213}" destId="{A191E522-DB8A-4038-8BFC-845EBA860874}" srcOrd="2" destOrd="0" parTransId="{3D88FE1A-999E-49EF-A476-1857C8208C07}" sibTransId="{25A44EA5-9DB2-4A7D-90AE-3AFB966CF309}"/>
    <dgm:cxn modelId="{B16CF6F5-0519-47BF-B350-201AE8818BB3}" srcId="{57F1E621-00D1-449F-A505-3F9E32AC6213}" destId="{8603921B-92AB-4C14-AF63-804C3EB5F776}" srcOrd="0" destOrd="0" parTransId="{40DB1D4C-D18D-4C40-8DDB-B97CEE3C9661}" sibTransId="{E9660D19-95CC-4947-A747-83D6FEC05266}"/>
    <dgm:cxn modelId="{9AE0C0DE-6261-4D23-AB71-B749CE1E2941}" srcId="{8603921B-92AB-4C14-AF63-804C3EB5F776}" destId="{2DF317FD-6502-45D8-BF0B-7BE6E33791BE}" srcOrd="1" destOrd="0" parTransId="{918DB06C-8825-4CCE-B63C-B3D1623A9831}" sibTransId="{EAA66131-61D8-4FB0-9D8C-546397477DC9}"/>
    <dgm:cxn modelId="{976B25E4-F8BC-4047-8B00-2825B51EEC74}" type="presOf" srcId="{DAE473E9-E6C0-4D51-BDDF-E67AC25D86DE}" destId="{86E94784-00C1-42A3-AEF8-03795B25FEB9}" srcOrd="0" destOrd="1" presId="urn:microsoft.com/office/officeart/2005/8/layout/chevron2"/>
    <dgm:cxn modelId="{B9BE9BC1-714D-4DEB-ADEE-AB29147CE23F}" type="presOf" srcId="{ACA48302-07AD-49B8-80B7-AEBD2BC8051C}" destId="{7F54600F-2BE1-4841-9AEC-73B77290330B}" srcOrd="0" destOrd="0" presId="urn:microsoft.com/office/officeart/2005/8/layout/chevron2"/>
    <dgm:cxn modelId="{67BD49C5-CACB-482E-B3F3-806F72C15190}" srcId="{8603921B-92AB-4C14-AF63-804C3EB5F776}" destId="{ACA48302-07AD-49B8-80B7-AEBD2BC8051C}" srcOrd="0" destOrd="0" parTransId="{C004BC04-B048-44B8-AC40-BFDE4E4E6470}" sibTransId="{415E1EE8-6C27-490A-959D-246E35E219E2}"/>
    <dgm:cxn modelId="{600D8443-B512-4EF7-9B89-EF1C1609142B}" type="presOf" srcId="{8603921B-92AB-4C14-AF63-804C3EB5F776}" destId="{8C2F0F37-8EC4-435D-BE68-37815E63E18C}" srcOrd="0" destOrd="0" presId="urn:microsoft.com/office/officeart/2005/8/layout/chevron2"/>
    <dgm:cxn modelId="{E62AE232-D644-4BA8-984A-5BAFF672B3B4}" srcId="{F7BFAD58-02F0-4B50-866D-88CD068C009F}" destId="{927D0956-94EE-42CD-860E-FF0740AE2B7A}" srcOrd="2" destOrd="0" parTransId="{04A972C9-A098-4E8B-A40A-F337A2047B1A}" sibTransId="{A04F5AD7-8B07-418C-A071-5F994DAE837F}"/>
    <dgm:cxn modelId="{3F17889F-DF27-4AD7-840B-4E84D80DE6FB}" type="presOf" srcId="{6A078E4F-A777-477C-88BF-112E798090F2}" destId="{9EAFCCC6-9688-4712-A1D5-D016831FD30E}" srcOrd="0" destOrd="3" presId="urn:microsoft.com/office/officeart/2005/8/layout/chevron2"/>
    <dgm:cxn modelId="{91A25370-7D3E-4DE9-8BAE-533C76CCBD73}" srcId="{57F1E621-00D1-449F-A505-3F9E32AC6213}" destId="{F7BFAD58-02F0-4B50-866D-88CD068C009F}" srcOrd="1" destOrd="0" parTransId="{7670445C-9E08-4379-AD2E-558B5109F151}" sibTransId="{43EC75BD-F18D-437E-B2B0-3FF9CF7DCA6E}"/>
    <dgm:cxn modelId="{04F76AEE-5720-433F-9A64-40C57E84332B}" type="presOf" srcId="{9B880CDD-C6D5-4323-B9B2-A5A86AE78D6E}" destId="{9EAFCCC6-9688-4712-A1D5-D016831FD30E}" srcOrd="0" destOrd="1" presId="urn:microsoft.com/office/officeart/2005/8/layout/chevron2"/>
    <dgm:cxn modelId="{F5FDBCC8-5027-423B-918F-53007CADEF63}" type="presOf" srcId="{A191E522-DB8A-4038-8BFC-845EBA860874}" destId="{4E212254-4298-45AB-8456-D10089ECD5AC}" srcOrd="0" destOrd="0" presId="urn:microsoft.com/office/officeart/2005/8/layout/chevron2"/>
    <dgm:cxn modelId="{16ED8607-3DFF-4E64-98C1-D27C377E108D}" srcId="{F7BFAD58-02F0-4B50-866D-88CD068C009F}" destId="{9B880CDD-C6D5-4323-B9B2-A5A86AE78D6E}" srcOrd="1" destOrd="0" parTransId="{51EF3762-96B4-46F6-870B-CBE9A2917240}" sibTransId="{1AC2D554-61C4-465D-A04B-F2397E09B40F}"/>
    <dgm:cxn modelId="{CFC95FB1-E349-4C23-94E3-FEE11928CC41}" type="presOf" srcId="{71E8288F-8FC6-41F9-B673-649B4798976D}" destId="{86E94784-00C1-42A3-AEF8-03795B25FEB9}" srcOrd="0" destOrd="2" presId="urn:microsoft.com/office/officeart/2005/8/layout/chevron2"/>
    <dgm:cxn modelId="{31104CDA-4D13-46C8-9E08-EAD3EE1395EE}" type="presOf" srcId="{2DF317FD-6502-45D8-BF0B-7BE6E33791BE}" destId="{7F54600F-2BE1-4841-9AEC-73B77290330B}" srcOrd="0" destOrd="1" presId="urn:microsoft.com/office/officeart/2005/8/layout/chevron2"/>
    <dgm:cxn modelId="{7FB6375E-4935-4C2B-9EDD-3BA41B59806A}" type="presOf" srcId="{57F1E621-00D1-449F-A505-3F9E32AC6213}" destId="{B605E5DC-CA97-469D-9663-B9F721BF39A4}" srcOrd="0" destOrd="0" presId="urn:microsoft.com/office/officeart/2005/8/layout/chevron2"/>
    <dgm:cxn modelId="{97682EDC-3B64-4C55-8350-850BAAB73AED}" type="presParOf" srcId="{B605E5DC-CA97-469D-9663-B9F721BF39A4}" destId="{131E5D09-BF4A-4D2F-87E4-9E389A9A9B88}" srcOrd="0" destOrd="0" presId="urn:microsoft.com/office/officeart/2005/8/layout/chevron2"/>
    <dgm:cxn modelId="{F4E53004-30C4-4C1A-8F5B-338BBEDDE005}" type="presParOf" srcId="{131E5D09-BF4A-4D2F-87E4-9E389A9A9B88}" destId="{8C2F0F37-8EC4-435D-BE68-37815E63E18C}" srcOrd="0" destOrd="0" presId="urn:microsoft.com/office/officeart/2005/8/layout/chevron2"/>
    <dgm:cxn modelId="{DDD5DCB8-FC90-493F-8943-40C7B94CB0F4}" type="presParOf" srcId="{131E5D09-BF4A-4D2F-87E4-9E389A9A9B88}" destId="{7F54600F-2BE1-4841-9AEC-73B77290330B}" srcOrd="1" destOrd="0" presId="urn:microsoft.com/office/officeart/2005/8/layout/chevron2"/>
    <dgm:cxn modelId="{6D6AC631-76E8-4855-A024-8ECFDCDB43D5}" type="presParOf" srcId="{B605E5DC-CA97-469D-9663-B9F721BF39A4}" destId="{36602858-4EEF-4B34-9501-284D134DFED6}" srcOrd="1" destOrd="0" presId="urn:microsoft.com/office/officeart/2005/8/layout/chevron2"/>
    <dgm:cxn modelId="{7A4EB1B8-2530-402B-B412-226B6525AA57}" type="presParOf" srcId="{B605E5DC-CA97-469D-9663-B9F721BF39A4}" destId="{A010E324-591D-4CAA-9265-F199E4A3C736}" srcOrd="2" destOrd="0" presId="urn:microsoft.com/office/officeart/2005/8/layout/chevron2"/>
    <dgm:cxn modelId="{92228585-5743-41E8-8B71-97CE0B95A702}" type="presParOf" srcId="{A010E324-591D-4CAA-9265-F199E4A3C736}" destId="{05C13B27-65A8-4519-8A38-32454CD206EB}" srcOrd="0" destOrd="0" presId="urn:microsoft.com/office/officeart/2005/8/layout/chevron2"/>
    <dgm:cxn modelId="{DF550ABE-2F1E-4096-B926-65E5D5E75728}" type="presParOf" srcId="{A010E324-591D-4CAA-9265-F199E4A3C736}" destId="{9EAFCCC6-9688-4712-A1D5-D016831FD30E}" srcOrd="1" destOrd="0" presId="urn:microsoft.com/office/officeart/2005/8/layout/chevron2"/>
    <dgm:cxn modelId="{FB9407EF-4A12-46EE-96EF-474A8C283D1F}" type="presParOf" srcId="{B605E5DC-CA97-469D-9663-B9F721BF39A4}" destId="{95F5230A-4434-473C-9A18-E140101BCD2C}" srcOrd="3" destOrd="0" presId="urn:microsoft.com/office/officeart/2005/8/layout/chevron2"/>
    <dgm:cxn modelId="{40CAD7FF-AEF8-4848-A988-EEA9C81723AF}" type="presParOf" srcId="{B605E5DC-CA97-469D-9663-B9F721BF39A4}" destId="{AC16A550-BBE9-44E4-8283-563492171FFF}" srcOrd="4" destOrd="0" presId="urn:microsoft.com/office/officeart/2005/8/layout/chevron2"/>
    <dgm:cxn modelId="{6CCFA9E9-6A0B-410E-8E81-5C7213E8AC69}" type="presParOf" srcId="{AC16A550-BBE9-44E4-8283-563492171FFF}" destId="{4E212254-4298-45AB-8456-D10089ECD5AC}" srcOrd="0" destOrd="0" presId="urn:microsoft.com/office/officeart/2005/8/layout/chevron2"/>
    <dgm:cxn modelId="{67869FDE-C425-4610-A3D2-5B2E25A0759A}" type="presParOf" srcId="{AC16A550-BBE9-44E4-8283-563492171FFF}" destId="{86E94784-00C1-42A3-AEF8-03795B25FE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2A844-2C9E-41FB-BB2F-2D6FE95386C1}">
      <dsp:nvSpPr>
        <dsp:cNvPr id="0" name=""/>
        <dsp:cNvSpPr/>
      </dsp:nvSpPr>
      <dsp:spPr>
        <a:xfrm rot="5400000">
          <a:off x="4731549" y="-1913946"/>
          <a:ext cx="796468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Probability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High coverage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Some access provisions for disabled</a:t>
          </a:r>
        </a:p>
      </dsp:txBody>
      <dsp:txXfrm rot="-5400000">
        <a:off x="2715767" y="140716"/>
        <a:ext cx="4789152" cy="718708"/>
      </dsp:txXfrm>
    </dsp:sp>
    <dsp:sp modelId="{82A58CAA-EC7E-4180-B50B-B7462281E771}">
      <dsp:nvSpPr>
        <dsp:cNvPr id="0" name=""/>
        <dsp:cNvSpPr/>
      </dsp:nvSpPr>
      <dsp:spPr>
        <a:xfrm>
          <a:off x="0" y="2277"/>
          <a:ext cx="2715768" cy="995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GFK </a:t>
          </a:r>
          <a:r>
            <a:rPr lang="en-US" sz="2200" kern="1200" dirty="0" err="1"/>
            <a:t>KnowledgePanel</a:t>
          </a:r>
          <a:endParaRPr lang="en-US" sz="2200" kern="1200" dirty="0"/>
        </a:p>
      </dsp:txBody>
      <dsp:txXfrm>
        <a:off x="48600" y="50877"/>
        <a:ext cx="2618568" cy="898385"/>
      </dsp:txXfrm>
    </dsp:sp>
    <dsp:sp modelId="{7F5457C0-B7B7-4FC1-B53B-47EBCA009736}">
      <dsp:nvSpPr>
        <dsp:cNvPr id="0" name=""/>
        <dsp:cNvSpPr/>
      </dsp:nvSpPr>
      <dsp:spPr>
        <a:xfrm rot="5400000">
          <a:off x="4664144" y="-882304"/>
          <a:ext cx="796468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Similar to NORC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Smallest panel (25k)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Internet and telephone methods</a:t>
          </a:r>
          <a:endParaRPr lang="en-US" sz="1400" kern="1200" dirty="0"/>
        </a:p>
      </dsp:txBody>
      <dsp:txXfrm rot="-5400000">
        <a:off x="2648362" y="1172358"/>
        <a:ext cx="4789152" cy="718708"/>
      </dsp:txXfrm>
    </dsp:sp>
    <dsp:sp modelId="{B17B9D59-8DE3-4199-B628-4D37944655C5}">
      <dsp:nvSpPr>
        <dsp:cNvPr id="0" name=""/>
        <dsp:cNvSpPr/>
      </dsp:nvSpPr>
      <dsp:spPr>
        <a:xfrm>
          <a:off x="0" y="1047642"/>
          <a:ext cx="2715768" cy="995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NORC </a:t>
          </a:r>
          <a:r>
            <a:rPr lang="en-US" sz="2200" kern="1200" dirty="0" err="1"/>
            <a:t>AmeriSpeak</a:t>
          </a:r>
          <a:endParaRPr lang="en-US" sz="2200" kern="1200" dirty="0"/>
        </a:p>
      </dsp:txBody>
      <dsp:txXfrm>
        <a:off x="48600" y="1096242"/>
        <a:ext cx="2618568" cy="898385"/>
      </dsp:txXfrm>
    </dsp:sp>
    <dsp:sp modelId="{7CA44927-C8D7-42B2-A93B-4C7B65725CC5}">
      <dsp:nvSpPr>
        <dsp:cNvPr id="0" name=""/>
        <dsp:cNvSpPr/>
      </dsp:nvSpPr>
      <dsp:spPr>
        <a:xfrm rot="5400000">
          <a:off x="4731549" y="176783"/>
          <a:ext cx="796468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Non-probability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Largest panel (7.1m)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Up to 35 invitations per week</a:t>
          </a:r>
        </a:p>
      </dsp:txBody>
      <dsp:txXfrm rot="-5400000">
        <a:off x="2715767" y="2231445"/>
        <a:ext cx="4789152" cy="718708"/>
      </dsp:txXfrm>
    </dsp:sp>
    <dsp:sp modelId="{02564B7B-5ECB-4633-AAB0-E66A765F8A48}">
      <dsp:nvSpPr>
        <dsp:cNvPr id="0" name=""/>
        <dsp:cNvSpPr/>
      </dsp:nvSpPr>
      <dsp:spPr>
        <a:xfrm>
          <a:off x="0" y="2093007"/>
          <a:ext cx="2715768" cy="995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SSI</a:t>
          </a:r>
        </a:p>
      </dsp:txBody>
      <dsp:txXfrm>
        <a:off x="48600" y="2141607"/>
        <a:ext cx="2618568" cy="898385"/>
      </dsp:txXfrm>
    </dsp:sp>
    <dsp:sp modelId="{BFD77604-3636-483B-A5B2-2A259F72B181}">
      <dsp:nvSpPr>
        <dsp:cNvPr id="0" name=""/>
        <dsp:cNvSpPr/>
      </dsp:nvSpPr>
      <dsp:spPr>
        <a:xfrm rot="5400000">
          <a:off x="4731549" y="1222149"/>
          <a:ext cx="796468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Non-probability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Panel is mostly used for market research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Optional router</a:t>
          </a:r>
        </a:p>
      </dsp:txBody>
      <dsp:txXfrm rot="-5400000">
        <a:off x="2715767" y="3276811"/>
        <a:ext cx="4789152" cy="718708"/>
      </dsp:txXfrm>
    </dsp:sp>
    <dsp:sp modelId="{25304F67-4C43-4026-A9C4-343A608391CC}">
      <dsp:nvSpPr>
        <dsp:cNvPr id="0" name=""/>
        <dsp:cNvSpPr/>
      </dsp:nvSpPr>
      <dsp:spPr>
        <a:xfrm>
          <a:off x="0" y="3138372"/>
          <a:ext cx="2715768" cy="995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LightSpeed</a:t>
          </a:r>
        </a:p>
      </dsp:txBody>
      <dsp:txXfrm>
        <a:off x="48600" y="3186972"/>
        <a:ext cx="2618568" cy="898385"/>
      </dsp:txXfrm>
    </dsp:sp>
    <dsp:sp modelId="{4DBAD86F-EA08-496A-85CE-5DA9AA59735A}">
      <dsp:nvSpPr>
        <dsp:cNvPr id="0" name=""/>
        <dsp:cNvSpPr/>
      </dsp:nvSpPr>
      <dsp:spPr>
        <a:xfrm rot="5400000">
          <a:off x="4731549" y="2267514"/>
          <a:ext cx="796468" cy="4828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Non-probability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High survey completion rates (85%+)</a:t>
          </a:r>
        </a:p>
      </dsp:txBody>
      <dsp:txXfrm rot="-5400000">
        <a:off x="2715767" y="4322176"/>
        <a:ext cx="4789152" cy="718708"/>
      </dsp:txXfrm>
    </dsp:sp>
    <dsp:sp modelId="{47357491-C8BE-4C9B-9B5E-6D288DF0A308}">
      <dsp:nvSpPr>
        <dsp:cNvPr id="0" name=""/>
        <dsp:cNvSpPr/>
      </dsp:nvSpPr>
      <dsp:spPr>
        <a:xfrm>
          <a:off x="0" y="4183737"/>
          <a:ext cx="2715768" cy="995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YouGov</a:t>
          </a:r>
        </a:p>
      </dsp:txBody>
      <dsp:txXfrm>
        <a:off x="48600" y="4232337"/>
        <a:ext cx="2618568" cy="898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F0F37-8EC4-435D-BE68-37815E63E18C}">
      <dsp:nvSpPr>
        <dsp:cNvPr id="0" name=""/>
        <dsp:cNvSpPr/>
      </dsp:nvSpPr>
      <dsp:spPr>
        <a:xfrm rot="5400000">
          <a:off x="-274570" y="281442"/>
          <a:ext cx="1830470" cy="1281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Traditional Survey Selection Criteria</a:t>
          </a:r>
        </a:p>
      </dsp:txBody>
      <dsp:txXfrm rot="-5400000">
        <a:off x="1" y="647537"/>
        <a:ext cx="1281329" cy="549141"/>
      </dsp:txXfrm>
    </dsp:sp>
    <dsp:sp modelId="{7F54600F-2BE1-4841-9AEC-73B77290330B}">
      <dsp:nvSpPr>
        <dsp:cNvPr id="0" name=""/>
        <dsp:cNvSpPr/>
      </dsp:nvSpPr>
      <dsp:spPr>
        <a:xfrm rot="5400000">
          <a:off x="3893861" y="-2605660"/>
          <a:ext cx="1189805" cy="64148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Valued reputation and frequently used for analyses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Same health questions as internet panels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Sufficient sample size</a:t>
          </a:r>
          <a:endParaRPr lang="en-US" sz="1800" kern="1200" dirty="0"/>
        </a:p>
      </dsp:txBody>
      <dsp:txXfrm rot="-5400000">
        <a:off x="1281329" y="64953"/>
        <a:ext cx="6356789" cy="1073643"/>
      </dsp:txXfrm>
    </dsp:sp>
    <dsp:sp modelId="{05C13B27-65A8-4519-8A38-32454CD206EB}">
      <dsp:nvSpPr>
        <dsp:cNvPr id="0" name=""/>
        <dsp:cNvSpPr/>
      </dsp:nvSpPr>
      <dsp:spPr>
        <a:xfrm rot="5400000">
          <a:off x="-274570" y="2006660"/>
          <a:ext cx="1830470" cy="1281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Four Traditional Surveys</a:t>
          </a:r>
        </a:p>
      </dsp:txBody>
      <dsp:txXfrm rot="-5400000">
        <a:off x="1" y="2372755"/>
        <a:ext cx="1281329" cy="549141"/>
      </dsp:txXfrm>
    </dsp:sp>
    <dsp:sp modelId="{9EAFCCC6-9688-4712-A1D5-D016831FD30E}">
      <dsp:nvSpPr>
        <dsp:cNvPr id="0" name=""/>
        <dsp:cNvSpPr/>
      </dsp:nvSpPr>
      <dsp:spPr>
        <a:xfrm rot="5400000">
          <a:off x="3810973" y="-880442"/>
          <a:ext cx="1355581" cy="64148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American Community Survey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Behavioral Risk Factor Surveillance System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Medical Expenditure Panel Survey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Health and Retirement Survey</a:t>
          </a:r>
          <a:endParaRPr lang="en-US" sz="1600" kern="1200" dirty="0"/>
        </a:p>
      </dsp:txBody>
      <dsp:txXfrm rot="-5400000">
        <a:off x="1281329" y="1715376"/>
        <a:ext cx="6348696" cy="1223233"/>
      </dsp:txXfrm>
    </dsp:sp>
    <dsp:sp modelId="{4E212254-4298-45AB-8456-D10089ECD5AC}">
      <dsp:nvSpPr>
        <dsp:cNvPr id="0" name=""/>
        <dsp:cNvSpPr/>
      </dsp:nvSpPr>
      <dsp:spPr>
        <a:xfrm rot="5400000">
          <a:off x="-274570" y="3648989"/>
          <a:ext cx="1830470" cy="1281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Targeted Comparisons</a:t>
          </a:r>
        </a:p>
      </dsp:txBody>
      <dsp:txXfrm rot="-5400000">
        <a:off x="1" y="4015084"/>
        <a:ext cx="1281329" cy="549141"/>
      </dsp:txXfrm>
    </dsp:sp>
    <dsp:sp modelId="{86E94784-00C1-42A3-AEF8-03795B25FEB9}">
      <dsp:nvSpPr>
        <dsp:cNvPr id="0" name=""/>
        <dsp:cNvSpPr/>
      </dsp:nvSpPr>
      <dsp:spPr>
        <a:xfrm rot="5400000">
          <a:off x="3893861" y="761886"/>
          <a:ext cx="1189805" cy="64148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Demographics &amp; health items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Overall &amp; by subdomains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Total frame (coverage) &amp; respondents (nonresponse)</a:t>
          </a:r>
          <a:endParaRPr lang="en-US" sz="1700" kern="1200" dirty="0"/>
        </a:p>
      </dsp:txBody>
      <dsp:txXfrm rot="-5400000">
        <a:off x="1281329" y="3432500"/>
        <a:ext cx="6356789" cy="1073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69CE-C336-4011-A760-650AC6A56E6F}" type="datetimeFigureOut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EAE92-5D11-4E10-BB5B-846A01361E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51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D2E99-EB73-40D3-9CA8-D9460CAFA01B}" type="datetimeFigureOut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08D9F-2B2F-4FC5-95F4-53EB42BFA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6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9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259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16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24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9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685FF7-2781-4F4D-AF39-7BD23122D536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FF7E-0DC4-49AF-8278-8335DFDAAAA4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0DCB-FFAF-447B-A3C8-6033C35EE8B4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FAEE-6153-4EF4-A00B-6253A2CC6CBD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AE2A-230B-42D0-B1B2-ACE1F9DB66EF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E478-6A1B-4E6B-BC9F-AD46CE4DB8BB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FA60-1DB0-4277-86BB-5FD24082A0E1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6BC7-8C2B-4276-9FB7-905A45286CB6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B47C-BEA6-42F8-876E-71E60565D010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624CAC5-51FD-4DE8-BB71-487C6940DA46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F808EC-A5F1-4A78-BA4E-D0EFD3952A96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6548AE-2B27-47A7-83AF-F1C2DA98244B}" type="datetime1">
              <a:rPr lang="en-US" smtClean="0"/>
              <a:pPr/>
              <a:t>2/5/2019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E56697-091B-40FC-A2AD-9218D2A78E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Exploring the Feasibility of Studying Disability Using an Internet </a:t>
            </a:r>
            <a:r>
              <a:rPr lang="en-US" dirty="0" smtClean="0"/>
              <a:t>Panel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Helen Lamont, Ph.D.</a:t>
            </a:r>
          </a:p>
          <a:p>
            <a:r>
              <a:rPr lang="en-US" dirty="0" smtClean="0"/>
              <a:t>Office of Disability, Aging, and Long-Term </a:t>
            </a:r>
            <a:r>
              <a:rPr lang="en-US" dirty="0"/>
              <a:t>C</a:t>
            </a:r>
            <a:r>
              <a:rPr lang="en-US" dirty="0" smtClean="0"/>
              <a:t>are </a:t>
            </a:r>
            <a:r>
              <a:rPr lang="en-US" dirty="0"/>
              <a:t>P</a:t>
            </a:r>
            <a:r>
              <a:rPr lang="en-US" dirty="0" smtClean="0"/>
              <a:t>olicy</a:t>
            </a:r>
          </a:p>
          <a:p>
            <a:r>
              <a:rPr lang="en-US" dirty="0" smtClean="0"/>
              <a:t>Office of the Assistant Secretary for Planning and Evaluation</a:t>
            </a:r>
          </a:p>
          <a:p>
            <a:r>
              <a:rPr lang="en-US" dirty="0"/>
              <a:t>U.S. Department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185438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2. Are </a:t>
            </a:r>
            <a:r>
              <a:rPr lang="en-US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the rates of disability using internet panels comparable to that observed using traditional data sources</a:t>
            </a:r>
            <a:r>
              <a:rPr lang="en-US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?</a:t>
            </a:r>
          </a:p>
          <a:p>
            <a:pPr marL="109728" indent="0">
              <a:buNone/>
            </a:pPr>
            <a:endParaRPr lang="en-US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757227" lvl="1" indent="-457200">
              <a:buFont typeface="Wingdings" panose="05000000000000000000" pitchFamily="2" charset="2"/>
              <a:buChar char="§"/>
            </a:pPr>
            <a:r>
              <a:rPr lang="en-US" sz="2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Traditional surveys also differed from each other</a:t>
            </a:r>
          </a:p>
          <a:p>
            <a:pPr marL="757227" lvl="1" indent="-457200">
              <a:buFont typeface="Wingdings" panose="05000000000000000000" pitchFamily="2" charset="2"/>
              <a:buChar char="§"/>
            </a:pPr>
            <a:r>
              <a:rPr lang="en-US" sz="2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Level of variation among traditional surveys similar to   variation between panels and traditional surveys</a:t>
            </a:r>
            <a:endParaRPr lang="en-US" sz="21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1143000" y="-10391"/>
            <a:ext cx="7010400" cy="990600"/>
          </a:xfrm>
        </p:spPr>
        <p:txBody>
          <a:bodyPr/>
          <a:lstStyle/>
          <a:p>
            <a:pPr algn="ctr"/>
            <a:r>
              <a:rPr lang="en-US" dirty="0" smtClean="0"/>
              <a:t>Now what?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302544"/>
            <a:ext cx="2099127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4511" y="1589774"/>
            <a:ext cx="8229600" cy="49266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/>
              <a:t>What </a:t>
            </a:r>
            <a:r>
              <a:rPr lang="en-US" sz="2800" dirty="0"/>
              <a:t>are the fundamental issues for collecting reliable, accurate, and precise data on individuals with </a:t>
            </a:r>
            <a:r>
              <a:rPr lang="en-US" sz="2800" dirty="0" smtClean="0"/>
              <a:t>disability through internet panels?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What criteria need to be satisfied before ASPE should feel confident that the methods employed by the internet panel can address these fundamental issues? </a:t>
            </a:r>
            <a:endParaRPr lang="en-US" sz="2800" dirty="0" smtClean="0"/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Which </a:t>
            </a:r>
            <a:r>
              <a:rPr lang="en-US" sz="2800" dirty="0"/>
              <a:t>of these criteria have yet to be satisfied</a:t>
            </a:r>
            <a:r>
              <a:rPr lang="en-US" sz="2800" dirty="0" smtClean="0"/>
              <a:t>?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Among the criteria not yet satisfied, what standards should be used to evaluate them or methods employed to ensure they are satisfied?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Convene a TEP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084" y="188570"/>
            <a:ext cx="1743552" cy="131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9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TEP meeting end of February</a:t>
            </a:r>
          </a:p>
          <a:p>
            <a:endParaRPr lang="en-US" dirty="0" smtClean="0"/>
          </a:p>
          <a:p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Additional analyses?</a:t>
            </a:r>
          </a:p>
          <a:p>
            <a:pPr lvl="1"/>
            <a:r>
              <a:rPr lang="en-US" dirty="0" smtClean="0"/>
              <a:t>Pilot test?</a:t>
            </a:r>
          </a:p>
          <a:p>
            <a:pPr lvl="1"/>
            <a:r>
              <a:rPr lang="en-US" dirty="0" smtClean="0"/>
              <a:t>Work with internet panels?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Design a survey instrument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elen.lamont@hhs.gov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3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Researchers and policymakers need timely, valid and reliable data on disability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sz="2500" u="sng" dirty="0" smtClean="0"/>
              <a:t>Traditional surveys</a:t>
            </a:r>
            <a:r>
              <a:rPr lang="en-US" sz="2500" dirty="0" smtClean="0"/>
              <a:t> are resource intensive—both in terms of time </a:t>
            </a:r>
            <a:r>
              <a:rPr lang="en-US" sz="2500" dirty="0"/>
              <a:t>and </a:t>
            </a:r>
            <a:r>
              <a:rPr lang="en-US" sz="2500" dirty="0" smtClean="0"/>
              <a:t>money—and recently have experienced declining response rates </a:t>
            </a:r>
            <a:endParaRPr lang="en-US" sz="2500" strike="sngStrike" dirty="0" smtClean="0"/>
          </a:p>
          <a:p>
            <a:pPr lvl="1"/>
            <a:endParaRPr lang="en-US" sz="2500" u="sng" dirty="0" smtClean="0"/>
          </a:p>
          <a:p>
            <a:pPr lvl="1"/>
            <a:r>
              <a:rPr lang="en-US" sz="2500" u="sng" dirty="0" smtClean="0"/>
              <a:t>Internet panel surveys </a:t>
            </a:r>
            <a:r>
              <a:rPr lang="en-US" sz="2500" dirty="0" smtClean="0"/>
              <a:t>offer an opportunity to collect data more efficiently and at a fraction of the cost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data on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9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6697-091B-40FC-A2AD-9218D2A78E9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internet panel?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5932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sample frame of </a:t>
            </a:r>
            <a:r>
              <a:rPr lang="en-US" dirty="0"/>
              <a:t>individuals </a:t>
            </a:r>
            <a:r>
              <a:rPr lang="en-US" dirty="0" smtClean="0"/>
              <a:t>recruited either </a:t>
            </a:r>
            <a:r>
              <a:rPr lang="en-US" dirty="0"/>
              <a:t>through probability sampling </a:t>
            </a:r>
            <a:r>
              <a:rPr lang="en-US" dirty="0" smtClean="0"/>
              <a:t>or nonprobability methods</a:t>
            </a:r>
          </a:p>
          <a:p>
            <a:r>
              <a:rPr lang="en-US" dirty="0" smtClean="0"/>
              <a:t>Participants agree to provide basic sociodemographic household information and respond to surveys that are sent electronically</a:t>
            </a:r>
          </a:p>
          <a:p>
            <a:r>
              <a:rPr lang="en-US" dirty="0" smtClean="0"/>
              <a:t>These methods are fast, often yield high response rates, and are less expensive than telephone or in-person surveys</a:t>
            </a:r>
            <a:endParaRPr lang="en-US" dirty="0"/>
          </a:p>
        </p:txBody>
      </p:sp>
      <p:pic>
        <p:nvPicPr>
          <p:cNvPr id="2" name="Picture 1" descr="Pediatría Basada en Pruebas: Repaso semanal a la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74638"/>
            <a:ext cx="1621632" cy="131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3F84-8BDA-49A2-A411-A42D85AA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1: Analyze the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Answer two research questions:</a:t>
            </a:r>
          </a:p>
          <a:p>
            <a:pPr marL="109728" indent="0">
              <a:buNone/>
            </a:pPr>
            <a:endParaRPr lang="en-US" dirty="0" smtClean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Can 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an internet panel collect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i="1" u="sng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valid</a:t>
            </a:r>
            <a:r>
              <a:rPr lang="en-US" i="1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and </a:t>
            </a:r>
            <a:r>
              <a:rPr lang="en-US" i="1" u="sng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reliable</a:t>
            </a:r>
            <a:r>
              <a:rPr lang="en-US" b="1" i="1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national estimates on disability and informal care prevalence for adults</a:t>
            </a: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?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Are the rates of disability using internet panels </a:t>
            </a:r>
            <a:r>
              <a:rPr lang="en-US" u="sng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c</a:t>
            </a:r>
            <a:r>
              <a:rPr lang="en-US" i="1" u="sng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omparable</a:t>
            </a: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to that observed using traditional data sources?</a:t>
            </a:r>
            <a:endParaRPr lang="en-US" dirty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3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DC67E4-12D6-42E4-A13E-C7005C34B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6676101" cy="990858"/>
          </a:xfrm>
        </p:spPr>
        <p:txBody>
          <a:bodyPr>
            <a:normAutofit fontScale="90000"/>
          </a:bodyPr>
          <a:lstStyle/>
          <a:p>
            <a:r>
              <a:rPr lang="en-US" dirty="0"/>
              <a:t>Internet Panel </a:t>
            </a:r>
            <a:r>
              <a:rPr lang="en-US" dirty="0" smtClean="0"/>
              <a:t>Surveys Analyzed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359566C-974E-4518-A6A3-9BAA3E3CBE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6883920"/>
              </p:ext>
            </p:extLst>
          </p:nvPr>
        </p:nvGraphicFramePr>
        <p:xfrm>
          <a:off x="1066800" y="1524000"/>
          <a:ext cx="7543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911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08E1CA-FA92-48AC-862A-D8B59FDD0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surveys compared to internet panels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AB06A9A-56D5-46F5-AE7F-95A42BE52C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41233"/>
              </p:ext>
            </p:extLst>
          </p:nvPr>
        </p:nvGraphicFramePr>
        <p:xfrm>
          <a:off x="1066800" y="1447347"/>
          <a:ext cx="7696200" cy="521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04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ECCE-7821-4617-81E6-ADFF7B91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Internet Panel #1: 18+ Population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6046F7-3030-45A2-8760-6199BCCE21BE}"/>
              </a:ext>
            </a:extLst>
          </p:cNvPr>
          <p:cNvSpPr txBox="1"/>
          <p:nvPr/>
        </p:nvSpPr>
        <p:spPr>
          <a:xfrm>
            <a:off x="5015800" y="2492881"/>
            <a:ext cx="34298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173680"/>
              </p:ext>
            </p:extLst>
          </p:nvPr>
        </p:nvGraphicFramePr>
        <p:xfrm>
          <a:off x="1143000" y="1600200"/>
          <a:ext cx="7162799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774546" y="3316947"/>
            <a:ext cx="3558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Percent of the population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2771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ECCE-7821-4617-81E6-ADFF7B91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Internet Panel #2: Ages 40-70</a:t>
            </a:r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FAE734E-2C68-4130-8E3F-3A36EEFB59E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99272" y="2492880"/>
          <a:ext cx="3086904" cy="2606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23786"/>
              </p:ext>
            </p:extLst>
          </p:nvPr>
        </p:nvGraphicFramePr>
        <p:xfrm>
          <a:off x="990600" y="1752600"/>
          <a:ext cx="6400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917085" y="3373425"/>
            <a:ext cx="3558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Percent of the population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147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Can 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an internet panel collect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b="1" i="1" u="sng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valid</a:t>
            </a:r>
            <a:r>
              <a:rPr lang="en-US" b="1" i="1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b="1" i="1" u="sng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and reliable</a:t>
            </a:r>
            <a:r>
              <a:rPr lang="en-US" b="1" i="1" dirty="0">
                <a:solidFill>
                  <a:schemeClr val="tx1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</a:rPr>
              <a:t> </a:t>
            </a:r>
            <a:r>
              <a:rPr lang="en-US" dirty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national estimates on disability and informal care prevalence for adults</a:t>
            </a:r>
            <a:r>
              <a:rPr lang="en-US" dirty="0" smtClean="0">
                <a:solidFill>
                  <a:schemeClr val="tx1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?</a:t>
            </a:r>
          </a:p>
          <a:p>
            <a:pPr marL="109728" indent="0">
              <a:buNone/>
            </a:pPr>
            <a:endParaRPr lang="en-US" dirty="0" smtClean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757227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Variation in methods and transparency between panels.</a:t>
            </a:r>
          </a:p>
          <a:p>
            <a:pPr marL="757227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Panels were inconsistent when compared to traditional surveys.</a:t>
            </a:r>
          </a:p>
          <a:p>
            <a:pPr marL="757227" lvl="1" indent="-457200">
              <a:buFont typeface="Wingdings" panose="05000000000000000000" pitchFamily="2" charset="2"/>
              <a:buChar char="§"/>
            </a:pPr>
            <a:r>
              <a:rPr lang="en-US" sz="20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Inconsistency seemed to be due to coverage </a:t>
            </a:r>
            <a:r>
              <a:rPr lang="en-US" sz="20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error; however, more analysis is necessary</a:t>
            </a:r>
            <a:r>
              <a:rPr lang="en-US" sz="16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.</a:t>
            </a:r>
            <a:endParaRPr lang="en-US" sz="1600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B3F84-8BDA-49A2-A411-A42D85AA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59a53-fe6e-4c04-8d64-94c15d2c850d" xsi:nil="true"/>
    <lcf76f155ced4ddcb4097134ff3c332f xmlns="6c2254f5-de69-40f5-a0e2-2f56cfee0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B39C77-1545-4A6E-8DC6-98D49AA2D54C}"/>
</file>

<file path=customXml/itemProps2.xml><?xml version="1.0" encoding="utf-8"?>
<ds:datastoreItem xmlns:ds="http://schemas.openxmlformats.org/officeDocument/2006/customXml" ds:itemID="{A9F35BA5-502E-4B9B-A960-4D1B7DD0F669}"/>
</file>

<file path=customXml/itemProps3.xml><?xml version="1.0" encoding="utf-8"?>
<ds:datastoreItem xmlns:ds="http://schemas.openxmlformats.org/officeDocument/2006/customXml" ds:itemID="{71C352CB-52ED-4DCB-9B2F-CF1FEF35E95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6493</TotalTime>
  <Words>573</Words>
  <Application>Microsoft Office PowerPoint</Application>
  <PresentationFormat>On-screen Show (4:3)</PresentationFormat>
  <Paragraphs>103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Gill Sans MT</vt:lpstr>
      <vt:lpstr>Lucida Sans Unicode</vt:lpstr>
      <vt:lpstr>Verdana</vt:lpstr>
      <vt:lpstr>Wingdings</vt:lpstr>
      <vt:lpstr>Wingdings 2</vt:lpstr>
      <vt:lpstr>Wingdings 3</vt:lpstr>
      <vt:lpstr>Concourse</vt:lpstr>
      <vt:lpstr>Exploring the Feasibility of Studying Disability Using an Internet Panel</vt:lpstr>
      <vt:lpstr>Collecting data on disability</vt:lpstr>
      <vt:lpstr>What is an internet panel?</vt:lpstr>
      <vt:lpstr>Phase 1: Analyze the data</vt:lpstr>
      <vt:lpstr>Internet Panel Surveys Analyzed</vt:lpstr>
      <vt:lpstr>Traditional surveys compared to internet panels</vt:lpstr>
      <vt:lpstr>Comparisons to Internet Panel #1: 18+ Population</vt:lpstr>
      <vt:lpstr>Comparisons to Internet Panel #2: Ages 40-70</vt:lpstr>
      <vt:lpstr>Results</vt:lpstr>
      <vt:lpstr>Results</vt:lpstr>
      <vt:lpstr>Now what?</vt:lpstr>
      <vt:lpstr>Phase 2: Convene a TEP</vt:lpstr>
      <vt:lpstr>Next Steps</vt:lpstr>
      <vt:lpstr>Questions?</vt:lpstr>
    </vt:vector>
  </TitlesOfParts>
  <Company>DHHS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Alzheimer’s Project Act: Progress to Date</dc:title>
  <dc:creator>DHHS</dc:creator>
  <cp:lastModifiedBy>ASPE Comment</cp:lastModifiedBy>
  <cp:revision>343</cp:revision>
  <cp:lastPrinted>2018-04-16T01:17:16Z</cp:lastPrinted>
  <dcterms:created xsi:type="dcterms:W3CDTF">2012-03-12T13:02:26Z</dcterms:created>
  <dcterms:modified xsi:type="dcterms:W3CDTF">2019-02-05T20:26:08Z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0x0101008B140C27D34B51488A959DEFAD6AF5BA</vt:lpwstr>
  </property>
  <property fmtid="{D5CDD505-2E9C-101B-9397-08002B2CF9AE}" pid="3" name="Order">
    <vt:r8>600</vt:r8>
  </property>
  <property fmtid="{D5CDD505-2E9C-101B-9397-08002B2CF9AE}" pid="4" name="MediaServiceImageTags">
    <vt:lpwstr/>
  </property>
</Properties>
</file>