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9" r:id="rId4"/>
    <p:sldId id="260" r:id="rId5"/>
    <p:sldId id="258" r:id="rId6"/>
    <p:sldId id="296" r:id="rId7"/>
    <p:sldId id="297" r:id="rId8"/>
    <p:sldId id="272" r:id="rId9"/>
    <p:sldId id="263" r:id="rId10"/>
    <p:sldId id="284" r:id="rId11"/>
    <p:sldId id="298" r:id="rId12"/>
    <p:sldId id="281" r:id="rId13"/>
    <p:sldId id="287" r:id="rId14"/>
    <p:sldId id="288" r:id="rId15"/>
    <p:sldId id="283" r:id="rId16"/>
    <p:sldId id="267" r:id="rId17"/>
    <p:sldId id="269"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Steinweg" initials="AS" lastIdx="3" clrIdx="0"/>
  <p:cmAuthor id="1" name="Amy Steinweg (CENSUS/SEHSD FED)" initials="AS(F" lastIdx="53" clrIdx="1">
    <p:extLst>
      <p:ext uri="{19B8F6BF-5375-455C-9EA6-DF929625EA0E}">
        <p15:presenceInfo xmlns:p15="http://schemas.microsoft.com/office/powerpoint/2012/main" userId="S-1-5-21-2418650581-3053253586-2785318765-53845" providerId="AD"/>
      </p:ext>
    </p:extLst>
  </p:cmAuthor>
  <p:cmAuthor id="2" name="Danielle Taylor (CENSUS/SEHSD FED)" initials="DT(F" lastIdx="8" clrIdx="2">
    <p:extLst>
      <p:ext uri="{19B8F6BF-5375-455C-9EA6-DF929625EA0E}">
        <p15:presenceInfo xmlns:p15="http://schemas.microsoft.com/office/powerpoint/2012/main" userId="S-1-5-21-2418650581-3053253586-2785318765-141400" providerId="AD"/>
      </p:ext>
    </p:extLst>
  </p:cmAuthor>
  <p:cmAuthor id="3" name="Sharon M Stern (CENSUS/SEHSD FED)" initials="SMS(F" lastIdx="7" clrIdx="3">
    <p:extLst>
      <p:ext uri="{19B8F6BF-5375-455C-9EA6-DF929625EA0E}">
        <p15:presenceInfo xmlns:p15="http://schemas.microsoft.com/office/powerpoint/2012/main" userId="S-1-5-21-2418650581-3053253586-2785318765-150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77389" autoAdjust="0"/>
  </p:normalViewPr>
  <p:slideViewPr>
    <p:cSldViewPr>
      <p:cViewPr varScale="1">
        <p:scale>
          <a:sx n="86" d="100"/>
          <a:sy n="86" d="100"/>
        </p:scale>
        <p:origin x="2394" y="90"/>
      </p:cViewPr>
      <p:guideLst>
        <p:guide orient="horz" pos="2160"/>
        <p:guide pos="2880"/>
      </p:guideLst>
    </p:cSldViewPr>
  </p:slideViewPr>
  <p:notesTextViewPr>
    <p:cViewPr>
      <p:scale>
        <a:sx n="75" d="100"/>
        <a:sy n="75" d="100"/>
      </p:scale>
      <p:origin x="0" y="0"/>
    </p:cViewPr>
  </p:notesTextViewPr>
  <p:sorterViewPr>
    <p:cViewPr>
      <p:scale>
        <a:sx n="200" d="100"/>
        <a:sy n="200" d="100"/>
      </p:scale>
      <p:origin x="0" y="9528"/>
    </p:cViewPr>
  </p:sorterViewPr>
  <p:notesViewPr>
    <p:cSldViewPr>
      <p:cViewPr varScale="1">
        <p:scale>
          <a:sx n="84" d="100"/>
          <a:sy n="84" d="100"/>
        </p:scale>
        <p:origin x="387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A5D623A-2B35-4AA3-A890-153EA5CA88A6}" type="datetimeFigureOut">
              <a:rPr lang="en-US" smtClean="0"/>
              <a:t>2/8/2019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7CF7589-63CE-428D-95F1-564D1E0A0671}" type="slidenum">
              <a:rPr lang="en-US" smtClean="0"/>
              <a:t>‹#›</a:t>
            </a:fld>
            <a:endParaRPr lang="en-US"/>
          </a:p>
        </p:txBody>
      </p:sp>
    </p:spTree>
    <p:extLst>
      <p:ext uri="{BB962C8B-B14F-4D97-AF65-F5344CB8AC3E}">
        <p14:creationId xmlns:p14="http://schemas.microsoft.com/office/powerpoint/2010/main" val="1071973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9914358-02FF-478A-9360-8060479A3DBC}" type="datetimeFigureOut">
              <a:rPr lang="en-US" smtClean="0"/>
              <a:t>2/8/2019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FCFE7FC-E445-454D-B894-CD639837955D}" type="slidenum">
              <a:rPr lang="en-US" smtClean="0"/>
              <a:t>‹#›</a:t>
            </a:fld>
            <a:endParaRPr lang="en-US"/>
          </a:p>
        </p:txBody>
      </p:sp>
    </p:spTree>
    <p:extLst>
      <p:ext uri="{BB962C8B-B14F-4D97-AF65-F5344CB8AC3E}">
        <p14:creationId xmlns:p14="http://schemas.microsoft.com/office/powerpoint/2010/main" val="3404367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1) I am </a:t>
            </a:r>
            <a:r>
              <a:rPr lang="en-US" dirty="0" smtClean="0"/>
              <a:t>Danielle Taylor, </a:t>
            </a:r>
            <a:r>
              <a:rPr lang="en-US" dirty="0"/>
              <a:t>with the US Census Bureau.  </a:t>
            </a:r>
          </a:p>
          <a:p>
            <a:pPr>
              <a:defRPr/>
            </a:pPr>
            <a:endParaRPr lang="en-US" dirty="0"/>
          </a:p>
          <a:p>
            <a:pPr>
              <a:defRPr/>
            </a:pPr>
            <a:r>
              <a:rPr lang="en-US" dirty="0"/>
              <a:t>2) I’m here today to talk about our </a:t>
            </a:r>
            <a:r>
              <a:rPr lang="en-US" b="1" dirty="0"/>
              <a:t>disability data and statistics</a:t>
            </a:r>
            <a:r>
              <a:rPr lang="en-US" dirty="0"/>
              <a:t>, </a:t>
            </a:r>
            <a:r>
              <a:rPr lang="en-US" dirty="0" smtClean="0"/>
              <a:t>as well as </a:t>
            </a:r>
            <a:r>
              <a:rPr lang="en-US" dirty="0"/>
              <a:t>give </a:t>
            </a:r>
            <a:r>
              <a:rPr lang="en-US" dirty="0" smtClean="0"/>
              <a:t>you some </a:t>
            </a:r>
            <a:r>
              <a:rPr lang="en-US" b="1" dirty="0">
                <a:solidFill>
                  <a:srgbClr val="FF0000"/>
                </a:solidFill>
              </a:rPr>
              <a:t>updates on releases we’ve made in the past </a:t>
            </a:r>
            <a:r>
              <a:rPr lang="en-US" b="1" dirty="0" smtClean="0">
                <a:solidFill>
                  <a:srgbClr val="FF0000"/>
                </a:solidFill>
              </a:rPr>
              <a:t>year</a:t>
            </a:r>
            <a:r>
              <a:rPr lang="en-US" b="0" dirty="0" smtClean="0">
                <a:solidFill>
                  <a:schemeClr val="tx1"/>
                </a:solidFill>
              </a:rPr>
              <a:t>.</a:t>
            </a:r>
            <a:endParaRPr lang="en-US" dirty="0"/>
          </a:p>
        </p:txBody>
      </p:sp>
      <p:sp>
        <p:nvSpPr>
          <p:cNvPr id="4" name="Slide Number Placeholder 3"/>
          <p:cNvSpPr>
            <a:spLocks noGrp="1"/>
          </p:cNvSpPr>
          <p:nvPr>
            <p:ph type="sldNum" sz="quarter" idx="10"/>
          </p:nvPr>
        </p:nvSpPr>
        <p:spPr/>
        <p:txBody>
          <a:bodyPr/>
          <a:lstStyle/>
          <a:p>
            <a:fld id="{EFCFE7FC-E445-454D-B894-CD639837955D}" type="slidenum">
              <a:rPr lang="en-US" smtClean="0"/>
              <a:t>1</a:t>
            </a:fld>
            <a:endParaRPr lang="en-US"/>
          </a:p>
        </p:txBody>
      </p:sp>
    </p:spTree>
    <p:extLst>
      <p:ext uri="{BB962C8B-B14F-4D97-AF65-F5344CB8AC3E}">
        <p14:creationId xmlns:p14="http://schemas.microsoft.com/office/powerpoint/2010/main" val="1749862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457200"/>
            <a:ext cx="4648200" cy="3486150"/>
          </a:xfrm>
        </p:spPr>
      </p:sp>
      <p:sp>
        <p:nvSpPr>
          <p:cNvPr id="3" name="Notes Placeholder 2"/>
          <p:cNvSpPr>
            <a:spLocks noGrp="1"/>
          </p:cNvSpPr>
          <p:nvPr>
            <p:ph type="body" idx="1"/>
          </p:nvPr>
        </p:nvSpPr>
        <p:spPr>
          <a:xfrm>
            <a:off x="457200" y="4190999"/>
            <a:ext cx="6096000" cy="4638967"/>
          </a:xfrm>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1) Since the redesign, disability is asked each wave. Which allows for longitudinal analyses of disability along with the wealth of other socio-economic topics collected in the survey.</a:t>
            </a:r>
            <a:br>
              <a:rPr lang="en-US" baseline="0" dirty="0" smtClean="0"/>
            </a:b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2) The disability questions included in the SIPP are the standard 6 questions previously covered, as well as three questions for children, and three questions for work.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If you get questions about it, you can say something like,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"SSA is interested in adding some disability content to SIPP, but nothing is finalized yet."</a:t>
            </a: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5) </a:t>
            </a:r>
            <a:r>
              <a:rPr lang="en-US" b="1" baseline="0" dirty="0" smtClean="0"/>
              <a:t>developmental conditions or delays that limit ordinary activity </a:t>
            </a:r>
            <a:r>
              <a:rPr lang="en-US" baseline="0" dirty="0" smtClean="0"/>
              <a:t>for children </a:t>
            </a:r>
            <a:r>
              <a:rPr lang="en-US" b="1" baseline="0" dirty="0" smtClean="0"/>
              <a:t>under age 5</a:t>
            </a:r>
            <a:r>
              <a:rPr lang="en-US" baseline="0" dirty="0" smtClean="0"/>
              <a: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6) And  </a:t>
            </a:r>
            <a:r>
              <a:rPr lang="en-US" b="1" baseline="0" dirty="0" smtClean="0"/>
              <a:t>two questions </a:t>
            </a:r>
            <a:r>
              <a:rPr lang="en-US" baseline="0" dirty="0" smtClean="0"/>
              <a:t>about </a:t>
            </a:r>
            <a:r>
              <a:rPr lang="en-US" b="1" baseline="0" dirty="0" smtClean="0"/>
              <a:t>limitations in their ability to play with other children of the same age, and their ability to do regular school work </a:t>
            </a:r>
            <a:r>
              <a:rPr lang="en-US" baseline="0" dirty="0" smtClean="0"/>
              <a:t>For </a:t>
            </a:r>
            <a:r>
              <a:rPr lang="en-US" b="1" baseline="0" dirty="0" smtClean="0"/>
              <a:t>children ages 5-14</a:t>
            </a:r>
            <a:r>
              <a:rPr lang="en-US" baseline="0" dirty="0" smtClean="0"/>
              <a:t>,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7) </a:t>
            </a:r>
            <a:r>
              <a:rPr lang="en-US" b="1" baseline="0" dirty="0" smtClean="0"/>
              <a:t>Adults</a:t>
            </a:r>
            <a:r>
              <a:rPr lang="en-US" baseline="0" dirty="0" smtClean="0"/>
              <a:t> are also asked </a:t>
            </a:r>
            <a:r>
              <a:rPr lang="en-US" b="1" baseline="0" dirty="0" smtClean="0"/>
              <a:t>several questions about work disability</a:t>
            </a:r>
            <a:r>
              <a:rPr lang="en-US" baseline="0" dirty="0" smtClean="0"/>
              <a:t>: if they have </a:t>
            </a:r>
            <a:r>
              <a:rPr lang="en-US" b="1" baseline="0" dirty="0" smtClean="0"/>
              <a:t>limitations in the amount or kind of work they can do</a:t>
            </a:r>
            <a:r>
              <a:rPr lang="en-US" baseline="0" dirty="0" smtClean="0"/>
              <a:t>,  if they have </a:t>
            </a:r>
            <a:r>
              <a:rPr lang="en-US" b="1" baseline="0" dirty="0" smtClean="0"/>
              <a:t>difficulty finding a job or remaining employed</a:t>
            </a:r>
            <a:r>
              <a:rPr lang="en-US" baseline="0" dirty="0" smtClean="0"/>
              <a:t>, and whether they </a:t>
            </a:r>
            <a:r>
              <a:rPr lang="en-US" b="1" baseline="0" dirty="0" smtClean="0"/>
              <a:t>are prevented from working</a:t>
            </a:r>
            <a:r>
              <a:rPr lang="en-US" baseline="0" dirty="0" smtClean="0"/>
              <a: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FCFE7FC-E445-454D-B894-CD639837955D}" type="slidenum">
              <a:rPr lang="en-US" smtClean="0"/>
              <a:t>10</a:t>
            </a:fld>
            <a:endParaRPr lang="en-US"/>
          </a:p>
        </p:txBody>
      </p:sp>
    </p:spTree>
    <p:extLst>
      <p:ext uri="{BB962C8B-B14F-4D97-AF65-F5344CB8AC3E}">
        <p14:creationId xmlns:p14="http://schemas.microsoft.com/office/powerpoint/2010/main" val="362373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457200"/>
            <a:ext cx="4648200" cy="3486150"/>
          </a:xfrm>
        </p:spPr>
      </p:sp>
      <p:sp>
        <p:nvSpPr>
          <p:cNvPr id="3" name="Notes Placeholder 2"/>
          <p:cNvSpPr>
            <a:spLocks noGrp="1"/>
          </p:cNvSpPr>
          <p:nvPr>
            <p:ph type="body" idx="1"/>
          </p:nvPr>
        </p:nvSpPr>
        <p:spPr>
          <a:xfrm>
            <a:off x="701040" y="4114800"/>
            <a:ext cx="5608320" cy="4484370"/>
          </a:xfrm>
        </p:spPr>
        <p:txBody>
          <a:bodyPr/>
          <a:lstStyle/>
          <a:p>
            <a:r>
              <a:rPr lang="en-US" dirty="0" smtClean="0"/>
              <a:t>Building on the 2014 SIPP, the SSA sponsored </a:t>
            </a:r>
            <a:r>
              <a:rPr lang="en-US" baseline="0" dirty="0" smtClean="0"/>
              <a:t>a one-time supplement, that was fielded in 2014 as a follow-up interview to wave 1 SIPP respondents.</a:t>
            </a:r>
          </a:p>
          <a:p>
            <a:endParaRPr lang="en-US" baseline="0" dirty="0" smtClean="0"/>
          </a:p>
          <a:p>
            <a:r>
              <a:rPr lang="en-US" dirty="0" smtClean="0"/>
              <a:t>(The supplement contains a number of topics previously collected in topical modules, such as </a:t>
            </a:r>
          </a:p>
          <a:p>
            <a:pPr marL="171450" lvl="0" indent="-171450">
              <a:buFont typeface="Arial" panose="020B0604020202020204" pitchFamily="34" charset="0"/>
              <a:buChar char="•"/>
            </a:pPr>
            <a:r>
              <a:rPr lang="en-US" dirty="0" smtClean="0"/>
              <a:t>Retirement related</a:t>
            </a:r>
            <a:r>
              <a:rPr lang="en-US" baseline="0" dirty="0" smtClean="0"/>
              <a:t> activities</a:t>
            </a:r>
            <a:r>
              <a:rPr lang="en-US" dirty="0" smtClean="0"/>
              <a:t> (Personal retirement account contributions and withdrawals; Pensions and retirement plan participation)</a:t>
            </a:r>
          </a:p>
          <a:p>
            <a:pPr marL="171450" lvl="0" indent="-171450">
              <a:buFont typeface="Arial" panose="020B0604020202020204" pitchFamily="34" charset="0"/>
              <a:buChar char="•"/>
            </a:pPr>
            <a:r>
              <a:rPr lang="en-US" dirty="0" smtClean="0"/>
              <a:t>Marital history)</a:t>
            </a:r>
          </a:p>
          <a:p>
            <a:pPr marL="0" indent="0">
              <a:buNone/>
            </a:pPr>
            <a:endParaRPr lang="en-US" dirty="0" smtClean="0"/>
          </a:p>
          <a:p>
            <a:pPr marL="228600" indent="-228600">
              <a:buAutoNum type="arabicParenR"/>
            </a:pPr>
            <a:r>
              <a:rPr lang="en-US" dirty="0" smtClean="0"/>
              <a:t>The SSA Supplement contains </a:t>
            </a:r>
            <a:r>
              <a:rPr lang="en-US" b="1" baseline="0" dirty="0" smtClean="0"/>
              <a:t>more than 130 questions on limitations and covers many disability areas: </a:t>
            </a:r>
          </a:p>
          <a:p>
            <a:pPr marL="228600" indent="-228600">
              <a:buAutoNum type="arabicParenR"/>
            </a:pPr>
            <a:endParaRPr lang="en-US" b="1" baseline="0" dirty="0" smtClean="0"/>
          </a:p>
          <a:p>
            <a:pPr marL="685800" lvl="1" indent="-228600">
              <a:buAutoNum type="arabicParenR"/>
            </a:pPr>
            <a:r>
              <a:rPr lang="en-US" b="1" baseline="0" dirty="0" smtClean="0"/>
              <a:t>Such as work limitations and likelihood of working,</a:t>
            </a:r>
          </a:p>
          <a:p>
            <a:pPr marL="685800" lvl="1" indent="-228600">
              <a:buAutoNum type="arabicParenR"/>
            </a:pPr>
            <a:r>
              <a:rPr lang="en-US" b="1" baseline="0" dirty="0" smtClean="0"/>
              <a:t>ADLs, and IADLs, </a:t>
            </a:r>
          </a:p>
          <a:p>
            <a:pPr marL="685800" lvl="1" indent="-228600">
              <a:buAutoNum type="arabicParenR"/>
            </a:pPr>
            <a:r>
              <a:rPr lang="en-US" b="1" baseline="0" dirty="0" smtClean="0"/>
              <a:t>as well as psychological conditions and symptoms, </a:t>
            </a:r>
          </a:p>
          <a:p>
            <a:pPr marL="228600" indent="-228600">
              <a:buAutoNum type="arabicParenR"/>
            </a:pPr>
            <a:endParaRPr lang="en-US" dirty="0" smtClean="0"/>
          </a:p>
          <a:p>
            <a:pPr marL="228600" indent="-228600">
              <a:buAutoNum type="arabicParenR"/>
            </a:pPr>
            <a:r>
              <a:rPr lang="en-US" dirty="0" smtClean="0"/>
              <a:t>And It </a:t>
            </a:r>
            <a:r>
              <a:rPr lang="en-US" baseline="0" dirty="0" smtClean="0"/>
              <a:t>can be merged with the 2014 SIPP panel to produce all sorts of analyses.</a:t>
            </a:r>
          </a:p>
          <a:p>
            <a:pPr marL="228600" indent="-228600">
              <a:buAutoNum type="arabicParenR"/>
            </a:pPr>
            <a:endParaRPr lang="en-US" baseline="0" dirty="0" smtClean="0"/>
          </a:p>
          <a:p>
            <a:pPr marL="0" indent="0">
              <a:buNone/>
            </a:pPr>
            <a:r>
              <a:rPr lang="en-US" baseline="0" dirty="0" smtClean="0"/>
              <a:t>------------------------------------------------------------------------------------------</a:t>
            </a:r>
          </a:p>
          <a:p>
            <a:endParaRPr lang="en-US" b="1" baseline="0" dirty="0" smtClean="0"/>
          </a:p>
          <a:p>
            <a:r>
              <a:rPr lang="en-US" baseline="0" dirty="0" smtClean="0"/>
              <a:t>3) The health conditions collected in the SSA were also expanded to include the original 29 categories from previous panels, as well as 10 additional categories. </a:t>
            </a:r>
          </a:p>
          <a:p>
            <a:endParaRPr lang="en-US" baseline="0" dirty="0" smtClean="0"/>
          </a:p>
          <a:p>
            <a:endParaRPr lang="en-US" baseline="0" dirty="0" smtClean="0"/>
          </a:p>
          <a:p>
            <a:endParaRPr lang="en-US" dirty="0"/>
          </a:p>
          <a:p>
            <a:endParaRPr lang="en-US" baseline="0" dirty="0" smtClean="0"/>
          </a:p>
          <a:p>
            <a:endParaRPr lang="en-US" dirty="0"/>
          </a:p>
          <a:p>
            <a:endParaRPr lang="en-US" baseline="0" dirty="0" smtClean="0"/>
          </a:p>
          <a:p>
            <a:r>
              <a:rPr lang="en-US" baseline="0" dirty="0" smtClean="0"/>
              <a:t>======================================</a:t>
            </a:r>
          </a:p>
          <a:p>
            <a:r>
              <a:rPr lang="en-US" baseline="0" dirty="0" smtClean="0"/>
              <a:t>In total, 41 categories are provided which include the original 29 health conditions, and 10 additional conditions. The other two categories being “other” and “none”. </a:t>
            </a:r>
          </a:p>
          <a:p>
            <a:endParaRPr lang="en-US" baseline="0" dirty="0" smtClean="0"/>
          </a:p>
          <a:p>
            <a:r>
              <a:rPr lang="en-US" sz="1200" b="0" i="0" u="none" strike="noStrike" kern="1200" dirty="0" smtClean="0">
                <a:solidFill>
                  <a:schemeClr val="tx1"/>
                </a:solidFill>
                <a:effectLst/>
                <a:latin typeface="+mn-lt"/>
                <a:ea typeface="+mn-ea"/>
                <a:cs typeface="+mn-cs"/>
              </a:rPr>
              <a:t>31</a:t>
            </a:r>
            <a:r>
              <a:rPr lang="en-US" dirty="0" smtClean="0"/>
              <a:t> </a:t>
            </a:r>
            <a:r>
              <a:rPr lang="en-US" sz="1200" b="0" i="0" u="none" strike="noStrike" kern="1200" dirty="0" smtClean="0">
                <a:solidFill>
                  <a:schemeClr val="tx1"/>
                </a:solidFill>
                <a:effectLst/>
                <a:latin typeface="+mn-lt"/>
                <a:ea typeface="+mn-ea"/>
                <a:cs typeface="+mn-cs"/>
              </a:rPr>
              <a:t>autistic or other developmental disorders</a:t>
            </a:r>
            <a:r>
              <a:rPr lang="en-US" dirty="0" smtClean="0"/>
              <a:t> </a:t>
            </a:r>
          </a:p>
          <a:p>
            <a:r>
              <a:rPr lang="en-US" sz="1200" b="0" i="0" u="none" strike="noStrike" kern="1200" dirty="0" smtClean="0">
                <a:solidFill>
                  <a:schemeClr val="tx1"/>
                </a:solidFill>
                <a:effectLst/>
                <a:latin typeface="+mn-lt"/>
                <a:ea typeface="+mn-ea"/>
                <a:cs typeface="+mn-cs"/>
              </a:rPr>
              <a:t>32</a:t>
            </a:r>
            <a:r>
              <a:rPr lang="en-US" dirty="0" smtClean="0"/>
              <a:t> </a:t>
            </a:r>
            <a:r>
              <a:rPr lang="en-US" sz="1200" b="0" i="0" u="none" strike="noStrike" kern="1200" dirty="0" smtClean="0">
                <a:solidFill>
                  <a:schemeClr val="tx1"/>
                </a:solidFill>
                <a:effectLst/>
                <a:latin typeface="+mn-lt"/>
                <a:ea typeface="+mn-ea"/>
                <a:cs typeface="+mn-cs"/>
              </a:rPr>
              <a:t>autoimmune disorders</a:t>
            </a:r>
            <a:r>
              <a:rPr lang="en-US" dirty="0" smtClean="0"/>
              <a:t> </a:t>
            </a:r>
          </a:p>
          <a:p>
            <a:r>
              <a:rPr lang="en-US" sz="1200" b="0" i="0" u="none" strike="noStrike" kern="1200" dirty="0" smtClean="0">
                <a:solidFill>
                  <a:schemeClr val="tx1"/>
                </a:solidFill>
                <a:effectLst/>
                <a:latin typeface="+mn-lt"/>
                <a:ea typeface="+mn-ea"/>
                <a:cs typeface="+mn-cs"/>
              </a:rPr>
              <a:t>33</a:t>
            </a:r>
            <a:r>
              <a:rPr lang="en-US" dirty="0" smtClean="0"/>
              <a:t> </a:t>
            </a:r>
            <a:r>
              <a:rPr lang="en-US" sz="1200" b="0" i="0" u="none" strike="noStrike" kern="1200" dirty="0" smtClean="0">
                <a:solidFill>
                  <a:schemeClr val="tx1"/>
                </a:solidFill>
                <a:effectLst/>
                <a:latin typeface="+mn-lt"/>
                <a:ea typeface="+mn-ea"/>
                <a:cs typeface="+mn-cs"/>
              </a:rPr>
              <a:t>brain Injury/Damage</a:t>
            </a:r>
            <a:r>
              <a:rPr lang="en-US" dirty="0" smtClean="0"/>
              <a:t> </a:t>
            </a:r>
          </a:p>
          <a:p>
            <a:r>
              <a:rPr lang="en-US" sz="1200" b="0" i="0" u="none" strike="noStrike" kern="1200" dirty="0" smtClean="0">
                <a:solidFill>
                  <a:schemeClr val="tx1"/>
                </a:solidFill>
                <a:effectLst/>
                <a:latin typeface="+mn-lt"/>
                <a:ea typeface="+mn-ea"/>
                <a:cs typeface="+mn-cs"/>
              </a:rPr>
              <a:t>34</a:t>
            </a:r>
            <a:r>
              <a:rPr lang="en-US" dirty="0" smtClean="0"/>
              <a:t> </a:t>
            </a:r>
            <a:r>
              <a:rPr lang="en-US" sz="1200" b="0" i="0" u="none" strike="noStrike" kern="1200" dirty="0" smtClean="0">
                <a:solidFill>
                  <a:schemeClr val="tx1"/>
                </a:solidFill>
                <a:effectLst/>
                <a:latin typeface="+mn-lt"/>
                <a:ea typeface="+mn-ea"/>
                <a:cs typeface="+mn-cs"/>
              </a:rPr>
              <a:t>conditions or diseases affecting the veins/arteries</a:t>
            </a:r>
            <a:r>
              <a:rPr lang="en-US" dirty="0" smtClean="0"/>
              <a:t> </a:t>
            </a:r>
          </a:p>
          <a:p>
            <a:r>
              <a:rPr lang="en-US" sz="1200" b="0" i="0" u="none" strike="noStrike" kern="1200" dirty="0" smtClean="0">
                <a:solidFill>
                  <a:schemeClr val="tx1"/>
                </a:solidFill>
                <a:effectLst/>
                <a:latin typeface="+mn-lt"/>
                <a:ea typeface="+mn-ea"/>
                <a:cs typeface="+mn-cs"/>
              </a:rPr>
              <a:t>35</a:t>
            </a:r>
            <a:r>
              <a:rPr lang="en-US" dirty="0" smtClean="0"/>
              <a:t> </a:t>
            </a:r>
            <a:r>
              <a:rPr lang="en-US" sz="1200" b="0" i="0" u="none" strike="noStrike" kern="1200" dirty="0" smtClean="0">
                <a:solidFill>
                  <a:schemeClr val="tx1"/>
                </a:solidFill>
                <a:effectLst/>
                <a:latin typeface="+mn-lt"/>
                <a:ea typeface="+mn-ea"/>
                <a:cs typeface="+mn-cs"/>
              </a:rPr>
              <a:t>hematological disorders</a:t>
            </a:r>
            <a:r>
              <a:rPr lang="en-US" dirty="0" smtClean="0"/>
              <a:t> </a:t>
            </a:r>
          </a:p>
          <a:p>
            <a:r>
              <a:rPr lang="en-US" sz="1200" b="0" i="0" u="none" strike="noStrike" kern="1200" dirty="0" smtClean="0">
                <a:solidFill>
                  <a:schemeClr val="tx1"/>
                </a:solidFill>
                <a:effectLst/>
                <a:latin typeface="+mn-lt"/>
                <a:ea typeface="+mn-ea"/>
                <a:cs typeface="+mn-cs"/>
              </a:rPr>
              <a:t>36</a:t>
            </a:r>
            <a:r>
              <a:rPr lang="en-US" dirty="0" smtClean="0"/>
              <a:t> </a:t>
            </a:r>
            <a:r>
              <a:rPr lang="en-US" sz="1200" b="0" i="0" u="none" strike="noStrike" kern="1200" dirty="0" smtClean="0">
                <a:solidFill>
                  <a:schemeClr val="tx1"/>
                </a:solidFill>
                <a:effectLst/>
                <a:latin typeface="+mn-lt"/>
                <a:ea typeface="+mn-ea"/>
                <a:cs typeface="+mn-cs"/>
              </a:rPr>
              <a:t>other neurological disorders or conditions</a:t>
            </a:r>
            <a:r>
              <a:rPr lang="en-US" dirty="0" smtClean="0"/>
              <a:t> </a:t>
            </a:r>
          </a:p>
          <a:p>
            <a:r>
              <a:rPr lang="en-US" sz="1200" b="0" i="0" u="none" strike="noStrike" kern="1200" dirty="0" smtClean="0">
                <a:solidFill>
                  <a:schemeClr val="tx1"/>
                </a:solidFill>
                <a:effectLst/>
                <a:latin typeface="+mn-lt"/>
                <a:ea typeface="+mn-ea"/>
                <a:cs typeface="+mn-cs"/>
              </a:rPr>
              <a:t>37</a:t>
            </a:r>
            <a:r>
              <a:rPr lang="en-US" dirty="0" smtClean="0"/>
              <a:t> </a:t>
            </a:r>
            <a:r>
              <a:rPr lang="en-US" sz="1200" b="0" i="0" u="none" strike="noStrike" kern="1200" dirty="0" smtClean="0">
                <a:solidFill>
                  <a:schemeClr val="tx1"/>
                </a:solidFill>
                <a:effectLst/>
                <a:latin typeface="+mn-lt"/>
                <a:ea typeface="+mn-ea"/>
                <a:cs typeface="+mn-cs"/>
              </a:rPr>
              <a:t>other digestive system disorders or conditions</a:t>
            </a:r>
            <a:r>
              <a:rPr lang="en-US" dirty="0" smtClean="0"/>
              <a:t> </a:t>
            </a:r>
            <a:r>
              <a:rPr lang="en-US" sz="1200" b="0" i="0" u="none" strike="noStrike" kern="1200" dirty="0" smtClean="0">
                <a:solidFill>
                  <a:schemeClr val="tx1"/>
                </a:solidFill>
                <a:effectLst/>
                <a:latin typeface="+mn-lt"/>
                <a:ea typeface="+mn-ea"/>
                <a:cs typeface="+mn-cs"/>
              </a:rPr>
              <a:t>38</a:t>
            </a:r>
            <a:r>
              <a:rPr lang="en-US" dirty="0" smtClean="0"/>
              <a:t> </a:t>
            </a:r>
            <a:r>
              <a:rPr lang="en-US" sz="1200" b="0" i="0" u="none" strike="noStrike" kern="1200" dirty="0" smtClean="0">
                <a:solidFill>
                  <a:schemeClr val="tx1"/>
                </a:solidFill>
                <a:effectLst/>
                <a:latin typeface="+mn-lt"/>
                <a:ea typeface="+mn-ea"/>
                <a:cs typeface="+mn-cs"/>
              </a:rPr>
              <a:t>other endocrine system disorders (including pituitary, parathyroid, adrenal, or pancreas)</a:t>
            </a:r>
            <a:r>
              <a:rPr lang="en-US" dirty="0" smtClean="0"/>
              <a:t> </a:t>
            </a:r>
          </a:p>
          <a:p>
            <a:r>
              <a:rPr lang="en-US" sz="1200" b="0" i="0" u="none" strike="noStrike" kern="1200" dirty="0" smtClean="0">
                <a:solidFill>
                  <a:schemeClr val="tx1"/>
                </a:solidFill>
                <a:effectLst/>
                <a:latin typeface="+mn-lt"/>
                <a:ea typeface="+mn-ea"/>
                <a:cs typeface="+mn-cs"/>
              </a:rPr>
              <a:t>39</a:t>
            </a:r>
            <a:r>
              <a:rPr lang="en-US" dirty="0" smtClean="0"/>
              <a:t> </a:t>
            </a:r>
            <a:r>
              <a:rPr lang="en-US" sz="1200" b="0" i="0" u="none" strike="noStrike" kern="1200" dirty="0" smtClean="0">
                <a:solidFill>
                  <a:schemeClr val="tx1"/>
                </a:solidFill>
                <a:effectLst/>
                <a:latin typeface="+mn-lt"/>
                <a:ea typeface="+mn-ea"/>
                <a:cs typeface="+mn-cs"/>
              </a:rPr>
              <a:t>other genetic or congenital conditions</a:t>
            </a:r>
            <a:r>
              <a:rPr lang="en-US" dirty="0" smtClean="0"/>
              <a:t> </a:t>
            </a:r>
            <a:r>
              <a:rPr lang="en-US" sz="1200" b="0" i="0" u="none" strike="noStrike" kern="1200" dirty="0" smtClean="0">
                <a:solidFill>
                  <a:schemeClr val="tx1"/>
                </a:solidFill>
                <a:effectLst/>
                <a:latin typeface="+mn-lt"/>
                <a:ea typeface="+mn-ea"/>
                <a:cs typeface="+mn-cs"/>
              </a:rPr>
              <a:t>40</a:t>
            </a:r>
            <a:r>
              <a:rPr lang="en-US" dirty="0" smtClean="0"/>
              <a:t> </a:t>
            </a:r>
            <a:r>
              <a:rPr lang="en-US" sz="1200" b="0" i="0" u="none" strike="noStrike" kern="1200" dirty="0" smtClean="0">
                <a:solidFill>
                  <a:schemeClr val="tx1"/>
                </a:solidFill>
                <a:effectLst/>
                <a:latin typeface="+mn-lt"/>
                <a:ea typeface="+mn-ea"/>
                <a:cs typeface="+mn-cs"/>
              </a:rPr>
              <a:t>pain disorders</a:t>
            </a:r>
            <a:r>
              <a:rPr lang="en-US" dirty="0" smtClean="0"/>
              <a:t> </a:t>
            </a:r>
          </a:p>
          <a:p>
            <a:endParaRPr lang="en-US" baseline="0" dirty="0" smtClean="0"/>
          </a:p>
          <a:p>
            <a:r>
              <a:rPr lang="en-US" baseline="0" dirty="0" smtClean="0"/>
              <a:t>------------------------------</a:t>
            </a:r>
          </a:p>
          <a:p>
            <a:r>
              <a:rPr lang="en-US" baseline="0" dirty="0" smtClean="0"/>
              <a:t>How capture worked then and now [if needed]:</a:t>
            </a:r>
          </a:p>
          <a:p>
            <a:r>
              <a:rPr lang="en-US" baseline="0" dirty="0" smtClean="0"/>
              <a:t>3) </a:t>
            </a:r>
            <a:r>
              <a:rPr lang="en-US" b="1" baseline="0" dirty="0" smtClean="0"/>
              <a:t>Previously</a:t>
            </a:r>
            <a:r>
              <a:rPr lang="en-US" baseline="0" dirty="0" smtClean="0"/>
              <a:t>, the SIPP topical modules used </a:t>
            </a:r>
            <a:r>
              <a:rPr lang="en-US" sz="1200" kern="1200" dirty="0" smtClean="0">
                <a:solidFill>
                  <a:schemeClr val="tx1"/>
                </a:solidFill>
                <a:effectLst/>
                <a:latin typeface="+mn-lt"/>
                <a:ea typeface="+mn-ea"/>
                <a:cs typeface="+mn-cs"/>
              </a:rPr>
              <a:t>a list of </a:t>
            </a:r>
            <a:r>
              <a:rPr lang="en-US" sz="1200" b="1" kern="1200" dirty="0" smtClean="0">
                <a:solidFill>
                  <a:schemeClr val="tx1"/>
                </a:solidFill>
                <a:effectLst/>
                <a:latin typeface="+mn-lt"/>
                <a:ea typeface="+mn-ea"/>
                <a:cs typeface="+mn-cs"/>
              </a:rPr>
              <a:t>29 health conditions</a:t>
            </a:r>
            <a:r>
              <a:rPr lang="en-US" sz="1200" kern="1200" dirty="0" smtClean="0">
                <a:solidFill>
                  <a:schemeClr val="tx1"/>
                </a:solidFill>
                <a:effectLst/>
                <a:latin typeface="+mn-lt"/>
                <a:ea typeface="+mn-ea"/>
                <a:cs typeface="+mn-cs"/>
              </a:rPr>
              <a:t>, plus</a:t>
            </a:r>
            <a:r>
              <a:rPr lang="en-US" sz="1200" kern="1200" baseline="0" dirty="0" smtClean="0">
                <a:solidFill>
                  <a:schemeClr val="tx1"/>
                </a:solidFill>
                <a:effectLst/>
                <a:latin typeface="+mn-lt"/>
                <a:ea typeface="+mn-ea"/>
                <a:cs typeface="+mn-cs"/>
              </a:rPr>
              <a:t> a final catch-all category of “other”</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4) Naturally, it may be </a:t>
            </a:r>
            <a:r>
              <a:rPr lang="en-US" sz="1200" b="1" kern="1200" baseline="0" dirty="0" smtClean="0">
                <a:solidFill>
                  <a:schemeClr val="tx1"/>
                </a:solidFill>
                <a:effectLst/>
                <a:latin typeface="+mn-lt"/>
                <a:ea typeface="+mn-ea"/>
                <a:cs typeface="+mn-cs"/>
              </a:rPr>
              <a:t>difficult mid-interview to scan such a long list </a:t>
            </a:r>
            <a:r>
              <a:rPr lang="en-US" sz="1200" kern="1200" baseline="0" dirty="0" smtClean="0">
                <a:solidFill>
                  <a:schemeClr val="tx1"/>
                </a:solidFill>
                <a:effectLst/>
                <a:latin typeface="+mn-lt"/>
                <a:ea typeface="+mn-ea"/>
                <a:cs typeface="+mn-cs"/>
              </a:rPr>
              <a:t>to figure out where a reported condition fits in.  And a great </a:t>
            </a:r>
            <a:r>
              <a:rPr lang="en-US" sz="1200" b="1" kern="1200" baseline="0" dirty="0" smtClean="0">
                <a:solidFill>
                  <a:schemeClr val="tx1"/>
                </a:solidFill>
                <a:effectLst/>
                <a:latin typeface="+mn-lt"/>
                <a:ea typeface="+mn-ea"/>
                <a:cs typeface="+mn-cs"/>
              </a:rPr>
              <a:t>many conditions did not fit into the list of 29</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particularly over the course of time</a:t>
            </a:r>
            <a:r>
              <a:rPr lang="en-US" sz="1200" kern="1200" baseline="0" dirty="0" smtClean="0">
                <a:solidFill>
                  <a:schemeClr val="tx1"/>
                </a:solidFill>
                <a:effectLst/>
                <a:latin typeface="+mn-lt"/>
                <a:ea typeface="+mn-ea"/>
                <a:cs typeface="+mn-cs"/>
              </a:rPr>
              <a:t> as the contours of public health change.</a:t>
            </a:r>
          </a:p>
          <a:p>
            <a:r>
              <a:rPr lang="en-US" sz="1200" kern="1200" baseline="0" dirty="0" smtClean="0">
                <a:solidFill>
                  <a:schemeClr val="tx1"/>
                </a:solidFill>
                <a:effectLst/>
                <a:latin typeface="+mn-lt"/>
                <a:ea typeface="+mn-ea"/>
                <a:cs typeface="+mn-cs"/>
              </a:rPr>
              <a:t>5) For both of these reasons, an </a:t>
            </a:r>
            <a:r>
              <a:rPr lang="en-US" sz="1200" b="1" kern="1200" baseline="0" dirty="0" smtClean="0">
                <a:solidFill>
                  <a:schemeClr val="tx1"/>
                </a:solidFill>
                <a:effectLst/>
                <a:latin typeface="+mn-lt"/>
                <a:ea typeface="+mn-ea"/>
                <a:cs typeface="+mn-cs"/>
              </a:rPr>
              <a:t>excessive number of responses were reported as “other”.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6) This new survey design </a:t>
            </a:r>
            <a:r>
              <a:rPr lang="en-US" sz="1200" b="1" kern="1200" baseline="0" dirty="0" smtClean="0">
                <a:solidFill>
                  <a:schemeClr val="tx1"/>
                </a:solidFill>
                <a:effectLst/>
                <a:latin typeface="+mn-lt"/>
                <a:ea typeface="+mn-ea"/>
                <a:cs typeface="+mn-cs"/>
              </a:rPr>
              <a:t>allows the name of the health condition </a:t>
            </a:r>
            <a:r>
              <a:rPr lang="en-US" sz="1200" kern="1200" baseline="0" dirty="0" smtClean="0">
                <a:solidFill>
                  <a:schemeClr val="tx1"/>
                </a:solidFill>
                <a:effectLst/>
                <a:latin typeface="+mn-lt"/>
                <a:ea typeface="+mn-ea"/>
                <a:cs typeface="+mn-cs"/>
              </a:rPr>
              <a:t>to be typed into the instrument </a:t>
            </a:r>
            <a:r>
              <a:rPr lang="en-US" sz="1200" b="1" kern="1200" baseline="0" dirty="0" smtClean="0">
                <a:solidFill>
                  <a:schemeClr val="tx1"/>
                </a:solidFill>
                <a:effectLst/>
                <a:latin typeface="+mn-lt"/>
                <a:ea typeface="+mn-ea"/>
                <a:cs typeface="+mn-cs"/>
              </a:rPr>
              <a:t>as reported</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7) As soon as the </a:t>
            </a:r>
            <a:r>
              <a:rPr lang="en-US" sz="1200" b="1" kern="1200" baseline="0" dirty="0" smtClean="0">
                <a:solidFill>
                  <a:schemeClr val="tx1"/>
                </a:solidFill>
                <a:effectLst/>
                <a:latin typeface="+mn-lt"/>
                <a:ea typeface="+mn-ea"/>
                <a:cs typeface="+mn-cs"/>
              </a:rPr>
              <a:t>first three letters are typed in,</a:t>
            </a:r>
            <a:r>
              <a:rPr lang="en-US" sz="1200" kern="1200" baseline="0" dirty="0" smtClean="0">
                <a:solidFill>
                  <a:schemeClr val="tx1"/>
                </a:solidFill>
                <a:effectLst/>
                <a:latin typeface="+mn-lt"/>
                <a:ea typeface="+mn-ea"/>
                <a:cs typeface="+mn-cs"/>
              </a:rPr>
              <a:t> a </a:t>
            </a:r>
            <a:r>
              <a:rPr lang="en-US" sz="1200" b="1" kern="1200" baseline="0" dirty="0" smtClean="0">
                <a:solidFill>
                  <a:schemeClr val="tx1"/>
                </a:solidFill>
                <a:effectLst/>
                <a:latin typeface="+mn-lt"/>
                <a:ea typeface="+mn-ea"/>
                <a:cs typeface="+mn-cs"/>
              </a:rPr>
              <a:t>short list of conditions containing those letters </a:t>
            </a:r>
            <a:r>
              <a:rPr lang="en-US" sz="1200" kern="1200" baseline="0" dirty="0" smtClean="0">
                <a:solidFill>
                  <a:schemeClr val="tx1"/>
                </a:solidFill>
                <a:effectLst/>
                <a:latin typeface="+mn-lt"/>
                <a:ea typeface="+mn-ea"/>
                <a:cs typeface="+mn-cs"/>
              </a:rPr>
              <a:t>will pop up for the interviewer to choose from.  </a:t>
            </a:r>
          </a:p>
          <a:p>
            <a:r>
              <a:rPr lang="en-US" sz="1200" kern="1200" baseline="0" dirty="0" smtClean="0">
                <a:solidFill>
                  <a:schemeClr val="tx1"/>
                </a:solidFill>
                <a:effectLst/>
                <a:latin typeface="+mn-lt"/>
                <a:ea typeface="+mn-ea"/>
                <a:cs typeface="+mn-cs"/>
              </a:rPr>
              <a:t>8) The instrument will offer about </a:t>
            </a:r>
            <a:r>
              <a:rPr lang="en-US" sz="1200" b="1" kern="1200" baseline="0" dirty="0" smtClean="0">
                <a:solidFill>
                  <a:schemeClr val="tx1"/>
                </a:solidFill>
                <a:effectLst/>
                <a:latin typeface="+mn-lt"/>
                <a:ea typeface="+mn-ea"/>
                <a:cs typeface="+mn-cs"/>
              </a:rPr>
              <a:t>400 different condition names total</a:t>
            </a:r>
            <a:r>
              <a:rPr lang="en-US" sz="1200" kern="1200" baseline="0" dirty="0" smtClean="0">
                <a:solidFill>
                  <a:schemeClr val="tx1"/>
                </a:solidFill>
                <a:effectLst/>
                <a:latin typeface="+mn-lt"/>
                <a:ea typeface="+mn-ea"/>
                <a:cs typeface="+mn-cs"/>
              </a:rPr>
              <a:t>, with each one already associated with an ICD-10 code to help with data processing.</a:t>
            </a:r>
          </a:p>
          <a:p>
            <a:endParaRPr lang="en-US" sz="1200" kern="1200" baseline="0" dirty="0" smtClean="0">
              <a:solidFill>
                <a:schemeClr val="tx1"/>
              </a:solidFill>
              <a:effectLst/>
              <a:latin typeface="+mn-lt"/>
              <a:ea typeface="+mn-ea"/>
              <a:cs typeface="+mn-cs"/>
            </a:endParaRP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EFCFE7FC-E445-454D-B894-CD639837955D}" type="slidenum">
              <a:rPr lang="en-US" smtClean="0"/>
              <a:t>11</a:t>
            </a:fld>
            <a:endParaRPr lang="en-US"/>
          </a:p>
        </p:txBody>
      </p:sp>
    </p:spTree>
    <p:extLst>
      <p:ext uri="{BB962C8B-B14F-4D97-AF65-F5344CB8AC3E}">
        <p14:creationId xmlns:p14="http://schemas.microsoft.com/office/powerpoint/2010/main" val="308559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smtClean="0"/>
              <a:t>Using data collected in the SSA Supplement as well as wave 1 of the 2014 SIPP panel, we released The Americans with Disabilities: 2014 report </a:t>
            </a:r>
          </a:p>
          <a:p>
            <a:pPr marL="171450" indent="-171450">
              <a:buFont typeface="Arial" panose="020B0604020202020204" pitchFamily="34" charset="0"/>
              <a:buChar char="•"/>
            </a:pPr>
            <a:r>
              <a:rPr lang="en-US" b="0" baseline="0" dirty="0" smtClean="0"/>
              <a:t>released in November of 2018.</a:t>
            </a:r>
          </a:p>
          <a:p>
            <a:pPr marL="0" indent="0">
              <a:buNone/>
            </a:pPr>
            <a:endParaRPr lang="en-US" b="0" dirty="0" smtClean="0"/>
          </a:p>
          <a:p>
            <a:pPr marL="0" indent="0">
              <a:buNone/>
            </a:pPr>
            <a:r>
              <a:rPr lang="en-US" b="0" baseline="0" dirty="0" smtClean="0"/>
              <a:t>Which provides statistics on a broad range of areas s</a:t>
            </a:r>
            <a:r>
              <a:rPr lang="en-US" b="0" dirty="0" smtClean="0"/>
              <a:t>uch as </a:t>
            </a:r>
          </a:p>
          <a:p>
            <a:pPr marL="171450" indent="-171450">
              <a:buFont typeface="Arial" panose="020B0604020202020204" pitchFamily="34" charset="0"/>
              <a:buChar char="•"/>
            </a:pPr>
            <a:r>
              <a:rPr lang="en-US" b="0" dirty="0" smtClean="0"/>
              <a:t>severe</a:t>
            </a:r>
            <a:r>
              <a:rPr lang="en-US" b="0" baseline="0" dirty="0" smtClean="0"/>
              <a:t> and non-severe disability, specific functional limitations, and psychological symptoms. </a:t>
            </a:r>
          </a:p>
          <a:p>
            <a:pPr marL="171450" indent="-171450">
              <a:buFont typeface="Arial" panose="020B0604020202020204" pitchFamily="34" charset="0"/>
              <a:buChar char="•"/>
            </a:pPr>
            <a:r>
              <a:rPr lang="en-US" b="0" baseline="0" dirty="0" smtClean="0"/>
              <a:t>As well as various socio-economic characteristics of the population with disabilities.</a:t>
            </a:r>
          </a:p>
          <a:p>
            <a:pPr marL="0" indent="0">
              <a:buNone/>
            </a:pPr>
            <a:endParaRPr lang="en-US" b="0" baseline="0" dirty="0" smtClean="0"/>
          </a:p>
          <a:p>
            <a:pPr marL="0" indent="0">
              <a:buNone/>
            </a:pPr>
            <a:endParaRPr lang="en-US" b="0" baseline="0" dirty="0" smtClean="0"/>
          </a:p>
          <a:p>
            <a:pPr marL="0" indent="0">
              <a:buNone/>
            </a:pPr>
            <a:r>
              <a:rPr lang="en-US" b="0" baseline="0" dirty="0" smtClean="0"/>
              <a:t>--------------------------------------</a:t>
            </a:r>
          </a:p>
          <a:p>
            <a:pPr marL="0" indent="0">
              <a:buNone/>
            </a:pPr>
            <a:r>
              <a:rPr lang="en-US" b="0" dirty="0" smtClean="0"/>
              <a:t>Disability types:</a:t>
            </a:r>
          </a:p>
          <a:p>
            <a:pPr marL="0" indent="0">
              <a:buNone/>
            </a:pPr>
            <a:r>
              <a:rPr lang="en-US" b="0" dirty="0" smtClean="0"/>
              <a:t>Hearing, seeing, functional limitations, ADLs &amp; IADLs, cognitive, mental, and emotional functioning</a:t>
            </a:r>
          </a:p>
          <a:p>
            <a:pPr marL="0" indent="0">
              <a:buNone/>
            </a:pPr>
            <a:endParaRPr lang="en-US" b="0" dirty="0" smtClean="0"/>
          </a:p>
          <a:p>
            <a:pPr marL="0" indent="0">
              <a:buNone/>
            </a:pPr>
            <a:r>
              <a:rPr lang="en-US" b="0" dirty="0" smtClean="0"/>
              <a:t>Socio-economic characteristics:</a:t>
            </a:r>
          </a:p>
          <a:p>
            <a:pPr marL="0" indent="0">
              <a:buNone/>
            </a:pPr>
            <a:r>
              <a:rPr lang="en-US" b="0" dirty="0" smtClean="0"/>
              <a:t>Personal</a:t>
            </a:r>
            <a:r>
              <a:rPr lang="en-US" b="0" baseline="0" dirty="0" smtClean="0"/>
              <a:t> Earnings, Family Income, Poverty Status, participation in public programs, health insurance coverage, and health care utilization</a:t>
            </a:r>
          </a:p>
          <a:p>
            <a:pPr marL="0" indent="0">
              <a:buNone/>
            </a:pPr>
            <a:endParaRPr lang="en-US" b="0" baseline="0" dirty="0" smtClean="0"/>
          </a:p>
          <a:p>
            <a:pPr marL="0" indent="0">
              <a:buNone/>
            </a:pPr>
            <a:r>
              <a:rPr lang="en-US" b="0" baseline="0" dirty="0" smtClean="0"/>
              <a:t>Disability prevalence among children, and school engagement of children with a disability.</a:t>
            </a:r>
            <a:endParaRPr lang="en-US" b="0" dirty="0" smtClean="0"/>
          </a:p>
        </p:txBody>
      </p:sp>
      <p:sp>
        <p:nvSpPr>
          <p:cNvPr id="4" name="Slide Number Placeholder 3"/>
          <p:cNvSpPr>
            <a:spLocks noGrp="1"/>
          </p:cNvSpPr>
          <p:nvPr>
            <p:ph type="sldNum" sz="quarter" idx="10"/>
          </p:nvPr>
        </p:nvSpPr>
        <p:spPr/>
        <p:txBody>
          <a:bodyPr/>
          <a:lstStyle/>
          <a:p>
            <a:fld id="{EFCFE7FC-E445-454D-B894-CD639837955D}" type="slidenum">
              <a:rPr lang="en-US" smtClean="0"/>
              <a:t>12</a:t>
            </a:fld>
            <a:endParaRPr lang="en-US"/>
          </a:p>
        </p:txBody>
      </p:sp>
    </p:spTree>
    <p:extLst>
      <p:ext uri="{BB962C8B-B14F-4D97-AF65-F5344CB8AC3E}">
        <p14:creationId xmlns:p14="http://schemas.microsoft.com/office/powerpoint/2010/main" val="3322471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81000"/>
            <a:ext cx="4648200" cy="3486150"/>
          </a:xfrm>
        </p:spPr>
      </p:sp>
      <p:sp>
        <p:nvSpPr>
          <p:cNvPr id="3" name="Notes Placeholder 2"/>
          <p:cNvSpPr>
            <a:spLocks noGrp="1"/>
          </p:cNvSpPr>
          <p:nvPr>
            <p:ph type="body" idx="1"/>
          </p:nvPr>
        </p:nvSpPr>
        <p:spPr>
          <a:xfrm>
            <a:off x="381000" y="3962400"/>
            <a:ext cx="6248400" cy="4572000"/>
          </a:xfrm>
        </p:spPr>
        <p:txBody>
          <a:bodyPr/>
          <a:lstStyle/>
          <a:p>
            <a:r>
              <a:rPr lang="en-US" b="0" i="0" u="none" strike="noStrike" kern="1200" baseline="0" dirty="0" smtClean="0">
                <a:solidFill>
                  <a:schemeClr val="tx1"/>
                </a:solidFill>
              </a:rPr>
              <a:t>This brings us to some recent research that we’ve done.</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This paper is by Edward </a:t>
            </a:r>
            <a:r>
              <a:rPr lang="en-US" b="0" i="0" u="none" strike="noStrike" kern="1200" baseline="0" dirty="0" err="1" smtClean="0">
                <a:solidFill>
                  <a:schemeClr val="tx1"/>
                </a:solidFill>
              </a:rPr>
              <a:t>Berchick</a:t>
            </a:r>
            <a:r>
              <a:rPr lang="en-US" b="0" i="0" u="none" strike="noStrike" kern="1200" baseline="0" dirty="0" smtClean="0">
                <a:solidFill>
                  <a:schemeClr val="tx1"/>
                </a:solidFill>
              </a:rPr>
              <a:t> and he presented it at the 2018 PAA Annual Meeting, Denver, CO</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Used ACS 5-year data (2012-2016) to explore the variation across counties between disability status and GEDs as the highest level of educational attainment</a:t>
            </a:r>
          </a:p>
          <a:p>
            <a:endParaRPr lang="en-US" b="0" i="0" u="none" strike="noStrike" kern="120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cs typeface="Arial" panose="020B0604020202020204" pitchFamily="34" charset="0"/>
              </a:rPr>
              <a:t>(One</a:t>
            </a:r>
            <a:r>
              <a:rPr lang="en-US" baseline="0" dirty="0" smtClean="0">
                <a:cs typeface="Arial" panose="020B0604020202020204" pitchFamily="34" charset="0"/>
              </a:rPr>
              <a:t> of the reasons he wanted to look at this is because other research has shown that </a:t>
            </a:r>
            <a:r>
              <a:rPr lang="en-US" dirty="0" smtClean="0"/>
              <a:t>GED earners are less healthy than those who have high school diplomas and have health profiles that are generally indistinguishable from</a:t>
            </a:r>
            <a:r>
              <a:rPr lang="en-US" baseline="0" dirty="0" smtClean="0"/>
              <a:t> </a:t>
            </a:r>
            <a:r>
              <a:rPr lang="en-US" dirty="0" smtClean="0"/>
              <a:t>those of high school dropouts.)</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Results indicate that the association between GEDs and disability varies by county, however, the individual and county-level characteristics modeled could not explain why that variation exists. </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Some of the county characteristics he modeled were: GED educational attainment rates, poverty rates, and unemployment rates </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Future research will look at other possible explanations for the variation across counties, such as:</a:t>
            </a:r>
          </a:p>
          <a:p>
            <a:r>
              <a:rPr lang="en-US" dirty="0" smtClean="0">
                <a:cs typeface="Arial" panose="020B0604020202020204" pitchFamily="34" charset="0"/>
              </a:rPr>
              <a:t>School quality within counties; or Variation in local availability of postsecondary options that may impact who is captured as a GED recipient in the ACS</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a:t>
            </a:r>
          </a:p>
          <a:p>
            <a:r>
              <a:rPr lang="en-US" b="0" i="0" u="none" strike="noStrike" kern="1200" baseline="0" dirty="0" smtClean="0">
                <a:solidFill>
                  <a:schemeClr val="tx1"/>
                </a:solidFill>
              </a:rPr>
              <a:t>Building on previous research that found variation by states in the relationship between disability status and GED attainment</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Does the relationship between health and GED attainment depend on whether the person lives in an area where GED receipt is common?</a:t>
            </a:r>
          </a:p>
          <a:p>
            <a:pPr marL="285750" lvl="0" indent="-285750">
              <a:buFont typeface="Wingdings" panose="05000000000000000000" pitchFamily="2" charset="2"/>
              <a:buChar char="§"/>
            </a:pPr>
            <a:r>
              <a:rPr lang="en-US" dirty="0" smtClean="0">
                <a:cs typeface="Arial" panose="020B0604020202020204" pitchFamily="34" charset="0"/>
              </a:rPr>
              <a:t>Nested hierarchical models with random intercepts and random slopes for education</a:t>
            </a:r>
          </a:p>
          <a:p>
            <a:pPr marL="285750" lvl="0" indent="-285750">
              <a:buFont typeface="Wingdings" panose="05000000000000000000" pitchFamily="2" charset="2"/>
              <a:buChar char="§"/>
            </a:pPr>
            <a:r>
              <a:rPr lang="en-US" dirty="0" smtClean="0">
                <a:cs typeface="Arial" panose="020B0604020202020204" pitchFamily="34" charset="0"/>
              </a:rPr>
              <a:t>Estimated Men and Women separately</a:t>
            </a:r>
          </a:p>
          <a:p>
            <a:pPr marL="0" lvl="0" indent="0">
              <a:buFont typeface="Wingdings" panose="05000000000000000000" pitchFamily="2" charset="2"/>
              <a:buNone/>
            </a:pPr>
            <a:endParaRPr lang="en-US" dirty="0" smtClean="0">
              <a:cs typeface="Arial" panose="020B0604020202020204" pitchFamily="34" charset="0"/>
            </a:endParaRPr>
          </a:p>
          <a:p>
            <a:r>
              <a:rPr lang="en-US" dirty="0"/>
              <a:t>===============================================</a:t>
            </a:r>
          </a:p>
          <a:p>
            <a:r>
              <a:rPr lang="en-US" dirty="0"/>
              <a:t>County-level: </a:t>
            </a:r>
          </a:p>
          <a:p>
            <a:pPr marL="171450" indent="-171450">
              <a:buFont typeface="Arial" panose="020B0604020202020204" pitchFamily="34" charset="0"/>
              <a:buChar char="•"/>
            </a:pPr>
            <a:r>
              <a:rPr lang="en-US" dirty="0"/>
              <a:t>(M3) Percent of county with GED only</a:t>
            </a:r>
          </a:p>
          <a:p>
            <a:pPr marL="171450" indent="-171450">
              <a:buFont typeface="Arial" panose="020B0604020202020204" pitchFamily="34" charset="0"/>
              <a:buChar char="•"/>
            </a:pPr>
            <a:r>
              <a:rPr lang="en-US" dirty="0"/>
              <a:t>(M3) Percent of county that did not finish high school</a:t>
            </a:r>
          </a:p>
          <a:p>
            <a:pPr marL="171450" indent="-171450">
              <a:buFont typeface="Arial" panose="020B0604020202020204" pitchFamily="34" charset="0"/>
              <a:buChar char="•"/>
            </a:pPr>
            <a:r>
              <a:rPr lang="en-US" dirty="0"/>
              <a:t>(M4) Percent of count in poverty</a:t>
            </a:r>
          </a:p>
          <a:p>
            <a:pPr marL="171450" indent="-171450">
              <a:buFont typeface="Arial" panose="020B0604020202020204" pitchFamily="34" charset="0"/>
              <a:buChar char="•"/>
            </a:pPr>
            <a:r>
              <a:rPr lang="en-US" dirty="0"/>
              <a:t>(M4) County-level unemployment rate</a:t>
            </a:r>
          </a:p>
          <a:p>
            <a:endParaRPr lang="en-US" dirty="0"/>
          </a:p>
          <a:p>
            <a:r>
              <a:rPr lang="en-US" dirty="0"/>
              <a:t>Individual-level – did not help explain county-level variation of the relationship between GED and disability:</a:t>
            </a:r>
          </a:p>
          <a:p>
            <a:pPr marL="171450" indent="-171450">
              <a:buFont typeface="Arial" panose="020B0604020202020204" pitchFamily="34" charset="0"/>
              <a:buChar char="•"/>
            </a:pPr>
            <a:r>
              <a:rPr lang="en-US" dirty="0"/>
              <a:t>Race/ethnicity </a:t>
            </a:r>
          </a:p>
          <a:p>
            <a:pPr marL="171450" indent="-171450">
              <a:buFont typeface="Arial" panose="020B0604020202020204" pitchFamily="34" charset="0"/>
              <a:buChar char="•"/>
            </a:pPr>
            <a:r>
              <a:rPr lang="en-US" dirty="0"/>
              <a:t>Poverty status</a:t>
            </a:r>
          </a:p>
          <a:p>
            <a:pPr marL="171450" indent="-171450">
              <a:buFont typeface="Arial" panose="020B0604020202020204" pitchFamily="34" charset="0"/>
              <a:buChar char="•"/>
            </a:pPr>
            <a:r>
              <a:rPr lang="en-US" dirty="0"/>
              <a:t>Marital status</a:t>
            </a:r>
          </a:p>
          <a:p>
            <a:pPr marL="171450" indent="-171450">
              <a:buFont typeface="Arial" panose="020B0604020202020204" pitchFamily="34" charset="0"/>
              <a:buChar char="•"/>
            </a:pPr>
            <a:r>
              <a:rPr lang="en-US" dirty="0"/>
              <a:t>Movement from state of birth</a:t>
            </a:r>
          </a:p>
          <a:p>
            <a:pPr marL="171450" indent="-171450">
              <a:buFont typeface="Arial" panose="020B0604020202020204" pitchFamily="34" charset="0"/>
              <a:buChar char="•"/>
            </a:pPr>
            <a:r>
              <a:rPr lang="en-US" dirty="0"/>
              <a:t>Health insurance coverage</a:t>
            </a:r>
          </a:p>
          <a:p>
            <a:r>
              <a:rPr lang="en-US" dirty="0"/>
              <a:t>-----------------------------------------------</a:t>
            </a:r>
          </a:p>
          <a:p>
            <a:r>
              <a:rPr lang="en-US" dirty="0">
                <a:cs typeface="Arial" panose="020B0604020202020204" pitchFamily="34" charset="0"/>
              </a:rPr>
              <a:t>Model 1: Basic model, without individual or county-level characteristics</a:t>
            </a:r>
          </a:p>
          <a:p>
            <a:pPr marL="285750" lvl="0" indent="-285750">
              <a:buFont typeface="Arial" panose="020B0604020202020204" pitchFamily="34" charset="0"/>
              <a:buChar char="•"/>
            </a:pPr>
            <a:r>
              <a:rPr lang="en-US" dirty="0">
                <a:cs typeface="Arial" panose="020B0604020202020204" pitchFamily="34" charset="0"/>
              </a:rPr>
              <a:t>For both men and women, the odds of having any disability are significantly higher for GED recipients compared with people who hold high school diploma. Odds varies by county.</a:t>
            </a:r>
          </a:p>
          <a:p>
            <a:pPr marL="285750" lvl="0" indent="-285750">
              <a:buFont typeface="Arial" panose="020B0604020202020204" pitchFamily="34" charset="0"/>
              <a:buChar char="•"/>
            </a:pPr>
            <a:r>
              <a:rPr lang="en-US" dirty="0">
                <a:cs typeface="Arial" panose="020B0604020202020204" pitchFamily="34" charset="0"/>
              </a:rPr>
              <a:t>there is less variation in the relationship between GED receipt and disability status than in the relationship between high school </a:t>
            </a:r>
            <a:r>
              <a:rPr lang="en-US" dirty="0" err="1">
                <a:cs typeface="Arial" panose="020B0604020202020204" pitchFamily="34" charset="0"/>
              </a:rPr>
              <a:t>noncompletion</a:t>
            </a:r>
            <a:r>
              <a:rPr lang="en-US" dirty="0">
                <a:cs typeface="Arial" panose="020B0604020202020204" pitchFamily="34" charset="0"/>
              </a:rPr>
              <a:t> and disability.</a:t>
            </a:r>
          </a:p>
          <a:p>
            <a:pPr lvl="0"/>
            <a:r>
              <a:rPr lang="en-US" dirty="0">
                <a:cs typeface="Arial" panose="020B0604020202020204" pitchFamily="34" charset="0"/>
              </a:rPr>
              <a:t>Model 2: adds individual level characteristics</a:t>
            </a:r>
          </a:p>
          <a:p>
            <a:pPr marL="342900" lvl="0" indent="-342900">
              <a:buFont typeface="Arial" panose="020B0604020202020204" pitchFamily="34" charset="0"/>
              <a:buChar char="•"/>
            </a:pPr>
            <a:r>
              <a:rPr lang="en-US" dirty="0">
                <a:cs typeface="Arial" panose="020B0604020202020204" pitchFamily="34" charset="0"/>
              </a:rPr>
              <a:t>Results indicate that individual characteristics do not explain county-level variation in the association between GED receipt and disability.</a:t>
            </a:r>
          </a:p>
          <a:p>
            <a:pPr lvl="0"/>
            <a:r>
              <a:rPr lang="en-US" dirty="0">
                <a:cs typeface="Arial" panose="020B0604020202020204" pitchFamily="34" charset="0"/>
              </a:rPr>
              <a:t>Model 3 &amp; 4: adds county level characteristics</a:t>
            </a:r>
          </a:p>
          <a:p>
            <a:pPr marL="342900" lvl="0" indent="-342900">
              <a:buFont typeface="Arial" panose="020B0604020202020204" pitchFamily="34" charset="0"/>
              <a:buChar char="•"/>
            </a:pPr>
            <a:r>
              <a:rPr lang="en-US" dirty="0">
                <a:cs typeface="Arial" panose="020B0604020202020204" pitchFamily="34" charset="0"/>
              </a:rPr>
              <a:t>Results indicate that county-level attainment of GED or HS non-completion help explain variation in disability across counties</a:t>
            </a:r>
          </a:p>
          <a:p>
            <a:pPr marL="342900" lvl="0" indent="-342900">
              <a:buFont typeface="Arial" panose="020B0604020202020204" pitchFamily="34" charset="0"/>
              <a:buChar char="•"/>
            </a:pPr>
            <a:r>
              <a:rPr lang="en-US" dirty="0">
                <a:cs typeface="Arial" panose="020B0604020202020204" pitchFamily="34" charset="0"/>
              </a:rPr>
              <a:t>Results do not explain county-level variation in relationship between disability and educational attainment</a:t>
            </a:r>
            <a:endParaRPr lang="en-US" dirty="0"/>
          </a:p>
          <a:p>
            <a:pPr marL="0" lvl="0" indent="0">
              <a:buFont typeface="Wingdings" panose="05000000000000000000" pitchFamily="2" charset="2"/>
              <a:buNone/>
            </a:pPr>
            <a:endParaRPr lang="en-US" dirty="0" smtClean="0">
              <a:cs typeface="Arial" panose="020B0604020202020204" pitchFamily="34" charset="0"/>
            </a:endParaRPr>
          </a:p>
          <a:p>
            <a:pPr marL="0" lvl="0" indent="0">
              <a:buFont typeface="Wingdings" panose="05000000000000000000" pitchFamily="2" charset="2"/>
              <a:buNone/>
            </a:pPr>
            <a:r>
              <a:rPr lang="en-US" dirty="0" smtClean="0">
                <a:cs typeface="Arial" panose="020B0604020202020204" pitchFamily="34" charset="0"/>
              </a:rPr>
              <a:t>====================================================</a:t>
            </a:r>
          </a:p>
          <a:p>
            <a:r>
              <a:rPr lang="en-US" b="1" dirty="0" smtClean="0">
                <a:solidFill>
                  <a:srgbClr val="000000"/>
                </a:solidFill>
                <a:cs typeface="Arial" panose="020B0604020202020204" pitchFamily="34" charset="0"/>
              </a:rPr>
              <a:t>Background:</a:t>
            </a:r>
          </a:p>
          <a:p>
            <a:pPr marL="285750" indent="-285750">
              <a:buFont typeface="Wingdings" panose="05000000000000000000" pitchFamily="2" charset="2"/>
              <a:buChar char="§"/>
            </a:pPr>
            <a:r>
              <a:rPr lang="en-US" dirty="0" smtClean="0">
                <a:solidFill>
                  <a:srgbClr val="000000"/>
                </a:solidFill>
                <a:cs typeface="Arial" panose="020B0604020202020204" pitchFamily="34" charset="0"/>
              </a:rPr>
              <a:t>GEDs are about 20% of new high school credentials</a:t>
            </a:r>
            <a:br>
              <a:rPr lang="en-US" dirty="0" smtClean="0">
                <a:solidFill>
                  <a:srgbClr val="000000"/>
                </a:solidFill>
                <a:cs typeface="Arial" panose="020B0604020202020204" pitchFamily="34" charset="0"/>
              </a:rPr>
            </a:br>
            <a:r>
              <a:rPr lang="en-US" dirty="0" smtClean="0">
                <a:solidFill>
                  <a:srgbClr val="000000"/>
                </a:solidFill>
                <a:cs typeface="Arial" panose="020B0604020202020204" pitchFamily="34" charset="0"/>
              </a:rPr>
              <a:t>(Heckman &amp; </a:t>
            </a:r>
            <a:r>
              <a:rPr lang="en-US" dirty="0" err="1" smtClean="0">
                <a:solidFill>
                  <a:srgbClr val="000000"/>
                </a:solidFill>
                <a:cs typeface="Arial" panose="020B0604020202020204" pitchFamily="34" charset="0"/>
              </a:rPr>
              <a:t>LaFontaine</a:t>
            </a:r>
            <a:r>
              <a:rPr lang="en-US" dirty="0" smtClean="0">
                <a:solidFill>
                  <a:srgbClr val="000000"/>
                </a:solidFill>
                <a:cs typeface="Arial" panose="020B0604020202020204" pitchFamily="34" charset="0"/>
              </a:rPr>
              <a:t> 2006; National Council on Education 2013)</a:t>
            </a:r>
          </a:p>
          <a:p>
            <a:pPr marL="742950" lvl="1" indent="-285750">
              <a:buFont typeface="Wingdings" panose="05000000000000000000" pitchFamily="2" charset="2"/>
              <a:buChar char="§"/>
            </a:pPr>
            <a:r>
              <a:rPr lang="en-US" dirty="0" smtClean="0">
                <a:solidFill>
                  <a:srgbClr val="000000"/>
                </a:solidFill>
                <a:cs typeface="Arial" panose="020B0604020202020204" pitchFamily="34" charset="0"/>
              </a:rPr>
              <a:t>About 4% of GED recipients earn a college degree </a:t>
            </a:r>
            <a:br>
              <a:rPr lang="en-US" dirty="0" smtClean="0">
                <a:solidFill>
                  <a:srgbClr val="000000"/>
                </a:solidFill>
                <a:cs typeface="Arial" panose="020B0604020202020204" pitchFamily="34" charset="0"/>
              </a:rPr>
            </a:br>
            <a:r>
              <a:rPr lang="en-US" dirty="0" smtClean="0">
                <a:solidFill>
                  <a:srgbClr val="000000"/>
                </a:solidFill>
                <a:cs typeface="Arial" panose="020B0604020202020204" pitchFamily="34" charset="0"/>
              </a:rPr>
              <a:t>(</a:t>
            </a:r>
            <a:r>
              <a:rPr lang="en-US" dirty="0" smtClean="0">
                <a:cs typeface="Arial" panose="020B0604020202020204" pitchFamily="34" charset="0"/>
              </a:rPr>
              <a:t>Goldberger 2007; Tyler &amp; </a:t>
            </a:r>
            <a:r>
              <a:rPr lang="en-US" dirty="0" err="1" smtClean="0">
                <a:cs typeface="Arial" panose="020B0604020202020204" pitchFamily="34" charset="0"/>
              </a:rPr>
              <a:t>Lufstrom</a:t>
            </a:r>
            <a:r>
              <a:rPr lang="en-US" dirty="0" smtClean="0">
                <a:cs typeface="Arial" panose="020B0604020202020204" pitchFamily="34" charset="0"/>
              </a:rPr>
              <a:t> 2010</a:t>
            </a:r>
            <a:r>
              <a:rPr lang="en-US" dirty="0" smtClean="0">
                <a:solidFill>
                  <a:srgbClr val="000000"/>
                </a:solidFill>
                <a:cs typeface="Arial" panose="020B0604020202020204" pitchFamily="34" charset="0"/>
              </a:rPr>
              <a:t>)</a:t>
            </a:r>
          </a:p>
          <a:p>
            <a:endParaRPr lang="en-US" dirty="0" smtClean="0">
              <a:solidFill>
                <a:srgbClr val="000000"/>
              </a:solidFill>
              <a:cs typeface="Arial" panose="020B0604020202020204" pitchFamily="34" charset="0"/>
            </a:endParaRPr>
          </a:p>
          <a:p>
            <a:pPr marL="285750" indent="-285750">
              <a:buFont typeface="Wingdings" panose="05000000000000000000" pitchFamily="2" charset="2"/>
              <a:buChar char="§"/>
            </a:pPr>
            <a:r>
              <a:rPr lang="en-US" dirty="0" smtClean="0">
                <a:solidFill>
                  <a:srgbClr val="000000"/>
                </a:solidFill>
                <a:cs typeface="Arial" panose="020B0604020202020204" pitchFamily="34" charset="0"/>
              </a:rPr>
              <a:t>Debate about whether GED holders have outcomes equivalent to traditional high school graduates </a:t>
            </a:r>
          </a:p>
          <a:p>
            <a:pPr marL="742950" lvl="1" indent="-285750">
              <a:buFont typeface="Wingdings" panose="05000000000000000000" pitchFamily="2" charset="2"/>
              <a:buChar char="§"/>
            </a:pPr>
            <a:r>
              <a:rPr lang="en-US" dirty="0" smtClean="0">
                <a:solidFill>
                  <a:srgbClr val="000000"/>
                </a:solidFill>
                <a:cs typeface="Arial" panose="020B0604020202020204" pitchFamily="34" charset="0"/>
              </a:rPr>
              <a:t>Lower family income (Caputo 2008)</a:t>
            </a:r>
          </a:p>
          <a:p>
            <a:pPr marL="742950" lvl="1" indent="-285750">
              <a:buFont typeface="Wingdings" panose="05000000000000000000" pitchFamily="2" charset="2"/>
              <a:buChar char="§"/>
            </a:pPr>
            <a:r>
              <a:rPr lang="en-US" dirty="0" smtClean="0">
                <a:solidFill>
                  <a:srgbClr val="000000"/>
                </a:solidFill>
                <a:cs typeface="Arial" panose="020B0604020202020204" pitchFamily="34" charset="0"/>
              </a:rPr>
              <a:t>Worse physical health (Caputo 2008) </a:t>
            </a:r>
          </a:p>
          <a:p>
            <a:pPr marL="742950" lvl="1" indent="-285750">
              <a:buFont typeface="Wingdings" panose="05000000000000000000" pitchFamily="2" charset="2"/>
              <a:buChar char="§"/>
            </a:pPr>
            <a:r>
              <a:rPr lang="en-US" dirty="0" smtClean="0">
                <a:solidFill>
                  <a:srgbClr val="000000"/>
                </a:solidFill>
                <a:cs typeface="Arial" panose="020B0604020202020204" pitchFamily="34" charset="0"/>
              </a:rPr>
              <a:t>Twice the odds of reporting fair/ poor health (</a:t>
            </a:r>
            <a:r>
              <a:rPr lang="en-US" dirty="0" err="1" smtClean="0">
                <a:solidFill>
                  <a:srgbClr val="000000"/>
                </a:solidFill>
                <a:cs typeface="Arial" panose="020B0604020202020204" pitchFamily="34" charset="0"/>
              </a:rPr>
              <a:t>Zajacova</a:t>
            </a:r>
            <a:r>
              <a:rPr lang="en-US" dirty="0" smtClean="0">
                <a:solidFill>
                  <a:srgbClr val="000000"/>
                </a:solidFill>
                <a:cs typeface="Arial" panose="020B0604020202020204" pitchFamily="34" charset="0"/>
              </a:rPr>
              <a:t> &amp; Everett 2014)</a:t>
            </a:r>
          </a:p>
          <a:p>
            <a:pPr marL="742950" lvl="1" indent="-285750">
              <a:buFont typeface="Wingdings" panose="05000000000000000000" pitchFamily="2" charset="2"/>
              <a:buChar char="§"/>
            </a:pPr>
            <a:r>
              <a:rPr lang="en-US" dirty="0" smtClean="0">
                <a:solidFill>
                  <a:srgbClr val="000000"/>
                </a:solidFill>
                <a:cs typeface="Arial" panose="020B0604020202020204" pitchFamily="34" charset="0"/>
              </a:rPr>
              <a:t>More likely to have a disability (Liu et al. 2012)</a:t>
            </a:r>
          </a:p>
          <a:p>
            <a:pPr marL="742950" lvl="1" indent="-285750">
              <a:buFont typeface="Wingdings" panose="05000000000000000000" pitchFamily="2" charset="2"/>
              <a:buChar char="§"/>
            </a:pPr>
            <a:r>
              <a:rPr lang="en-US" dirty="0" smtClean="0">
                <a:solidFill>
                  <a:srgbClr val="000000"/>
                </a:solidFill>
                <a:cs typeface="Arial" panose="020B0604020202020204" pitchFamily="34" charset="0"/>
              </a:rPr>
              <a:t>More likely to have and ADL or IADL than high school graduate (Liu et. al. 2013)</a:t>
            </a:r>
            <a:endParaRPr lang="en-US" dirty="0" smtClean="0">
              <a:cs typeface="Arial" panose="020B0604020202020204" pitchFamily="34" charset="0"/>
            </a:endParaRPr>
          </a:p>
          <a:p>
            <a:pPr marL="0" lvl="0" indent="0">
              <a:buFont typeface="Wingdings" panose="05000000000000000000" pitchFamily="2" charset="2"/>
              <a:buNone/>
            </a:pPr>
            <a:endParaRPr lang="en-US" dirty="0" smtClean="0">
              <a:cs typeface="Arial" panose="020B0604020202020204" pitchFamily="34" charset="0"/>
            </a:endParaRPr>
          </a:p>
          <a:p>
            <a:pPr marL="0" indent="0">
              <a:buNone/>
            </a:pPr>
            <a:r>
              <a:rPr lang="en-US" kern="1200" dirty="0" err="1" smtClean="0">
                <a:solidFill>
                  <a:schemeClr val="tx1"/>
                </a:solidFill>
                <a:effectLst/>
              </a:rPr>
              <a:t>Zajacova</a:t>
            </a:r>
            <a:r>
              <a:rPr lang="en-US" kern="1200" dirty="0" smtClean="0">
                <a:solidFill>
                  <a:schemeClr val="tx1"/>
                </a:solidFill>
                <a:effectLst/>
              </a:rPr>
              <a:t> and Montez (2017): - used the National Longitudinal Survey of Youth 79.</a:t>
            </a:r>
          </a:p>
          <a:p>
            <a:pPr marL="0" indent="0">
              <a:buNone/>
            </a:pPr>
            <a:r>
              <a:rPr lang="en-US" kern="1200" dirty="0" smtClean="0">
                <a:solidFill>
                  <a:schemeClr val="tx1"/>
                </a:solidFill>
                <a:effectLst/>
              </a:rPr>
              <a:t>a combination of:</a:t>
            </a:r>
          </a:p>
          <a:p>
            <a:pPr marL="171450" indent="-171450">
              <a:buFont typeface="Arial" panose="020B0604020202020204" pitchFamily="34" charset="0"/>
              <a:buChar char="•"/>
            </a:pPr>
            <a:r>
              <a:rPr lang="en-US" kern="1200" dirty="0" err="1" smtClean="0">
                <a:solidFill>
                  <a:schemeClr val="tx1"/>
                </a:solidFill>
                <a:effectLst/>
              </a:rPr>
              <a:t>noncognitive</a:t>
            </a:r>
            <a:r>
              <a:rPr lang="en-US" kern="1200" dirty="0" smtClean="0">
                <a:solidFill>
                  <a:schemeClr val="tx1"/>
                </a:solidFill>
                <a:effectLst/>
              </a:rPr>
              <a:t> skills (as measured by a combination of self-esteem, mastery, locus-of-control, and time preferences), </a:t>
            </a:r>
          </a:p>
          <a:p>
            <a:pPr marL="171450" indent="-171450">
              <a:buFont typeface="Arial" panose="020B0604020202020204" pitchFamily="34" charset="0"/>
              <a:buChar char="•"/>
            </a:pPr>
            <a:r>
              <a:rPr lang="en-US" kern="1200" dirty="0" smtClean="0">
                <a:solidFill>
                  <a:schemeClr val="tx1"/>
                </a:solidFill>
                <a:effectLst/>
              </a:rPr>
              <a:t>health behaviors (smoking, alcohol use, physical activity, and body mass index),</a:t>
            </a:r>
          </a:p>
          <a:p>
            <a:pPr marL="171450" indent="-171450">
              <a:buFont typeface="Arial" panose="020B0604020202020204" pitchFamily="34" charset="0"/>
              <a:buChar char="•"/>
            </a:pPr>
            <a:r>
              <a:rPr lang="en-US" kern="1200" dirty="0" smtClean="0">
                <a:solidFill>
                  <a:schemeClr val="tx1"/>
                </a:solidFill>
                <a:effectLst/>
              </a:rPr>
              <a:t> and economic resources (employment and income) </a:t>
            </a:r>
          </a:p>
          <a:p>
            <a:pPr marL="0" indent="0">
              <a:buNone/>
            </a:pPr>
            <a:r>
              <a:rPr lang="en-US" kern="1200" dirty="0" smtClean="0">
                <a:solidFill>
                  <a:schemeClr val="tx1"/>
                </a:solidFill>
                <a:effectLst/>
              </a:rPr>
              <a:t>explained the majority of association between GED status and negative health outcomes. </a:t>
            </a:r>
          </a:p>
          <a:p>
            <a:pPr marL="0" indent="0">
              <a:buNone/>
            </a:pPr>
            <a:endParaRPr lang="en-US" b="0" kern="1200" dirty="0" smtClean="0">
              <a:solidFill>
                <a:schemeClr val="tx1"/>
              </a:solidFill>
              <a:effectLst/>
            </a:endParaRPr>
          </a:p>
          <a:p>
            <a:pPr marL="0" indent="0">
              <a:buNone/>
            </a:pPr>
            <a:r>
              <a:rPr lang="en-US" b="1" kern="1200" dirty="0" smtClean="0">
                <a:solidFill>
                  <a:schemeClr val="tx1"/>
                </a:solidFill>
                <a:effectLst/>
              </a:rPr>
              <a:t>Geography:</a:t>
            </a:r>
          </a:p>
          <a:p>
            <a:pPr marL="0" indent="0">
              <a:buNone/>
            </a:pPr>
            <a:r>
              <a:rPr lang="en-US" kern="1200" dirty="0" smtClean="0">
                <a:solidFill>
                  <a:schemeClr val="tx1"/>
                </a:solidFill>
                <a:effectLst/>
              </a:rPr>
              <a:t>In a recent paper, Montez, </a:t>
            </a:r>
            <a:r>
              <a:rPr lang="en-US" kern="1200" dirty="0" err="1" smtClean="0">
                <a:solidFill>
                  <a:schemeClr val="tx1"/>
                </a:solidFill>
                <a:effectLst/>
              </a:rPr>
              <a:t>Zajacova</a:t>
            </a:r>
            <a:r>
              <a:rPr lang="en-US" kern="1200" dirty="0" smtClean="0">
                <a:solidFill>
                  <a:schemeClr val="tx1"/>
                </a:solidFill>
                <a:effectLst/>
              </a:rPr>
              <a:t>, and Hayward (2017) documented considerable variation in the relationship between education and disability status across states.</a:t>
            </a:r>
          </a:p>
          <a:p>
            <a:pPr marL="0" indent="0">
              <a:buNone/>
            </a:pPr>
            <a:r>
              <a:rPr lang="en-US" kern="1200" dirty="0" smtClean="0">
                <a:solidFill>
                  <a:schemeClr val="tx1"/>
                </a:solidFill>
                <a:effectLst/>
              </a:rPr>
              <a:t>Found, for older adults with relatively low levels of educational attainment had </a:t>
            </a:r>
          </a:p>
          <a:p>
            <a:pPr marL="171450" indent="-171450">
              <a:buFont typeface="Arial" panose="020B0604020202020204" pitchFamily="34" charset="0"/>
              <a:buChar char="•"/>
            </a:pPr>
            <a:r>
              <a:rPr lang="en-US" kern="1200" dirty="0" smtClean="0">
                <a:solidFill>
                  <a:schemeClr val="tx1"/>
                </a:solidFill>
                <a:effectLst/>
              </a:rPr>
              <a:t>different probabilities of having a disability depending on their states of residence—probabilities varied by more than 10 percentage points across states.</a:t>
            </a:r>
          </a:p>
          <a:p>
            <a:pPr marL="171450" indent="-171450">
              <a:buFont typeface="Arial" panose="020B0604020202020204" pitchFamily="34" charset="0"/>
              <a:buChar char="•"/>
            </a:pPr>
            <a:r>
              <a:rPr lang="en-US" kern="1200" dirty="0" smtClean="0">
                <a:solidFill>
                  <a:schemeClr val="tx1"/>
                </a:solidFill>
                <a:effectLst/>
              </a:rPr>
              <a:t>Individual-level socioeconomic resources and local differences in poverty and educational attainment explained a substantial share of this state-level variation</a:t>
            </a:r>
          </a:p>
          <a:p>
            <a:endParaRPr lang="en-US" b="0" dirty="0" smtClean="0"/>
          </a:p>
          <a:p>
            <a:pPr marL="0" indent="0">
              <a:buFont typeface="Arial" panose="020B0604020202020204" pitchFamily="34" charset="0"/>
              <a:buNone/>
            </a:pPr>
            <a:endParaRPr lang="en-US" dirty="0" smtClean="0">
              <a:cs typeface="Arial" panose="020B0604020202020204" pitchFamily="34" charset="0"/>
            </a:endParaRPr>
          </a:p>
          <a:p>
            <a:endParaRPr lang="en-US" b="0" dirty="0" smtClean="0"/>
          </a:p>
          <a:p>
            <a:pPr marL="0" lvl="0" indent="0">
              <a:buFont typeface="Wingdings" panose="05000000000000000000" pitchFamily="2" charset="2"/>
              <a:buNone/>
            </a:pPr>
            <a:endParaRPr lang="en-US" dirty="0" smtClean="0">
              <a:cs typeface="Arial" panose="020B0604020202020204" pitchFamily="34" charset="0"/>
            </a:endParaRPr>
          </a:p>
          <a:p>
            <a:pPr marL="0" lvl="0" indent="0">
              <a:buFont typeface="Wingdings" panose="05000000000000000000" pitchFamily="2" charset="2"/>
              <a:buNone/>
            </a:pPr>
            <a:endParaRPr lang="en-US" dirty="0" smtClean="0">
              <a:cs typeface="Arial" panose="020B0604020202020204" pitchFamily="34" charset="0"/>
            </a:endParaRPr>
          </a:p>
          <a:p>
            <a:pPr marL="457200" lvl="1" indent="0">
              <a:buFont typeface="Wingdings" panose="05000000000000000000" pitchFamily="2" charset="2"/>
              <a:buNone/>
            </a:pPr>
            <a:endParaRPr lang="en-US" dirty="0" smtClean="0">
              <a:cs typeface="Arial" panose="020B0604020202020204" pitchFamily="34" charset="0"/>
            </a:endParaRPr>
          </a:p>
          <a:p>
            <a:endParaRPr lang="en-US" b="0" dirty="0" smtClean="0"/>
          </a:p>
        </p:txBody>
      </p:sp>
      <p:sp>
        <p:nvSpPr>
          <p:cNvPr id="4" name="Slide Number Placeholder 3"/>
          <p:cNvSpPr>
            <a:spLocks noGrp="1"/>
          </p:cNvSpPr>
          <p:nvPr>
            <p:ph type="sldNum" sz="quarter" idx="10"/>
          </p:nvPr>
        </p:nvSpPr>
        <p:spPr/>
        <p:txBody>
          <a:bodyPr/>
          <a:lstStyle/>
          <a:p>
            <a:fld id="{EFCFE7FC-E445-454D-B894-CD639837955D}" type="slidenum">
              <a:rPr lang="en-US" smtClean="0"/>
              <a:t>13</a:t>
            </a:fld>
            <a:endParaRPr lang="en-US" dirty="0"/>
          </a:p>
        </p:txBody>
      </p:sp>
    </p:spTree>
    <p:extLst>
      <p:ext uri="{BB962C8B-B14F-4D97-AF65-F5344CB8AC3E}">
        <p14:creationId xmlns:p14="http://schemas.microsoft.com/office/powerpoint/2010/main" val="39545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81000"/>
            <a:ext cx="4648200" cy="3486150"/>
          </a:xfrm>
        </p:spPr>
      </p:sp>
      <p:sp>
        <p:nvSpPr>
          <p:cNvPr id="3" name="Notes Placeholder 2"/>
          <p:cNvSpPr>
            <a:spLocks noGrp="1"/>
          </p:cNvSpPr>
          <p:nvPr>
            <p:ph type="body" idx="1"/>
          </p:nvPr>
        </p:nvSpPr>
        <p:spPr>
          <a:xfrm>
            <a:off x="381000" y="4038600"/>
            <a:ext cx="6248400" cy="4876800"/>
          </a:xfrm>
        </p:spPr>
        <p:txBody>
          <a:bodyPr/>
          <a:lstStyle/>
          <a:p>
            <a:r>
              <a:rPr lang="en-US" sz="1200" b="0" i="0" u="none" strike="noStrike" kern="1200" baseline="0" dirty="0" smtClean="0">
                <a:solidFill>
                  <a:schemeClr val="tx1"/>
                </a:solidFill>
                <a:latin typeface="+mn-lt"/>
                <a:ea typeface="+mn-ea"/>
                <a:cs typeface="+mn-cs"/>
              </a:rPr>
              <a:t>This paper was conducted by </a:t>
            </a:r>
            <a:r>
              <a:rPr lang="en-US" sz="1200" b="0" i="0" u="none" strike="noStrike" kern="1200" baseline="0" dirty="0" err="1" smtClean="0">
                <a:solidFill>
                  <a:schemeClr val="tx1"/>
                </a:solidFill>
                <a:latin typeface="+mn-lt"/>
                <a:ea typeface="+mn-ea"/>
                <a:cs typeface="+mn-cs"/>
              </a:rPr>
              <a:t>Heide</a:t>
            </a:r>
            <a:r>
              <a:rPr lang="en-US" sz="1200" b="0" i="0" u="none" strike="noStrike" kern="1200" baseline="0" dirty="0" smtClean="0">
                <a:solidFill>
                  <a:schemeClr val="tx1"/>
                </a:solidFill>
                <a:latin typeface="+mn-lt"/>
                <a:ea typeface="+mn-ea"/>
                <a:cs typeface="+mn-cs"/>
              </a:rPr>
              <a:t> Jackson and myself, and we presented it at the 2018 FCSM conference.</a:t>
            </a:r>
          </a:p>
          <a:p>
            <a:r>
              <a:rPr lang="en-US" sz="1200" b="0" i="0" u="none" strike="noStrike" kern="1200" baseline="0" dirty="0" smtClean="0">
                <a:solidFill>
                  <a:schemeClr val="tx1"/>
                </a:solidFill>
                <a:latin typeface="+mn-lt"/>
                <a:ea typeface="+mn-ea"/>
                <a:cs typeface="+mn-cs"/>
              </a:rPr>
              <a:t>(Federal Committee on Statistical Methodology Research and Policy Conference March 7th-March 9th, 2018 )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Disability in wave 1 of the 2014 SIPP panel was higher than other federal surveys (about a 5.2 percentage point increase from wave 10 of the 2008 panel). </a:t>
            </a:r>
          </a:p>
          <a:p>
            <a:r>
              <a:rPr lang="en-US" sz="1200" b="0" i="0" u="none" strike="noStrike" kern="1200" baseline="0" dirty="0" smtClean="0">
                <a:solidFill>
                  <a:schemeClr val="tx1"/>
                </a:solidFill>
                <a:latin typeface="+mn-lt"/>
                <a:ea typeface="+mn-ea"/>
                <a:cs typeface="+mn-cs"/>
              </a:rPr>
              <a:t>The paper looks at the disability prevalence in wave 1 of the of 2014 SIPP panel in comparison to other national surveys and details the different techniques used to determine if this difference may have come from sample design, data collection, editing, or weights.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-Findings suggest 2014 Wave 1 SIPP data is of high quality and changes in disability are driven by changes in respondent 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Used data from the: ACS, NHIS, 2008 SIPP Panel, wave 1 of the 2014 SIPP Panel, SSA Supplement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REASON: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-Shows that disability prevalence in Wave 1 of the 2014 SIPP Panel was higher than other federal surveys. (about a 5.2 percentage point increase from </a:t>
            </a:r>
            <a:r>
              <a:rPr lang="en-US" sz="1200" b="0" i="0" u="none" strike="noStrike" kern="1200" baseline="0" dirty="0" smtClean="0">
                <a:solidFill>
                  <a:schemeClr val="tx1"/>
                </a:solidFill>
                <a:latin typeface="+mn-lt"/>
                <a:ea typeface="+mn-ea"/>
                <a:cs typeface="+mn-cs"/>
              </a:rPr>
              <a:t>Wave 10 of the 2008 panel (35% increase))</a:t>
            </a:r>
          </a:p>
          <a:p>
            <a:r>
              <a:rPr lang="en-US" sz="1200" b="0" i="0" u="none" strike="noStrike" kern="1200" baseline="0" dirty="0" smtClean="0">
                <a:solidFill>
                  <a:schemeClr val="tx1"/>
                </a:solidFill>
                <a:latin typeface="+mn-lt"/>
                <a:ea typeface="+mn-ea"/>
                <a:cs typeface="+mn-cs"/>
              </a:rPr>
              <a:t>- for adults aged 40 to 64,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Other surveys measuring disability over the same time period did not indicate the same increase</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-Compares trends in disability across the ACS, NHIS, and SIPP surveys.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as well as uses</a:t>
            </a:r>
            <a:r>
              <a:rPr lang="en-US" sz="1200" kern="1200" baseline="0" dirty="0" smtClean="0">
                <a:solidFill>
                  <a:schemeClr val="tx1"/>
                </a:solidFill>
                <a:effectLst/>
                <a:latin typeface="+mn-lt"/>
                <a:ea typeface="+mn-ea"/>
                <a:cs typeface="+mn-cs"/>
              </a:rPr>
              <a:t> sample decomposition to explore possible sources of the higher reporting rate</a:t>
            </a:r>
            <a:endParaRPr lang="en-US" b="0" dirty="0" smtClean="0"/>
          </a:p>
        </p:txBody>
      </p:sp>
      <p:sp>
        <p:nvSpPr>
          <p:cNvPr id="4" name="Slide Number Placeholder 3"/>
          <p:cNvSpPr>
            <a:spLocks noGrp="1"/>
          </p:cNvSpPr>
          <p:nvPr>
            <p:ph type="sldNum" sz="quarter" idx="10"/>
          </p:nvPr>
        </p:nvSpPr>
        <p:spPr/>
        <p:txBody>
          <a:bodyPr/>
          <a:lstStyle/>
          <a:p>
            <a:fld id="{EFCFE7FC-E445-454D-B894-CD639837955D}" type="slidenum">
              <a:rPr lang="en-US" smtClean="0"/>
              <a:t>14</a:t>
            </a:fld>
            <a:endParaRPr lang="en-US"/>
          </a:p>
        </p:txBody>
      </p:sp>
    </p:spTree>
    <p:extLst>
      <p:ext uri="{BB962C8B-B14F-4D97-AF65-F5344CB8AC3E}">
        <p14:creationId xmlns:p14="http://schemas.microsoft.com/office/powerpoint/2010/main" val="259263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None/>
            </a:pPr>
            <a:r>
              <a:rPr lang="en-US" dirty="0" smtClean="0"/>
              <a:t>And that’s my</a:t>
            </a:r>
            <a:r>
              <a:rPr lang="en-US" baseline="0" dirty="0" smtClean="0"/>
              <a:t> time.</a:t>
            </a:r>
            <a:endParaRPr lang="en-US" dirty="0" smtClean="0"/>
          </a:p>
          <a:p>
            <a:pPr marL="0" indent="0">
              <a:buNone/>
            </a:pPr>
            <a:endParaRPr lang="en-US" dirty="0" smtClean="0"/>
          </a:p>
          <a:p>
            <a:pPr marL="0" indent="0">
              <a:buNone/>
            </a:pPr>
            <a:r>
              <a:rPr lang="en-US" dirty="0" smtClean="0"/>
              <a:t>All of the information I’ve presented is available from our Census website.</a:t>
            </a:r>
          </a:p>
          <a:p>
            <a:pPr marL="0" indent="0">
              <a:buNone/>
            </a:pPr>
            <a:endParaRPr lang="en-US" dirty="0" smtClean="0"/>
          </a:p>
          <a:p>
            <a:pPr marL="0" indent="0">
              <a:buNone/>
            </a:pPr>
            <a:r>
              <a:rPr lang="en-US" dirty="0" smtClean="0"/>
              <a:t>The various links to data, infographics, and research can be found on these</a:t>
            </a:r>
            <a:r>
              <a:rPr lang="en-US" baseline="0" dirty="0" smtClean="0"/>
              <a:t> last two slides.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EFCFE7FC-E445-454D-B894-CD639837955D}" type="slidenum">
              <a:rPr lang="en-US" smtClean="0"/>
              <a:t>15</a:t>
            </a:fld>
            <a:endParaRPr lang="en-US"/>
          </a:p>
        </p:txBody>
      </p:sp>
    </p:spTree>
    <p:extLst>
      <p:ext uri="{BB962C8B-B14F-4D97-AF65-F5344CB8AC3E}">
        <p14:creationId xmlns:p14="http://schemas.microsoft.com/office/powerpoint/2010/main" val="2912358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EFCFE7FC-E445-454D-B894-CD639837955D}" type="slidenum">
              <a:rPr lang="en-US" smtClean="0"/>
              <a:t>16</a:t>
            </a:fld>
            <a:endParaRPr lang="en-US"/>
          </a:p>
        </p:txBody>
      </p:sp>
    </p:spTree>
    <p:extLst>
      <p:ext uri="{BB962C8B-B14F-4D97-AF65-F5344CB8AC3E}">
        <p14:creationId xmlns:p14="http://schemas.microsoft.com/office/powerpoint/2010/main" val="2777775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This is my contact information. As well as how to get in touch with the health and disability statistics branch.</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you have any questions on our data products, you are welcome to call or email me and I will be happy help you find the information you are looking for.</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baseline="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baseline="0" dirty="0" smtClean="0">
                <a:solidFill>
                  <a:schemeClr val="tx1"/>
                </a:solidFill>
                <a:effectLst/>
                <a:latin typeface="+mn-lt"/>
                <a:ea typeface="+mn-ea"/>
                <a:cs typeface="+mn-cs"/>
              </a:rPr>
              <a:t>Thank you.</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FCFE7FC-E445-454D-B894-CD639837955D}" type="slidenum">
              <a:rPr lang="en-US" smtClean="0"/>
              <a:t>17</a:t>
            </a:fld>
            <a:endParaRPr lang="en-US"/>
          </a:p>
        </p:txBody>
      </p:sp>
    </p:spTree>
    <p:extLst>
      <p:ext uri="{BB962C8B-B14F-4D97-AF65-F5344CB8AC3E}">
        <p14:creationId xmlns:p14="http://schemas.microsoft.com/office/powerpoint/2010/main" val="193163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457200"/>
            <a:ext cx="4648200" cy="3486150"/>
          </a:xfrm>
        </p:spPr>
      </p:sp>
      <p:sp>
        <p:nvSpPr>
          <p:cNvPr id="3" name="Notes Placeholder 2"/>
          <p:cNvSpPr>
            <a:spLocks noGrp="1"/>
          </p:cNvSpPr>
          <p:nvPr>
            <p:ph type="body" idx="1"/>
          </p:nvPr>
        </p:nvSpPr>
        <p:spPr>
          <a:xfrm>
            <a:off x="381000" y="4114799"/>
            <a:ext cx="6248400" cy="4715167"/>
          </a:xfrm>
        </p:spPr>
        <p:txBody>
          <a:bodyPr/>
          <a:lstStyle/>
          <a:p>
            <a:pPr marL="228600" indent="-228600">
              <a:buAutoNum type="arabicParenR"/>
            </a:pPr>
            <a:r>
              <a:rPr lang="en-US" dirty="0" smtClean="0"/>
              <a:t>The Census Burea</a:t>
            </a:r>
            <a:r>
              <a:rPr lang="en-US" baseline="0" dirty="0" smtClean="0"/>
              <a:t>u produces a lot of data, and </a:t>
            </a:r>
            <a:r>
              <a:rPr lang="en-US" b="1" baseline="0" dirty="0" smtClean="0"/>
              <a:t>much of it is used in statistics organized within the compendium</a:t>
            </a:r>
            <a:r>
              <a:rPr lang="en-US" baseline="0" dirty="0" smtClean="0"/>
              <a:t>.</a:t>
            </a:r>
          </a:p>
          <a:p>
            <a:pPr marL="228600" indent="-228600">
              <a:buAutoNum type="arabicParenR"/>
            </a:pPr>
            <a:endParaRPr lang="en-US" baseline="0" dirty="0" smtClean="0"/>
          </a:p>
          <a:p>
            <a:pPr marL="228600" indent="-228600">
              <a:buAutoNum type="arabicParenR"/>
            </a:pPr>
            <a:r>
              <a:rPr lang="en-US" baseline="0" dirty="0" smtClean="0"/>
              <a:t>Some of our surveys that have disability data are:</a:t>
            </a:r>
          </a:p>
          <a:p>
            <a:pPr marL="228600" indent="-228600">
              <a:buAutoNum type="arabicParenR"/>
            </a:pPr>
            <a:endParaRPr lang="en-US" baseline="0" dirty="0" smtClean="0"/>
          </a:p>
          <a:p>
            <a:pPr marL="228600" indent="-228600">
              <a:buAutoNum type="arabicParenR"/>
            </a:pPr>
            <a:r>
              <a:rPr lang="en-US" baseline="0" dirty="0" smtClean="0"/>
              <a:t>The ACS, the SIPP, the AHS, and the CPS.</a:t>
            </a:r>
            <a:br>
              <a:rPr lang="en-US" baseline="0" dirty="0" smtClean="0"/>
            </a:br>
            <a:endParaRPr lang="en-US" baseline="0" dirty="0" smtClean="0"/>
          </a:p>
          <a:p>
            <a:pPr marL="228600" indent="-228600">
              <a:buAutoNum type="arabicParenR"/>
            </a:pPr>
            <a:r>
              <a:rPr lang="en-US" baseline="0" dirty="0" smtClean="0"/>
              <a:t>In 2014, we also had a supplement to the SIPP sponsored by the SSA. more about that later.</a:t>
            </a:r>
          </a:p>
          <a:p>
            <a:pPr marL="0" indent="0">
              <a:buNone/>
            </a:pPr>
            <a:endParaRPr lang="en-US" baseline="0" dirty="0" smtClean="0"/>
          </a:p>
          <a:p>
            <a:pPr marL="0" indent="0">
              <a:buNone/>
            </a:pPr>
            <a:r>
              <a:rPr lang="en-US" baseline="0" dirty="0" smtClean="0"/>
              <a:t>So, I’ll go over these surveys, and their data, and at the end I’ll talk a little about the research we’ve done related to disability and our data.</a:t>
            </a:r>
          </a:p>
          <a:p>
            <a:pPr marL="0" indent="0">
              <a:buNone/>
            </a:pPr>
            <a:endParaRPr lang="en-US" baseline="0" dirty="0" smtClean="0"/>
          </a:p>
          <a:p>
            <a:pPr marL="0" indent="0">
              <a:buNone/>
            </a:pPr>
            <a:r>
              <a:rPr lang="en-US" baseline="0" dirty="0" smtClean="0"/>
              <a:t>Links to everything presented here will be available at the end of the presentation. </a:t>
            </a:r>
          </a:p>
          <a:p>
            <a:pPr marL="0" indent="0">
              <a:buNone/>
            </a:pPr>
            <a:r>
              <a:rPr lang="en-US" baseline="0" dirty="0" smtClean="0"/>
              <a:t>--------------------------------</a:t>
            </a:r>
          </a:p>
          <a:p>
            <a:pPr marL="0" indent="0">
              <a:buNone/>
            </a:pPr>
            <a:r>
              <a:rPr lang="en-US" baseline="0" dirty="0" smtClean="0"/>
              <a:t>2) The American Community Survey </a:t>
            </a:r>
            <a:r>
              <a:rPr lang="en-US" strike="noStrike" baseline="0" dirty="0" smtClean="0"/>
              <a:t>is the current embodiment of the census long form.</a:t>
            </a:r>
            <a:r>
              <a:rPr lang="en-US" baseline="0" dirty="0" smtClean="0">
                <a:solidFill>
                  <a:srgbClr val="FF0000"/>
                </a:solidFill>
              </a:rPr>
              <a:t> </a:t>
            </a:r>
            <a:r>
              <a:rPr lang="en-US" baseline="0" dirty="0" smtClean="0"/>
              <a:t>it’s </a:t>
            </a:r>
            <a:r>
              <a:rPr lang="en-US" b="1" baseline="0" dirty="0" smtClean="0"/>
              <a:t>greatest asset is it’s sample size</a:t>
            </a:r>
            <a:r>
              <a:rPr lang="en-US" baseline="0" dirty="0" smtClean="0"/>
              <a:t>, allowing for </a:t>
            </a:r>
            <a:r>
              <a:rPr lang="en-US" b="1" baseline="0" dirty="0" smtClean="0"/>
              <a:t>estimates at very low levels of geography</a:t>
            </a:r>
            <a:r>
              <a:rPr lang="en-US" baseline="0" dirty="0" smtClean="0"/>
              <a:t>.  </a:t>
            </a:r>
          </a:p>
          <a:p>
            <a:pPr marL="0" indent="0">
              <a:buNone/>
            </a:pPr>
            <a:r>
              <a:rPr lang="en-US" baseline="0" dirty="0" smtClean="0"/>
              <a:t>3) The Survey of Income and Program Participation, uses a </a:t>
            </a:r>
            <a:r>
              <a:rPr lang="en-US" b="1" baseline="0" dirty="0" smtClean="0"/>
              <a:t>smaller sample</a:t>
            </a:r>
            <a:r>
              <a:rPr lang="en-US" baseline="0" dirty="0" smtClean="0"/>
              <a:t>, but provides </a:t>
            </a:r>
            <a:r>
              <a:rPr lang="en-US" b="1" baseline="0" dirty="0" smtClean="0"/>
              <a:t>greater richness of its various topics including more questions on disability</a:t>
            </a:r>
            <a:r>
              <a:rPr lang="en-US" baseline="0" dirty="0" smtClean="0"/>
              <a:t>.  And it allows study of </a:t>
            </a:r>
            <a:r>
              <a:rPr lang="en-US" b="1" baseline="0" dirty="0" smtClean="0"/>
              <a:t>outcomes for persons with disabilities </a:t>
            </a:r>
            <a:r>
              <a:rPr lang="en-US" b="0" baseline="0" dirty="0" smtClean="0"/>
              <a:t>across the course of several years</a:t>
            </a:r>
            <a:r>
              <a:rPr lang="en-US" baseline="0" dirty="0" smtClean="0"/>
              <a:t>, via its </a:t>
            </a:r>
            <a:r>
              <a:rPr lang="en-US" b="1" baseline="0" dirty="0" smtClean="0"/>
              <a:t>longitudinal survey design</a:t>
            </a:r>
            <a:r>
              <a:rPr lang="en-US" u="sng" baseline="0" dirty="0" smtClean="0"/>
              <a:t>.</a:t>
            </a:r>
            <a:endParaRPr lang="en-US" dirty="0"/>
          </a:p>
          <a:p>
            <a:pPr marL="0" indent="0">
              <a:buNone/>
            </a:pPr>
            <a:r>
              <a:rPr lang="en-US" baseline="0" dirty="0" smtClean="0"/>
              <a:t>4) In 2014, the Social Security Administration fielded a supplement to respondents of wave 1 of the SIPP. The supplement collected questions previously asked in the Adult and Child Functional Limitation modules</a:t>
            </a:r>
            <a:endParaRPr lang="en-US" dirty="0"/>
          </a:p>
          <a:p>
            <a:pPr marL="0" indent="0">
              <a:buNone/>
            </a:pPr>
            <a:r>
              <a:rPr lang="en-US" baseline="0" dirty="0" smtClean="0"/>
              <a:t>5) The American Housing Survey (AHS) is sponsored by HUD and is the most comprehensive national housing survey in the United States.</a:t>
            </a:r>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FCFE7FC-E445-454D-B894-CD639837955D}" type="slidenum">
              <a:rPr lang="en-US" smtClean="0"/>
              <a:t>2</a:t>
            </a:fld>
            <a:endParaRPr lang="en-US"/>
          </a:p>
        </p:txBody>
      </p:sp>
    </p:spTree>
    <p:extLst>
      <p:ext uri="{BB962C8B-B14F-4D97-AF65-F5344CB8AC3E}">
        <p14:creationId xmlns:p14="http://schemas.microsoft.com/office/powerpoint/2010/main" val="172232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248400" cy="4183380"/>
          </a:xfrm>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The American Community Survey has </a:t>
            </a:r>
            <a:r>
              <a:rPr lang="en-US" b="1" baseline="0" dirty="0" smtClean="0"/>
              <a:t>by far the largest sample size Of all our surveys</a:t>
            </a:r>
            <a:r>
              <a:rPr lang="en-US" baseline="0" dirty="0" smtClean="0"/>
              <a:t>.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(In </a:t>
            </a:r>
            <a:r>
              <a:rPr lang="en-US" b="1" baseline="0" dirty="0" smtClean="0"/>
              <a:t>2017</a:t>
            </a:r>
            <a:r>
              <a:rPr lang="en-US" baseline="0" dirty="0" smtClean="0"/>
              <a:t> the ACS </a:t>
            </a:r>
            <a:r>
              <a:rPr lang="en-US" b="1" baseline="0" dirty="0" smtClean="0"/>
              <a:t>conducted interviews for over 2 million households</a:t>
            </a:r>
            <a:r>
              <a:rPr lang="en-US" baseline="0" dirty="0" smtClean="0"/>
              <a:t>, and </a:t>
            </a:r>
            <a:r>
              <a:rPr lang="en-US" b="1" baseline="0" dirty="0" smtClean="0"/>
              <a:t>over 157,00 people living in group quarters</a:t>
            </a:r>
            <a:r>
              <a:rPr lang="en-US" baseline="0" dirty="0" smtClean="0"/>
              <a:t>.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As a result, the ACS produces estimates for a </a:t>
            </a:r>
            <a:r>
              <a:rPr lang="en-US" b="1" baseline="0" dirty="0" smtClean="0"/>
              <a:t>variety of smaller geographies</a:t>
            </a:r>
            <a:r>
              <a:rPr lang="en-US" baseline="0" dirty="0" smtClean="0"/>
              <a:t>, and is used </a:t>
            </a:r>
            <a:r>
              <a:rPr lang="en-US" b="1" baseline="0" dirty="0" smtClean="0"/>
              <a:t>widely among local governments for project planning and resource allocation</a:t>
            </a:r>
            <a:r>
              <a:rPr lang="en-US" baseline="0" dirty="0" smtClean="0"/>
              <a:t>.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arenR" startAt="4"/>
              <a:tabLst/>
              <a:defRPr/>
            </a:pPr>
            <a:r>
              <a:rPr lang="en-US" baseline="0" dirty="0" smtClean="0"/>
              <a:t>From the ACS we get the 1-yr and 5-yr estimates which </a:t>
            </a:r>
            <a:r>
              <a:rPr lang="en-US" baseline="0" dirty="0" err="1" smtClean="0"/>
              <a:t>y’all</a:t>
            </a:r>
            <a:r>
              <a:rPr lang="en-US" baseline="0" dirty="0" smtClean="0"/>
              <a:t> are probably familiar with. </a:t>
            </a:r>
            <a:br>
              <a:rPr lang="en-US" baseline="0" dirty="0" smtClean="0"/>
            </a:br>
            <a:r>
              <a:rPr lang="en-US" baseline="0" dirty="0" smtClean="0"/>
              <a:t>The </a:t>
            </a:r>
            <a:r>
              <a:rPr lang="en-US" b="1" baseline="0" dirty="0" smtClean="0"/>
              <a:t>1-yr estimates are for all areas with a population of at least 65,000+, </a:t>
            </a:r>
            <a:r>
              <a:rPr lang="en-US" baseline="0" dirty="0" smtClean="0"/>
              <a:t>and the </a:t>
            </a:r>
            <a:r>
              <a:rPr lang="en-US" b="1" baseline="0" dirty="0" smtClean="0"/>
              <a:t>5 year estimates, for all geographies down to the census tracts. </a:t>
            </a:r>
            <a:br>
              <a:rPr lang="en-US" b="1" baseline="0" dirty="0" smtClean="0"/>
            </a:br>
            <a:endParaRPr lang="en-US" b="1"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arenR" startAt="4"/>
              <a:tabLst/>
              <a:defRPr/>
            </a:pPr>
            <a:r>
              <a:rPr lang="en-US" b="0" baseline="0" dirty="0" smtClean="0"/>
              <a:t>the </a:t>
            </a:r>
            <a:r>
              <a:rPr lang="en-US" b="1" baseline="0" dirty="0" smtClean="0"/>
              <a:t>supplemental estimate tables</a:t>
            </a:r>
            <a:r>
              <a:rPr lang="en-US" b="0" baseline="0" dirty="0" smtClean="0"/>
              <a:t> </a:t>
            </a:r>
            <a:r>
              <a:rPr lang="en-US" b="1" baseline="0" dirty="0" smtClean="0"/>
              <a:t>use 1-year data to produce selected estimates for areas with a population of 20,000+. </a:t>
            </a:r>
            <a:r>
              <a:rPr lang="en-US" b="0" baseline="0" dirty="0" smtClean="0"/>
              <a:t>These products were created to fill in the gap left when the 3-year data products were discontinued.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a:t>
            </a:r>
          </a:p>
          <a:p>
            <a:pPr marL="228600" marR="0" indent="-228600" algn="l" defTabSz="457200" rtl="0" eaLnBrk="1" fontAlgn="auto" latinLnBrk="0" hangingPunct="1">
              <a:lnSpc>
                <a:spcPct val="100000"/>
              </a:lnSpc>
              <a:spcBef>
                <a:spcPts val="0"/>
              </a:spcBef>
              <a:spcAft>
                <a:spcPts val="0"/>
              </a:spcAft>
              <a:buClrTx/>
              <a:buSzTx/>
              <a:buFontTx/>
              <a:buAutoNum type="arabicParenR" startAt="4"/>
              <a:tabLst/>
              <a:defRPr/>
            </a:pPr>
            <a:r>
              <a:rPr lang="en-US" b="0" baseline="0" dirty="0" smtClean="0"/>
              <a:t>Supplemental products:</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disability by age, </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work experience by disability, </a:t>
            </a:r>
          </a:p>
          <a:p>
            <a:pPr marL="685800" marR="0" lvl="1"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types of disability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i="0" baseline="0" dirty="0" smtClean="0">
              <a:solidFill>
                <a:schemeClr val="tx1"/>
              </a:solidFill>
            </a:endParaRPr>
          </a:p>
          <a:p>
            <a:endParaRPr lang="en-US" i="0" baseline="0" dirty="0" smtClean="0">
              <a:solidFill>
                <a:schemeClr val="tx1"/>
              </a:solidFill>
            </a:endParaRPr>
          </a:p>
          <a:p>
            <a:endParaRPr lang="en-US" i="0" baseline="0" dirty="0" smtClean="0">
              <a:solidFill>
                <a:schemeClr val="tx1"/>
              </a:solidFill>
            </a:endParaRPr>
          </a:p>
          <a:p>
            <a:endParaRPr lang="en-US" i="0" baseline="0" dirty="0" smtClean="0">
              <a:solidFill>
                <a:schemeClr val="tx1"/>
              </a:solidFill>
            </a:endParaRPr>
          </a:p>
        </p:txBody>
      </p:sp>
      <p:sp>
        <p:nvSpPr>
          <p:cNvPr id="4" name="Slide Number Placeholder 3"/>
          <p:cNvSpPr>
            <a:spLocks noGrp="1"/>
          </p:cNvSpPr>
          <p:nvPr>
            <p:ph type="sldNum" sz="quarter" idx="10"/>
          </p:nvPr>
        </p:nvSpPr>
        <p:spPr/>
        <p:txBody>
          <a:bodyPr/>
          <a:lstStyle/>
          <a:p>
            <a:fld id="{EFCFE7FC-E445-454D-B894-CD639837955D}" type="slidenum">
              <a:rPr lang="en-US" smtClean="0"/>
              <a:t>3</a:t>
            </a:fld>
            <a:endParaRPr lang="en-US"/>
          </a:p>
        </p:txBody>
      </p:sp>
    </p:spTree>
    <p:extLst>
      <p:ext uri="{BB962C8B-B14F-4D97-AF65-F5344CB8AC3E}">
        <p14:creationId xmlns:p14="http://schemas.microsoft.com/office/powerpoint/2010/main" val="185930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457200"/>
            <a:ext cx="4648200" cy="3486150"/>
          </a:xfrm>
        </p:spPr>
      </p:sp>
      <p:sp>
        <p:nvSpPr>
          <p:cNvPr id="3" name="Notes Placeholder 2"/>
          <p:cNvSpPr>
            <a:spLocks noGrp="1"/>
          </p:cNvSpPr>
          <p:nvPr>
            <p:ph type="body" idx="1"/>
          </p:nvPr>
        </p:nvSpPr>
        <p:spPr>
          <a:xfrm>
            <a:off x="457200" y="4114800"/>
            <a:ext cx="6096000" cy="4343400"/>
          </a:xfrm>
        </p:spPr>
        <p:txBody>
          <a:bodyPr/>
          <a:lstStyle/>
          <a:p>
            <a:pPr marL="228600" indent="-228600">
              <a:buAutoNum type="arabicParenR"/>
            </a:pPr>
            <a:r>
              <a:rPr lang="en-US" dirty="0" smtClean="0"/>
              <a:t>As</a:t>
            </a:r>
            <a:r>
              <a:rPr lang="en-US" baseline="0" dirty="0" smtClean="0"/>
              <a:t> many of you are aware, the six disability questions used in the ACS are also used in many other federal surveys. Including the two most recent SIPP panels, the AHS, and the CPS.</a:t>
            </a:r>
          </a:p>
          <a:p>
            <a:pPr marL="0" indent="0">
              <a:buNone/>
            </a:pPr>
            <a:endParaRPr lang="en-US" baseline="0" dirty="0" smtClean="0"/>
          </a:p>
          <a:p>
            <a:pPr marL="0" indent="0">
              <a:buNone/>
            </a:pPr>
            <a:r>
              <a:rPr lang="en-US" baseline="0" dirty="0" smtClean="0"/>
              <a:t>This image is from our ACS paper form. </a:t>
            </a:r>
          </a:p>
          <a:p>
            <a:pPr marL="0" indent="0">
              <a:buNone/>
            </a:pPr>
            <a:endParaRPr lang="en-US" baseline="0" dirty="0" smtClean="0"/>
          </a:p>
          <a:p>
            <a:pPr marL="457200" lvl="1" indent="0">
              <a:buNone/>
            </a:pPr>
            <a:r>
              <a:rPr lang="en-US" baseline="0" dirty="0" smtClean="0"/>
              <a:t>Just to touch on an overview of the core questions, the six domains covered are:</a:t>
            </a:r>
          </a:p>
          <a:p>
            <a:pPr marL="685800" lvl="1" indent="-228600">
              <a:buFont typeface="+mj-lt"/>
              <a:buAutoNum type="alphaUcPeriod"/>
            </a:pPr>
            <a:r>
              <a:rPr lang="en-US" baseline="0" dirty="0" smtClean="0"/>
              <a:t>hearing, </a:t>
            </a:r>
          </a:p>
          <a:p>
            <a:pPr marL="685800" lvl="1" indent="-228600">
              <a:buFont typeface="+mj-lt"/>
              <a:buAutoNum type="alphaUcPeriod"/>
            </a:pPr>
            <a:r>
              <a:rPr lang="en-US" baseline="0" dirty="0" smtClean="0"/>
              <a:t>vision, </a:t>
            </a:r>
          </a:p>
          <a:p>
            <a:pPr marL="685800" lvl="1" indent="-228600">
              <a:buFont typeface="+mj-lt"/>
              <a:buAutoNum type="alphaUcPeriod"/>
            </a:pPr>
            <a:r>
              <a:rPr lang="en-US" baseline="0" dirty="0" smtClean="0"/>
              <a:t>cognitive functionality (defined as difficulty concentrating, remembering, or making decisions), </a:t>
            </a:r>
          </a:p>
          <a:p>
            <a:pPr marL="685800" lvl="1" indent="-228600">
              <a:buFont typeface="+mj-lt"/>
              <a:buAutoNum type="alphaUcPeriod"/>
            </a:pPr>
            <a:r>
              <a:rPr lang="en-US" baseline="0" dirty="0" smtClean="0"/>
              <a:t>ambulatory functionality (defined as difficulty walking or climbing stairs), </a:t>
            </a:r>
          </a:p>
          <a:p>
            <a:pPr marL="685800" lvl="1" indent="-228600">
              <a:buFont typeface="+mj-lt"/>
              <a:buAutoNum type="alphaUcPeriod"/>
            </a:pPr>
            <a:r>
              <a:rPr lang="en-US" baseline="0" dirty="0" smtClean="0"/>
              <a:t>self-care (defined as difficulty dressing or bathing), </a:t>
            </a:r>
          </a:p>
          <a:p>
            <a:pPr marL="685800" lvl="1" indent="-228600">
              <a:buFont typeface="+mj-lt"/>
              <a:buAutoNum type="alphaUcPeriod"/>
            </a:pPr>
            <a:r>
              <a:rPr lang="en-US" baseline="0" dirty="0" smtClean="0"/>
              <a:t>and independent living (defined as difficulty doing errands alone).</a:t>
            </a:r>
          </a:p>
          <a:p>
            <a:pPr marL="0" indent="0">
              <a:buNone/>
            </a:pPr>
            <a:endParaRPr lang="en-US" baseline="0" dirty="0" smtClean="0"/>
          </a:p>
          <a:p>
            <a:pPr marL="0" indent="0">
              <a:buNone/>
            </a:pPr>
            <a:r>
              <a:rPr lang="en-US" baseline="0" dirty="0" smtClean="0"/>
              <a:t>Based on input received by the Interagency Council on Statistical Policy, the Census Bureau has formed a subcommittee of federal stakeholders to review the current ACS disability questions.</a:t>
            </a:r>
          </a:p>
          <a:p>
            <a:pPr marL="0" inden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IF asked why or how:</a:t>
            </a:r>
          </a:p>
          <a:p>
            <a:pPr marL="0" indent="0">
              <a:buNone/>
            </a:pPr>
            <a:r>
              <a:rPr lang="en-US" baseline="0" dirty="0" smtClean="0"/>
              <a:t>If you would like to know more or have additional questions, I can put you in touch with the head of ACSO – Jennifer </a:t>
            </a:r>
            <a:r>
              <a:rPr lang="en-US" baseline="0" dirty="0" err="1" smtClean="0"/>
              <a:t>Ortman</a:t>
            </a:r>
            <a:r>
              <a:rPr lang="en-US" baseline="0" dirty="0" smtClean="0"/>
              <a:t>. </a:t>
            </a:r>
          </a:p>
          <a:p>
            <a:pPr marL="0" indent="0">
              <a:buNone/>
            </a:pPr>
            <a:endParaRPr lang="en-US" baseline="0" dirty="0" smtClean="0"/>
          </a:p>
          <a:p>
            <a:pPr marL="0" indent="0">
              <a:buNone/>
            </a:pPr>
            <a:r>
              <a:rPr lang="en-US" baseline="0" dirty="0" smtClean="0"/>
              <a:t>-----------------------------------------------------------------</a:t>
            </a:r>
          </a:p>
          <a:p>
            <a:pPr marL="0" indent="0">
              <a:buNone/>
            </a:pPr>
            <a:endParaRPr lang="en-US" baseline="0" dirty="0" smtClean="0"/>
          </a:p>
          <a:p>
            <a:pPr marL="0" indent="0">
              <a:buNone/>
            </a:pPr>
            <a:endParaRPr lang="en-US" dirty="0"/>
          </a:p>
          <a:p>
            <a:pPr marL="0" indent="0">
              <a:buNone/>
            </a:pPr>
            <a:endParaRPr lang="en-US" baseline="0" dirty="0" smtClean="0"/>
          </a:p>
          <a:p>
            <a:pPr marL="0" indent="0">
              <a:buNone/>
            </a:pPr>
            <a:endParaRPr lang="en-US" dirty="0"/>
          </a:p>
          <a:p>
            <a:pPr marL="0" indent="0">
              <a:buNone/>
            </a:pPr>
            <a:r>
              <a:rPr lang="en-US" baseline="0" dirty="0" smtClean="0"/>
              <a:t>The Census Bureau’s American Community Survey Office (ACSO) is tasked by the Interagency Council on Statistical Policy Subcommittee on the ACS (ICSP-SACS) with conducting periodic reviews of the justifications for the survey questions, considering any addition, revision, or deletion of questions. These reviews are conducted with Federal stakeholder agencies’ input. </a:t>
            </a:r>
          </a:p>
          <a:p>
            <a:pPr marL="0" indent="0">
              <a:buNone/>
            </a:pPr>
            <a:endParaRPr lang="en-US" baseline="0" dirty="0" smtClean="0"/>
          </a:p>
          <a:p>
            <a:pPr marL="0" indent="0">
              <a:buNone/>
            </a:pPr>
            <a:r>
              <a:rPr lang="en-US" baseline="0" dirty="0" smtClean="0"/>
              <a:t>Last year, the ACS asked the interagency committee to formally notify us about changing needs. We received input from several agencies on a variety of topics, including disability (Step 1). OMB and the Census Bureau decided which submissions had merit (Step 2) and subcommittees on these topics (including disability) were formed. As the Census Bureau moves forward in testing and evaluation, we will keep our community of stakeholders informed.</a:t>
            </a:r>
          </a:p>
          <a:p>
            <a:pPr marL="0" indent="0">
              <a:buNone/>
            </a:pPr>
            <a:endParaRPr lang="en-US" baseline="0" dirty="0" smtClean="0"/>
          </a:p>
          <a:p>
            <a:pPr marL="0" indent="0">
              <a:buNone/>
            </a:pPr>
            <a:r>
              <a:rPr lang="en-US" baseline="0" dirty="0" smtClean="0"/>
              <a:t>We've released a nice graphic explaining the process of revising content. https://www.census.gov/content/dam/Census/library/visualizations/2017/comm/acs-questions.pdf </a:t>
            </a:r>
          </a:p>
          <a:p>
            <a:endParaRPr lang="en-US" u="sng" baseline="0" dirty="0" smtClean="0"/>
          </a:p>
        </p:txBody>
      </p:sp>
      <p:sp>
        <p:nvSpPr>
          <p:cNvPr id="4" name="Slide Number Placeholder 3"/>
          <p:cNvSpPr>
            <a:spLocks noGrp="1"/>
          </p:cNvSpPr>
          <p:nvPr>
            <p:ph type="sldNum" sz="quarter" idx="10"/>
          </p:nvPr>
        </p:nvSpPr>
        <p:spPr/>
        <p:txBody>
          <a:bodyPr/>
          <a:lstStyle/>
          <a:p>
            <a:fld id="{EFCFE7FC-E445-454D-B894-CD639837955D}" type="slidenum">
              <a:rPr lang="en-US" smtClean="0"/>
              <a:t>4</a:t>
            </a:fld>
            <a:endParaRPr lang="en-US"/>
          </a:p>
        </p:txBody>
      </p:sp>
    </p:spTree>
    <p:extLst>
      <p:ext uri="{BB962C8B-B14F-4D97-AF65-F5344CB8AC3E}">
        <p14:creationId xmlns:p14="http://schemas.microsoft.com/office/powerpoint/2010/main" val="269572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457200"/>
            <a:ext cx="4648200" cy="3486150"/>
          </a:xfrm>
        </p:spPr>
      </p:sp>
      <p:sp>
        <p:nvSpPr>
          <p:cNvPr id="3" name="Notes Placeholder 2"/>
          <p:cNvSpPr>
            <a:spLocks noGrp="1"/>
          </p:cNvSpPr>
          <p:nvPr>
            <p:ph type="body" idx="1"/>
          </p:nvPr>
        </p:nvSpPr>
        <p:spPr>
          <a:xfrm>
            <a:off x="381000" y="4114799"/>
            <a:ext cx="6248400" cy="4715167"/>
          </a:xfrm>
        </p:spPr>
        <p:txBody>
          <a:bodyPr/>
          <a:lstStyle/>
          <a:p>
            <a:pPr marL="228600" indent="-228600">
              <a:buAutoNum type="arabicParenR"/>
            </a:pPr>
            <a:r>
              <a:rPr lang="en-US" baseline="0" dirty="0" smtClean="0"/>
              <a:t>In the ACS data products, you can find lots of tables focused specifically on Disability, tabulated by a variety of demographic and socioeconomic characteristics. </a:t>
            </a:r>
          </a:p>
          <a:p>
            <a:pPr marL="228600" indent="-228600">
              <a:buAutoNum type="arabicParenR"/>
            </a:pPr>
            <a:endParaRPr lang="en-US" baseline="0" dirty="0" smtClean="0"/>
          </a:p>
          <a:p>
            <a:pPr marL="228600" indent="-228600">
              <a:buAutoNum type="arabicParenR"/>
            </a:pPr>
            <a:r>
              <a:rPr lang="en-US" dirty="0" smtClean="0"/>
              <a:t>American</a:t>
            </a:r>
            <a:r>
              <a:rPr lang="en-US" baseline="0" dirty="0" smtClean="0"/>
              <a:t> Fact Finder is the main tool for disseminating ACS products. The Bureau has also been developing a new platform at data.census.gov</a:t>
            </a:r>
            <a:br>
              <a:rPr lang="en-US" baseline="0" dirty="0" smtClean="0"/>
            </a:br>
            <a:r>
              <a:rPr lang="en-US" baseline="0" dirty="0" smtClean="0"/>
              <a:t/>
            </a:r>
            <a:br>
              <a:rPr lang="en-US" baseline="0" dirty="0" smtClean="0"/>
            </a:br>
            <a:r>
              <a:rPr lang="en-US" baseline="0" dirty="0" err="1" smtClean="0"/>
              <a:t>Data.Census</a:t>
            </a:r>
            <a:r>
              <a:rPr lang="en-US" baseline="0" dirty="0" smtClean="0"/>
              <a:t>. </a:t>
            </a:r>
            <a:r>
              <a:rPr lang="en-US" baseline="0" dirty="0" err="1" smtClean="0"/>
              <a:t>Gov</a:t>
            </a:r>
            <a:r>
              <a:rPr lang="en-US" baseline="0" dirty="0" smtClean="0"/>
              <a:t> will provide all of the tables currently released on AFF as well as the public-use microdata files. The website is live and being actively developed so if you want to get familiar with it and provide feedback on its development, you have the opportunity to do so.</a:t>
            </a:r>
          </a:p>
          <a:p>
            <a:pPr marL="228600" indent="-228600">
              <a:buAutoNum type="arabicParenR"/>
            </a:pPr>
            <a:endParaRPr lang="en-US" baseline="0" dirty="0" smtClean="0"/>
          </a:p>
          <a:p>
            <a:pPr marL="228600" indent="-228600">
              <a:buAutoNum type="arabicParenR"/>
            </a:pPr>
            <a:r>
              <a:rPr lang="en-US" baseline="0" dirty="0" smtClean="0"/>
              <a:t>(You can also find a few tables for group quarters that provide disability status for the institutional and non-institutional populations (</a:t>
            </a:r>
            <a:r>
              <a:rPr lang="en-US" b="1" baseline="0" dirty="0" smtClean="0"/>
              <a:t>S2601A-C</a:t>
            </a:r>
            <a:r>
              <a:rPr lang="en-US" baseline="0" dirty="0" smtClean="0"/>
              <a:t>))</a:t>
            </a:r>
          </a:p>
          <a:p>
            <a:pPr marL="0" indent="0">
              <a:buNone/>
            </a:pPr>
            <a:endParaRPr lang="en-US" baseline="0" dirty="0" smtClean="0"/>
          </a:p>
          <a:p>
            <a:pPr marL="0" indent="0">
              <a:buNone/>
            </a:pPr>
            <a:r>
              <a:rPr lang="en-US" baseline="0" dirty="0" smtClean="0"/>
              <a:t>-----------------------------------------</a:t>
            </a:r>
          </a:p>
          <a:p>
            <a:pPr marL="0" indent="0">
              <a:buNone/>
            </a:pPr>
            <a:r>
              <a:rPr lang="en-US" baseline="0" dirty="0" smtClean="0"/>
              <a:t>Data releases: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One-year estimates for calendar year 2017 were just released this past September.  (65k+)</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3b) Supplemental estimates for calendar year 2017 were released in October. (20k+)</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4) Five-year estimates for 2013-2017 were released this past December.  With the release of this five-year file we now have two non-overlapping 5-year files with disability data, which allows for comparisons of disability estimates across time for those geographies with populations under 65,000 people.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rgbClr val="FF0000"/>
              </a:solidFill>
              <a:effectLst/>
              <a:latin typeface="+mn-lt"/>
              <a:ea typeface="+mn-ea"/>
              <a:cs typeface="+mn-cs"/>
            </a:endParaRPr>
          </a:p>
          <a:p>
            <a:endParaRPr lang="en-US" dirty="0" smtClean="0"/>
          </a:p>
          <a:p>
            <a:endParaRPr lang="en-US" dirty="0" smtClean="0"/>
          </a:p>
          <a:p>
            <a:endParaRPr lang="en-US" dirty="0"/>
          </a:p>
          <a:p>
            <a:endParaRPr lang="en-US" dirty="0" smtClean="0"/>
          </a:p>
          <a:p>
            <a:r>
              <a:rPr lang="en-US" i="0" baseline="0" dirty="0" smtClean="0">
                <a:solidFill>
                  <a:schemeClr val="tx1"/>
                </a:solidFill>
              </a:rPr>
              <a:t>[Official statement on removal of 3-year estimates---- if asked]</a:t>
            </a:r>
          </a:p>
          <a:p>
            <a:endParaRPr lang="en-US" i="0" baseline="0" dirty="0" smtClean="0">
              <a:solidFill>
                <a:schemeClr val="tx1"/>
              </a:solidFill>
            </a:endParaRPr>
          </a:p>
          <a:p>
            <a:r>
              <a:rPr lang="en-US" b="1" dirty="0" smtClean="0">
                <a:effectLst/>
              </a:rPr>
              <a:t>2012-2014 ACS 3-year estimates</a:t>
            </a:r>
          </a:p>
          <a:p>
            <a:r>
              <a:rPr lang="en-US" b="1" dirty="0" smtClean="0">
                <a:effectLst/>
              </a:rPr>
              <a:t>Posted November 24, 2015</a:t>
            </a:r>
          </a:p>
          <a:p>
            <a:r>
              <a:rPr lang="en-US" dirty="0" smtClean="0">
                <a:effectLst/>
              </a:rPr>
              <a:t>Please note that the ACS 3-year estimates have been discontinued. Every community in the nation will continue to receive a detailed statistical portrait of its social, economic, housing and demographic characteristics through 1-year and 5-year ACS products.</a:t>
            </a:r>
          </a:p>
          <a:p>
            <a:endParaRPr lang="en-US" dirty="0" smtClean="0">
              <a:effectLst/>
            </a:endParaRPr>
          </a:p>
          <a:p>
            <a:r>
              <a:rPr lang="en-US" b="1" dirty="0" smtClean="0">
                <a:effectLst/>
              </a:rPr>
              <a:t>Posted March 2, 2015</a:t>
            </a:r>
          </a:p>
          <a:p>
            <a:r>
              <a:rPr lang="en-US" b="1" dirty="0" smtClean="0">
                <a:effectLst/>
              </a:rPr>
              <a:t>Census Bureau Statement on American Community Survey 3-Year Statistical Product</a:t>
            </a:r>
          </a:p>
          <a:p>
            <a:r>
              <a:rPr lang="en-US" dirty="0" smtClean="0">
                <a:effectLst/>
              </a:rPr>
              <a:t>The U.S. Census Bureau has proposed discontinuing a statistical product from the American Community Survey. The product, often called the "3-year estimates," combines three years of data collection into a three-year rolling average and covers communities with populations of 20,000 or more. If approved, the Census Bureau would not release the 2012-2014 3-year estimates.</a:t>
            </a:r>
          </a:p>
          <a:p>
            <a:r>
              <a:rPr lang="en-US" dirty="0" smtClean="0">
                <a:effectLst/>
              </a:rPr>
              <a:t>In the fiscal year 2016 budget request, the Census Bureau proposed not reinstating the three-year product in order to prioritize activities that would preserve the integrity of the sample, enhance the quality of the entire data set, and ensure a better experience for the respondent. For example, these activities include reinstating an operation that collects data left incomplete by respondents, additional training for field representatives, continued review of the survey questions, and expanded outreach and partnership with stakeholders.</a:t>
            </a:r>
          </a:p>
          <a:p>
            <a:r>
              <a:rPr lang="en-US" dirty="0" smtClean="0">
                <a:effectLst/>
              </a:rPr>
              <a:t>Although the Census Bureau would discontinue the 3-year product, every community in the nation will continue to receive a detailed statistical portrait of its social, economic, housing and demographic characteristics through other American Community Survey products. Specifically, the Census Bureau will continue producing annual estimates for communities of 65,000 or more, and communities of all sizes, including the nation's smallest, will continue to receive updated five-year rolling averages each year</a:t>
            </a:r>
          </a:p>
          <a:p>
            <a:endParaRPr lang="en-US" i="0" baseline="0" dirty="0" smtClean="0">
              <a:solidFill>
                <a:schemeClr val="tx1"/>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FCFE7FC-E445-454D-B894-CD639837955D}" type="slidenum">
              <a:rPr lang="en-US" smtClean="0"/>
              <a:t>5</a:t>
            </a:fld>
            <a:endParaRPr lang="en-US"/>
          </a:p>
        </p:txBody>
      </p:sp>
    </p:spTree>
    <p:extLst>
      <p:ext uri="{BB962C8B-B14F-4D97-AF65-F5344CB8AC3E}">
        <p14:creationId xmlns:p14="http://schemas.microsoft.com/office/powerpoint/2010/main" val="76747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next two slides are new tools that use</a:t>
            </a:r>
            <a:r>
              <a:rPr lang="en-US" baseline="0" dirty="0" smtClean="0"/>
              <a:t> ACS data to get snapshots of disability and other population characteristics in the county.</a:t>
            </a:r>
          </a:p>
          <a:p>
            <a:endParaRPr lang="en-US" baseline="0" dirty="0" smtClean="0"/>
          </a:p>
          <a:p>
            <a:r>
              <a:rPr lang="en-US" baseline="0" dirty="0" smtClean="0"/>
              <a:t>This tool </a:t>
            </a:r>
            <a:r>
              <a:rPr lang="en-US" dirty="0" smtClean="0"/>
              <a:t>uses the ACS</a:t>
            </a:r>
            <a:r>
              <a:rPr lang="en-US" baseline="0" dirty="0" smtClean="0"/>
              <a:t> 5-year data </a:t>
            </a:r>
            <a:r>
              <a:rPr lang="en-US" dirty="0" smtClean="0"/>
              <a:t>to</a:t>
            </a:r>
            <a:r>
              <a:rPr lang="en-US" baseline="0" dirty="0" smtClean="0"/>
              <a:t> illustrate selected topics across counties in the US.  </a:t>
            </a:r>
          </a:p>
          <a:p>
            <a:endParaRPr lang="en-US" baseline="0" dirty="0" smtClean="0"/>
          </a:p>
          <a:p>
            <a:r>
              <a:rPr lang="en-US" baseline="0" dirty="0" smtClean="0"/>
              <a:t>The map is interactive and hovering over a given county provides the specific details.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CFE7FC-E445-454D-B894-CD639837955D}" type="slidenum">
              <a:rPr lang="en-US" smtClean="0"/>
              <a:t>6</a:t>
            </a:fld>
            <a:endParaRPr lang="en-US"/>
          </a:p>
        </p:txBody>
      </p:sp>
    </p:spTree>
    <p:extLst>
      <p:ext uri="{BB962C8B-B14F-4D97-AF65-F5344CB8AC3E}">
        <p14:creationId xmlns:p14="http://schemas.microsoft.com/office/powerpoint/2010/main" val="234783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tool focuses</a:t>
            </a:r>
            <a:r>
              <a:rPr lang="en-US" baseline="0" dirty="0" smtClean="0"/>
              <a:t> on the population aged 65 years and older. </a:t>
            </a:r>
          </a:p>
          <a:p>
            <a:r>
              <a:rPr lang="en-US" baseline="0" dirty="0" smtClean="0"/>
              <a:t>It displays various characteristics of the older population, including disability, by state.  </a:t>
            </a:r>
          </a:p>
          <a:p>
            <a:endParaRPr lang="en-US" baseline="0" dirty="0" smtClean="0"/>
          </a:p>
          <a:p>
            <a:r>
              <a:rPr lang="en-US" baseline="0" dirty="0" smtClean="0"/>
              <a:t>Breakdowns are provided by sex in the bottom dot graph, and by hovering over a state a figure will display the selected statistic by age group for that state</a:t>
            </a:r>
          </a:p>
          <a:p>
            <a:endParaRPr lang="en-US" baseline="0" dirty="0" smtClean="0"/>
          </a:p>
          <a:p>
            <a:r>
              <a:rPr lang="en-US" baseline="0" dirty="0" smtClean="0"/>
              <a:t>----------------------------</a:t>
            </a:r>
            <a:endParaRPr lang="en-US" dirty="0" smtClean="0"/>
          </a:p>
          <a:p>
            <a:r>
              <a:rPr lang="en-US" baseline="0" dirty="0" smtClean="0"/>
              <a:t>based on 1-year ACS data.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CFE7FC-E445-454D-B894-CD639837955D}" type="slidenum">
              <a:rPr lang="en-US" smtClean="0"/>
              <a:t>7</a:t>
            </a:fld>
            <a:endParaRPr lang="en-US"/>
          </a:p>
        </p:txBody>
      </p:sp>
    </p:spTree>
    <p:extLst>
      <p:ext uri="{BB962C8B-B14F-4D97-AF65-F5344CB8AC3E}">
        <p14:creationId xmlns:p14="http://schemas.microsoft.com/office/powerpoint/2010/main" val="293050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648200" cy="3486150"/>
          </a:xfrm>
        </p:spPr>
      </p:sp>
      <p:sp>
        <p:nvSpPr>
          <p:cNvPr id="3" name="Notes Placeholder 2"/>
          <p:cNvSpPr>
            <a:spLocks noGrp="1"/>
          </p:cNvSpPr>
          <p:nvPr>
            <p:ph type="body" idx="1"/>
          </p:nvPr>
        </p:nvSpPr>
        <p:spPr/>
        <p:txBody>
          <a:bodyPr/>
          <a:lstStyle/>
          <a:p>
            <a:r>
              <a:rPr lang="en-US" dirty="0" smtClean="0"/>
              <a:t>Another survey that collects disability data is The American Housing Survey which is conducted every two years. This past year the</a:t>
            </a:r>
            <a:r>
              <a:rPr lang="en-US" baseline="0" dirty="0" smtClean="0"/>
              <a:t> 2017 data was released.</a:t>
            </a:r>
          </a:p>
          <a:p>
            <a:endParaRPr lang="en-US" dirty="0" smtClean="0"/>
          </a:p>
          <a:p>
            <a:r>
              <a:rPr lang="en-US" baseline="0" dirty="0" smtClean="0"/>
              <a:t>The AHS </a:t>
            </a:r>
            <a:r>
              <a:rPr lang="en-US" dirty="0" smtClean="0"/>
              <a:t>provides information on the size and composition of the housing in the US </a:t>
            </a:r>
            <a:r>
              <a:rPr lang="en-US" baseline="0" dirty="0" smtClean="0"/>
              <a:t>for 25 selected metropolitan areas, as well as states, and the nation.</a:t>
            </a:r>
          </a:p>
          <a:p>
            <a:endParaRPr lang="en-US" baseline="0" dirty="0" smtClean="0"/>
          </a:p>
          <a:p>
            <a:r>
              <a:rPr lang="en-US" baseline="0" dirty="0" smtClean="0"/>
              <a:t>It Contains a variety of housing or household characteristics that can be looked at in conjunction with disability, including:</a:t>
            </a:r>
          </a:p>
          <a:p>
            <a:pPr marL="628650" lvl="1" indent="-171450">
              <a:buFont typeface="Arial" panose="020B0604020202020204" pitchFamily="34" charset="0"/>
              <a:buChar char="•"/>
            </a:pPr>
            <a:r>
              <a:rPr lang="en-US" baseline="0" dirty="0" smtClean="0"/>
              <a:t>Neighborhood characteristics such as safety or public transportation</a:t>
            </a:r>
          </a:p>
          <a:p>
            <a:pPr marL="628650" lvl="1" indent="-171450">
              <a:buFont typeface="Arial" panose="020B0604020202020204" pitchFamily="34" charset="0"/>
              <a:buChar char="•"/>
            </a:pPr>
            <a:r>
              <a:rPr lang="en-US" baseline="0" dirty="0" smtClean="0"/>
              <a:t>Whether any home improvements were done to make the home more accessible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 2019 survey will also have additional questions on home accessibility covering such topics as </a:t>
            </a:r>
          </a:p>
          <a:p>
            <a:pPr marL="171450" indent="-171450">
              <a:buFont typeface="Arial" panose="020B0604020202020204" pitchFamily="34" charset="0"/>
              <a:buChar char="•"/>
            </a:pPr>
            <a:r>
              <a:rPr lang="en-US" baseline="0" dirty="0" smtClean="0"/>
              <a:t>The use of mobility equipment to get around inside the home</a:t>
            </a:r>
          </a:p>
          <a:p>
            <a:pPr marL="171450" indent="-171450">
              <a:buFont typeface="Arial" panose="020B0604020202020204" pitchFamily="34" charset="0"/>
              <a:buChar char="•"/>
            </a:pPr>
            <a:r>
              <a:rPr lang="en-US" baseline="0" dirty="0" smtClean="0"/>
              <a:t>Difficulty entering the home, </a:t>
            </a:r>
          </a:p>
          <a:p>
            <a:pPr marL="171450" indent="-171450">
              <a:buFont typeface="Arial" panose="020B0604020202020204" pitchFamily="34" charset="0"/>
              <a:buChar char="•"/>
            </a:pPr>
            <a:r>
              <a:rPr lang="en-US" baseline="0" dirty="0" smtClean="0"/>
              <a:t>Difficulty accessing or using rooms such as the kitchen, bathroom, bedroom due to a long-term health condition</a:t>
            </a:r>
          </a:p>
          <a:p>
            <a:pPr marL="171450" indent="-171450">
              <a:buFont typeface="Arial" panose="020B0604020202020204" pitchFamily="34" charset="0"/>
              <a:buChar char="•"/>
            </a:pPr>
            <a:endParaRPr lang="en-US" baseline="0" dirty="0" smtClean="0"/>
          </a:p>
          <a:p>
            <a:r>
              <a:rPr lang="en-US" baseline="0" dirty="0" smtClean="0"/>
              <a:t>Estimates are available through the AHS Table Creator where you can create estimates from the variables you are interested in </a:t>
            </a:r>
          </a:p>
        </p:txBody>
      </p:sp>
      <p:sp>
        <p:nvSpPr>
          <p:cNvPr id="4" name="Slide Number Placeholder 3"/>
          <p:cNvSpPr>
            <a:spLocks noGrp="1"/>
          </p:cNvSpPr>
          <p:nvPr>
            <p:ph type="sldNum" sz="quarter" idx="10"/>
          </p:nvPr>
        </p:nvSpPr>
        <p:spPr/>
        <p:txBody>
          <a:bodyPr/>
          <a:lstStyle/>
          <a:p>
            <a:fld id="{EFCFE7FC-E445-454D-B894-CD639837955D}" type="slidenum">
              <a:rPr lang="en-US" smtClean="0"/>
              <a:t>8</a:t>
            </a:fld>
            <a:endParaRPr lang="en-US"/>
          </a:p>
        </p:txBody>
      </p:sp>
    </p:spTree>
    <p:extLst>
      <p:ext uri="{BB962C8B-B14F-4D97-AF65-F5344CB8AC3E}">
        <p14:creationId xmlns:p14="http://schemas.microsoft.com/office/powerpoint/2010/main" val="947494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33400"/>
            <a:ext cx="4648200" cy="3486150"/>
          </a:xfrm>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And this brings us to SIPP.</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SIPP is a longitudinal survey that gives in-depth information for data users and researchers about a variety of topics.</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228600" marR="0" lvl="1" indent="-228600" algn="l" defTabSz="457200" rtl="0" eaLnBrk="1" fontAlgn="auto" latinLnBrk="0" hangingPunct="1">
              <a:lnSpc>
                <a:spcPct val="100000"/>
              </a:lnSpc>
              <a:spcBef>
                <a:spcPts val="0"/>
              </a:spcBef>
              <a:spcAft>
                <a:spcPts val="0"/>
              </a:spcAft>
              <a:buClrTx/>
              <a:buSzTx/>
              <a:buFontTx/>
              <a:buAutoNum type="arabicParenR"/>
              <a:tabLst/>
              <a:defRPr/>
            </a:pPr>
            <a:r>
              <a:rPr lang="en-US" dirty="0" smtClean="0"/>
              <a:t>The Survey of Income and</a:t>
            </a:r>
            <a:r>
              <a:rPr lang="en-US" baseline="0" dirty="0" smtClean="0"/>
              <a:t> Program Participation was </a:t>
            </a:r>
            <a:r>
              <a:rPr lang="en-US" b="1" baseline="0" dirty="0" smtClean="0"/>
              <a:t>redesigned</a:t>
            </a:r>
            <a:r>
              <a:rPr lang="en-US" baseline="0" dirty="0" smtClean="0"/>
              <a:t>, beginning with the </a:t>
            </a:r>
            <a:r>
              <a:rPr lang="en-US" b="1" baseline="0" dirty="0" smtClean="0"/>
              <a:t>2014 Panel</a:t>
            </a:r>
            <a:r>
              <a:rPr lang="en-US" baseline="0" dirty="0" smtClean="0"/>
              <a:t>. </a:t>
            </a:r>
            <a:br>
              <a:rPr lang="en-US" baseline="0" dirty="0" smtClean="0"/>
            </a:br>
            <a:r>
              <a:rPr lang="en-US" baseline="0" dirty="0" smtClean="0"/>
              <a:t>(Notable changes include interviews once a year rather than four times a year, and collecting all topics in the core questionnaire, which includes disability.)</a:t>
            </a:r>
          </a:p>
          <a:p>
            <a:pPr marL="228600" marR="0" lvl="1" indent="-228600" algn="l" defTabSz="4572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228600" marR="0" lvl="1"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The 2014 panel contains 4 waves collected between 2014 and 2017.  We have released two of the four waves from the 2014 panel so far, and have finalized our response processing system so that waves 3 and 4 should be released more quickly.  We have also begun collection on the 2018 panel.</a:t>
            </a:r>
            <a:br>
              <a:rPr lang="en-US" baseline="0" dirty="0" smtClean="0"/>
            </a:br>
            <a:endParaRPr lang="en-US" baseline="0" dirty="0" smtClean="0"/>
          </a:p>
          <a:p>
            <a:pPr marL="228600" marR="0" lvl="1"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Both the 2014 and the 2018 SIPP asks about a variety of topics including public programs, health status, living conditions, and </a:t>
            </a:r>
            <a:r>
              <a:rPr lang="en-US" dirty="0" smtClean="0"/>
              <a:t>medical</a:t>
            </a:r>
            <a:r>
              <a:rPr lang="en-US" baseline="0" dirty="0" smtClean="0"/>
              <a:t> utilization</a:t>
            </a:r>
            <a:br>
              <a:rPr lang="en-US" baseline="0" dirty="0" smtClean="0"/>
            </a:b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FCFE7FC-E445-454D-B894-CD639837955D}" type="slidenum">
              <a:rPr lang="en-US" smtClean="0"/>
              <a:t>9</a:t>
            </a:fld>
            <a:endParaRPr lang="en-US"/>
          </a:p>
        </p:txBody>
      </p:sp>
    </p:spTree>
    <p:extLst>
      <p:ext uri="{BB962C8B-B14F-4D97-AF65-F5344CB8AC3E}">
        <p14:creationId xmlns:p14="http://schemas.microsoft.com/office/powerpoint/2010/main" val="1996158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253003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380290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27010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372419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1139571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235700"/>
            <a:ext cx="9144000" cy="6223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068828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ensus.gov/library/publications/2018/demo/p70-152.htm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ensus.gov/library/working-papers/2018/demo/SEHSD-WP2018-05.htm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census.gov/library/working-papers/2018/demo/SEHSD-WP2018-04.htm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www.census.gov/programs-surveys/sipp/data/datasets/2014-panel/wave-2.html" TargetMode="External"/><Relationship Id="rId3" Type="http://schemas.openxmlformats.org/officeDocument/2006/relationships/hyperlink" Target="https://www.census.gov/topics/health/disability.html" TargetMode="External"/><Relationship Id="rId7" Type="http://schemas.openxmlformats.org/officeDocument/2006/relationships/hyperlink" Target="https://www.census.gov/programs-surveys/sipp/data/2014-panel/wave-1.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census.gov/programs-surveys/ahs/data.html" TargetMode="External"/><Relationship Id="rId5" Type="http://schemas.openxmlformats.org/officeDocument/2006/relationships/hyperlink" Target="https://data.census.gov/" TargetMode="External"/><Relationship Id="rId4" Type="http://schemas.openxmlformats.org/officeDocument/2006/relationships/hyperlink" Target="http://factfinder2.census.gov/" TargetMode="External"/><Relationship Id="rId9" Type="http://schemas.openxmlformats.org/officeDocument/2006/relationships/hyperlink" Target="https://www.census.gov/programs-surveys/sipp/data/2014-panel/ssa.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census.gov/library/working-papers/2018/demo/SEHSD-WP2018-04.html" TargetMode="External"/><Relationship Id="rId3" Type="http://schemas.openxmlformats.org/officeDocument/2006/relationships/hyperlink" Target="https://www.census.gov/library/visualizations/interactive/acs-counties.html" TargetMode="External"/><Relationship Id="rId7" Type="http://schemas.openxmlformats.org/officeDocument/2006/relationships/hyperlink" Target="https://www.census.gov/library/working-papers/2018/demo/SEHSD-WP2018-05.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census.gov/library/publications/2018/demo/p70-152.html" TargetMode="External"/><Relationship Id="rId5" Type="http://schemas.openxmlformats.org/officeDocument/2006/relationships/hyperlink" Target="https://www.census.gov/mycd/" TargetMode="External"/><Relationship Id="rId4" Type="http://schemas.openxmlformats.org/officeDocument/2006/relationships/hyperlink" Target="https://www.census.gov/library/visualizations/interactive/population-65-years.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s://factfinder.census.gov/"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data.census.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census.gov/library/visualizations/interactive/acs-counties.html"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census.gov/library/visualizations/interactive/population-65-years.html"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447800"/>
            <a:ext cx="7772400" cy="1905000"/>
          </a:xfrm>
        </p:spPr>
        <p:txBody>
          <a:bodyPr>
            <a:normAutofit fontScale="90000"/>
          </a:bodyPr>
          <a:lstStyle/>
          <a:p>
            <a:r>
              <a:rPr lang="en-US" dirty="0" smtClean="0"/>
              <a:t>Disability Statistics from the U.S. Census Bureau in 2018/2019</a:t>
            </a:r>
            <a:endParaRPr lang="en-US" dirty="0"/>
          </a:p>
        </p:txBody>
      </p:sp>
      <p:sp>
        <p:nvSpPr>
          <p:cNvPr id="5" name="Subtitle 2"/>
          <p:cNvSpPr>
            <a:spLocks noGrp="1"/>
          </p:cNvSpPr>
          <p:nvPr>
            <p:ph type="subTitle" idx="1"/>
          </p:nvPr>
        </p:nvSpPr>
        <p:spPr>
          <a:xfrm>
            <a:off x="1371600" y="3810000"/>
            <a:ext cx="6400800" cy="1752600"/>
          </a:xfrm>
        </p:spPr>
        <p:txBody>
          <a:bodyPr>
            <a:normAutofit fontScale="62500" lnSpcReduction="20000"/>
          </a:bodyPr>
          <a:lstStyle/>
          <a:p>
            <a:r>
              <a:rPr lang="en-US" dirty="0" smtClean="0">
                <a:solidFill>
                  <a:schemeClr val="tx1"/>
                </a:solidFill>
              </a:rPr>
              <a:t>Danielle Taylor</a:t>
            </a:r>
          </a:p>
          <a:p>
            <a:r>
              <a:rPr lang="en-US" sz="3000" dirty="0" smtClean="0">
                <a:solidFill>
                  <a:schemeClr val="tx1"/>
                </a:solidFill>
              </a:rPr>
              <a:t>U.S. Census Bureau</a:t>
            </a:r>
          </a:p>
          <a:p>
            <a:r>
              <a:rPr lang="en-US" sz="3000" dirty="0" smtClean="0">
                <a:solidFill>
                  <a:schemeClr val="tx1"/>
                </a:solidFill>
              </a:rPr>
              <a:t>February 13, 2019</a:t>
            </a:r>
            <a:endParaRPr lang="en-US" sz="3000" dirty="0">
              <a:solidFill>
                <a:schemeClr val="tx1"/>
              </a:solidFill>
            </a:endParaRPr>
          </a:p>
          <a:p>
            <a:endParaRPr lang="en-US" sz="3000" dirty="0" smtClean="0">
              <a:solidFill>
                <a:schemeClr val="tx1"/>
              </a:solidFill>
            </a:endParaRPr>
          </a:p>
          <a:p>
            <a:r>
              <a:rPr lang="en-US" sz="3000" dirty="0" smtClean="0">
                <a:solidFill>
                  <a:schemeClr val="tx1"/>
                </a:solidFill>
              </a:rPr>
              <a:t>Presented at the 2018 Annual Compendium on Disability Statistics Release</a:t>
            </a:r>
          </a:p>
        </p:txBody>
      </p:sp>
      <p:sp>
        <p:nvSpPr>
          <p:cNvPr id="6" name="TextBox 5"/>
          <p:cNvSpPr txBox="1"/>
          <p:nvPr/>
        </p:nvSpPr>
        <p:spPr>
          <a:xfrm>
            <a:off x="3276600" y="5732105"/>
            <a:ext cx="5105400" cy="646331"/>
          </a:xfrm>
          <a:prstGeom prst="rect">
            <a:avLst/>
          </a:prstGeom>
          <a:noFill/>
        </p:spPr>
        <p:txBody>
          <a:bodyPr wrap="square" rtlCol="0">
            <a:spAutoFit/>
          </a:bodyPr>
          <a:lstStyle/>
          <a:p>
            <a:r>
              <a:rPr lang="en-US" sz="1200" i="1" dirty="0"/>
              <a:t>This </a:t>
            </a:r>
            <a:r>
              <a:rPr lang="en-US" sz="1200" i="1" dirty="0" smtClean="0"/>
              <a:t>presentation is </a:t>
            </a:r>
            <a:r>
              <a:rPr lang="en-US" sz="1200" i="1" dirty="0"/>
              <a:t>released to inform interested parties of ongoing research and to encourage discussion of work in progress. The views expressed are those of the author and not necessarily those of the U.S. Census Bureau.</a:t>
            </a:r>
          </a:p>
        </p:txBody>
      </p:sp>
      <p:sp>
        <p:nvSpPr>
          <p:cNvPr id="7" name="Slide Number Placeholder 6"/>
          <p:cNvSpPr>
            <a:spLocks noGrp="1"/>
          </p:cNvSpPr>
          <p:nvPr>
            <p:ph type="sldNum" sz="quarter" idx="12"/>
          </p:nvPr>
        </p:nvSpPr>
        <p:spPr/>
        <p:txBody>
          <a:bodyPr/>
          <a:lstStyle/>
          <a:p>
            <a:fld id="{7268A5C4-149D-4D66-BABE-E6DD2BE69C90}" type="slidenum">
              <a:rPr lang="en-US" smtClean="0"/>
              <a:t>1</a:t>
            </a:fld>
            <a:endParaRPr lang="en-US" dirty="0"/>
          </a:p>
        </p:txBody>
      </p:sp>
    </p:spTree>
    <p:extLst>
      <p:ext uri="{BB962C8B-B14F-4D97-AF65-F5344CB8AC3E}">
        <p14:creationId xmlns:p14="http://schemas.microsoft.com/office/powerpoint/2010/main" val="86685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68A5C4-149D-4D66-BABE-E6DD2BE69C90}" type="slidenum">
              <a:rPr lang="en-US" smtClean="0"/>
              <a:t>10</a:t>
            </a:fld>
            <a:endParaRPr lang="en-US" dirty="0"/>
          </a:p>
        </p:txBody>
      </p:sp>
      <p:sp>
        <p:nvSpPr>
          <p:cNvPr id="3" name="Title 1"/>
          <p:cNvSpPr txBox="1">
            <a:spLocks/>
          </p:cNvSpPr>
          <p:nvPr/>
        </p:nvSpPr>
        <p:spPr>
          <a:xfrm>
            <a:off x="457200" y="195162"/>
            <a:ext cx="8229600" cy="1143000"/>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600" dirty="0" smtClean="0"/>
              <a:t>Survey of Income and Program Participation (SIPP)</a:t>
            </a:r>
            <a:endParaRPr lang="en-US" sz="3600" dirty="0"/>
          </a:p>
        </p:txBody>
      </p:sp>
      <p:sp>
        <p:nvSpPr>
          <p:cNvPr id="4" name="Content Placeholder 2"/>
          <p:cNvSpPr txBox="1">
            <a:spLocks/>
          </p:cNvSpPr>
          <p:nvPr/>
        </p:nvSpPr>
        <p:spPr>
          <a:xfrm>
            <a:off x="457200" y="1600200"/>
            <a:ext cx="8229600" cy="4494112"/>
          </a:xfrm>
          <a:prstGeom prst="rect">
            <a:avLst/>
          </a:prstGeom>
        </p:spPr>
        <p:txBody>
          <a:bodyPr>
            <a:normAutofit fontScale="92500" lnSpcReduction="10000"/>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Disability questions asked each wave</a:t>
            </a:r>
          </a:p>
          <a:p>
            <a:pPr lvl="1"/>
            <a:r>
              <a:rPr lang="en-US" sz="3000" dirty="0" smtClean="0"/>
              <a:t>6 ACS questions</a:t>
            </a:r>
          </a:p>
          <a:p>
            <a:pPr lvl="1"/>
            <a:r>
              <a:rPr lang="en-US" sz="3000" dirty="0" smtClean="0"/>
              <a:t>Additional questions</a:t>
            </a:r>
          </a:p>
          <a:p>
            <a:pPr lvl="2"/>
            <a:r>
              <a:rPr lang="en-US" sz="2700" dirty="0" smtClean="0"/>
              <a:t>Developmental delays (age &lt;5)</a:t>
            </a:r>
          </a:p>
          <a:p>
            <a:pPr lvl="2"/>
            <a:r>
              <a:rPr lang="en-US" sz="2700" dirty="0" smtClean="0"/>
              <a:t>Difficulty playing with other children and limitations with school work (age 5-14)</a:t>
            </a:r>
          </a:p>
          <a:p>
            <a:pPr lvl="2"/>
            <a:r>
              <a:rPr lang="en-US" sz="2700" dirty="0" smtClean="0"/>
              <a:t>Employment difficulties (age 15+)</a:t>
            </a:r>
          </a:p>
          <a:p>
            <a:r>
              <a:rPr lang="en-US" dirty="0" smtClean="0"/>
              <a:t>The SIPP allows for longitudinal analyses of disability along with other topics (such as outcomes of wellbeing)</a:t>
            </a:r>
            <a:endParaRPr lang="en-US" dirty="0"/>
          </a:p>
        </p:txBody>
      </p:sp>
    </p:spTree>
    <p:extLst>
      <p:ext uri="{BB962C8B-B14F-4D97-AF65-F5344CB8AC3E}">
        <p14:creationId xmlns:p14="http://schemas.microsoft.com/office/powerpoint/2010/main" val="1031662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68A5C4-149D-4D66-BABE-E6DD2BE69C90}" type="slidenum">
              <a:rPr lang="en-US" smtClean="0"/>
              <a:t>11</a:t>
            </a:fld>
            <a:endParaRPr lang="en-US"/>
          </a:p>
        </p:txBody>
      </p:sp>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600" dirty="0"/>
              <a:t>SIPP Social Security Administration (SSA) Supplement</a:t>
            </a:r>
          </a:p>
        </p:txBody>
      </p:sp>
      <p:sp>
        <p:nvSpPr>
          <p:cNvPr id="4" name="Content Placeholder 2"/>
          <p:cNvSpPr txBox="1">
            <a:spLocks/>
          </p:cNvSpPr>
          <p:nvPr/>
        </p:nvSpPr>
        <p:spPr>
          <a:xfrm>
            <a:off x="457200" y="1662112"/>
            <a:ext cx="8229600" cy="4449763"/>
          </a:xfrm>
          <a:prstGeom prst="rect">
            <a:avLst/>
          </a:prstGeom>
        </p:spPr>
        <p:txBody>
          <a:bodyPr>
            <a:normAutofit lnSpcReduction="10000"/>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Collected in 2014</a:t>
            </a:r>
          </a:p>
          <a:p>
            <a:r>
              <a:rPr lang="en-US" dirty="0" smtClean="0"/>
              <a:t>Has </a:t>
            </a:r>
            <a:r>
              <a:rPr lang="en-US" dirty="0"/>
              <a:t>an extensive disability section that includes:</a:t>
            </a:r>
          </a:p>
          <a:p>
            <a:pPr lvl="1"/>
            <a:r>
              <a:rPr lang="en-US" sz="2600" dirty="0"/>
              <a:t>Work disability history</a:t>
            </a:r>
          </a:p>
          <a:p>
            <a:pPr lvl="1"/>
            <a:r>
              <a:rPr lang="en-US" sz="2600" dirty="0" smtClean="0"/>
              <a:t>Limitations in Activities of Daily Living (ADL)/ Instrumental Activities of Daily Living (IADL)</a:t>
            </a:r>
          </a:p>
          <a:p>
            <a:pPr lvl="1"/>
            <a:r>
              <a:rPr lang="en-US" sz="2600" dirty="0" smtClean="0"/>
              <a:t>Mental </a:t>
            </a:r>
            <a:r>
              <a:rPr lang="en-US" sz="2600" dirty="0"/>
              <a:t>conditions and symptoms</a:t>
            </a:r>
          </a:p>
          <a:p>
            <a:pPr lvl="1"/>
            <a:r>
              <a:rPr lang="en-US" sz="2600" dirty="0" smtClean="0"/>
              <a:t>41 Health </a:t>
            </a:r>
            <a:r>
              <a:rPr lang="en-US" sz="2600" dirty="0"/>
              <a:t>conditions </a:t>
            </a:r>
            <a:r>
              <a:rPr lang="en-US" sz="2600" dirty="0" smtClean="0"/>
              <a:t>related to limitations</a:t>
            </a:r>
            <a:endParaRPr lang="en-US" sz="2600" dirty="0"/>
          </a:p>
          <a:p>
            <a:r>
              <a:rPr lang="en-US" dirty="0" smtClean="0"/>
              <a:t>Can be merged with the 2014 SIPP panel</a:t>
            </a:r>
          </a:p>
        </p:txBody>
      </p:sp>
    </p:spTree>
    <p:extLst>
      <p:ext uri="{BB962C8B-B14F-4D97-AF65-F5344CB8AC3E}">
        <p14:creationId xmlns:p14="http://schemas.microsoft.com/office/powerpoint/2010/main" val="306866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68A5C4-149D-4D66-BABE-E6DD2BE69C90}" type="slidenum">
              <a:rPr lang="en-US" smtClean="0"/>
              <a:t>12</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68A5C4-149D-4D66-BABE-E6DD2BE69C90}" type="slidenum">
              <a:rPr lang="en-US" smtClean="0"/>
              <a:pPr/>
              <a:t>12</a:t>
            </a:fld>
            <a:endParaRPr lang="en-US"/>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68A5C4-149D-4D66-BABE-E6DD2BE69C90}" type="slidenum">
              <a:rPr lang="en-US" smtClean="0"/>
              <a:pPr/>
              <a:t>12</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68A5C4-149D-4D66-BABE-E6DD2BE69C90}" type="slidenum">
              <a:rPr lang="en-US" smtClean="0"/>
              <a:pPr/>
              <a:t>12</a:t>
            </a:fld>
            <a:endParaRPr lang="en-US"/>
          </a:p>
        </p:txBody>
      </p:sp>
      <p:sp>
        <p:nvSpPr>
          <p:cNvPr id="6" name="Title 1"/>
          <p:cNvSpPr txBox="1">
            <a:spLocks/>
          </p:cNvSpPr>
          <p:nvPr/>
        </p:nvSpPr>
        <p:spPr>
          <a:xfrm>
            <a:off x="228600" y="184311"/>
            <a:ext cx="8763000" cy="1125502"/>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600" dirty="0" smtClean="0"/>
              <a:t>Americans with Disabilities: 2014</a:t>
            </a:r>
            <a:endParaRPr lang="en-US" sz="3600" dirty="0"/>
          </a:p>
        </p:txBody>
      </p:sp>
      <p:sp>
        <p:nvSpPr>
          <p:cNvPr id="7"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800" dirty="0"/>
          </a:p>
        </p:txBody>
      </p:sp>
      <p:sp>
        <p:nvSpPr>
          <p:cNvPr id="10" name="Content Placeholder 2"/>
          <p:cNvSpPr txBox="1">
            <a:spLocks/>
          </p:cNvSpPr>
          <p:nvPr/>
        </p:nvSpPr>
        <p:spPr>
          <a:xfrm>
            <a:off x="381000" y="2332057"/>
            <a:ext cx="8458200" cy="3967042"/>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3000" dirty="0"/>
          </a:p>
        </p:txBody>
      </p:sp>
      <p:sp>
        <p:nvSpPr>
          <p:cNvPr id="8" name="Rectangle 7"/>
          <p:cNvSpPr/>
          <p:nvPr/>
        </p:nvSpPr>
        <p:spPr>
          <a:xfrm>
            <a:off x="304800" y="921990"/>
            <a:ext cx="8610600" cy="5616922"/>
          </a:xfrm>
          <a:prstGeom prst="rect">
            <a:avLst/>
          </a:prstGeom>
        </p:spPr>
        <p:txBody>
          <a:bodyPr wrap="square">
            <a:spAutoFit/>
          </a:bodyPr>
          <a:lstStyle/>
          <a:p>
            <a:pPr marL="285750" indent="-285750">
              <a:buFont typeface="Wingdings" panose="05000000000000000000" pitchFamily="2" charset="2"/>
              <a:buChar char="§"/>
            </a:pPr>
            <a:r>
              <a:rPr lang="en-US" sz="2400" dirty="0" smtClean="0"/>
              <a:t>Used data from the SSA Supplement as well as wave 1 of the 2014 SIPP</a:t>
            </a:r>
          </a:p>
          <a:p>
            <a:pPr marL="742950" lvl="1" indent="-285750">
              <a:buFont typeface="Wingdings" panose="05000000000000000000" pitchFamily="2" charset="2"/>
              <a:buChar char="§"/>
            </a:pPr>
            <a:r>
              <a:rPr lang="en-US" sz="2400" dirty="0" smtClean="0">
                <a:hlinkClick r:id="rId3"/>
              </a:rPr>
              <a:t>Released November of 2018</a:t>
            </a:r>
            <a:endParaRPr lang="en-US" sz="2400" dirty="0" smtClean="0"/>
          </a:p>
          <a:p>
            <a:pPr marL="285750" indent="-285750">
              <a:buFont typeface="Wingdings" panose="05000000000000000000" pitchFamily="2" charset="2"/>
              <a:buChar char="§"/>
            </a:pPr>
            <a:r>
              <a:rPr lang="en-US" sz="2400" dirty="0" smtClean="0"/>
              <a:t>Provides statistics on:</a:t>
            </a:r>
          </a:p>
          <a:p>
            <a:pPr marL="742950" lvl="1" indent="-285750">
              <a:buFont typeface="Wingdings" panose="05000000000000000000" pitchFamily="2" charset="2"/>
              <a:buChar char="§"/>
            </a:pPr>
            <a:r>
              <a:rPr lang="en-US" sz="2400" dirty="0" smtClean="0"/>
              <a:t>Prevalence of disability and types of disability </a:t>
            </a:r>
          </a:p>
          <a:p>
            <a:pPr marL="1200150" lvl="2" indent="-285750">
              <a:buFont typeface="Wingdings" panose="05000000000000000000" pitchFamily="2" charset="2"/>
              <a:buChar char="§"/>
            </a:pPr>
            <a:r>
              <a:rPr lang="en-US" sz="2100" dirty="0" smtClean="0"/>
              <a:t>Severe vs non-severe</a:t>
            </a:r>
          </a:p>
          <a:p>
            <a:pPr marL="1200150" lvl="2" indent="-285750">
              <a:buFont typeface="Wingdings" panose="05000000000000000000" pitchFamily="2" charset="2"/>
              <a:buChar char="§"/>
            </a:pPr>
            <a:r>
              <a:rPr lang="en-US" sz="2100" dirty="0" smtClean="0"/>
              <a:t>Functional limitations</a:t>
            </a:r>
          </a:p>
          <a:p>
            <a:pPr marL="1200150" lvl="2" indent="-285750">
              <a:buFont typeface="Wingdings" panose="05000000000000000000" pitchFamily="2" charset="2"/>
              <a:buChar char="§"/>
            </a:pPr>
            <a:r>
              <a:rPr lang="en-US" sz="2100" dirty="0" smtClean="0"/>
              <a:t>ADLs and IADLs</a:t>
            </a:r>
          </a:p>
          <a:p>
            <a:pPr marL="1200150" lvl="2" indent="-285750">
              <a:buFont typeface="Wingdings" panose="05000000000000000000" pitchFamily="2" charset="2"/>
              <a:buChar char="§"/>
            </a:pPr>
            <a:r>
              <a:rPr lang="en-US" sz="2100" dirty="0" smtClean="0"/>
              <a:t>Health conditions</a:t>
            </a:r>
          </a:p>
          <a:p>
            <a:pPr marL="742950" lvl="1" indent="-285750">
              <a:buFont typeface="Wingdings" panose="05000000000000000000" pitchFamily="2" charset="2"/>
              <a:buChar char="§"/>
            </a:pPr>
            <a:r>
              <a:rPr lang="en-US" sz="2400" dirty="0" smtClean="0"/>
              <a:t>Socio-economic characteristics of the population with a disability</a:t>
            </a:r>
          </a:p>
          <a:p>
            <a:pPr marL="1200150" lvl="2" indent="-285750">
              <a:buFont typeface="Wingdings" panose="05000000000000000000" pitchFamily="2" charset="2"/>
              <a:buChar char="§"/>
            </a:pPr>
            <a:r>
              <a:rPr lang="en-US" sz="2100" dirty="0" smtClean="0"/>
              <a:t>Personal earning and family income</a:t>
            </a:r>
          </a:p>
          <a:p>
            <a:pPr marL="1200150" lvl="2" indent="-285750">
              <a:buFont typeface="Wingdings" panose="05000000000000000000" pitchFamily="2" charset="2"/>
              <a:buChar char="§"/>
            </a:pPr>
            <a:r>
              <a:rPr lang="en-US" sz="2100" dirty="0" smtClean="0"/>
              <a:t>Employment status and work limitations</a:t>
            </a:r>
          </a:p>
          <a:p>
            <a:pPr marL="1200150" lvl="2" indent="-285750">
              <a:buFont typeface="Wingdings" panose="05000000000000000000" pitchFamily="2" charset="2"/>
              <a:buChar char="§"/>
            </a:pPr>
            <a:r>
              <a:rPr lang="en-US" sz="2100" dirty="0" smtClean="0"/>
              <a:t>Health care utilization</a:t>
            </a:r>
          </a:p>
          <a:p>
            <a:pPr marL="742950" lvl="1" indent="-285750">
              <a:buFont typeface="Wingdings" panose="05000000000000000000" pitchFamily="2" charset="2"/>
              <a:buChar char="§"/>
            </a:pPr>
            <a:r>
              <a:rPr lang="en-US" sz="2400" dirty="0" smtClean="0"/>
              <a:t>Disability prevalence among children and school engagement</a:t>
            </a:r>
          </a:p>
          <a:p>
            <a:endParaRPr lang="en-US" sz="2000" dirty="0"/>
          </a:p>
        </p:txBody>
      </p:sp>
    </p:spTree>
    <p:extLst>
      <p:ext uri="{BB962C8B-B14F-4D97-AF65-F5344CB8AC3E}">
        <p14:creationId xmlns:p14="http://schemas.microsoft.com/office/powerpoint/2010/main" val="3125995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68A5C4-149D-4D66-BABE-E6DD2BE69C90}" type="slidenum">
              <a:rPr lang="en-US" smtClean="0">
                <a:latin typeface="Arial" panose="020B0604020202020204" pitchFamily="34" charset="0"/>
                <a:cs typeface="Arial" panose="020B0604020202020204" pitchFamily="34" charset="0"/>
              </a:rPr>
              <a:t>13</a:t>
            </a:fld>
            <a:endParaRPr lang="en-US">
              <a:latin typeface="Arial" panose="020B0604020202020204" pitchFamily="34" charset="0"/>
              <a:cs typeface="Arial" panose="020B0604020202020204" pitchFamily="34" charset="0"/>
            </a:endParaRPr>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68A5C4-149D-4D66-BABE-E6DD2BE69C90}" type="slidenum">
              <a:rPr lang="en-US" smtClean="0">
                <a:latin typeface="Arial" panose="020B0604020202020204" pitchFamily="34" charset="0"/>
                <a:cs typeface="Arial" panose="020B0604020202020204" pitchFamily="34" charset="0"/>
              </a:rPr>
              <a:pPr/>
              <a:t>13</a:t>
            </a:fld>
            <a:endParaRPr lang="en-US">
              <a:latin typeface="Arial" panose="020B0604020202020204" pitchFamily="34" charset="0"/>
              <a:cs typeface="Arial" panose="020B0604020202020204" pitchFamily="34" charset="0"/>
            </a:endParaRPr>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68A5C4-149D-4D66-BABE-E6DD2BE69C90}" type="slidenum">
              <a:rPr lang="en-US" smtClean="0">
                <a:latin typeface="Arial" panose="020B0604020202020204" pitchFamily="34" charset="0"/>
                <a:cs typeface="Arial" panose="020B0604020202020204" pitchFamily="34" charset="0"/>
              </a:rPr>
              <a:pPr/>
              <a:t>13</a:t>
            </a:fld>
            <a:endParaRPr lang="en-US">
              <a:latin typeface="Arial" panose="020B0604020202020204" pitchFamily="34" charset="0"/>
              <a:cs typeface="Arial" panose="020B0604020202020204" pitchFamily="34" charset="0"/>
            </a:endParaRPr>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68A5C4-149D-4D66-BABE-E6DD2BE69C90}" type="slidenum">
              <a:rPr lang="en-US" smtClean="0">
                <a:latin typeface="Arial" panose="020B0604020202020204" pitchFamily="34" charset="0"/>
                <a:cs typeface="Arial" panose="020B0604020202020204" pitchFamily="34" charset="0"/>
              </a:rPr>
              <a:pPr/>
              <a:t>13</a:t>
            </a:fld>
            <a:endParaRPr lang="en-US">
              <a:latin typeface="Arial" panose="020B0604020202020204" pitchFamily="34" charset="0"/>
              <a:cs typeface="Arial" panose="020B0604020202020204" pitchFamily="34" charset="0"/>
            </a:endParaRPr>
          </a:p>
        </p:txBody>
      </p:sp>
      <p:sp>
        <p:nvSpPr>
          <p:cNvPr id="6" name="Title 1"/>
          <p:cNvSpPr txBox="1">
            <a:spLocks/>
          </p:cNvSpPr>
          <p:nvPr/>
        </p:nvSpPr>
        <p:spPr>
          <a:xfrm>
            <a:off x="228600" y="208412"/>
            <a:ext cx="8763000" cy="1706562"/>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200" dirty="0" smtClean="0">
                <a:cs typeface="Arial" panose="020B0604020202020204" pitchFamily="34" charset="0"/>
              </a:rPr>
              <a:t>Research</a:t>
            </a:r>
            <a:r>
              <a:rPr lang="en-US" sz="2800" dirty="0" smtClean="0">
                <a:cs typeface="Arial" panose="020B0604020202020204" pitchFamily="34" charset="0"/>
              </a:rPr>
              <a:t>:</a:t>
            </a:r>
          </a:p>
          <a:p>
            <a:r>
              <a:rPr lang="en-US" sz="2800" dirty="0" smtClean="0">
                <a:cs typeface="Arial" panose="020B0604020202020204" pitchFamily="34" charset="0"/>
              </a:rPr>
              <a:t>High School Equivalents and Disability Status: The Role of Context</a:t>
            </a:r>
            <a:endParaRPr lang="en-US" sz="2800" dirty="0">
              <a:cs typeface="Arial" panose="020B0604020202020204" pitchFamily="34" charset="0"/>
            </a:endParaRPr>
          </a:p>
        </p:txBody>
      </p:sp>
      <p:sp>
        <p:nvSpPr>
          <p:cNvPr id="7"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800" dirty="0">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381000" y="2332057"/>
            <a:ext cx="8458200" cy="3967042"/>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3000" dirty="0">
              <a:latin typeface="Arial" panose="020B0604020202020204" pitchFamily="34" charset="0"/>
              <a:cs typeface="Arial" panose="020B0604020202020204" pitchFamily="34" charset="0"/>
            </a:endParaRPr>
          </a:p>
        </p:txBody>
      </p:sp>
      <p:sp>
        <p:nvSpPr>
          <p:cNvPr id="8" name="Rectangle 7"/>
          <p:cNvSpPr/>
          <p:nvPr/>
        </p:nvSpPr>
        <p:spPr>
          <a:xfrm>
            <a:off x="380999" y="1889834"/>
            <a:ext cx="8305800" cy="4416594"/>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Ongoing research by Edward R. </a:t>
            </a:r>
            <a:r>
              <a:rPr lang="en-US" sz="2000" dirty="0" err="1" smtClean="0">
                <a:latin typeface="Arial" panose="020B0604020202020204" pitchFamily="34" charset="0"/>
                <a:cs typeface="Arial" panose="020B0604020202020204" pitchFamily="34" charset="0"/>
              </a:rPr>
              <a:t>Berchick</a:t>
            </a:r>
            <a:endParaRPr lang="en-US" sz="20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700" dirty="0" smtClean="0">
                <a:latin typeface="Arial" panose="020B0604020202020204" pitchFamily="34" charset="0"/>
                <a:cs typeface="Arial" panose="020B0604020202020204" pitchFamily="34" charset="0"/>
                <a:hlinkClick r:id="rId3"/>
              </a:rPr>
              <a:t>Presented at the 2018 PAA Annual Meeting</a:t>
            </a:r>
            <a:r>
              <a:rPr lang="en-US" sz="1700" dirty="0" smtClean="0">
                <a:latin typeface="Arial" panose="020B0604020202020204" pitchFamily="34" charset="0"/>
                <a:cs typeface="Arial" panose="020B0604020202020204" pitchFamily="34" charset="0"/>
              </a:rPr>
              <a:t> - Denver, CO</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Investigates </a:t>
            </a:r>
            <a:r>
              <a:rPr lang="en-US" sz="2000" dirty="0">
                <a:latin typeface="Arial" panose="020B0604020202020204" pitchFamily="34" charset="0"/>
                <a:cs typeface="Arial" panose="020B0604020202020204" pitchFamily="34" charset="0"/>
              </a:rPr>
              <a:t>the ways in which a local context might modify the </a:t>
            </a:r>
            <a:r>
              <a:rPr lang="en-US" sz="2000" dirty="0" smtClean="0">
                <a:latin typeface="Arial" panose="020B0604020202020204" pitchFamily="34" charset="0"/>
                <a:cs typeface="Arial" panose="020B0604020202020204" pitchFamily="34" charset="0"/>
              </a:rPr>
              <a:t>“GED penalty” on disability. </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Findings</a:t>
            </a:r>
            <a:r>
              <a:rPr lang="en-US" sz="2000"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strength of association between GED attainment and disability varies appreciably across counties</a:t>
            </a: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Individual and county-level characteristics were not able to explain why this relationship varies across counties</a:t>
            </a:r>
          </a:p>
          <a:p>
            <a:pPr marL="1257300" lvl="2"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Future research will look at other possible </a:t>
            </a:r>
            <a:r>
              <a:rPr lang="en-US" sz="2000" dirty="0" smtClean="0">
                <a:latin typeface="Arial" panose="020B0604020202020204" pitchFamily="34" charset="0"/>
                <a:cs typeface="Arial" panose="020B0604020202020204" pitchFamily="34" charset="0"/>
              </a:rPr>
              <a:t>explanations, e.g. s</a:t>
            </a:r>
            <a:r>
              <a:rPr lang="en-US" dirty="0" smtClean="0">
                <a:latin typeface="Arial" panose="020B0604020202020204" pitchFamily="34" charset="0"/>
                <a:cs typeface="Arial" panose="020B0604020202020204" pitchFamily="34" charset="0"/>
              </a:rPr>
              <a:t>chool quality</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657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68A5C4-149D-4D66-BABE-E6DD2BE69C90}" type="slidenum">
              <a:rPr lang="en-US" smtClean="0">
                <a:latin typeface="Arial" panose="020B0604020202020204" pitchFamily="34" charset="0"/>
                <a:cs typeface="Arial" panose="020B0604020202020204" pitchFamily="34" charset="0"/>
              </a:rPr>
              <a:t>14</a:t>
            </a:fld>
            <a:endParaRPr lang="en-US">
              <a:latin typeface="Arial" panose="020B0604020202020204" pitchFamily="34" charset="0"/>
              <a:cs typeface="Arial" panose="020B0604020202020204" pitchFamily="34" charset="0"/>
            </a:endParaRPr>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68A5C4-149D-4D66-BABE-E6DD2BE69C90}" type="slidenum">
              <a:rPr lang="en-US" smtClean="0">
                <a:latin typeface="Arial" panose="020B0604020202020204" pitchFamily="34" charset="0"/>
                <a:cs typeface="Arial" panose="020B0604020202020204" pitchFamily="34" charset="0"/>
              </a:rPr>
              <a:pPr/>
              <a:t>14</a:t>
            </a:fld>
            <a:endParaRPr lang="en-US">
              <a:latin typeface="Arial" panose="020B0604020202020204" pitchFamily="34" charset="0"/>
              <a:cs typeface="Arial" panose="020B0604020202020204" pitchFamily="34" charset="0"/>
            </a:endParaRPr>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68A5C4-149D-4D66-BABE-E6DD2BE69C90}" type="slidenum">
              <a:rPr lang="en-US" smtClean="0">
                <a:latin typeface="Arial" panose="020B0604020202020204" pitchFamily="34" charset="0"/>
                <a:cs typeface="Arial" panose="020B0604020202020204" pitchFamily="34" charset="0"/>
              </a:rPr>
              <a:pPr/>
              <a:t>14</a:t>
            </a:fld>
            <a:endParaRPr lang="en-US">
              <a:latin typeface="Arial" panose="020B0604020202020204" pitchFamily="34" charset="0"/>
              <a:cs typeface="Arial" panose="020B0604020202020204" pitchFamily="34" charset="0"/>
            </a:endParaRPr>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68A5C4-149D-4D66-BABE-E6DD2BE69C90}" type="slidenum">
              <a:rPr lang="en-US" smtClean="0">
                <a:latin typeface="Arial" panose="020B0604020202020204" pitchFamily="34" charset="0"/>
                <a:cs typeface="Arial" panose="020B0604020202020204" pitchFamily="34" charset="0"/>
              </a:rPr>
              <a:pPr/>
              <a:t>14</a:t>
            </a:fld>
            <a:endParaRPr lang="en-US">
              <a:latin typeface="Arial" panose="020B0604020202020204" pitchFamily="34" charset="0"/>
              <a:cs typeface="Arial" panose="020B0604020202020204" pitchFamily="34" charset="0"/>
            </a:endParaRPr>
          </a:p>
        </p:txBody>
      </p:sp>
      <p:sp>
        <p:nvSpPr>
          <p:cNvPr id="6" name="Title 1"/>
          <p:cNvSpPr txBox="1">
            <a:spLocks/>
          </p:cNvSpPr>
          <p:nvPr/>
        </p:nvSpPr>
        <p:spPr>
          <a:xfrm>
            <a:off x="190500" y="170291"/>
            <a:ext cx="8763000" cy="1706562"/>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200" dirty="0" smtClean="0">
                <a:cs typeface="Arial" panose="020B0604020202020204" pitchFamily="34" charset="0"/>
              </a:rPr>
              <a:t>Research</a:t>
            </a:r>
            <a:r>
              <a:rPr lang="en-US" sz="2800" dirty="0" smtClean="0">
                <a:cs typeface="Arial" panose="020B0604020202020204" pitchFamily="34" charset="0"/>
              </a:rPr>
              <a:t>:</a:t>
            </a:r>
          </a:p>
          <a:p>
            <a:r>
              <a:rPr lang="en-US" sz="2800" dirty="0" smtClean="0">
                <a:cs typeface="Arial" panose="020B0604020202020204" pitchFamily="34" charset="0"/>
              </a:rPr>
              <a:t>Understanding Changes in the Disability Prevalence in the 2014 Survey of Income and Program Participation</a:t>
            </a:r>
            <a:endParaRPr lang="en-US" sz="2800" dirty="0">
              <a:cs typeface="Arial" panose="020B0604020202020204" pitchFamily="34" charset="0"/>
            </a:endParaRPr>
          </a:p>
        </p:txBody>
      </p:sp>
      <p:sp>
        <p:nvSpPr>
          <p:cNvPr id="7"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800" dirty="0">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381000" y="2332057"/>
            <a:ext cx="8458200" cy="3967042"/>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3000" dirty="0">
              <a:latin typeface="Arial" panose="020B0604020202020204" pitchFamily="34" charset="0"/>
              <a:cs typeface="Arial" panose="020B0604020202020204" pitchFamily="34" charset="0"/>
            </a:endParaRPr>
          </a:p>
        </p:txBody>
      </p:sp>
      <p:sp>
        <p:nvSpPr>
          <p:cNvPr id="9" name="Rectangle 8"/>
          <p:cNvSpPr/>
          <p:nvPr/>
        </p:nvSpPr>
        <p:spPr>
          <a:xfrm>
            <a:off x="265697" y="2840912"/>
            <a:ext cx="8688805" cy="3408625"/>
          </a:xfrm>
          <a:prstGeom prst="rect">
            <a:avLst/>
          </a:prstGeom>
        </p:spPr>
        <p:txBody>
          <a:bodyPr wrap="square">
            <a:spAutoFit/>
          </a:bodyPr>
          <a:lstStyle/>
          <a:p>
            <a:r>
              <a:rPr lang="en-US" sz="1900" dirty="0" smtClean="0">
                <a:latin typeface="Arial" panose="020B0604020202020204" pitchFamily="34" charset="0"/>
                <a:cs typeface="Arial" panose="020B0604020202020204" pitchFamily="34" charset="0"/>
              </a:rPr>
              <a:t>Explores the disability prevalence in wave 1 of the 2014 SIPP panel</a:t>
            </a:r>
          </a:p>
          <a:p>
            <a:pPr marL="285750" indent="-285750">
              <a:buFont typeface="Wingdings" panose="05000000000000000000" pitchFamily="2" charset="2"/>
              <a:buChar char="§"/>
            </a:pPr>
            <a:r>
              <a:rPr lang="en-US" sz="1750" dirty="0" smtClean="0">
                <a:latin typeface="Arial" panose="020B0604020202020204" pitchFamily="34" charset="0"/>
                <a:cs typeface="Arial" panose="020B0604020202020204" pitchFamily="34" charset="0"/>
              </a:rPr>
              <a:t>Compares to the ACS, NHIS, and 2008 SIPP</a:t>
            </a:r>
          </a:p>
          <a:p>
            <a:pPr marL="285750" indent="-285750">
              <a:buFont typeface="Wingdings" panose="05000000000000000000" pitchFamily="2" charset="2"/>
              <a:buChar char="§"/>
            </a:pPr>
            <a:r>
              <a:rPr lang="en-US" sz="1750" dirty="0" smtClean="0">
                <a:latin typeface="Arial" panose="020B0604020202020204" pitchFamily="34" charset="0"/>
                <a:cs typeface="Arial" panose="020B0604020202020204" pitchFamily="34" charset="0"/>
              </a:rPr>
              <a:t>Used descriptive </a:t>
            </a:r>
            <a:r>
              <a:rPr lang="en-US" sz="1750" dirty="0">
                <a:latin typeface="Arial" panose="020B0604020202020204" pitchFamily="34" charset="0"/>
                <a:cs typeface="Arial" panose="020B0604020202020204" pitchFamily="34" charset="0"/>
              </a:rPr>
              <a:t>and decomposition techniques to quantify how much of the difference in the disability prevalence is related to differences in the characteristics of the samples interviewed in the 2008 and 2014 SIPP panels. </a:t>
            </a:r>
            <a:endParaRPr lang="en-US" sz="175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750" dirty="0" smtClean="0">
                <a:latin typeface="Arial" panose="020B0604020202020204" pitchFamily="34" charset="0"/>
                <a:cs typeface="Arial" panose="020B0604020202020204" pitchFamily="34" charset="0"/>
              </a:rPr>
              <a:t>Used descriptive analyses to test </a:t>
            </a:r>
            <a:r>
              <a:rPr lang="en-US" sz="1750" dirty="0">
                <a:latin typeface="Arial" panose="020B0604020202020204" pitchFamily="34" charset="0"/>
                <a:cs typeface="Arial" panose="020B0604020202020204" pitchFamily="34" charset="0"/>
              </a:rPr>
              <a:t>whether errors in data collection may have </a:t>
            </a:r>
            <a:r>
              <a:rPr lang="en-US" sz="1750" dirty="0" smtClean="0">
                <a:latin typeface="Arial" panose="020B0604020202020204" pitchFamily="34" charset="0"/>
                <a:cs typeface="Arial" panose="020B0604020202020204" pitchFamily="34" charset="0"/>
              </a:rPr>
              <a:t>resulted </a:t>
            </a:r>
            <a:r>
              <a:rPr lang="en-US" sz="1750" dirty="0">
                <a:latin typeface="Arial" panose="020B0604020202020204" pitchFamily="34" charset="0"/>
                <a:cs typeface="Arial" panose="020B0604020202020204" pitchFamily="34" charset="0"/>
              </a:rPr>
              <a:t>in a higher disability prevalence. </a:t>
            </a:r>
            <a:endParaRPr lang="en-US" sz="175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sz="1900" dirty="0" smtClean="0">
                <a:latin typeface="Arial" panose="020B0604020202020204" pitchFamily="34" charset="0"/>
                <a:cs typeface="Arial" panose="020B0604020202020204" pitchFamily="34" charset="0"/>
              </a:rPr>
              <a:t>Findings </a:t>
            </a:r>
            <a:r>
              <a:rPr lang="en-US" sz="1900" dirty="0">
                <a:latin typeface="Arial" panose="020B0604020202020204" pitchFamily="34" charset="0"/>
                <a:cs typeface="Arial" panose="020B0604020202020204" pitchFamily="34" charset="0"/>
              </a:rPr>
              <a:t>suggest that the high disability prevalence in the 2014 SIPP is a function of how disability status was reported rather than: </a:t>
            </a:r>
            <a:endParaRPr lang="en-US" sz="19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1750" dirty="0" smtClean="0">
                <a:latin typeface="Arial" panose="020B0604020202020204" pitchFamily="34" charset="0"/>
                <a:cs typeface="Arial" panose="020B0604020202020204" pitchFamily="34" charset="0"/>
              </a:rPr>
              <a:t>weighting</a:t>
            </a:r>
            <a:r>
              <a:rPr lang="en-US" sz="1750" dirty="0">
                <a:latin typeface="Arial" panose="020B0604020202020204" pitchFamily="34" charset="0"/>
                <a:cs typeface="Arial" panose="020B0604020202020204" pitchFamily="34" charset="0"/>
              </a:rPr>
              <a:t>, </a:t>
            </a:r>
            <a:r>
              <a:rPr lang="en-US" sz="1750" dirty="0" smtClean="0">
                <a:latin typeface="Arial" panose="020B0604020202020204" pitchFamily="34" charset="0"/>
                <a:cs typeface="Arial" panose="020B0604020202020204" pitchFamily="34" charset="0"/>
              </a:rPr>
              <a:t>data processing, changing </a:t>
            </a:r>
            <a:r>
              <a:rPr lang="en-US" sz="1750" dirty="0">
                <a:latin typeface="Arial" panose="020B0604020202020204" pitchFamily="34" charset="0"/>
                <a:cs typeface="Arial" panose="020B0604020202020204" pitchFamily="34" charset="0"/>
              </a:rPr>
              <a:t>sample composition, or data collection </a:t>
            </a:r>
            <a:r>
              <a:rPr lang="en-US" sz="1750" dirty="0" smtClean="0">
                <a:latin typeface="Arial" panose="020B0604020202020204" pitchFamily="34" charset="0"/>
                <a:cs typeface="Arial" panose="020B0604020202020204" pitchFamily="34" charset="0"/>
              </a:rPr>
              <a:t>error </a:t>
            </a:r>
            <a:endParaRPr lang="en-US" sz="175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2" name="Rectangle 11"/>
          <p:cNvSpPr/>
          <p:nvPr/>
        </p:nvSpPr>
        <p:spPr>
          <a:xfrm>
            <a:off x="247968" y="2075775"/>
            <a:ext cx="8688805" cy="707886"/>
          </a:xfrm>
          <a:prstGeom prst="rect">
            <a:avLst/>
          </a:prstGeom>
        </p:spPr>
        <p:txBody>
          <a:bodyPr wrap="square">
            <a:spAutoFit/>
          </a:bodyPr>
          <a:lstStyle/>
          <a:p>
            <a:r>
              <a:rPr lang="en-US" sz="2200" dirty="0" err="1" smtClean="0">
                <a:latin typeface="Arial" panose="020B0604020202020204" pitchFamily="34" charset="0"/>
                <a:cs typeface="Arial" panose="020B0604020202020204" pitchFamily="34" charset="0"/>
              </a:rPr>
              <a:t>Heide</a:t>
            </a:r>
            <a:r>
              <a:rPr lang="en-US" sz="2200" dirty="0" smtClean="0">
                <a:latin typeface="Arial" panose="020B0604020202020204" pitchFamily="34" charset="0"/>
                <a:cs typeface="Arial" panose="020B0604020202020204" pitchFamily="34" charset="0"/>
              </a:rPr>
              <a:t> Jackson and Danielle M. Taylor</a:t>
            </a:r>
          </a:p>
          <a:p>
            <a:pPr marL="285750" indent="-285750">
              <a:buFont typeface="Wingdings" panose="05000000000000000000" pitchFamily="2" charset="2"/>
              <a:buChar char="§"/>
            </a:pPr>
            <a:r>
              <a:rPr lang="en-US" sz="1750" dirty="0" smtClean="0">
                <a:latin typeface="Arial" panose="020B0604020202020204" pitchFamily="34" charset="0"/>
                <a:cs typeface="Arial" panose="020B0604020202020204" pitchFamily="34" charset="0"/>
                <a:hlinkClick r:id="rId3"/>
              </a:rPr>
              <a:t>Presented at 2018 FCSM</a:t>
            </a:r>
            <a:r>
              <a:rPr lang="en-US" sz="1750" dirty="0" smtClean="0">
                <a:latin typeface="Arial" panose="020B0604020202020204" pitchFamily="34" charset="0"/>
                <a:cs typeface="Arial" panose="020B0604020202020204" pitchFamily="34" charset="0"/>
              </a:rPr>
              <a:t> – Washington, DC</a:t>
            </a:r>
            <a:endParaRPr lang="en-US" sz="17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23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68A5C4-149D-4D66-BABE-E6DD2BE69C90}" type="slidenum">
              <a:rPr lang="en-US" smtClean="0"/>
              <a:t>15</a:t>
            </a:fld>
            <a:endParaRPr lang="en-US" dirty="0"/>
          </a:p>
        </p:txBody>
      </p:sp>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600" dirty="0" smtClean="0"/>
              <a:t>Online Resources</a:t>
            </a:r>
            <a:endParaRPr lang="en-US" sz="3600" dirty="0"/>
          </a:p>
        </p:txBody>
      </p:sp>
      <p:sp>
        <p:nvSpPr>
          <p:cNvPr id="4" name="Content Placeholder 2"/>
          <p:cNvSpPr txBox="1">
            <a:spLocks/>
          </p:cNvSpPr>
          <p:nvPr/>
        </p:nvSpPr>
        <p:spPr>
          <a:xfrm>
            <a:off x="457200" y="1066800"/>
            <a:ext cx="8229600" cy="5105399"/>
          </a:xfrm>
          <a:prstGeom prst="rect">
            <a:avLst/>
          </a:prstGeom>
        </p:spPr>
        <p:txBody>
          <a:bodyPr>
            <a:normAutofit fontScale="700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dirty="0"/>
              <a:t>Disability Webpage at Census.gov</a:t>
            </a:r>
          </a:p>
          <a:p>
            <a:pPr marL="0" indent="0">
              <a:buNone/>
            </a:pPr>
            <a:r>
              <a:rPr lang="en-US" sz="2200" dirty="0">
                <a:hlinkClick r:id="rId3"/>
              </a:rPr>
              <a:t>https://</a:t>
            </a:r>
            <a:r>
              <a:rPr lang="en-US" sz="2200" dirty="0" smtClean="0">
                <a:hlinkClick r:id="rId3"/>
              </a:rPr>
              <a:t>www.census.gov/topics/health/disability.html</a:t>
            </a:r>
            <a:endParaRPr lang="en-US" sz="2200" dirty="0" smtClean="0"/>
          </a:p>
          <a:p>
            <a:pPr marL="0" indent="0">
              <a:buNone/>
            </a:pPr>
            <a:endParaRPr lang="en-US" sz="2400" b="1" dirty="0" smtClean="0"/>
          </a:p>
          <a:p>
            <a:pPr marL="0" indent="0">
              <a:buFont typeface="Wingdings" panose="05000000000000000000" pitchFamily="2" charset="2"/>
              <a:buNone/>
            </a:pPr>
            <a:r>
              <a:rPr lang="en-US" sz="2400" b="1" dirty="0" smtClean="0"/>
              <a:t>American Community Survey (ACS) Statistics</a:t>
            </a:r>
          </a:p>
          <a:p>
            <a:r>
              <a:rPr lang="en-US" sz="2100" dirty="0" smtClean="0"/>
              <a:t>American </a:t>
            </a:r>
            <a:r>
              <a:rPr lang="en-US" sz="2100" dirty="0" err="1" smtClean="0"/>
              <a:t>FactFinder</a:t>
            </a:r>
            <a:r>
              <a:rPr lang="en-US" sz="2100" dirty="0" smtClean="0"/>
              <a:t> (AFF)</a:t>
            </a:r>
            <a:br>
              <a:rPr lang="en-US" sz="2100" dirty="0" smtClean="0"/>
            </a:br>
            <a:r>
              <a:rPr lang="en-US" sz="2100" dirty="0" smtClean="0">
                <a:hlinkClick r:id="rId4"/>
              </a:rPr>
              <a:t>http://factfinder2.census.gov/</a:t>
            </a:r>
            <a:endParaRPr lang="en-US" sz="2100" dirty="0" smtClean="0"/>
          </a:p>
          <a:p>
            <a:r>
              <a:rPr lang="en-US" sz="2100" dirty="0" smtClean="0"/>
              <a:t>Data at Census.gov</a:t>
            </a:r>
            <a:r>
              <a:rPr lang="en-US" sz="2100" dirty="0"/>
              <a:t/>
            </a:r>
            <a:br>
              <a:rPr lang="en-US" sz="2100" dirty="0"/>
            </a:br>
            <a:r>
              <a:rPr lang="en-US" sz="2100" dirty="0">
                <a:hlinkClick r:id="rId5"/>
              </a:rPr>
              <a:t>https://data.census.gov</a:t>
            </a:r>
            <a:r>
              <a:rPr lang="en-US" sz="2100" dirty="0" smtClean="0">
                <a:hlinkClick r:id="rId5"/>
              </a:rPr>
              <a:t>/</a:t>
            </a:r>
            <a:r>
              <a:rPr lang="en-US" sz="2100" dirty="0" smtClean="0"/>
              <a:t> </a:t>
            </a:r>
          </a:p>
          <a:p>
            <a:pPr marL="0" indent="0">
              <a:buNone/>
            </a:pPr>
            <a:endParaRPr lang="en-US" sz="2000" dirty="0" smtClean="0"/>
          </a:p>
          <a:p>
            <a:pPr marL="0" indent="0">
              <a:buNone/>
            </a:pPr>
            <a:r>
              <a:rPr lang="en-US" sz="2400" b="1" dirty="0"/>
              <a:t>American </a:t>
            </a:r>
            <a:r>
              <a:rPr lang="en-US" sz="2400" b="1" dirty="0" smtClean="0"/>
              <a:t>Housing Survey </a:t>
            </a:r>
            <a:r>
              <a:rPr lang="en-US" sz="2400" b="1" dirty="0"/>
              <a:t>(</a:t>
            </a:r>
            <a:r>
              <a:rPr lang="en-US" sz="2400" b="1" dirty="0" smtClean="0"/>
              <a:t>AHS</a:t>
            </a:r>
            <a:r>
              <a:rPr lang="en-US" sz="2400" b="1" dirty="0"/>
              <a:t>) Statistics</a:t>
            </a:r>
          </a:p>
          <a:p>
            <a:r>
              <a:rPr lang="en-US" sz="2200" dirty="0" smtClean="0"/>
              <a:t>2017 Data</a:t>
            </a:r>
            <a:r>
              <a:rPr lang="en-US" sz="2200" dirty="0"/>
              <a:t/>
            </a:r>
            <a:br>
              <a:rPr lang="en-US" sz="2200" dirty="0"/>
            </a:br>
            <a:r>
              <a:rPr lang="en-US" sz="2200" dirty="0">
                <a:hlinkClick r:id="rId6"/>
              </a:rPr>
              <a:t>https://</a:t>
            </a:r>
            <a:r>
              <a:rPr lang="en-US" sz="2200" dirty="0" smtClean="0">
                <a:hlinkClick r:id="rId6"/>
              </a:rPr>
              <a:t>www.census.gov/programs-surveys/ahs/data.html</a:t>
            </a:r>
            <a:r>
              <a:rPr lang="en-US" sz="2200" dirty="0" smtClean="0"/>
              <a:t> </a:t>
            </a:r>
            <a:br>
              <a:rPr lang="en-US" sz="2200" dirty="0" smtClean="0"/>
            </a:br>
            <a:endParaRPr lang="en-US" sz="2000" dirty="0" smtClean="0"/>
          </a:p>
          <a:p>
            <a:pPr marL="0" indent="0">
              <a:buNone/>
            </a:pPr>
            <a:r>
              <a:rPr lang="en-US" sz="2400" b="1" dirty="0" smtClean="0"/>
              <a:t>Survey of Income and Program Participation (SIPP)</a:t>
            </a:r>
          </a:p>
          <a:p>
            <a:r>
              <a:rPr lang="en-US" sz="2200" dirty="0" smtClean="0"/>
              <a:t>2014 Wave 1 Data</a:t>
            </a:r>
            <a:r>
              <a:rPr lang="en-US" sz="2200" dirty="0"/>
              <a:t/>
            </a:r>
            <a:br>
              <a:rPr lang="en-US" sz="2200" dirty="0"/>
            </a:br>
            <a:r>
              <a:rPr lang="en-US" sz="2200" dirty="0">
                <a:hlinkClick r:id="rId7"/>
              </a:rPr>
              <a:t>https://</a:t>
            </a:r>
            <a:r>
              <a:rPr lang="en-US" sz="2200" dirty="0" smtClean="0">
                <a:hlinkClick r:id="rId7"/>
              </a:rPr>
              <a:t>www.census.gov/programs-surveys/sipp/data/2014-panel/wave-1.html</a:t>
            </a:r>
            <a:r>
              <a:rPr lang="en-US" sz="2200" dirty="0" smtClean="0"/>
              <a:t> </a:t>
            </a:r>
          </a:p>
          <a:p>
            <a:r>
              <a:rPr lang="en-US" sz="2200" dirty="0" smtClean="0"/>
              <a:t>2014 Wave </a:t>
            </a:r>
            <a:r>
              <a:rPr lang="en-US" sz="2200" dirty="0"/>
              <a:t>2 Data</a:t>
            </a:r>
            <a:br>
              <a:rPr lang="en-US" sz="2200" dirty="0"/>
            </a:br>
            <a:r>
              <a:rPr lang="en-US" sz="2200" dirty="0">
                <a:hlinkClick r:id="rId8"/>
              </a:rPr>
              <a:t>https://</a:t>
            </a:r>
            <a:r>
              <a:rPr lang="en-US" sz="2200" dirty="0" smtClean="0">
                <a:hlinkClick r:id="rId8"/>
              </a:rPr>
              <a:t>www.census.gov/programs-surveys/sipp/data/datasets/2014-panel/wave-2.html</a:t>
            </a:r>
            <a:r>
              <a:rPr lang="en-US" sz="2200" dirty="0" smtClean="0"/>
              <a:t> </a:t>
            </a:r>
          </a:p>
          <a:p>
            <a:pPr marL="0" indent="0">
              <a:buNone/>
            </a:pPr>
            <a:endParaRPr lang="en-US" sz="2400" b="1" dirty="0" smtClean="0"/>
          </a:p>
          <a:p>
            <a:pPr marL="0" indent="0">
              <a:buNone/>
            </a:pPr>
            <a:r>
              <a:rPr lang="en-US" sz="2400" b="1" dirty="0" smtClean="0"/>
              <a:t>SSA Supplement</a:t>
            </a:r>
          </a:p>
          <a:p>
            <a:r>
              <a:rPr lang="en-US" sz="2200" dirty="0" smtClean="0"/>
              <a:t>2014 Data</a:t>
            </a:r>
            <a:r>
              <a:rPr lang="en-US" sz="2200" dirty="0"/>
              <a:t/>
            </a:r>
            <a:br>
              <a:rPr lang="en-US" sz="2200" dirty="0"/>
            </a:br>
            <a:r>
              <a:rPr lang="en-US" sz="2200" dirty="0">
                <a:hlinkClick r:id="rId9"/>
              </a:rPr>
              <a:t>https://</a:t>
            </a:r>
            <a:r>
              <a:rPr lang="en-US" sz="2200" dirty="0" smtClean="0">
                <a:hlinkClick r:id="rId9"/>
              </a:rPr>
              <a:t>www.census.gov/programs-surveys/sipp/data/2014-panel/ssa.html</a:t>
            </a:r>
            <a:r>
              <a:rPr lang="en-US" sz="2200" dirty="0" smtClean="0"/>
              <a:t> </a:t>
            </a:r>
            <a:endParaRPr lang="en-US" sz="1900" dirty="0" smtClean="0"/>
          </a:p>
        </p:txBody>
      </p:sp>
    </p:spTree>
    <p:extLst>
      <p:ext uri="{BB962C8B-B14F-4D97-AF65-F5344CB8AC3E}">
        <p14:creationId xmlns:p14="http://schemas.microsoft.com/office/powerpoint/2010/main" val="962440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68A5C4-149D-4D66-BABE-E6DD2BE69C90}" type="slidenum">
              <a:rPr lang="en-US" smtClean="0"/>
              <a:t>16</a:t>
            </a:fld>
            <a:endParaRPr lang="en-US" dirty="0"/>
          </a:p>
        </p:txBody>
      </p:sp>
      <p:sp>
        <p:nvSpPr>
          <p:cNvPr id="3" name="Title 1"/>
          <p:cNvSpPr txBox="1">
            <a:spLocks/>
          </p:cNvSpPr>
          <p:nvPr/>
        </p:nvSpPr>
        <p:spPr>
          <a:xfrm>
            <a:off x="429126" y="152400"/>
            <a:ext cx="8229600" cy="1143000"/>
          </a:xfrm>
          <a:prstGeom prst="rect">
            <a:avLst/>
          </a:prstGeom>
        </p:spPr>
        <p:txBody>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600" dirty="0" smtClean="0"/>
              <a:t>Online Resources (Cont.)</a:t>
            </a:r>
            <a:endParaRPr lang="en-US" sz="3600" dirty="0"/>
          </a:p>
        </p:txBody>
      </p:sp>
      <p:sp>
        <p:nvSpPr>
          <p:cNvPr id="4" name="Content Placeholder 2"/>
          <p:cNvSpPr txBox="1">
            <a:spLocks/>
          </p:cNvSpPr>
          <p:nvPr/>
        </p:nvSpPr>
        <p:spPr>
          <a:xfrm>
            <a:off x="457200" y="836195"/>
            <a:ext cx="8229600" cy="5257800"/>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smtClean="0"/>
              <a:t>Tools</a:t>
            </a:r>
          </a:p>
          <a:p>
            <a:pPr lvl="1"/>
            <a:r>
              <a:rPr lang="en-US" sz="1600" dirty="0" smtClean="0"/>
              <a:t>What can you learn about Counties from the American Community Survey</a:t>
            </a:r>
            <a:r>
              <a:rPr lang="en-US" sz="1600" dirty="0"/>
              <a:t/>
            </a:r>
            <a:br>
              <a:rPr lang="en-US" sz="1600" dirty="0"/>
            </a:br>
            <a:r>
              <a:rPr lang="en-US" sz="1600" dirty="0">
                <a:hlinkClick r:id="rId3"/>
              </a:rPr>
              <a:t>https://</a:t>
            </a:r>
            <a:r>
              <a:rPr lang="en-US" sz="1600" dirty="0" smtClean="0">
                <a:hlinkClick r:id="rId3"/>
              </a:rPr>
              <a:t>www.census.gov/library/visualizations/interactive/acs-counties.html</a:t>
            </a:r>
            <a:r>
              <a:rPr lang="en-US" sz="1600" dirty="0" smtClean="0"/>
              <a:t/>
            </a:r>
            <a:br>
              <a:rPr lang="en-US" sz="1600" dirty="0" smtClean="0"/>
            </a:br>
            <a:endParaRPr lang="en-US" sz="1600" dirty="0" smtClean="0"/>
          </a:p>
          <a:p>
            <a:pPr lvl="1"/>
            <a:r>
              <a:rPr lang="en-US" sz="1600" dirty="0" smtClean="0"/>
              <a:t>The Population 65 Years </a:t>
            </a:r>
            <a:r>
              <a:rPr lang="en-US" sz="1600" dirty="0"/>
              <a:t>and Older: 2016</a:t>
            </a:r>
            <a:br>
              <a:rPr lang="en-US" sz="1600" dirty="0"/>
            </a:br>
            <a:r>
              <a:rPr lang="en-US" sz="1600" dirty="0">
                <a:hlinkClick r:id="rId4"/>
              </a:rPr>
              <a:t>https://</a:t>
            </a:r>
            <a:r>
              <a:rPr lang="en-US" sz="1600" dirty="0" smtClean="0">
                <a:hlinkClick r:id="rId4"/>
              </a:rPr>
              <a:t>www.census.gov/library/visualizations/interactive/population-65-years.html</a:t>
            </a:r>
            <a:r>
              <a:rPr lang="en-US" sz="1600" dirty="0" smtClean="0"/>
              <a:t/>
            </a:r>
            <a:br>
              <a:rPr lang="en-US" sz="1600" dirty="0" smtClean="0"/>
            </a:br>
            <a:endParaRPr lang="en-US" sz="1600" dirty="0" smtClean="0"/>
          </a:p>
          <a:p>
            <a:pPr lvl="1"/>
            <a:r>
              <a:rPr lang="en-US" sz="1600" dirty="0"/>
              <a:t>My Congressional District</a:t>
            </a:r>
            <a:br>
              <a:rPr lang="en-US" sz="1600" dirty="0"/>
            </a:br>
            <a:r>
              <a:rPr lang="en-US" sz="1600" dirty="0">
                <a:hlinkClick r:id="rId5"/>
              </a:rPr>
              <a:t>https://www.census.gov/mycd/</a:t>
            </a:r>
            <a:endParaRPr lang="en-US" sz="1600" dirty="0"/>
          </a:p>
          <a:p>
            <a:pPr marL="0" indent="0">
              <a:buNone/>
            </a:pPr>
            <a:endParaRPr lang="en-US" sz="1200" b="1" dirty="0"/>
          </a:p>
          <a:p>
            <a:pPr marL="0" indent="0">
              <a:buNone/>
            </a:pPr>
            <a:r>
              <a:rPr lang="en-US" sz="1800" b="1" dirty="0" smtClean="0"/>
              <a:t>Research/Products</a:t>
            </a:r>
          </a:p>
          <a:p>
            <a:pPr lvl="1"/>
            <a:r>
              <a:rPr lang="en-US" sz="1600" dirty="0"/>
              <a:t>Americans with Disabilities: 2014</a:t>
            </a:r>
            <a:br>
              <a:rPr lang="en-US" sz="1600" dirty="0"/>
            </a:br>
            <a:r>
              <a:rPr lang="en-US" sz="1600" dirty="0">
                <a:hlinkClick r:id="rId6"/>
              </a:rPr>
              <a:t>https://</a:t>
            </a:r>
            <a:r>
              <a:rPr lang="en-US" sz="1600" dirty="0" smtClean="0">
                <a:hlinkClick r:id="rId6"/>
              </a:rPr>
              <a:t>www.census.gov/library/publications/2018/demo/p70-152.html</a:t>
            </a:r>
            <a:r>
              <a:rPr lang="en-US" sz="1600" dirty="0" smtClean="0"/>
              <a:t> </a:t>
            </a:r>
            <a:r>
              <a:rPr lang="en-US" sz="1600" dirty="0"/>
              <a:t/>
            </a:r>
            <a:br>
              <a:rPr lang="en-US" sz="1600" dirty="0"/>
            </a:br>
            <a:endParaRPr lang="en-US" sz="1600" dirty="0"/>
          </a:p>
          <a:p>
            <a:pPr lvl="1"/>
            <a:r>
              <a:rPr lang="en-US" sz="1600" dirty="0"/>
              <a:t>High School Equivalents and Disability Status: the role of Context</a:t>
            </a:r>
            <a:br>
              <a:rPr lang="en-US" sz="1600" dirty="0"/>
            </a:br>
            <a:r>
              <a:rPr lang="en-US" sz="1600" dirty="0">
                <a:hlinkClick r:id="rId7"/>
              </a:rPr>
              <a:t>https://</a:t>
            </a:r>
            <a:r>
              <a:rPr lang="en-US" sz="1600" dirty="0" smtClean="0">
                <a:hlinkClick r:id="rId7"/>
              </a:rPr>
              <a:t>www.census.gov/library/working-papers/2018/demo/SEHSD-WP2018-05.html</a:t>
            </a:r>
            <a:r>
              <a:rPr lang="en-US" sz="1600" dirty="0" smtClean="0"/>
              <a:t> </a:t>
            </a:r>
            <a:br>
              <a:rPr lang="en-US" sz="1600" dirty="0" smtClean="0"/>
            </a:br>
            <a:endParaRPr lang="en-US" sz="1600" dirty="0" smtClean="0"/>
          </a:p>
          <a:p>
            <a:pPr lvl="1"/>
            <a:r>
              <a:rPr lang="en-US" sz="1600" dirty="0" smtClean="0"/>
              <a:t>Understanding Changes in the Disability Prevalence in the 2014 Survey of Income and Program Participation: Three </a:t>
            </a:r>
            <a:r>
              <a:rPr lang="en-US" sz="1600" dirty="0"/>
              <a:t>Explanations Considered</a:t>
            </a:r>
            <a:br>
              <a:rPr lang="en-US" sz="1600" dirty="0"/>
            </a:br>
            <a:r>
              <a:rPr lang="en-US" sz="1600" dirty="0">
                <a:hlinkClick r:id="rId8"/>
              </a:rPr>
              <a:t>https://</a:t>
            </a:r>
            <a:r>
              <a:rPr lang="en-US" sz="1600" dirty="0" smtClean="0">
                <a:hlinkClick r:id="rId8"/>
              </a:rPr>
              <a:t>www.census.gov/library/working-papers/2018/demo/SEHSD-WP2018-04.html</a:t>
            </a:r>
            <a:r>
              <a:rPr lang="en-US" sz="1600" dirty="0" smtClean="0"/>
              <a:t> </a:t>
            </a:r>
          </a:p>
        </p:txBody>
      </p:sp>
    </p:spTree>
    <p:extLst>
      <p:ext uri="{BB962C8B-B14F-4D97-AF65-F5344CB8AC3E}">
        <p14:creationId xmlns:p14="http://schemas.microsoft.com/office/powerpoint/2010/main" val="2280409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68A5C4-149D-4D66-BABE-E6DD2BE69C90}" type="slidenum">
              <a:rPr lang="en-US" smtClean="0"/>
              <a:t>17</a:t>
            </a:fld>
            <a:endParaRPr lang="en-US"/>
          </a:p>
        </p:txBody>
      </p:sp>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600" dirty="0" smtClean="0"/>
              <a:t>Thank You</a:t>
            </a:r>
            <a:endParaRPr lang="en-US" sz="3600" dirty="0"/>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3000" dirty="0" smtClean="0"/>
              <a:t>Danielle Taylor</a:t>
            </a:r>
          </a:p>
          <a:p>
            <a:pPr marL="0" indent="0">
              <a:buNone/>
            </a:pPr>
            <a:r>
              <a:rPr lang="en-US" sz="3000" dirty="0"/>
              <a:t>U.S. Census </a:t>
            </a:r>
            <a:r>
              <a:rPr lang="en-US" sz="3000" dirty="0" smtClean="0"/>
              <a:t>Bureau</a:t>
            </a:r>
          </a:p>
          <a:p>
            <a:pPr marL="0" indent="0">
              <a:buNone/>
            </a:pPr>
            <a:r>
              <a:rPr lang="en-US" sz="3000" dirty="0"/>
              <a:t>danielle.taylor@census.gov</a:t>
            </a:r>
          </a:p>
          <a:p>
            <a:pPr marL="0" indent="0">
              <a:buNone/>
            </a:pPr>
            <a:endParaRPr lang="en-US" sz="3000" dirty="0"/>
          </a:p>
          <a:p>
            <a:pPr marL="0" indent="0">
              <a:buFont typeface="Wingdings" panose="05000000000000000000" pitchFamily="2" charset="2"/>
              <a:buNone/>
            </a:pPr>
            <a:r>
              <a:rPr lang="en-US" sz="3000" dirty="0" smtClean="0"/>
              <a:t>Health and Disability Statistics Branch</a:t>
            </a:r>
          </a:p>
          <a:p>
            <a:pPr marL="0" indent="0">
              <a:buFont typeface="Wingdings" panose="05000000000000000000" pitchFamily="2" charset="2"/>
              <a:buNone/>
            </a:pPr>
            <a:r>
              <a:rPr lang="en-US" sz="3000" dirty="0" smtClean="0"/>
              <a:t>U.S. Census Bureau</a:t>
            </a:r>
          </a:p>
          <a:p>
            <a:pPr marL="0" indent="0">
              <a:buFont typeface="Wingdings" panose="05000000000000000000" pitchFamily="2" charset="2"/>
              <a:buNone/>
            </a:pPr>
            <a:r>
              <a:rPr lang="en-US" sz="3000" dirty="0" smtClean="0"/>
              <a:t>301-763-9112</a:t>
            </a:r>
          </a:p>
        </p:txBody>
      </p:sp>
    </p:spTree>
    <p:extLst>
      <p:ext uri="{BB962C8B-B14F-4D97-AF65-F5344CB8AC3E}">
        <p14:creationId xmlns:p14="http://schemas.microsoft.com/office/powerpoint/2010/main" val="1135558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Title 1"/>
          <p:cNvSpPr txBox="1">
            <a:spLocks/>
          </p:cNvSpPr>
          <p:nvPr/>
        </p:nvSpPr>
        <p:spPr>
          <a:xfrm>
            <a:off x="481263" y="45183"/>
            <a:ext cx="8229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600" dirty="0" smtClean="0"/>
              <a:t>Overview</a:t>
            </a:r>
            <a:endParaRPr lang="en-US" sz="3600" dirty="0"/>
          </a:p>
        </p:txBody>
      </p:sp>
      <p:sp>
        <p:nvSpPr>
          <p:cNvPr id="5" name="Content Placeholder 2"/>
          <p:cNvSpPr>
            <a:spLocks noGrp="1"/>
          </p:cNvSpPr>
          <p:nvPr>
            <p:ph idx="1"/>
          </p:nvPr>
        </p:nvSpPr>
        <p:spPr>
          <a:xfrm>
            <a:off x="0" y="982267"/>
            <a:ext cx="9144000" cy="5417344"/>
          </a:xfrm>
        </p:spPr>
        <p:txBody>
          <a:bodyPr>
            <a:normAutofit fontScale="77500" lnSpcReduction="20000"/>
          </a:bodyPr>
          <a:lstStyle/>
          <a:p>
            <a:pPr marL="457200" lvl="1" indent="0">
              <a:buNone/>
            </a:pPr>
            <a:r>
              <a:rPr lang="en-US" sz="3200" b="1" dirty="0" smtClean="0"/>
              <a:t>Surveys</a:t>
            </a:r>
          </a:p>
          <a:p>
            <a:pPr lvl="1"/>
            <a:r>
              <a:rPr lang="en-US" sz="3200" dirty="0" smtClean="0"/>
              <a:t>American Community Survey (ACS)  </a:t>
            </a:r>
          </a:p>
          <a:p>
            <a:pPr lvl="1"/>
            <a:r>
              <a:rPr lang="en-US" sz="3200" dirty="0" smtClean="0"/>
              <a:t>Survey of Income and Program Participation (SIPP)</a:t>
            </a:r>
          </a:p>
          <a:p>
            <a:pPr lvl="1"/>
            <a:r>
              <a:rPr lang="en-US" sz="3200" dirty="0" smtClean="0"/>
              <a:t>Social Security Administration Supplement  to the 2014 SIPP (SSA)</a:t>
            </a:r>
          </a:p>
          <a:p>
            <a:pPr lvl="1"/>
            <a:r>
              <a:rPr lang="en-US" sz="3200" dirty="0"/>
              <a:t>American Housing Survey (AHS)</a:t>
            </a:r>
          </a:p>
          <a:p>
            <a:pPr lvl="2"/>
            <a:r>
              <a:rPr lang="en-US" sz="2700" dirty="0"/>
              <a:t>Sponsor: Department of Housing and Urban Development (HUD)</a:t>
            </a:r>
          </a:p>
          <a:p>
            <a:pPr lvl="1"/>
            <a:r>
              <a:rPr lang="en-US" sz="3200" dirty="0" smtClean="0"/>
              <a:t>Current Population Survey  (CPS)</a:t>
            </a:r>
          </a:p>
          <a:p>
            <a:pPr lvl="2"/>
            <a:r>
              <a:rPr lang="en-US" sz="2700" dirty="0" smtClean="0"/>
              <a:t>Sponsor: Bureau </a:t>
            </a:r>
            <a:r>
              <a:rPr lang="en-US" sz="2700" dirty="0"/>
              <a:t>of Labor Statistics  (BLS)   </a:t>
            </a:r>
            <a:endParaRPr lang="en-US" sz="2700" dirty="0" smtClean="0"/>
          </a:p>
          <a:p>
            <a:pPr marL="457200" lvl="1" indent="0">
              <a:buNone/>
            </a:pPr>
            <a:r>
              <a:rPr lang="en-US" sz="3200" b="1" dirty="0" smtClean="0"/>
              <a:t>Research and Products</a:t>
            </a:r>
            <a:endParaRPr lang="en-US" sz="3200" b="1" dirty="0"/>
          </a:p>
          <a:p>
            <a:pPr lvl="1"/>
            <a:r>
              <a:rPr lang="en-US" sz="3100" dirty="0" smtClean="0"/>
              <a:t>Americans with Disabilities: 2014</a:t>
            </a:r>
          </a:p>
          <a:p>
            <a:pPr lvl="1"/>
            <a:r>
              <a:rPr lang="en-US" sz="3100" dirty="0" smtClean="0"/>
              <a:t>High School Equivalents and Disability Status: The Role of Context</a:t>
            </a:r>
          </a:p>
          <a:p>
            <a:pPr lvl="1"/>
            <a:r>
              <a:rPr lang="en-US" sz="3100" dirty="0">
                <a:cs typeface="Arial" panose="020B0604020202020204" pitchFamily="34" charset="0"/>
              </a:rPr>
              <a:t>Understanding Changes in the Disability Prevalence in the 2014 Survey of Income and Program Participation</a:t>
            </a:r>
          </a:p>
          <a:p>
            <a:pPr lvl="1"/>
            <a:endParaRPr lang="en-US" sz="3200" dirty="0" smtClean="0"/>
          </a:p>
        </p:txBody>
      </p:sp>
      <p:sp>
        <p:nvSpPr>
          <p:cNvPr id="7" name="Slide Number Placeholder 6"/>
          <p:cNvSpPr>
            <a:spLocks noGrp="1"/>
          </p:cNvSpPr>
          <p:nvPr>
            <p:ph type="sldNum" sz="quarter" idx="12"/>
          </p:nvPr>
        </p:nvSpPr>
        <p:spPr/>
        <p:txBody>
          <a:bodyPr/>
          <a:lstStyle/>
          <a:p>
            <a:fld id="{7268A5C4-149D-4D66-BABE-E6DD2BE69C90}" type="slidenum">
              <a:rPr lang="en-US" smtClean="0"/>
              <a:t>2</a:t>
            </a:fld>
            <a:endParaRPr lang="en-US" dirty="0"/>
          </a:p>
        </p:txBody>
      </p:sp>
    </p:spTree>
    <p:extLst>
      <p:ext uri="{BB962C8B-B14F-4D97-AF65-F5344CB8AC3E}">
        <p14:creationId xmlns:p14="http://schemas.microsoft.com/office/powerpoint/2010/main" val="2376116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68A5C4-149D-4D66-BABE-E6DD2BE69C90}" type="slidenum">
              <a:rPr lang="en-US" smtClean="0"/>
              <a:t>3</a:t>
            </a:fld>
            <a:endParaRPr lang="en-US"/>
          </a:p>
        </p:txBody>
      </p:sp>
      <p:sp>
        <p:nvSpPr>
          <p:cNvPr id="3" name="Title 1"/>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600" dirty="0" smtClean="0"/>
              <a:t>American Community Survey (ACS)</a:t>
            </a:r>
            <a:endParaRPr lang="en-US" sz="3600" dirty="0"/>
          </a:p>
        </p:txBody>
      </p:sp>
      <p:sp>
        <p:nvSpPr>
          <p:cNvPr id="4" name="Content Placeholder 2"/>
          <p:cNvSpPr txBox="1">
            <a:spLocks/>
          </p:cNvSpPr>
          <p:nvPr/>
        </p:nvSpPr>
        <p:spPr>
          <a:xfrm>
            <a:off x="457200" y="1752600"/>
            <a:ext cx="8229600" cy="4373563"/>
          </a:xfrm>
          <a:prstGeom prst="rect">
            <a:avLst/>
          </a:prstGeom>
        </p:spPr>
        <p:txBody>
          <a:bodyPr>
            <a:norm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853" y="1502493"/>
            <a:ext cx="5485947" cy="4571622"/>
          </a:xfrm>
          <a:prstGeom prst="rect">
            <a:avLst/>
          </a:prstGeom>
        </p:spPr>
      </p:pic>
      <p:sp>
        <p:nvSpPr>
          <p:cNvPr id="6" name="TextBox 5"/>
          <p:cNvSpPr txBox="1"/>
          <p:nvPr/>
        </p:nvSpPr>
        <p:spPr>
          <a:xfrm>
            <a:off x="7010400" y="984726"/>
            <a:ext cx="1905000" cy="5632311"/>
          </a:xfrm>
          <a:prstGeom prst="rect">
            <a:avLst/>
          </a:prstGeom>
          <a:noFill/>
        </p:spPr>
        <p:txBody>
          <a:bodyPr wrap="square" rtlCol="0">
            <a:spAutoFit/>
          </a:bodyPr>
          <a:lstStyle/>
          <a:p>
            <a:r>
              <a:rPr lang="en-US" b="1" dirty="0" smtClean="0"/>
              <a:t>1-Year Data:</a:t>
            </a:r>
          </a:p>
          <a:p>
            <a:r>
              <a:rPr lang="en-US" dirty="0" smtClean="0"/>
              <a:t>Produces estimates for areas with a population of 65,000+</a:t>
            </a:r>
          </a:p>
          <a:p>
            <a:endParaRPr lang="en-US" dirty="0"/>
          </a:p>
          <a:p>
            <a:r>
              <a:rPr lang="en-US" b="1" dirty="0" smtClean="0"/>
              <a:t>1-Year Supplemental Estimates:</a:t>
            </a:r>
          </a:p>
          <a:p>
            <a:r>
              <a:rPr lang="en-US" dirty="0" smtClean="0"/>
              <a:t>Provides selected estimates for areas with a population of 20,000+</a:t>
            </a:r>
          </a:p>
          <a:p>
            <a:endParaRPr lang="en-US" dirty="0"/>
          </a:p>
          <a:p>
            <a:r>
              <a:rPr lang="en-US" b="1" dirty="0" smtClean="0"/>
              <a:t>5-Year Data:</a:t>
            </a:r>
          </a:p>
          <a:p>
            <a:r>
              <a:rPr lang="en-US" dirty="0" smtClean="0"/>
              <a:t>All </a:t>
            </a:r>
            <a:r>
              <a:rPr lang="en-US" dirty="0"/>
              <a:t>counties, places, </a:t>
            </a:r>
            <a:r>
              <a:rPr lang="en-US" dirty="0" smtClean="0"/>
              <a:t>and census tracts</a:t>
            </a:r>
            <a:endParaRPr lang="en-US" dirty="0"/>
          </a:p>
        </p:txBody>
      </p:sp>
    </p:spTree>
    <p:extLst>
      <p:ext uri="{BB962C8B-B14F-4D97-AF65-F5344CB8AC3E}">
        <p14:creationId xmlns:p14="http://schemas.microsoft.com/office/powerpoint/2010/main" val="1284472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68A5C4-149D-4D66-BABE-E6DD2BE69C90}" type="slidenum">
              <a:rPr lang="en-US" smtClean="0"/>
              <a:t>4</a:t>
            </a:fld>
            <a:endParaRPr lang="en-US"/>
          </a:p>
        </p:txBody>
      </p:sp>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600" dirty="0" smtClean="0"/>
              <a:t>American Community Survey (ACS): </a:t>
            </a:r>
          </a:p>
          <a:p>
            <a:r>
              <a:rPr lang="en-US" sz="3200" dirty="0" smtClean="0"/>
              <a:t>Six Disability Questions</a:t>
            </a:r>
            <a:endParaRPr lang="en-US" sz="32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01"/>
          <a:stretch/>
        </p:blipFill>
        <p:spPr>
          <a:xfrm>
            <a:off x="1219200" y="1497079"/>
            <a:ext cx="3048000" cy="45989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514600"/>
            <a:ext cx="2963119" cy="1828800"/>
          </a:xfrm>
          <a:prstGeom prst="rect">
            <a:avLst/>
          </a:prstGeom>
        </p:spPr>
      </p:pic>
    </p:spTree>
    <p:extLst>
      <p:ext uri="{BB962C8B-B14F-4D97-AF65-F5344CB8AC3E}">
        <p14:creationId xmlns:p14="http://schemas.microsoft.com/office/powerpoint/2010/main" val="1658128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600" dirty="0" smtClean="0"/>
              <a:t>American Community Survey (ACS)</a:t>
            </a:r>
            <a:endParaRPr lang="en-US" sz="3600" dirty="0"/>
          </a:p>
        </p:txBody>
      </p:sp>
      <p:sp>
        <p:nvSpPr>
          <p:cNvPr id="3" name="Content Placeholder 2"/>
          <p:cNvSpPr txBox="1">
            <a:spLocks/>
          </p:cNvSpPr>
          <p:nvPr/>
        </p:nvSpPr>
        <p:spPr>
          <a:xfrm>
            <a:off x="6248400" y="1524000"/>
            <a:ext cx="2895600" cy="4420824"/>
          </a:xfrm>
          <a:prstGeom prst="rect">
            <a:avLst/>
          </a:prstGeom>
        </p:spPr>
        <p:txBody>
          <a:bodyPr>
            <a:normAutofit fontScale="925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t>Recent Releases in </a:t>
            </a:r>
            <a:r>
              <a:rPr lang="en-US" sz="2400" dirty="0">
                <a:hlinkClick r:id="rId3"/>
              </a:rPr>
              <a:t>American </a:t>
            </a:r>
            <a:r>
              <a:rPr lang="en-US" sz="2400" dirty="0" err="1">
                <a:hlinkClick r:id="rId3"/>
              </a:rPr>
              <a:t>FactFinder</a:t>
            </a:r>
            <a:r>
              <a:rPr lang="en-US" sz="2400" dirty="0">
                <a:hlinkClick r:id="rId3"/>
              </a:rPr>
              <a:t> </a:t>
            </a:r>
            <a:r>
              <a:rPr lang="en-US" sz="2400" dirty="0"/>
              <a:t>(AFF) and </a:t>
            </a:r>
            <a:r>
              <a:rPr lang="en-US" sz="2400" b="1" dirty="0">
                <a:hlinkClick r:id="rId4"/>
              </a:rPr>
              <a:t>Data.Census.Gov</a:t>
            </a:r>
            <a:r>
              <a:rPr lang="en-US" sz="2400" dirty="0"/>
              <a:t>:</a:t>
            </a:r>
          </a:p>
          <a:p>
            <a:pPr marL="457200" lvl="1" indent="0">
              <a:buNone/>
            </a:pPr>
            <a:endParaRPr lang="en-US" sz="2000" dirty="0" smtClean="0"/>
          </a:p>
          <a:p>
            <a:pPr lvl="1"/>
            <a:r>
              <a:rPr lang="en-US" sz="2000" dirty="0" smtClean="0"/>
              <a:t>2017 1-year estimates     </a:t>
            </a:r>
          </a:p>
          <a:p>
            <a:pPr marL="457200" lvl="1" indent="0">
              <a:buNone/>
            </a:pPr>
            <a:r>
              <a:rPr lang="en-US" sz="2000" dirty="0"/>
              <a:t> </a:t>
            </a:r>
            <a:r>
              <a:rPr lang="en-US" sz="2000" dirty="0" smtClean="0"/>
              <a:t>    (Sept. 2018)</a:t>
            </a:r>
          </a:p>
          <a:p>
            <a:pPr marL="457200" lvl="1" indent="0">
              <a:buNone/>
            </a:pPr>
            <a:endParaRPr lang="en-US" sz="2000" dirty="0"/>
          </a:p>
          <a:p>
            <a:pPr lvl="1"/>
            <a:r>
              <a:rPr lang="en-US" sz="2000" dirty="0" smtClean="0"/>
              <a:t>2017 Supplemental Estimates</a:t>
            </a:r>
            <a:br>
              <a:rPr lang="en-US" sz="2000" dirty="0" smtClean="0"/>
            </a:br>
            <a:r>
              <a:rPr lang="en-US" sz="2000" dirty="0" smtClean="0"/>
              <a:t>(Oct. 2018)</a:t>
            </a:r>
          </a:p>
          <a:p>
            <a:pPr marL="457200" lvl="1" indent="0">
              <a:buNone/>
            </a:pPr>
            <a:endParaRPr lang="en-US" sz="2000" dirty="0"/>
          </a:p>
          <a:p>
            <a:pPr lvl="1"/>
            <a:r>
              <a:rPr lang="en-US" sz="2000" dirty="0" smtClean="0"/>
              <a:t>2013-2017 5-year estimates</a:t>
            </a:r>
          </a:p>
          <a:p>
            <a:pPr marL="457200" lvl="1" indent="0">
              <a:buNone/>
            </a:pPr>
            <a:r>
              <a:rPr lang="en-US" sz="2000" dirty="0" smtClean="0"/>
              <a:t>     (Dec. 2018)</a:t>
            </a:r>
          </a:p>
        </p:txBody>
      </p:sp>
      <p:sp>
        <p:nvSpPr>
          <p:cNvPr id="6" name="Slide Number Placeholder 5"/>
          <p:cNvSpPr>
            <a:spLocks noGrp="1"/>
          </p:cNvSpPr>
          <p:nvPr>
            <p:ph type="sldNum" sz="quarter" idx="12"/>
          </p:nvPr>
        </p:nvSpPr>
        <p:spPr/>
        <p:txBody>
          <a:bodyPr/>
          <a:lstStyle/>
          <a:p>
            <a:fld id="{7268A5C4-149D-4D66-BABE-E6DD2BE69C90}" type="slidenum">
              <a:rPr lang="en-US" smtClean="0"/>
              <a:t>5</a:t>
            </a:fld>
            <a:endParaRPr lang="en-US" dirty="0"/>
          </a:p>
        </p:txBody>
      </p:sp>
      <p:pic>
        <p:nvPicPr>
          <p:cNvPr id="1026" name="Picture 2" descr="C:\Users\taylo507\AppData\Local\Temp\1\SNAGHTML18cd691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6189721"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396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68A5C4-149D-4D66-BABE-E6DD2BE69C90}" type="slidenum">
              <a:rPr lang="en-US" smtClean="0"/>
              <a:t>6</a:t>
            </a:fld>
            <a:endParaRPr lang="en-US"/>
          </a:p>
        </p:txBody>
      </p:sp>
      <p:sp>
        <p:nvSpPr>
          <p:cNvPr id="5" name="Title 1"/>
          <p:cNvSpPr txBox="1">
            <a:spLocks/>
          </p:cNvSpPr>
          <p:nvPr/>
        </p:nvSpPr>
        <p:spPr>
          <a:xfrm>
            <a:off x="457200" y="274638"/>
            <a:ext cx="8229600" cy="1143000"/>
          </a:xfrm>
          <a:prstGeom prst="rect">
            <a:avLst/>
          </a:prstGeom>
        </p:spPr>
        <p:txBody>
          <a:bodyPr>
            <a:normAutofit fontScale="90000"/>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600" dirty="0" smtClean="0"/>
              <a:t>What can you </a:t>
            </a:r>
            <a:r>
              <a:rPr lang="en-US" sz="3600" dirty="0"/>
              <a:t>l</a:t>
            </a:r>
            <a:r>
              <a:rPr lang="en-US" sz="3600" dirty="0" smtClean="0"/>
              <a:t>earn about counties from the American Community Survey (ACS)</a:t>
            </a:r>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83063"/>
            <a:ext cx="4770438" cy="40577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tempblurbslidesdelete"/>
          <p:cNvPicPr>
            <a:picLocks noChangeAspect="1" noChangeArrowheads="1"/>
          </p:cNvPicPr>
          <p:nvPr/>
        </p:nvPicPr>
        <p:blipFill>
          <a:blip r:embed="rId4" cstate="print">
            <a:extLst>
              <a:ext uri="{28A0092B-C50C-407E-A947-70E740481C1C}">
                <a14:useLocalDpi xmlns:a14="http://schemas.microsoft.com/office/drawing/2010/main" val="0"/>
              </a:ext>
            </a:extLst>
          </a:blip>
          <a:srcRect l="45264" t="58881" r="5336" b="18686"/>
          <a:stretch>
            <a:fillRect/>
          </a:stretch>
        </p:blipFill>
        <p:spPr bwMode="auto">
          <a:xfrm>
            <a:off x="3579901" y="5069075"/>
            <a:ext cx="3752673" cy="921849"/>
          </a:xfrm>
          <a:prstGeom prst="rect">
            <a:avLst/>
          </a:prstGeom>
          <a:noFill/>
          <a:ln w="25400" algn="ctr">
            <a:solidFill>
              <a:srgbClr val="08529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p:cNvSpPr txBox="1"/>
          <p:nvPr/>
        </p:nvSpPr>
        <p:spPr>
          <a:xfrm>
            <a:off x="6324600" y="1752600"/>
            <a:ext cx="2286000" cy="3139321"/>
          </a:xfrm>
          <a:prstGeom prst="rect">
            <a:avLst/>
          </a:prstGeom>
          <a:noFill/>
        </p:spPr>
        <p:txBody>
          <a:bodyPr wrap="square" rtlCol="0">
            <a:spAutoFit/>
          </a:bodyPr>
          <a:lstStyle/>
          <a:p>
            <a:r>
              <a:rPr lang="en-US" dirty="0" smtClean="0"/>
              <a:t>New </a:t>
            </a:r>
            <a:r>
              <a:rPr lang="en-US" dirty="0" smtClean="0">
                <a:hlinkClick r:id="rId5"/>
              </a:rPr>
              <a:t>mapping tool </a:t>
            </a:r>
            <a:r>
              <a:rPr lang="en-US" dirty="0" smtClean="0"/>
              <a:t>across counties</a:t>
            </a:r>
          </a:p>
          <a:p>
            <a:endParaRPr lang="en-US" dirty="0"/>
          </a:p>
          <a:p>
            <a:r>
              <a:rPr lang="en-US" dirty="0" smtClean="0"/>
              <a:t>Select features:</a:t>
            </a:r>
          </a:p>
          <a:p>
            <a:pPr marL="285750" indent="-285750">
              <a:buFont typeface="Arial" panose="020B0604020202020204" pitchFamily="34" charset="0"/>
              <a:buChar char="•"/>
            </a:pPr>
            <a:r>
              <a:rPr lang="en-US" dirty="0" smtClean="0"/>
              <a:t>Disability</a:t>
            </a:r>
          </a:p>
          <a:p>
            <a:pPr marL="285750" indent="-285750">
              <a:buFont typeface="Arial" panose="020B0604020202020204" pitchFamily="34" charset="0"/>
              <a:buChar char="•"/>
            </a:pPr>
            <a:r>
              <a:rPr lang="en-US" dirty="0" smtClean="0"/>
              <a:t>Age</a:t>
            </a:r>
          </a:p>
          <a:p>
            <a:pPr marL="285750" indent="-285750">
              <a:buFont typeface="Arial" panose="020B0604020202020204" pitchFamily="34" charset="0"/>
              <a:buChar char="•"/>
            </a:pPr>
            <a:r>
              <a:rPr lang="en-US" dirty="0" smtClean="0"/>
              <a:t>Employment Status</a:t>
            </a:r>
          </a:p>
          <a:p>
            <a:pPr marL="285750" indent="-285750">
              <a:buFont typeface="Arial" panose="020B0604020202020204" pitchFamily="34" charset="0"/>
              <a:buChar char="•"/>
            </a:pPr>
            <a:r>
              <a:rPr lang="en-US" dirty="0" smtClean="0"/>
              <a:t>Poverty</a:t>
            </a:r>
          </a:p>
          <a:p>
            <a:pPr marL="285750" indent="-285750">
              <a:buFont typeface="Arial" panose="020B0604020202020204" pitchFamily="34" charset="0"/>
              <a:buChar char="•"/>
            </a:pPr>
            <a:r>
              <a:rPr lang="en-US" dirty="0" smtClean="0"/>
              <a:t>Etc.</a:t>
            </a:r>
            <a:endParaRPr lang="en-US" dirty="0"/>
          </a:p>
          <a:p>
            <a:pPr marL="285750" indent="-285750">
              <a:buFont typeface="Arial" panose="020B0604020202020204" pitchFamily="34" charset="0"/>
              <a:buChar char="•"/>
            </a:pPr>
            <a:endParaRPr lang="en-US" dirty="0" smtClean="0"/>
          </a:p>
          <a:p>
            <a:r>
              <a:rPr lang="en-US" dirty="0" smtClean="0"/>
              <a:t>Uses ACS 5-yr data</a:t>
            </a:r>
          </a:p>
        </p:txBody>
      </p:sp>
    </p:spTree>
    <p:extLst>
      <p:ext uri="{BB962C8B-B14F-4D97-AF65-F5344CB8AC3E}">
        <p14:creationId xmlns:p14="http://schemas.microsoft.com/office/powerpoint/2010/main" val="3894396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268A5C4-149D-4D66-BABE-E6DD2BE69C90}" type="slidenum">
              <a:rPr lang="en-US" smtClean="0"/>
              <a:t>7</a:t>
            </a:fld>
            <a:endParaRPr lang="en-US"/>
          </a:p>
        </p:txBody>
      </p:sp>
      <p:sp>
        <p:nvSpPr>
          <p:cNvPr id="5" name="Title 1"/>
          <p:cNvSpPr txBox="1">
            <a:spLocks/>
          </p:cNvSpPr>
          <p:nvPr/>
        </p:nvSpPr>
        <p:spPr>
          <a:xfrm>
            <a:off x="457200" y="274638"/>
            <a:ext cx="8229600" cy="1143000"/>
          </a:xfrm>
          <a:prstGeom prst="rect">
            <a:avLst/>
          </a:prstGeom>
        </p:spPr>
        <p:txBody>
          <a:bodyPr>
            <a:normAutofit fontScale="97500" lnSpcReduction="10000"/>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600" dirty="0" smtClean="0"/>
              <a:t>The Population 65 Years and Older: 2016</a:t>
            </a:r>
            <a:endParaRPr lang="en-US" sz="3600" dirty="0"/>
          </a:p>
        </p:txBody>
      </p:sp>
      <p:pic>
        <p:nvPicPr>
          <p:cNvPr id="2" name="Picture 1"/>
          <p:cNvPicPr>
            <a:picLocks noChangeAspect="1"/>
          </p:cNvPicPr>
          <p:nvPr/>
        </p:nvPicPr>
        <p:blipFill>
          <a:blip r:embed="rId3"/>
          <a:stretch>
            <a:fillRect/>
          </a:stretch>
        </p:blipFill>
        <p:spPr>
          <a:xfrm>
            <a:off x="421105" y="1465597"/>
            <a:ext cx="5359091" cy="458264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4166267"/>
            <a:ext cx="1921579" cy="2190083"/>
          </a:xfrm>
          <a:prstGeom prst="rect">
            <a:avLst/>
          </a:prstGeom>
          <a:ln>
            <a:solidFill>
              <a:schemeClr val="tx1">
                <a:lumMod val="50000"/>
                <a:lumOff val="50000"/>
              </a:schemeClr>
            </a:solidFill>
          </a:ln>
        </p:spPr>
      </p:pic>
      <p:sp>
        <p:nvSpPr>
          <p:cNvPr id="6" name="TextBox 5"/>
          <p:cNvSpPr txBox="1"/>
          <p:nvPr/>
        </p:nvSpPr>
        <p:spPr>
          <a:xfrm>
            <a:off x="6096000" y="1369511"/>
            <a:ext cx="2743200" cy="2554545"/>
          </a:xfrm>
          <a:prstGeom prst="rect">
            <a:avLst/>
          </a:prstGeom>
          <a:noFill/>
        </p:spPr>
        <p:txBody>
          <a:bodyPr wrap="square" rtlCol="0">
            <a:spAutoFit/>
          </a:bodyPr>
          <a:lstStyle/>
          <a:p>
            <a:r>
              <a:rPr lang="en-US" sz="1600" dirty="0" smtClean="0"/>
              <a:t>New </a:t>
            </a:r>
            <a:r>
              <a:rPr lang="en-US" sz="1600" dirty="0" smtClean="0">
                <a:hlinkClick r:id="rId5"/>
              </a:rPr>
              <a:t>mapping tool </a:t>
            </a:r>
            <a:r>
              <a:rPr lang="en-US" sz="1600" dirty="0" smtClean="0"/>
              <a:t>across states </a:t>
            </a:r>
          </a:p>
          <a:p>
            <a:endParaRPr lang="en-US" sz="1600" dirty="0"/>
          </a:p>
          <a:p>
            <a:r>
              <a:rPr lang="en-US" sz="1600" dirty="0" smtClean="0"/>
              <a:t>Select features:</a:t>
            </a:r>
          </a:p>
          <a:p>
            <a:pPr marL="285750" indent="-285750">
              <a:buFont typeface="Arial" panose="020B0604020202020204" pitchFamily="34" charset="0"/>
              <a:buChar char="•"/>
            </a:pPr>
            <a:r>
              <a:rPr lang="en-US" sz="1600" dirty="0" smtClean="0"/>
              <a:t>Disability</a:t>
            </a:r>
          </a:p>
          <a:p>
            <a:pPr marL="285750" indent="-285750">
              <a:buFont typeface="Arial" panose="020B0604020202020204" pitchFamily="34" charset="0"/>
              <a:buChar char="•"/>
            </a:pPr>
            <a:r>
              <a:rPr lang="en-US" sz="1600" dirty="0" smtClean="0"/>
              <a:t>Labor Force Participation</a:t>
            </a:r>
          </a:p>
          <a:p>
            <a:pPr marL="285750" indent="-285750">
              <a:buFont typeface="Arial" panose="020B0604020202020204" pitchFamily="34" charset="0"/>
              <a:buChar char="•"/>
            </a:pPr>
            <a:r>
              <a:rPr lang="en-US" sz="1600" dirty="0" smtClean="0"/>
              <a:t>Education</a:t>
            </a:r>
          </a:p>
          <a:p>
            <a:pPr marL="285750" indent="-285750">
              <a:buFont typeface="Arial" panose="020B0604020202020204" pitchFamily="34" charset="0"/>
              <a:buChar char="•"/>
            </a:pPr>
            <a:r>
              <a:rPr lang="en-US" sz="1600" dirty="0" smtClean="0"/>
              <a:t>Etc.</a:t>
            </a:r>
          </a:p>
          <a:p>
            <a:endParaRPr lang="en-US" sz="1600" dirty="0" smtClean="0"/>
          </a:p>
          <a:p>
            <a:r>
              <a:rPr lang="en-US" sz="1600" dirty="0" smtClean="0"/>
              <a:t>Based on ACS 1-year data</a:t>
            </a:r>
          </a:p>
        </p:txBody>
      </p:sp>
    </p:spTree>
    <p:extLst>
      <p:ext uri="{BB962C8B-B14F-4D97-AF65-F5344CB8AC3E}">
        <p14:creationId xmlns:p14="http://schemas.microsoft.com/office/powerpoint/2010/main" val="933051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68A5C4-149D-4D66-BABE-E6DD2BE69C90}" type="slidenum">
              <a:rPr lang="en-US" smtClean="0"/>
              <a:t>8</a:t>
            </a:fld>
            <a:endParaRPr lang="en-US"/>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68A5C4-149D-4D66-BABE-E6DD2BE69C90}" type="slidenum">
              <a:rPr lang="en-US" smtClean="0"/>
              <a:pPr/>
              <a:t>8</a:t>
            </a:fld>
            <a:endParaRPr lang="en-US"/>
          </a:p>
        </p:txBody>
      </p:sp>
      <p:sp>
        <p:nvSpPr>
          <p:cNvPr id="4" name="Title 1"/>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600" dirty="0" smtClean="0"/>
              <a:t>American Housing Survey (AHS)</a:t>
            </a:r>
            <a:endParaRPr lang="en-US" sz="3600" dirty="0"/>
          </a:p>
        </p:txBody>
      </p:sp>
      <p:sp>
        <p:nvSpPr>
          <p:cNvPr id="5"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800" dirty="0"/>
          </a:p>
        </p:txBody>
      </p:sp>
      <p:sp>
        <p:nvSpPr>
          <p:cNvPr id="6" name="Content Placeholder 2"/>
          <p:cNvSpPr txBox="1">
            <a:spLocks/>
          </p:cNvSpPr>
          <p:nvPr/>
        </p:nvSpPr>
        <p:spPr>
          <a:xfrm>
            <a:off x="342900" y="1104107"/>
            <a:ext cx="8458200" cy="5137150"/>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t>Statistics from the 2017 American Housing Survey</a:t>
            </a:r>
          </a:p>
          <a:p>
            <a:r>
              <a:rPr lang="en-US" sz="2400" dirty="0" smtClean="0"/>
              <a:t>Conducted every 2 years</a:t>
            </a:r>
          </a:p>
          <a:p>
            <a:pPr lvl="1"/>
            <a:r>
              <a:rPr lang="en-US" sz="2200" dirty="0" smtClean="0"/>
              <a:t>2017 data released: September </a:t>
            </a:r>
            <a:r>
              <a:rPr lang="en-US" sz="2200" dirty="0"/>
              <a:t>2018</a:t>
            </a:r>
          </a:p>
          <a:p>
            <a:pPr lvl="1"/>
            <a:r>
              <a:rPr lang="en-US" sz="2000" dirty="0" smtClean="0"/>
              <a:t>National &amp; State statistics, plus selected Metropolitan Areas</a:t>
            </a:r>
          </a:p>
          <a:p>
            <a:r>
              <a:rPr lang="en-US" sz="2400" dirty="0" smtClean="0"/>
              <a:t>Statistics on </a:t>
            </a:r>
            <a:r>
              <a:rPr lang="en-US" sz="2400" dirty="0"/>
              <a:t>D</a:t>
            </a:r>
            <a:r>
              <a:rPr lang="en-US" sz="2400" dirty="0" smtClean="0"/>
              <a:t>isability Status alongside a variety of Household Characteristics, such as:</a:t>
            </a:r>
          </a:p>
          <a:p>
            <a:pPr lvl="1"/>
            <a:r>
              <a:rPr lang="en-US" sz="2200" dirty="0" smtClean="0"/>
              <a:t>Recent home improvements</a:t>
            </a:r>
          </a:p>
          <a:p>
            <a:pPr lvl="1"/>
            <a:r>
              <a:rPr lang="en-US" sz="2200" dirty="0" smtClean="0"/>
              <a:t>Neighborhood characteristics</a:t>
            </a:r>
          </a:p>
          <a:p>
            <a:pPr lvl="1"/>
            <a:r>
              <a:rPr lang="en-US" sz="2200" dirty="0"/>
              <a:t>Housing quality </a:t>
            </a:r>
            <a:r>
              <a:rPr lang="en-US" sz="2200" dirty="0" smtClean="0"/>
              <a:t>measures</a:t>
            </a:r>
            <a:endParaRPr lang="en-US" sz="2200" dirty="0"/>
          </a:p>
          <a:p>
            <a:r>
              <a:rPr lang="en-US" sz="2400" dirty="0" smtClean="0"/>
              <a:t>The 2019 survey will also include questions on home accessibility</a:t>
            </a:r>
          </a:p>
          <a:p>
            <a:r>
              <a:rPr lang="en-US" sz="2400" dirty="0"/>
              <a:t>Available through the AHS Table Creator</a:t>
            </a:r>
          </a:p>
          <a:p>
            <a:endParaRPr lang="en-US" sz="2400" dirty="0" smtClean="0"/>
          </a:p>
        </p:txBody>
      </p:sp>
    </p:spTree>
    <p:extLst>
      <p:ext uri="{BB962C8B-B14F-4D97-AF65-F5344CB8AC3E}">
        <p14:creationId xmlns:p14="http://schemas.microsoft.com/office/powerpoint/2010/main" val="1815713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68A5C4-149D-4D66-BABE-E6DD2BE69C90}" type="slidenum">
              <a:rPr lang="en-US" smtClean="0"/>
              <a:t>9</a:t>
            </a:fld>
            <a:endParaRPr lang="en-US" dirty="0"/>
          </a:p>
        </p:txBody>
      </p:sp>
      <p:sp>
        <p:nvSpPr>
          <p:cNvPr id="3" name="Title 1"/>
          <p:cNvSpPr txBox="1">
            <a:spLocks/>
          </p:cNvSpPr>
          <p:nvPr/>
        </p:nvSpPr>
        <p:spPr>
          <a:xfrm>
            <a:off x="457200" y="168275"/>
            <a:ext cx="8229600" cy="1143000"/>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600" dirty="0" smtClean="0"/>
              <a:t>Survey of </a:t>
            </a:r>
            <a:r>
              <a:rPr lang="en-US" sz="4000" dirty="0" smtClean="0"/>
              <a:t>Income</a:t>
            </a:r>
            <a:r>
              <a:rPr lang="en-US" sz="3600" dirty="0" smtClean="0"/>
              <a:t> and Program Participation (SIPP)</a:t>
            </a:r>
            <a:endParaRPr lang="en-US" sz="3600" dirty="0"/>
          </a:p>
        </p:txBody>
      </p:sp>
      <p:sp>
        <p:nvSpPr>
          <p:cNvPr id="4" name="Content Placeholder 2"/>
          <p:cNvSpPr txBox="1">
            <a:spLocks/>
          </p:cNvSpPr>
          <p:nvPr/>
        </p:nvSpPr>
        <p:spPr>
          <a:xfrm>
            <a:off x="457200" y="1524000"/>
            <a:ext cx="8229600" cy="5410200"/>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smtClean="0"/>
              <a:t>Redesigned SIPP Survey beginning with the 2014 Panel</a:t>
            </a:r>
          </a:p>
          <a:p>
            <a:r>
              <a:rPr lang="en-US" sz="2600" dirty="0" smtClean="0"/>
              <a:t>Administered once a year</a:t>
            </a:r>
          </a:p>
          <a:p>
            <a:r>
              <a:rPr lang="en-US" sz="2600" dirty="0" smtClean="0"/>
              <a:t>Contains questions on:</a:t>
            </a:r>
          </a:p>
          <a:p>
            <a:pPr lvl="1"/>
            <a:r>
              <a:rPr lang="en-US" sz="2200" dirty="0" smtClean="0"/>
              <a:t>health status, medical utilization, adult and child well-being, and many other topics</a:t>
            </a:r>
          </a:p>
          <a:p>
            <a:r>
              <a:rPr lang="en-US" sz="2600" dirty="0" smtClean="0"/>
              <a:t>Collection occurred between February and May of each year</a:t>
            </a:r>
          </a:p>
          <a:p>
            <a:pPr lvl="1"/>
            <a:r>
              <a:rPr lang="en-US" sz="2200" dirty="0" smtClean="0"/>
              <a:t>2014 Wave 1 released: March 2017</a:t>
            </a:r>
          </a:p>
          <a:p>
            <a:pPr lvl="1"/>
            <a:r>
              <a:rPr lang="en-US" sz="2200" dirty="0" smtClean="0"/>
              <a:t>2014 Wave 2 released: August 2018</a:t>
            </a:r>
          </a:p>
          <a:p>
            <a:r>
              <a:rPr lang="en-US" sz="2600" dirty="0" smtClean="0"/>
              <a:t>An online code book allows for interactive variable look-up</a:t>
            </a:r>
          </a:p>
        </p:txBody>
      </p:sp>
    </p:spTree>
    <p:extLst>
      <p:ext uri="{BB962C8B-B14F-4D97-AF65-F5344CB8AC3E}">
        <p14:creationId xmlns:p14="http://schemas.microsoft.com/office/powerpoint/2010/main" val="2363444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035985C436640B305F1B268648FB9" ma:contentTypeVersion="14" ma:contentTypeDescription="Create a new document." ma:contentTypeScope="" ma:versionID="095cbefc95275a9d528924ea897f8e38">
  <xsd:schema xmlns:xsd="http://www.w3.org/2001/XMLSchema" xmlns:xs="http://www.w3.org/2001/XMLSchema" xmlns:p="http://schemas.microsoft.com/office/2006/metadata/properties" xmlns:ns2="6c2254f5-de69-40f5-a0e2-2f56cfee0758" xmlns:ns3="44c59a53-fe6e-4c04-8d64-94c15d2c850d" targetNamespace="http://schemas.microsoft.com/office/2006/metadata/properties" ma:root="true" ma:fieldsID="c54b3e5da46c047bc1eae8518a3c6aa5" ns2:_="" ns3:_="">
    <xsd:import namespace="6c2254f5-de69-40f5-a0e2-2f56cfee0758"/>
    <xsd:import namespace="44c59a53-fe6e-4c04-8d64-94c15d2c85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54f5-de69-40f5-a0e2-2f56cfee0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4c59a53-fe6e-4c04-8d64-94c15d2c850d" xsi:nil="true"/>
    <lcf76f155ced4ddcb4097134ff3c332f xmlns="6c2254f5-de69-40f5-a0e2-2f56cfee07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BF4994-4F67-4CE5-A0BC-2F7D8252E0E3}"/>
</file>

<file path=customXml/itemProps2.xml><?xml version="1.0" encoding="utf-8"?>
<ds:datastoreItem xmlns:ds="http://schemas.openxmlformats.org/officeDocument/2006/customXml" ds:itemID="{F708D39A-F10D-4755-86E3-7AA85871286B}"/>
</file>

<file path=customXml/itemProps3.xml><?xml version="1.0" encoding="utf-8"?>
<ds:datastoreItem xmlns:ds="http://schemas.openxmlformats.org/officeDocument/2006/customXml" ds:itemID="{05795A21-186F-4086-B27E-44A1369EF387}"/>
</file>

<file path=docProps/app.xml><?xml version="1.0" encoding="utf-8"?>
<Properties xmlns="http://schemas.openxmlformats.org/officeDocument/2006/extended-properties" xmlns:vt="http://schemas.openxmlformats.org/officeDocument/2006/docPropsVTypes">
  <TotalTime>8369</TotalTime>
  <Words>3116</Words>
  <Application>Microsoft Office PowerPoint</Application>
  <PresentationFormat>On-screen Show (4:3)</PresentationFormat>
  <Paragraphs>521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Disability Statistics from the U.S. Census Bureau in 2018/2019</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johns225</dc:creator>
  <cp:lastModifiedBy>Danielle Taylor (CENSUS/SEHSD FED)</cp:lastModifiedBy>
  <cp:revision>527</cp:revision>
  <cp:lastPrinted>2019-02-07T14:29:54Z</cp:lastPrinted>
  <dcterms:created xsi:type="dcterms:W3CDTF">2014-02-21T16:52:57Z</dcterms:created>
  <dcterms:modified xsi:type="dcterms:W3CDTF">2019-02-08T19:21:52Z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0x0101008B140C27D34B51488A959DEFAD6AF5BA</vt:lpwstr>
  </property>
  <property fmtid="{D5CDD505-2E9C-101B-9397-08002B2CF9AE}" pid="3" name="Order">
    <vt:r8>1300</vt:r8>
  </property>
  <property fmtid="{D5CDD505-2E9C-101B-9397-08002B2CF9AE}" pid="4" name="MediaServiceImageTags">
    <vt:lpwstr/>
  </property>
</Properties>
</file>