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58" r:id="rId3"/>
    <p:sldId id="264" r:id="rId4"/>
    <p:sldId id="260" r:id="rId5"/>
    <p:sldId id="261" r:id="rId6"/>
    <p:sldId id="262" r:id="rId7"/>
    <p:sldId id="263" r:id="rId8"/>
    <p:sldId id="265" r:id="rId9"/>
    <p:sldId id="274" r:id="rId10"/>
    <p:sldId id="275" r:id="rId11"/>
    <p:sldId id="276" r:id="rId12"/>
    <p:sldId id="277" r:id="rId13"/>
    <p:sldId id="27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80" d="100"/>
          <a:sy n="80" d="100"/>
        </p:scale>
        <p:origin x="66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E8A682-EA7B-4495-A597-D78E14B62DD5}" type="datetimeFigureOut">
              <a:rPr lang="en-US" smtClean="0"/>
              <a:t>2/13/2019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3B2529-B5B0-4D07-BCD7-C99BBB70561F}" type="slidenum">
              <a:rPr lang="en-US" smtClean="0"/>
              <a:t>‹#›</a:t>
            </a:fld>
            <a:endParaRPr lang="en-US" dirty="0"/>
          </a:p>
        </p:txBody>
      </p:sp>
    </p:spTree>
    <p:extLst>
      <p:ext uri="{BB962C8B-B14F-4D97-AF65-F5344CB8AC3E}">
        <p14:creationId xmlns:p14="http://schemas.microsoft.com/office/powerpoint/2010/main" val="161735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1200" b="1" u="sng" dirty="0" smtClean="0">
                <a:latin typeface="Calibri" panose="020F0502020204030204" pitchFamily="34" charset="0"/>
                <a:ea typeface="Calibri" panose="020F0502020204030204" pitchFamily="34" charset="0"/>
                <a:cs typeface="Times New Roman" panose="02020603050405020304" pitchFamily="18" charset="0"/>
              </a:rPr>
              <a:t>Workgroup 1:</a:t>
            </a:r>
            <a:r>
              <a:rPr lang="en-US" sz="1200" dirty="0" smtClean="0">
                <a:latin typeface="Calibri" panose="020F0502020204030204" pitchFamily="34" charset="0"/>
                <a:ea typeface="Calibri" panose="020F0502020204030204" pitchFamily="34" charset="0"/>
                <a:cs typeface="Times New Roman" panose="02020603050405020304" pitchFamily="18" charset="0"/>
              </a:rPr>
              <a:t>  Develop guiding principles and identify question(s) for use with the revised NHIS (and other national surveys) to identify persons with IDD to estimate prevalence.</a:t>
            </a:r>
          </a:p>
          <a:p>
            <a:pPr>
              <a:spcBef>
                <a:spcPct val="0"/>
              </a:spcBef>
            </a:pPr>
            <a:endParaRPr lang="en-US" altLang="en-US"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16130" indent="-275434">
              <a:defRPr>
                <a:solidFill>
                  <a:schemeClr val="tx1"/>
                </a:solidFill>
                <a:latin typeface="Myriad Web Pro" panose="020B0503030403020204" pitchFamily="34" charset="0"/>
              </a:defRPr>
            </a:lvl2pPr>
            <a:lvl3pPr marL="1101738" indent="-220348">
              <a:defRPr>
                <a:solidFill>
                  <a:schemeClr val="tx1"/>
                </a:solidFill>
                <a:latin typeface="Myriad Web Pro" panose="020B0503030403020204" pitchFamily="34" charset="0"/>
              </a:defRPr>
            </a:lvl3pPr>
            <a:lvl4pPr marL="1542433" indent="-220348">
              <a:defRPr>
                <a:solidFill>
                  <a:schemeClr val="tx1"/>
                </a:solidFill>
                <a:latin typeface="Myriad Web Pro" panose="020B0503030403020204" pitchFamily="34" charset="0"/>
              </a:defRPr>
            </a:lvl4pPr>
            <a:lvl5pPr marL="1983128" indent="-220348">
              <a:defRPr>
                <a:solidFill>
                  <a:schemeClr val="tx1"/>
                </a:solidFill>
                <a:latin typeface="Myriad Web Pro" panose="020B0503030403020204" pitchFamily="34" charset="0"/>
              </a:defRPr>
            </a:lvl5pPr>
            <a:lvl6pPr marL="2423823" indent="-220348" fontAlgn="base">
              <a:spcBef>
                <a:spcPct val="0"/>
              </a:spcBef>
              <a:spcAft>
                <a:spcPct val="0"/>
              </a:spcAft>
              <a:defRPr>
                <a:solidFill>
                  <a:schemeClr val="tx1"/>
                </a:solidFill>
                <a:latin typeface="Myriad Web Pro" panose="020B0503030403020204" pitchFamily="34" charset="0"/>
              </a:defRPr>
            </a:lvl6pPr>
            <a:lvl7pPr marL="2864518" indent="-220348" fontAlgn="base">
              <a:spcBef>
                <a:spcPct val="0"/>
              </a:spcBef>
              <a:spcAft>
                <a:spcPct val="0"/>
              </a:spcAft>
              <a:defRPr>
                <a:solidFill>
                  <a:schemeClr val="tx1"/>
                </a:solidFill>
                <a:latin typeface="Myriad Web Pro" panose="020B0503030403020204" pitchFamily="34" charset="0"/>
              </a:defRPr>
            </a:lvl7pPr>
            <a:lvl8pPr marL="3305213" indent="-220348" fontAlgn="base">
              <a:spcBef>
                <a:spcPct val="0"/>
              </a:spcBef>
              <a:spcAft>
                <a:spcPct val="0"/>
              </a:spcAft>
              <a:defRPr>
                <a:solidFill>
                  <a:schemeClr val="tx1"/>
                </a:solidFill>
                <a:latin typeface="Myriad Web Pro" panose="020B0503030403020204" pitchFamily="34" charset="0"/>
              </a:defRPr>
            </a:lvl8pPr>
            <a:lvl9pPr marL="3745908" indent="-220348" fontAlgn="base">
              <a:spcBef>
                <a:spcPct val="0"/>
              </a:spcBef>
              <a:spcAft>
                <a:spcPct val="0"/>
              </a:spcAft>
              <a:defRPr>
                <a:solidFill>
                  <a:schemeClr val="tx1"/>
                </a:solidFill>
                <a:latin typeface="Myriad Web Pro" panose="020B0503030403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F084AA2-EDF3-41B6-9BD5-4D1331E35CE7}"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159886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t>Challenges</a:t>
            </a:r>
            <a:r>
              <a:rPr lang="en-US" baseline="0" dirty="0" smtClean="0"/>
              <a:t> of operationalizing definitions created for other purposes.</a:t>
            </a:r>
            <a:endParaRPr lang="en-US" dirty="0" smtClean="0"/>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1802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453203B-C7A8-45C7-A46C-6EA7EE93D610}"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84714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08229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8276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08444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t>Challenges</a:t>
            </a:r>
            <a:r>
              <a:rPr lang="en-US" baseline="0" dirty="0" smtClean="0"/>
              <a:t> of operationalizing definitions created for other purposes.</a:t>
            </a:r>
            <a:endParaRPr lang="en-US" dirty="0" smtClean="0"/>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7344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29938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27294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47037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t>Using the social model of disability, the adopted approach to question development is a functional approach.</a:t>
            </a:r>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93389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t>Challenges</a:t>
            </a:r>
            <a:r>
              <a:rPr lang="en-US" baseline="0" dirty="0" smtClean="0"/>
              <a:t> of operationalizing definitions created for other purposes.</a:t>
            </a:r>
            <a:endParaRPr lang="en-US" dirty="0" smtClean="0"/>
          </a:p>
        </p:txBody>
      </p:sp>
      <p:sp>
        <p:nvSpPr>
          <p:cNvPr id="52228"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348271-C121-4FF6-A6A4-81CA8D7968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724230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24001"/>
            <a:ext cx="10363200" cy="1470025"/>
          </a:xfrm>
        </p:spPr>
        <p:txBody>
          <a:bodyPr/>
          <a:lstStyle>
            <a:lvl1pPr>
              <a:defRPr b="1">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914400" y="3279776"/>
            <a:ext cx="10363200" cy="1673225"/>
          </a:xfrm>
        </p:spPr>
        <p:txBody>
          <a:bodyPr/>
          <a:lstStyle>
            <a:lvl1pPr marL="0" indent="0" algn="ctr">
              <a:buNone/>
              <a:defRPr>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737600" y="6553201"/>
            <a:ext cx="1219200" cy="168275"/>
          </a:xfrm>
        </p:spPr>
        <p:txBody>
          <a:bodyPr/>
          <a:lstStyle/>
          <a:p>
            <a:fld id="{ED655340-09A0-4AFA-ADD2-0DF10A5A41C0}" type="slidenum">
              <a:rPr lang="en-US" smtClean="0"/>
              <a:pPr/>
              <a:t>‹#›</a:t>
            </a:fld>
            <a:endParaRPr lang="en-US" dirty="0"/>
          </a:p>
        </p:txBody>
      </p:sp>
      <p:pic>
        <p:nvPicPr>
          <p:cNvPr id="9" name="Picture 8" descr="2010-NCHS-Conference-Motif-[PPTdarkbg].png"/>
          <p:cNvPicPr>
            <a:picLocks noChangeAspect="1"/>
          </p:cNvPicPr>
          <p:nvPr/>
        </p:nvPicPr>
        <p:blipFill>
          <a:blip r:embed="rId2" cstate="print"/>
          <a:stretch>
            <a:fillRect/>
          </a:stretch>
        </p:blipFill>
        <p:spPr>
          <a:xfrm>
            <a:off x="10058400" y="5105400"/>
            <a:ext cx="1828800" cy="1577340"/>
          </a:xfrm>
          <a:prstGeom prst="rect">
            <a:avLst/>
          </a:prstGeom>
        </p:spPr>
      </p:pic>
    </p:spTree>
    <p:extLst>
      <p:ext uri="{BB962C8B-B14F-4D97-AF65-F5344CB8AC3E}">
        <p14:creationId xmlns:p14="http://schemas.microsoft.com/office/powerpoint/2010/main" val="4049712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270CADEE-37FE-42A6-BAEC-A410AF26B774}"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endParaRPr lang="en-US" dirty="0"/>
          </a:p>
        </p:txBody>
      </p:sp>
    </p:spTree>
    <p:extLst>
      <p:ext uri="{BB962C8B-B14F-4D97-AF65-F5344CB8AC3E}">
        <p14:creationId xmlns:p14="http://schemas.microsoft.com/office/powerpoint/2010/main" val="7635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_NCHS">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3860"/>
          <a:stretch/>
        </p:blipFill>
        <p:spPr>
          <a:xfrm>
            <a:off x="0" y="3"/>
            <a:ext cx="12192000" cy="1227785"/>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3000"/>
              </a:lnSpc>
              <a:defRPr sz="2800" b="1" baseline="0">
                <a:solidFill>
                  <a:srgbClr val="006858"/>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000" b="1" baseline="0">
                <a:solidFill>
                  <a:srgbClr val="006858"/>
                </a:solidFill>
                <a:effectLst/>
                <a:latin typeface="Calibri"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endParaRPr lang="en-US" dirty="0" smtClean="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000"/>
              </a:lnSpc>
              <a:buNone/>
              <a:defRPr sz="1800" baseline="0">
                <a:solidFill>
                  <a:srgbClr val="006858"/>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120205"/>
            <a:ext cx="9204101" cy="461665"/>
          </a:xfrm>
          <a:prstGeom prst="rect">
            <a:avLst/>
          </a:prstGeom>
          <a:noFill/>
        </p:spPr>
        <p:txBody>
          <a:bodyPr wrap="square" rtlCol="0">
            <a:spAutoFit/>
          </a:bodyPr>
          <a:lstStyle/>
          <a:p>
            <a:r>
              <a:rPr lang="en-US" sz="2400" b="1" dirty="0" smtClean="0">
                <a:solidFill>
                  <a:schemeClr val="tx2">
                    <a:lumMod val="95000"/>
                  </a:schemeClr>
                </a:solidFill>
                <a:latin typeface="Calibri" panose="020F0502020204030204" pitchFamily="34" charset="0"/>
              </a:rPr>
              <a:t>National Center for Health Statistics</a:t>
            </a:r>
          </a:p>
        </p:txBody>
      </p:sp>
      <p:sp>
        <p:nvSpPr>
          <p:cNvPr id="9" name="Slide Number Placeholder 1"/>
          <p:cNvSpPr>
            <a:spLocks noGrp="1"/>
          </p:cNvSpPr>
          <p:nvPr>
            <p:ph type="sldNum" sz="quarter" idx="4"/>
          </p:nvPr>
        </p:nvSpPr>
        <p:spPr>
          <a:xfrm>
            <a:off x="9294756" y="6338811"/>
            <a:ext cx="27432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44CB4093-6569-4583-BBAF-934D396EF243}" type="slidenum">
              <a:rPr lang="en-US" smtClean="0"/>
              <a:t>‹#›</a:t>
            </a:fld>
            <a:endParaRPr lang="en-US" dirty="0"/>
          </a:p>
        </p:txBody>
      </p:sp>
    </p:spTree>
    <p:extLst>
      <p:ext uri="{BB962C8B-B14F-4D97-AF65-F5344CB8AC3E}">
        <p14:creationId xmlns:p14="http://schemas.microsoft.com/office/powerpoint/2010/main" val="2544277425"/>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5"/>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655340-09A0-4AFA-ADD2-0DF10A5A41C0}" type="slidenum">
              <a:rPr lang="en-US" smtClean="0"/>
              <a:pPr/>
              <a:t>‹#›</a:t>
            </a:fld>
            <a:endParaRPr lang="en-US" dirty="0"/>
          </a:p>
        </p:txBody>
      </p:sp>
    </p:spTree>
    <p:extLst>
      <p:ext uri="{BB962C8B-B14F-4D97-AF65-F5344CB8AC3E}">
        <p14:creationId xmlns:p14="http://schemas.microsoft.com/office/powerpoint/2010/main" val="876434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char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609600" y="6096000"/>
            <a:ext cx="109728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
        <p:nvSpPr>
          <p:cNvPr id="9" name="Chart Placeholder 8"/>
          <p:cNvSpPr>
            <a:spLocks noGrp="1"/>
          </p:cNvSpPr>
          <p:nvPr>
            <p:ph type="chart" sz="quarter" idx="14"/>
          </p:nvPr>
        </p:nvSpPr>
        <p:spPr>
          <a:xfrm>
            <a:off x="609600" y="1295400"/>
            <a:ext cx="10972800" cy="4724400"/>
          </a:xfrm>
        </p:spPr>
        <p:txBody>
          <a:bodyPr/>
          <a:lstStyle/>
          <a:p>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5"/>
          </p:nvPr>
        </p:nvSpPr>
        <p:spPr/>
        <p:txBody>
          <a:bodyPr/>
          <a:lstStyle/>
          <a:p>
            <a:endParaRPr lang="en-US" dirty="0"/>
          </a:p>
        </p:txBody>
      </p:sp>
      <p:sp>
        <p:nvSpPr>
          <p:cNvPr id="12" name="Slide Number Placeholder 11"/>
          <p:cNvSpPr>
            <a:spLocks noGrp="1"/>
          </p:cNvSpPr>
          <p:nvPr>
            <p:ph type="sldNum" sz="quarter" idx="16"/>
          </p:nvPr>
        </p:nvSpPr>
        <p:spPr/>
        <p:txBody>
          <a:bodyPr/>
          <a:lstStyle/>
          <a:p>
            <a:fld id="{ED655340-09A0-4AFA-ADD2-0DF10A5A41C0}" type="slidenum">
              <a:rPr lang="en-US" smtClean="0"/>
              <a:pPr/>
              <a:t>‹#›</a:t>
            </a:fld>
            <a:endParaRPr lang="en-US" dirty="0"/>
          </a:p>
        </p:txBody>
      </p:sp>
      <p:sp>
        <p:nvSpPr>
          <p:cNvPr id="13" name="Footer Placeholder 12"/>
          <p:cNvSpPr>
            <a:spLocks noGrp="1"/>
          </p:cNvSpPr>
          <p:nvPr>
            <p:ph type="ftr" sz="quarter" idx="17"/>
          </p:nvPr>
        </p:nvSpPr>
        <p:spPr/>
        <p:txBody>
          <a:bodyPr/>
          <a:lstStyle/>
          <a:p>
            <a:endParaRPr lang="en-US" dirty="0"/>
          </a:p>
        </p:txBody>
      </p:sp>
    </p:spTree>
    <p:extLst>
      <p:ext uri="{BB962C8B-B14F-4D97-AF65-F5344CB8AC3E}">
        <p14:creationId xmlns:p14="http://schemas.microsoft.com/office/powerpoint/2010/main" val="4120548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4406901"/>
            <a:ext cx="8892116" cy="1362075"/>
          </a:xfrm>
        </p:spPr>
        <p:txBody>
          <a:bodyPr anchor="t"/>
          <a:lstStyle>
            <a:lvl1pPr algn="l">
              <a:defRPr sz="40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737600" y="6553201"/>
            <a:ext cx="1219200" cy="168275"/>
          </a:xfrm>
        </p:spPr>
        <p:txBody>
          <a:bodyPr/>
          <a:lstStyle/>
          <a:p>
            <a:fld id="{ED655340-09A0-4AFA-ADD2-0DF10A5A41C0}" type="slidenum">
              <a:rPr lang="en-US" smtClean="0"/>
              <a:pPr/>
              <a:t>‹#›</a:t>
            </a:fld>
            <a:endParaRPr lang="en-US" dirty="0"/>
          </a:p>
        </p:txBody>
      </p:sp>
      <p:pic>
        <p:nvPicPr>
          <p:cNvPr id="7" name="Picture 6" descr="2010-NCHS-Conference-Motif-[PPTdarkbg].png"/>
          <p:cNvPicPr>
            <a:picLocks noChangeAspect="1"/>
          </p:cNvPicPr>
          <p:nvPr userDrawn="1"/>
        </p:nvPicPr>
        <p:blipFill>
          <a:blip r:embed="rId2" cstate="print"/>
          <a:stretch>
            <a:fillRect/>
          </a:stretch>
        </p:blipFill>
        <p:spPr>
          <a:xfrm>
            <a:off x="10058400" y="5105400"/>
            <a:ext cx="1828800" cy="1577340"/>
          </a:xfrm>
          <a:prstGeom prst="rect">
            <a:avLst/>
          </a:prstGeom>
        </p:spPr>
      </p:pic>
    </p:spTree>
    <p:extLst>
      <p:ext uri="{BB962C8B-B14F-4D97-AF65-F5344CB8AC3E}">
        <p14:creationId xmlns:p14="http://schemas.microsoft.com/office/powerpoint/2010/main" val="2810701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D655340-09A0-4AFA-ADD2-0DF10A5A41C0}" type="slidenum">
              <a:rPr lang="en-US" smtClean="0"/>
              <a:pPr/>
              <a:t>‹#›</a:t>
            </a:fld>
            <a:endParaRPr lang="en-US" dirty="0"/>
          </a:p>
        </p:txBody>
      </p:sp>
      <p:sp>
        <p:nvSpPr>
          <p:cNvPr id="10" name="Text Placeholder 6"/>
          <p:cNvSpPr>
            <a:spLocks noGrp="1"/>
          </p:cNvSpPr>
          <p:nvPr>
            <p:ph type="body" sz="quarter" idx="13" hasCustomPrompt="1"/>
          </p:nvPr>
        </p:nvSpPr>
        <p:spPr>
          <a:xfrm>
            <a:off x="609600" y="6096000"/>
            <a:ext cx="109728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extLst>
      <p:ext uri="{BB962C8B-B14F-4D97-AF65-F5344CB8AC3E}">
        <p14:creationId xmlns:p14="http://schemas.microsoft.com/office/powerpoint/2010/main" val="98589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dirty="0"/>
          </a:p>
        </p:txBody>
      </p:sp>
      <p:sp>
        <p:nvSpPr>
          <p:cNvPr id="8" name="Text Placeholder 6"/>
          <p:cNvSpPr>
            <a:spLocks noGrp="1"/>
          </p:cNvSpPr>
          <p:nvPr>
            <p:ph type="body" sz="quarter" idx="13" hasCustomPrompt="1"/>
          </p:nvPr>
        </p:nvSpPr>
        <p:spPr>
          <a:xfrm>
            <a:off x="609600" y="6096000"/>
            <a:ext cx="109728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extLst>
      <p:ext uri="{BB962C8B-B14F-4D97-AF65-F5344CB8AC3E}">
        <p14:creationId xmlns:p14="http://schemas.microsoft.com/office/powerpoint/2010/main" val="889219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dirty="0"/>
          </a:p>
        </p:txBody>
      </p:sp>
    </p:spTree>
    <p:extLst>
      <p:ext uri="{BB962C8B-B14F-4D97-AF65-F5344CB8AC3E}">
        <p14:creationId xmlns:p14="http://schemas.microsoft.com/office/powerpoint/2010/main" val="773444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D655340-09A0-4AFA-ADD2-0DF10A5A41C0}" type="slidenum">
              <a:rPr lang="en-US" smtClean="0"/>
              <a:pPr/>
              <a:t>‹#›</a:t>
            </a:fld>
            <a:endParaRPr lang="en-US" dirty="0"/>
          </a:p>
        </p:txBody>
      </p:sp>
    </p:spTree>
    <p:extLst>
      <p:ext uri="{BB962C8B-B14F-4D97-AF65-F5344CB8AC3E}">
        <p14:creationId xmlns:p14="http://schemas.microsoft.com/office/powerpoint/2010/main" val="373335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D655340-09A0-4AFA-ADD2-0DF10A5A41C0}" type="slidenum">
              <a:rPr lang="en-US" smtClean="0"/>
              <a:pPr/>
              <a:t>‹#›</a:t>
            </a:fld>
            <a:endParaRPr lang="en-US" dirty="0"/>
          </a:p>
        </p:txBody>
      </p:sp>
    </p:spTree>
    <p:extLst>
      <p:ext uri="{BB962C8B-B14F-4D97-AF65-F5344CB8AC3E}">
        <p14:creationId xmlns:p14="http://schemas.microsoft.com/office/powerpoint/2010/main" val="332757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7375E"/>
            </a:gs>
            <a:gs pos="100000">
              <a:srgbClr val="17375E"/>
            </a:gs>
            <a:gs pos="100000">
              <a:srgbClr val="375F92"/>
            </a:gs>
            <a:gs pos="100000">
              <a:srgbClr val="558ED5"/>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9600" y="6553201"/>
            <a:ext cx="2844800" cy="16827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553201"/>
            <a:ext cx="3860800" cy="1682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553201"/>
            <a:ext cx="2844800" cy="168275"/>
          </a:xfrm>
          <a:prstGeom prst="rect">
            <a:avLst/>
          </a:prstGeom>
        </p:spPr>
        <p:txBody>
          <a:bodyPr vert="horz" lIns="91440" tIns="45720" rIns="91440" bIns="45720" rtlCol="0" anchor="ctr"/>
          <a:lstStyle>
            <a:lvl1pPr algn="r">
              <a:defRPr sz="1200">
                <a:solidFill>
                  <a:schemeClr val="tx1">
                    <a:tint val="75000"/>
                  </a:schemeClr>
                </a:solidFill>
              </a:defRPr>
            </a:lvl1pPr>
          </a:lstStyle>
          <a:p>
            <a:fld id="{ED655340-09A0-4AFA-ADD2-0DF10A5A41C0}" type="slidenum">
              <a:rPr lang="en-US" smtClean="0"/>
              <a:pPr/>
              <a:t>‹#›</a:t>
            </a:fld>
            <a:endParaRPr lang="en-US" dirty="0"/>
          </a:p>
        </p:txBody>
      </p:sp>
      <p:sp>
        <p:nvSpPr>
          <p:cNvPr id="9" name="Parallelogram 8"/>
          <p:cNvSpPr/>
          <p:nvPr/>
        </p:nvSpPr>
        <p:spPr>
          <a:xfrm flipH="1">
            <a:off x="10363200" y="7239000"/>
            <a:ext cx="18288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Parallelogram 12"/>
          <p:cNvSpPr/>
          <p:nvPr/>
        </p:nvSpPr>
        <p:spPr>
          <a:xfrm flipH="1">
            <a:off x="9181629" y="7239000"/>
            <a:ext cx="18288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Parallelogram 13"/>
          <p:cNvSpPr/>
          <p:nvPr/>
        </p:nvSpPr>
        <p:spPr>
          <a:xfrm flipH="1">
            <a:off x="8000059" y="7239000"/>
            <a:ext cx="18288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Parallelogram 14"/>
          <p:cNvSpPr/>
          <p:nvPr/>
        </p:nvSpPr>
        <p:spPr>
          <a:xfrm flipH="1">
            <a:off x="6818488" y="7239000"/>
            <a:ext cx="18288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11" name="Parallelogram 10"/>
          <p:cNvSpPr/>
          <p:nvPr userDrawn="1"/>
        </p:nvSpPr>
        <p:spPr>
          <a:xfrm flipH="1">
            <a:off x="10363200" y="7239000"/>
            <a:ext cx="18288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12" name="Parallelogram 11"/>
          <p:cNvSpPr/>
          <p:nvPr userDrawn="1"/>
        </p:nvSpPr>
        <p:spPr>
          <a:xfrm flipH="1">
            <a:off x="9181629" y="7239000"/>
            <a:ext cx="18288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16" name="Parallelogram 15"/>
          <p:cNvSpPr/>
          <p:nvPr userDrawn="1"/>
        </p:nvSpPr>
        <p:spPr>
          <a:xfrm flipH="1">
            <a:off x="8000059" y="7239000"/>
            <a:ext cx="18288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17" name="Parallelogram 16"/>
          <p:cNvSpPr/>
          <p:nvPr userDrawn="1"/>
        </p:nvSpPr>
        <p:spPr>
          <a:xfrm flipH="1">
            <a:off x="6818488" y="7239000"/>
            <a:ext cx="18288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1559214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3600" b="1" kern="1200">
          <a:solidFill>
            <a:schemeClr val="tx2"/>
          </a:solidFill>
          <a:effectLst/>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3200" b="0" kern="1200">
          <a:solidFill>
            <a:schemeClr val="accent5"/>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Courier New" pitchFamily="49" charset="0"/>
        <a:buChar char="o"/>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902043" y="2438400"/>
            <a:ext cx="10219038" cy="866834"/>
          </a:xfrm>
        </p:spPr>
        <p:txBody>
          <a:bodyPr>
            <a:normAutofit fontScale="90000"/>
          </a:bodyPr>
          <a:lstStyle/>
          <a:p>
            <a:pPr algn="ctr"/>
            <a:r>
              <a:rPr lang="en-US" sz="4000" dirty="0" smtClean="0">
                <a:solidFill>
                  <a:schemeClr val="tx1"/>
                </a:solidFill>
                <a:latin typeface="Times New Roman" panose="02020603050405020304" pitchFamily="18" charset="0"/>
                <a:cs typeface="Times New Roman" panose="02020603050405020304" pitchFamily="18" charset="0"/>
              </a:rPr>
              <a:t>Developing </a:t>
            </a:r>
            <a:r>
              <a:rPr lang="en-US" sz="4000" dirty="0">
                <a:solidFill>
                  <a:schemeClr val="tx1"/>
                </a:solidFill>
                <a:latin typeface="Times New Roman" panose="02020603050405020304" pitchFamily="18" charset="0"/>
                <a:cs typeface="Times New Roman" panose="02020603050405020304" pitchFamily="18" charset="0"/>
              </a:rPr>
              <a:t>and Testing </a:t>
            </a:r>
            <a:r>
              <a:rPr lang="en-US" sz="4000" dirty="0" smtClean="0">
                <a:solidFill>
                  <a:schemeClr val="tx1"/>
                </a:solidFill>
                <a:latin typeface="Times New Roman" panose="02020603050405020304" pitchFamily="18" charset="0"/>
                <a:cs typeface="Times New Roman" panose="02020603050405020304" pitchFamily="18" charset="0"/>
              </a:rPr>
              <a:t>Survey Questions</a:t>
            </a:r>
            <a:br>
              <a:rPr lang="en-US" sz="4000" dirty="0" smtClean="0">
                <a:solidFill>
                  <a:schemeClr val="tx1"/>
                </a:solidFill>
                <a:latin typeface="Times New Roman" panose="02020603050405020304" pitchFamily="18" charset="0"/>
                <a:cs typeface="Times New Roman" panose="02020603050405020304" pitchFamily="18" charset="0"/>
              </a:rPr>
            </a:br>
            <a:r>
              <a:rPr lang="en-US" sz="4000" dirty="0">
                <a:solidFill>
                  <a:schemeClr val="tx1"/>
                </a:solidFill>
                <a:latin typeface="Times New Roman" panose="02020603050405020304" pitchFamily="18" charset="0"/>
                <a:cs typeface="Times New Roman" panose="02020603050405020304" pitchFamily="18" charset="0"/>
              </a:rPr>
              <a:t/>
            </a:r>
            <a:br>
              <a:rPr lang="en-US" sz="4000" dirty="0">
                <a:solidFill>
                  <a:schemeClr val="tx1"/>
                </a:solidFill>
                <a:latin typeface="Times New Roman" panose="02020603050405020304" pitchFamily="18" charset="0"/>
                <a:cs typeface="Times New Roman" panose="02020603050405020304" pitchFamily="18" charset="0"/>
              </a:rPr>
            </a:br>
            <a:r>
              <a:rPr lang="en-US" sz="4000" dirty="0" smtClean="0">
                <a:solidFill>
                  <a:schemeClr val="tx1"/>
                </a:solidFill>
                <a:latin typeface="Times New Roman" panose="02020603050405020304" pitchFamily="18" charset="0"/>
                <a:cs typeface="Times New Roman" panose="02020603050405020304" pitchFamily="18" charset="0"/>
              </a:rPr>
              <a:t>for the</a:t>
            </a:r>
            <a:r>
              <a:rPr lang="en-US" sz="4000" dirty="0">
                <a:solidFill>
                  <a:schemeClr val="tx1"/>
                </a:solidFill>
                <a:latin typeface="Times New Roman" panose="02020603050405020304" pitchFamily="18" charset="0"/>
                <a:cs typeface="Times New Roman" panose="02020603050405020304" pitchFamily="18" charset="0"/>
              </a:rPr>
              <a:t> </a:t>
            </a:r>
            <a:r>
              <a:rPr lang="en-US" sz="4000" dirty="0" smtClean="0">
                <a:solidFill>
                  <a:schemeClr val="tx1"/>
                </a:solidFill>
                <a:latin typeface="Times New Roman" panose="02020603050405020304" pitchFamily="18" charset="0"/>
                <a:cs typeface="Times New Roman" panose="02020603050405020304" pitchFamily="18" charset="0"/>
              </a:rPr>
              <a:t>IDD Population</a:t>
            </a:r>
            <a:endParaRPr lang="en-US" altLang="en-US" sz="4000" dirty="0">
              <a:solidFill>
                <a:schemeClr val="tx1"/>
              </a:solidFill>
            </a:endParaRPr>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5743577"/>
            <a:ext cx="1905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4"/>
          </p:nvPr>
        </p:nvSpPr>
        <p:spPr/>
        <p:txBody>
          <a:bodyPr/>
          <a:lstStyle/>
          <a:p>
            <a:fld id="{44CB4093-6569-4583-BBAF-934D396EF243}" type="slidenum">
              <a:rPr lang="en-US">
                <a:solidFill>
                  <a:srgbClr val="FFFFFF">
                    <a:tint val="75000"/>
                  </a:srgbClr>
                </a:solidFill>
                <a:latin typeface="Calibri"/>
              </a:rPr>
              <a:pPr/>
              <a:t>1</a:t>
            </a:fld>
            <a:endParaRPr lang="en-US" dirty="0">
              <a:solidFill>
                <a:srgbClr val="FFFFFF">
                  <a:tint val="75000"/>
                </a:srgbClr>
              </a:solidFill>
              <a:latin typeface="Calibri"/>
            </a:endParaRPr>
          </a:p>
        </p:txBody>
      </p:sp>
      <p:sp>
        <p:nvSpPr>
          <p:cNvPr id="4" name="Subtitle 3"/>
          <p:cNvSpPr>
            <a:spLocks noGrp="1"/>
          </p:cNvSpPr>
          <p:nvPr>
            <p:ph type="subTitle" idx="1"/>
          </p:nvPr>
        </p:nvSpPr>
        <p:spPr>
          <a:xfrm>
            <a:off x="4114801" y="4545871"/>
            <a:ext cx="6400800" cy="342900"/>
          </a:xfrm>
        </p:spPr>
        <p:txBody>
          <a:bodyPr>
            <a:noAutofit/>
          </a:bodyPr>
          <a:lstStyle/>
          <a:p>
            <a:pPr algn="ctr"/>
            <a:r>
              <a:rPr lang="en-US" sz="2400" dirty="0">
                <a:solidFill>
                  <a:schemeClr val="tx1"/>
                </a:solidFill>
                <a:latin typeface="Times New Roman" pitchFamily="18" charset="0"/>
                <a:cs typeface="Times New Roman" pitchFamily="18" charset="0"/>
              </a:rPr>
              <a:t>Julie D. Weeks, Ph.D.</a:t>
            </a:r>
          </a:p>
          <a:p>
            <a:pPr algn="ctr"/>
            <a:endParaRPr lang="en-US" sz="2700" dirty="0">
              <a:solidFill>
                <a:schemeClr val="tx1"/>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4584546" y="5306705"/>
            <a:ext cx="5931055" cy="1209562"/>
          </a:xfrm>
          <a:prstGeom prst="rect">
            <a:avLst/>
          </a:prstGeom>
          <a:noFill/>
          <a:ln w="9525">
            <a:noFill/>
            <a:miter lim="800000"/>
            <a:headEnd/>
            <a:tailEnd/>
          </a:ln>
        </p:spPr>
        <p:txBody>
          <a:bodyPr wrap="square">
            <a:spAutoFit/>
          </a:bodyPr>
          <a:lstStyle/>
          <a:p>
            <a:pPr algn="ctr">
              <a:lnSpc>
                <a:spcPct val="90000"/>
              </a:lnSpc>
            </a:pPr>
            <a:r>
              <a:rPr lang="en-US" altLang="zh-TW" sz="1600" dirty="0">
                <a:solidFill>
                  <a:srgbClr val="FFFFFF"/>
                </a:solidFill>
                <a:latin typeface="Times New Roman" pitchFamily="18" charset="0"/>
                <a:ea typeface="PMingLiU" pitchFamily="18" charset="-120"/>
                <a:cs typeface="Times New Roman" pitchFamily="18" charset="0"/>
              </a:rPr>
              <a:t>2018 Annual Disability Statistics Meeting</a:t>
            </a:r>
          </a:p>
          <a:p>
            <a:pPr algn="ctr">
              <a:lnSpc>
                <a:spcPct val="90000"/>
              </a:lnSpc>
            </a:pPr>
            <a:r>
              <a:rPr lang="en-US" altLang="zh-TW" sz="1600" dirty="0">
                <a:solidFill>
                  <a:srgbClr val="FFFFFF"/>
                </a:solidFill>
                <a:latin typeface="Times New Roman" pitchFamily="18" charset="0"/>
                <a:ea typeface="PMingLiU" pitchFamily="18" charset="-120"/>
                <a:cs typeface="Times New Roman" pitchFamily="18" charset="0"/>
              </a:rPr>
              <a:t>The National Academies of Science</a:t>
            </a:r>
          </a:p>
          <a:p>
            <a:pPr algn="ctr">
              <a:lnSpc>
                <a:spcPct val="90000"/>
              </a:lnSpc>
            </a:pPr>
            <a:r>
              <a:rPr lang="en-US" altLang="zh-TW" sz="1600" dirty="0">
                <a:solidFill>
                  <a:srgbClr val="FFFFFF"/>
                </a:solidFill>
                <a:latin typeface="Times New Roman" pitchFamily="18" charset="0"/>
                <a:ea typeface="PMingLiU" pitchFamily="18" charset="-120"/>
                <a:cs typeface="Times New Roman" pitchFamily="18" charset="0"/>
              </a:rPr>
              <a:t>Washington, DC</a:t>
            </a:r>
          </a:p>
          <a:p>
            <a:pPr algn="ctr">
              <a:lnSpc>
                <a:spcPct val="90000"/>
              </a:lnSpc>
            </a:pPr>
            <a:r>
              <a:rPr lang="en-US" altLang="zh-TW" sz="1600" dirty="0">
                <a:solidFill>
                  <a:srgbClr val="FFFFFF"/>
                </a:solidFill>
                <a:latin typeface="Times New Roman" pitchFamily="18" charset="0"/>
                <a:ea typeface="PMingLiU" pitchFamily="18" charset="-120"/>
                <a:cs typeface="Times New Roman" pitchFamily="18" charset="0"/>
              </a:rPr>
              <a:t>February 13, 2019</a:t>
            </a:r>
          </a:p>
          <a:p>
            <a:pPr algn="ctr"/>
            <a:endParaRPr lang="en-US" altLang="zh-TW" sz="1500" dirty="0">
              <a:solidFill>
                <a:srgbClr val="FFFFFF"/>
              </a:solidFill>
              <a:latin typeface="Times New Roman" pitchFamily="18" charset="0"/>
              <a:ea typeface="PMingLiU" pitchFamily="18" charset="-120"/>
              <a:cs typeface="Times New Roman" pitchFamily="18" charset="0"/>
            </a:endParaRPr>
          </a:p>
        </p:txBody>
      </p:sp>
      <p:pic>
        <p:nvPicPr>
          <p:cNvPr id="7" name="Picture 3" descr="stat cit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9934" y="4734578"/>
            <a:ext cx="3143066" cy="219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1437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815546" y="1700171"/>
            <a:ext cx="11054546" cy="4876800"/>
          </a:xfrm>
        </p:spPr>
        <p:txBody>
          <a:bodyPr>
            <a:noAutofit/>
          </a:bodyPr>
          <a:lstStyle/>
          <a:p>
            <a:pPr marL="0" indent="0" algn="ctr">
              <a:buClr>
                <a:srgbClr val="0070C0"/>
              </a:buClr>
            </a:pPr>
            <a:r>
              <a:rPr lang="en-US" altLang="en-US" sz="2400" b="1" dirty="0">
                <a:latin typeface="Times New Roman" panose="02020603050405020304" pitchFamily="18" charset="0"/>
                <a:cs typeface="Times New Roman" panose="02020603050405020304" pitchFamily="18" charset="0"/>
              </a:rPr>
              <a:t>To what extent are the data elicited from the </a:t>
            </a:r>
            <a:r>
              <a:rPr lang="en-US" altLang="en-US" sz="2400" b="1" dirty="0" smtClean="0">
                <a:latin typeface="Times New Roman" panose="02020603050405020304" pitchFamily="18" charset="0"/>
                <a:cs typeface="Times New Roman" panose="02020603050405020304" pitchFamily="18" charset="0"/>
              </a:rPr>
              <a:t>question</a:t>
            </a:r>
          </a:p>
          <a:p>
            <a:pPr marL="0" indent="0" algn="ctr">
              <a:buClr>
                <a:srgbClr val="0070C0"/>
              </a:buClr>
            </a:pPr>
            <a:r>
              <a:rPr lang="en-US" altLang="en-US" sz="2400" b="1" dirty="0" smtClean="0">
                <a:latin typeface="Times New Roman" panose="02020603050405020304" pitchFamily="18" charset="0"/>
                <a:cs typeface="Times New Roman" panose="02020603050405020304" pitchFamily="18" charset="0"/>
              </a:rPr>
              <a:t>a </a:t>
            </a:r>
            <a:r>
              <a:rPr lang="en-US" altLang="en-US" sz="2400" b="1" dirty="0">
                <a:latin typeface="Times New Roman" panose="02020603050405020304" pitchFamily="18" charset="0"/>
                <a:cs typeface="Times New Roman" panose="02020603050405020304" pitchFamily="18" charset="0"/>
              </a:rPr>
              <a:t>true representation of the phenomena being studied?</a:t>
            </a:r>
          </a:p>
          <a:p>
            <a:pPr marL="0" indent="0">
              <a:buClr>
                <a:srgbClr val="0070C0"/>
              </a:buClr>
            </a:pPr>
            <a:endParaRPr lang="en-US" altLang="en-US" sz="2200" dirty="0" smtClean="0">
              <a:solidFill>
                <a:schemeClr val="tx1"/>
              </a:solidFill>
              <a:latin typeface="Times New Roman" panose="02020603050405020304" pitchFamily="18" charset="0"/>
              <a:cs typeface="Times New Roman" panose="02020603050405020304" pitchFamily="18" charset="0"/>
            </a:endParaRPr>
          </a:p>
          <a:p>
            <a:pPr>
              <a:buClr>
                <a:schemeClr val="tx2"/>
              </a:buClr>
              <a:buSzPct val="150000"/>
              <a:buFont typeface="Arial" panose="020B0604020202020204" pitchFamily="34" charset="0"/>
              <a:buChar char="•"/>
            </a:pPr>
            <a:r>
              <a:rPr lang="en-US" altLang="en-US" sz="2400" dirty="0" smtClean="0">
                <a:solidFill>
                  <a:schemeClr val="tx1"/>
                </a:solidFill>
                <a:latin typeface="Times New Roman" panose="02020603050405020304" pitchFamily="18" charset="0"/>
                <a:cs typeface="Times New Roman" panose="02020603050405020304" pitchFamily="18" charset="0"/>
              </a:rPr>
              <a:t>How </a:t>
            </a:r>
            <a:r>
              <a:rPr lang="en-US" altLang="en-US" sz="2400" dirty="0">
                <a:solidFill>
                  <a:schemeClr val="tx1"/>
                </a:solidFill>
                <a:latin typeface="Times New Roman" panose="02020603050405020304" pitchFamily="18" charset="0"/>
                <a:cs typeface="Times New Roman" panose="02020603050405020304" pitchFamily="18" charset="0"/>
              </a:rPr>
              <a:t>do the respondents understand the survey question?</a:t>
            </a:r>
          </a:p>
          <a:p>
            <a:pPr>
              <a:buClr>
                <a:schemeClr val="tx2"/>
              </a:buClr>
              <a:buSzPct val="150000"/>
              <a:buFont typeface="Arial" panose="020B0604020202020204" pitchFamily="34" charset="0"/>
              <a:buChar char="•"/>
            </a:pPr>
            <a:r>
              <a:rPr lang="en-US" altLang="en-US" sz="2400" dirty="0">
                <a:solidFill>
                  <a:schemeClr val="tx1"/>
                </a:solidFill>
                <a:latin typeface="Times New Roman" panose="02020603050405020304" pitchFamily="18" charset="0"/>
                <a:cs typeface="Times New Roman" panose="02020603050405020304" pitchFamily="18" charset="0"/>
              </a:rPr>
              <a:t>Do respondents understand the survey question differently?</a:t>
            </a:r>
          </a:p>
          <a:p>
            <a:pPr>
              <a:buClr>
                <a:schemeClr val="tx2"/>
              </a:buClr>
              <a:buSzPct val="150000"/>
              <a:buFont typeface="Arial" panose="020B0604020202020204" pitchFamily="34" charset="0"/>
              <a:buChar char="•"/>
            </a:pPr>
            <a:r>
              <a:rPr lang="en-US" altLang="en-US" sz="2400" dirty="0">
                <a:solidFill>
                  <a:schemeClr val="tx1"/>
                </a:solidFill>
                <a:latin typeface="Times New Roman" panose="02020603050405020304" pitchFamily="18" charset="0"/>
                <a:cs typeface="Times New Roman" panose="02020603050405020304" pitchFamily="18" charset="0"/>
              </a:rPr>
              <a:t>Does the question mean the same in all the languages that it is asked?</a:t>
            </a:r>
          </a:p>
          <a:p>
            <a:pPr>
              <a:buClr>
                <a:schemeClr val="tx2"/>
              </a:buClr>
              <a:buSzPct val="150000"/>
              <a:buFont typeface="Arial" panose="020B0604020202020204" pitchFamily="34" charset="0"/>
              <a:buChar char="•"/>
            </a:pPr>
            <a:r>
              <a:rPr lang="en-US" altLang="en-US" sz="2400" dirty="0">
                <a:solidFill>
                  <a:schemeClr val="tx1"/>
                </a:solidFill>
                <a:latin typeface="Times New Roman" panose="02020603050405020304" pitchFamily="18" charset="0"/>
                <a:cs typeface="Times New Roman" panose="02020603050405020304" pitchFamily="18" charset="0"/>
              </a:rPr>
              <a:t>Does the question mean the same in all culture and socio-economic groups that it is asked?</a:t>
            </a:r>
          </a:p>
          <a:p>
            <a:pPr>
              <a:buClr>
                <a:schemeClr val="tx2"/>
              </a:buClr>
              <a:buSzPct val="150000"/>
              <a:buFont typeface="Arial" panose="020B0604020202020204" pitchFamily="34" charset="0"/>
              <a:buChar char="•"/>
            </a:pPr>
            <a:r>
              <a:rPr lang="en-US" altLang="en-US" sz="2400" dirty="0">
                <a:solidFill>
                  <a:schemeClr val="tx1"/>
                </a:solidFill>
                <a:latin typeface="Times New Roman" panose="02020603050405020304" pitchFamily="18" charset="0"/>
                <a:cs typeface="Times New Roman" panose="02020603050405020304" pitchFamily="18" charset="0"/>
              </a:rPr>
              <a:t>In processing a question, do all respondents recall information and form an answer the same way</a:t>
            </a:r>
            <a:r>
              <a:rPr lang="en-US" altLang="en-US" sz="2400" dirty="0" smtClean="0">
                <a:solidFill>
                  <a:schemeClr val="tx1"/>
                </a:solidFill>
                <a:latin typeface="Times New Roman" panose="02020603050405020304" pitchFamily="18" charset="0"/>
                <a:cs typeface="Times New Roman" panose="02020603050405020304" pitchFamily="18" charset="0"/>
              </a:rPr>
              <a:t>?</a:t>
            </a:r>
          </a:p>
        </p:txBody>
      </p:sp>
      <p:sp>
        <p:nvSpPr>
          <p:cNvPr id="12290" name="Rectangle 2"/>
          <p:cNvSpPr>
            <a:spLocks noGrp="1" noChangeArrowheads="1"/>
          </p:cNvSpPr>
          <p:nvPr>
            <p:ph type="title"/>
          </p:nvPr>
        </p:nvSpPr>
        <p:spPr>
          <a:xfrm>
            <a:off x="1055077" y="310662"/>
            <a:ext cx="9519138"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Goals of Cognitive Testing</a:t>
            </a:r>
            <a:endParaRPr lang="en-US" sz="4000" dirty="0">
              <a:solidFill>
                <a:schemeClr val="bg2">
                  <a:lumMod val="20000"/>
                  <a:lumOff val="8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579232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284211"/>
            <a:ext cx="10972800" cy="1143000"/>
          </a:xfrm>
        </p:spPr>
        <p:txBody>
          <a:bodyPr>
            <a:normAutofit/>
          </a:bodyPr>
          <a:lstStyle/>
          <a:p>
            <a:pPr eaLnBrk="1" hangingPunct="1"/>
            <a:r>
              <a:rPr lang="en-US" altLang="en-US" sz="4000" dirty="0">
                <a:latin typeface="Times New Roman" panose="02020603050405020304" pitchFamily="18" charset="0"/>
                <a:cs typeface="Times New Roman" panose="02020603050405020304" pitchFamily="18" charset="0"/>
              </a:rPr>
              <a:t>Question Response Process</a:t>
            </a:r>
          </a:p>
        </p:txBody>
      </p:sp>
      <p:sp>
        <p:nvSpPr>
          <p:cNvPr id="23555" name="AutoShape 15"/>
          <p:cNvSpPr>
            <a:spLocks noChangeArrowheads="1"/>
          </p:cNvSpPr>
          <p:nvPr/>
        </p:nvSpPr>
        <p:spPr bwMode="auto">
          <a:xfrm>
            <a:off x="4457700" y="3202459"/>
            <a:ext cx="1828800" cy="1600200"/>
          </a:xfrm>
          <a:prstGeom prst="roundRect">
            <a:avLst>
              <a:gd name="adj" fmla="val 16667"/>
            </a:avLst>
          </a:prstGeom>
          <a:solidFill>
            <a:schemeClr val="accent2"/>
          </a:solidFill>
          <a:ln w="9525">
            <a:solidFill>
              <a:schemeClr val="tx1"/>
            </a:solidFill>
            <a:round/>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solidFill>
                  <a:srgbClr val="000000"/>
                </a:solidFill>
                <a:latin typeface="Arial" panose="020B0604020202020204" pitchFamily="34" charset="0"/>
              </a:rPr>
              <a:t>Retrieval</a:t>
            </a:r>
          </a:p>
          <a:p>
            <a:pPr algn="ctr" eaLnBrk="0" fontAlgn="base" hangingPunct="0">
              <a:spcBef>
                <a:spcPct val="0"/>
              </a:spcBef>
              <a:spcAft>
                <a:spcPct val="0"/>
              </a:spcAft>
            </a:pPr>
            <a:endParaRPr lang="en-US" altLang="en-US" sz="1400" b="1" i="1" dirty="0">
              <a:solidFill>
                <a:srgbClr val="CCECFF"/>
              </a:solidFill>
              <a:latin typeface="Arial" panose="020B0604020202020204" pitchFamily="34" charset="0"/>
            </a:endParaRPr>
          </a:p>
          <a:p>
            <a:pPr algn="ctr" eaLnBrk="0" fontAlgn="base" hangingPunct="0">
              <a:spcBef>
                <a:spcPct val="0"/>
              </a:spcBef>
              <a:spcAft>
                <a:spcPct val="0"/>
              </a:spcAft>
            </a:pPr>
            <a:endParaRPr lang="en-US" altLang="en-US" sz="1400" b="1" i="1" dirty="0">
              <a:solidFill>
                <a:srgbClr val="FFFFFF"/>
              </a:solidFill>
              <a:latin typeface="Arial" panose="020B0604020202020204" pitchFamily="34" charset="0"/>
            </a:endParaRPr>
          </a:p>
          <a:p>
            <a:pPr algn="ctr" eaLnBrk="0" fontAlgn="base" hangingPunct="0">
              <a:spcBef>
                <a:spcPct val="0"/>
              </a:spcBef>
              <a:spcAft>
                <a:spcPct val="0"/>
              </a:spcAft>
            </a:pPr>
            <a:endParaRPr lang="en-US" altLang="en-US" sz="1400" b="1" i="1" dirty="0">
              <a:solidFill>
                <a:srgbClr val="FFFFFF"/>
              </a:solidFill>
              <a:latin typeface="Arial" panose="020B0604020202020204" pitchFamily="34" charset="0"/>
            </a:endParaRPr>
          </a:p>
          <a:p>
            <a:pPr algn="ctr" eaLnBrk="0" fontAlgn="base" hangingPunct="0">
              <a:spcBef>
                <a:spcPct val="0"/>
              </a:spcBef>
              <a:spcAft>
                <a:spcPct val="0"/>
              </a:spcAft>
            </a:pPr>
            <a:endParaRPr lang="en-US" altLang="en-US" sz="1400" b="1" i="1" dirty="0">
              <a:solidFill>
                <a:srgbClr val="FFFFFF"/>
              </a:solidFill>
              <a:latin typeface="Arial" panose="020B0604020202020204" pitchFamily="34" charset="0"/>
            </a:endParaRPr>
          </a:p>
        </p:txBody>
      </p:sp>
      <p:sp>
        <p:nvSpPr>
          <p:cNvPr id="23556" name="AutoShape 23"/>
          <p:cNvSpPr>
            <a:spLocks noChangeArrowheads="1"/>
          </p:cNvSpPr>
          <p:nvPr/>
        </p:nvSpPr>
        <p:spPr bwMode="auto">
          <a:xfrm>
            <a:off x="2209800" y="3200400"/>
            <a:ext cx="1905000" cy="1600200"/>
          </a:xfrm>
          <a:prstGeom prst="roundRect">
            <a:avLst>
              <a:gd name="adj" fmla="val 16667"/>
            </a:avLst>
          </a:prstGeom>
          <a:solidFill>
            <a:schemeClr val="accent2"/>
          </a:solidFill>
          <a:ln w="9525">
            <a:solidFill>
              <a:schemeClr val="tx1"/>
            </a:solidFill>
            <a:round/>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solidFill>
                  <a:schemeClr val="bg1"/>
                </a:solidFill>
                <a:latin typeface="Arial" panose="020B0604020202020204" pitchFamily="34" charset="0"/>
              </a:rPr>
              <a:t>Comprehension</a:t>
            </a:r>
          </a:p>
          <a:p>
            <a:pPr algn="ctr" eaLnBrk="0" fontAlgn="base" hangingPunct="0">
              <a:spcBef>
                <a:spcPct val="0"/>
              </a:spcBef>
              <a:spcAft>
                <a:spcPct val="0"/>
              </a:spcAft>
            </a:pPr>
            <a:endParaRPr lang="en-US" altLang="en-US" sz="1600" b="1" i="1" dirty="0">
              <a:solidFill>
                <a:srgbClr val="DDDDDD"/>
              </a:solidFill>
              <a:latin typeface="Arial" panose="020B0604020202020204" pitchFamily="34" charset="0"/>
            </a:endParaRPr>
          </a:p>
          <a:p>
            <a:pPr algn="ctr" eaLnBrk="0" fontAlgn="base" hangingPunct="0">
              <a:spcBef>
                <a:spcPct val="0"/>
              </a:spcBef>
              <a:spcAft>
                <a:spcPct val="0"/>
              </a:spcAft>
            </a:pPr>
            <a:endParaRPr lang="en-US" altLang="en-US" sz="1600" b="1" i="1" dirty="0">
              <a:solidFill>
                <a:srgbClr val="FFFFFF"/>
              </a:solidFill>
              <a:latin typeface="Arial" panose="020B0604020202020204" pitchFamily="34" charset="0"/>
            </a:endParaRPr>
          </a:p>
          <a:p>
            <a:pPr algn="ctr" eaLnBrk="0" fontAlgn="base" hangingPunct="0">
              <a:spcBef>
                <a:spcPct val="0"/>
              </a:spcBef>
              <a:spcAft>
                <a:spcPct val="0"/>
              </a:spcAft>
            </a:pPr>
            <a:endParaRPr lang="en-US" altLang="en-US" sz="1600" b="1" i="1" dirty="0">
              <a:solidFill>
                <a:srgbClr val="FFFFFF"/>
              </a:solidFill>
              <a:latin typeface="Arial" panose="020B0604020202020204" pitchFamily="34" charset="0"/>
            </a:endParaRPr>
          </a:p>
        </p:txBody>
      </p:sp>
      <p:sp>
        <p:nvSpPr>
          <p:cNvPr id="23557" name="AutoShape 24"/>
          <p:cNvSpPr>
            <a:spLocks noChangeArrowheads="1"/>
          </p:cNvSpPr>
          <p:nvPr/>
        </p:nvSpPr>
        <p:spPr bwMode="auto">
          <a:xfrm>
            <a:off x="6629400" y="3200400"/>
            <a:ext cx="1828800" cy="1600200"/>
          </a:xfrm>
          <a:prstGeom prst="roundRect">
            <a:avLst>
              <a:gd name="adj" fmla="val 16667"/>
            </a:avLst>
          </a:prstGeom>
          <a:solidFill>
            <a:schemeClr val="accent2"/>
          </a:solidFill>
          <a:ln w="9525">
            <a:solidFill>
              <a:schemeClr val="tx1"/>
            </a:solidFill>
            <a:round/>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solidFill>
                  <a:srgbClr val="000000"/>
                </a:solidFill>
                <a:latin typeface="Arial" panose="020B0604020202020204" pitchFamily="34" charset="0"/>
              </a:rPr>
              <a:t>Judgment</a:t>
            </a:r>
          </a:p>
          <a:p>
            <a:pPr algn="ctr" eaLnBrk="0" fontAlgn="base" hangingPunct="0">
              <a:spcBef>
                <a:spcPct val="0"/>
              </a:spcBef>
              <a:spcAft>
                <a:spcPct val="0"/>
              </a:spcAft>
            </a:pPr>
            <a:endParaRPr lang="en-US" altLang="en-US" b="1" i="1" dirty="0">
              <a:solidFill>
                <a:srgbClr val="FFFFFF"/>
              </a:solidFill>
              <a:latin typeface="Arial" panose="020B0604020202020204" pitchFamily="34" charset="0"/>
            </a:endParaRPr>
          </a:p>
          <a:p>
            <a:pPr algn="ctr" eaLnBrk="0" fontAlgn="base" hangingPunct="0">
              <a:spcBef>
                <a:spcPct val="0"/>
              </a:spcBef>
              <a:spcAft>
                <a:spcPct val="0"/>
              </a:spcAft>
            </a:pPr>
            <a:endParaRPr lang="en-US" altLang="en-US" b="1" i="1" dirty="0">
              <a:solidFill>
                <a:srgbClr val="FFFFFF"/>
              </a:solidFill>
              <a:latin typeface="Arial" panose="020B0604020202020204" pitchFamily="34" charset="0"/>
            </a:endParaRPr>
          </a:p>
          <a:p>
            <a:pPr algn="ctr" eaLnBrk="0" fontAlgn="base" hangingPunct="0">
              <a:spcBef>
                <a:spcPct val="0"/>
              </a:spcBef>
              <a:spcAft>
                <a:spcPct val="0"/>
              </a:spcAft>
            </a:pPr>
            <a:endParaRPr lang="en-US" altLang="en-US" b="1" i="1" dirty="0">
              <a:solidFill>
                <a:srgbClr val="FFFFFF"/>
              </a:solidFill>
              <a:latin typeface="Arial" panose="020B0604020202020204" pitchFamily="34" charset="0"/>
            </a:endParaRPr>
          </a:p>
        </p:txBody>
      </p:sp>
      <p:sp>
        <p:nvSpPr>
          <p:cNvPr id="23558" name="AutoShape 25"/>
          <p:cNvSpPr>
            <a:spLocks noChangeArrowheads="1"/>
          </p:cNvSpPr>
          <p:nvPr/>
        </p:nvSpPr>
        <p:spPr bwMode="auto">
          <a:xfrm>
            <a:off x="8839200" y="3200400"/>
            <a:ext cx="1942070" cy="1600200"/>
          </a:xfrm>
          <a:prstGeom prst="roundRect">
            <a:avLst>
              <a:gd name="adj" fmla="val 16667"/>
            </a:avLst>
          </a:prstGeom>
          <a:solidFill>
            <a:schemeClr val="accent2"/>
          </a:solidFill>
          <a:ln w="9525">
            <a:solidFill>
              <a:schemeClr val="tx1"/>
            </a:solidFill>
            <a:round/>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solidFill>
                  <a:srgbClr val="000000"/>
                </a:solidFill>
                <a:latin typeface="Arial" panose="020B0604020202020204" pitchFamily="34" charset="0"/>
              </a:rPr>
              <a:t>Response</a:t>
            </a:r>
          </a:p>
          <a:p>
            <a:pPr algn="ctr" eaLnBrk="0" fontAlgn="base" hangingPunct="0">
              <a:spcBef>
                <a:spcPct val="0"/>
              </a:spcBef>
              <a:spcAft>
                <a:spcPct val="0"/>
              </a:spcAft>
            </a:pPr>
            <a:endParaRPr lang="en-US" altLang="en-US" b="1" i="1" dirty="0">
              <a:solidFill>
                <a:srgbClr val="FFFFFF"/>
              </a:solidFill>
              <a:latin typeface="Arial" panose="020B0604020202020204" pitchFamily="34" charset="0"/>
            </a:endParaRPr>
          </a:p>
          <a:p>
            <a:pPr algn="ctr" eaLnBrk="0" fontAlgn="base" hangingPunct="0">
              <a:spcBef>
                <a:spcPct val="0"/>
              </a:spcBef>
              <a:spcAft>
                <a:spcPct val="0"/>
              </a:spcAft>
            </a:pPr>
            <a:endParaRPr lang="en-US" altLang="en-US" b="1" i="1" dirty="0">
              <a:solidFill>
                <a:srgbClr val="FFFFFF"/>
              </a:solidFill>
              <a:latin typeface="Arial" panose="020B0604020202020204" pitchFamily="34" charset="0"/>
            </a:endParaRPr>
          </a:p>
          <a:p>
            <a:pPr algn="ctr" eaLnBrk="0" fontAlgn="base" hangingPunct="0">
              <a:spcBef>
                <a:spcPct val="0"/>
              </a:spcBef>
              <a:spcAft>
                <a:spcPct val="0"/>
              </a:spcAft>
            </a:pPr>
            <a:endParaRPr lang="en-US" altLang="en-US" b="1" i="1" dirty="0">
              <a:solidFill>
                <a:srgbClr val="FFFFFF"/>
              </a:solidFill>
              <a:latin typeface="Arial" panose="020B0604020202020204" pitchFamily="34" charset="0"/>
            </a:endParaRPr>
          </a:p>
        </p:txBody>
      </p:sp>
      <p:sp>
        <p:nvSpPr>
          <p:cNvPr id="23559" name="AutoShape 26"/>
          <p:cNvSpPr>
            <a:spLocks noChangeArrowheads="1"/>
          </p:cNvSpPr>
          <p:nvPr/>
        </p:nvSpPr>
        <p:spPr bwMode="auto">
          <a:xfrm>
            <a:off x="3962400" y="3783228"/>
            <a:ext cx="838200" cy="609600"/>
          </a:xfrm>
          <a:prstGeom prst="rightArrow">
            <a:avLst>
              <a:gd name="adj1" fmla="val 50000"/>
              <a:gd name="adj2" fmla="val 28125"/>
            </a:avLst>
          </a:prstGeom>
          <a:solidFill>
            <a:schemeClr val="accent5"/>
          </a:solidFill>
          <a:ln w="9525">
            <a:solidFill>
              <a:schemeClr val="tx1"/>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eaLnBrk="0" fontAlgn="base" hangingPunct="0">
              <a:spcBef>
                <a:spcPct val="0"/>
              </a:spcBef>
              <a:spcAft>
                <a:spcPct val="0"/>
              </a:spcAft>
            </a:pPr>
            <a:endParaRPr lang="en-US" altLang="en-US" i="1">
              <a:solidFill>
                <a:srgbClr val="000000"/>
              </a:solidFill>
              <a:latin typeface="Arial" panose="020B0604020202020204" pitchFamily="34" charset="0"/>
            </a:endParaRPr>
          </a:p>
        </p:txBody>
      </p:sp>
      <p:sp>
        <p:nvSpPr>
          <p:cNvPr id="23560" name="AutoShape 27"/>
          <p:cNvSpPr>
            <a:spLocks noChangeArrowheads="1"/>
          </p:cNvSpPr>
          <p:nvPr/>
        </p:nvSpPr>
        <p:spPr bwMode="auto">
          <a:xfrm>
            <a:off x="6019800" y="3810000"/>
            <a:ext cx="876300" cy="609600"/>
          </a:xfrm>
          <a:prstGeom prst="rightArrow">
            <a:avLst>
              <a:gd name="adj1" fmla="val 50000"/>
              <a:gd name="adj2" fmla="val 28125"/>
            </a:avLst>
          </a:prstGeom>
          <a:solidFill>
            <a:schemeClr val="accent5"/>
          </a:solidFill>
          <a:ln w="9525">
            <a:solidFill>
              <a:schemeClr val="tx1"/>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eaLnBrk="0" fontAlgn="base" hangingPunct="0">
              <a:spcBef>
                <a:spcPct val="0"/>
              </a:spcBef>
              <a:spcAft>
                <a:spcPct val="0"/>
              </a:spcAft>
            </a:pPr>
            <a:endParaRPr lang="en-US" altLang="en-US" i="1">
              <a:solidFill>
                <a:srgbClr val="000000"/>
              </a:solidFill>
              <a:latin typeface="Arial" panose="020B0604020202020204" pitchFamily="34" charset="0"/>
            </a:endParaRPr>
          </a:p>
        </p:txBody>
      </p:sp>
      <p:sp>
        <p:nvSpPr>
          <p:cNvPr id="23561" name="AutoShape 28"/>
          <p:cNvSpPr>
            <a:spLocks noChangeArrowheads="1"/>
          </p:cNvSpPr>
          <p:nvPr/>
        </p:nvSpPr>
        <p:spPr bwMode="auto">
          <a:xfrm>
            <a:off x="8153400" y="3810000"/>
            <a:ext cx="914400" cy="609600"/>
          </a:xfrm>
          <a:prstGeom prst="rightArrow">
            <a:avLst>
              <a:gd name="adj1" fmla="val 50000"/>
              <a:gd name="adj2" fmla="val 25000"/>
            </a:avLst>
          </a:prstGeom>
          <a:solidFill>
            <a:schemeClr val="accent5"/>
          </a:solidFill>
          <a:ln w="9525">
            <a:solidFill>
              <a:schemeClr val="tx1"/>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eaLnBrk="0" fontAlgn="base" hangingPunct="0">
              <a:spcBef>
                <a:spcPct val="0"/>
              </a:spcBef>
              <a:spcAft>
                <a:spcPct val="0"/>
              </a:spcAft>
            </a:pPr>
            <a:endParaRPr lang="en-US" altLang="en-US" i="1">
              <a:solidFill>
                <a:srgbClr val="000000"/>
              </a:solidFill>
              <a:latin typeface="Arial" panose="020B0604020202020204" pitchFamily="34" charset="0"/>
            </a:endParaRPr>
          </a:p>
        </p:txBody>
      </p:sp>
      <p:sp>
        <p:nvSpPr>
          <p:cNvPr id="461854" name="AutoShape 30"/>
          <p:cNvSpPr>
            <a:spLocks noChangeArrowheads="1"/>
          </p:cNvSpPr>
          <p:nvPr/>
        </p:nvSpPr>
        <p:spPr bwMode="auto">
          <a:xfrm>
            <a:off x="4191000" y="4953000"/>
            <a:ext cx="914400" cy="914400"/>
          </a:xfrm>
          <a:prstGeom prst="plus">
            <a:avLst>
              <a:gd name="adj" fmla="val 25000"/>
            </a:avLst>
          </a:prstGeom>
          <a:solidFill>
            <a:schemeClr val="bg2"/>
          </a:solidFill>
          <a:ln w="9525">
            <a:solidFill>
              <a:srgbClr val="FFFFFF"/>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latin typeface="Arial" panose="020B0604020202020204" pitchFamily="34" charset="0"/>
              </a:rPr>
              <a:t>Social Factors</a:t>
            </a:r>
          </a:p>
        </p:txBody>
      </p:sp>
      <p:sp>
        <p:nvSpPr>
          <p:cNvPr id="461858" name="AutoShape 34"/>
          <p:cNvSpPr>
            <a:spLocks noChangeArrowheads="1"/>
          </p:cNvSpPr>
          <p:nvPr/>
        </p:nvSpPr>
        <p:spPr bwMode="auto">
          <a:xfrm>
            <a:off x="6172200" y="5105400"/>
            <a:ext cx="914400" cy="914400"/>
          </a:xfrm>
          <a:prstGeom prst="plus">
            <a:avLst>
              <a:gd name="adj" fmla="val 25000"/>
            </a:avLst>
          </a:prstGeom>
          <a:solidFill>
            <a:schemeClr val="bg2"/>
          </a:solidFill>
          <a:ln w="9525">
            <a:solidFill>
              <a:srgbClr val="FFFFFF"/>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latin typeface="Arial" panose="020B0604020202020204" pitchFamily="34" charset="0"/>
              </a:rPr>
              <a:t>Social Factors</a:t>
            </a:r>
          </a:p>
        </p:txBody>
      </p:sp>
      <p:sp>
        <p:nvSpPr>
          <p:cNvPr id="461859" name="AutoShape 35"/>
          <p:cNvSpPr>
            <a:spLocks noChangeArrowheads="1"/>
          </p:cNvSpPr>
          <p:nvPr/>
        </p:nvSpPr>
        <p:spPr bwMode="auto">
          <a:xfrm>
            <a:off x="5105400" y="1981200"/>
            <a:ext cx="914400" cy="914400"/>
          </a:xfrm>
          <a:prstGeom prst="plus">
            <a:avLst>
              <a:gd name="adj" fmla="val 25000"/>
            </a:avLst>
          </a:prstGeom>
          <a:solidFill>
            <a:schemeClr val="bg2"/>
          </a:solidFill>
          <a:ln w="9525">
            <a:solidFill>
              <a:srgbClr val="FFFFFF"/>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latin typeface="Arial" panose="020B0604020202020204" pitchFamily="34" charset="0"/>
              </a:rPr>
              <a:t>Social Factors</a:t>
            </a:r>
          </a:p>
        </p:txBody>
      </p:sp>
      <p:sp>
        <p:nvSpPr>
          <p:cNvPr id="461860" name="AutoShape 36"/>
          <p:cNvSpPr>
            <a:spLocks noChangeArrowheads="1"/>
          </p:cNvSpPr>
          <p:nvPr/>
        </p:nvSpPr>
        <p:spPr bwMode="auto">
          <a:xfrm>
            <a:off x="2057400" y="5029200"/>
            <a:ext cx="914400" cy="914400"/>
          </a:xfrm>
          <a:prstGeom prst="plus">
            <a:avLst>
              <a:gd name="adj" fmla="val 25000"/>
            </a:avLst>
          </a:prstGeom>
          <a:solidFill>
            <a:schemeClr val="bg2"/>
          </a:solidFill>
          <a:ln w="9525">
            <a:solidFill>
              <a:srgbClr val="FFFFFF"/>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latin typeface="Arial" panose="020B0604020202020204" pitchFamily="34" charset="0"/>
              </a:rPr>
              <a:t>Social Factors</a:t>
            </a:r>
          </a:p>
        </p:txBody>
      </p:sp>
      <p:sp>
        <p:nvSpPr>
          <p:cNvPr id="461861" name="AutoShape 37"/>
          <p:cNvSpPr>
            <a:spLocks noChangeArrowheads="1"/>
          </p:cNvSpPr>
          <p:nvPr/>
        </p:nvSpPr>
        <p:spPr bwMode="auto">
          <a:xfrm>
            <a:off x="2209800" y="1981200"/>
            <a:ext cx="914400" cy="914400"/>
          </a:xfrm>
          <a:prstGeom prst="plus">
            <a:avLst>
              <a:gd name="adj" fmla="val 25000"/>
            </a:avLst>
          </a:prstGeom>
          <a:solidFill>
            <a:schemeClr val="bg2"/>
          </a:solidFill>
          <a:ln w="9525">
            <a:solidFill>
              <a:srgbClr val="FFFFFF"/>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latin typeface="Arial" panose="020B0604020202020204" pitchFamily="34" charset="0"/>
              </a:rPr>
              <a:t>Social Factors</a:t>
            </a:r>
          </a:p>
        </p:txBody>
      </p:sp>
      <p:sp>
        <p:nvSpPr>
          <p:cNvPr id="461862" name="AutoShape 38"/>
          <p:cNvSpPr>
            <a:spLocks noChangeArrowheads="1"/>
          </p:cNvSpPr>
          <p:nvPr/>
        </p:nvSpPr>
        <p:spPr bwMode="auto">
          <a:xfrm>
            <a:off x="7543800" y="1981200"/>
            <a:ext cx="914400" cy="914400"/>
          </a:xfrm>
          <a:prstGeom prst="plus">
            <a:avLst>
              <a:gd name="adj" fmla="val 25000"/>
            </a:avLst>
          </a:prstGeom>
          <a:solidFill>
            <a:schemeClr val="bg2"/>
          </a:solidFill>
          <a:ln w="9525">
            <a:solidFill>
              <a:srgbClr val="FFFFFF"/>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latin typeface="Arial" panose="020B0604020202020204" pitchFamily="34" charset="0"/>
              </a:rPr>
              <a:t>Social Factors</a:t>
            </a:r>
          </a:p>
        </p:txBody>
      </p:sp>
      <p:sp>
        <p:nvSpPr>
          <p:cNvPr id="461863" name="AutoShape 39"/>
          <p:cNvSpPr>
            <a:spLocks noChangeArrowheads="1"/>
          </p:cNvSpPr>
          <p:nvPr/>
        </p:nvSpPr>
        <p:spPr bwMode="auto">
          <a:xfrm>
            <a:off x="8305800" y="5105400"/>
            <a:ext cx="914400" cy="914400"/>
          </a:xfrm>
          <a:prstGeom prst="plus">
            <a:avLst>
              <a:gd name="adj" fmla="val 25000"/>
            </a:avLst>
          </a:prstGeom>
          <a:solidFill>
            <a:schemeClr val="bg2"/>
          </a:solidFill>
          <a:ln w="9525">
            <a:solidFill>
              <a:srgbClr val="FFFFFF"/>
            </a:solidFill>
            <a:miter lim="800000"/>
            <a:headEnd/>
            <a:tailEnd/>
          </a:ln>
        </p:spPr>
        <p:txBody>
          <a:bodyPr wrap="none" anchor="ct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algn="ctr" eaLnBrk="0" fontAlgn="base" hangingPunct="0">
              <a:spcBef>
                <a:spcPct val="0"/>
              </a:spcBef>
              <a:spcAft>
                <a:spcPct val="0"/>
              </a:spcAft>
            </a:pPr>
            <a:r>
              <a:rPr lang="en-US" altLang="en-US" b="1" i="1" dirty="0">
                <a:latin typeface="Arial" panose="020B0604020202020204" pitchFamily="34" charset="0"/>
              </a:rPr>
              <a:t>Social Factors</a:t>
            </a:r>
          </a:p>
        </p:txBody>
      </p:sp>
      <p:sp>
        <p:nvSpPr>
          <p:cNvPr id="461866" name="Line 42"/>
          <p:cNvSpPr>
            <a:spLocks noChangeShapeType="1"/>
          </p:cNvSpPr>
          <p:nvPr/>
        </p:nvSpPr>
        <p:spPr bwMode="auto">
          <a:xfrm>
            <a:off x="2819400" y="28956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67" name="Line 43"/>
          <p:cNvSpPr>
            <a:spLocks noChangeShapeType="1"/>
          </p:cNvSpPr>
          <p:nvPr/>
        </p:nvSpPr>
        <p:spPr bwMode="auto">
          <a:xfrm flipV="1">
            <a:off x="2362200" y="4724400"/>
            <a:ext cx="3048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68" name="Line 44"/>
          <p:cNvSpPr>
            <a:spLocks noChangeShapeType="1"/>
          </p:cNvSpPr>
          <p:nvPr/>
        </p:nvSpPr>
        <p:spPr bwMode="auto">
          <a:xfrm>
            <a:off x="3124200" y="2667000"/>
            <a:ext cx="16002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69" name="Line 45"/>
          <p:cNvSpPr>
            <a:spLocks noChangeShapeType="1"/>
          </p:cNvSpPr>
          <p:nvPr/>
        </p:nvSpPr>
        <p:spPr bwMode="auto">
          <a:xfrm flipH="1" flipV="1">
            <a:off x="3962400" y="4724400"/>
            <a:ext cx="4572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0" name="Line 46"/>
          <p:cNvSpPr>
            <a:spLocks noChangeShapeType="1"/>
          </p:cNvSpPr>
          <p:nvPr/>
        </p:nvSpPr>
        <p:spPr bwMode="auto">
          <a:xfrm flipV="1">
            <a:off x="5029200" y="4800600"/>
            <a:ext cx="1524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1" name="Line 47"/>
          <p:cNvSpPr>
            <a:spLocks noChangeShapeType="1"/>
          </p:cNvSpPr>
          <p:nvPr/>
        </p:nvSpPr>
        <p:spPr bwMode="auto">
          <a:xfrm flipH="1">
            <a:off x="5181600" y="2895600"/>
            <a:ext cx="152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2" name="Line 48"/>
          <p:cNvSpPr>
            <a:spLocks noChangeShapeType="1"/>
          </p:cNvSpPr>
          <p:nvPr/>
        </p:nvSpPr>
        <p:spPr bwMode="auto">
          <a:xfrm>
            <a:off x="5791200" y="2895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3" name="Line 49"/>
          <p:cNvSpPr>
            <a:spLocks noChangeShapeType="1"/>
          </p:cNvSpPr>
          <p:nvPr/>
        </p:nvSpPr>
        <p:spPr bwMode="auto">
          <a:xfrm>
            <a:off x="6019800" y="2667000"/>
            <a:ext cx="8382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4" name="Line 50"/>
          <p:cNvSpPr>
            <a:spLocks noChangeShapeType="1"/>
          </p:cNvSpPr>
          <p:nvPr/>
        </p:nvSpPr>
        <p:spPr bwMode="auto">
          <a:xfrm flipH="1" flipV="1">
            <a:off x="5943600" y="4800600"/>
            <a:ext cx="3048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5" name="Line 51"/>
          <p:cNvSpPr>
            <a:spLocks noChangeShapeType="1"/>
          </p:cNvSpPr>
          <p:nvPr/>
        </p:nvSpPr>
        <p:spPr bwMode="auto">
          <a:xfrm flipV="1">
            <a:off x="6629400" y="4724400"/>
            <a:ext cx="1524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6" name="Line 52"/>
          <p:cNvSpPr>
            <a:spLocks noChangeShapeType="1"/>
          </p:cNvSpPr>
          <p:nvPr/>
        </p:nvSpPr>
        <p:spPr bwMode="auto">
          <a:xfrm>
            <a:off x="7772400" y="2895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7" name="Line 53"/>
          <p:cNvSpPr>
            <a:spLocks noChangeShapeType="1"/>
          </p:cNvSpPr>
          <p:nvPr/>
        </p:nvSpPr>
        <p:spPr bwMode="auto">
          <a:xfrm>
            <a:off x="8458200" y="2667000"/>
            <a:ext cx="609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8" name="Line 54"/>
          <p:cNvSpPr>
            <a:spLocks noChangeShapeType="1"/>
          </p:cNvSpPr>
          <p:nvPr/>
        </p:nvSpPr>
        <p:spPr bwMode="auto">
          <a:xfrm flipH="1" flipV="1">
            <a:off x="8153400" y="4800600"/>
            <a:ext cx="3810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461879" name="Line 55"/>
          <p:cNvSpPr>
            <a:spLocks noChangeShapeType="1"/>
          </p:cNvSpPr>
          <p:nvPr/>
        </p:nvSpPr>
        <p:spPr bwMode="auto">
          <a:xfrm flipV="1">
            <a:off x="9220200" y="4800600"/>
            <a:ext cx="152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Bookman Old Style" panose="02050604050505020204" pitchFamily="18" charset="0"/>
            </a:endParaRPr>
          </a:p>
        </p:txBody>
      </p:sp>
      <p:sp>
        <p:nvSpPr>
          <p:cNvPr id="23583" name="Text Box 56"/>
          <p:cNvSpPr txBox="1">
            <a:spLocks noChangeArrowheads="1"/>
          </p:cNvSpPr>
          <p:nvPr/>
        </p:nvSpPr>
        <p:spPr bwMode="auto">
          <a:xfrm>
            <a:off x="1752600" y="1905001"/>
            <a:ext cx="845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Bookman Old Style" panose="02050604050505020204" pitchFamily="18" charset="0"/>
              </a:defRPr>
            </a:lvl1pPr>
            <a:lvl2pPr marL="742950" indent="-285750">
              <a:defRPr>
                <a:solidFill>
                  <a:schemeClr val="tx1"/>
                </a:solidFill>
                <a:latin typeface="Bookman Old Style" panose="02050604050505020204" pitchFamily="18" charset="0"/>
              </a:defRPr>
            </a:lvl2pPr>
            <a:lvl3pPr marL="1143000" indent="-228600">
              <a:defRPr>
                <a:solidFill>
                  <a:schemeClr val="tx1"/>
                </a:solidFill>
                <a:latin typeface="Bookman Old Style" panose="02050604050505020204" pitchFamily="18" charset="0"/>
              </a:defRPr>
            </a:lvl3pPr>
            <a:lvl4pPr marL="1600200" indent="-228600">
              <a:defRPr>
                <a:solidFill>
                  <a:schemeClr val="tx1"/>
                </a:solidFill>
                <a:latin typeface="Bookman Old Style" panose="02050604050505020204" pitchFamily="18" charset="0"/>
              </a:defRPr>
            </a:lvl4pPr>
            <a:lvl5pPr marL="2057400" indent="-228600">
              <a:defRPr>
                <a:solidFill>
                  <a:schemeClr val="tx1"/>
                </a:solidFill>
                <a:latin typeface="Bookman Old Style" panose="02050604050505020204" pitchFamily="18" charset="0"/>
              </a:defRPr>
            </a:lvl5pPr>
            <a:lvl6pPr marL="2514600" indent="-228600" eaLnBrk="0" fontAlgn="base" hangingPunct="0">
              <a:spcBef>
                <a:spcPct val="0"/>
              </a:spcBef>
              <a:spcAft>
                <a:spcPct val="0"/>
              </a:spcAft>
              <a:defRPr>
                <a:solidFill>
                  <a:schemeClr val="tx1"/>
                </a:solidFill>
                <a:latin typeface="Bookman Old Style" panose="02050604050505020204" pitchFamily="18" charset="0"/>
              </a:defRPr>
            </a:lvl6pPr>
            <a:lvl7pPr marL="2971800" indent="-228600" eaLnBrk="0" fontAlgn="base" hangingPunct="0">
              <a:spcBef>
                <a:spcPct val="0"/>
              </a:spcBef>
              <a:spcAft>
                <a:spcPct val="0"/>
              </a:spcAft>
              <a:defRPr>
                <a:solidFill>
                  <a:schemeClr val="tx1"/>
                </a:solidFill>
                <a:latin typeface="Bookman Old Style" panose="02050604050505020204" pitchFamily="18" charset="0"/>
              </a:defRPr>
            </a:lvl7pPr>
            <a:lvl8pPr marL="3429000" indent="-228600" eaLnBrk="0" fontAlgn="base" hangingPunct="0">
              <a:spcBef>
                <a:spcPct val="0"/>
              </a:spcBef>
              <a:spcAft>
                <a:spcPct val="0"/>
              </a:spcAft>
              <a:defRPr>
                <a:solidFill>
                  <a:schemeClr val="tx1"/>
                </a:solidFill>
                <a:latin typeface="Bookman Old Style" panose="02050604050505020204" pitchFamily="18" charset="0"/>
              </a:defRPr>
            </a:lvl8pPr>
            <a:lvl9pPr marL="3886200" indent="-228600" eaLnBrk="0" fontAlgn="base" hangingPunct="0">
              <a:spcBef>
                <a:spcPct val="0"/>
              </a:spcBef>
              <a:spcAft>
                <a:spcPct val="0"/>
              </a:spcAft>
              <a:defRPr>
                <a:solidFill>
                  <a:schemeClr val="tx1"/>
                </a:solidFill>
                <a:latin typeface="Bookman Old Style" panose="02050604050505020204" pitchFamily="18" charset="0"/>
              </a:defRPr>
            </a:lvl9pPr>
          </a:lstStyle>
          <a:p>
            <a:pPr eaLnBrk="0" fontAlgn="base" hangingPunct="0">
              <a:spcBef>
                <a:spcPct val="50000"/>
              </a:spcBef>
              <a:spcAft>
                <a:spcPct val="0"/>
              </a:spcAft>
            </a:pPr>
            <a:endParaRPr lang="en-US" altLang="en-US" i="1">
              <a:solidFill>
                <a:srgbClr val="000000"/>
              </a:solidFill>
              <a:latin typeface="Arial" panose="020B0604020202020204" pitchFamily="34" charset="0"/>
            </a:endParaRPr>
          </a:p>
        </p:txBody>
      </p:sp>
    </p:spTree>
    <p:extLst>
      <p:ext uri="{BB962C8B-B14F-4D97-AF65-F5344CB8AC3E}">
        <p14:creationId xmlns:p14="http://schemas.microsoft.com/office/powerpoint/2010/main" val="32064432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18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185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186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18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18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185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1863"/>
                                        </p:tgtEl>
                                        <p:attrNameLst>
                                          <p:attrName>style.visibility</p:attrName>
                                        </p:attrNameLst>
                                      </p:cBhvr>
                                      <p:to>
                                        <p:strVal val="visible"/>
                                      </p:to>
                                    </p:set>
                                  </p:childTnLst>
                                </p:cTn>
                              </p:par>
                            </p:childTnLst>
                          </p:cTn>
                        </p:par>
                        <p:par>
                          <p:cTn id="19" fill="hold" nodeType="afterGroup">
                            <p:stCondLst>
                              <p:cond delay="0"/>
                            </p:stCondLst>
                            <p:childTnLst>
                              <p:par>
                                <p:cTn id="20" presetID="2" presetClass="entr" presetSubtype="4" fill="hold" nodeType="afterEffect">
                                  <p:stCondLst>
                                    <p:cond delay="0"/>
                                  </p:stCondLst>
                                  <p:childTnLst>
                                    <p:set>
                                      <p:cBhvr>
                                        <p:cTn id="21" dur="1" fill="hold">
                                          <p:stCondLst>
                                            <p:cond delay="0"/>
                                          </p:stCondLst>
                                        </p:cTn>
                                        <p:tgtEl>
                                          <p:spTgt spid="461866"/>
                                        </p:tgtEl>
                                        <p:attrNameLst>
                                          <p:attrName>style.visibility</p:attrName>
                                        </p:attrNameLst>
                                      </p:cBhvr>
                                      <p:to>
                                        <p:strVal val="visible"/>
                                      </p:to>
                                    </p:set>
                                    <p:anim calcmode="lin" valueType="num">
                                      <p:cBhvr additive="base">
                                        <p:cTn id="22" dur="500" fill="hold"/>
                                        <p:tgtEl>
                                          <p:spTgt spid="461866"/>
                                        </p:tgtEl>
                                        <p:attrNameLst>
                                          <p:attrName>ppt_x</p:attrName>
                                        </p:attrNameLst>
                                      </p:cBhvr>
                                      <p:tavLst>
                                        <p:tav tm="0">
                                          <p:val>
                                            <p:strVal val="#ppt_x"/>
                                          </p:val>
                                        </p:tav>
                                        <p:tav tm="100000">
                                          <p:val>
                                            <p:strVal val="#ppt_x"/>
                                          </p:val>
                                        </p:tav>
                                      </p:tavLst>
                                    </p:anim>
                                    <p:anim calcmode="lin" valueType="num">
                                      <p:cBhvr additive="base">
                                        <p:cTn id="23" dur="500" fill="hold"/>
                                        <p:tgtEl>
                                          <p:spTgt spid="461866"/>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500"/>
                            </p:stCondLst>
                            <p:childTnLst>
                              <p:par>
                                <p:cTn id="25" presetID="2" presetClass="entr" presetSubtype="4" fill="hold" nodeType="afterEffect">
                                  <p:stCondLst>
                                    <p:cond delay="0"/>
                                  </p:stCondLst>
                                  <p:childTnLst>
                                    <p:set>
                                      <p:cBhvr>
                                        <p:cTn id="26" dur="1" fill="hold">
                                          <p:stCondLst>
                                            <p:cond delay="0"/>
                                          </p:stCondLst>
                                        </p:cTn>
                                        <p:tgtEl>
                                          <p:spTgt spid="461868"/>
                                        </p:tgtEl>
                                        <p:attrNameLst>
                                          <p:attrName>style.visibility</p:attrName>
                                        </p:attrNameLst>
                                      </p:cBhvr>
                                      <p:to>
                                        <p:strVal val="visible"/>
                                      </p:to>
                                    </p:set>
                                    <p:anim calcmode="lin" valueType="num">
                                      <p:cBhvr additive="base">
                                        <p:cTn id="27" dur="500" fill="hold"/>
                                        <p:tgtEl>
                                          <p:spTgt spid="461868"/>
                                        </p:tgtEl>
                                        <p:attrNameLst>
                                          <p:attrName>ppt_x</p:attrName>
                                        </p:attrNameLst>
                                      </p:cBhvr>
                                      <p:tavLst>
                                        <p:tav tm="0">
                                          <p:val>
                                            <p:strVal val="#ppt_x"/>
                                          </p:val>
                                        </p:tav>
                                        <p:tav tm="100000">
                                          <p:val>
                                            <p:strVal val="#ppt_x"/>
                                          </p:val>
                                        </p:tav>
                                      </p:tavLst>
                                    </p:anim>
                                    <p:anim calcmode="lin" valueType="num">
                                      <p:cBhvr additive="base">
                                        <p:cTn id="28" dur="500" fill="hold"/>
                                        <p:tgtEl>
                                          <p:spTgt spid="461868"/>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1000"/>
                            </p:stCondLst>
                            <p:childTnLst>
                              <p:par>
                                <p:cTn id="30" presetID="2" presetClass="entr" presetSubtype="4" fill="hold" nodeType="afterEffect">
                                  <p:stCondLst>
                                    <p:cond delay="0"/>
                                  </p:stCondLst>
                                  <p:childTnLst>
                                    <p:set>
                                      <p:cBhvr>
                                        <p:cTn id="31" dur="1" fill="hold">
                                          <p:stCondLst>
                                            <p:cond delay="0"/>
                                          </p:stCondLst>
                                        </p:cTn>
                                        <p:tgtEl>
                                          <p:spTgt spid="461871"/>
                                        </p:tgtEl>
                                        <p:attrNameLst>
                                          <p:attrName>style.visibility</p:attrName>
                                        </p:attrNameLst>
                                      </p:cBhvr>
                                      <p:to>
                                        <p:strVal val="visible"/>
                                      </p:to>
                                    </p:set>
                                    <p:anim calcmode="lin" valueType="num">
                                      <p:cBhvr additive="base">
                                        <p:cTn id="32" dur="500" fill="hold"/>
                                        <p:tgtEl>
                                          <p:spTgt spid="461871"/>
                                        </p:tgtEl>
                                        <p:attrNameLst>
                                          <p:attrName>ppt_x</p:attrName>
                                        </p:attrNameLst>
                                      </p:cBhvr>
                                      <p:tavLst>
                                        <p:tav tm="0">
                                          <p:val>
                                            <p:strVal val="#ppt_x"/>
                                          </p:val>
                                        </p:tav>
                                        <p:tav tm="100000">
                                          <p:val>
                                            <p:strVal val="#ppt_x"/>
                                          </p:val>
                                        </p:tav>
                                      </p:tavLst>
                                    </p:anim>
                                    <p:anim calcmode="lin" valueType="num">
                                      <p:cBhvr additive="base">
                                        <p:cTn id="33" dur="500" fill="hold"/>
                                        <p:tgtEl>
                                          <p:spTgt spid="461871"/>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1500"/>
                            </p:stCondLst>
                            <p:childTnLst>
                              <p:par>
                                <p:cTn id="35" presetID="2" presetClass="entr" presetSubtype="4" fill="hold" nodeType="afterEffect">
                                  <p:stCondLst>
                                    <p:cond delay="0"/>
                                  </p:stCondLst>
                                  <p:childTnLst>
                                    <p:set>
                                      <p:cBhvr>
                                        <p:cTn id="36" dur="1" fill="hold">
                                          <p:stCondLst>
                                            <p:cond delay="0"/>
                                          </p:stCondLst>
                                        </p:cTn>
                                        <p:tgtEl>
                                          <p:spTgt spid="461867"/>
                                        </p:tgtEl>
                                        <p:attrNameLst>
                                          <p:attrName>style.visibility</p:attrName>
                                        </p:attrNameLst>
                                      </p:cBhvr>
                                      <p:to>
                                        <p:strVal val="visible"/>
                                      </p:to>
                                    </p:set>
                                    <p:anim calcmode="lin" valueType="num">
                                      <p:cBhvr additive="base">
                                        <p:cTn id="37" dur="500" fill="hold"/>
                                        <p:tgtEl>
                                          <p:spTgt spid="461867"/>
                                        </p:tgtEl>
                                        <p:attrNameLst>
                                          <p:attrName>ppt_x</p:attrName>
                                        </p:attrNameLst>
                                      </p:cBhvr>
                                      <p:tavLst>
                                        <p:tav tm="0">
                                          <p:val>
                                            <p:strVal val="#ppt_x"/>
                                          </p:val>
                                        </p:tav>
                                        <p:tav tm="100000">
                                          <p:val>
                                            <p:strVal val="#ppt_x"/>
                                          </p:val>
                                        </p:tav>
                                      </p:tavLst>
                                    </p:anim>
                                    <p:anim calcmode="lin" valueType="num">
                                      <p:cBhvr additive="base">
                                        <p:cTn id="38" dur="500" fill="hold"/>
                                        <p:tgtEl>
                                          <p:spTgt spid="461867"/>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2000"/>
                            </p:stCondLst>
                            <p:childTnLst>
                              <p:par>
                                <p:cTn id="40" presetID="2" presetClass="entr" presetSubtype="4" fill="hold" nodeType="afterEffect">
                                  <p:stCondLst>
                                    <p:cond delay="0"/>
                                  </p:stCondLst>
                                  <p:childTnLst>
                                    <p:set>
                                      <p:cBhvr>
                                        <p:cTn id="41" dur="1" fill="hold">
                                          <p:stCondLst>
                                            <p:cond delay="0"/>
                                          </p:stCondLst>
                                        </p:cTn>
                                        <p:tgtEl>
                                          <p:spTgt spid="461869"/>
                                        </p:tgtEl>
                                        <p:attrNameLst>
                                          <p:attrName>style.visibility</p:attrName>
                                        </p:attrNameLst>
                                      </p:cBhvr>
                                      <p:to>
                                        <p:strVal val="visible"/>
                                      </p:to>
                                    </p:set>
                                    <p:anim calcmode="lin" valueType="num">
                                      <p:cBhvr additive="base">
                                        <p:cTn id="42" dur="500" fill="hold"/>
                                        <p:tgtEl>
                                          <p:spTgt spid="461869"/>
                                        </p:tgtEl>
                                        <p:attrNameLst>
                                          <p:attrName>ppt_x</p:attrName>
                                        </p:attrNameLst>
                                      </p:cBhvr>
                                      <p:tavLst>
                                        <p:tav tm="0">
                                          <p:val>
                                            <p:strVal val="#ppt_x"/>
                                          </p:val>
                                        </p:tav>
                                        <p:tav tm="100000">
                                          <p:val>
                                            <p:strVal val="#ppt_x"/>
                                          </p:val>
                                        </p:tav>
                                      </p:tavLst>
                                    </p:anim>
                                    <p:anim calcmode="lin" valueType="num">
                                      <p:cBhvr additive="base">
                                        <p:cTn id="43" dur="500" fill="hold"/>
                                        <p:tgtEl>
                                          <p:spTgt spid="461869"/>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2500"/>
                            </p:stCondLst>
                            <p:childTnLst>
                              <p:par>
                                <p:cTn id="45" presetID="2" presetClass="entr" presetSubtype="4" fill="hold" nodeType="afterEffect">
                                  <p:stCondLst>
                                    <p:cond delay="0"/>
                                  </p:stCondLst>
                                  <p:childTnLst>
                                    <p:set>
                                      <p:cBhvr>
                                        <p:cTn id="46" dur="1" fill="hold">
                                          <p:stCondLst>
                                            <p:cond delay="0"/>
                                          </p:stCondLst>
                                        </p:cTn>
                                        <p:tgtEl>
                                          <p:spTgt spid="461870"/>
                                        </p:tgtEl>
                                        <p:attrNameLst>
                                          <p:attrName>style.visibility</p:attrName>
                                        </p:attrNameLst>
                                      </p:cBhvr>
                                      <p:to>
                                        <p:strVal val="visible"/>
                                      </p:to>
                                    </p:set>
                                    <p:anim calcmode="lin" valueType="num">
                                      <p:cBhvr additive="base">
                                        <p:cTn id="47" dur="500" fill="hold"/>
                                        <p:tgtEl>
                                          <p:spTgt spid="461870"/>
                                        </p:tgtEl>
                                        <p:attrNameLst>
                                          <p:attrName>ppt_x</p:attrName>
                                        </p:attrNameLst>
                                      </p:cBhvr>
                                      <p:tavLst>
                                        <p:tav tm="0">
                                          <p:val>
                                            <p:strVal val="#ppt_x"/>
                                          </p:val>
                                        </p:tav>
                                        <p:tav tm="100000">
                                          <p:val>
                                            <p:strVal val="#ppt_x"/>
                                          </p:val>
                                        </p:tav>
                                      </p:tavLst>
                                    </p:anim>
                                    <p:anim calcmode="lin" valueType="num">
                                      <p:cBhvr additive="base">
                                        <p:cTn id="48" dur="500" fill="hold"/>
                                        <p:tgtEl>
                                          <p:spTgt spid="461870"/>
                                        </p:tgtEl>
                                        <p:attrNameLst>
                                          <p:attrName>ppt_y</p:attrName>
                                        </p:attrNameLst>
                                      </p:cBhvr>
                                      <p:tavLst>
                                        <p:tav tm="0">
                                          <p:val>
                                            <p:strVal val="1+#ppt_h/2"/>
                                          </p:val>
                                        </p:tav>
                                        <p:tav tm="100000">
                                          <p:val>
                                            <p:strVal val="#ppt_y"/>
                                          </p:val>
                                        </p:tav>
                                      </p:tavLst>
                                    </p:anim>
                                  </p:childTnLst>
                                </p:cTn>
                              </p:par>
                            </p:childTnLst>
                          </p:cTn>
                        </p:par>
                        <p:par>
                          <p:cTn id="49" fill="hold" nodeType="afterGroup">
                            <p:stCondLst>
                              <p:cond delay="3000"/>
                            </p:stCondLst>
                            <p:childTnLst>
                              <p:par>
                                <p:cTn id="50" presetID="2" presetClass="entr" presetSubtype="4" fill="hold" nodeType="afterEffect">
                                  <p:stCondLst>
                                    <p:cond delay="0"/>
                                  </p:stCondLst>
                                  <p:childTnLst>
                                    <p:set>
                                      <p:cBhvr>
                                        <p:cTn id="51" dur="1" fill="hold">
                                          <p:stCondLst>
                                            <p:cond delay="0"/>
                                          </p:stCondLst>
                                        </p:cTn>
                                        <p:tgtEl>
                                          <p:spTgt spid="461872"/>
                                        </p:tgtEl>
                                        <p:attrNameLst>
                                          <p:attrName>style.visibility</p:attrName>
                                        </p:attrNameLst>
                                      </p:cBhvr>
                                      <p:to>
                                        <p:strVal val="visible"/>
                                      </p:to>
                                    </p:set>
                                    <p:anim calcmode="lin" valueType="num">
                                      <p:cBhvr additive="base">
                                        <p:cTn id="52" dur="500" fill="hold"/>
                                        <p:tgtEl>
                                          <p:spTgt spid="461872"/>
                                        </p:tgtEl>
                                        <p:attrNameLst>
                                          <p:attrName>ppt_x</p:attrName>
                                        </p:attrNameLst>
                                      </p:cBhvr>
                                      <p:tavLst>
                                        <p:tav tm="0">
                                          <p:val>
                                            <p:strVal val="#ppt_x"/>
                                          </p:val>
                                        </p:tav>
                                        <p:tav tm="100000">
                                          <p:val>
                                            <p:strVal val="#ppt_x"/>
                                          </p:val>
                                        </p:tav>
                                      </p:tavLst>
                                    </p:anim>
                                    <p:anim calcmode="lin" valueType="num">
                                      <p:cBhvr additive="base">
                                        <p:cTn id="53" dur="500" fill="hold"/>
                                        <p:tgtEl>
                                          <p:spTgt spid="461872"/>
                                        </p:tgtEl>
                                        <p:attrNameLst>
                                          <p:attrName>ppt_y</p:attrName>
                                        </p:attrNameLst>
                                      </p:cBhvr>
                                      <p:tavLst>
                                        <p:tav tm="0">
                                          <p:val>
                                            <p:strVal val="1+#ppt_h/2"/>
                                          </p:val>
                                        </p:tav>
                                        <p:tav tm="100000">
                                          <p:val>
                                            <p:strVal val="#ppt_y"/>
                                          </p:val>
                                        </p:tav>
                                      </p:tavLst>
                                    </p:anim>
                                  </p:childTnLst>
                                </p:cTn>
                              </p:par>
                            </p:childTnLst>
                          </p:cTn>
                        </p:par>
                        <p:par>
                          <p:cTn id="54" fill="hold" nodeType="afterGroup">
                            <p:stCondLst>
                              <p:cond delay="3500"/>
                            </p:stCondLst>
                            <p:childTnLst>
                              <p:par>
                                <p:cTn id="55" presetID="2" presetClass="entr" presetSubtype="4" fill="hold" nodeType="afterEffect">
                                  <p:stCondLst>
                                    <p:cond delay="0"/>
                                  </p:stCondLst>
                                  <p:childTnLst>
                                    <p:set>
                                      <p:cBhvr>
                                        <p:cTn id="56" dur="1" fill="hold">
                                          <p:stCondLst>
                                            <p:cond delay="0"/>
                                          </p:stCondLst>
                                        </p:cTn>
                                        <p:tgtEl>
                                          <p:spTgt spid="461874"/>
                                        </p:tgtEl>
                                        <p:attrNameLst>
                                          <p:attrName>style.visibility</p:attrName>
                                        </p:attrNameLst>
                                      </p:cBhvr>
                                      <p:to>
                                        <p:strVal val="visible"/>
                                      </p:to>
                                    </p:set>
                                    <p:anim calcmode="lin" valueType="num">
                                      <p:cBhvr additive="base">
                                        <p:cTn id="57" dur="500" fill="hold"/>
                                        <p:tgtEl>
                                          <p:spTgt spid="461874"/>
                                        </p:tgtEl>
                                        <p:attrNameLst>
                                          <p:attrName>ppt_x</p:attrName>
                                        </p:attrNameLst>
                                      </p:cBhvr>
                                      <p:tavLst>
                                        <p:tav tm="0">
                                          <p:val>
                                            <p:strVal val="#ppt_x"/>
                                          </p:val>
                                        </p:tav>
                                        <p:tav tm="100000">
                                          <p:val>
                                            <p:strVal val="#ppt_x"/>
                                          </p:val>
                                        </p:tav>
                                      </p:tavLst>
                                    </p:anim>
                                    <p:anim calcmode="lin" valueType="num">
                                      <p:cBhvr additive="base">
                                        <p:cTn id="58" dur="500" fill="hold"/>
                                        <p:tgtEl>
                                          <p:spTgt spid="461874"/>
                                        </p:tgtEl>
                                        <p:attrNameLst>
                                          <p:attrName>ppt_y</p:attrName>
                                        </p:attrNameLst>
                                      </p:cBhvr>
                                      <p:tavLst>
                                        <p:tav tm="0">
                                          <p:val>
                                            <p:strVal val="1+#ppt_h/2"/>
                                          </p:val>
                                        </p:tav>
                                        <p:tav tm="100000">
                                          <p:val>
                                            <p:strVal val="#ppt_y"/>
                                          </p:val>
                                        </p:tav>
                                      </p:tavLst>
                                    </p:anim>
                                  </p:childTnLst>
                                </p:cTn>
                              </p:par>
                            </p:childTnLst>
                          </p:cTn>
                        </p:par>
                        <p:par>
                          <p:cTn id="59" fill="hold" nodeType="afterGroup">
                            <p:stCondLst>
                              <p:cond delay="4000"/>
                            </p:stCondLst>
                            <p:childTnLst>
                              <p:par>
                                <p:cTn id="60" presetID="2" presetClass="entr" presetSubtype="4" fill="hold" nodeType="afterEffect">
                                  <p:stCondLst>
                                    <p:cond delay="0"/>
                                  </p:stCondLst>
                                  <p:childTnLst>
                                    <p:set>
                                      <p:cBhvr>
                                        <p:cTn id="61" dur="1" fill="hold">
                                          <p:stCondLst>
                                            <p:cond delay="0"/>
                                          </p:stCondLst>
                                        </p:cTn>
                                        <p:tgtEl>
                                          <p:spTgt spid="461873"/>
                                        </p:tgtEl>
                                        <p:attrNameLst>
                                          <p:attrName>style.visibility</p:attrName>
                                        </p:attrNameLst>
                                      </p:cBhvr>
                                      <p:to>
                                        <p:strVal val="visible"/>
                                      </p:to>
                                    </p:set>
                                    <p:anim calcmode="lin" valueType="num">
                                      <p:cBhvr additive="base">
                                        <p:cTn id="62" dur="500" fill="hold"/>
                                        <p:tgtEl>
                                          <p:spTgt spid="461873"/>
                                        </p:tgtEl>
                                        <p:attrNameLst>
                                          <p:attrName>ppt_x</p:attrName>
                                        </p:attrNameLst>
                                      </p:cBhvr>
                                      <p:tavLst>
                                        <p:tav tm="0">
                                          <p:val>
                                            <p:strVal val="#ppt_x"/>
                                          </p:val>
                                        </p:tav>
                                        <p:tav tm="100000">
                                          <p:val>
                                            <p:strVal val="#ppt_x"/>
                                          </p:val>
                                        </p:tav>
                                      </p:tavLst>
                                    </p:anim>
                                    <p:anim calcmode="lin" valueType="num">
                                      <p:cBhvr additive="base">
                                        <p:cTn id="63" dur="500" fill="hold"/>
                                        <p:tgtEl>
                                          <p:spTgt spid="461873"/>
                                        </p:tgtEl>
                                        <p:attrNameLst>
                                          <p:attrName>ppt_y</p:attrName>
                                        </p:attrNameLst>
                                      </p:cBhvr>
                                      <p:tavLst>
                                        <p:tav tm="0">
                                          <p:val>
                                            <p:strVal val="1+#ppt_h/2"/>
                                          </p:val>
                                        </p:tav>
                                        <p:tav tm="100000">
                                          <p:val>
                                            <p:strVal val="#ppt_y"/>
                                          </p:val>
                                        </p:tav>
                                      </p:tavLst>
                                    </p:anim>
                                  </p:childTnLst>
                                </p:cTn>
                              </p:par>
                            </p:childTnLst>
                          </p:cTn>
                        </p:par>
                        <p:par>
                          <p:cTn id="64" fill="hold" nodeType="afterGroup">
                            <p:stCondLst>
                              <p:cond delay="4500"/>
                            </p:stCondLst>
                            <p:childTnLst>
                              <p:par>
                                <p:cTn id="65" presetID="2" presetClass="entr" presetSubtype="4" fill="hold" nodeType="afterEffect">
                                  <p:stCondLst>
                                    <p:cond delay="0"/>
                                  </p:stCondLst>
                                  <p:childTnLst>
                                    <p:set>
                                      <p:cBhvr>
                                        <p:cTn id="66" dur="1" fill="hold">
                                          <p:stCondLst>
                                            <p:cond delay="0"/>
                                          </p:stCondLst>
                                        </p:cTn>
                                        <p:tgtEl>
                                          <p:spTgt spid="461875"/>
                                        </p:tgtEl>
                                        <p:attrNameLst>
                                          <p:attrName>style.visibility</p:attrName>
                                        </p:attrNameLst>
                                      </p:cBhvr>
                                      <p:to>
                                        <p:strVal val="visible"/>
                                      </p:to>
                                    </p:set>
                                    <p:anim calcmode="lin" valueType="num">
                                      <p:cBhvr additive="base">
                                        <p:cTn id="67" dur="500" fill="hold"/>
                                        <p:tgtEl>
                                          <p:spTgt spid="461875"/>
                                        </p:tgtEl>
                                        <p:attrNameLst>
                                          <p:attrName>ppt_x</p:attrName>
                                        </p:attrNameLst>
                                      </p:cBhvr>
                                      <p:tavLst>
                                        <p:tav tm="0">
                                          <p:val>
                                            <p:strVal val="#ppt_x"/>
                                          </p:val>
                                        </p:tav>
                                        <p:tav tm="100000">
                                          <p:val>
                                            <p:strVal val="#ppt_x"/>
                                          </p:val>
                                        </p:tav>
                                      </p:tavLst>
                                    </p:anim>
                                    <p:anim calcmode="lin" valueType="num">
                                      <p:cBhvr additive="base">
                                        <p:cTn id="68" dur="500" fill="hold"/>
                                        <p:tgtEl>
                                          <p:spTgt spid="461875"/>
                                        </p:tgtEl>
                                        <p:attrNameLst>
                                          <p:attrName>ppt_y</p:attrName>
                                        </p:attrNameLst>
                                      </p:cBhvr>
                                      <p:tavLst>
                                        <p:tav tm="0">
                                          <p:val>
                                            <p:strVal val="1+#ppt_h/2"/>
                                          </p:val>
                                        </p:tav>
                                        <p:tav tm="100000">
                                          <p:val>
                                            <p:strVal val="#ppt_y"/>
                                          </p:val>
                                        </p:tav>
                                      </p:tavLst>
                                    </p:anim>
                                  </p:childTnLst>
                                </p:cTn>
                              </p:par>
                            </p:childTnLst>
                          </p:cTn>
                        </p:par>
                        <p:par>
                          <p:cTn id="69" fill="hold" nodeType="afterGroup">
                            <p:stCondLst>
                              <p:cond delay="5000"/>
                            </p:stCondLst>
                            <p:childTnLst>
                              <p:par>
                                <p:cTn id="70" presetID="2" presetClass="entr" presetSubtype="4" fill="hold" nodeType="afterEffect">
                                  <p:stCondLst>
                                    <p:cond delay="0"/>
                                  </p:stCondLst>
                                  <p:childTnLst>
                                    <p:set>
                                      <p:cBhvr>
                                        <p:cTn id="71" dur="1" fill="hold">
                                          <p:stCondLst>
                                            <p:cond delay="0"/>
                                          </p:stCondLst>
                                        </p:cTn>
                                        <p:tgtEl>
                                          <p:spTgt spid="461876"/>
                                        </p:tgtEl>
                                        <p:attrNameLst>
                                          <p:attrName>style.visibility</p:attrName>
                                        </p:attrNameLst>
                                      </p:cBhvr>
                                      <p:to>
                                        <p:strVal val="visible"/>
                                      </p:to>
                                    </p:set>
                                    <p:anim calcmode="lin" valueType="num">
                                      <p:cBhvr additive="base">
                                        <p:cTn id="72" dur="500" fill="hold"/>
                                        <p:tgtEl>
                                          <p:spTgt spid="461876"/>
                                        </p:tgtEl>
                                        <p:attrNameLst>
                                          <p:attrName>ppt_x</p:attrName>
                                        </p:attrNameLst>
                                      </p:cBhvr>
                                      <p:tavLst>
                                        <p:tav tm="0">
                                          <p:val>
                                            <p:strVal val="#ppt_x"/>
                                          </p:val>
                                        </p:tav>
                                        <p:tav tm="100000">
                                          <p:val>
                                            <p:strVal val="#ppt_x"/>
                                          </p:val>
                                        </p:tav>
                                      </p:tavLst>
                                    </p:anim>
                                    <p:anim calcmode="lin" valueType="num">
                                      <p:cBhvr additive="base">
                                        <p:cTn id="73" dur="500" fill="hold"/>
                                        <p:tgtEl>
                                          <p:spTgt spid="461876"/>
                                        </p:tgtEl>
                                        <p:attrNameLst>
                                          <p:attrName>ppt_y</p:attrName>
                                        </p:attrNameLst>
                                      </p:cBhvr>
                                      <p:tavLst>
                                        <p:tav tm="0">
                                          <p:val>
                                            <p:strVal val="1+#ppt_h/2"/>
                                          </p:val>
                                        </p:tav>
                                        <p:tav tm="100000">
                                          <p:val>
                                            <p:strVal val="#ppt_y"/>
                                          </p:val>
                                        </p:tav>
                                      </p:tavLst>
                                    </p:anim>
                                  </p:childTnLst>
                                </p:cTn>
                              </p:par>
                            </p:childTnLst>
                          </p:cTn>
                        </p:par>
                        <p:par>
                          <p:cTn id="74" fill="hold" nodeType="afterGroup">
                            <p:stCondLst>
                              <p:cond delay="5500"/>
                            </p:stCondLst>
                            <p:childTnLst>
                              <p:par>
                                <p:cTn id="75" presetID="2" presetClass="entr" presetSubtype="4" fill="hold" nodeType="afterEffect">
                                  <p:stCondLst>
                                    <p:cond delay="0"/>
                                  </p:stCondLst>
                                  <p:childTnLst>
                                    <p:set>
                                      <p:cBhvr>
                                        <p:cTn id="76" dur="1" fill="hold">
                                          <p:stCondLst>
                                            <p:cond delay="0"/>
                                          </p:stCondLst>
                                        </p:cTn>
                                        <p:tgtEl>
                                          <p:spTgt spid="461878"/>
                                        </p:tgtEl>
                                        <p:attrNameLst>
                                          <p:attrName>style.visibility</p:attrName>
                                        </p:attrNameLst>
                                      </p:cBhvr>
                                      <p:to>
                                        <p:strVal val="visible"/>
                                      </p:to>
                                    </p:set>
                                    <p:anim calcmode="lin" valueType="num">
                                      <p:cBhvr additive="base">
                                        <p:cTn id="77" dur="500" fill="hold"/>
                                        <p:tgtEl>
                                          <p:spTgt spid="461878"/>
                                        </p:tgtEl>
                                        <p:attrNameLst>
                                          <p:attrName>ppt_x</p:attrName>
                                        </p:attrNameLst>
                                      </p:cBhvr>
                                      <p:tavLst>
                                        <p:tav tm="0">
                                          <p:val>
                                            <p:strVal val="#ppt_x"/>
                                          </p:val>
                                        </p:tav>
                                        <p:tav tm="100000">
                                          <p:val>
                                            <p:strVal val="#ppt_x"/>
                                          </p:val>
                                        </p:tav>
                                      </p:tavLst>
                                    </p:anim>
                                    <p:anim calcmode="lin" valueType="num">
                                      <p:cBhvr additive="base">
                                        <p:cTn id="78" dur="500" fill="hold"/>
                                        <p:tgtEl>
                                          <p:spTgt spid="461878"/>
                                        </p:tgtEl>
                                        <p:attrNameLst>
                                          <p:attrName>ppt_y</p:attrName>
                                        </p:attrNameLst>
                                      </p:cBhvr>
                                      <p:tavLst>
                                        <p:tav tm="0">
                                          <p:val>
                                            <p:strVal val="1+#ppt_h/2"/>
                                          </p:val>
                                        </p:tav>
                                        <p:tav tm="100000">
                                          <p:val>
                                            <p:strVal val="#ppt_y"/>
                                          </p:val>
                                        </p:tav>
                                      </p:tavLst>
                                    </p:anim>
                                  </p:childTnLst>
                                </p:cTn>
                              </p:par>
                            </p:childTnLst>
                          </p:cTn>
                        </p:par>
                        <p:par>
                          <p:cTn id="79" fill="hold" nodeType="afterGroup">
                            <p:stCondLst>
                              <p:cond delay="6000"/>
                            </p:stCondLst>
                            <p:childTnLst>
                              <p:par>
                                <p:cTn id="80" presetID="2" presetClass="entr" presetSubtype="4" fill="hold" nodeType="afterEffect">
                                  <p:stCondLst>
                                    <p:cond delay="0"/>
                                  </p:stCondLst>
                                  <p:childTnLst>
                                    <p:set>
                                      <p:cBhvr>
                                        <p:cTn id="81" dur="1" fill="hold">
                                          <p:stCondLst>
                                            <p:cond delay="0"/>
                                          </p:stCondLst>
                                        </p:cTn>
                                        <p:tgtEl>
                                          <p:spTgt spid="461877"/>
                                        </p:tgtEl>
                                        <p:attrNameLst>
                                          <p:attrName>style.visibility</p:attrName>
                                        </p:attrNameLst>
                                      </p:cBhvr>
                                      <p:to>
                                        <p:strVal val="visible"/>
                                      </p:to>
                                    </p:set>
                                    <p:anim calcmode="lin" valueType="num">
                                      <p:cBhvr additive="base">
                                        <p:cTn id="82" dur="500" fill="hold"/>
                                        <p:tgtEl>
                                          <p:spTgt spid="461877"/>
                                        </p:tgtEl>
                                        <p:attrNameLst>
                                          <p:attrName>ppt_x</p:attrName>
                                        </p:attrNameLst>
                                      </p:cBhvr>
                                      <p:tavLst>
                                        <p:tav tm="0">
                                          <p:val>
                                            <p:strVal val="#ppt_x"/>
                                          </p:val>
                                        </p:tav>
                                        <p:tav tm="100000">
                                          <p:val>
                                            <p:strVal val="#ppt_x"/>
                                          </p:val>
                                        </p:tav>
                                      </p:tavLst>
                                    </p:anim>
                                    <p:anim calcmode="lin" valueType="num">
                                      <p:cBhvr additive="base">
                                        <p:cTn id="83" dur="500" fill="hold"/>
                                        <p:tgtEl>
                                          <p:spTgt spid="461877"/>
                                        </p:tgtEl>
                                        <p:attrNameLst>
                                          <p:attrName>ppt_y</p:attrName>
                                        </p:attrNameLst>
                                      </p:cBhvr>
                                      <p:tavLst>
                                        <p:tav tm="0">
                                          <p:val>
                                            <p:strVal val="1+#ppt_h/2"/>
                                          </p:val>
                                        </p:tav>
                                        <p:tav tm="100000">
                                          <p:val>
                                            <p:strVal val="#ppt_y"/>
                                          </p:val>
                                        </p:tav>
                                      </p:tavLst>
                                    </p:anim>
                                  </p:childTnLst>
                                </p:cTn>
                              </p:par>
                            </p:childTnLst>
                          </p:cTn>
                        </p:par>
                        <p:par>
                          <p:cTn id="84" fill="hold" nodeType="afterGroup">
                            <p:stCondLst>
                              <p:cond delay="6500"/>
                            </p:stCondLst>
                            <p:childTnLst>
                              <p:par>
                                <p:cTn id="85" presetID="2" presetClass="entr" presetSubtype="4" fill="hold" nodeType="afterEffect">
                                  <p:stCondLst>
                                    <p:cond delay="0"/>
                                  </p:stCondLst>
                                  <p:childTnLst>
                                    <p:set>
                                      <p:cBhvr>
                                        <p:cTn id="86" dur="1" fill="hold">
                                          <p:stCondLst>
                                            <p:cond delay="0"/>
                                          </p:stCondLst>
                                        </p:cTn>
                                        <p:tgtEl>
                                          <p:spTgt spid="461879"/>
                                        </p:tgtEl>
                                        <p:attrNameLst>
                                          <p:attrName>style.visibility</p:attrName>
                                        </p:attrNameLst>
                                      </p:cBhvr>
                                      <p:to>
                                        <p:strVal val="visible"/>
                                      </p:to>
                                    </p:set>
                                    <p:anim calcmode="lin" valueType="num">
                                      <p:cBhvr additive="base">
                                        <p:cTn id="87" dur="500" fill="hold"/>
                                        <p:tgtEl>
                                          <p:spTgt spid="461879"/>
                                        </p:tgtEl>
                                        <p:attrNameLst>
                                          <p:attrName>ppt_x</p:attrName>
                                        </p:attrNameLst>
                                      </p:cBhvr>
                                      <p:tavLst>
                                        <p:tav tm="0">
                                          <p:val>
                                            <p:strVal val="#ppt_x"/>
                                          </p:val>
                                        </p:tav>
                                        <p:tav tm="100000">
                                          <p:val>
                                            <p:strVal val="#ppt_x"/>
                                          </p:val>
                                        </p:tav>
                                      </p:tavLst>
                                    </p:anim>
                                    <p:anim calcmode="lin" valueType="num">
                                      <p:cBhvr additive="base">
                                        <p:cTn id="88" dur="500" fill="hold"/>
                                        <p:tgtEl>
                                          <p:spTgt spid="4618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54" grpId="0" animBg="1"/>
      <p:bldP spid="461858" grpId="0" animBg="1"/>
      <p:bldP spid="461859" grpId="0" animBg="1"/>
      <p:bldP spid="461860" grpId="0" animBg="1"/>
      <p:bldP spid="461861" grpId="0" animBg="1"/>
      <p:bldP spid="461862" grpId="0" animBg="1"/>
      <p:bldP spid="46186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733800" y="1655492"/>
            <a:ext cx="10832123" cy="4876800"/>
          </a:xfrm>
        </p:spPr>
        <p:txBody>
          <a:bodyPr>
            <a:normAutofit fontScale="92500" lnSpcReduction="10000"/>
          </a:bodyPr>
          <a:lstStyle/>
          <a:p>
            <a:pPr marL="0" indent="0">
              <a:lnSpc>
                <a:spcPct val="90000"/>
              </a:lnSpc>
              <a:buClr>
                <a:schemeClr val="bg2">
                  <a:lumMod val="20000"/>
                  <a:lumOff val="80000"/>
                </a:schemeClr>
              </a:buClr>
              <a:buSzPct val="150000"/>
            </a:pPr>
            <a:r>
              <a:rPr lang="en-US" sz="3100" b="1" dirty="0" smtClean="0">
                <a:solidFill>
                  <a:srgbClr val="DBCF85"/>
                </a:solidFill>
                <a:latin typeface="Times New Roman" pitchFamily="18" charset="0"/>
                <a:cs typeface="Times New Roman" pitchFamily="18" charset="0"/>
              </a:rPr>
              <a:t>Administration for Community Living – NCHS Collaborating Center for Questionnaire Design and Evaluation Research</a:t>
            </a:r>
            <a:endParaRPr lang="en-US" sz="3100" b="1" dirty="0">
              <a:solidFill>
                <a:srgbClr val="DBCF85"/>
              </a:solidFill>
              <a:latin typeface="Times New Roman" pitchFamily="18" charset="0"/>
              <a:cs typeface="Times New Roman" pitchFamily="18" charset="0"/>
            </a:endParaRPr>
          </a:p>
          <a:p>
            <a:pPr marL="688975" lvl="1" indent="-342900">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Questions to be tested, including screener questions</a:t>
            </a:r>
          </a:p>
          <a:p>
            <a:pPr marL="688975" lvl="1" indent="-342900">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Consent forms developed</a:t>
            </a:r>
          </a:p>
          <a:p>
            <a:pPr marL="688975" lvl="1" indent="-342900">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Study design, including 40 </a:t>
            </a:r>
            <a:r>
              <a:rPr lang="en-US" sz="3100" dirty="0" err="1" smtClean="0">
                <a:latin typeface="Times New Roman" pitchFamily="18" charset="0"/>
                <a:cs typeface="Times New Roman" pitchFamily="18" charset="0"/>
              </a:rPr>
              <a:t>Rs</a:t>
            </a:r>
            <a:r>
              <a:rPr lang="en-US" sz="3100" dirty="0" smtClean="0">
                <a:latin typeface="Times New Roman" pitchFamily="18" charset="0"/>
                <a:cs typeface="Times New Roman" pitchFamily="18" charset="0"/>
              </a:rPr>
              <a:t> (representative in age, race and education)</a:t>
            </a:r>
          </a:p>
          <a:p>
            <a:pPr marL="688975" lvl="1" indent="-342900">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Recruitment strategies, including service providers, advertisements, word of mouth</a:t>
            </a:r>
          </a:p>
          <a:p>
            <a:pPr marL="688975" lvl="1" indent="-342900">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NCHS IRB review of study protocols</a:t>
            </a:r>
          </a:p>
          <a:p>
            <a:pPr marL="688975" lvl="1" indent="-342900">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OMB review of study</a:t>
            </a:r>
          </a:p>
          <a:p>
            <a:pPr marL="688975" lvl="1" indent="-342900">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Target study date: summer 2019</a:t>
            </a:r>
          </a:p>
          <a:p>
            <a:pPr marL="514350" indent="-514350">
              <a:lnSpc>
                <a:spcPct val="90000"/>
              </a:lnSpc>
              <a:buClr>
                <a:schemeClr val="bg2">
                  <a:lumMod val="20000"/>
                  <a:lumOff val="80000"/>
                </a:schemeClr>
              </a:buClr>
              <a:buSzPct val="150000"/>
            </a:pPr>
            <a:endParaRPr lang="en-US" sz="2900" dirty="0">
              <a:latin typeface="Times New Roman" pitchFamily="18" charset="0"/>
              <a:cs typeface="Times New Roman" pitchFamily="18" charset="0"/>
            </a:endParaRPr>
          </a:p>
        </p:txBody>
      </p:sp>
      <p:sp>
        <p:nvSpPr>
          <p:cNvPr id="12290" name="Rectangle 2"/>
          <p:cNvSpPr>
            <a:spLocks noGrp="1" noChangeArrowheads="1"/>
          </p:cNvSpPr>
          <p:nvPr>
            <p:ph type="title"/>
          </p:nvPr>
        </p:nvSpPr>
        <p:spPr>
          <a:xfrm>
            <a:off x="1055077" y="310662"/>
            <a:ext cx="9519138"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Current Testing Activities</a:t>
            </a:r>
            <a:endParaRPr lang="en-US" sz="4000" dirty="0">
              <a:solidFill>
                <a:schemeClr val="bg2">
                  <a:lumMod val="20000"/>
                  <a:lumOff val="8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250060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371600"/>
            <a:ext cx="8229600" cy="1143000"/>
          </a:xfrm>
        </p:spPr>
        <p:txBody>
          <a:bodyPr>
            <a:normAutofit/>
          </a:bodyPr>
          <a:lstStyle/>
          <a:p>
            <a:r>
              <a:rPr lang="en-US" sz="4800" dirty="0">
                <a:latin typeface="Times New Roman" panose="02020603050405020304" pitchFamily="18" charset="0"/>
                <a:cs typeface="Times New Roman" panose="02020603050405020304" pitchFamily="18" charset="0"/>
              </a:rPr>
              <a:t>Thank </a:t>
            </a:r>
            <a:r>
              <a:rPr lang="en-US" sz="4800" dirty="0" smtClean="0">
                <a:latin typeface="Times New Roman" panose="02020603050405020304" pitchFamily="18" charset="0"/>
                <a:cs typeface="Times New Roman" panose="02020603050405020304" pitchFamily="18" charset="0"/>
              </a:rPr>
              <a:t>You</a:t>
            </a:r>
            <a:endParaRPr lang="en-US" sz="4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276600" y="2971801"/>
            <a:ext cx="5562600" cy="646331"/>
          </a:xfrm>
          <a:prstGeom prst="rect">
            <a:avLst/>
          </a:prstGeom>
          <a:noFill/>
        </p:spPr>
        <p:txBody>
          <a:bodyPr wrap="square" rtlCol="0">
            <a:spAutoFit/>
          </a:bodyPr>
          <a:lstStyle/>
          <a:p>
            <a:pPr algn="ctr"/>
            <a:endParaRPr lang="en-US" dirty="0">
              <a:solidFill>
                <a:srgbClr val="FFFFFF"/>
              </a:solidFill>
              <a:latin typeface="Calibri"/>
            </a:endParaRPr>
          </a:p>
          <a:p>
            <a:pPr algn="ctr"/>
            <a:endParaRPr lang="en-US" dirty="0">
              <a:solidFill>
                <a:srgbClr val="FFFFFF"/>
              </a:solidFill>
              <a:latin typeface="Calibri"/>
            </a:endParaRPr>
          </a:p>
        </p:txBody>
      </p:sp>
    </p:spTree>
    <p:extLst>
      <p:ext uri="{BB962C8B-B14F-4D97-AF65-F5344CB8AC3E}">
        <p14:creationId xmlns:p14="http://schemas.microsoft.com/office/powerpoint/2010/main" val="1040840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617784" y="1606064"/>
            <a:ext cx="8909538" cy="4876800"/>
          </a:xfrm>
        </p:spPr>
        <p:txBody>
          <a:bodyPr>
            <a:normAutofit fontScale="77500" lnSpcReduction="20000"/>
          </a:bodyPr>
          <a:lstStyle/>
          <a:p>
            <a:pPr marL="0" indent="0">
              <a:lnSpc>
                <a:spcPct val="90000"/>
              </a:lnSpc>
              <a:buClr>
                <a:schemeClr val="bg2">
                  <a:lumMod val="20000"/>
                  <a:lumOff val="80000"/>
                </a:schemeClr>
              </a:buClr>
              <a:buSzPct val="150000"/>
            </a:pPr>
            <a:r>
              <a:rPr lang="en-US" sz="3100" b="1" dirty="0" smtClean="0">
                <a:solidFill>
                  <a:srgbClr val="DBCF85"/>
                </a:solidFill>
                <a:latin typeface="Times New Roman" pitchFamily="18" charset="0"/>
                <a:cs typeface="Times New Roman" pitchFamily="18" charset="0"/>
              </a:rPr>
              <a:t>Lack of population-level data</a:t>
            </a:r>
            <a:endParaRPr lang="en-US" sz="3100" b="1" dirty="0">
              <a:solidFill>
                <a:srgbClr val="DBCF85"/>
              </a:solidFill>
              <a:latin typeface="Times New Roman" pitchFamily="18" charset="0"/>
              <a:cs typeface="Times New Roman" pitchFamily="18" charset="0"/>
            </a:endParaRPr>
          </a:p>
          <a:p>
            <a:pPr marL="688975" lvl="1" indent="-288925">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Nationally-representative data collected on a regular basis</a:t>
            </a:r>
          </a:p>
          <a:p>
            <a:pPr marL="688975" lvl="1" indent="-288925">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1994-1995 NHIS on Disability</a:t>
            </a:r>
          </a:p>
          <a:p>
            <a:pPr marL="688975" lvl="1" indent="-288925">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Mechanism for prevalence with regular periodicity</a:t>
            </a:r>
          </a:p>
          <a:p>
            <a:pPr marL="400050" lvl="1" indent="0">
              <a:lnSpc>
                <a:spcPct val="90000"/>
              </a:lnSpc>
              <a:buClr>
                <a:schemeClr val="bg2">
                  <a:lumMod val="20000"/>
                  <a:lumOff val="80000"/>
                </a:schemeClr>
              </a:buClr>
              <a:buSzPct val="150000"/>
              <a:buNone/>
            </a:pPr>
            <a:endParaRPr lang="en-US" sz="3100" dirty="0">
              <a:latin typeface="Times New Roman" pitchFamily="18" charset="0"/>
              <a:cs typeface="Times New Roman" pitchFamily="18" charset="0"/>
            </a:endParaRPr>
          </a:p>
          <a:p>
            <a:pPr marL="514350" indent="-514350">
              <a:lnSpc>
                <a:spcPct val="90000"/>
              </a:lnSpc>
              <a:buClr>
                <a:schemeClr val="bg2">
                  <a:lumMod val="20000"/>
                  <a:lumOff val="80000"/>
                </a:schemeClr>
              </a:buClr>
              <a:buSzPct val="150000"/>
            </a:pPr>
            <a:r>
              <a:rPr lang="en-US" sz="3100" b="1" dirty="0" smtClean="0">
                <a:latin typeface="Times New Roman" pitchFamily="18" charset="0"/>
                <a:cs typeface="Times New Roman" pitchFamily="18" charset="0"/>
              </a:rPr>
              <a:t>Major challenges to collecting the data</a:t>
            </a:r>
            <a:endParaRPr lang="en-US" sz="3100" b="1" dirty="0">
              <a:latin typeface="Times New Roman" pitchFamily="18" charset="0"/>
              <a:cs typeface="Times New Roman" pitchFamily="18" charset="0"/>
            </a:endParaRPr>
          </a:p>
          <a:p>
            <a:pPr marL="688975" lvl="1" indent="-288925">
              <a:lnSpc>
                <a:spcPct val="90000"/>
              </a:lnSpc>
              <a:buClr>
                <a:schemeClr val="bg2">
                  <a:lumMod val="20000"/>
                  <a:lumOff val="80000"/>
                </a:schemeClr>
              </a:buClr>
              <a:buSzPct val="150000"/>
            </a:pPr>
            <a:r>
              <a:rPr lang="en-US" sz="3100">
                <a:latin typeface="Times New Roman" pitchFamily="18" charset="0"/>
                <a:cs typeface="Times New Roman" pitchFamily="18" charset="0"/>
              </a:rPr>
              <a:t>Varying </a:t>
            </a:r>
            <a:r>
              <a:rPr lang="en-US" sz="3100" smtClean="0">
                <a:latin typeface="Times New Roman" pitchFamily="18" charset="0"/>
                <a:cs typeface="Times New Roman" pitchFamily="18" charset="0"/>
              </a:rPr>
              <a:t>definitions/measures </a:t>
            </a:r>
            <a:r>
              <a:rPr lang="en-US" sz="3100" dirty="0">
                <a:latin typeface="Times New Roman" pitchFamily="18" charset="0"/>
                <a:cs typeface="Times New Roman" pitchFamily="18" charset="0"/>
              </a:rPr>
              <a:t>of IDD serving different </a:t>
            </a:r>
            <a:r>
              <a:rPr lang="en-US" sz="3100" dirty="0" smtClean="0">
                <a:latin typeface="Times New Roman" pitchFamily="18" charset="0"/>
                <a:cs typeface="Times New Roman" pitchFamily="18" charset="0"/>
              </a:rPr>
              <a:t>purposes</a:t>
            </a:r>
          </a:p>
          <a:p>
            <a:pPr marL="1031875" lvl="2" indent="-231775">
              <a:lnSpc>
                <a:spcPct val="90000"/>
              </a:lnSpc>
              <a:buClr>
                <a:schemeClr val="bg2">
                  <a:lumMod val="20000"/>
                  <a:lumOff val="80000"/>
                </a:schemeClr>
              </a:buClr>
              <a:buSzPct val="150000"/>
              <a:buFont typeface="Arial" panose="020B0604020202020204" pitchFamily="34" charset="0"/>
              <a:buChar char="•"/>
            </a:pPr>
            <a:r>
              <a:rPr lang="en-US" sz="2700" dirty="0">
                <a:latin typeface="Times New Roman" pitchFamily="18" charset="0"/>
                <a:cs typeface="Times New Roman" pitchFamily="18" charset="0"/>
              </a:rPr>
              <a:t>d</a:t>
            </a:r>
            <a:r>
              <a:rPr lang="en-US" sz="2700" dirty="0" smtClean="0">
                <a:latin typeface="Times New Roman" pitchFamily="18" charset="0"/>
                <a:cs typeface="Times New Roman" pitchFamily="18" charset="0"/>
              </a:rPr>
              <a:t>iagnostic vs. programmatic vs. surveillance criteria</a:t>
            </a:r>
          </a:p>
          <a:p>
            <a:pPr marL="688975" lvl="1" indent="-288925">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Target population is small</a:t>
            </a:r>
          </a:p>
          <a:p>
            <a:pPr marL="688975" lvl="1" indent="-288925">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Living arrangements</a:t>
            </a:r>
          </a:p>
          <a:p>
            <a:pPr marL="1031875" lvl="2" indent="-231775">
              <a:lnSpc>
                <a:spcPct val="90000"/>
              </a:lnSpc>
              <a:buClr>
                <a:schemeClr val="bg2">
                  <a:lumMod val="20000"/>
                  <a:lumOff val="80000"/>
                </a:schemeClr>
              </a:buClr>
              <a:buSzPct val="150000"/>
              <a:buFont typeface="Arial" panose="020B0604020202020204" pitchFamily="34" charset="0"/>
              <a:buChar char="•"/>
            </a:pPr>
            <a:r>
              <a:rPr lang="en-US" sz="2700" dirty="0" smtClean="0">
                <a:latin typeface="Times New Roman" pitchFamily="18" charset="0"/>
                <a:cs typeface="Times New Roman" pitchFamily="18" charset="0"/>
              </a:rPr>
              <a:t>group quarters, homes, other institutions</a:t>
            </a:r>
            <a:endParaRPr lang="en-US" sz="2700" dirty="0">
              <a:latin typeface="Times New Roman" pitchFamily="18" charset="0"/>
              <a:cs typeface="Times New Roman" pitchFamily="18" charset="0"/>
            </a:endParaRPr>
          </a:p>
          <a:p>
            <a:pPr marL="688975" lvl="1" indent="-288925">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Obtaining accurate information from R (self vs. proxy)</a:t>
            </a:r>
          </a:p>
          <a:p>
            <a:pPr marL="688975" lvl="1" indent="-288925">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Language and cultural considerations</a:t>
            </a:r>
          </a:p>
          <a:p>
            <a:pPr marL="688975" lvl="1" indent="-288925">
              <a:lnSpc>
                <a:spcPct val="90000"/>
              </a:lnSpc>
              <a:buClr>
                <a:schemeClr val="bg2">
                  <a:lumMod val="20000"/>
                  <a:lumOff val="80000"/>
                </a:schemeClr>
              </a:buClr>
              <a:buSzPct val="150000"/>
            </a:pPr>
            <a:r>
              <a:rPr lang="en-US" sz="3100" dirty="0" smtClean="0">
                <a:latin typeface="Times New Roman" pitchFamily="18" charset="0"/>
                <a:cs typeface="Times New Roman" pitchFamily="18" charset="0"/>
              </a:rPr>
              <a:t>Person-specific IDD circumstances </a:t>
            </a:r>
          </a:p>
          <a:p>
            <a:pPr marL="514350" indent="-514350">
              <a:lnSpc>
                <a:spcPct val="90000"/>
              </a:lnSpc>
              <a:buClr>
                <a:schemeClr val="bg2">
                  <a:lumMod val="20000"/>
                  <a:lumOff val="80000"/>
                </a:schemeClr>
              </a:buClr>
              <a:buSzPct val="150000"/>
            </a:pPr>
            <a:endParaRPr lang="en-US" sz="2900" dirty="0">
              <a:latin typeface="Times New Roman" pitchFamily="18" charset="0"/>
              <a:cs typeface="Times New Roman" pitchFamily="18" charset="0"/>
            </a:endParaRPr>
          </a:p>
        </p:txBody>
      </p:sp>
      <p:sp>
        <p:nvSpPr>
          <p:cNvPr id="12290" name="Rectangle 2"/>
          <p:cNvSpPr>
            <a:spLocks noGrp="1" noChangeArrowheads="1"/>
          </p:cNvSpPr>
          <p:nvPr>
            <p:ph type="title"/>
          </p:nvPr>
        </p:nvSpPr>
        <p:spPr>
          <a:xfrm>
            <a:off x="1055077" y="310662"/>
            <a:ext cx="9519138"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State of Statistics on the IDD Population</a:t>
            </a:r>
            <a:endParaRPr lang="en-US" sz="4000" dirty="0">
              <a:solidFill>
                <a:schemeClr val="bg2">
                  <a:lumMod val="20000"/>
                  <a:lumOff val="8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748306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973012" y="1559172"/>
            <a:ext cx="10398369" cy="5138190"/>
          </a:xfrm>
        </p:spPr>
        <p:txBody>
          <a:bodyPr>
            <a:normAutofit fontScale="92500" lnSpcReduction="20000"/>
          </a:bodyPr>
          <a:lstStyle/>
          <a:p>
            <a:pPr marL="0" indent="0">
              <a:lnSpc>
                <a:spcPct val="90000"/>
              </a:lnSpc>
              <a:buClr>
                <a:schemeClr val="bg2">
                  <a:lumMod val="20000"/>
                  <a:lumOff val="80000"/>
                </a:schemeClr>
              </a:buClr>
              <a:buSzPct val="150000"/>
            </a:pPr>
            <a:r>
              <a:rPr lang="en-US" sz="3100" b="1" dirty="0" smtClean="0">
                <a:solidFill>
                  <a:srgbClr val="DBCF85"/>
                </a:solidFill>
                <a:latin typeface="Times New Roman" pitchFamily="18" charset="0"/>
                <a:cs typeface="Times New Roman" pitchFamily="18" charset="0"/>
              </a:rPr>
              <a:t>Challenge: To measure the broad experience of IDD using a limited number of questions in a consistently comparable manner.</a:t>
            </a:r>
          </a:p>
          <a:p>
            <a:pPr marL="0" indent="0">
              <a:lnSpc>
                <a:spcPct val="90000"/>
              </a:lnSpc>
              <a:buClr>
                <a:schemeClr val="bg2">
                  <a:lumMod val="20000"/>
                  <a:lumOff val="80000"/>
                </a:schemeClr>
              </a:buClr>
              <a:buSzPct val="150000"/>
            </a:pPr>
            <a:endParaRPr lang="en-US" sz="3100" b="1" dirty="0" smtClean="0">
              <a:solidFill>
                <a:srgbClr val="DBCF85"/>
              </a:solidFill>
              <a:latin typeface="Times New Roman" pitchFamily="18" charset="0"/>
              <a:cs typeface="Times New Roman" pitchFamily="18" charset="0"/>
            </a:endParaRPr>
          </a:p>
          <a:p>
            <a:pPr marL="0" indent="0">
              <a:lnSpc>
                <a:spcPct val="90000"/>
              </a:lnSpc>
              <a:buClr>
                <a:schemeClr val="bg2">
                  <a:lumMod val="20000"/>
                  <a:lumOff val="80000"/>
                </a:schemeClr>
              </a:buClr>
              <a:buSzPct val="150000"/>
            </a:pPr>
            <a:r>
              <a:rPr lang="en-US" sz="3100" b="1" dirty="0" smtClean="0">
                <a:solidFill>
                  <a:srgbClr val="DBCF85"/>
                </a:solidFill>
                <a:latin typeface="Times New Roman" pitchFamily="18" charset="0"/>
                <a:cs typeface="Times New Roman" pitchFamily="18" charset="0"/>
              </a:rPr>
              <a:t>Identify measures needed for data collection efforts</a:t>
            </a:r>
            <a:endParaRPr lang="en-US" sz="3100" b="1" dirty="0">
              <a:solidFill>
                <a:srgbClr val="DBCF85"/>
              </a:solidFill>
              <a:latin typeface="Times New Roman" pitchFamily="18" charset="0"/>
              <a:cs typeface="Times New Roman" pitchFamily="18" charset="0"/>
            </a:endParaRPr>
          </a:p>
          <a:p>
            <a:pPr marL="914400" lvl="1" indent="-514350">
              <a:lnSpc>
                <a:spcPct val="90000"/>
              </a:lnSpc>
              <a:buClr>
                <a:schemeClr val="bg2">
                  <a:lumMod val="20000"/>
                  <a:lumOff val="80000"/>
                </a:schemeClr>
              </a:buClr>
              <a:buSzPct val="100000"/>
              <a:buFont typeface="+mj-lt"/>
              <a:buAutoNum type="arabicPeriod"/>
            </a:pPr>
            <a:r>
              <a:rPr lang="en-US" sz="3100" dirty="0" smtClean="0">
                <a:latin typeface="Times New Roman" pitchFamily="18" charset="0"/>
                <a:cs typeface="Times New Roman" pitchFamily="18" charset="0"/>
              </a:rPr>
              <a:t>Target primarily nationally-representative surveys, but not exclusively</a:t>
            </a:r>
          </a:p>
          <a:p>
            <a:pPr marL="914400" lvl="1" indent="-514350">
              <a:lnSpc>
                <a:spcPct val="90000"/>
              </a:lnSpc>
              <a:buClr>
                <a:schemeClr val="bg2">
                  <a:lumMod val="20000"/>
                  <a:lumOff val="80000"/>
                </a:schemeClr>
              </a:buClr>
              <a:buSzPct val="100000"/>
              <a:buFont typeface="+mj-lt"/>
              <a:buAutoNum type="arabicPeriod"/>
            </a:pPr>
            <a:r>
              <a:rPr lang="en-US" sz="3100" dirty="0" smtClean="0">
                <a:latin typeface="Times New Roman" pitchFamily="18" charset="0"/>
                <a:cs typeface="Times New Roman" pitchFamily="18" charset="0"/>
              </a:rPr>
              <a:t>Focus on domains where data are not available</a:t>
            </a:r>
          </a:p>
          <a:p>
            <a:pPr marL="914400" lvl="1" indent="-514350">
              <a:lnSpc>
                <a:spcPct val="90000"/>
              </a:lnSpc>
              <a:buClr>
                <a:schemeClr val="bg2">
                  <a:lumMod val="20000"/>
                  <a:lumOff val="80000"/>
                </a:schemeClr>
              </a:buClr>
              <a:buSzPct val="100000"/>
              <a:buFont typeface="+mj-lt"/>
              <a:buAutoNum type="arabicPeriod"/>
            </a:pPr>
            <a:r>
              <a:rPr lang="en-US" sz="3100" dirty="0" smtClean="0">
                <a:latin typeface="Times New Roman" pitchFamily="18" charset="0"/>
                <a:cs typeface="Times New Roman" pitchFamily="18" charset="0"/>
              </a:rPr>
              <a:t>Functional approach to measurement</a:t>
            </a:r>
          </a:p>
          <a:p>
            <a:pPr marL="400050" lvl="1" indent="0">
              <a:lnSpc>
                <a:spcPct val="90000"/>
              </a:lnSpc>
              <a:buClr>
                <a:schemeClr val="bg2">
                  <a:lumMod val="20000"/>
                  <a:lumOff val="80000"/>
                </a:schemeClr>
              </a:buClr>
              <a:buSzPct val="150000"/>
              <a:buNone/>
            </a:pPr>
            <a:endParaRPr lang="en-US" sz="3100" dirty="0">
              <a:latin typeface="Times New Roman" pitchFamily="18" charset="0"/>
              <a:cs typeface="Times New Roman" pitchFamily="18" charset="0"/>
            </a:endParaRPr>
          </a:p>
          <a:p>
            <a:pPr marL="514350" indent="-514350">
              <a:lnSpc>
                <a:spcPct val="90000"/>
              </a:lnSpc>
              <a:buClr>
                <a:schemeClr val="bg2">
                  <a:lumMod val="20000"/>
                  <a:lumOff val="80000"/>
                </a:schemeClr>
              </a:buClr>
              <a:buSzPct val="150000"/>
            </a:pPr>
            <a:r>
              <a:rPr lang="en-US" sz="3100" b="1" dirty="0" smtClean="0">
                <a:latin typeface="Times New Roman" pitchFamily="18" charset="0"/>
                <a:cs typeface="Times New Roman" pitchFamily="18" charset="0"/>
              </a:rPr>
              <a:t>Develop needed measures</a:t>
            </a:r>
            <a:endParaRPr lang="en-US" sz="3100" b="1" dirty="0">
              <a:latin typeface="Times New Roman" pitchFamily="18" charset="0"/>
              <a:cs typeface="Times New Roman" pitchFamily="18" charset="0"/>
            </a:endParaRPr>
          </a:p>
          <a:p>
            <a:pPr marL="914400" lvl="1" indent="-514350">
              <a:lnSpc>
                <a:spcPct val="90000"/>
              </a:lnSpc>
              <a:buClr>
                <a:schemeClr val="bg2">
                  <a:lumMod val="20000"/>
                  <a:lumOff val="80000"/>
                </a:schemeClr>
              </a:buClr>
              <a:buSzPct val="100000"/>
              <a:buFont typeface="+mj-lt"/>
              <a:buAutoNum type="arabicPeriod"/>
            </a:pPr>
            <a:r>
              <a:rPr lang="en-US" sz="3100" dirty="0" smtClean="0">
                <a:latin typeface="Times New Roman" pitchFamily="18" charset="0"/>
                <a:cs typeface="Times New Roman" pitchFamily="18" charset="0"/>
              </a:rPr>
              <a:t>Identify currently used measures (if available)</a:t>
            </a:r>
          </a:p>
          <a:p>
            <a:pPr marL="914400" lvl="1" indent="-514350">
              <a:lnSpc>
                <a:spcPct val="90000"/>
              </a:lnSpc>
              <a:buClr>
                <a:schemeClr val="bg2">
                  <a:lumMod val="20000"/>
                  <a:lumOff val="80000"/>
                </a:schemeClr>
              </a:buClr>
              <a:buSzPct val="100000"/>
              <a:buFont typeface="+mj-lt"/>
              <a:buAutoNum type="arabicPeriod"/>
            </a:pPr>
            <a:r>
              <a:rPr lang="en-US" sz="3100" dirty="0" smtClean="0">
                <a:latin typeface="Times New Roman" pitchFamily="18" charset="0"/>
                <a:cs typeface="Times New Roman" pitchFamily="18" charset="0"/>
              </a:rPr>
              <a:t>Cognitively test existing and new questions</a:t>
            </a:r>
          </a:p>
          <a:p>
            <a:pPr marL="514350" indent="-514350">
              <a:lnSpc>
                <a:spcPct val="90000"/>
              </a:lnSpc>
              <a:buClr>
                <a:schemeClr val="bg2">
                  <a:lumMod val="20000"/>
                  <a:lumOff val="80000"/>
                </a:schemeClr>
              </a:buClr>
              <a:buSzPct val="150000"/>
            </a:pPr>
            <a:endParaRPr lang="en-US" sz="2900" dirty="0">
              <a:latin typeface="Times New Roman" pitchFamily="18" charset="0"/>
              <a:cs typeface="Times New Roman" pitchFamily="18" charset="0"/>
            </a:endParaRPr>
          </a:p>
        </p:txBody>
      </p:sp>
      <p:sp>
        <p:nvSpPr>
          <p:cNvPr id="12290" name="Rectangle 2"/>
          <p:cNvSpPr>
            <a:spLocks noGrp="1" noChangeArrowheads="1"/>
          </p:cNvSpPr>
          <p:nvPr>
            <p:ph type="title"/>
          </p:nvPr>
        </p:nvSpPr>
        <p:spPr>
          <a:xfrm>
            <a:off x="1055077" y="112950"/>
            <a:ext cx="9519138"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Developing a Solution</a:t>
            </a:r>
            <a:endParaRPr lang="en-US" sz="4000" dirty="0">
              <a:solidFill>
                <a:schemeClr val="bg2">
                  <a:lumMod val="20000"/>
                  <a:lumOff val="8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467743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090242" y="1453031"/>
            <a:ext cx="10656280" cy="4876800"/>
          </a:xfrm>
        </p:spPr>
        <p:txBody>
          <a:bodyPr>
            <a:noAutofit/>
          </a:bodyPr>
          <a:lstStyle/>
          <a:p>
            <a:pPr marL="0" indent="0">
              <a:lnSpc>
                <a:spcPct val="90000"/>
              </a:lnSpc>
              <a:buClr>
                <a:schemeClr val="bg2">
                  <a:lumMod val="20000"/>
                  <a:lumOff val="80000"/>
                </a:schemeClr>
              </a:buClr>
              <a:buSzPct val="150000"/>
            </a:pPr>
            <a:r>
              <a:rPr lang="en-US" sz="1800" b="1" dirty="0" smtClean="0">
                <a:solidFill>
                  <a:srgbClr val="DBCF85"/>
                </a:solidFill>
                <a:latin typeface="Times New Roman" panose="02020603050405020304" pitchFamily="18" charset="0"/>
                <a:cs typeface="Times New Roman" pitchFamily="18" charset="0"/>
              </a:rPr>
              <a:t>The Developmental Disabilities </a:t>
            </a:r>
            <a:r>
              <a:rPr lang="en-US" sz="1800" b="1" dirty="0">
                <a:latin typeface="Times New Roman" panose="02020603050405020304" pitchFamily="18" charset="0"/>
                <a:cs typeface="Times New Roman" panose="02020603050405020304" pitchFamily="18" charset="0"/>
              </a:rPr>
              <a:t>Assistance and Bill of Rights Act of </a:t>
            </a:r>
            <a:r>
              <a:rPr lang="en-US" sz="1800" b="1" dirty="0" smtClean="0">
                <a:latin typeface="Times New Roman" panose="02020603050405020304" pitchFamily="18" charset="0"/>
                <a:cs typeface="Times New Roman" panose="02020603050405020304" pitchFamily="18" charset="0"/>
              </a:rPr>
              <a:t>2000 defines </a:t>
            </a:r>
            <a:r>
              <a:rPr lang="en-US" sz="1800" b="1" dirty="0">
                <a:latin typeface="Times New Roman" panose="02020603050405020304" pitchFamily="18" charset="0"/>
                <a:cs typeface="Times New Roman" panose="02020603050405020304" pitchFamily="18" charset="0"/>
              </a:rPr>
              <a:t>“developmental disability” as a severe, chronic disability of an individual that:</a:t>
            </a:r>
          </a:p>
          <a:p>
            <a:pPr marL="0" indent="0">
              <a:lnSpc>
                <a:spcPct val="90000"/>
              </a:lnSpc>
              <a:buClr>
                <a:schemeClr val="bg2">
                  <a:lumMod val="20000"/>
                  <a:lumOff val="80000"/>
                </a:schemeClr>
              </a:buClr>
              <a:buSzPct val="150000"/>
            </a:pPr>
            <a:endParaRPr lang="en-US" sz="1800" b="1" dirty="0" smtClean="0">
              <a:latin typeface="Times New Roman" panose="02020603050405020304" pitchFamily="18" charset="0"/>
              <a:cs typeface="Times New Roman" panose="02020603050405020304" pitchFamily="18" charset="0"/>
            </a:endParaRPr>
          </a:p>
          <a:p>
            <a:r>
              <a:rPr lang="en-US" sz="1800" dirty="0" smtClean="0">
                <a:solidFill>
                  <a:schemeClr val="tx1"/>
                </a:solidFill>
                <a:latin typeface="Times New Roman" panose="02020603050405020304" pitchFamily="18" charset="0"/>
                <a:cs typeface="Times New Roman" panose="02020603050405020304" pitchFamily="18" charset="0"/>
              </a:rPr>
              <a:t>(</a:t>
            </a:r>
            <a:r>
              <a:rPr lang="en-US" sz="1800" dirty="0">
                <a:solidFill>
                  <a:schemeClr val="tx1"/>
                </a:solidFill>
                <a:latin typeface="Times New Roman" panose="02020603050405020304" pitchFamily="18" charset="0"/>
                <a:cs typeface="Times New Roman" panose="02020603050405020304" pitchFamily="18" charset="0"/>
              </a:rPr>
              <a:t>i) is attributable to a mental or physical impairment or combination of mental and physical impairments; </a:t>
            </a:r>
            <a:endParaRPr lang="en-US" sz="1800" dirty="0" smtClean="0">
              <a:solidFill>
                <a:schemeClr val="tx1"/>
              </a:solidFill>
              <a:latin typeface="Times New Roman" panose="02020603050405020304" pitchFamily="18" charset="0"/>
              <a:cs typeface="Times New Roman" panose="02020603050405020304" pitchFamily="18" charset="0"/>
            </a:endParaRPr>
          </a:p>
          <a:p>
            <a:r>
              <a:rPr lang="en-US" sz="1800" dirty="0" smtClean="0">
                <a:solidFill>
                  <a:schemeClr val="tx1"/>
                </a:solidFill>
                <a:latin typeface="Times New Roman" panose="02020603050405020304" pitchFamily="18" charset="0"/>
                <a:cs typeface="Times New Roman" panose="02020603050405020304" pitchFamily="18" charset="0"/>
              </a:rPr>
              <a:t>(</a:t>
            </a:r>
            <a:r>
              <a:rPr lang="en-US" sz="1800" dirty="0">
                <a:solidFill>
                  <a:schemeClr val="tx1"/>
                </a:solidFill>
                <a:latin typeface="Times New Roman" panose="02020603050405020304" pitchFamily="18" charset="0"/>
                <a:cs typeface="Times New Roman" panose="02020603050405020304" pitchFamily="18" charset="0"/>
              </a:rPr>
              <a:t>ii) is manifested before the individual attains age 22</a:t>
            </a:r>
            <a:r>
              <a:rPr lang="en-US" sz="1800" dirty="0" smtClean="0">
                <a:solidFill>
                  <a:schemeClr val="tx1"/>
                </a:solidFill>
                <a:latin typeface="Times New Roman" panose="02020603050405020304" pitchFamily="18" charset="0"/>
                <a:cs typeface="Times New Roman" panose="02020603050405020304" pitchFamily="18" charset="0"/>
              </a:rPr>
              <a:t>;</a:t>
            </a:r>
          </a:p>
          <a:p>
            <a:r>
              <a:rPr lang="en-US" sz="1800" dirty="0" smtClean="0">
                <a:solidFill>
                  <a:schemeClr val="tx1"/>
                </a:solidFill>
                <a:latin typeface="Times New Roman" panose="02020603050405020304" pitchFamily="18" charset="0"/>
                <a:cs typeface="Times New Roman" panose="02020603050405020304" pitchFamily="18" charset="0"/>
              </a:rPr>
              <a:t>(</a:t>
            </a:r>
            <a:r>
              <a:rPr lang="en-US" sz="1800" dirty="0">
                <a:solidFill>
                  <a:schemeClr val="tx1"/>
                </a:solidFill>
                <a:latin typeface="Times New Roman" panose="02020603050405020304" pitchFamily="18" charset="0"/>
                <a:cs typeface="Times New Roman" panose="02020603050405020304" pitchFamily="18" charset="0"/>
              </a:rPr>
              <a:t>iii) is likely to continue indefinitely</a:t>
            </a:r>
            <a:r>
              <a:rPr lang="en-US" sz="1800" dirty="0" smtClean="0">
                <a:solidFill>
                  <a:schemeClr val="tx1"/>
                </a:solidFill>
                <a:latin typeface="Times New Roman" panose="02020603050405020304" pitchFamily="18" charset="0"/>
                <a:cs typeface="Times New Roman" panose="02020603050405020304" pitchFamily="18" charset="0"/>
              </a:rPr>
              <a:t>;</a:t>
            </a:r>
          </a:p>
          <a:p>
            <a:r>
              <a:rPr lang="en-US" sz="1800" dirty="0" smtClean="0">
                <a:solidFill>
                  <a:schemeClr val="tx1"/>
                </a:solidFill>
                <a:latin typeface="Times New Roman" panose="02020603050405020304" pitchFamily="18" charset="0"/>
                <a:cs typeface="Times New Roman" panose="02020603050405020304" pitchFamily="18" charset="0"/>
              </a:rPr>
              <a:t>(</a:t>
            </a:r>
            <a:r>
              <a:rPr lang="en-US" sz="1800" dirty="0">
                <a:solidFill>
                  <a:schemeClr val="tx1"/>
                </a:solidFill>
                <a:latin typeface="Times New Roman" panose="02020603050405020304" pitchFamily="18" charset="0"/>
                <a:cs typeface="Times New Roman" panose="02020603050405020304" pitchFamily="18" charset="0"/>
              </a:rPr>
              <a:t>iv) results in substantial functional limitations in 3 or more of the following areas of major life activity: </a:t>
            </a: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Self-care</a:t>
            </a: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Receptive </a:t>
            </a:r>
            <a:r>
              <a:rPr lang="en-US" sz="1800" dirty="0">
                <a:solidFill>
                  <a:schemeClr val="tx1"/>
                </a:solidFill>
                <a:latin typeface="Times New Roman" panose="02020603050405020304" pitchFamily="18" charset="0"/>
                <a:cs typeface="Times New Roman" panose="02020603050405020304" pitchFamily="18" charset="0"/>
              </a:rPr>
              <a:t>and expressive </a:t>
            </a:r>
            <a:r>
              <a:rPr lang="en-US" sz="1800" dirty="0" smtClean="0">
                <a:solidFill>
                  <a:schemeClr val="tx1"/>
                </a:solidFill>
                <a:latin typeface="Times New Roman" panose="02020603050405020304" pitchFamily="18" charset="0"/>
                <a:cs typeface="Times New Roman" panose="02020603050405020304" pitchFamily="18" charset="0"/>
              </a:rPr>
              <a:t>language</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Learning</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Mobility </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Self-direction </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Capacity </a:t>
            </a:r>
            <a:r>
              <a:rPr lang="en-US" sz="1800" dirty="0">
                <a:solidFill>
                  <a:schemeClr val="tx1"/>
                </a:solidFill>
                <a:latin typeface="Times New Roman" panose="02020603050405020304" pitchFamily="18" charset="0"/>
                <a:cs typeface="Times New Roman" panose="02020603050405020304" pitchFamily="18" charset="0"/>
              </a:rPr>
              <a:t>for independent </a:t>
            </a:r>
            <a:r>
              <a:rPr lang="en-US" sz="1800" dirty="0" smtClean="0">
                <a:solidFill>
                  <a:schemeClr val="tx1"/>
                </a:solidFill>
                <a:latin typeface="Times New Roman" panose="02020603050405020304" pitchFamily="18" charset="0"/>
                <a:cs typeface="Times New Roman" panose="02020603050405020304" pitchFamily="18" charset="0"/>
              </a:rPr>
              <a:t>living</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Economic </a:t>
            </a:r>
            <a:r>
              <a:rPr lang="en-US" sz="1800" dirty="0">
                <a:solidFill>
                  <a:schemeClr val="tx1"/>
                </a:solidFill>
                <a:latin typeface="Times New Roman" panose="02020603050405020304" pitchFamily="18" charset="0"/>
                <a:cs typeface="Times New Roman" panose="02020603050405020304" pitchFamily="18" charset="0"/>
              </a:rPr>
              <a:t>self-sufficiency; and</a:t>
            </a:r>
          </a:p>
          <a:p>
            <a:r>
              <a:rPr lang="en-US" sz="1800" dirty="0">
                <a:solidFill>
                  <a:schemeClr val="tx1"/>
                </a:solidFill>
                <a:latin typeface="Times New Roman" panose="02020603050405020304" pitchFamily="18" charset="0"/>
                <a:cs typeface="Times New Roman" panose="02020603050405020304" pitchFamily="18" charset="0"/>
              </a:rPr>
              <a:t>(v) reflects the individual’s need for a combination and sequence of special, interdisciplinary, or generic services, individualized supports, or other forms of assistance that are of lifelong or extended </a:t>
            </a:r>
            <a:r>
              <a:rPr lang="en-US" sz="1800" dirty="0" smtClean="0">
                <a:solidFill>
                  <a:schemeClr val="tx1"/>
                </a:solidFill>
                <a:latin typeface="Times New Roman" panose="02020603050405020304" pitchFamily="18" charset="0"/>
                <a:cs typeface="Times New Roman" panose="02020603050405020304" pitchFamily="18" charset="0"/>
              </a:rPr>
              <a:t>duration.</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12290" name="Rectangle 2"/>
          <p:cNvSpPr>
            <a:spLocks noGrp="1" noChangeArrowheads="1"/>
          </p:cNvSpPr>
          <p:nvPr>
            <p:ph type="title"/>
          </p:nvPr>
        </p:nvSpPr>
        <p:spPr>
          <a:xfrm>
            <a:off x="1055077" y="310662"/>
            <a:ext cx="9519138"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Defining IDD for Data Collection</a:t>
            </a:r>
            <a:endParaRPr lang="en-US" sz="4000" dirty="0">
              <a:solidFill>
                <a:schemeClr val="bg2">
                  <a:lumMod val="20000"/>
                  <a:lumOff val="8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831392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090242" y="1465388"/>
            <a:ext cx="10656280" cy="4876800"/>
          </a:xfrm>
        </p:spPr>
        <p:txBody>
          <a:bodyPr>
            <a:noAutofit/>
          </a:bodyPr>
          <a:lstStyle/>
          <a:p>
            <a:pPr marL="0" indent="0">
              <a:lnSpc>
                <a:spcPct val="90000"/>
              </a:lnSpc>
              <a:buClr>
                <a:schemeClr val="bg2">
                  <a:lumMod val="20000"/>
                  <a:lumOff val="80000"/>
                </a:schemeClr>
              </a:buClr>
              <a:buSzPct val="150000"/>
            </a:pPr>
            <a:r>
              <a:rPr lang="en-US" sz="1800" b="1" dirty="0" smtClean="0">
                <a:solidFill>
                  <a:srgbClr val="DBCF85"/>
                </a:solidFill>
                <a:latin typeface="Times New Roman" panose="02020603050405020304" pitchFamily="18" charset="0"/>
                <a:cs typeface="Times New Roman" pitchFamily="18" charset="0"/>
              </a:rPr>
              <a:t>The Developmental Disabilities </a:t>
            </a:r>
            <a:r>
              <a:rPr lang="en-US" sz="1800" b="1" dirty="0">
                <a:latin typeface="Times New Roman" panose="02020603050405020304" pitchFamily="18" charset="0"/>
                <a:cs typeface="Times New Roman" panose="02020603050405020304" pitchFamily="18" charset="0"/>
              </a:rPr>
              <a:t>Assistance and Bill of Rights Act of </a:t>
            </a:r>
            <a:r>
              <a:rPr lang="en-US" sz="1800" b="1" dirty="0" smtClean="0">
                <a:latin typeface="Times New Roman" panose="02020603050405020304" pitchFamily="18" charset="0"/>
                <a:cs typeface="Times New Roman" panose="02020603050405020304" pitchFamily="18" charset="0"/>
              </a:rPr>
              <a:t>2000 defines </a:t>
            </a:r>
            <a:r>
              <a:rPr lang="en-US" sz="1800" b="1" dirty="0">
                <a:latin typeface="Times New Roman" panose="02020603050405020304" pitchFamily="18" charset="0"/>
                <a:cs typeface="Times New Roman" panose="02020603050405020304" pitchFamily="18" charset="0"/>
              </a:rPr>
              <a:t>“developmental disability” as a severe, chronic disability of an individual that:</a:t>
            </a:r>
          </a:p>
          <a:p>
            <a:pPr marL="0" indent="0">
              <a:lnSpc>
                <a:spcPct val="90000"/>
              </a:lnSpc>
              <a:buClr>
                <a:schemeClr val="bg2">
                  <a:lumMod val="20000"/>
                  <a:lumOff val="80000"/>
                </a:schemeClr>
              </a:buClr>
              <a:buSzPct val="150000"/>
            </a:pPr>
            <a:endParaRPr lang="en-US" sz="1800" b="1" dirty="0" smtClean="0">
              <a:latin typeface="Times New Roman" panose="02020603050405020304" pitchFamily="18" charset="0"/>
              <a:cs typeface="Times New Roman" panose="02020603050405020304" pitchFamily="18" charset="0"/>
            </a:endParaRPr>
          </a:p>
          <a:p>
            <a:r>
              <a:rPr lang="en-US" sz="1800" dirty="0" smtClean="0">
                <a:solidFill>
                  <a:schemeClr val="tx1"/>
                </a:solidFill>
                <a:latin typeface="Times New Roman" panose="02020603050405020304" pitchFamily="18" charset="0"/>
                <a:cs typeface="Times New Roman" panose="02020603050405020304" pitchFamily="18" charset="0"/>
              </a:rPr>
              <a:t>(</a:t>
            </a:r>
            <a:r>
              <a:rPr lang="en-US" sz="1800" dirty="0">
                <a:solidFill>
                  <a:schemeClr val="tx1"/>
                </a:solidFill>
                <a:latin typeface="Times New Roman" panose="02020603050405020304" pitchFamily="18" charset="0"/>
                <a:cs typeface="Times New Roman" panose="02020603050405020304" pitchFamily="18" charset="0"/>
              </a:rPr>
              <a:t>i) is attributable to a mental or physical impairment or combination of mental and physical impairments; </a:t>
            </a:r>
            <a:endParaRPr lang="en-US" sz="1800" dirty="0" smtClean="0">
              <a:solidFill>
                <a:schemeClr val="tx1"/>
              </a:solidFill>
              <a:latin typeface="Times New Roman" panose="02020603050405020304" pitchFamily="18" charset="0"/>
              <a:cs typeface="Times New Roman" panose="02020603050405020304" pitchFamily="18" charset="0"/>
            </a:endParaRPr>
          </a:p>
          <a:p>
            <a:r>
              <a:rPr lang="en-US" sz="1800" dirty="0" smtClean="0">
                <a:solidFill>
                  <a:schemeClr val="tx1"/>
                </a:solidFill>
                <a:latin typeface="Times New Roman" panose="02020603050405020304" pitchFamily="18" charset="0"/>
                <a:cs typeface="Times New Roman" panose="02020603050405020304" pitchFamily="18" charset="0"/>
              </a:rPr>
              <a:t>(</a:t>
            </a:r>
            <a:r>
              <a:rPr lang="en-US" sz="1800" dirty="0">
                <a:solidFill>
                  <a:schemeClr val="tx1"/>
                </a:solidFill>
                <a:latin typeface="Times New Roman" panose="02020603050405020304" pitchFamily="18" charset="0"/>
                <a:cs typeface="Times New Roman" panose="02020603050405020304" pitchFamily="18" charset="0"/>
              </a:rPr>
              <a:t>ii) is manifested before the individual attains age 22</a:t>
            </a:r>
            <a:r>
              <a:rPr lang="en-US" sz="1800" dirty="0" smtClean="0">
                <a:solidFill>
                  <a:schemeClr val="tx1"/>
                </a:solidFill>
                <a:latin typeface="Times New Roman" panose="02020603050405020304" pitchFamily="18" charset="0"/>
                <a:cs typeface="Times New Roman" panose="02020603050405020304" pitchFamily="18" charset="0"/>
              </a:rPr>
              <a:t>; </a:t>
            </a:r>
          </a:p>
          <a:p>
            <a:r>
              <a:rPr lang="en-US" sz="1800" dirty="0" smtClean="0">
                <a:solidFill>
                  <a:schemeClr val="tx1"/>
                </a:solidFill>
                <a:latin typeface="Times New Roman" panose="02020603050405020304" pitchFamily="18" charset="0"/>
                <a:cs typeface="Times New Roman" panose="02020603050405020304" pitchFamily="18" charset="0"/>
              </a:rPr>
              <a:t>(</a:t>
            </a:r>
            <a:r>
              <a:rPr lang="en-US" sz="1800" dirty="0">
                <a:solidFill>
                  <a:schemeClr val="tx1"/>
                </a:solidFill>
                <a:latin typeface="Times New Roman" panose="02020603050405020304" pitchFamily="18" charset="0"/>
                <a:cs typeface="Times New Roman" panose="02020603050405020304" pitchFamily="18" charset="0"/>
              </a:rPr>
              <a:t>iii) is likely to continue indefinitely</a:t>
            </a:r>
            <a:r>
              <a:rPr lang="en-US" sz="1800" dirty="0" smtClean="0">
                <a:solidFill>
                  <a:schemeClr val="tx1"/>
                </a:solidFill>
                <a:latin typeface="Times New Roman" panose="02020603050405020304" pitchFamily="18" charset="0"/>
                <a:cs typeface="Times New Roman" panose="02020603050405020304" pitchFamily="18" charset="0"/>
              </a:rPr>
              <a:t>;</a:t>
            </a:r>
          </a:p>
          <a:p>
            <a:r>
              <a:rPr lang="en-US" sz="1800" dirty="0" smtClean="0">
                <a:solidFill>
                  <a:schemeClr val="tx1"/>
                </a:solidFill>
                <a:latin typeface="Times New Roman" panose="02020603050405020304" pitchFamily="18" charset="0"/>
                <a:cs typeface="Times New Roman" panose="02020603050405020304" pitchFamily="18" charset="0"/>
              </a:rPr>
              <a:t>(</a:t>
            </a:r>
            <a:r>
              <a:rPr lang="en-US" sz="1800" dirty="0">
                <a:solidFill>
                  <a:schemeClr val="tx1"/>
                </a:solidFill>
                <a:latin typeface="Times New Roman" panose="02020603050405020304" pitchFamily="18" charset="0"/>
                <a:cs typeface="Times New Roman" panose="02020603050405020304" pitchFamily="18" charset="0"/>
              </a:rPr>
              <a:t>iv) results in substantial functional limitations in 3 or more of the following areas of major life activity: </a:t>
            </a: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Self-care</a:t>
            </a: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Receptive </a:t>
            </a:r>
            <a:r>
              <a:rPr lang="en-US" sz="1800" dirty="0">
                <a:solidFill>
                  <a:schemeClr val="tx1"/>
                </a:solidFill>
                <a:latin typeface="Times New Roman" panose="02020603050405020304" pitchFamily="18" charset="0"/>
                <a:cs typeface="Times New Roman" panose="02020603050405020304" pitchFamily="18" charset="0"/>
              </a:rPr>
              <a:t>and expressive </a:t>
            </a:r>
            <a:r>
              <a:rPr lang="en-US" sz="1800" dirty="0" smtClean="0">
                <a:solidFill>
                  <a:schemeClr val="tx1"/>
                </a:solidFill>
                <a:latin typeface="Times New Roman" panose="02020603050405020304" pitchFamily="18" charset="0"/>
                <a:cs typeface="Times New Roman" panose="02020603050405020304" pitchFamily="18" charset="0"/>
              </a:rPr>
              <a:t>language</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Learning</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Mobility </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Self-direction </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Capacity </a:t>
            </a:r>
            <a:r>
              <a:rPr lang="en-US" sz="1800" dirty="0">
                <a:solidFill>
                  <a:schemeClr val="tx1"/>
                </a:solidFill>
                <a:latin typeface="Times New Roman" panose="02020603050405020304" pitchFamily="18" charset="0"/>
                <a:cs typeface="Times New Roman" panose="02020603050405020304" pitchFamily="18" charset="0"/>
              </a:rPr>
              <a:t>for independent </a:t>
            </a:r>
            <a:r>
              <a:rPr lang="en-US" sz="1800" dirty="0" smtClean="0">
                <a:solidFill>
                  <a:schemeClr val="tx1"/>
                </a:solidFill>
                <a:latin typeface="Times New Roman" panose="02020603050405020304" pitchFamily="18" charset="0"/>
                <a:cs typeface="Times New Roman" panose="02020603050405020304" pitchFamily="18" charset="0"/>
              </a:rPr>
              <a:t>living</a:t>
            </a:r>
            <a:endParaRPr lang="en-US" sz="1800" dirty="0">
              <a:solidFill>
                <a:schemeClr val="tx1"/>
              </a:solidFill>
              <a:latin typeface="Times New Roman" panose="02020603050405020304" pitchFamily="18" charset="0"/>
              <a:cs typeface="Times New Roman" panose="02020603050405020304" pitchFamily="18" charset="0"/>
            </a:endParaRPr>
          </a:p>
          <a:p>
            <a:pPr marL="692150" lvl="1" indent="-292100">
              <a:buFont typeface="+mj-lt"/>
              <a:buAutoNum type="arabicPeriod"/>
            </a:pPr>
            <a:r>
              <a:rPr lang="en-US" sz="1800" dirty="0" smtClean="0">
                <a:solidFill>
                  <a:schemeClr val="tx1"/>
                </a:solidFill>
                <a:latin typeface="Times New Roman" panose="02020603050405020304" pitchFamily="18" charset="0"/>
                <a:cs typeface="Times New Roman" panose="02020603050405020304" pitchFamily="18" charset="0"/>
              </a:rPr>
              <a:t>Economic </a:t>
            </a:r>
            <a:r>
              <a:rPr lang="en-US" sz="1800" dirty="0">
                <a:solidFill>
                  <a:schemeClr val="tx1"/>
                </a:solidFill>
                <a:latin typeface="Times New Roman" panose="02020603050405020304" pitchFamily="18" charset="0"/>
                <a:cs typeface="Times New Roman" panose="02020603050405020304" pitchFamily="18" charset="0"/>
              </a:rPr>
              <a:t>self-sufficiency; and</a:t>
            </a:r>
          </a:p>
          <a:p>
            <a:r>
              <a:rPr lang="en-US" sz="1800" dirty="0">
                <a:solidFill>
                  <a:schemeClr val="tx1"/>
                </a:solidFill>
                <a:latin typeface="Times New Roman" panose="02020603050405020304" pitchFamily="18" charset="0"/>
                <a:cs typeface="Times New Roman" panose="02020603050405020304" pitchFamily="18" charset="0"/>
              </a:rPr>
              <a:t>(v) reflects the individual’s need for a combination and sequence of special, interdisciplinary, or generic services, individualized supports, or other forms of assistance that are of lifelong or extended </a:t>
            </a:r>
            <a:r>
              <a:rPr lang="en-US" sz="1800" dirty="0" smtClean="0">
                <a:solidFill>
                  <a:schemeClr val="tx1"/>
                </a:solidFill>
                <a:latin typeface="Times New Roman" panose="02020603050405020304" pitchFamily="18" charset="0"/>
                <a:cs typeface="Times New Roman" panose="02020603050405020304" pitchFamily="18" charset="0"/>
              </a:rPr>
              <a:t>duration.</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12290" name="Rectangle 2"/>
          <p:cNvSpPr>
            <a:spLocks noGrp="1" noChangeArrowheads="1"/>
          </p:cNvSpPr>
          <p:nvPr>
            <p:ph type="title"/>
          </p:nvPr>
        </p:nvSpPr>
        <p:spPr>
          <a:xfrm>
            <a:off x="1055077" y="310662"/>
            <a:ext cx="9519138"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Focusing the Definition of IDD</a:t>
            </a:r>
            <a:endParaRPr lang="en-US" sz="4000" dirty="0">
              <a:solidFill>
                <a:schemeClr val="bg2">
                  <a:lumMod val="20000"/>
                  <a:lumOff val="80000"/>
                </a:schemeClr>
              </a:solidFill>
              <a:latin typeface="Times New Roman" pitchFamily="18" charset="0"/>
              <a:cs typeface="Times New Roman" pitchFamily="18" charset="0"/>
            </a:endParaRPr>
          </a:p>
        </p:txBody>
      </p:sp>
      <p:sp>
        <p:nvSpPr>
          <p:cNvPr id="5" name="Right Arrow 4"/>
          <p:cNvSpPr/>
          <p:nvPr/>
        </p:nvSpPr>
        <p:spPr>
          <a:xfrm>
            <a:off x="480646" y="2704122"/>
            <a:ext cx="574431" cy="274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stretch>
            <a:fillRect/>
          </a:stretch>
        </p:blipFill>
        <p:spPr>
          <a:xfrm>
            <a:off x="451521" y="3362945"/>
            <a:ext cx="603556" cy="335309"/>
          </a:xfrm>
          <a:prstGeom prst="rect">
            <a:avLst/>
          </a:prstGeom>
        </p:spPr>
      </p:pic>
    </p:spTree>
    <p:extLst>
      <p:ext uri="{BB962C8B-B14F-4D97-AF65-F5344CB8AC3E}">
        <p14:creationId xmlns:p14="http://schemas.microsoft.com/office/powerpoint/2010/main" val="4170572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090242" y="1441942"/>
            <a:ext cx="10656280" cy="4876800"/>
          </a:xfrm>
        </p:spPr>
        <p:txBody>
          <a:bodyPr>
            <a:noAutofit/>
          </a:bodyPr>
          <a:lstStyle/>
          <a:p>
            <a:r>
              <a:rPr lang="en-US" sz="2200" dirty="0" smtClean="0">
                <a:solidFill>
                  <a:schemeClr val="tx1"/>
                </a:solidFill>
                <a:latin typeface="Times New Roman" panose="02020603050405020304" pitchFamily="18" charset="0"/>
                <a:cs typeface="Times New Roman" panose="02020603050405020304" pitchFamily="18" charset="0"/>
              </a:rPr>
              <a:t>(ii</a:t>
            </a:r>
            <a:r>
              <a:rPr lang="en-US" sz="2200" dirty="0">
                <a:solidFill>
                  <a:schemeClr val="tx1"/>
                </a:solidFill>
                <a:latin typeface="Times New Roman" panose="02020603050405020304" pitchFamily="18" charset="0"/>
                <a:cs typeface="Times New Roman" panose="02020603050405020304" pitchFamily="18" charset="0"/>
              </a:rPr>
              <a:t>) is manifested before the individual attains age 22</a:t>
            </a:r>
            <a:r>
              <a:rPr lang="en-US" sz="2200" dirty="0" smtClean="0">
                <a:solidFill>
                  <a:schemeClr val="tx1"/>
                </a:solidFill>
                <a:latin typeface="Times New Roman" panose="02020603050405020304" pitchFamily="18" charset="0"/>
                <a:cs typeface="Times New Roman" panose="02020603050405020304" pitchFamily="18" charset="0"/>
              </a:rPr>
              <a:t>; </a:t>
            </a:r>
          </a:p>
          <a:p>
            <a:r>
              <a:rPr lang="en-US" sz="2200" dirty="0" smtClean="0">
                <a:solidFill>
                  <a:schemeClr val="tx1"/>
                </a:solidFill>
                <a:latin typeface="Times New Roman" panose="02020603050405020304" pitchFamily="18" charset="0"/>
                <a:cs typeface="Times New Roman" panose="02020603050405020304" pitchFamily="18" charset="0"/>
              </a:rPr>
              <a:t>(</a:t>
            </a:r>
            <a:r>
              <a:rPr lang="en-US" sz="2200" dirty="0">
                <a:solidFill>
                  <a:schemeClr val="tx1"/>
                </a:solidFill>
                <a:latin typeface="Times New Roman" panose="02020603050405020304" pitchFamily="18" charset="0"/>
                <a:cs typeface="Times New Roman" panose="02020603050405020304" pitchFamily="18" charset="0"/>
              </a:rPr>
              <a:t>iv) results in substantial functional limitations in 3 or more of the </a:t>
            </a:r>
            <a:r>
              <a:rPr lang="en-US" sz="2200" dirty="0" smtClean="0">
                <a:solidFill>
                  <a:schemeClr val="tx1"/>
                </a:solidFill>
                <a:latin typeface="Times New Roman" panose="02020603050405020304" pitchFamily="18" charset="0"/>
                <a:cs typeface="Times New Roman" panose="02020603050405020304" pitchFamily="18" charset="0"/>
              </a:rPr>
              <a:t>following</a:t>
            </a:r>
          </a:p>
          <a:p>
            <a:r>
              <a:rPr lang="en-US" sz="2200" dirty="0">
                <a:solidFill>
                  <a:schemeClr val="tx1"/>
                </a:solidFill>
                <a:latin typeface="Times New Roman" panose="02020603050405020304" pitchFamily="18" charset="0"/>
                <a:cs typeface="Times New Roman" panose="02020603050405020304" pitchFamily="18" charset="0"/>
              </a:rPr>
              <a:t>	</a:t>
            </a:r>
            <a:r>
              <a:rPr lang="en-US" sz="2200" dirty="0" smtClean="0">
                <a:solidFill>
                  <a:schemeClr val="tx1"/>
                </a:solidFill>
                <a:latin typeface="Times New Roman" panose="02020603050405020304" pitchFamily="18" charset="0"/>
                <a:cs typeface="Times New Roman" panose="02020603050405020304" pitchFamily="18" charset="0"/>
              </a:rPr>
              <a:t>  areas </a:t>
            </a:r>
            <a:r>
              <a:rPr lang="en-US" sz="2200" dirty="0">
                <a:solidFill>
                  <a:schemeClr val="tx1"/>
                </a:solidFill>
                <a:latin typeface="Times New Roman" panose="02020603050405020304" pitchFamily="18" charset="0"/>
                <a:cs typeface="Times New Roman" panose="02020603050405020304" pitchFamily="18" charset="0"/>
              </a:rPr>
              <a:t>of major life activity: </a:t>
            </a: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Self-care</a:t>
            </a: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Receptive </a:t>
            </a:r>
            <a:r>
              <a:rPr lang="en-US" sz="2200" dirty="0">
                <a:solidFill>
                  <a:schemeClr val="tx1"/>
                </a:solidFill>
                <a:latin typeface="Times New Roman" panose="02020603050405020304" pitchFamily="18" charset="0"/>
                <a:cs typeface="Times New Roman" panose="02020603050405020304" pitchFamily="18" charset="0"/>
              </a:rPr>
              <a:t>and expressive </a:t>
            </a:r>
            <a:r>
              <a:rPr lang="en-US" sz="2200" dirty="0" smtClean="0">
                <a:solidFill>
                  <a:schemeClr val="tx1"/>
                </a:solidFill>
                <a:latin typeface="Times New Roman" panose="02020603050405020304" pitchFamily="18" charset="0"/>
                <a:cs typeface="Times New Roman" panose="02020603050405020304" pitchFamily="18" charset="0"/>
              </a:rPr>
              <a:t>language</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Learning</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Mobility </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Self-direction </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Capacity </a:t>
            </a:r>
            <a:r>
              <a:rPr lang="en-US" sz="2200" dirty="0">
                <a:solidFill>
                  <a:schemeClr val="tx1"/>
                </a:solidFill>
                <a:latin typeface="Times New Roman" panose="02020603050405020304" pitchFamily="18" charset="0"/>
                <a:cs typeface="Times New Roman" panose="02020603050405020304" pitchFamily="18" charset="0"/>
              </a:rPr>
              <a:t>for independent </a:t>
            </a:r>
            <a:r>
              <a:rPr lang="en-US" sz="2200" dirty="0" smtClean="0">
                <a:solidFill>
                  <a:schemeClr val="tx1"/>
                </a:solidFill>
                <a:latin typeface="Times New Roman" panose="02020603050405020304" pitchFamily="18" charset="0"/>
                <a:cs typeface="Times New Roman" panose="02020603050405020304" pitchFamily="18" charset="0"/>
              </a:rPr>
              <a:t>living</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Economic self-sufficiency</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12290" name="Rectangle 2"/>
          <p:cNvSpPr>
            <a:spLocks noGrp="1" noChangeArrowheads="1"/>
          </p:cNvSpPr>
          <p:nvPr>
            <p:ph type="title"/>
          </p:nvPr>
        </p:nvSpPr>
        <p:spPr>
          <a:xfrm>
            <a:off x="1055077" y="310662"/>
            <a:ext cx="9519138"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Identifying Existing Questions</a:t>
            </a:r>
            <a:endParaRPr lang="en-US" sz="4000" dirty="0">
              <a:solidFill>
                <a:schemeClr val="bg2">
                  <a:lumMod val="20000"/>
                  <a:lumOff val="80000"/>
                </a:schemeClr>
              </a:solidFill>
              <a:latin typeface="Times New Roman" pitchFamily="18" charset="0"/>
              <a:cs typeface="Times New Roman" pitchFamily="18" charset="0"/>
            </a:endParaRPr>
          </a:p>
        </p:txBody>
      </p:sp>
      <p:pic>
        <p:nvPicPr>
          <p:cNvPr id="3" name="Picture 2"/>
          <p:cNvPicPr>
            <a:picLocks noChangeAspect="1"/>
          </p:cNvPicPr>
          <p:nvPr/>
        </p:nvPicPr>
        <p:blipFill>
          <a:blip r:embed="rId3"/>
          <a:stretch>
            <a:fillRect/>
          </a:stretch>
        </p:blipFill>
        <p:spPr>
          <a:xfrm>
            <a:off x="1936983" y="3097259"/>
            <a:ext cx="469433" cy="384081"/>
          </a:xfrm>
          <a:prstGeom prst="rect">
            <a:avLst/>
          </a:prstGeom>
          <a:noFill/>
        </p:spPr>
      </p:pic>
      <p:pic>
        <p:nvPicPr>
          <p:cNvPr id="4" name="Picture 3"/>
          <p:cNvPicPr>
            <a:picLocks noChangeAspect="1"/>
          </p:cNvPicPr>
          <p:nvPr/>
        </p:nvPicPr>
        <p:blipFill>
          <a:blip r:embed="rId4"/>
          <a:stretch>
            <a:fillRect/>
          </a:stretch>
        </p:blipFill>
        <p:spPr>
          <a:xfrm>
            <a:off x="1936983" y="3884659"/>
            <a:ext cx="469433" cy="384081"/>
          </a:xfrm>
          <a:prstGeom prst="rect">
            <a:avLst/>
          </a:prstGeom>
        </p:spPr>
      </p:pic>
      <p:pic>
        <p:nvPicPr>
          <p:cNvPr id="7" name="Picture 6"/>
          <p:cNvPicPr>
            <a:picLocks noChangeAspect="1"/>
          </p:cNvPicPr>
          <p:nvPr/>
        </p:nvPicPr>
        <p:blipFill>
          <a:blip r:embed="rId5"/>
          <a:stretch>
            <a:fillRect/>
          </a:stretch>
        </p:blipFill>
        <p:spPr>
          <a:xfrm>
            <a:off x="1911583" y="5065759"/>
            <a:ext cx="469433" cy="384081"/>
          </a:xfrm>
          <a:prstGeom prst="rect">
            <a:avLst/>
          </a:prstGeom>
        </p:spPr>
      </p:pic>
      <p:pic>
        <p:nvPicPr>
          <p:cNvPr id="8" name="Picture 7"/>
          <p:cNvPicPr>
            <a:picLocks noChangeAspect="1"/>
          </p:cNvPicPr>
          <p:nvPr/>
        </p:nvPicPr>
        <p:blipFill>
          <a:blip r:embed="rId4"/>
          <a:stretch>
            <a:fillRect/>
          </a:stretch>
        </p:blipFill>
        <p:spPr>
          <a:xfrm>
            <a:off x="1936983" y="2690859"/>
            <a:ext cx="469433" cy="384081"/>
          </a:xfrm>
          <a:prstGeom prst="rect">
            <a:avLst/>
          </a:prstGeom>
        </p:spPr>
      </p:pic>
    </p:spTree>
    <p:extLst>
      <p:ext uri="{BB962C8B-B14F-4D97-AF65-F5344CB8AC3E}">
        <p14:creationId xmlns:p14="http://schemas.microsoft.com/office/powerpoint/2010/main" val="3226731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090242" y="1465388"/>
            <a:ext cx="10656280" cy="4876800"/>
          </a:xfrm>
        </p:spPr>
        <p:txBody>
          <a:bodyPr>
            <a:noAutofit/>
          </a:bodyPr>
          <a:lstStyle/>
          <a:p>
            <a:r>
              <a:rPr lang="en-US" sz="2200" dirty="0" smtClean="0">
                <a:solidFill>
                  <a:schemeClr val="tx1"/>
                </a:solidFill>
                <a:latin typeface="Times New Roman" panose="02020603050405020304" pitchFamily="18" charset="0"/>
                <a:cs typeface="Times New Roman" panose="02020603050405020304" pitchFamily="18" charset="0"/>
              </a:rPr>
              <a:t>(ii</a:t>
            </a:r>
            <a:r>
              <a:rPr lang="en-US" sz="2200" dirty="0">
                <a:solidFill>
                  <a:schemeClr val="tx1"/>
                </a:solidFill>
                <a:latin typeface="Times New Roman" panose="02020603050405020304" pitchFamily="18" charset="0"/>
                <a:cs typeface="Times New Roman" panose="02020603050405020304" pitchFamily="18" charset="0"/>
              </a:rPr>
              <a:t>) is manifested before the individual attains age 22</a:t>
            </a:r>
            <a:r>
              <a:rPr lang="en-US" sz="2200" dirty="0" smtClean="0">
                <a:solidFill>
                  <a:schemeClr val="tx1"/>
                </a:solidFill>
                <a:latin typeface="Times New Roman" panose="02020603050405020304" pitchFamily="18" charset="0"/>
                <a:cs typeface="Times New Roman" panose="02020603050405020304" pitchFamily="18" charset="0"/>
              </a:rPr>
              <a:t>; </a:t>
            </a:r>
          </a:p>
          <a:p>
            <a:r>
              <a:rPr lang="en-US" sz="2200" dirty="0" smtClean="0">
                <a:solidFill>
                  <a:schemeClr val="tx1"/>
                </a:solidFill>
                <a:latin typeface="Times New Roman" panose="02020603050405020304" pitchFamily="18" charset="0"/>
                <a:cs typeface="Times New Roman" panose="02020603050405020304" pitchFamily="18" charset="0"/>
              </a:rPr>
              <a:t>(</a:t>
            </a:r>
            <a:r>
              <a:rPr lang="en-US" sz="2200" dirty="0">
                <a:solidFill>
                  <a:schemeClr val="tx1"/>
                </a:solidFill>
                <a:latin typeface="Times New Roman" panose="02020603050405020304" pitchFamily="18" charset="0"/>
                <a:cs typeface="Times New Roman" panose="02020603050405020304" pitchFamily="18" charset="0"/>
              </a:rPr>
              <a:t>iv) results in substantial functional limitations in 3 or more of the </a:t>
            </a:r>
            <a:r>
              <a:rPr lang="en-US" sz="2200" dirty="0" smtClean="0">
                <a:solidFill>
                  <a:schemeClr val="tx1"/>
                </a:solidFill>
                <a:latin typeface="Times New Roman" panose="02020603050405020304" pitchFamily="18" charset="0"/>
                <a:cs typeface="Times New Roman" panose="02020603050405020304" pitchFamily="18" charset="0"/>
              </a:rPr>
              <a:t>following</a:t>
            </a:r>
          </a:p>
          <a:p>
            <a:r>
              <a:rPr lang="en-US" sz="2200" dirty="0">
                <a:solidFill>
                  <a:schemeClr val="tx1"/>
                </a:solidFill>
                <a:latin typeface="Times New Roman" panose="02020603050405020304" pitchFamily="18" charset="0"/>
                <a:cs typeface="Times New Roman" panose="02020603050405020304" pitchFamily="18" charset="0"/>
              </a:rPr>
              <a:t>	</a:t>
            </a:r>
            <a:r>
              <a:rPr lang="en-US" sz="2200" dirty="0" smtClean="0">
                <a:solidFill>
                  <a:schemeClr val="tx1"/>
                </a:solidFill>
                <a:latin typeface="Times New Roman" panose="02020603050405020304" pitchFamily="18" charset="0"/>
                <a:cs typeface="Times New Roman" panose="02020603050405020304" pitchFamily="18" charset="0"/>
              </a:rPr>
              <a:t>  areas </a:t>
            </a:r>
            <a:r>
              <a:rPr lang="en-US" sz="2200" dirty="0">
                <a:solidFill>
                  <a:schemeClr val="tx1"/>
                </a:solidFill>
                <a:latin typeface="Times New Roman" panose="02020603050405020304" pitchFamily="18" charset="0"/>
                <a:cs typeface="Times New Roman" panose="02020603050405020304" pitchFamily="18" charset="0"/>
              </a:rPr>
              <a:t>of major life activity: </a:t>
            </a: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Self-care</a:t>
            </a: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Receptive </a:t>
            </a:r>
            <a:r>
              <a:rPr lang="en-US" sz="2200" dirty="0">
                <a:solidFill>
                  <a:schemeClr val="tx1"/>
                </a:solidFill>
                <a:latin typeface="Times New Roman" panose="02020603050405020304" pitchFamily="18" charset="0"/>
                <a:cs typeface="Times New Roman" panose="02020603050405020304" pitchFamily="18" charset="0"/>
              </a:rPr>
              <a:t>and expressive </a:t>
            </a:r>
            <a:r>
              <a:rPr lang="en-US" sz="2200" dirty="0" smtClean="0">
                <a:solidFill>
                  <a:schemeClr val="tx1"/>
                </a:solidFill>
                <a:latin typeface="Times New Roman" panose="02020603050405020304" pitchFamily="18" charset="0"/>
                <a:cs typeface="Times New Roman" panose="02020603050405020304" pitchFamily="18" charset="0"/>
              </a:rPr>
              <a:t>language</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Learning</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Mobility </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Self-direction </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Capacity </a:t>
            </a:r>
            <a:r>
              <a:rPr lang="en-US" sz="2200" dirty="0">
                <a:solidFill>
                  <a:schemeClr val="tx1"/>
                </a:solidFill>
                <a:latin typeface="Times New Roman" panose="02020603050405020304" pitchFamily="18" charset="0"/>
                <a:cs typeface="Times New Roman" panose="02020603050405020304" pitchFamily="18" charset="0"/>
              </a:rPr>
              <a:t>for independent </a:t>
            </a:r>
            <a:r>
              <a:rPr lang="en-US" sz="2200" dirty="0" smtClean="0">
                <a:solidFill>
                  <a:schemeClr val="tx1"/>
                </a:solidFill>
                <a:latin typeface="Times New Roman" panose="02020603050405020304" pitchFamily="18" charset="0"/>
                <a:cs typeface="Times New Roman" panose="02020603050405020304" pitchFamily="18" charset="0"/>
              </a:rPr>
              <a:t>living</a:t>
            </a:r>
            <a:endParaRPr lang="en-US" sz="2200" dirty="0">
              <a:solidFill>
                <a:schemeClr val="tx1"/>
              </a:solidFill>
              <a:latin typeface="Times New Roman" panose="02020603050405020304" pitchFamily="18" charset="0"/>
              <a:cs typeface="Times New Roman" panose="02020603050405020304" pitchFamily="18" charset="0"/>
            </a:endParaRPr>
          </a:p>
          <a:p>
            <a:pPr marL="1549400" lvl="3" indent="-292100">
              <a:buFont typeface="+mj-lt"/>
              <a:buAutoNum type="arabicPeriod"/>
            </a:pPr>
            <a:r>
              <a:rPr lang="en-US" sz="2200" dirty="0" smtClean="0">
                <a:solidFill>
                  <a:schemeClr val="tx1"/>
                </a:solidFill>
                <a:latin typeface="Times New Roman" panose="02020603050405020304" pitchFamily="18" charset="0"/>
                <a:cs typeface="Times New Roman" panose="02020603050405020304" pitchFamily="18" charset="0"/>
              </a:rPr>
              <a:t>Economic self-sufficiency</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12290" name="Rectangle 2"/>
          <p:cNvSpPr>
            <a:spLocks noGrp="1" noChangeArrowheads="1"/>
          </p:cNvSpPr>
          <p:nvPr>
            <p:ph type="title"/>
          </p:nvPr>
        </p:nvSpPr>
        <p:spPr>
          <a:xfrm>
            <a:off x="1160583" y="310662"/>
            <a:ext cx="9894277"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Identifying Question Development Priorities</a:t>
            </a:r>
            <a:endParaRPr lang="en-US" sz="4000" dirty="0">
              <a:solidFill>
                <a:schemeClr val="bg2">
                  <a:lumMod val="20000"/>
                  <a:lumOff val="80000"/>
                </a:schemeClr>
              </a:solidFill>
              <a:latin typeface="Times New Roman" pitchFamily="18" charset="0"/>
              <a:cs typeface="Times New Roman" pitchFamily="18" charset="0"/>
            </a:endParaRPr>
          </a:p>
        </p:txBody>
      </p:sp>
      <p:sp>
        <p:nvSpPr>
          <p:cNvPr id="2" name="5-Point Star 1"/>
          <p:cNvSpPr/>
          <p:nvPr/>
        </p:nvSpPr>
        <p:spPr>
          <a:xfrm>
            <a:off x="1994877" y="2692400"/>
            <a:ext cx="380023" cy="3175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3"/>
          <a:stretch>
            <a:fillRect/>
          </a:stretch>
        </p:blipFill>
        <p:spPr>
          <a:xfrm>
            <a:off x="1936983" y="3097259"/>
            <a:ext cx="469433" cy="384081"/>
          </a:xfrm>
          <a:prstGeom prst="rect">
            <a:avLst/>
          </a:prstGeom>
        </p:spPr>
      </p:pic>
      <p:pic>
        <p:nvPicPr>
          <p:cNvPr id="4" name="Picture 3"/>
          <p:cNvPicPr>
            <a:picLocks noChangeAspect="1"/>
          </p:cNvPicPr>
          <p:nvPr/>
        </p:nvPicPr>
        <p:blipFill>
          <a:blip r:embed="rId4"/>
          <a:stretch>
            <a:fillRect/>
          </a:stretch>
        </p:blipFill>
        <p:spPr>
          <a:xfrm>
            <a:off x="1936983" y="3884659"/>
            <a:ext cx="469433" cy="384081"/>
          </a:xfrm>
          <a:prstGeom prst="rect">
            <a:avLst/>
          </a:prstGeom>
        </p:spPr>
      </p:pic>
      <p:pic>
        <p:nvPicPr>
          <p:cNvPr id="7" name="Picture 6"/>
          <p:cNvPicPr>
            <a:picLocks noChangeAspect="1"/>
          </p:cNvPicPr>
          <p:nvPr/>
        </p:nvPicPr>
        <p:blipFill>
          <a:blip r:embed="rId5"/>
          <a:stretch>
            <a:fillRect/>
          </a:stretch>
        </p:blipFill>
        <p:spPr>
          <a:xfrm>
            <a:off x="1911583" y="5065759"/>
            <a:ext cx="469433" cy="384081"/>
          </a:xfrm>
          <a:prstGeom prst="rect">
            <a:avLst/>
          </a:prstGeom>
        </p:spPr>
      </p:pic>
      <p:pic>
        <p:nvPicPr>
          <p:cNvPr id="5" name="Picture 4"/>
          <p:cNvPicPr>
            <a:picLocks noChangeAspect="1"/>
          </p:cNvPicPr>
          <p:nvPr/>
        </p:nvPicPr>
        <p:blipFill>
          <a:blip r:embed="rId6"/>
          <a:stretch>
            <a:fillRect/>
          </a:stretch>
        </p:blipFill>
        <p:spPr>
          <a:xfrm>
            <a:off x="460222" y="1534145"/>
            <a:ext cx="603556" cy="335309"/>
          </a:xfrm>
          <a:prstGeom prst="rect">
            <a:avLst/>
          </a:prstGeom>
        </p:spPr>
      </p:pic>
      <p:pic>
        <p:nvPicPr>
          <p:cNvPr id="6" name="Picture 5"/>
          <p:cNvPicPr>
            <a:picLocks noChangeAspect="1"/>
          </p:cNvPicPr>
          <p:nvPr/>
        </p:nvPicPr>
        <p:blipFill>
          <a:blip r:embed="rId7"/>
          <a:stretch>
            <a:fillRect/>
          </a:stretch>
        </p:blipFill>
        <p:spPr>
          <a:xfrm>
            <a:off x="1181073" y="3515345"/>
            <a:ext cx="609653" cy="335309"/>
          </a:xfrm>
          <a:prstGeom prst="rect">
            <a:avLst/>
          </a:prstGeom>
        </p:spPr>
      </p:pic>
      <p:pic>
        <p:nvPicPr>
          <p:cNvPr id="8" name="Picture 7"/>
          <p:cNvPicPr>
            <a:picLocks noChangeAspect="1"/>
          </p:cNvPicPr>
          <p:nvPr/>
        </p:nvPicPr>
        <p:blipFill>
          <a:blip r:embed="rId8"/>
          <a:stretch>
            <a:fillRect/>
          </a:stretch>
        </p:blipFill>
        <p:spPr>
          <a:xfrm>
            <a:off x="1181073" y="4593457"/>
            <a:ext cx="609653" cy="335309"/>
          </a:xfrm>
          <a:prstGeom prst="rect">
            <a:avLst/>
          </a:prstGeom>
        </p:spPr>
      </p:pic>
    </p:spTree>
    <p:extLst>
      <p:ext uri="{BB962C8B-B14F-4D97-AF65-F5344CB8AC3E}">
        <p14:creationId xmlns:p14="http://schemas.microsoft.com/office/powerpoint/2010/main" val="1332774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960655" y="1522100"/>
            <a:ext cx="10398369" cy="5088763"/>
          </a:xfrm>
        </p:spPr>
        <p:txBody>
          <a:bodyPr>
            <a:normAutofit fontScale="92500" lnSpcReduction="20000"/>
          </a:bodyPr>
          <a:lstStyle/>
          <a:p>
            <a:pPr marL="0" indent="0">
              <a:lnSpc>
                <a:spcPct val="90000"/>
              </a:lnSpc>
              <a:buClr>
                <a:schemeClr val="bg2">
                  <a:lumMod val="20000"/>
                  <a:lumOff val="80000"/>
                </a:schemeClr>
              </a:buClr>
              <a:buSzPct val="150000"/>
            </a:pPr>
            <a:r>
              <a:rPr lang="en-US" sz="3100" b="1" dirty="0" smtClean="0">
                <a:solidFill>
                  <a:srgbClr val="DBCF85"/>
                </a:solidFill>
                <a:latin typeface="Times New Roman" pitchFamily="18" charset="0"/>
                <a:cs typeface="Times New Roman" pitchFamily="18" charset="0"/>
              </a:rPr>
              <a:t>Focus on limitations in major domains of functioning.</a:t>
            </a:r>
          </a:p>
          <a:p>
            <a:pPr marL="0" indent="0">
              <a:buClr>
                <a:schemeClr val="bg2">
                  <a:lumMod val="20000"/>
                  <a:lumOff val="80000"/>
                </a:schemeClr>
              </a:buClr>
              <a:buSzPct val="150000"/>
            </a:pPr>
            <a:endParaRPr lang="en-US" sz="3100" b="1" dirty="0" smtClean="0">
              <a:solidFill>
                <a:srgbClr val="DBCF85"/>
              </a:solidFill>
              <a:latin typeface="Times New Roman" pitchFamily="18" charset="0"/>
              <a:cs typeface="Times New Roman" pitchFamily="18" charset="0"/>
            </a:endParaRPr>
          </a:p>
          <a:p>
            <a:pPr marL="400050" lvl="1" indent="0">
              <a:buClr>
                <a:schemeClr val="bg2">
                  <a:lumMod val="20000"/>
                  <a:lumOff val="80000"/>
                </a:schemeClr>
              </a:buClr>
              <a:buSzPct val="150000"/>
              <a:buNone/>
            </a:pPr>
            <a:r>
              <a:rPr lang="en-US" sz="2700" b="1" dirty="0" smtClean="0">
                <a:solidFill>
                  <a:schemeClr val="tx1"/>
                </a:solidFill>
                <a:latin typeface="Times New Roman" pitchFamily="18" charset="0"/>
                <a:cs typeface="Times New Roman" pitchFamily="18" charset="0"/>
              </a:rPr>
              <a:t>Do you have a disability?</a:t>
            </a:r>
          </a:p>
          <a:p>
            <a:pPr marL="400050" lvl="1" indent="0">
              <a:buClr>
                <a:schemeClr val="bg2">
                  <a:lumMod val="20000"/>
                  <a:lumOff val="80000"/>
                </a:schemeClr>
              </a:buClr>
              <a:buSzPct val="150000"/>
              <a:buNone/>
            </a:pPr>
            <a:endParaRPr lang="en-US" sz="2700" b="1" dirty="0" smtClean="0">
              <a:solidFill>
                <a:schemeClr val="tx1"/>
              </a:solidFill>
              <a:latin typeface="Times New Roman" pitchFamily="18" charset="0"/>
              <a:cs typeface="Times New Roman" pitchFamily="18" charset="0"/>
            </a:endParaRPr>
          </a:p>
          <a:p>
            <a:pPr marL="800100" lvl="2" indent="0">
              <a:buClr>
                <a:schemeClr val="bg2">
                  <a:lumMod val="20000"/>
                  <a:lumOff val="80000"/>
                </a:schemeClr>
              </a:buClr>
              <a:buSzPct val="150000"/>
              <a:buNone/>
            </a:pPr>
            <a:r>
              <a:rPr lang="en-US" sz="2700" b="1" dirty="0" smtClean="0">
                <a:solidFill>
                  <a:schemeClr val="tx1"/>
                </a:solidFill>
                <a:latin typeface="Times New Roman" pitchFamily="18" charset="0"/>
                <a:cs typeface="Times New Roman" pitchFamily="18" charset="0"/>
              </a:rPr>
              <a:t>Do you have difficulty (seeing, hearing, walking, etc.)?</a:t>
            </a:r>
            <a:endParaRPr lang="en-US" sz="2700" b="1" dirty="0">
              <a:solidFill>
                <a:schemeClr val="tx1"/>
              </a:solidFill>
              <a:latin typeface="Times New Roman" pitchFamily="18" charset="0"/>
              <a:cs typeface="Times New Roman" pitchFamily="18" charset="0"/>
            </a:endParaRPr>
          </a:p>
          <a:p>
            <a:pPr marL="0" indent="0">
              <a:buClr>
                <a:schemeClr val="bg2">
                  <a:lumMod val="20000"/>
                  <a:lumOff val="80000"/>
                </a:schemeClr>
              </a:buClr>
              <a:buSzPct val="150000"/>
            </a:pPr>
            <a:endParaRPr lang="en-US" sz="3100" b="1" dirty="0" smtClean="0">
              <a:solidFill>
                <a:srgbClr val="DBCF85"/>
              </a:solidFill>
              <a:latin typeface="Times New Roman" pitchFamily="18" charset="0"/>
              <a:cs typeface="Times New Roman" pitchFamily="18" charset="0"/>
            </a:endParaRPr>
          </a:p>
          <a:p>
            <a:pPr marL="400050" lvl="1" indent="0">
              <a:buClr>
                <a:schemeClr val="bg2">
                  <a:lumMod val="20000"/>
                  <a:lumOff val="80000"/>
                </a:schemeClr>
              </a:buClr>
              <a:buSzPct val="150000"/>
              <a:buNone/>
            </a:pPr>
            <a:r>
              <a:rPr lang="en-US" sz="2700" b="1" dirty="0">
                <a:latin typeface="Times New Roman" pitchFamily="18" charset="0"/>
                <a:cs typeface="Times New Roman" pitchFamily="18" charset="0"/>
              </a:rPr>
              <a:t>Do you have </a:t>
            </a:r>
            <a:r>
              <a:rPr lang="en-US" sz="2700" b="1" dirty="0" smtClean="0">
                <a:latin typeface="Times New Roman" pitchFamily="18" charset="0"/>
                <a:cs typeface="Times New Roman" pitchFamily="18" charset="0"/>
              </a:rPr>
              <a:t>substantial limitation in self-direction?</a:t>
            </a:r>
            <a:endParaRPr lang="en-US" sz="2700" b="1" dirty="0">
              <a:latin typeface="Times New Roman" pitchFamily="18" charset="0"/>
              <a:cs typeface="Times New Roman" pitchFamily="18" charset="0"/>
            </a:endParaRPr>
          </a:p>
          <a:p>
            <a:pPr marL="400050" lvl="1" indent="0">
              <a:buClr>
                <a:schemeClr val="bg2">
                  <a:lumMod val="20000"/>
                  <a:lumOff val="80000"/>
                </a:schemeClr>
              </a:buClr>
              <a:buSzPct val="150000"/>
              <a:buNone/>
            </a:pPr>
            <a:endParaRPr lang="en-US" sz="2700" b="1" dirty="0" smtClean="0">
              <a:latin typeface="Times New Roman" pitchFamily="18" charset="0"/>
              <a:cs typeface="Times New Roman" pitchFamily="18" charset="0"/>
            </a:endParaRPr>
          </a:p>
          <a:p>
            <a:pPr marL="800100" lvl="2" indent="0">
              <a:buClr>
                <a:schemeClr val="bg2">
                  <a:lumMod val="20000"/>
                  <a:lumOff val="80000"/>
                </a:schemeClr>
              </a:buClr>
              <a:buSzPct val="150000"/>
              <a:buNone/>
            </a:pPr>
            <a:r>
              <a:rPr lang="en-US" sz="2500" b="1" dirty="0" smtClean="0">
                <a:latin typeface="Times New Roman" pitchFamily="18" charset="0"/>
                <a:cs typeface="Times New Roman" pitchFamily="18" charset="0"/>
              </a:rPr>
              <a:t>How often are you able to make your own decisions about important things in your every day life, such as where to live, what to eat, and how you spend your free time?</a:t>
            </a:r>
            <a:endParaRPr lang="en-US" sz="2500" b="1" dirty="0">
              <a:latin typeface="Times New Roman" pitchFamily="18" charset="0"/>
              <a:cs typeface="Times New Roman" pitchFamily="18" charset="0"/>
            </a:endParaRPr>
          </a:p>
          <a:p>
            <a:pPr marL="0" indent="0">
              <a:buClr>
                <a:schemeClr val="bg2">
                  <a:lumMod val="20000"/>
                  <a:lumOff val="80000"/>
                </a:schemeClr>
              </a:buClr>
              <a:buSzPct val="150000"/>
            </a:pPr>
            <a:endParaRPr lang="en-US" sz="3100" b="1" dirty="0" smtClean="0">
              <a:solidFill>
                <a:srgbClr val="DBCF85"/>
              </a:solidFill>
              <a:latin typeface="Times New Roman" pitchFamily="18" charset="0"/>
              <a:cs typeface="Times New Roman" pitchFamily="18" charset="0"/>
            </a:endParaRPr>
          </a:p>
          <a:p>
            <a:pPr marL="0" indent="0">
              <a:lnSpc>
                <a:spcPct val="90000"/>
              </a:lnSpc>
              <a:buClr>
                <a:schemeClr val="bg2">
                  <a:lumMod val="20000"/>
                  <a:lumOff val="80000"/>
                </a:schemeClr>
              </a:buClr>
              <a:buSzPct val="150000"/>
            </a:pPr>
            <a:r>
              <a:rPr lang="en-US" sz="3100" b="1" dirty="0" smtClean="0">
                <a:solidFill>
                  <a:srgbClr val="DBCF85"/>
                </a:solidFill>
                <a:latin typeface="Times New Roman" pitchFamily="18" charset="0"/>
                <a:cs typeface="Times New Roman" pitchFamily="18" charset="0"/>
              </a:rPr>
              <a:t>Measure environmental barriers separately from limitations.</a:t>
            </a:r>
            <a:endParaRPr lang="en-US" sz="3100" b="1" dirty="0">
              <a:solidFill>
                <a:srgbClr val="DBCF85"/>
              </a:solidFill>
              <a:latin typeface="Times New Roman" pitchFamily="18" charset="0"/>
              <a:cs typeface="Times New Roman" pitchFamily="18" charset="0"/>
            </a:endParaRPr>
          </a:p>
        </p:txBody>
      </p:sp>
      <p:sp>
        <p:nvSpPr>
          <p:cNvPr id="12290" name="Rectangle 2"/>
          <p:cNvSpPr>
            <a:spLocks noGrp="1" noChangeArrowheads="1"/>
          </p:cNvSpPr>
          <p:nvPr>
            <p:ph type="title"/>
          </p:nvPr>
        </p:nvSpPr>
        <p:spPr>
          <a:xfrm>
            <a:off x="1055077" y="162378"/>
            <a:ext cx="9519138"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Using a Functional Approach</a:t>
            </a:r>
            <a:endParaRPr lang="en-US" sz="4000" dirty="0">
              <a:solidFill>
                <a:schemeClr val="bg2">
                  <a:lumMod val="20000"/>
                  <a:lumOff val="80000"/>
                </a:schemeClr>
              </a:solidFill>
              <a:latin typeface="Times New Roman" pitchFamily="18" charset="0"/>
              <a:cs typeface="Times New Roman" pitchFamily="18" charset="0"/>
            </a:endParaRPr>
          </a:p>
        </p:txBody>
      </p:sp>
      <p:sp>
        <p:nvSpPr>
          <p:cNvPr id="2" name="Multiply 1"/>
          <p:cNvSpPr/>
          <p:nvPr/>
        </p:nvSpPr>
        <p:spPr>
          <a:xfrm>
            <a:off x="709085" y="2150066"/>
            <a:ext cx="711939" cy="69197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3"/>
          <a:stretch>
            <a:fillRect/>
          </a:stretch>
        </p:blipFill>
        <p:spPr>
          <a:xfrm>
            <a:off x="807682" y="3837169"/>
            <a:ext cx="518205" cy="518205"/>
          </a:xfrm>
          <a:prstGeom prst="rect">
            <a:avLst/>
          </a:prstGeom>
        </p:spPr>
      </p:pic>
    </p:spTree>
    <p:extLst>
      <p:ext uri="{BB962C8B-B14F-4D97-AF65-F5344CB8AC3E}">
        <p14:creationId xmlns:p14="http://schemas.microsoft.com/office/powerpoint/2010/main" val="2724790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213812" y="1700171"/>
            <a:ext cx="10656280" cy="4876800"/>
          </a:xfrm>
        </p:spPr>
        <p:txBody>
          <a:bodyPr>
            <a:noAutofit/>
          </a:bodyPr>
          <a:lstStyle/>
          <a:p>
            <a:pPr marL="0" indent="0">
              <a:lnSpc>
                <a:spcPct val="90000"/>
              </a:lnSpc>
            </a:pPr>
            <a:r>
              <a:rPr lang="en-US" altLang="en-US" sz="2400" dirty="0" smtClean="0">
                <a:latin typeface="Times New Roman" panose="02020603050405020304" pitchFamily="18" charset="0"/>
                <a:cs typeface="Times New Roman" panose="02020603050405020304" pitchFamily="18" charset="0"/>
              </a:rPr>
              <a:t>Question Evaluation Principles:</a:t>
            </a:r>
            <a:endParaRPr lang="en-US" altLang="en-US" sz="2400" dirty="0">
              <a:latin typeface="Times New Roman" panose="02020603050405020304" pitchFamily="18" charset="0"/>
              <a:cs typeface="Times New Roman" panose="02020603050405020304" pitchFamily="18" charset="0"/>
            </a:endParaRPr>
          </a:p>
          <a:p>
            <a:pPr marL="692150" lvl="1" indent="-292100">
              <a:lnSpc>
                <a:spcPct val="90000"/>
              </a:lnSpc>
              <a:buClr>
                <a:schemeClr val="tx2"/>
              </a:buClr>
              <a:buSzPct val="150000"/>
            </a:pPr>
            <a:r>
              <a:rPr lang="en-US" altLang="en-US" sz="2200" dirty="0" smtClean="0">
                <a:latin typeface="Times New Roman" panose="02020603050405020304" pitchFamily="18" charset="0"/>
                <a:cs typeface="Times New Roman" panose="02020603050405020304" pitchFamily="18" charset="0"/>
              </a:rPr>
              <a:t>The </a:t>
            </a:r>
            <a:r>
              <a:rPr lang="en-US" altLang="en-US" sz="2200" dirty="0">
                <a:latin typeface="Times New Roman" panose="02020603050405020304" pitchFamily="18" charset="0"/>
                <a:cs typeface="Times New Roman" panose="02020603050405020304" pitchFamily="18" charset="0"/>
              </a:rPr>
              <a:t>best question design is based on question evaluation, not expert </a:t>
            </a:r>
            <a:r>
              <a:rPr lang="en-US" altLang="en-US" sz="2200" dirty="0" smtClean="0">
                <a:latin typeface="Times New Roman" panose="02020603050405020304" pitchFamily="18" charset="0"/>
                <a:cs typeface="Times New Roman" panose="02020603050405020304" pitchFamily="18" charset="0"/>
              </a:rPr>
              <a:t>opinion.</a:t>
            </a:r>
            <a:endParaRPr lang="en-US" altLang="en-US" sz="2200" dirty="0">
              <a:latin typeface="Times New Roman" panose="02020603050405020304" pitchFamily="18" charset="0"/>
              <a:cs typeface="Times New Roman" panose="02020603050405020304" pitchFamily="18" charset="0"/>
            </a:endParaRPr>
          </a:p>
          <a:p>
            <a:pPr marL="692150" lvl="1" indent="-292100">
              <a:lnSpc>
                <a:spcPct val="90000"/>
              </a:lnSpc>
              <a:buClr>
                <a:schemeClr val="tx2"/>
              </a:buClr>
              <a:buSzPct val="150000"/>
            </a:pPr>
            <a:r>
              <a:rPr lang="en-US" altLang="en-US" sz="2200" dirty="0" smtClean="0">
                <a:latin typeface="Times New Roman" panose="02020603050405020304" pitchFamily="18" charset="0"/>
                <a:cs typeface="Times New Roman" panose="02020603050405020304" pitchFamily="18" charset="0"/>
              </a:rPr>
              <a:t>Question </a:t>
            </a:r>
            <a:r>
              <a:rPr lang="en-US" altLang="en-US" sz="2200" dirty="0">
                <a:latin typeface="Times New Roman" panose="02020603050405020304" pitchFamily="18" charset="0"/>
                <a:cs typeface="Times New Roman" panose="02020603050405020304" pitchFamily="18" charset="0"/>
              </a:rPr>
              <a:t>evaluation is </a:t>
            </a:r>
            <a:r>
              <a:rPr lang="en-US" altLang="en-US" sz="2200" dirty="0" smtClean="0">
                <a:latin typeface="Times New Roman" panose="02020603050405020304" pitchFamily="18" charset="0"/>
                <a:cs typeface="Times New Roman" panose="02020603050405020304" pitchFamily="18" charset="0"/>
              </a:rPr>
              <a:t>science-based.</a:t>
            </a:r>
            <a:endParaRPr lang="en-US" altLang="en-US" sz="2200" dirty="0">
              <a:latin typeface="Times New Roman" panose="02020603050405020304" pitchFamily="18" charset="0"/>
              <a:cs typeface="Times New Roman" panose="02020603050405020304" pitchFamily="18" charset="0"/>
            </a:endParaRPr>
          </a:p>
          <a:p>
            <a:pPr marL="692150" lvl="1" indent="-292100">
              <a:lnSpc>
                <a:spcPct val="90000"/>
              </a:lnSpc>
              <a:buClr>
                <a:schemeClr val="tx2"/>
              </a:buClr>
              <a:buSzPct val="150000"/>
            </a:pPr>
            <a:r>
              <a:rPr lang="en-US" altLang="en-US" sz="2200" dirty="0">
                <a:latin typeface="Times New Roman" panose="02020603050405020304" pitchFamily="18" charset="0"/>
                <a:cs typeface="Times New Roman" panose="02020603050405020304" pitchFamily="18" charset="0"/>
              </a:rPr>
              <a:t>Evaluation studies must be well documented, replicable, and made </a:t>
            </a:r>
            <a:r>
              <a:rPr lang="en-US" altLang="en-US" sz="2200" dirty="0" smtClean="0">
                <a:latin typeface="Times New Roman" panose="02020603050405020304" pitchFamily="18" charset="0"/>
                <a:cs typeface="Times New Roman" panose="02020603050405020304" pitchFamily="18" charset="0"/>
              </a:rPr>
              <a:t>accessible.</a:t>
            </a:r>
          </a:p>
          <a:p>
            <a:pPr marL="400050" lvl="1" indent="0">
              <a:lnSpc>
                <a:spcPct val="90000"/>
              </a:lnSpc>
              <a:buClr>
                <a:schemeClr val="tx2"/>
              </a:buClr>
              <a:buSzPct val="150000"/>
              <a:buNone/>
            </a:pPr>
            <a:endParaRPr lang="en-US" sz="2200" dirty="0">
              <a:solidFill>
                <a:schemeClr val="tx1"/>
              </a:solidFill>
              <a:latin typeface="Times New Roman" panose="02020603050405020304" pitchFamily="18" charset="0"/>
              <a:cs typeface="Times New Roman" panose="02020603050405020304" pitchFamily="18" charset="0"/>
            </a:endParaRPr>
          </a:p>
          <a:p>
            <a:pPr marL="0" lvl="1" indent="0">
              <a:lnSpc>
                <a:spcPct val="90000"/>
              </a:lnSpc>
              <a:buClr>
                <a:schemeClr val="tx2"/>
              </a:buClr>
              <a:buSzPct val="150000"/>
              <a:buNone/>
            </a:pPr>
            <a:r>
              <a:rPr lang="en-US" sz="2400" dirty="0" smtClean="0">
                <a:solidFill>
                  <a:schemeClr val="accent5"/>
                </a:solidFill>
                <a:latin typeface="Times New Roman" panose="02020603050405020304" pitchFamily="18" charset="0"/>
                <a:cs typeface="Times New Roman" panose="02020603050405020304" pitchFamily="18" charset="0"/>
              </a:rPr>
              <a:t>Why conduct question evaluation?</a:t>
            </a:r>
          </a:p>
          <a:p>
            <a:pPr marL="692150" indent="-346075">
              <a:buClr>
                <a:schemeClr val="tx2"/>
              </a:buClr>
              <a:buSzPct val="150000"/>
              <a:buFont typeface="Arial" panose="020B0604020202020204" pitchFamily="34" charset="0"/>
              <a:buChar char="•"/>
              <a:defRPr/>
            </a:pPr>
            <a:r>
              <a:rPr lang="en-US" altLang="en-US" sz="2200" dirty="0">
                <a:solidFill>
                  <a:schemeClr val="tx1"/>
                </a:solidFill>
                <a:latin typeface="Times New Roman" panose="02020603050405020304" pitchFamily="18" charset="0"/>
                <a:cs typeface="Times New Roman" panose="02020603050405020304" pitchFamily="18" charset="0"/>
              </a:rPr>
              <a:t>To fix problems</a:t>
            </a:r>
          </a:p>
          <a:p>
            <a:pPr marL="692150" indent="-346075">
              <a:buClr>
                <a:schemeClr val="tx2"/>
              </a:buClr>
              <a:buSzPct val="150000"/>
              <a:buFont typeface="Arial" panose="020B0604020202020204" pitchFamily="34" charset="0"/>
              <a:buChar char="•"/>
              <a:defRPr/>
            </a:pPr>
            <a:r>
              <a:rPr lang="en-US" altLang="en-US" sz="2200" dirty="0">
                <a:solidFill>
                  <a:schemeClr val="tx1"/>
                </a:solidFill>
                <a:latin typeface="Times New Roman" panose="02020603050405020304" pitchFamily="18" charset="0"/>
                <a:cs typeface="Times New Roman" panose="02020603050405020304" pitchFamily="18" charset="0"/>
              </a:rPr>
              <a:t>Ensure comparability</a:t>
            </a:r>
          </a:p>
          <a:p>
            <a:pPr marL="692150" indent="-346075">
              <a:buClr>
                <a:schemeClr val="tx2"/>
              </a:buClr>
              <a:buSzPct val="150000"/>
              <a:buFont typeface="Arial" panose="020B0604020202020204" pitchFamily="34" charset="0"/>
              <a:buChar char="•"/>
              <a:defRPr/>
            </a:pPr>
            <a:r>
              <a:rPr lang="en-US" altLang="en-US" sz="2200" dirty="0">
                <a:solidFill>
                  <a:schemeClr val="tx1"/>
                </a:solidFill>
                <a:latin typeface="Times New Roman" panose="02020603050405020304" pitchFamily="18" charset="0"/>
                <a:cs typeface="Times New Roman" panose="02020603050405020304" pitchFamily="18" charset="0"/>
              </a:rPr>
              <a:t>Documentation</a:t>
            </a:r>
          </a:p>
          <a:p>
            <a:pPr marL="1544638" lvl="1" indent="-346075">
              <a:buClr>
                <a:schemeClr val="tx2"/>
              </a:buClr>
              <a:buSzPct val="150000"/>
              <a:defRPr/>
            </a:pPr>
            <a:r>
              <a:rPr lang="en-US" altLang="en-US" sz="2200" dirty="0">
                <a:latin typeface="Times New Roman" panose="02020603050405020304" pitchFamily="18" charset="0"/>
                <a:cs typeface="Times New Roman" panose="02020603050405020304" pitchFamily="18" charset="0"/>
              </a:rPr>
              <a:t>Development and evaluation process</a:t>
            </a:r>
          </a:p>
          <a:p>
            <a:pPr marL="1544638" lvl="1" indent="-346075">
              <a:buClr>
                <a:schemeClr val="tx2"/>
              </a:buClr>
              <a:buSzPct val="150000"/>
              <a:defRPr/>
            </a:pPr>
            <a:r>
              <a:rPr lang="en-US" altLang="en-US" sz="2200" dirty="0">
                <a:latin typeface="Times New Roman" panose="02020603050405020304" pitchFamily="18" charset="0"/>
                <a:cs typeface="Times New Roman" panose="02020603050405020304" pitchFamily="18" charset="0"/>
              </a:rPr>
              <a:t>“What the question captures”</a:t>
            </a:r>
          </a:p>
          <a:p>
            <a:pPr marL="1544638" lvl="1" indent="-346075">
              <a:buClr>
                <a:schemeClr val="tx2"/>
              </a:buClr>
              <a:buSzPct val="150000"/>
              <a:defRPr/>
            </a:pPr>
            <a:r>
              <a:rPr lang="en-US" altLang="en-US" sz="2200" dirty="0">
                <a:latin typeface="Times New Roman" panose="02020603050405020304" pitchFamily="18" charset="0"/>
                <a:cs typeface="Times New Roman" panose="02020603050405020304" pitchFamily="18" charset="0"/>
              </a:rPr>
              <a:t>How resulting data should be </a:t>
            </a:r>
            <a:r>
              <a:rPr lang="en-US" altLang="en-US" sz="2200" dirty="0" smtClean="0">
                <a:latin typeface="Times New Roman" panose="02020603050405020304" pitchFamily="18" charset="0"/>
                <a:cs typeface="Times New Roman" panose="02020603050405020304" pitchFamily="18" charset="0"/>
              </a:rPr>
              <a:t>used</a:t>
            </a:r>
            <a:endParaRPr lang="en-US" altLang="en-US" sz="2200" dirty="0">
              <a:latin typeface="Times New Roman" panose="02020603050405020304" pitchFamily="18" charset="0"/>
              <a:cs typeface="Times New Roman" panose="02020603050405020304" pitchFamily="18" charset="0"/>
            </a:endParaRPr>
          </a:p>
        </p:txBody>
      </p:sp>
      <p:sp>
        <p:nvSpPr>
          <p:cNvPr id="12290" name="Rectangle 2"/>
          <p:cNvSpPr>
            <a:spLocks noGrp="1" noChangeArrowheads="1"/>
          </p:cNvSpPr>
          <p:nvPr>
            <p:ph type="title"/>
          </p:nvPr>
        </p:nvSpPr>
        <p:spPr>
          <a:xfrm>
            <a:off x="1055077" y="310662"/>
            <a:ext cx="9519138" cy="1143000"/>
          </a:xfrm>
        </p:spPr>
        <p:txBody>
          <a:bodyPr>
            <a:noAutofit/>
          </a:bodyPr>
          <a:lstStyle/>
          <a:p>
            <a:pPr>
              <a:defRPr/>
            </a:pPr>
            <a:r>
              <a:rPr lang="en-US" sz="4000" dirty="0" smtClean="0">
                <a:solidFill>
                  <a:schemeClr val="bg2">
                    <a:lumMod val="20000"/>
                    <a:lumOff val="80000"/>
                  </a:schemeClr>
                </a:solidFill>
                <a:latin typeface="Times New Roman" pitchFamily="18" charset="0"/>
                <a:cs typeface="Times New Roman" pitchFamily="18" charset="0"/>
              </a:rPr>
              <a:t>Importance of Cognitive Testing</a:t>
            </a:r>
            <a:endParaRPr lang="en-US" sz="4000" dirty="0">
              <a:solidFill>
                <a:schemeClr val="bg2">
                  <a:lumMod val="20000"/>
                  <a:lumOff val="8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492441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NCHS2010conference">
  <a:themeElements>
    <a:clrScheme name="NCHS 2010 conference">
      <a:dk1>
        <a:srgbClr val="FFFFFF"/>
      </a:dk1>
      <a:lt1>
        <a:srgbClr val="000000"/>
      </a:lt1>
      <a:dk2>
        <a:srgbClr val="C4D1EB"/>
      </a:dk2>
      <a:lt2>
        <a:srgbClr val="17375E"/>
      </a:lt2>
      <a:accent1>
        <a:srgbClr val="47A5F3"/>
      </a:accent1>
      <a:accent2>
        <a:srgbClr val="8CCDCF"/>
      </a:accent2>
      <a:accent3>
        <a:srgbClr val="A780DA"/>
      </a:accent3>
      <a:accent4>
        <a:srgbClr val="99D05C"/>
      </a:accent4>
      <a:accent5>
        <a:srgbClr val="DBCF85"/>
      </a:accent5>
      <a:accent6>
        <a:srgbClr val="6AB477"/>
      </a:accent6>
      <a:hlink>
        <a:srgbClr val="9999FF"/>
      </a:hlink>
      <a:folHlink>
        <a:srgbClr val="6565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4c59a53-fe6e-4c04-8d64-94c15d2c850d" xsi:nil="true"/>
    <lcf76f155ced4ddcb4097134ff3c332f xmlns="6c2254f5-de69-40f5-a0e2-2f56cfee075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1708FA4-0333-4C41-AED8-522CD0CA47C5}"/>
</file>

<file path=customXml/itemProps2.xml><?xml version="1.0" encoding="utf-8"?>
<ds:datastoreItem xmlns:ds="http://schemas.openxmlformats.org/officeDocument/2006/customXml" ds:itemID="{41450F76-52C2-40ED-AD39-CC7BDA91EC4F}"/>
</file>

<file path=customXml/itemProps3.xml><?xml version="1.0" encoding="utf-8"?>
<ds:datastoreItem xmlns:ds="http://schemas.openxmlformats.org/officeDocument/2006/customXml" ds:itemID="{CB8770F9-954D-4982-A183-11DB581DC482}"/>
</file>

<file path=docProps/app.xml><?xml version="1.0" encoding="utf-8"?>
<Properties xmlns="http://schemas.openxmlformats.org/officeDocument/2006/extended-properties" xmlns:vt="http://schemas.openxmlformats.org/officeDocument/2006/docPropsVTypes">
  <TotalTime>319</TotalTime>
  <Words>954</Words>
  <Application>Microsoft Office PowerPoint</Application>
  <PresentationFormat>Widescreen</PresentationFormat>
  <Paragraphs>163</Paragraphs>
  <Slides>13</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Bookman Old Style</vt:lpstr>
      <vt:lpstr>Calibri</vt:lpstr>
      <vt:lpstr>Courier New</vt:lpstr>
      <vt:lpstr>PMingLiU</vt:lpstr>
      <vt:lpstr>Tahoma</vt:lpstr>
      <vt:lpstr>Times New Roman</vt:lpstr>
      <vt:lpstr>Wingdings</vt:lpstr>
      <vt:lpstr>NCHS2010conference</vt:lpstr>
      <vt:lpstr>Developing and Testing Survey Questions  for the IDD Population</vt:lpstr>
      <vt:lpstr>State of Statistics on the IDD Population</vt:lpstr>
      <vt:lpstr>Developing a Solution</vt:lpstr>
      <vt:lpstr>Defining IDD for Data Collection</vt:lpstr>
      <vt:lpstr>Focusing the Definition of IDD</vt:lpstr>
      <vt:lpstr>Identifying Existing Questions</vt:lpstr>
      <vt:lpstr>Identifying Question Development Priorities</vt:lpstr>
      <vt:lpstr>Using a Functional Approach</vt:lpstr>
      <vt:lpstr>Importance of Cognitive Testing</vt:lpstr>
      <vt:lpstr>Goals of Cognitive Testing</vt:lpstr>
      <vt:lpstr>Question Response Process</vt:lpstr>
      <vt:lpstr>Current Testing Activities</vt:lpstr>
      <vt:lpstr>Thank You</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Statistics at NCHS:  An Update on 2019 Activities</dc:title>
  <dc:creator>Weeks, Julie A. (CDC/DDPHSS/NCHS/OAE)</dc:creator>
  <cp:lastModifiedBy>Weeks, Julie A. (CDC/DDPHSS/NCHS/OAE)</cp:lastModifiedBy>
  <cp:revision>35</cp:revision>
  <dcterms:created xsi:type="dcterms:W3CDTF">2019-02-12T15:21:58Z</dcterms:created>
  <dcterms:modified xsi:type="dcterms:W3CDTF">2019-02-13T14:32:43Z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0x0101008B140C27D34B51488A959DEFAD6AF5BA</vt:lpwstr>
  </property>
  <property fmtid="{D5CDD505-2E9C-101B-9397-08002B2CF9AE}" pid="3" name="Order">
    <vt:r8>10800</vt:r8>
  </property>
  <property fmtid="{D5CDD505-2E9C-101B-9397-08002B2CF9AE}" pid="4" name="MediaServiceImageTags">
    <vt:lpwstr/>
  </property>
</Properties>
</file>