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25"/>
  </p:notesMasterIdLst>
  <p:handoutMasterIdLst>
    <p:handoutMasterId r:id="rId26"/>
  </p:handoutMasterIdLst>
  <p:sldIdLst>
    <p:sldId id="257" r:id="rId2"/>
    <p:sldId id="354" r:id="rId3"/>
    <p:sldId id="348" r:id="rId4"/>
    <p:sldId id="335" r:id="rId5"/>
    <p:sldId id="339" r:id="rId6"/>
    <p:sldId id="343" r:id="rId7"/>
    <p:sldId id="342" r:id="rId8"/>
    <p:sldId id="344" r:id="rId9"/>
    <p:sldId id="345" r:id="rId10"/>
    <p:sldId id="346" r:id="rId11"/>
    <p:sldId id="320" r:id="rId12"/>
    <p:sldId id="307" r:id="rId13"/>
    <p:sldId id="325" r:id="rId14"/>
    <p:sldId id="321" r:id="rId15"/>
    <p:sldId id="327" r:id="rId16"/>
    <p:sldId id="313" r:id="rId17"/>
    <p:sldId id="338" r:id="rId18"/>
    <p:sldId id="336" r:id="rId19"/>
    <p:sldId id="349" r:id="rId20"/>
    <p:sldId id="350" r:id="rId21"/>
    <p:sldId id="351" r:id="rId22"/>
    <p:sldId id="352" r:id="rId23"/>
    <p:sldId id="353" r:id="rId24"/>
  </p:sldIdLst>
  <p:sldSz cx="9144000" cy="5143500" type="screen16x9"/>
  <p:notesSz cx="7315200" cy="9601200"/>
  <p:embeddedFontLst>
    <p:embeddedFont>
      <p:font typeface="Calibri" panose="020F0502020204030204" pitchFamily="34" charset="0"/>
      <p:regular r:id="rId27"/>
      <p:bold r:id="rId28"/>
      <p:italic r:id="rId29"/>
      <p:boldItalic r:id="rId30"/>
    </p:embeddedFont>
    <p:embeddedFont>
      <p:font typeface="Myriad Web Pro" panose="020B0604020202020204" charset="0"/>
      <p:regular r:id="rId31"/>
      <p:bold r:id="rId32"/>
      <p:italic r:id="rId3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anne Bertolli" initials="JB" lastIdx="16" clrIdx="6">
    <p:extLst>
      <p:ext uri="{19B8F6BF-5375-455C-9EA6-DF929625EA0E}">
        <p15:presenceInfo xmlns:p15="http://schemas.microsoft.com/office/powerpoint/2012/main" userId="S-1-5-21-1207783550-2075000910-922709458-178113" providerId="AD"/>
      </p:ext>
    </p:extLst>
  </p:cmAuthor>
  <p:cmAuthor id="1" name="Stevens, Alissa (CDC/ONDIEH/NCBDDD)" initials="fdx7" lastIdx="8" clrIdx="0">
    <p:extLst>
      <p:ext uri="{19B8F6BF-5375-455C-9EA6-DF929625EA0E}">
        <p15:presenceInfo xmlns:p15="http://schemas.microsoft.com/office/powerpoint/2012/main" userId="Stevens, Alissa (CDC/ONDIEH/NCBDDD)" providerId="None"/>
      </p:ext>
    </p:extLst>
  </p:cmAuthor>
  <p:cmAuthor id="8" name="Meunier, Jennifer (CDC/ONDIEH/NCBDDD)" initials="eoa6" lastIdx="11" clrIdx="7">
    <p:extLst>
      <p:ext uri="{19B8F6BF-5375-455C-9EA6-DF929625EA0E}">
        <p15:presenceInfo xmlns:p15="http://schemas.microsoft.com/office/powerpoint/2012/main" userId="Meunier, Jennifer (CDC/ONDIEH/NCBDDD)" providerId="None"/>
      </p:ext>
    </p:extLst>
  </p:cmAuthor>
  <p:cmAuthor id="2" name="Courtney-Long, Elizabeth A. (CDC/ONDIEH/NCBDDD)" initials="CEA(" lastIdx="12" clrIdx="1">
    <p:extLst>
      <p:ext uri="{19B8F6BF-5375-455C-9EA6-DF929625EA0E}">
        <p15:presenceInfo xmlns:p15="http://schemas.microsoft.com/office/powerpoint/2012/main" userId="S-1-5-21-1207783550-2075000910-922709458-161645" providerId="AD"/>
      </p:ext>
    </p:extLst>
  </p:cmAuthor>
  <p:cmAuthor id="3" name="Stevens, Alissa (CDC/ONDIEH/NCBDDD)" initials="SA(" lastIdx="2" clrIdx="2">
    <p:extLst>
      <p:ext uri="{19B8F6BF-5375-455C-9EA6-DF929625EA0E}">
        <p15:presenceInfo xmlns:p15="http://schemas.microsoft.com/office/powerpoint/2012/main" userId="S-1-5-21-1207783550-2075000910-922709458-191927" providerId="AD"/>
      </p:ext>
    </p:extLst>
  </p:cmAuthor>
  <p:cmAuthor id="4" name="Griffin-Blake, Shannon (CDC/ONDIEH/NCBDDD)" initials="GS(" lastIdx="15" clrIdx="3">
    <p:extLst>
      <p:ext uri="{19B8F6BF-5375-455C-9EA6-DF929625EA0E}">
        <p15:presenceInfo xmlns:p15="http://schemas.microsoft.com/office/powerpoint/2012/main" userId="S-1-5-21-1207783550-2075000910-922709458-199452" providerId="AD"/>
      </p:ext>
    </p:extLst>
  </p:cmAuthor>
  <p:cmAuthor id="5" name="Flores, Alina (CDC/ONDIEH/NCBDDD)" initials="FA(" lastIdx="11" clrIdx="4">
    <p:extLst>
      <p:ext uri="{19B8F6BF-5375-455C-9EA6-DF929625EA0E}">
        <p15:presenceInfo xmlns:p15="http://schemas.microsoft.com/office/powerpoint/2012/main" userId="S-1-5-21-1207783550-2075000910-922709458-183685" providerId="AD"/>
      </p:ext>
    </p:extLst>
  </p:cmAuthor>
  <p:cmAuthor id="6" name="Okoro, Catherine (CDC/ONDIEH/NCBDDD)" initials="OC(" lastIdx="29" clrIdx="5">
    <p:extLst>
      <p:ext uri="{19B8F6BF-5375-455C-9EA6-DF929625EA0E}">
        <p15:presenceInfo xmlns:p15="http://schemas.microsoft.com/office/powerpoint/2012/main" userId="S-1-5-21-1207783550-2075000910-922709458-202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3D"/>
    <a:srgbClr val="618E7C"/>
    <a:srgbClr val="5A4099"/>
    <a:srgbClr val="005DAB"/>
    <a:srgbClr val="B45340"/>
    <a:srgbClr val="E25423"/>
    <a:srgbClr val="006A71"/>
    <a:srgbClr val="8D8B00"/>
    <a:srgbClr val="56A0D3"/>
    <a:srgbClr val="880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2" autoAdjust="0"/>
    <p:restoredTop sz="73133" autoAdjust="0"/>
  </p:normalViewPr>
  <p:slideViewPr>
    <p:cSldViewPr snapToGrid="0">
      <p:cViewPr varScale="1">
        <p:scale>
          <a:sx n="107" d="100"/>
          <a:sy n="107" d="100"/>
        </p:scale>
        <p:origin x="1248"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1" d="100"/>
          <a:sy n="81" d="100"/>
        </p:scale>
        <p:origin x="237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2/4/2019</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2/4/2019</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aseline="0" dirty="0" smtClean="0"/>
          </a:p>
          <a:p>
            <a:pPr>
              <a:spcBef>
                <a:spcPct val="0"/>
              </a:spcBef>
            </a:pPr>
            <a:endParaRPr lang="en-US" altLang="en-US" baseline="0" dirty="0" smtClean="0"/>
          </a:p>
          <a:p>
            <a:pPr>
              <a:spcBef>
                <a:spcPct val="0"/>
              </a:spcBef>
            </a:pPr>
            <a:endParaRPr lang="en-US" kern="0" dirty="0" smtClean="0">
              <a:solidFill>
                <a:prstClr val="white"/>
              </a:solidFill>
              <a:latin typeface="+mn-lt"/>
            </a:endParaRPr>
          </a:p>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aseline="0" dirty="0" smtClean="0"/>
              <a:t>Three of the Reaching People with Disabilities Through Healthy Communities projects are highlighted on this slide and the link to access the project-specific videos are available at the link shown here:</a:t>
            </a:r>
          </a:p>
          <a:p>
            <a:endParaRPr lang="en-US" baseline="0" dirty="0" smtClean="0"/>
          </a:p>
          <a:p>
            <a:r>
              <a:rPr lang="en-US" baseline="0" dirty="0" smtClean="0"/>
              <a:t>Sioux </a:t>
            </a:r>
            <a:r>
              <a:rPr lang="en-US" baseline="0" dirty="0" smtClean="0"/>
              <a:t>City, IA : The Long Line Family Recreation Center in Sioux City, Iowa, is an example of a facility that was changed to be inclusive. The recreation center met ADA accessibility standards for the building and grounds, however, the climbing wall was not designed for use by people with mobility disabilities. The Reaching People with Disabilities through Healthy Communities project team worked with the City of Sioux City and the Miracle League of Sioux City—a local nonprofit that provides recreational opportunities for children and adults with disabilities—to propose ideas and find the best approaches for improving the climbing wall. People with disabilities, family members, and other agencies came together to carry out the plan and created changes to the wall to make it useable by people with disabilities. The change has helped make the recreation center more inclusive of the 10,000 community members with disabilities.</a:t>
            </a:r>
          </a:p>
          <a:p>
            <a:endParaRPr lang="en-US" baseline="0" dirty="0" smtClean="0"/>
          </a:p>
          <a:p>
            <a:r>
              <a:rPr lang="en-US" baseline="0" dirty="0" smtClean="0"/>
              <a:t>Adams County, OH About one in six school-aged children in Adams County has a disability, and until recently, it was difficult for these students to participate in physical activity. However, Community Coaches for NACDD’s Reaching People with Disabilities through Healthy Communities project met with superintendents and directors of special education from two school districts and things began to change. Community Coaches, who are leading experts in healthy communities and disabilities and health, provided education to these officials about the importance of inclusive physical activity and various uses for adapted bicycles by students, teachers, and schools. </a:t>
            </a:r>
          </a:p>
          <a:p>
            <a:r>
              <a:rPr lang="en-US" baseline="0" dirty="0" smtClean="0"/>
              <a:t>Due to the success of the project efforts, both school districts now have formally adopted a new physical activity inclusion policy stating that children with disabilities should have the same opportunity to participate in physical education classes and activities as children without disabilities. Also, as result of project team’s recommendations, all seven schools in Adams County are now equipped with adapted bicycles that students with disabilities can enjoy. </a:t>
            </a:r>
          </a:p>
          <a:p>
            <a:endParaRPr lang="en-US" dirty="0" smtClean="0"/>
          </a:p>
          <a:p>
            <a:r>
              <a:rPr lang="en-US" dirty="0" smtClean="0"/>
              <a:t>Umatilla County</a:t>
            </a:r>
            <a:r>
              <a:rPr lang="en-US" baseline="0" dirty="0" smtClean="0"/>
              <a:t>, OR Approximately one in seven community members in Pendleton, Oregon, are living with a disability and many of them rely on power wheelchairs and other mobility devices to get around and actively participate in their communities.  However, all these devices run out of power after a certain period of time and when the battery dies, users can get stuck. </a:t>
            </a:r>
            <a:r>
              <a:rPr lang="en-US" baseline="0" dirty="0" smtClean="0"/>
              <a:t> Community </a:t>
            </a:r>
            <a:r>
              <a:rPr lang="en-US" baseline="0" dirty="0" smtClean="0"/>
              <a:t>Coach Darrin Umbarger, participant in NACDD’s Reaching People with Disabilities through Healthy Communities project and a power wheelchair user himself, found the perfect solution; he developed the mobility device-charging station.  This unit, which can easily be mounted anywhere there is an electrical outlet, can assist power wheelchair users who need to charge batteries while in the community. Mr. Umbarger and other community coaches collaborated with the Pendleton Parks and Recreation Department to install the power charging stations and accompanying signage in locations around the community. </a:t>
            </a:r>
            <a:r>
              <a:rPr lang="en-US" baseline="0" dirty="0" smtClean="0"/>
              <a:t>  Ten </a:t>
            </a:r>
            <a:r>
              <a:rPr lang="en-US" baseline="0" dirty="0" smtClean="0"/>
              <a:t>mobility device-charging stations have been installed in various community settings so far, including a recent installation at the Oregon Statehouse, serving as the first power charging station at a state capitol location in the country. Now, Mr. Umbarger and other power wheelchair users have an added sense of security, safety, and belonging to the community, where access to healthy living venues like community parks and places of interest are improved.</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1413180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881390">
              <a:defRPr/>
            </a:pPr>
            <a:r>
              <a:rPr lang="en-US" dirty="0" smtClean="0"/>
              <a:t>Disability and Health Data System,</a:t>
            </a:r>
            <a:r>
              <a:rPr lang="en-US" baseline="0" dirty="0" smtClean="0"/>
              <a:t> or DHDS, which is our online, interactive tool presenting state-level data on measures of health for adults with disabilities.  DHDS allows you to identify differences in health among adults with different types of disabilities compared with adults without disabilities. </a:t>
            </a:r>
          </a:p>
          <a:p>
            <a:pPr defTabSz="881390">
              <a:defRPr/>
            </a:pPr>
            <a:endParaRPr lang="en-US" baseline="0" dirty="0" smtClean="0"/>
          </a:p>
          <a:p>
            <a:pPr marL="0" marR="0" lvl="0" indent="0" algn="l" defTabSz="881390" rtl="0" eaLnBrk="1" fontAlgn="base" latinLnBrk="0" hangingPunct="1">
              <a:lnSpc>
                <a:spcPct val="100000"/>
              </a:lnSpc>
              <a:spcBef>
                <a:spcPct val="30000"/>
              </a:spcBef>
              <a:spcAft>
                <a:spcPct val="0"/>
              </a:spcAft>
              <a:buClrTx/>
              <a:buSzTx/>
              <a:buFontTx/>
              <a:buNone/>
              <a:tabLst/>
              <a:defRPr/>
            </a:pPr>
            <a:r>
              <a:rPr lang="en-US" dirty="0" smtClean="0"/>
              <a:t>Currently, DHDS includes 2016 data analyzed from the Behavioral Risk Factor Surveillance System (BRFSS).</a:t>
            </a:r>
            <a:r>
              <a:rPr lang="en-US" baseline="0" dirty="0" smtClean="0"/>
              <a:t>  The main focus is on d</a:t>
            </a:r>
            <a:r>
              <a:rPr lang="en-US" dirty="0" smtClean="0"/>
              <a:t>isability status (any disability or no disability) and disability types (hearing,</a:t>
            </a:r>
            <a:r>
              <a:rPr lang="en-US" baseline="0" dirty="0" smtClean="0"/>
              <a:t> vision, </a:t>
            </a:r>
            <a:r>
              <a:rPr lang="en-US" dirty="0" smtClean="0"/>
              <a:t>cognition, mobility, self-care, and independent living disabilities).  There are data on over 30 demographic and health measures including hypertension, smoking, physical activity, obesity, heart disease, and diabetes.</a:t>
            </a:r>
            <a:endParaRPr lang="en-US" sz="1500" dirty="0" smtClean="0"/>
          </a:p>
          <a:p>
            <a:pPr defTabSz="881390">
              <a:defRPr/>
            </a:pPr>
            <a:endParaRPr lang="en-US" baseline="0" dirty="0" smtClean="0"/>
          </a:p>
          <a:p>
            <a:pPr marL="0" marR="0" lvl="0" indent="0" algn="l" defTabSz="881390" rtl="0" eaLnBrk="1" fontAlgn="base" latinLnBrk="0" hangingPunct="1">
              <a:lnSpc>
                <a:spcPct val="100000"/>
              </a:lnSpc>
              <a:spcBef>
                <a:spcPct val="30000"/>
              </a:spcBef>
              <a:spcAft>
                <a:spcPct val="0"/>
              </a:spcAft>
              <a:buClrTx/>
              <a:buSzTx/>
              <a:buFontTx/>
              <a:buNone/>
              <a:tabLst/>
              <a:defRPr/>
            </a:pPr>
            <a:r>
              <a:rPr lang="en-US" dirty="0" smtClean="0"/>
              <a:t>There </a:t>
            </a:r>
            <a:r>
              <a:rPr lang="en-US" baseline="0" dirty="0" smtClean="0"/>
              <a:t>two main ways we like to think about viewing the data DHDS.  The first way is to view </a:t>
            </a:r>
            <a:r>
              <a:rPr lang="en-US" dirty="0" smtClean="0"/>
              <a:t>data on one topic</a:t>
            </a:r>
            <a:r>
              <a:rPr lang="en-US" baseline="0" dirty="0" smtClean="0"/>
              <a:t> for all states and territories.  This can be done through interactive maps, as well as customizable data tables, and downloadable data tables. The second way is to view data by comparison reports. For example, DHDS users can identify health differences between adults with and without disabilities overall and by location, demographics, and year. </a:t>
            </a:r>
          </a:p>
          <a:p>
            <a:pPr marL="0" marR="0" lvl="0" indent="0" algn="l" defTabSz="881390" rtl="0" eaLnBrk="1" fontAlgn="base" latinLnBrk="0" hangingPunct="1">
              <a:lnSpc>
                <a:spcPct val="100000"/>
              </a:lnSpc>
              <a:spcBef>
                <a:spcPct val="30000"/>
              </a:spcBef>
              <a:spcAft>
                <a:spcPct val="0"/>
              </a:spcAft>
              <a:buClrTx/>
              <a:buSzTx/>
              <a:buFontTx/>
              <a:buNone/>
              <a:tabLst/>
              <a:defRPr/>
            </a:pPr>
            <a:endParaRPr lang="en-US" baseline="0" dirty="0" smtClean="0"/>
          </a:p>
          <a:p>
            <a:pPr defTabSz="881390">
              <a:defRPr/>
            </a:pPr>
            <a:r>
              <a:rPr lang="en-US" baseline="0" dirty="0" smtClean="0"/>
              <a:t>Instructional videos on the use of the DHDS are available on-line at the DHDS website or through YouTube.  We have one video targeted to beginning users of the DHDS and another for users who want instruction on more advanced features of the system, including examples of how the data can be used to plan for disability inclusive programs and services.</a:t>
            </a:r>
          </a:p>
          <a:p>
            <a:pPr defTabSz="881390">
              <a:defRPr/>
            </a:pPr>
            <a:endParaRPr lang="en-US" baseline="0" dirty="0" smtClean="0"/>
          </a:p>
          <a:p>
            <a:pPr defTabSz="881390">
              <a:defRPr/>
            </a:pPr>
            <a:r>
              <a:rPr lang="en-US" baseline="0" dirty="0" smtClean="0"/>
              <a:t>I would also like to mention that with the 2016 DHDS, we now have data on serious difficulty hearing or deafness and have implemented improvements to user experience and data visualizations.</a:t>
            </a:r>
          </a:p>
          <a:p>
            <a:pPr defTabSz="881390">
              <a:defRPr/>
            </a:pPr>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239852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For much of</a:t>
            </a:r>
            <a:r>
              <a:rPr lang="en-US" baseline="0" dirty="0" smtClean="0"/>
              <a:t> our work, we rely on the use of the six standard disability questions recommended by HHS and asked in many population-based data sources; some of the most common being national- and state-level health surveys, such as the Behavioral Risk Factor Surveillance System, the National Health Interview Survey, and the National Health and Nutrition Examination Survey.  We also use some other population-based surveys that are not necessarily health-focused but do collect some information on disability; examples are the American Community Survey and the Survey of Income and Program Participation, both of which are conducted by the U.S. Census Bureau.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Information on these and other surveys that include questions on disability can be found on CDC’s Disability and Health website under “Data &amp; Statistics” then “Disability Datasets”.  I’ve also included the link on this slide.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dirty="0"/>
          </a:p>
        </p:txBody>
      </p:sp>
    </p:spTree>
    <p:extLst>
      <p:ext uri="{BB962C8B-B14F-4D97-AF65-F5344CB8AC3E}">
        <p14:creationId xmlns:p14="http://schemas.microsoft.com/office/powerpoint/2010/main" val="2180593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 are increasingly looking at utilizing administrative datasets, such as Medicaid data, which can allow us to better identify and characterize health for individuals who have IDD and who may be harder to identify in the population-based surveys I mentioned.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‘State Medicaid Project’ has developed over the last few years, and has grown from 1 state to now where currently we’re able to fund 10 states to access and utilize Medicaid data to identify patterns of health and health care utilization for people with IDD in their states.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 are also funding a randomized intervention trial in SC to test whether monthly prompts about hypertension/hypertension medication improves adherence to blood pressure-lowering medication in the adult Medicaid population who have with IDD.  This is a multi-year study that just began in late 2017 (October).  Medicaid data are being used to identify study participants with IDD and recruit a sufficient number of study participants.  On completion of the trial an assessment will be conducted on whether the intervention successfully increased adherence.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 addition, two projects have recently been funded.  One will use </a:t>
            </a:r>
            <a:r>
              <a:rPr lang="en-US" baseline="0" dirty="0" smtClean="0"/>
              <a:t>National Health Interview Survey (NHIS) and Medical Expenditure Panel Survey (MEPS) </a:t>
            </a:r>
            <a:r>
              <a:rPr lang="en-US" baseline="0" dirty="0" smtClean="0"/>
              <a:t>data from 2010-2016 to examine risk factors for opiate use in adults with physical disabilities and adults with IDD, and describe the prescription filling behavior and the health care utilization of adults with these disabilities.  The second project will use nationally-representative data to estimate disability associated healthcare expenditures for adults.  MEPS data will be used to identify those with disabilities and Medicaid, Medicare, and other data sets will be used to estimate costs.  This will be an update of our previously published 2006 estimates.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effectLst/>
              </a:rPr>
              <a:t>The branch also holds a seat at the CMS Virtual Research Data Center.  This seat allows </a:t>
            </a:r>
            <a:r>
              <a:rPr lang="en-US" dirty="0" smtClean="0"/>
              <a:t>researchers to securely perform their own analyses using Medicare and Medicaid data.  Currently</a:t>
            </a:r>
            <a:r>
              <a:rPr lang="en-US" baseline="0" dirty="0" smtClean="0"/>
              <a:t>, we have used the seat to identify the ID population in each state and plan to conduct an initial study on oral health utilization among adults with ID.  As we get more into these data, we see this as an area ripe for collaboration.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2407882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Some</a:t>
            </a:r>
            <a:r>
              <a:rPr lang="en-US" baseline="0" dirty="0" smtClean="0"/>
              <a:t> of our other data-related activities include our work with </a:t>
            </a:r>
            <a:r>
              <a:rPr lang="en-US" i="1" baseline="0" dirty="0" smtClean="0"/>
              <a:t>Styles</a:t>
            </a:r>
            <a:r>
              <a:rPr lang="en-US" baseline="0" dirty="0" smtClean="0"/>
              <a:t> data and NHIS.  </a:t>
            </a:r>
          </a:p>
          <a:p>
            <a:endParaRPr lang="en-US" baseline="0" dirty="0" smtClean="0"/>
          </a:p>
          <a:p>
            <a:r>
              <a:rPr lang="en-US" baseline="0" dirty="0" smtClean="0"/>
              <a:t>The </a:t>
            </a:r>
            <a:r>
              <a:rPr lang="en-US" i="1" baseline="0" dirty="0" smtClean="0"/>
              <a:t>Styles</a:t>
            </a:r>
            <a:r>
              <a:rPr lang="en-US" baseline="0" dirty="0" smtClean="0"/>
              <a:t> surveys are a series of web-based surveys that are developed by Porter Novelli with technical guidance from federal public health agencies and others; CDC licenses the results of these surveys.  Over the last few years we have added questions on hearing difficulty, intellectual disability, physical activity, and emergency preparedness; analysis and write-up of these results are ongoing or have been published.  For example, “Primary Care Providers’ Level of Preparedness for Recommending Physical Activity to Adults With Disabilities” (PCD; Nov 2017).</a:t>
            </a:r>
          </a:p>
          <a:p>
            <a:endParaRPr lang="en-US" baseline="0" dirty="0" smtClean="0"/>
          </a:p>
          <a:p>
            <a:r>
              <a:rPr lang="en-US" dirty="0" smtClean="0"/>
              <a:t>We were also able</a:t>
            </a:r>
            <a:r>
              <a:rPr lang="en-US" baseline="0" dirty="0" smtClean="0"/>
              <a:t> to add a question to both the 2017 and 2018 NHIS which </a:t>
            </a:r>
            <a:r>
              <a:rPr lang="en-US" baseline="0" dirty="0" smtClean="0"/>
              <a:t>investigates factors that may contribute to </a:t>
            </a:r>
            <a:r>
              <a:rPr lang="en-US" baseline="0" dirty="0" smtClean="0"/>
              <a:t>cognitive difficulty.  If someone responds that “yes” “because of a physical, mental, or emotional condition, they have serious difficulty concentrating, remembering, or making decisions” they are asked about the main reason for that difficulty.  The 2017 data have been released and the 2018 data will likely be released in 2019.  </a:t>
            </a:r>
          </a:p>
          <a:p>
            <a:endParaRPr lang="en-US" baseline="0" dirty="0" smtClean="0"/>
          </a:p>
          <a:p>
            <a:r>
              <a:rPr lang="en-US" dirty="0" smtClean="0"/>
              <a:t>What is the MAIN reason for [fill 1: your/ALIAS's] difficulty concentrating, remembering or making decisions?</a:t>
            </a:r>
          </a:p>
          <a:p>
            <a:r>
              <a:rPr lang="en-US" dirty="0" smtClean="0"/>
              <a:t>01</a:t>
            </a:r>
            <a:r>
              <a:rPr lang="en-US" baseline="0" dirty="0" smtClean="0"/>
              <a:t> </a:t>
            </a:r>
            <a:r>
              <a:rPr lang="en-US" dirty="0" smtClean="0"/>
              <a:t>Intellectual disability (formerly known as mental retardation)</a:t>
            </a:r>
          </a:p>
          <a:p>
            <a:r>
              <a:rPr lang="en-US" dirty="0" smtClean="0"/>
              <a:t>02 Developmental disability (such as cerebral palsy or autism)</a:t>
            </a:r>
          </a:p>
          <a:p>
            <a:r>
              <a:rPr lang="en-US" dirty="0" smtClean="0"/>
              <a:t>03 Dementia or Alzheimer’s disease</a:t>
            </a:r>
          </a:p>
          <a:p>
            <a:r>
              <a:rPr lang="en-US" dirty="0" smtClean="0"/>
              <a:t>04 Learning disability or ADHD</a:t>
            </a:r>
          </a:p>
          <a:p>
            <a:r>
              <a:rPr lang="en-US" dirty="0" smtClean="0"/>
              <a:t>05 Education level</a:t>
            </a:r>
          </a:p>
          <a:p>
            <a:r>
              <a:rPr lang="en-US" dirty="0" smtClean="0"/>
              <a:t>06 Mental illness (such as depression, anxiety, post-traumatic stress disorder, emotional problem)</a:t>
            </a:r>
          </a:p>
          <a:p>
            <a:r>
              <a:rPr lang="en-US" dirty="0" smtClean="0"/>
              <a:t>07 Traumatic brain injury or stroke</a:t>
            </a:r>
          </a:p>
          <a:p>
            <a:r>
              <a:rPr lang="en-US" dirty="0" smtClean="0"/>
              <a:t>08 Age-related changes</a:t>
            </a:r>
          </a:p>
          <a:p>
            <a:r>
              <a:rPr lang="en-US" dirty="0" smtClean="0"/>
              <a:t>09 Chronic health condition (such as diabetes, high blood pressure, heart disease, cancer, multiple sclerosis, Parkinson’s</a:t>
            </a:r>
          </a:p>
          <a:p>
            <a:r>
              <a:rPr lang="en-US" dirty="0" smtClean="0"/>
              <a:t>disease, epilepsy)</a:t>
            </a:r>
          </a:p>
          <a:p>
            <a:r>
              <a:rPr lang="en-US" dirty="0" smtClean="0"/>
              <a:t>10 Drugs or medications</a:t>
            </a:r>
          </a:p>
          <a:p>
            <a:r>
              <a:rPr lang="en-US" dirty="0" smtClean="0"/>
              <a:t>11 Other (specify)</a:t>
            </a:r>
          </a:p>
          <a:p>
            <a:r>
              <a:rPr lang="en-US" dirty="0" smtClean="0"/>
              <a:t>97 Refused</a:t>
            </a:r>
          </a:p>
          <a:p>
            <a:r>
              <a:rPr lang="en-US" dirty="0" smtClean="0"/>
              <a:t>99 Don't know</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dirty="0"/>
          </a:p>
        </p:txBody>
      </p:sp>
    </p:spTree>
    <p:extLst>
      <p:ext uri="{BB962C8B-B14F-4D97-AF65-F5344CB8AC3E}">
        <p14:creationId xmlns:p14="http://schemas.microsoft.com/office/powerpoint/2010/main" val="2224902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This</a:t>
            </a:r>
            <a:r>
              <a:rPr lang="en-US" baseline="0" dirty="0" smtClean="0"/>
              <a:t> slide contains a listing of recent publications.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Two, that I would like to highlight are products from our state Medicaid project: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Using Medicaid Data to Characterize Persons with Intellectual and Developmental Disabilities in Five U.S. States (American Journal on Intellectual and Developmental Disabilities; Jul 2018) and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Factors associated with ambulatory care sensitive emergency department visits for South Carolina Medicaid members with intellectual disability (Journal of Intellectual Disability Research; Mar 2018)</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1.</a:t>
            </a:r>
            <a:r>
              <a:rPr lang="en-US" baseline="0" dirty="0" smtClean="0"/>
              <a:t> </a:t>
            </a:r>
            <a:r>
              <a:rPr lang="en-US" dirty="0" smtClean="0"/>
              <a:t>Prevalence of disabilities and health care access by disability status and type among adults –</a:t>
            </a:r>
            <a:r>
              <a:rPr lang="en-US" baseline="0" dirty="0" smtClean="0"/>
              <a:t> United States, 2016</a:t>
            </a:r>
            <a:r>
              <a:rPr lang="en-US" dirty="0" smtClean="0"/>
              <a:t> (MMWR; Aug 2018)</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2. Using Medicaid Data to Characterize Persons with Intellectual and Developmental Disabilities in Five U.S. States (American Journal on Intellectual and Developmental Disabilities; Jul 2018)</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3. Factors associated with ambulatory care sensitive emergency department visits for South Carolina Medicaid members with intellectual disability (Journal of Intellectual Disability Research; Mar 2018)</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4. Enhancing individual and community disaster preparedness: Individuals with disabilities and others with access and functional needs (Disability and Health Journal; Apr 2018)</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5. Considering disability and health: Reflections on the Healthy People 2020 Midcourse Review (Disability and Health Journal;</a:t>
            </a:r>
            <a:r>
              <a:rPr lang="en-US" baseline="0" dirty="0" smtClean="0"/>
              <a:t> Jul 2018)</a:t>
            </a:r>
            <a:endParaRPr lang="en-US"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2618741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have</a:t>
            </a:r>
            <a:r>
              <a:rPr lang="en-US" baseline="0" dirty="0" smtClean="0"/>
              <a:t> a few publications either in press or under review; one looking at anti-hypertensive use among adults with IDD, two examining health care utilization among populations with IDD – one focused on children with IDD and the other adults with IDD, and, finally, a paper examining types of physical activity among adults with mobility disability.</a:t>
            </a:r>
          </a:p>
          <a:p>
            <a:endParaRPr lang="en-US" baseline="0" dirty="0" smtClean="0"/>
          </a:p>
          <a:p>
            <a:r>
              <a:rPr lang="en-US" dirty="0" smtClean="0"/>
              <a:t>Our branch also has a MMWR planned for later this year on food insecurity by disability and gender. Specifically, we will examine the intersection between food insecurity, disability, and gender by estimating household food insecurity prevalence among adults with any disability and six functional disability types (hearing, vision, cognitive, mobility, self-care, and independent living), compared to those without a disability, and stratified by socio-demographics (e.g., age, education).  Additionally, we plan to describe gender differences in food insecurity by disability status and types. For this report, we will use 2015-16 National Health and Nutrition Examination Survey data to estimate household food insecurity</a:t>
            </a:r>
          </a:p>
          <a:p>
            <a:endParaRPr lang="en-US"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942886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09613"/>
            <a:ext cx="6400800" cy="360045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 Spring 2019, we’ll be </a:t>
            </a:r>
            <a:r>
              <a:rPr lang="en-US" baseline="0" dirty="0" smtClean="0"/>
              <a:t>meeting with</a:t>
            </a:r>
            <a:r>
              <a:rPr lang="en-US" dirty="0" smtClean="0"/>
              <a:t> </a:t>
            </a:r>
            <a:r>
              <a:rPr lang="en-US" dirty="0" smtClean="0"/>
              <a:t>both data/program reps from all 10 Medicaid states to look at/discuss data and continue</a:t>
            </a:r>
            <a:r>
              <a:rPr lang="en-US" baseline="0" dirty="0" smtClean="0"/>
              <a:t> work on</a:t>
            </a:r>
            <a:r>
              <a:rPr lang="en-US" dirty="0" smtClean="0"/>
              <a:t> an intervention which will be the primary focus of the last 3 years of the</a:t>
            </a:r>
            <a:r>
              <a:rPr lang="en-US" baseline="0" dirty="0" smtClean="0"/>
              <a:t>ir </a:t>
            </a:r>
            <a:r>
              <a:rPr lang="en-US" baseline="0" dirty="0" smtClean="0"/>
              <a:t>workplans</a:t>
            </a:r>
            <a:r>
              <a:rPr lang="en-US" dirty="0" smtClean="0"/>
              <a:t>.  </a:t>
            </a:r>
            <a:r>
              <a:rPr lang="en-US" dirty="0" smtClean="0"/>
              <a:t>The proposed intervention is to develop, disseminate, and evaluate an evidence-based video series about diabetes self-management education and support for people with IDD, their caregivers, and health care providers. </a:t>
            </a:r>
            <a:r>
              <a:rPr lang="en-US" baseline="0" dirty="0" smtClean="0"/>
              <a:t>We'll have more to share after that meeting happens, but again, we’d be happy to set up a call with you all afterwards to keep you in the loop.</a:t>
            </a:r>
            <a:endParaRPr lang="en-US" dirty="0" smtClean="0"/>
          </a:p>
          <a:p>
            <a:endParaRPr lang="en-US" dirty="0" smtClean="0"/>
          </a:p>
          <a:p>
            <a:r>
              <a:rPr lang="en-US" dirty="0" smtClean="0"/>
              <a:t>There is a DHDS update</a:t>
            </a:r>
            <a:r>
              <a:rPr lang="en-US" baseline="0" dirty="0" smtClean="0"/>
              <a:t> planned for later this spring.  We’ll be doing communication and promotion when the 2017 DHDS data are rolled-out.</a:t>
            </a:r>
          </a:p>
          <a:p>
            <a:endParaRPr lang="en-US" baseline="0" dirty="0" smtClean="0"/>
          </a:p>
          <a:p>
            <a:r>
              <a:rPr lang="en-US" baseline="0" dirty="0" smtClean="0"/>
              <a:t>Finally, this past year we have had the privilege to participate in two work groups spearheaded by </a:t>
            </a:r>
            <a:r>
              <a:rPr lang="en-US" dirty="0"/>
              <a:t>the </a:t>
            </a:r>
            <a:r>
              <a:rPr lang="en-US" dirty="0" smtClean="0"/>
              <a:t>Administration </a:t>
            </a:r>
            <a:r>
              <a:rPr lang="en-US" dirty="0"/>
              <a:t>on Intellectual and Developmental </a:t>
            </a:r>
            <a:r>
              <a:rPr lang="en-US" dirty="0" smtClean="0"/>
              <a:t>Disabilities</a:t>
            </a:r>
            <a:r>
              <a:rPr lang="en-US" baseline="0" dirty="0" smtClean="0"/>
              <a:t> in the Administration for Community Living that </a:t>
            </a:r>
            <a:r>
              <a:rPr lang="en-US" baseline="0" dirty="0" smtClean="0"/>
              <a:t>have focused on future data needs for people with IDD.  You will hear more about their</a:t>
            </a:r>
            <a:r>
              <a:rPr lang="en-US" dirty="0" smtClean="0"/>
              <a:t> </a:t>
            </a:r>
            <a:r>
              <a:rPr lang="en-US" baseline="0" dirty="0" smtClean="0"/>
              <a:t>efforts and the outputs of these workgroups in this afternoon’s session.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3102210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4040439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Bef>
                <a:spcPct val="0"/>
              </a:spcBef>
              <a:buFont typeface="Arial" panose="020B0604020202020204" pitchFamily="34" charset="0"/>
              <a:buNone/>
            </a:pPr>
            <a:r>
              <a:rPr lang="en-US" kern="0" dirty="0" smtClean="0">
                <a:solidFill>
                  <a:srgbClr val="00213D"/>
                </a:solidFill>
                <a:latin typeface="+mn-lt"/>
              </a:rPr>
              <a:t>The pursuit of improved health outcomes for people with disabilities requires our branch understand the health disparities faced by people with disabilities across the lifespan and address them thru effective programmatic efforts with partners at the Local, State, and National levels. Thru a recent strategic planning process that has unfolded over the last few years, the branch has created a laser focus on our mission and HOW we go about executing our collective efforts. </a:t>
            </a:r>
          </a:p>
          <a:p>
            <a:pPr marL="0" lvl="0" indent="0">
              <a:spcBef>
                <a:spcPct val="0"/>
              </a:spcBef>
              <a:buFont typeface="Arial" panose="020B0604020202020204" pitchFamily="34" charset="0"/>
              <a:buNone/>
            </a:pPr>
            <a:endParaRPr lang="en-US" kern="0" dirty="0" smtClean="0">
              <a:solidFill>
                <a:srgbClr val="00213D"/>
              </a:solidFill>
              <a:latin typeface="+mn-lt"/>
            </a:endParaRPr>
          </a:p>
          <a:p>
            <a:pPr marL="0" lvl="0" indent="0">
              <a:spcBef>
                <a:spcPct val="0"/>
              </a:spcBef>
              <a:buFont typeface="Arial" panose="020B0604020202020204" pitchFamily="34" charset="0"/>
              <a:buNone/>
            </a:pPr>
            <a:r>
              <a:rPr lang="en-US" kern="0" dirty="0" smtClean="0">
                <a:solidFill>
                  <a:srgbClr val="00213D"/>
                </a:solidFill>
                <a:latin typeface="+mn-lt"/>
              </a:rPr>
              <a:t>As a result, we have fine tuned our mission to promote the health and full participation in society by people with disabilities across the life span. Our work spans all age groups and all 6 functional disability types, but we have a concentrated effort in mobility limitations and intellectual disabilities.</a:t>
            </a:r>
          </a:p>
          <a:p>
            <a:pPr marL="0" lvl="0" indent="0">
              <a:spcBef>
                <a:spcPct val="0"/>
              </a:spcBef>
              <a:buFont typeface="Arial" panose="020B0604020202020204" pitchFamily="34" charset="0"/>
              <a:buNone/>
            </a:pPr>
            <a:endParaRPr lang="en-US" kern="0" dirty="0" smtClean="0">
              <a:solidFill>
                <a:srgbClr val="00213D"/>
              </a:solidFill>
              <a:latin typeface="+mn-lt"/>
            </a:endParaRPr>
          </a:p>
          <a:p>
            <a:endParaRPr lang="en-US" dirty="0">
              <a:solidFill>
                <a:srgbClr val="00213D"/>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079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effectLst/>
              </a:rPr>
              <a:t>Briefly, this slide depicts what I</a:t>
            </a:r>
            <a:r>
              <a:rPr lang="en-US" baseline="0" dirty="0" smtClean="0">
                <a:effectLst/>
              </a:rPr>
              <a:t> will share with you today on the data activities of the Disability and Health Branch.</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effectLst/>
              </a:rPr>
              <a:t>First, I’ll provide an overview of the National Center on Birth Defects and Developmental Disabilities organizational structure and where the Disability and Health Branch is sited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effectLst/>
              </a:rPr>
              <a:t>Second, DHB’s mission, core principles, and the roadmap we use to implement our multi-level approach through a socio-ecological framework.</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effectLst/>
              </a:rPr>
              <a:t>Third, an overview of our national and state programs and partners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effectLst/>
              </a:rPr>
              <a:t>Fourth, an introduction to the state-level disability data available through the Disability and Health Data System and its capabilities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effectLst/>
              </a:rPr>
              <a:t>Fifth, other data sources we utilize in the Disability and Health Branch</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effectLst/>
              </a:rPr>
              <a:t>Sixth, scientific research published in 2018 and other works in progress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effectLst/>
              </a:rPr>
              <a:t>And Finally, what the Disability and Health Branch has planned for 2019</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1410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have</a:t>
            </a:r>
            <a:r>
              <a:rPr lang="en-US" baseline="0" dirty="0" smtClean="0"/>
              <a:t> a few publications either in press or under review; one looking at anti-hypertensive use among adults with IDD, two examining health care utilization among populations with IDD – one focused on children with IDD and the other adults with IDD, and, finally, a paper examining types of physical activity among adults with mobility disability.</a:t>
            </a:r>
          </a:p>
          <a:p>
            <a:endParaRPr lang="en-US" baseline="0" dirty="0" smtClean="0"/>
          </a:p>
          <a:p>
            <a:r>
              <a:rPr lang="en-US" dirty="0" smtClean="0"/>
              <a:t>Our branch also has a MMWR planned for later this year on food insecurity by disability and gender. Specifically, we will examine the intersection between food insecurity, disability, and gender by estimating household food insecurity prevalence among adults with any disability and six functional disability types (hearing, vision, cognitive, mobility, self-care, and independent living), compared to those without a disability, and stratified by socio-demographics (e.g., age, education).  Additionally, we plan to describe gender differences in food insecurity by disability status and types. For this report, we will use 2015-16 National Health and Nutrition Examination Survey data to estimate household food insecurity</a:t>
            </a:r>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278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have</a:t>
            </a:r>
            <a:r>
              <a:rPr lang="en-US" baseline="0" dirty="0" smtClean="0"/>
              <a:t> a few publications either in press or under review; one looking at anti-hypertensive use among adults with IDD, two examining health care utilization among populations with IDD – one focused on children with IDD and the other adults with IDD, and, finally, a paper examining types of physical activity among adults with mobility disability.</a:t>
            </a:r>
          </a:p>
          <a:p>
            <a:endParaRPr lang="en-US" baseline="0" dirty="0" smtClean="0"/>
          </a:p>
          <a:p>
            <a:r>
              <a:rPr lang="en-US" dirty="0" smtClean="0"/>
              <a:t>Our branch also has a MMWR planned for later this year on food insecurity by disability and gender. Specifically, we will examine the intersection between food insecurity, disability, and gender by estimating household food insecurity prevalence among adults with any disability and six functional disability types (hearing, vision, cognitive, mobility, self-care, and independent living), compared to those without a disability, and stratified by socio-demographics (e.g., age, education).  Additionally, we plan to describe gender differences in food insecurity by disability status and types. For this report, we will use 2015-16 National Health and Nutrition Examination Survey data to estimate household food insecurity</a:t>
            </a:r>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056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have</a:t>
            </a:r>
            <a:r>
              <a:rPr lang="en-US" baseline="0" dirty="0" smtClean="0"/>
              <a:t> a few publications either in press or under review; one looking at anti-hypertensive use among adults with IDD, two examining health care utilization among populations with IDD – one focused on children with IDD and the other adults with IDD, and, finally, a paper examining types of physical activity among adults with mobility disability.</a:t>
            </a:r>
          </a:p>
          <a:p>
            <a:endParaRPr lang="en-US" baseline="0" dirty="0" smtClean="0"/>
          </a:p>
          <a:p>
            <a:r>
              <a:rPr lang="en-US" dirty="0" smtClean="0"/>
              <a:t>Our branch also has a MMWR planned for later this year on food insecurity by disability and gender. Specifically, we will examine the intersection between food insecurity, disability, and gender by estimating household food insecurity prevalence among adults with any disability and six functional disability types (hearing, vision, cognitive, mobility, self-care, and independent living), compared to those without a disability, and stratified by socio-demographics (e.g., age, education).  Additionally, we plan to describe gender differences in food insecurity by disability status and types. For this report, we will use 2015-16 National Health and Nutrition Examination Survey data to estimate household food insecurity</a:t>
            </a:r>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6330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have</a:t>
            </a:r>
            <a:r>
              <a:rPr lang="en-US" baseline="0" dirty="0" smtClean="0"/>
              <a:t> a few publications either in press or under review; one looking at anti-hypertensive use among adults with IDD, two examining health care utilization among populations with IDD – one focused on children with IDD and the other adults with IDD, and, finally, a paper examining types of physical activity among adults with mobility disability.</a:t>
            </a:r>
          </a:p>
          <a:p>
            <a:endParaRPr lang="en-US" baseline="0" dirty="0" smtClean="0"/>
          </a:p>
          <a:p>
            <a:r>
              <a:rPr lang="en-US" dirty="0" smtClean="0"/>
              <a:t>Our branch also has a MMWR planned for later this year on food insecurity by disability and gender. Specifically, we will examine the intersection between food insecurity, disability, and gender by estimating household food insecurity prevalence among adults with any disability and six functional disability types (hearing, vision, cognitive, mobility, self-care, and independent living), compared to those without a disability, and stratified by socio-demographics (e.g., age, education).  Additionally, we plan to describe gender differences in food insecurity by disability status and types. For this report, we will use 2015-16 National Health and Nutrition Examination Survey data to estimate household food insecurity</a:t>
            </a:r>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756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Center on Birth Defects and Developmental Disabilities has 3 Divisions, Division of Blood Disorders,</a:t>
            </a:r>
            <a:r>
              <a:rPr lang="en-US" baseline="0" dirty="0" smtClean="0"/>
              <a:t> Division of Congenital and Developmental Disorders, formerly known as the Division of Birth Defects and Developmental Disabilities, and Division of Human Development and Disability.</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Disability and Health Branch</a:t>
            </a:r>
            <a:r>
              <a:rPr lang="en-US" baseline="0" dirty="0" smtClean="0"/>
              <a:t> sits within the Division of Human Development and Disability.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71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 typeface="Arial" panose="020B0604020202020204" pitchFamily="34" charset="0"/>
              <a:buNone/>
            </a:pPr>
            <a:r>
              <a:rPr lang="en-US" altLang="en-US" baseline="0" dirty="0" smtClean="0"/>
              <a:t>I am an epidemiologist on the Disability Research and Epidemiology team.  Also within the Branch is the Office of the Chief and the Disability Policy, Interventions, and Programs team.  We have evaluation and communication components to much of our work, and those functions and personnel sit within the Office of the Chief.</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Today</a:t>
            </a:r>
            <a:r>
              <a:rPr lang="en-US" baseline="0" dirty="0" smtClean="0"/>
              <a:t> </a:t>
            </a:r>
            <a:r>
              <a:rPr lang="en-US" dirty="0" smtClean="0"/>
              <a:t>I’m going to talk a little bit about</a:t>
            </a:r>
            <a:r>
              <a:rPr lang="en-US" baseline="0" dirty="0" smtClean="0"/>
              <a:t> the Branch broadly, then more specifically about some of the data-related activities we’re working on, many of which sit with the DRE team.</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288082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Bef>
                <a:spcPct val="0"/>
              </a:spcBef>
              <a:buFont typeface="Arial" panose="020B0604020202020204" pitchFamily="34" charset="0"/>
              <a:buNone/>
            </a:pPr>
            <a:r>
              <a:rPr lang="en-US" kern="0" dirty="0" smtClean="0">
                <a:solidFill>
                  <a:srgbClr val="00213D"/>
                </a:solidFill>
                <a:latin typeface="+mn-lt"/>
              </a:rPr>
              <a:t>We </a:t>
            </a:r>
            <a:r>
              <a:rPr lang="en-US" kern="0" dirty="0" smtClean="0">
                <a:solidFill>
                  <a:srgbClr val="00213D"/>
                </a:solidFill>
                <a:latin typeface="+mn-lt"/>
              </a:rPr>
              <a:t>have fine tuned our mission to promote the health and full participation in society by people with disabilities across the life span. Our work spans all age groups and all 6 functional disability types, but we have a concentrated effort in mobility limitations and intellectual disabilities.</a:t>
            </a:r>
          </a:p>
          <a:p>
            <a:pPr marL="0" lvl="0" indent="0">
              <a:spcBef>
                <a:spcPct val="0"/>
              </a:spcBef>
              <a:buFont typeface="Arial" panose="020B0604020202020204" pitchFamily="34" charset="0"/>
              <a:buNone/>
            </a:pPr>
            <a:endParaRPr lang="en-US" kern="0" dirty="0" smtClean="0">
              <a:solidFill>
                <a:srgbClr val="00213D"/>
              </a:solidFill>
              <a:latin typeface="+mn-lt"/>
            </a:endParaRPr>
          </a:p>
          <a:p>
            <a:endParaRPr lang="en-US" dirty="0">
              <a:solidFill>
                <a:srgbClr val="00213D"/>
              </a:solidFill>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682733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pursuit of improved health outcomes for people with disabilities requires our branch understand the health disparities faced by people with disabilities across the lifespan and address them thru effective programmatic efforts with partners at the Local, State, and National levels. </a:t>
            </a:r>
          </a:p>
          <a:p>
            <a:endParaRPr lang="en-US" dirty="0" smtClean="0"/>
          </a:p>
          <a:p>
            <a:r>
              <a:rPr lang="en-US" dirty="0" smtClean="0"/>
              <a:t>This </a:t>
            </a:r>
            <a:r>
              <a:rPr lang="en-US" dirty="0" smtClean="0"/>
              <a:t>is our</a:t>
            </a:r>
            <a:r>
              <a:rPr lang="en-US" baseline="0" dirty="0" smtClean="0"/>
              <a:t> Disability </a:t>
            </a:r>
            <a:r>
              <a:rPr lang="en-US" baseline="0" dirty="0" smtClean="0"/>
              <a:t>Roadmap and it illustrates HOW we go about executing our collective efforts.  As </a:t>
            </a:r>
            <a:r>
              <a:rPr lang="en-US" baseline="0" dirty="0" smtClean="0"/>
              <a:t>depicted in this Roadmap, the branch works along these </a:t>
            </a:r>
            <a:r>
              <a:rPr lang="en-US" dirty="0" smtClean="0"/>
              <a:t>5 core principles to:</a:t>
            </a:r>
          </a:p>
          <a:p>
            <a:endParaRPr lang="en-US" dirty="0" smtClean="0"/>
          </a:p>
          <a:p>
            <a:r>
              <a:rPr lang="en-US" dirty="0" smtClean="0"/>
              <a:t>• Work across public health systems to encourage inclusion and make sure people with disabilities have access to the public health interventions that seek to improve the health of the whole population;</a:t>
            </a:r>
          </a:p>
          <a:p>
            <a:r>
              <a:rPr lang="en-US" dirty="0" smtClean="0"/>
              <a:t>• Focus on specific functional populations as a whole, with accommodations as necessary; and</a:t>
            </a:r>
          </a:p>
          <a:p>
            <a:r>
              <a:rPr lang="en-US" dirty="0" smtClean="0"/>
              <a:t>• Develop and implement public health programs for people with specific impairments or limitations.</a:t>
            </a:r>
          </a:p>
          <a:p>
            <a:endParaRPr lang="en-US" dirty="0" smtClean="0"/>
          </a:p>
          <a:p>
            <a:r>
              <a:rPr lang="en-US" dirty="0" smtClean="0"/>
              <a:t>The</a:t>
            </a:r>
            <a:r>
              <a:rPr lang="en-US" baseline="0" dirty="0" smtClean="0"/>
              <a:t> next slide depicts our Disability Roadmap using the socio-ecological model, which is an example of our multi-level approach.</a:t>
            </a:r>
            <a:endParaRPr lang="en-US"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55783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Branch focuses on implementing inclusive public health programs using a socio-ecological model, which includes increasing healthy behaviors, decreasing the prevalence of chronic disease risk factors, such as smoking, obesity and physical inactivity, increasing the sustainability of programmatic, policy, systems, and environmental improvements such as the availability of effective health promotion programs for people with disabilities. These public health interventions will achieve greater impact when changing the environmental context, so that individuals can easily take healthy actions in the normal course of their lives. In short, the Disability and Health Branch aims to increase social and environmental improvements in infrastructure and services that foster the successful participation of people with disabilities in all areas of life</a:t>
            </a:r>
            <a:r>
              <a:rPr lang="en-US" dirty="0" smtClean="0"/>
              <a:t>.  </a:t>
            </a:r>
          </a:p>
          <a:p>
            <a:endParaRPr lang="en-US" dirty="0" smtClean="0"/>
          </a:p>
          <a:p>
            <a:r>
              <a:rPr lang="en-US" dirty="0" smtClean="0"/>
              <a:t>The</a:t>
            </a:r>
            <a:r>
              <a:rPr lang="en-US" baseline="0" dirty="0" smtClean="0"/>
              <a:t> next few slides list our national and state programs and partners with whom we collaborate AND implement specific levels of this model to create sustainable improvements that will impact the successful participation of people with disabilities in the communities in which they live, learn, work, and play.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298695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Branch funds 19 State Disability and Health Programs who are working to improve the health and quality of life among people with mobility limitations and/or IDD through adaptation and implementation of evidence-based strategies in their communities. </a:t>
            </a:r>
            <a:r>
              <a:rPr lang="en-US" dirty="0" smtClean="0"/>
              <a:t> (5-yr </a:t>
            </a:r>
            <a:r>
              <a:rPr lang="en-US" dirty="0" smtClean="0"/>
              <a:t>cooperative </a:t>
            </a:r>
            <a:r>
              <a:rPr lang="en-US" dirty="0" smtClean="0"/>
              <a:t>agreement ending JUN 30 </a:t>
            </a:r>
            <a:r>
              <a:rPr lang="en-US" dirty="0" smtClean="0"/>
              <a:t>2021</a:t>
            </a:r>
            <a:r>
              <a:rPr lang="en-US" dirty="0" smtClean="0"/>
              <a:t>.)</a:t>
            </a:r>
            <a:endParaRPr lang="en-US" dirty="0" smtClean="0"/>
          </a:p>
          <a:p>
            <a:endParaRPr lang="en-US" dirty="0" smtClean="0"/>
          </a:p>
          <a:p>
            <a:r>
              <a:rPr lang="en-US" dirty="0" smtClean="0"/>
              <a:t>The Branch also funds 2 National Centers on Disability – the National Center on Health, Physical Activity and Disability, or NCHPAD, and Special Olympics – who are working to develop, implement, evaluate, and report on activities aimed at reducing health differences between people with and without disabilities, again aiming to improve the health of people with mobility limitations and/or IDD. </a:t>
            </a:r>
            <a:r>
              <a:rPr lang="en-US" dirty="0" smtClean="0"/>
              <a:t>(5-yr </a:t>
            </a:r>
            <a:r>
              <a:rPr lang="en-US" dirty="0" smtClean="0"/>
              <a:t>cooperative </a:t>
            </a:r>
            <a:r>
              <a:rPr lang="en-US" dirty="0" smtClean="0"/>
              <a:t>agreement ending MAR 31 </a:t>
            </a:r>
            <a:r>
              <a:rPr lang="en-US" dirty="0" smtClean="0"/>
              <a:t>2021</a:t>
            </a:r>
            <a:r>
              <a:rPr lang="en-US" dirty="0" smtClean="0"/>
              <a:t>.)</a:t>
            </a:r>
            <a:endParaRPr lang="en-US" dirty="0" smtClean="0"/>
          </a:p>
          <a:p>
            <a:endParaRPr lang="en-US" dirty="0" smtClean="0"/>
          </a:p>
          <a:p>
            <a:r>
              <a:rPr lang="en-US" dirty="0" smtClean="0"/>
              <a:t>In addition,</a:t>
            </a:r>
            <a:r>
              <a:rPr lang="en-US" baseline="0" dirty="0" smtClean="0"/>
              <a:t> shown on this slide are several other disability and health partners that we collaborate with on disability-specific programs and research.  One that I would like to highlight is a collaborative project with the National Association of Chronic Disease Directors to promote disability inclusion strategies to make healthier choices the easier choices for all people where they may live, learn, work, and play. (Map of 5 states and 2 communities/state on next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6391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DHB</a:t>
            </a:r>
            <a:r>
              <a:rPr lang="en-US" baseline="0" dirty="0" smtClean="0"/>
              <a:t> </a:t>
            </a:r>
            <a:r>
              <a:rPr lang="en-US" dirty="0" smtClean="0"/>
              <a:t>currently provides funding to its partner, the National Association of Chronic Disease Directors (NACDD), for a project entitled Reaching People with Disabilities through Healthy Communities. Through this project, five states and ten local communities are working together to build healthy communities specifically designed to include people with disabilities, so they have the same opportunities for physical </a:t>
            </a:r>
            <a:r>
              <a:rPr lang="en-US" dirty="0" smtClean="0"/>
              <a:t>activity, </a:t>
            </a:r>
            <a:r>
              <a:rPr lang="en-US" dirty="0" smtClean="0"/>
              <a:t>healthy </a:t>
            </a:r>
            <a:r>
              <a:rPr lang="en-US" dirty="0" smtClean="0"/>
              <a:t>eating, and </a:t>
            </a:r>
            <a:r>
              <a:rPr lang="en-US" dirty="0" smtClean="0"/>
              <a:t>social participation as people without disabilities.  This map shows the </a:t>
            </a:r>
            <a:r>
              <a:rPr lang="en-US" dirty="0" smtClean="0"/>
              <a:t>states and communities</a:t>
            </a:r>
            <a:r>
              <a:rPr lang="en-US" baseline="0" dirty="0" smtClean="0"/>
              <a:t> </a:t>
            </a:r>
            <a:r>
              <a:rPr lang="en-US" baseline="0" dirty="0" smtClean="0"/>
              <a:t>we </a:t>
            </a:r>
            <a:r>
              <a:rPr lang="en-US" baseline="0" dirty="0" smtClean="0"/>
              <a:t>fund (IA, MT, NY, OH, OR).</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3664507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BDD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980"/>
          <a:stretch/>
        </p:blipFill>
        <p:spPr>
          <a:xfrm>
            <a:off x="0" y="-13573"/>
            <a:ext cx="9144000" cy="913574"/>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213D"/>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213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168403"/>
            <a:ext cx="6903076" cy="369332"/>
          </a:xfrm>
          <a:prstGeom prst="rect">
            <a:avLst/>
          </a:prstGeom>
          <a:noFill/>
        </p:spPr>
        <p:txBody>
          <a:bodyPr wrap="square" rtlCol="0">
            <a:spAutoFit/>
          </a:bodyPr>
          <a:lstStyle/>
          <a:p>
            <a:r>
              <a:rPr lang="en-US" b="1" dirty="0" smtClean="0">
                <a:solidFill>
                  <a:srgbClr val="00213D"/>
                </a:solidFill>
                <a:latin typeface="Calibri" panose="020F0502020204030204" pitchFamily="34" charset="0"/>
              </a:rPr>
              <a:t>National Center on Birth Defects and Developmental Disabilities</a:t>
            </a:r>
          </a:p>
        </p:txBody>
      </p:sp>
    </p:spTree>
    <p:extLst>
      <p:ext uri="{BB962C8B-B14F-4D97-AF65-F5344CB8AC3E}">
        <p14:creationId xmlns:p14="http://schemas.microsoft.com/office/powerpoint/2010/main" val="159553904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213D"/>
                </a:solidFill>
                <a:effectLst/>
                <a:latin typeface="Calibri" pitchFamily="34" charset="0"/>
              </a:defRPr>
            </a:lvl1pPr>
          </a:lstStyle>
          <a:p>
            <a:r>
              <a:rPr lang="en-US" dirty="0" smtClean="0"/>
              <a:t>Bottom band: NCBDDD</a:t>
            </a:r>
            <a:endParaRPr lang="en-US" dirty="0"/>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618E7C"/>
              </a:buClr>
              <a:buFont typeface="Wingdings" panose="05000000000000000000" pitchFamily="2" charset="2"/>
              <a:buChar char="§"/>
              <a:defRPr sz="2000">
                <a:solidFill>
                  <a:srgbClr val="00213D"/>
                </a:solidFill>
              </a:defRPr>
            </a:lvl1pPr>
            <a:lvl2pPr>
              <a:buClr>
                <a:srgbClr val="B45340"/>
              </a:buClr>
              <a:defRPr sz="2000">
                <a:solidFill>
                  <a:srgbClr val="00213D"/>
                </a:solidFill>
              </a:defRPr>
            </a:lvl2pPr>
            <a:lvl3pPr>
              <a:buClr>
                <a:srgbClr val="5A4099"/>
              </a:buClr>
              <a:defRPr sz="2000">
                <a:solidFill>
                  <a:srgbClr val="00213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83" b="-4464"/>
          <a:stretch/>
        </p:blipFill>
        <p:spPr>
          <a:xfrm>
            <a:off x="0" y="5021100"/>
            <a:ext cx="9144000" cy="172800"/>
          </a:xfrm>
          <a:prstGeom prst="rect">
            <a:avLst/>
          </a:prstGeom>
        </p:spPr>
      </p:pic>
    </p:spTree>
    <p:extLst>
      <p:ext uri="{BB962C8B-B14F-4D97-AF65-F5344CB8AC3E}">
        <p14:creationId xmlns:p14="http://schemas.microsoft.com/office/powerpoint/2010/main" val="296472256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213D"/>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83" b="-4464"/>
          <a:stretch/>
        </p:blipFill>
        <p:spPr>
          <a:xfrm>
            <a:off x="0" y="5021100"/>
            <a:ext cx="9144000" cy="172800"/>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618E7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rgbClr val="00213D"/>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rgbClr val="00213D"/>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smtClean="0">
                <a:solidFill>
                  <a:srgbClr val="00213D"/>
                </a:solidFill>
                <a:latin typeface="Calibri" panose="020F0502020204030204" pitchFamily="34" charset="0"/>
              </a:rPr>
              <a:t>For more information, contact CDC</a:t>
            </a:r>
            <a:br>
              <a:rPr lang="en-US" sz="1200" dirty="0" smtClean="0">
                <a:solidFill>
                  <a:srgbClr val="00213D"/>
                </a:solidFill>
                <a:latin typeface="Calibri" panose="020F0502020204030204" pitchFamily="34" charset="0"/>
              </a:rPr>
            </a:br>
            <a:r>
              <a:rPr lang="en-US" sz="1200" dirty="0" smtClean="0">
                <a:solidFill>
                  <a:srgbClr val="00213D"/>
                </a:solidFill>
                <a:latin typeface="Calibri" panose="020F0502020204030204" pitchFamily="34" charset="0"/>
              </a:rPr>
              <a:t>1-800-CDC-INFO (232-4636)</a:t>
            </a:r>
            <a:br>
              <a:rPr lang="en-US" sz="1200" dirty="0" smtClean="0">
                <a:solidFill>
                  <a:srgbClr val="00213D"/>
                </a:solidFill>
                <a:latin typeface="Calibri" panose="020F0502020204030204" pitchFamily="34" charset="0"/>
              </a:rPr>
            </a:br>
            <a:r>
              <a:rPr lang="en-US" sz="1200" dirty="0" smtClean="0">
                <a:solidFill>
                  <a:srgbClr val="00213D"/>
                </a:solidFill>
                <a:latin typeface="Calibri" panose="020F0502020204030204" pitchFamily="34" charset="0"/>
              </a:rPr>
              <a:t>TTY:  1-888-232-6348    www.cdc.gov</a:t>
            </a:r>
            <a:br>
              <a:rPr lang="en-US" sz="1200" dirty="0" smtClean="0">
                <a:solidFill>
                  <a:srgbClr val="00213D"/>
                </a:solidFill>
                <a:latin typeface="Calibri" panose="020F0502020204030204" pitchFamily="34" charset="0"/>
              </a:rPr>
            </a:br>
            <a:r>
              <a:rPr lang="en-US" sz="1200" dirty="0" smtClean="0">
                <a:solidFill>
                  <a:srgbClr val="00213D"/>
                </a:solidFill>
                <a:latin typeface="Calibri" panose="020F0502020204030204" pitchFamily="34" charset="0"/>
              </a:rPr>
              <a:t/>
            </a:r>
            <a:br>
              <a:rPr lang="en-US" sz="1200" dirty="0" smtClean="0">
                <a:solidFill>
                  <a:srgbClr val="00213D"/>
                </a:solidFill>
                <a:latin typeface="Calibri" panose="020F0502020204030204" pitchFamily="34" charset="0"/>
              </a:rPr>
            </a:br>
            <a:r>
              <a:rPr lang="en-US" sz="1200" dirty="0" smtClean="0">
                <a:solidFill>
                  <a:srgbClr val="00213D"/>
                </a:solidFill>
                <a:latin typeface="Calibri" panose="020F0502020204030204" pitchFamily="34" charset="0"/>
              </a:rPr>
              <a:t/>
            </a:r>
            <a:br>
              <a:rPr lang="en-US" sz="1200" dirty="0" smtClean="0">
                <a:solidFill>
                  <a:srgbClr val="00213D"/>
                </a:solidFill>
                <a:latin typeface="Calibri" panose="020F0502020204030204" pitchFamily="34" charset="0"/>
              </a:rPr>
            </a:br>
            <a:r>
              <a:rPr lang="en-US" sz="1200" dirty="0" smtClean="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36380823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2" r:id="rId3"/>
    <p:sldLayoutId id="2147483823" r:id="rId4"/>
    <p:sldLayoutId id="2147483855"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213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213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213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213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koro@cd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cbddd/disabilityandhealth/reaching-people.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dc.gov/ncbddd/disabilityandhealth/article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x.doi.org/10.15585/mmwr.mm6732a3"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brfss/data_documentation/pdf/BRFSS_Data_Users_Guide_on_Disability_Questions_2018-508.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dhds.cdc.gov/" TargetMode="External"/><Relationship Id="rId4" Type="http://schemas.openxmlformats.org/officeDocument/2006/relationships/hyperlink" Target="https://www.cdc.gov/ncbddd/disabilityandhealth/article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ncbddd/disabilityandhealth/healthyliving.html" TargetMode="External"/><Relationship Id="rId7" Type="http://schemas.openxmlformats.org/officeDocument/2006/relationships/hyperlink" Target="http://www.cdc.gov/ncbddd/disabilityandhealth"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cdc.gov/ncbddd/disabilityandhealth/impacts/index.html" TargetMode="External"/><Relationship Id="rId5" Type="http://schemas.openxmlformats.org/officeDocument/2006/relationships/hyperlink" Target="https://www.cdc.gov/ncbddd/disabilityandhealth/programs.html" TargetMode="External"/><Relationship Id="rId4" Type="http://schemas.openxmlformats.org/officeDocument/2006/relationships/hyperlink" Target="https://www.cdc.gov/ncbddd/disabilityandhealth/partnerorganizations.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ncbddd/disabilityandhealth/datasets.html" TargetMode="External"/><Relationship Id="rId7" Type="http://schemas.openxmlformats.org/officeDocument/2006/relationships/hyperlink" Target="https://www.cdc.gov/ncbddd/disabilityandhealth/reaching-people.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cdc.gov/ncbddd/disabilityandhealth/national-programs.html" TargetMode="External"/><Relationship Id="rId5" Type="http://schemas.openxmlformats.org/officeDocument/2006/relationships/hyperlink" Target="https://www.cdc.gov/ncbddd" TargetMode="External"/><Relationship Id="rId4" Type="http://schemas.openxmlformats.org/officeDocument/2006/relationships/hyperlink" Target="https://www.cdc.gov/ncbddd/disabilityandhealth/infographic-disability-impacts-all.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dirty="0"/>
              <a:t>Data Activity Updates from NCBDDD’s Disability and Health Branch</a:t>
            </a:r>
            <a:r>
              <a:rPr lang="en-US" altLang="en-US" dirty="0"/>
              <a:t/>
            </a:r>
            <a:br>
              <a:rPr lang="en-US" altLang="en-US" dirty="0"/>
            </a:br>
            <a:endParaRPr lang="en-US" altLang="en-US" b="0" dirty="0"/>
          </a:p>
        </p:txBody>
      </p:sp>
      <p:sp>
        <p:nvSpPr>
          <p:cNvPr id="4" name="Subtitle 3"/>
          <p:cNvSpPr>
            <a:spLocks noGrp="1"/>
          </p:cNvSpPr>
          <p:nvPr>
            <p:ph type="subTitle" idx="1"/>
          </p:nvPr>
        </p:nvSpPr>
        <p:spPr>
          <a:xfrm>
            <a:off x="457200" y="2242048"/>
            <a:ext cx="6881446" cy="815002"/>
          </a:xfrm>
        </p:spPr>
        <p:txBody>
          <a:bodyPr/>
          <a:lstStyle/>
          <a:p>
            <a:r>
              <a:rPr lang="en-US" dirty="0"/>
              <a:t>Catherine Okoro, PhD</a:t>
            </a:r>
          </a:p>
          <a:p>
            <a:r>
              <a:rPr lang="en-US" dirty="0"/>
              <a:t>Epidemiologist, Disability Research and Epidemiology </a:t>
            </a:r>
            <a:r>
              <a:rPr lang="en-US" dirty="0" smtClean="0"/>
              <a:t>Team</a:t>
            </a:r>
          </a:p>
          <a:p>
            <a:r>
              <a:rPr lang="en-US" dirty="0" smtClean="0"/>
              <a:t>Division of Human Development and Disability</a:t>
            </a:r>
          </a:p>
          <a:p>
            <a:endParaRPr lang="en-US" dirty="0"/>
          </a:p>
          <a:p>
            <a:endParaRPr lang="en-US" dirty="0"/>
          </a:p>
        </p:txBody>
      </p:sp>
      <p:sp>
        <p:nvSpPr>
          <p:cNvPr id="6" name="Text Placeholder 5"/>
          <p:cNvSpPr>
            <a:spLocks noGrp="1"/>
          </p:cNvSpPr>
          <p:nvPr>
            <p:ph type="body" sz="quarter" idx="10"/>
          </p:nvPr>
        </p:nvSpPr>
        <p:spPr>
          <a:xfrm>
            <a:off x="457200" y="3392711"/>
            <a:ext cx="6400800" cy="971550"/>
          </a:xfrm>
        </p:spPr>
        <p:txBody>
          <a:bodyPr/>
          <a:lstStyle/>
          <a:p>
            <a:r>
              <a:rPr lang="en-US" i="1" dirty="0" smtClean="0"/>
              <a:t>Contact Information: </a:t>
            </a:r>
            <a:r>
              <a:rPr lang="en-US" dirty="0" smtClean="0">
                <a:hlinkClick r:id="rId3"/>
              </a:rPr>
              <a:t>cokoro@cdc.gov</a:t>
            </a:r>
            <a:r>
              <a:rPr lang="en-US" dirty="0" smtClean="0"/>
              <a:t> / 770.488.5220</a:t>
            </a:r>
            <a:endParaRPr lang="en-US" dirty="0"/>
          </a:p>
          <a:p>
            <a:endParaRPr lang="en-US" dirty="0" smtClean="0"/>
          </a:p>
          <a:p>
            <a:r>
              <a:rPr lang="en-US" dirty="0" smtClean="0"/>
              <a:t>February 13, 2019</a:t>
            </a:r>
          </a:p>
          <a:p>
            <a:endParaRPr lang="en-US" dirty="0"/>
          </a:p>
        </p:txBody>
      </p:sp>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02019" y="240183"/>
            <a:ext cx="8229600" cy="636710"/>
          </a:xfrm>
        </p:spPr>
        <p:txBody>
          <a:bodyPr/>
          <a:lstStyle/>
          <a:p>
            <a:pPr algn="ctr"/>
            <a:r>
              <a:rPr lang="en-US" dirty="0" smtClean="0"/>
              <a:t>Reaching People with Disabilities </a:t>
            </a:r>
            <a:br>
              <a:rPr lang="en-US" dirty="0" smtClean="0"/>
            </a:br>
            <a:r>
              <a:rPr lang="en-US" dirty="0" smtClean="0"/>
              <a:t>Through Healthy Communities</a:t>
            </a:r>
            <a:endParaRPr lang="en-US" dirty="0"/>
          </a:p>
        </p:txBody>
      </p:sp>
      <p:sp>
        <p:nvSpPr>
          <p:cNvPr id="3" name="Text Placeholder"/>
          <p:cNvSpPr>
            <a:spLocks noGrp="1"/>
          </p:cNvSpPr>
          <p:nvPr>
            <p:ph type="body" sz="quarter" idx="10"/>
          </p:nvPr>
        </p:nvSpPr>
        <p:spPr>
          <a:xfrm>
            <a:off x="402019" y="767744"/>
            <a:ext cx="8458200" cy="4250823"/>
          </a:xfrm>
        </p:spPr>
        <p:txBody>
          <a:bodyPr/>
          <a:lstStyle/>
          <a:p>
            <a:pPr marL="0" indent="0">
              <a:buNone/>
            </a:pPr>
            <a:r>
              <a:rPr lang="en-US" dirty="0" smtClean="0"/>
              <a:t>Watch how 10 communities foster disability inclusion in healthy activities….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Visit CDC’s Disability and Health website </a:t>
            </a:r>
            <a:r>
              <a:rPr lang="en-US" dirty="0"/>
              <a:t>at </a:t>
            </a:r>
            <a:r>
              <a:rPr lang="en-US" dirty="0">
                <a:hlinkClick r:id="rId3"/>
              </a:rPr>
              <a:t>https://</a:t>
            </a:r>
            <a:r>
              <a:rPr lang="en-US" dirty="0" smtClean="0">
                <a:hlinkClick r:id="rId3"/>
              </a:rPr>
              <a:t>www.cdc.gov/ncbddd/disabilityandhealth/reaching-people.html</a:t>
            </a:r>
            <a:r>
              <a:rPr lang="en-US" dirty="0" smtClean="0"/>
              <a:t>  to see all the videos.</a:t>
            </a:r>
          </a:p>
          <a:p>
            <a:pPr marL="0" indent="0">
              <a:buNone/>
            </a:pPr>
            <a:endParaRPr lang="en-US" dirty="0"/>
          </a:p>
          <a:p>
            <a:pPr marL="0" indent="0">
              <a:buNone/>
            </a:pPr>
            <a:endParaRPr lang="en-US" dirty="0"/>
          </a:p>
        </p:txBody>
      </p:sp>
      <p:pic>
        <p:nvPicPr>
          <p:cNvPr id="5" name="Picture" descr="This is a screen image of a video available on-line that features a Reaching People with Disabilities Through Healthy Communities site that adapted a climbing wall to be useable by people with disabilities in Sioux City, Iowa." title="Screen image of An Inclusive Climbing Wall in Sioux City, Iowa"/>
          <p:cNvPicPr>
            <a:picLocks noChangeAspect="1"/>
          </p:cNvPicPr>
          <p:nvPr/>
        </p:nvPicPr>
        <p:blipFill>
          <a:blip r:embed="rId4"/>
          <a:stretch>
            <a:fillRect/>
          </a:stretch>
        </p:blipFill>
        <p:spPr>
          <a:xfrm>
            <a:off x="662961" y="1322303"/>
            <a:ext cx="2438611" cy="2566638"/>
          </a:xfrm>
          <a:prstGeom prst="rect">
            <a:avLst/>
          </a:prstGeom>
        </p:spPr>
      </p:pic>
      <p:pic>
        <p:nvPicPr>
          <p:cNvPr id="18" name="Picture" descr="Screen image of an on-line video that features a Reaching People with Disabilities Through Healthy Communities site that brought together community stakeholders and community coaches to provide education about the importance of inclusive physical activity and various uses for adapted bicycles by students, teachers, and schools in Adams County, Ohio." title="Screen shot of new adapted bikes for inclusive physical activity in Adams County, Ohio"/>
          <p:cNvPicPr>
            <a:picLocks noChangeAspect="1"/>
          </p:cNvPicPr>
          <p:nvPr/>
        </p:nvPicPr>
        <p:blipFill>
          <a:blip r:embed="rId5"/>
          <a:stretch>
            <a:fillRect/>
          </a:stretch>
        </p:blipFill>
        <p:spPr>
          <a:xfrm>
            <a:off x="3362514" y="1322303"/>
            <a:ext cx="2426418" cy="2780017"/>
          </a:xfrm>
          <a:prstGeom prst="rect">
            <a:avLst/>
          </a:prstGeom>
        </p:spPr>
      </p:pic>
      <p:pic>
        <p:nvPicPr>
          <p:cNvPr id="20" name="Picture" descr="Screen image of a video available on-line of a Reaching People with Disabilities Through Healthy Communities site that installed power charging stations and accompanying signage in locations around Umatilla County, Oregon. " title="Screen image of mobility device-charging stations in Umatilla County, Oregon"/>
          <p:cNvPicPr>
            <a:picLocks noChangeAspect="1"/>
          </p:cNvPicPr>
          <p:nvPr/>
        </p:nvPicPr>
        <p:blipFill>
          <a:blip r:embed="rId6"/>
          <a:stretch>
            <a:fillRect/>
          </a:stretch>
        </p:blipFill>
        <p:spPr>
          <a:xfrm>
            <a:off x="6144897" y="1322302"/>
            <a:ext cx="2359356" cy="2780017"/>
          </a:xfrm>
          <a:prstGeom prst="rect">
            <a:avLst/>
          </a:prstGeom>
        </p:spPr>
      </p:pic>
    </p:spTree>
    <p:extLst>
      <p:ext uri="{BB962C8B-B14F-4D97-AF65-F5344CB8AC3E}">
        <p14:creationId xmlns:p14="http://schemas.microsoft.com/office/powerpoint/2010/main" val="37369962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205979"/>
            <a:ext cx="8229600" cy="647461"/>
          </a:xfrm>
        </p:spPr>
        <p:txBody>
          <a:bodyPr/>
          <a:lstStyle/>
          <a:p>
            <a:pPr algn="ctr"/>
            <a:r>
              <a:rPr lang="en-US" dirty="0"/>
              <a:t>Disability and Health Data System (DHDS)</a:t>
            </a:r>
          </a:p>
        </p:txBody>
      </p:sp>
      <p:sp>
        <p:nvSpPr>
          <p:cNvPr id="3" name="Text Placeholder"/>
          <p:cNvSpPr>
            <a:spLocks noGrp="1"/>
          </p:cNvSpPr>
          <p:nvPr>
            <p:ph type="body" sz="quarter" idx="10"/>
          </p:nvPr>
        </p:nvSpPr>
        <p:spPr>
          <a:xfrm>
            <a:off x="457199" y="941030"/>
            <a:ext cx="4480561" cy="3839845"/>
          </a:xfrm>
        </p:spPr>
        <p:txBody>
          <a:bodyPr/>
          <a:lstStyle/>
          <a:p>
            <a:r>
              <a:rPr lang="en-US" dirty="0" smtClean="0"/>
              <a:t>2016 data </a:t>
            </a:r>
            <a:r>
              <a:rPr lang="en-US" dirty="0"/>
              <a:t>analyzed from </a:t>
            </a:r>
            <a:r>
              <a:rPr lang="en-US" dirty="0" smtClean="0"/>
              <a:t>Behavioral Risk Factor Surveillance System</a:t>
            </a:r>
            <a:endParaRPr lang="en-US" dirty="0"/>
          </a:p>
          <a:p>
            <a:pPr lvl="1"/>
            <a:r>
              <a:rPr lang="en-US" dirty="0" smtClean="0"/>
              <a:t>Disability status &amp; types (hearing, vision, cognition, mobility, self-care, &amp; independent living)</a:t>
            </a:r>
          </a:p>
          <a:p>
            <a:pPr lvl="1"/>
            <a:r>
              <a:rPr lang="en-US" dirty="0" smtClean="0"/>
              <a:t>30 health topics, including smoking, obesity, heart disease,  &amp; diabetes</a:t>
            </a:r>
          </a:p>
          <a:p>
            <a:r>
              <a:rPr lang="en-US" dirty="0" smtClean="0"/>
              <a:t>Interactive maps, state profiles, and </a:t>
            </a:r>
            <a:r>
              <a:rPr lang="en-US" dirty="0" smtClean="0"/>
              <a:t>comparison reports</a:t>
            </a:r>
            <a:endParaRPr lang="en-US" dirty="0" smtClean="0"/>
          </a:p>
          <a:p>
            <a:r>
              <a:rPr lang="en-US" dirty="0"/>
              <a:t>DHDS </a:t>
            </a:r>
            <a:r>
              <a:rPr lang="en-US" dirty="0" smtClean="0"/>
              <a:t>instructional videos</a:t>
            </a:r>
          </a:p>
        </p:txBody>
      </p:sp>
      <p:pic>
        <p:nvPicPr>
          <p:cNvPr id="7" name="Picture" descr="Disability Data at your Fingertips. Use DHDS to help improve the health and well-being of adults with disabilities. Visit DHDS at https://dhds.cdc.gov. Disability and Health Data System (DHDS) depicted on an iPad. " title="Disability and Health Data System"/>
          <p:cNvPicPr>
            <a:picLocks noChangeAspect="1"/>
          </p:cNvPicPr>
          <p:nvPr/>
        </p:nvPicPr>
        <p:blipFill>
          <a:blip r:embed="rId3"/>
          <a:stretch>
            <a:fillRect/>
          </a:stretch>
        </p:blipFill>
        <p:spPr>
          <a:xfrm>
            <a:off x="4937760" y="1135634"/>
            <a:ext cx="4023709" cy="3450635"/>
          </a:xfrm>
          <a:prstGeom prst="rect">
            <a:avLst/>
          </a:prstGeom>
        </p:spPr>
      </p:pic>
    </p:spTree>
    <p:extLst>
      <p:ext uri="{BB962C8B-B14F-4D97-AF65-F5344CB8AC3E}">
        <p14:creationId xmlns:p14="http://schemas.microsoft.com/office/powerpoint/2010/main" val="321167088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205979"/>
            <a:ext cx="8229600" cy="671660"/>
          </a:xfrm>
        </p:spPr>
        <p:txBody>
          <a:bodyPr/>
          <a:lstStyle/>
          <a:p>
            <a:r>
              <a:rPr lang="en-US" dirty="0" smtClean="0"/>
              <a:t>Population-based Data</a:t>
            </a:r>
            <a:endParaRPr lang="en-US" dirty="0"/>
          </a:p>
        </p:txBody>
      </p:sp>
      <p:sp>
        <p:nvSpPr>
          <p:cNvPr id="3" name="Text Placeholder"/>
          <p:cNvSpPr>
            <a:spLocks noGrp="1"/>
          </p:cNvSpPr>
          <p:nvPr>
            <p:ph type="body" sz="quarter" idx="10"/>
          </p:nvPr>
        </p:nvSpPr>
        <p:spPr>
          <a:xfrm>
            <a:off x="457200" y="1002872"/>
            <a:ext cx="6161314" cy="3476187"/>
          </a:xfrm>
        </p:spPr>
        <p:txBody>
          <a:bodyPr/>
          <a:lstStyle/>
          <a:p>
            <a:r>
              <a:rPr lang="en-US" sz="2400" dirty="0" smtClean="0"/>
              <a:t>Health </a:t>
            </a:r>
            <a:r>
              <a:rPr lang="en-US" sz="2400" dirty="0"/>
              <a:t>surveys</a:t>
            </a:r>
          </a:p>
          <a:p>
            <a:pPr lvl="1"/>
            <a:r>
              <a:rPr lang="en-US" dirty="0"/>
              <a:t>Behavioral Risk Factor Surveillance System (BRFSS)</a:t>
            </a:r>
          </a:p>
          <a:p>
            <a:pPr lvl="1"/>
            <a:r>
              <a:rPr lang="en-US" dirty="0"/>
              <a:t>National Health Interview Survey (NHIS)</a:t>
            </a:r>
          </a:p>
          <a:p>
            <a:pPr lvl="1"/>
            <a:r>
              <a:rPr lang="en-US" dirty="0"/>
              <a:t>National Health and Nutrition Examination Survey (NHANES)</a:t>
            </a:r>
          </a:p>
          <a:p>
            <a:endParaRPr lang="en-US" dirty="0" smtClean="0"/>
          </a:p>
          <a:p>
            <a:r>
              <a:rPr lang="en-US" sz="2400" dirty="0" smtClean="0"/>
              <a:t>Other surveys</a:t>
            </a:r>
            <a:endParaRPr lang="en-US" sz="2400" dirty="0"/>
          </a:p>
          <a:p>
            <a:pPr lvl="1"/>
            <a:r>
              <a:rPr lang="en-US" dirty="0"/>
              <a:t>American Community Survey (ACS)</a:t>
            </a:r>
          </a:p>
          <a:p>
            <a:pPr lvl="1"/>
            <a:r>
              <a:rPr lang="en-US" dirty="0"/>
              <a:t>Survey of Income and Program Participation (SIPP</a:t>
            </a:r>
            <a:r>
              <a:rPr lang="en-US" dirty="0" smtClean="0"/>
              <a:t>)</a:t>
            </a:r>
            <a:endParaRPr lang="en-US" dirty="0"/>
          </a:p>
        </p:txBody>
      </p:sp>
      <p:pic>
        <p:nvPicPr>
          <p:cNvPr id="6" name="Picture" descr="Location of the disability datasets webpage on the navigation bar of the CDC's disability and health website where information on surveys that include questions on disability can be found.  Website title: Disability and Health. Navigation bar: 1. Disability and Health Home. 2. Disability and Health Overview. 3. Disabiity Inclusion. 4. Disaability and Health Healthy Living. 5. Disabililty and Health Emergency Preparedness. 4. Data and Statistics. Under Data and Statistics 1. Disability and Health Data System (DHDS). 2. Disability Datasets (highlited). 3. Healthcare Cost Data. 4. Disability and Health U.S. State Profile Data: Adults 18+ years of age. Disability Datasets webpage URL: www.cdc.gov/ncbddd/disabilityandhealth/datasets.html " title="Screenshot of Disability Database webpage location"/>
          <p:cNvPicPr>
            <a:picLocks noChangeAspect="1"/>
          </p:cNvPicPr>
          <p:nvPr/>
        </p:nvPicPr>
        <p:blipFill>
          <a:blip r:embed="rId3"/>
          <a:stretch>
            <a:fillRect/>
          </a:stretch>
        </p:blipFill>
        <p:spPr>
          <a:xfrm>
            <a:off x="4513635" y="48438"/>
            <a:ext cx="4425298" cy="5027891"/>
          </a:xfrm>
          <a:prstGeom prst="rect">
            <a:avLst/>
          </a:prstGeom>
        </p:spPr>
      </p:pic>
    </p:spTree>
    <p:extLst>
      <p:ext uri="{BB962C8B-B14F-4D97-AF65-F5344CB8AC3E}">
        <p14:creationId xmlns:p14="http://schemas.microsoft.com/office/powerpoint/2010/main" val="271596607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205979"/>
            <a:ext cx="8229600" cy="661124"/>
          </a:xfrm>
        </p:spPr>
        <p:txBody>
          <a:bodyPr/>
          <a:lstStyle/>
          <a:p>
            <a:r>
              <a:rPr lang="en-US" dirty="0" smtClean="0"/>
              <a:t>Administrative Data</a:t>
            </a:r>
            <a:endParaRPr lang="en-US" dirty="0"/>
          </a:p>
        </p:txBody>
      </p:sp>
      <p:sp>
        <p:nvSpPr>
          <p:cNvPr id="3" name="Text Placeholder"/>
          <p:cNvSpPr>
            <a:spLocks noGrp="1"/>
          </p:cNvSpPr>
          <p:nvPr>
            <p:ph type="body" sz="quarter" idx="10"/>
          </p:nvPr>
        </p:nvSpPr>
        <p:spPr>
          <a:xfrm>
            <a:off x="228600" y="1036047"/>
            <a:ext cx="4721772" cy="2057292"/>
          </a:xfrm>
        </p:spPr>
        <p:txBody>
          <a:bodyPr/>
          <a:lstStyle/>
          <a:p>
            <a:r>
              <a:rPr lang="en-US" dirty="0" smtClean="0"/>
              <a:t>State Medicaid Project</a:t>
            </a:r>
          </a:p>
          <a:p>
            <a:pPr lvl="1"/>
            <a:r>
              <a:rPr lang="en-US" dirty="0" smtClean="0"/>
              <a:t>10 states funded</a:t>
            </a:r>
          </a:p>
          <a:p>
            <a:pPr lvl="1"/>
            <a:r>
              <a:rPr lang="en-US" dirty="0" smtClean="0"/>
              <a:t>I</a:t>
            </a:r>
            <a:r>
              <a:rPr lang="en-US" dirty="0" smtClean="0"/>
              <a:t>dentify </a:t>
            </a:r>
            <a:r>
              <a:rPr lang="en-US" dirty="0"/>
              <a:t>patterns of health and health care </a:t>
            </a:r>
            <a:r>
              <a:rPr lang="en-US" dirty="0" smtClean="0"/>
              <a:t>use </a:t>
            </a:r>
            <a:r>
              <a:rPr lang="en-US" dirty="0"/>
              <a:t>for people with </a:t>
            </a:r>
            <a:r>
              <a:rPr lang="en-US" dirty="0" smtClean="0"/>
              <a:t>IDD</a:t>
            </a:r>
          </a:p>
          <a:p>
            <a:r>
              <a:rPr lang="en-US" dirty="0" smtClean="0"/>
              <a:t>Anti-hypertensive medication adherence randomized intervention trial</a:t>
            </a:r>
          </a:p>
        </p:txBody>
      </p:sp>
      <p:sp>
        <p:nvSpPr>
          <p:cNvPr id="8" name="TextBox"/>
          <p:cNvSpPr txBox="1"/>
          <p:nvPr/>
        </p:nvSpPr>
        <p:spPr>
          <a:xfrm>
            <a:off x="228600" y="3093339"/>
            <a:ext cx="7851228" cy="1446550"/>
          </a:xfrm>
          <a:prstGeom prst="rect">
            <a:avLst/>
          </a:prstGeom>
          <a:noFill/>
        </p:spPr>
        <p:txBody>
          <a:bodyPr wrap="square" rtlCol="0">
            <a:spAutoFit/>
          </a:bodyPr>
          <a:lstStyle/>
          <a:p>
            <a:pPr marL="342900" lvl="0" indent="-342900">
              <a:spcBef>
                <a:spcPct val="20000"/>
              </a:spcBef>
              <a:buClr>
                <a:srgbClr val="618E7C"/>
              </a:buClr>
              <a:buFont typeface="Wingdings" panose="05000000000000000000" pitchFamily="2" charset="2"/>
              <a:buChar char="§"/>
            </a:pPr>
            <a:r>
              <a:rPr lang="en-US" sz="2000" dirty="0">
                <a:solidFill>
                  <a:srgbClr val="00213D"/>
                </a:solidFill>
                <a:latin typeface="Calibri" panose="020F0502020204030204" pitchFamily="34" charset="0"/>
              </a:rPr>
              <a:t>Utilization of hospital services among opioid users with disabilities</a:t>
            </a:r>
          </a:p>
          <a:p>
            <a:pPr marL="342900" lvl="0" indent="-342900">
              <a:spcBef>
                <a:spcPct val="20000"/>
              </a:spcBef>
              <a:buClr>
                <a:srgbClr val="618E7C"/>
              </a:buClr>
              <a:buFont typeface="Wingdings" panose="05000000000000000000" pitchFamily="2" charset="2"/>
              <a:buChar char="§"/>
            </a:pPr>
            <a:r>
              <a:rPr lang="en-US" sz="2000" dirty="0">
                <a:solidFill>
                  <a:srgbClr val="00213D"/>
                </a:solidFill>
                <a:latin typeface="Calibri" panose="020F0502020204030204" pitchFamily="34" charset="0"/>
              </a:rPr>
              <a:t>State- and national-level disability associated healthcare expenditures for adults in the U.S.</a:t>
            </a:r>
          </a:p>
          <a:p>
            <a:pPr marL="342900" lvl="0" indent="-342900">
              <a:spcBef>
                <a:spcPct val="20000"/>
              </a:spcBef>
              <a:buClr>
                <a:srgbClr val="618E7C"/>
              </a:buClr>
              <a:buFont typeface="Wingdings" panose="05000000000000000000" pitchFamily="2" charset="2"/>
              <a:buChar char="§"/>
            </a:pPr>
            <a:r>
              <a:rPr lang="en-US" sz="2000" dirty="0">
                <a:solidFill>
                  <a:srgbClr val="00213D"/>
                </a:solidFill>
                <a:latin typeface="Calibri" panose="020F0502020204030204" pitchFamily="34" charset="0"/>
              </a:rPr>
              <a:t>Seat at the CMS Virtual Research Data Center (VRDC)</a:t>
            </a:r>
          </a:p>
        </p:txBody>
      </p:sp>
      <p:pic>
        <p:nvPicPr>
          <p:cNvPr id="4" name="Picture 3" descr="Map of the United States depicting the 10 states involved in the State Medicaid Project: Arkansas, Iowa, Kansas, Massachusetts, Michigan, Montana, New Hampshire, New York, Oregon, and South Carolina." title="Map of United States depicting State Medicaid Project states"/>
          <p:cNvPicPr>
            <a:picLocks noChangeAspect="1"/>
          </p:cNvPicPr>
          <p:nvPr/>
        </p:nvPicPr>
        <p:blipFill rotWithShape="1">
          <a:blip r:embed="rId3" cstate="print">
            <a:extLst>
              <a:ext uri="{28A0092B-C50C-407E-A947-70E740481C1C}">
                <a14:useLocalDpi xmlns:a14="http://schemas.microsoft.com/office/drawing/2010/main" val="0"/>
              </a:ext>
            </a:extLst>
          </a:blip>
          <a:srcRect l="4156" t="10421" r="2187" b="9119"/>
          <a:stretch/>
        </p:blipFill>
        <p:spPr>
          <a:xfrm>
            <a:off x="4872640" y="472518"/>
            <a:ext cx="4074291" cy="2498834"/>
          </a:xfrm>
          <a:prstGeom prst="rect">
            <a:avLst/>
          </a:prstGeom>
        </p:spPr>
      </p:pic>
    </p:spTree>
    <p:extLst>
      <p:ext uri="{BB962C8B-B14F-4D97-AF65-F5344CB8AC3E}">
        <p14:creationId xmlns:p14="http://schemas.microsoft.com/office/powerpoint/2010/main" val="41441228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205979"/>
            <a:ext cx="8229600" cy="684773"/>
          </a:xfrm>
        </p:spPr>
        <p:txBody>
          <a:bodyPr/>
          <a:lstStyle/>
          <a:p>
            <a:pPr algn="ctr"/>
            <a:r>
              <a:rPr lang="en-US" dirty="0"/>
              <a:t>Other Data-Related Activities</a:t>
            </a:r>
          </a:p>
        </p:txBody>
      </p:sp>
      <p:sp>
        <p:nvSpPr>
          <p:cNvPr id="3" name="Text Placeholder"/>
          <p:cNvSpPr>
            <a:spLocks noGrp="1"/>
          </p:cNvSpPr>
          <p:nvPr>
            <p:ph type="body" sz="quarter" idx="10"/>
          </p:nvPr>
        </p:nvSpPr>
        <p:spPr>
          <a:xfrm>
            <a:off x="457200" y="1158874"/>
            <a:ext cx="8229600" cy="3738245"/>
          </a:xfrm>
        </p:spPr>
        <p:txBody>
          <a:bodyPr/>
          <a:lstStyle/>
          <a:p>
            <a:r>
              <a:rPr lang="en-US" dirty="0"/>
              <a:t>Porter Novelli </a:t>
            </a:r>
            <a:r>
              <a:rPr lang="en-US" i="1" dirty="0"/>
              <a:t>Styles </a:t>
            </a:r>
            <a:r>
              <a:rPr lang="en-US" dirty="0" smtClean="0"/>
              <a:t>data</a:t>
            </a:r>
            <a:endParaRPr lang="en-US" dirty="0"/>
          </a:p>
          <a:p>
            <a:pPr lvl="1"/>
            <a:r>
              <a:rPr lang="en-US" dirty="0" smtClean="0"/>
              <a:t>Hearing difficulty</a:t>
            </a:r>
          </a:p>
          <a:p>
            <a:pPr lvl="1"/>
            <a:r>
              <a:rPr lang="en-US" dirty="0" smtClean="0"/>
              <a:t>Intellectual </a:t>
            </a:r>
            <a:r>
              <a:rPr lang="en-US" dirty="0"/>
              <a:t>disability</a:t>
            </a:r>
          </a:p>
          <a:p>
            <a:pPr lvl="1"/>
            <a:r>
              <a:rPr lang="en-US" dirty="0" smtClean="0"/>
              <a:t>Physical activity </a:t>
            </a:r>
          </a:p>
          <a:p>
            <a:pPr lvl="1"/>
            <a:r>
              <a:rPr lang="en-US" dirty="0" smtClean="0"/>
              <a:t>Emergency preparedness</a:t>
            </a:r>
            <a:endParaRPr lang="en-US" dirty="0"/>
          </a:p>
          <a:p>
            <a:r>
              <a:rPr lang="en-US" dirty="0" smtClean="0"/>
              <a:t>2017 &amp; 2018 </a:t>
            </a:r>
            <a:r>
              <a:rPr lang="en-US" dirty="0"/>
              <a:t>NHIS</a:t>
            </a:r>
          </a:p>
          <a:p>
            <a:pPr lvl="1"/>
            <a:r>
              <a:rPr lang="en-US" dirty="0"/>
              <a:t>Added a question to </a:t>
            </a:r>
            <a:r>
              <a:rPr lang="en-US" dirty="0" smtClean="0"/>
              <a:t>investigate factors that may contribute to cognitive </a:t>
            </a:r>
            <a:r>
              <a:rPr lang="en-US" dirty="0" smtClean="0"/>
              <a:t>difficulty </a:t>
            </a:r>
          </a:p>
          <a:p>
            <a:pPr lvl="2"/>
            <a:r>
              <a:rPr lang="en-US" dirty="0" smtClean="0"/>
              <a:t>“What is the MAIN reason for your difficulty concentrating, remembering or making decisions?”</a:t>
            </a:r>
            <a:endParaRPr lang="en-US" dirty="0"/>
          </a:p>
        </p:txBody>
      </p:sp>
      <p:pic>
        <p:nvPicPr>
          <p:cNvPr id="4" name="Picture" descr="Man missing his limbs sitting on a wheelchair talking with a female healthcare provider in a clincal setting." title="Man with mobility disability communicating with his healthcare provid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7992" y="1158875"/>
            <a:ext cx="3949233" cy="2211966"/>
          </a:xfrm>
          <a:prstGeom prst="rect">
            <a:avLst/>
          </a:prstGeom>
        </p:spPr>
      </p:pic>
    </p:spTree>
    <p:extLst>
      <p:ext uri="{BB962C8B-B14F-4D97-AF65-F5344CB8AC3E}">
        <p14:creationId xmlns:p14="http://schemas.microsoft.com/office/powerpoint/2010/main" val="1415497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p:cNvSpPr>
            <a:spLocks noGrp="1"/>
          </p:cNvSpPr>
          <p:nvPr>
            <p:ph type="title"/>
          </p:nvPr>
        </p:nvSpPr>
        <p:spPr>
          <a:xfrm>
            <a:off x="622738" y="111385"/>
            <a:ext cx="8229600" cy="558201"/>
          </a:xfrm>
        </p:spPr>
        <p:txBody>
          <a:bodyPr/>
          <a:lstStyle/>
          <a:p>
            <a:r>
              <a:rPr lang="en-US" dirty="0" smtClean="0"/>
              <a:t>Recent </a:t>
            </a:r>
            <a:r>
              <a:rPr lang="en-US" dirty="0" smtClean="0"/>
              <a:t>Publication Titles</a:t>
            </a:r>
            <a:endParaRPr lang="en-US" dirty="0"/>
          </a:p>
        </p:txBody>
      </p:sp>
      <p:sp>
        <p:nvSpPr>
          <p:cNvPr id="3" name="Content Placeholder"/>
          <p:cNvSpPr>
            <a:spLocks noGrp="1"/>
          </p:cNvSpPr>
          <p:nvPr>
            <p:ph type="body" sz="quarter" idx="10"/>
          </p:nvPr>
        </p:nvSpPr>
        <p:spPr>
          <a:xfrm>
            <a:off x="293893" y="701118"/>
            <a:ext cx="5446986" cy="4302961"/>
          </a:xfrm>
        </p:spPr>
        <p:txBody>
          <a:bodyPr/>
          <a:lstStyle/>
          <a:p>
            <a:r>
              <a:rPr lang="en-US" dirty="0" smtClean="0"/>
              <a:t>Prevalence of disabilities and health care access by disability status and type among adults – United States, 2016</a:t>
            </a:r>
          </a:p>
          <a:p>
            <a:r>
              <a:rPr lang="en-US" dirty="0" smtClean="0"/>
              <a:t>Using </a:t>
            </a:r>
            <a:r>
              <a:rPr lang="en-US" dirty="0"/>
              <a:t>Medicaid </a:t>
            </a:r>
            <a:r>
              <a:rPr lang="en-US" dirty="0" smtClean="0"/>
              <a:t>data </a:t>
            </a:r>
            <a:r>
              <a:rPr lang="en-US" dirty="0"/>
              <a:t>to </a:t>
            </a:r>
            <a:r>
              <a:rPr lang="en-US" dirty="0" smtClean="0"/>
              <a:t>characterize persons </a:t>
            </a:r>
            <a:r>
              <a:rPr lang="en-US" dirty="0"/>
              <a:t>with </a:t>
            </a:r>
            <a:r>
              <a:rPr lang="en-US" dirty="0" smtClean="0"/>
              <a:t>IDD </a:t>
            </a:r>
            <a:r>
              <a:rPr lang="en-US" dirty="0"/>
              <a:t>in </a:t>
            </a:r>
            <a:r>
              <a:rPr lang="en-US" dirty="0" smtClean="0"/>
              <a:t>five US states</a:t>
            </a:r>
            <a:endParaRPr lang="en-US" dirty="0"/>
          </a:p>
          <a:p>
            <a:r>
              <a:rPr lang="en-US" dirty="0"/>
              <a:t>Factors associated with ambulatory care sensitive emergency department visits for South Carolina Medicaid members with </a:t>
            </a:r>
            <a:r>
              <a:rPr lang="en-US" dirty="0" smtClean="0"/>
              <a:t>ID </a:t>
            </a:r>
          </a:p>
          <a:p>
            <a:r>
              <a:rPr lang="en-US" dirty="0" smtClean="0"/>
              <a:t>Enhancing </a:t>
            </a:r>
            <a:r>
              <a:rPr lang="en-US" dirty="0"/>
              <a:t>individual and community disaster preparedness: Individuals with disabilities and others with access and functional </a:t>
            </a:r>
            <a:r>
              <a:rPr lang="en-US" dirty="0" smtClean="0"/>
              <a:t>needs</a:t>
            </a:r>
          </a:p>
          <a:p>
            <a:r>
              <a:rPr lang="en-US" dirty="0"/>
              <a:t>Considering disability and health: Reflections on the Healthy People 2020 Midcourse Review</a:t>
            </a:r>
            <a:endParaRPr lang="en-US" dirty="0" smtClean="0"/>
          </a:p>
        </p:txBody>
      </p:sp>
      <p:pic>
        <p:nvPicPr>
          <p:cNvPr id="4" name="Picture 3" descr="Disability Impacts ALL of US. 61 million adults in the United States live with a disability. Twenty-six percent (26%; 1 in 4) of adults in the United States have some type of disability." title="Disability Impacts ALL of US"/>
          <p:cNvPicPr>
            <a:picLocks noChangeAspect="1"/>
          </p:cNvPicPr>
          <p:nvPr/>
        </p:nvPicPr>
        <p:blipFill>
          <a:blip r:embed="rId3"/>
          <a:stretch>
            <a:fillRect/>
          </a:stretch>
        </p:blipFill>
        <p:spPr>
          <a:xfrm>
            <a:off x="5790189" y="233305"/>
            <a:ext cx="3111459" cy="3688455"/>
          </a:xfrm>
          <a:prstGeom prst="rect">
            <a:avLst/>
          </a:prstGeom>
        </p:spPr>
      </p:pic>
      <p:sp>
        <p:nvSpPr>
          <p:cNvPr id="5" name="TextBox 4"/>
          <p:cNvSpPr txBox="1"/>
          <p:nvPr/>
        </p:nvSpPr>
        <p:spPr>
          <a:xfrm>
            <a:off x="5740879" y="4104640"/>
            <a:ext cx="3210081" cy="1200329"/>
          </a:xfrm>
          <a:prstGeom prst="rect">
            <a:avLst/>
          </a:prstGeom>
          <a:noFill/>
        </p:spPr>
        <p:txBody>
          <a:bodyPr wrap="square" rtlCol="0">
            <a:spAutoFit/>
          </a:bodyPr>
          <a:lstStyle/>
          <a:p>
            <a:r>
              <a:rPr lang="en-US" dirty="0" smtClean="0">
                <a:solidFill>
                  <a:srgbClr val="000000"/>
                </a:solidFill>
                <a:latin typeface="Calibri" panose="020F0502020204030204" pitchFamily="34" charset="0"/>
              </a:rPr>
              <a:t>Find at: </a:t>
            </a:r>
            <a:r>
              <a:rPr lang="en-US" dirty="0" smtClean="0">
                <a:solidFill>
                  <a:srgbClr val="000000"/>
                </a:solidFill>
                <a:latin typeface="Calibri" panose="020F0502020204030204" pitchFamily="34" charset="0"/>
                <a:hlinkClick r:id="rId4"/>
              </a:rPr>
              <a:t>https</a:t>
            </a:r>
            <a:r>
              <a:rPr lang="en-US" dirty="0">
                <a:solidFill>
                  <a:srgbClr val="000000"/>
                </a:solidFill>
                <a:latin typeface="Calibri" panose="020F0502020204030204" pitchFamily="34" charset="0"/>
                <a:hlinkClick r:id="rId4"/>
              </a:rPr>
              <a:t>://</a:t>
            </a:r>
            <a:r>
              <a:rPr lang="en-US" dirty="0" smtClean="0">
                <a:solidFill>
                  <a:srgbClr val="000000"/>
                </a:solidFill>
                <a:latin typeface="Calibri" panose="020F0502020204030204" pitchFamily="34" charset="0"/>
                <a:hlinkClick r:id="rId4"/>
              </a:rPr>
              <a:t>www.cdc.gov/ncbddd/disabilityandhealth/articles.html</a:t>
            </a:r>
            <a:endParaRPr lang="en-US" dirty="0" smtClean="0">
              <a:solidFill>
                <a:srgbClr val="000000"/>
              </a:solidFill>
              <a:latin typeface="Calibri" panose="020F0502020204030204" pitchFamily="34" charset="0"/>
            </a:endParaRPr>
          </a:p>
          <a:p>
            <a:endParaRPr 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710109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iterate type="lt">
                                    <p:tmPct val="0"/>
                                  </p:iterate>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par>
                                <p:cTn id="10" presetID="19" presetClass="emph" presetSubtype="0" fill="hold" nodeType="withEffect">
                                  <p:stCondLst>
                                    <p:cond delay="0"/>
                                  </p:stCondLst>
                                  <p:iterate type="lt">
                                    <p:tmPct val="0"/>
                                  </p:iterate>
                                  <p:childTnLst>
                                    <p:animClr clrSpc="rgb" dir="cw">
                                      <p:cBhvr override="childStyle">
                                        <p:cTn id="11" dur="500" fill="hold"/>
                                        <p:tgtEl>
                                          <p:spTgt spid="3">
                                            <p:txEl>
                                              <p:pRg st="2" end="2"/>
                                            </p:txEl>
                                          </p:spTgt>
                                        </p:tgtEl>
                                        <p:attrNameLst>
                                          <p:attrName>style.color</p:attrName>
                                        </p:attrNameLst>
                                      </p:cBhvr>
                                      <p:to>
                                        <a:schemeClr val="accent2"/>
                                      </p:to>
                                    </p:animClr>
                                    <p:animClr clrSpc="rgb" dir="cw">
                                      <p:cBhvr>
                                        <p:cTn id="12" dur="500" fill="hold"/>
                                        <p:tgtEl>
                                          <p:spTgt spid="3">
                                            <p:txEl>
                                              <p:pRg st="2" end="2"/>
                                            </p:txEl>
                                          </p:spTgt>
                                        </p:tgtEl>
                                        <p:attrNameLst>
                                          <p:attrName>fillcolor</p:attrName>
                                        </p:attrNameLst>
                                      </p:cBhvr>
                                      <p:to>
                                        <a:schemeClr val="accent2"/>
                                      </p:to>
                                    </p:animClr>
                                    <p:set>
                                      <p:cBhvr>
                                        <p:cTn id="13" dur="500" fill="hold"/>
                                        <p:tgtEl>
                                          <p:spTgt spid="3">
                                            <p:txEl>
                                              <p:pRg st="2" end="2"/>
                                            </p:txEl>
                                          </p:spTgt>
                                        </p:tgtEl>
                                        <p:attrNameLst>
                                          <p:attrName>fill.type</p:attrName>
                                        </p:attrNameLst>
                                      </p:cBhvr>
                                      <p:to>
                                        <p:strVal val="solid"/>
                                      </p:to>
                                    </p:set>
                                    <p:set>
                                      <p:cBhvr>
                                        <p:cTn id="14"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p:cNvSpPr>
            <a:spLocks noGrp="1"/>
          </p:cNvSpPr>
          <p:nvPr>
            <p:ph type="title"/>
          </p:nvPr>
        </p:nvSpPr>
        <p:spPr>
          <a:xfrm>
            <a:off x="457200" y="205979"/>
            <a:ext cx="8229600" cy="653242"/>
          </a:xfrm>
        </p:spPr>
        <p:txBody>
          <a:bodyPr/>
          <a:lstStyle/>
          <a:p>
            <a:r>
              <a:rPr lang="en-US" dirty="0" smtClean="0"/>
              <a:t>Works in Progress</a:t>
            </a:r>
            <a:endParaRPr lang="en-US" dirty="0"/>
          </a:p>
        </p:txBody>
      </p:sp>
      <p:sp>
        <p:nvSpPr>
          <p:cNvPr id="3" name="Content Placeholder"/>
          <p:cNvSpPr>
            <a:spLocks noGrp="1"/>
          </p:cNvSpPr>
          <p:nvPr>
            <p:ph type="body" sz="quarter" idx="10"/>
          </p:nvPr>
        </p:nvSpPr>
        <p:spPr>
          <a:xfrm>
            <a:off x="297252" y="859221"/>
            <a:ext cx="5171089" cy="4076194"/>
          </a:xfrm>
        </p:spPr>
        <p:txBody>
          <a:bodyPr/>
          <a:lstStyle/>
          <a:p>
            <a:r>
              <a:rPr lang="en-US" dirty="0" smtClean="0"/>
              <a:t>Anti-hypertensive medication use among adults with IDD (in press)</a:t>
            </a:r>
          </a:p>
          <a:p>
            <a:r>
              <a:rPr lang="en-US" dirty="0"/>
              <a:t>Physical </a:t>
            </a:r>
            <a:r>
              <a:rPr lang="en-US" dirty="0" smtClean="0"/>
              <a:t>activity types </a:t>
            </a:r>
            <a:r>
              <a:rPr lang="en-US" dirty="0"/>
              <a:t>among </a:t>
            </a:r>
            <a:r>
              <a:rPr lang="en-US" dirty="0" smtClean="0"/>
              <a:t>US adults </a:t>
            </a:r>
            <a:r>
              <a:rPr lang="en-US" dirty="0"/>
              <a:t>with </a:t>
            </a:r>
            <a:r>
              <a:rPr lang="en-US" dirty="0" smtClean="0"/>
              <a:t>mobility </a:t>
            </a:r>
            <a:r>
              <a:rPr lang="en-US" dirty="0" smtClean="0"/>
              <a:t>disability </a:t>
            </a:r>
            <a:r>
              <a:rPr lang="en-US" dirty="0" smtClean="0"/>
              <a:t>(under review)</a:t>
            </a:r>
          </a:p>
          <a:p>
            <a:r>
              <a:rPr lang="en-US" dirty="0" smtClean="0"/>
              <a:t>Utilization </a:t>
            </a:r>
            <a:r>
              <a:rPr lang="en-US" dirty="0"/>
              <a:t>of emergency and inpatient care by children with IDD (in clearance)</a:t>
            </a:r>
          </a:p>
          <a:p>
            <a:r>
              <a:rPr lang="en-US" dirty="0"/>
              <a:t>Utilization of emergency and inpatient care by adults with IDD (in clearance)</a:t>
            </a:r>
          </a:p>
          <a:p>
            <a:endParaRPr lang="en-US" dirty="0" smtClean="0"/>
          </a:p>
        </p:txBody>
      </p:sp>
      <p:sp>
        <p:nvSpPr>
          <p:cNvPr id="4" name="TextBox"/>
          <p:cNvSpPr txBox="1"/>
          <p:nvPr/>
        </p:nvSpPr>
        <p:spPr>
          <a:xfrm>
            <a:off x="297252" y="3237036"/>
            <a:ext cx="8588264" cy="1508105"/>
          </a:xfrm>
          <a:prstGeom prst="rect">
            <a:avLst/>
          </a:prstGeom>
          <a:noFill/>
        </p:spPr>
        <p:txBody>
          <a:bodyPr wrap="square" rtlCol="0">
            <a:spAutoFit/>
          </a:bodyPr>
          <a:lstStyle/>
          <a:p>
            <a:pPr lvl="0">
              <a:spcBef>
                <a:spcPct val="20000"/>
              </a:spcBef>
              <a:buClr>
                <a:srgbClr val="618E7C"/>
              </a:buClr>
            </a:pPr>
            <a:endParaRPr lang="en-US" sz="2000" dirty="0" smtClean="0">
              <a:solidFill>
                <a:srgbClr val="00213D"/>
              </a:solidFill>
              <a:latin typeface="Calibri" panose="020F0502020204030204" pitchFamily="34" charset="0"/>
            </a:endParaRPr>
          </a:p>
          <a:p>
            <a:pPr marL="342900" lvl="0" indent="-342900">
              <a:spcBef>
                <a:spcPct val="20000"/>
              </a:spcBef>
              <a:buClr>
                <a:srgbClr val="618E7C"/>
              </a:buClr>
              <a:buFont typeface="Wingdings" panose="05000000000000000000" pitchFamily="2" charset="2"/>
              <a:buChar char="§"/>
            </a:pPr>
            <a:r>
              <a:rPr lang="en-US" sz="2000" dirty="0" smtClean="0">
                <a:solidFill>
                  <a:srgbClr val="00213D"/>
                </a:solidFill>
                <a:latin typeface="Calibri" panose="020F0502020204030204" pitchFamily="34" charset="0"/>
              </a:rPr>
              <a:t>2019 </a:t>
            </a:r>
            <a:r>
              <a:rPr lang="en-US" sz="2000" dirty="0">
                <a:solidFill>
                  <a:srgbClr val="00213D"/>
                </a:solidFill>
                <a:latin typeface="Calibri" panose="020F0502020204030204" pitchFamily="34" charset="0"/>
              </a:rPr>
              <a:t>MMWR on food insecurity by disability and gender</a:t>
            </a:r>
          </a:p>
          <a:p>
            <a:pPr lvl="0">
              <a:spcBef>
                <a:spcPct val="20000"/>
              </a:spcBef>
              <a:buClr>
                <a:srgbClr val="618E7C"/>
              </a:buClr>
            </a:pPr>
            <a:endParaRPr lang="en-US" sz="2000" dirty="0" smtClean="0">
              <a:solidFill>
                <a:srgbClr val="00213D"/>
              </a:solidFill>
              <a:latin typeface="Calibri" panose="020F0502020204030204" pitchFamily="34" charset="0"/>
            </a:endParaRPr>
          </a:p>
          <a:p>
            <a:pPr marL="342900" lvl="0" indent="-342900">
              <a:spcBef>
                <a:spcPct val="20000"/>
              </a:spcBef>
              <a:buClr>
                <a:srgbClr val="618E7C"/>
              </a:buClr>
              <a:buFont typeface="Wingdings" panose="05000000000000000000" pitchFamily="2" charset="2"/>
              <a:buChar char="§"/>
            </a:pPr>
            <a:endParaRPr lang="en-US" sz="2000" dirty="0">
              <a:solidFill>
                <a:srgbClr val="00213D"/>
              </a:solidFill>
              <a:latin typeface="Calibri" panose="020F0502020204030204" pitchFamily="34" charset="0"/>
            </a:endParaRPr>
          </a:p>
        </p:txBody>
      </p:sp>
      <p:pic>
        <p:nvPicPr>
          <p:cNvPr id="2" name="Picture" descr="Healthcare professional measuring the blood pressure of a person with an intellectual disability " title="blood press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404" y="642959"/>
            <a:ext cx="3418924" cy="2439200"/>
          </a:xfrm>
          <a:prstGeom prst="rect">
            <a:avLst/>
          </a:prstGeom>
        </p:spPr>
      </p:pic>
    </p:spTree>
    <p:extLst>
      <p:ext uri="{BB962C8B-B14F-4D97-AF65-F5344CB8AC3E}">
        <p14:creationId xmlns:p14="http://schemas.microsoft.com/office/powerpoint/2010/main" val="2246519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p:cNvSpPr>
            <a:spLocks noGrp="1"/>
          </p:cNvSpPr>
          <p:nvPr>
            <p:ph type="title"/>
          </p:nvPr>
        </p:nvSpPr>
        <p:spPr/>
        <p:txBody>
          <a:bodyPr/>
          <a:lstStyle/>
          <a:p>
            <a:r>
              <a:rPr lang="en-US" dirty="0" smtClean="0"/>
              <a:t>Upcoming…</a:t>
            </a:r>
            <a:endParaRPr lang="en-US" dirty="0"/>
          </a:p>
        </p:txBody>
      </p:sp>
      <p:sp>
        <p:nvSpPr>
          <p:cNvPr id="3" name="Content Placeholder"/>
          <p:cNvSpPr>
            <a:spLocks noGrp="1"/>
          </p:cNvSpPr>
          <p:nvPr>
            <p:ph type="body" sz="quarter" idx="10"/>
          </p:nvPr>
        </p:nvSpPr>
        <p:spPr>
          <a:xfrm>
            <a:off x="327803" y="1149308"/>
            <a:ext cx="8488393" cy="3556804"/>
          </a:xfrm>
        </p:spPr>
        <p:txBody>
          <a:bodyPr/>
          <a:lstStyle/>
          <a:p>
            <a:r>
              <a:rPr lang="en-US" dirty="0" smtClean="0"/>
              <a:t>State Medicaid Project </a:t>
            </a:r>
            <a:r>
              <a:rPr lang="en-US" dirty="0"/>
              <a:t>M</a:t>
            </a:r>
            <a:r>
              <a:rPr lang="en-US" dirty="0" smtClean="0"/>
              <a:t>eeting</a:t>
            </a:r>
          </a:p>
          <a:p>
            <a:pPr lvl="1"/>
            <a:r>
              <a:rPr lang="en-US" dirty="0"/>
              <a:t>SC, AR, IA, </a:t>
            </a:r>
            <a:r>
              <a:rPr lang="en-US" dirty="0" smtClean="0"/>
              <a:t>KS, MA</a:t>
            </a:r>
            <a:r>
              <a:rPr lang="en-US" dirty="0"/>
              <a:t>, </a:t>
            </a:r>
            <a:r>
              <a:rPr lang="en-US" dirty="0" smtClean="0"/>
              <a:t>MI, MT, NH,</a:t>
            </a:r>
          </a:p>
          <a:p>
            <a:pPr marL="457200" lvl="1" indent="0">
              <a:buNone/>
            </a:pPr>
            <a:r>
              <a:rPr lang="en-US" dirty="0"/>
              <a:t> </a:t>
            </a:r>
            <a:r>
              <a:rPr lang="en-US" dirty="0" smtClean="0"/>
              <a:t>    </a:t>
            </a:r>
            <a:r>
              <a:rPr lang="en-US" dirty="0"/>
              <a:t>NY, OR</a:t>
            </a:r>
          </a:p>
          <a:p>
            <a:pPr lvl="1"/>
            <a:r>
              <a:rPr lang="en-US" dirty="0" smtClean="0"/>
              <a:t>Spring 2019</a:t>
            </a:r>
          </a:p>
          <a:p>
            <a:r>
              <a:rPr lang="en-US" dirty="0" smtClean="0"/>
              <a:t>DHDS update planned for spring 2019</a:t>
            </a:r>
          </a:p>
          <a:p>
            <a:pPr lvl="1"/>
            <a:r>
              <a:rPr lang="en-US" dirty="0" smtClean="0"/>
              <a:t>2017 adult population-based data</a:t>
            </a:r>
          </a:p>
          <a:p>
            <a:r>
              <a:rPr lang="en-US" dirty="0"/>
              <a:t>C</a:t>
            </a:r>
            <a:r>
              <a:rPr lang="en-US" dirty="0" smtClean="0"/>
              <a:t>ontinued support and </a:t>
            </a:r>
            <a:r>
              <a:rPr lang="en-US" dirty="0"/>
              <a:t>collaboration with the </a:t>
            </a:r>
            <a:r>
              <a:rPr lang="en-US" dirty="0"/>
              <a:t>Administration on Intellectual and Developmental </a:t>
            </a:r>
            <a:r>
              <a:rPr lang="en-US" dirty="0" smtClean="0"/>
              <a:t>Disabilities, Administration </a:t>
            </a:r>
            <a:r>
              <a:rPr lang="en-US" dirty="0"/>
              <a:t>for </a:t>
            </a:r>
            <a:r>
              <a:rPr lang="en-US" dirty="0" smtClean="0"/>
              <a:t>Community Living</a:t>
            </a:r>
            <a:endParaRPr lang="en-US" dirty="0" smtClean="0"/>
          </a:p>
        </p:txBody>
      </p:sp>
      <p:pic>
        <p:nvPicPr>
          <p:cNvPr id="4" name="Picture" descr="group picture of state medicaid project meeting attendees" title="State Medicaid project meeting"/>
          <p:cNvPicPr>
            <a:picLocks noChangeAspect="1" noChangeArrowheads="1"/>
          </p:cNvPicPr>
          <p:nvPr/>
        </p:nvPicPr>
        <p:blipFill rotWithShape="1">
          <a:blip r:embed="rId3">
            <a:extLst>
              <a:ext uri="{28A0092B-C50C-407E-A947-70E740481C1C}">
                <a14:useLocalDpi xmlns:a14="http://schemas.microsoft.com/office/drawing/2010/main" val="0"/>
              </a:ext>
            </a:extLst>
          </a:blip>
          <a:srcRect t="20213" b="11601"/>
          <a:stretch/>
        </p:blipFill>
        <p:spPr bwMode="auto">
          <a:xfrm>
            <a:off x="4799174" y="764828"/>
            <a:ext cx="4017022" cy="192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1574" y="2701198"/>
            <a:ext cx="4067175" cy="369332"/>
          </a:xfrm>
          <a:prstGeom prst="rect">
            <a:avLst/>
          </a:prstGeom>
          <a:noFill/>
        </p:spPr>
        <p:txBody>
          <a:bodyPr wrap="square" rtlCol="0">
            <a:spAutoFit/>
          </a:bodyPr>
          <a:lstStyle/>
          <a:p>
            <a:r>
              <a:rPr lang="en-US" dirty="0" smtClean="0">
                <a:solidFill>
                  <a:srgbClr val="000000"/>
                </a:solidFill>
                <a:latin typeface="Calibri" panose="020F0502020204030204" pitchFamily="34" charset="0"/>
              </a:rPr>
              <a:t>State </a:t>
            </a:r>
            <a:r>
              <a:rPr lang="en-US" dirty="0">
                <a:solidFill>
                  <a:srgbClr val="000000"/>
                </a:solidFill>
                <a:latin typeface="Calibri" panose="020F0502020204030204" pitchFamily="34" charset="0"/>
              </a:rPr>
              <a:t>Medicaid </a:t>
            </a:r>
            <a:r>
              <a:rPr lang="en-US" dirty="0" smtClean="0">
                <a:solidFill>
                  <a:srgbClr val="000000"/>
                </a:solidFill>
                <a:latin typeface="Calibri" panose="020F0502020204030204" pitchFamily="34" charset="0"/>
              </a:rPr>
              <a:t>Project Meeting, 2018</a:t>
            </a:r>
          </a:p>
        </p:txBody>
      </p:sp>
    </p:spTree>
    <p:extLst>
      <p:ext uri="{BB962C8B-B14F-4D97-AF65-F5344CB8AC3E}">
        <p14:creationId xmlns:p14="http://schemas.microsoft.com/office/powerpoint/2010/main" val="352445420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2389" y="1308057"/>
            <a:ext cx="4057323" cy="830997"/>
          </a:xfrm>
          <a:prstGeom prst="rect">
            <a:avLst/>
          </a:prstGeom>
          <a:noFill/>
        </p:spPr>
        <p:txBody>
          <a:bodyPr wrap="square" rtlCol="0">
            <a:spAutoFit/>
          </a:bodyPr>
          <a:lstStyle/>
          <a:p>
            <a:pPr algn="ctr"/>
            <a:r>
              <a:rPr lang="en-US" sz="2800" b="1" dirty="0" smtClean="0">
                <a:solidFill>
                  <a:schemeClr val="accent6"/>
                </a:solidFill>
                <a:latin typeface="Calibri" pitchFamily="34" charset="0"/>
                <a:ea typeface="+mj-ea"/>
                <a:cs typeface="+mj-cs"/>
              </a:rPr>
              <a:t>Thank you!</a:t>
            </a:r>
            <a:endParaRPr lang="en-US" sz="2800" b="1" dirty="0">
              <a:solidFill>
                <a:schemeClr val="accent6"/>
              </a:solidFill>
              <a:latin typeface="Calibri" panose="020F0502020204030204" pitchFamily="34" charset="0"/>
            </a:endParaRPr>
          </a:p>
          <a:p>
            <a:pPr algn="ctr"/>
            <a:r>
              <a:rPr lang="en-US" sz="2000" dirty="0">
                <a:solidFill>
                  <a:schemeClr val="accent4">
                    <a:lumMod val="75000"/>
                  </a:schemeClr>
                </a:solidFill>
                <a:latin typeface="Calibri" panose="020F0502020204030204" pitchFamily="34" charset="0"/>
              </a:rPr>
              <a:t>d</a:t>
            </a:r>
            <a:r>
              <a:rPr lang="en-US" sz="2000" dirty="0" smtClean="0">
                <a:solidFill>
                  <a:schemeClr val="accent4">
                    <a:lumMod val="75000"/>
                  </a:schemeClr>
                </a:solidFill>
                <a:latin typeface="Calibri" panose="020F0502020204030204" pitchFamily="34" charset="0"/>
              </a:rPr>
              <a:t>isabilityandhealthbranch@cdc.gov</a:t>
            </a:r>
          </a:p>
        </p:txBody>
      </p:sp>
    </p:spTree>
    <p:extLst>
      <p:ext uri="{BB962C8B-B14F-4D97-AF65-F5344CB8AC3E}">
        <p14:creationId xmlns:p14="http://schemas.microsoft.com/office/powerpoint/2010/main" val="345622158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a:spLocks noGrp="1"/>
          </p:cNvSpPr>
          <p:nvPr>
            <p:ph type="title"/>
          </p:nvPr>
        </p:nvSpPr>
        <p:spPr>
          <a:xfrm>
            <a:off x="995680" y="2215479"/>
            <a:ext cx="7386320" cy="466761"/>
          </a:xfrm>
          <a:solidFill>
            <a:srgbClr val="618E7C"/>
          </a:solidFill>
        </p:spPr>
        <p:txBody>
          <a:bodyPr/>
          <a:lstStyle/>
          <a:p>
            <a:pPr algn="ctr"/>
            <a:r>
              <a:rPr lang="en-US" dirty="0" smtClean="0">
                <a:solidFill>
                  <a:schemeClr val="bg2"/>
                </a:solidFill>
              </a:rPr>
              <a:t>Publication</a:t>
            </a:r>
            <a:r>
              <a:rPr lang="en-US" dirty="0" smtClean="0">
                <a:solidFill>
                  <a:schemeClr val="bg2"/>
                </a:solidFill>
              </a:rPr>
              <a:t>s and Resources</a:t>
            </a:r>
            <a:endParaRPr lang="en-US" dirty="0">
              <a:solidFill>
                <a:schemeClr val="bg2"/>
              </a:solidFill>
            </a:endParaRPr>
          </a:p>
        </p:txBody>
      </p:sp>
    </p:spTree>
    <p:extLst>
      <p:ext uri="{BB962C8B-B14F-4D97-AF65-F5344CB8AC3E}">
        <p14:creationId xmlns:p14="http://schemas.microsoft.com/office/powerpoint/2010/main" val="4308701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205979"/>
            <a:ext cx="8229600" cy="661124"/>
          </a:xfrm>
        </p:spPr>
        <p:txBody>
          <a:bodyPr/>
          <a:lstStyle/>
          <a:p>
            <a:r>
              <a:rPr lang="en-US" dirty="0" smtClean="0"/>
              <a:t>Outline</a:t>
            </a:r>
            <a:endParaRPr lang="en-US" dirty="0"/>
          </a:p>
        </p:txBody>
      </p:sp>
      <p:sp>
        <p:nvSpPr>
          <p:cNvPr id="5" name="Text Placeholder 4"/>
          <p:cNvSpPr>
            <a:spLocks noGrp="1"/>
          </p:cNvSpPr>
          <p:nvPr>
            <p:ph type="body" sz="quarter" idx="10"/>
          </p:nvPr>
        </p:nvSpPr>
        <p:spPr>
          <a:xfrm>
            <a:off x="457200" y="1158875"/>
            <a:ext cx="8229600" cy="2966085"/>
          </a:xfrm>
        </p:spPr>
        <p:txBody>
          <a:bodyPr/>
          <a:lstStyle/>
          <a:p>
            <a:r>
              <a:rPr lang="en-US" dirty="0" smtClean="0"/>
              <a:t>Organizational Structure</a:t>
            </a:r>
          </a:p>
          <a:p>
            <a:r>
              <a:rPr lang="en-US" dirty="0" smtClean="0"/>
              <a:t>Mission and Core Principles</a:t>
            </a:r>
          </a:p>
          <a:p>
            <a:r>
              <a:rPr lang="en-US" dirty="0" smtClean="0"/>
              <a:t>Disability and Health Programs </a:t>
            </a:r>
          </a:p>
          <a:p>
            <a:r>
              <a:rPr lang="en-US" dirty="0" smtClean="0"/>
              <a:t>Disability and Health Data System (DHDS)</a:t>
            </a:r>
          </a:p>
          <a:p>
            <a:r>
              <a:rPr lang="en-US" dirty="0" smtClean="0"/>
              <a:t>Population-level Data Sources and Other Data Sources</a:t>
            </a:r>
          </a:p>
          <a:p>
            <a:r>
              <a:rPr lang="en-US" dirty="0" smtClean="0"/>
              <a:t>Data-related Activities</a:t>
            </a:r>
          </a:p>
          <a:p>
            <a:r>
              <a:rPr lang="en-US" dirty="0" smtClean="0"/>
              <a:t>Recent Publications and Works in Progress</a:t>
            </a:r>
          </a:p>
          <a:p>
            <a:r>
              <a:rPr lang="en-US" dirty="0" smtClean="0"/>
              <a:t>Upcoming…..</a:t>
            </a:r>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5213253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p:cNvSpPr>
            <a:spLocks noGrp="1"/>
          </p:cNvSpPr>
          <p:nvPr>
            <p:ph type="body" sz="quarter" idx="10"/>
          </p:nvPr>
        </p:nvSpPr>
        <p:spPr>
          <a:xfrm>
            <a:off x="297252" y="203200"/>
            <a:ext cx="8501308" cy="4732215"/>
          </a:xfrm>
        </p:spPr>
        <p:txBody>
          <a:bodyPr/>
          <a:lstStyle/>
          <a:p>
            <a:pPr marL="0" indent="0" algn="ctr">
              <a:buNone/>
            </a:pPr>
            <a:r>
              <a:rPr lang="en-US" sz="2800" b="1" dirty="0" smtClean="0"/>
              <a:t>Publications (2018)</a:t>
            </a:r>
          </a:p>
          <a:p>
            <a:pPr marL="0" indent="0">
              <a:buNone/>
            </a:pPr>
            <a:endParaRPr lang="en-US" sz="1600" dirty="0" smtClean="0"/>
          </a:p>
          <a:p>
            <a:pPr marL="0" indent="0">
              <a:buNone/>
            </a:pPr>
            <a:r>
              <a:rPr lang="en-US" sz="1600" dirty="0" smtClean="0"/>
              <a:t>Kruger J, </a:t>
            </a:r>
            <a:r>
              <a:rPr lang="en-US" sz="1600" dirty="0"/>
              <a:t>Hinton </a:t>
            </a:r>
            <a:r>
              <a:rPr lang="en-US" sz="1600" dirty="0" smtClean="0"/>
              <a:t>CF, </a:t>
            </a:r>
            <a:r>
              <a:rPr lang="en-US" sz="1600" dirty="0"/>
              <a:t>Sinclair </a:t>
            </a:r>
            <a:r>
              <a:rPr lang="en-US" sz="1600" dirty="0" smtClean="0"/>
              <a:t>LB, </a:t>
            </a:r>
            <a:r>
              <a:rPr lang="en-US" sz="1600" dirty="0"/>
              <a:t>Silverman B. Enhancing individual and community disaster preparedness: Individuals with disabilities and others with access and functional </a:t>
            </a:r>
            <a:r>
              <a:rPr lang="en-US" sz="1600" dirty="0" smtClean="0"/>
              <a:t>needs. </a:t>
            </a:r>
            <a:r>
              <a:rPr lang="en-US" sz="1600" i="1" dirty="0" smtClean="0"/>
              <a:t>Disab</a:t>
            </a:r>
            <a:r>
              <a:rPr lang="en-US" sz="1600" i="1" dirty="0"/>
              <a:t> Health J</a:t>
            </a:r>
            <a:r>
              <a:rPr lang="en-US" sz="1600" dirty="0"/>
              <a:t> </a:t>
            </a:r>
            <a:r>
              <a:rPr lang="en-US" sz="1600" dirty="0" smtClean="0"/>
              <a:t>2018;11(2</a:t>
            </a:r>
            <a:r>
              <a:rPr lang="en-US" sz="1600" dirty="0"/>
              <a:t>):</a:t>
            </a:r>
            <a:r>
              <a:rPr lang="en-US" sz="1600" dirty="0" smtClean="0"/>
              <a:t>170-173. doi: 10.1016/j.dhjo.2017.12.005</a:t>
            </a:r>
          </a:p>
          <a:p>
            <a:pPr marL="0" indent="0">
              <a:buNone/>
            </a:pPr>
            <a:endParaRPr lang="en-US" sz="1600" dirty="0"/>
          </a:p>
          <a:p>
            <a:pPr marL="0" indent="0">
              <a:buNone/>
            </a:pPr>
            <a:r>
              <a:rPr lang="en-US" sz="1600" dirty="0" smtClean="0"/>
              <a:t>McDermott S, </a:t>
            </a:r>
            <a:r>
              <a:rPr lang="en-US" sz="1600" dirty="0"/>
              <a:t>Royer </a:t>
            </a:r>
            <a:r>
              <a:rPr lang="en-US" sz="1600" dirty="0" smtClean="0"/>
              <a:t>J, </a:t>
            </a:r>
            <a:r>
              <a:rPr lang="en-US" sz="1600" dirty="0"/>
              <a:t>Mann </a:t>
            </a:r>
            <a:r>
              <a:rPr lang="en-US" sz="1600" dirty="0" smtClean="0"/>
              <a:t>JR, </a:t>
            </a:r>
            <a:r>
              <a:rPr lang="en-US" sz="1600" dirty="0"/>
              <a:t>Armour BS. Factors associated with ambulatory care sensitive emergency department visits for South Carolina Medicaid members with intellectual disability</a:t>
            </a:r>
            <a:r>
              <a:rPr lang="en-US" sz="1600" dirty="0" smtClean="0"/>
              <a:t>. </a:t>
            </a:r>
            <a:r>
              <a:rPr lang="en-US" sz="1600" i="1" dirty="0" smtClean="0"/>
              <a:t>J Intellect Disabil</a:t>
            </a:r>
            <a:r>
              <a:rPr lang="en-US" sz="1600" i="1" dirty="0"/>
              <a:t> Res</a:t>
            </a:r>
            <a:r>
              <a:rPr lang="en-US" sz="1600" dirty="0"/>
              <a:t> </a:t>
            </a:r>
            <a:r>
              <a:rPr lang="en-US" sz="1600" dirty="0" smtClean="0"/>
              <a:t>2018;62(3</a:t>
            </a:r>
            <a:r>
              <a:rPr lang="en-US" sz="1600" dirty="0"/>
              <a:t>):165-178. </a:t>
            </a:r>
            <a:r>
              <a:rPr lang="en-US" sz="1600" dirty="0" smtClean="0"/>
              <a:t>doi: 10.1111/jir.12429</a:t>
            </a:r>
          </a:p>
          <a:p>
            <a:pPr marL="0" indent="0">
              <a:buNone/>
            </a:pPr>
            <a:endParaRPr lang="en-US" sz="1600" dirty="0"/>
          </a:p>
          <a:p>
            <a:pPr marL="0" indent="0">
              <a:buNone/>
            </a:pPr>
            <a:r>
              <a:rPr lang="en-US" sz="1600" dirty="0" smtClean="0"/>
              <a:t>McDermott S, Royer J, Cope T, et al. Using Medicaid data to characterize persons with intellectual and developmental disabilities in five U.S. states. </a:t>
            </a:r>
            <a:r>
              <a:rPr lang="en-US" sz="1600" i="1" dirty="0" smtClean="0"/>
              <a:t>AM J Intellect Dev Disabil </a:t>
            </a:r>
            <a:r>
              <a:rPr lang="en-US" sz="1600" dirty="0" smtClean="0"/>
              <a:t>2018;123(4):</a:t>
            </a:r>
            <a:r>
              <a:rPr lang="en-US" sz="1600" dirty="0"/>
              <a:t>371-381. </a:t>
            </a:r>
            <a:r>
              <a:rPr lang="en-US" sz="1600" dirty="0" smtClean="0"/>
              <a:t>doi: 10.1352/1944-7558-123.4.371</a:t>
            </a:r>
            <a:endParaRPr lang="en-US" sz="1600" dirty="0"/>
          </a:p>
          <a:p>
            <a:pPr marL="0" indent="0">
              <a:buNone/>
            </a:pPr>
            <a:endParaRPr lang="en-US" sz="1600" dirty="0" smtClean="0"/>
          </a:p>
          <a:p>
            <a:pPr marL="0" indent="0">
              <a:buNone/>
            </a:pPr>
            <a:r>
              <a:rPr lang="en-US" sz="1600" dirty="0" smtClean="0"/>
              <a:t>Okoro </a:t>
            </a:r>
            <a:r>
              <a:rPr lang="en-US" sz="1600" dirty="0"/>
              <a:t>CA, Hollis ND, Cyrus AC, Griffin-Blake S.  Prevalence of Disabilities and Health Care Access by Disability Status and Type Among Adults — United States, 2016.  </a:t>
            </a:r>
            <a:r>
              <a:rPr lang="en-US" sz="1600" i="1" dirty="0"/>
              <a:t>MMWR Morb Mortal Wkly Rep </a:t>
            </a:r>
            <a:r>
              <a:rPr lang="en-US" sz="1600" dirty="0"/>
              <a:t>2018;67:882–887. </a:t>
            </a:r>
            <a:r>
              <a:rPr lang="en-US" sz="1600" dirty="0" smtClean="0"/>
              <a:t>doi: </a:t>
            </a:r>
            <a:r>
              <a:rPr lang="en-US" sz="1600" dirty="0" smtClean="0">
                <a:hlinkClick r:id="rId3"/>
              </a:rPr>
              <a:t>http</a:t>
            </a:r>
            <a:r>
              <a:rPr lang="en-US" sz="1600" dirty="0">
                <a:hlinkClick r:id="rId3"/>
              </a:rPr>
              <a:t>://</a:t>
            </a:r>
            <a:r>
              <a:rPr lang="en-US" sz="1600" dirty="0" smtClean="0">
                <a:hlinkClick r:id="rId3"/>
              </a:rPr>
              <a:t>dx.doi.org/10.15585/mmwr.mm6732a3</a:t>
            </a:r>
            <a:endParaRPr lang="en-US" sz="1600" dirty="0" smtClean="0"/>
          </a:p>
          <a:p>
            <a:pPr marL="0" indent="0">
              <a:buNone/>
            </a:pPr>
            <a:endParaRPr lang="en-US" sz="1600" dirty="0" smtClean="0"/>
          </a:p>
        </p:txBody>
      </p:sp>
    </p:spTree>
    <p:extLst>
      <p:ext uri="{BB962C8B-B14F-4D97-AF65-F5344CB8AC3E}">
        <p14:creationId xmlns:p14="http://schemas.microsoft.com/office/powerpoint/2010/main" val="316882097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p:cNvSpPr>
            <a:spLocks noGrp="1"/>
          </p:cNvSpPr>
          <p:nvPr>
            <p:ph type="body" sz="quarter" idx="10"/>
          </p:nvPr>
        </p:nvSpPr>
        <p:spPr>
          <a:xfrm>
            <a:off x="297252" y="203200"/>
            <a:ext cx="8501308" cy="4732215"/>
          </a:xfrm>
        </p:spPr>
        <p:txBody>
          <a:bodyPr/>
          <a:lstStyle/>
          <a:p>
            <a:pPr marL="0" indent="0">
              <a:buNone/>
            </a:pPr>
            <a:r>
              <a:rPr lang="en-US" sz="1600" dirty="0"/>
              <a:t>Sinclair </a:t>
            </a:r>
            <a:r>
              <a:rPr lang="en-US" sz="1600" dirty="0" smtClean="0"/>
              <a:t>LB, </a:t>
            </a:r>
            <a:r>
              <a:rPr lang="en-US" sz="1600" dirty="0"/>
              <a:t>Fox </a:t>
            </a:r>
            <a:r>
              <a:rPr lang="en-US" sz="1600" dirty="0" smtClean="0"/>
              <a:t>MH, </a:t>
            </a:r>
            <a:r>
              <a:rPr lang="en-US" sz="1600" dirty="0"/>
              <a:t>Jonas </a:t>
            </a:r>
            <a:r>
              <a:rPr lang="en-US" sz="1600" dirty="0" smtClean="0"/>
              <a:t>BS, et al. </a:t>
            </a:r>
            <a:r>
              <a:rPr lang="en-US" sz="1600" dirty="0"/>
              <a:t>Considering disability and health: Reflections on the Healthy People 2020 Midcourse Review</a:t>
            </a:r>
            <a:r>
              <a:rPr lang="en-US" sz="1600" dirty="0" smtClean="0"/>
              <a:t>. </a:t>
            </a:r>
            <a:r>
              <a:rPr lang="en-US" sz="1600" i="1" dirty="0" smtClean="0"/>
              <a:t>Disab Health J </a:t>
            </a:r>
            <a:r>
              <a:rPr lang="en-US" sz="1600" dirty="0" smtClean="0"/>
              <a:t>2018;11(3</a:t>
            </a:r>
            <a:r>
              <a:rPr lang="en-US" sz="1600" dirty="0"/>
              <a:t>):333-338. </a:t>
            </a:r>
            <a:r>
              <a:rPr lang="en-US" sz="1600" dirty="0" smtClean="0"/>
              <a:t>doi: 10.1016/j.dhjo.2018.04.001</a:t>
            </a:r>
          </a:p>
          <a:p>
            <a:pPr marL="0" indent="0">
              <a:buNone/>
            </a:pPr>
            <a:endParaRPr lang="en-US" sz="1600" dirty="0"/>
          </a:p>
          <a:p>
            <a:pPr marL="0" indent="0" algn="ctr">
              <a:buNone/>
            </a:pPr>
            <a:r>
              <a:rPr lang="en-US" sz="2800" b="1" dirty="0" smtClean="0"/>
              <a:t>Resources</a:t>
            </a:r>
          </a:p>
          <a:p>
            <a:pPr marL="0" indent="0">
              <a:buNone/>
            </a:pPr>
            <a:r>
              <a:rPr lang="en-US" sz="1600" dirty="0" smtClean="0"/>
              <a:t>A Data Users’ Guide to the Disability Questions Included in the Behavioral Risk Factor Surveillance System. Disability and Health Branch, Division of Human Development and Disability</a:t>
            </a:r>
            <a:r>
              <a:rPr lang="en-US" sz="1600" dirty="0"/>
              <a:t>, National Center on Birth Defects and Developmental Disabilities, Centers for Disease Control and Prevention. URL: </a:t>
            </a:r>
            <a:r>
              <a:rPr lang="en-US" sz="1600" dirty="0">
                <a:hlinkClick r:id="rId3"/>
              </a:rPr>
              <a:t>https://</a:t>
            </a:r>
            <a:r>
              <a:rPr lang="en-US" sz="1600" dirty="0" smtClean="0">
                <a:hlinkClick r:id="rId3"/>
              </a:rPr>
              <a:t>www.cdc.gov/brfss/data_documentation/pdf/BRFSS_Data_Users_Guide_on_Disability_Questions_2018-508.pdf</a:t>
            </a:r>
            <a:endParaRPr lang="en-US" sz="1600" dirty="0" smtClean="0"/>
          </a:p>
          <a:p>
            <a:pPr marL="0" indent="0">
              <a:buNone/>
            </a:pPr>
            <a:endParaRPr lang="en-US" sz="1600" dirty="0" smtClean="0"/>
          </a:p>
          <a:p>
            <a:pPr marL="0" indent="0">
              <a:buNone/>
            </a:pPr>
            <a:r>
              <a:rPr lang="en-US" sz="1600" dirty="0" smtClean="0"/>
              <a:t>Articles about Disability and Health. Disability and Health, National Center on Birth Defects and Developmental Disabilities, Centers for Disease Control and Prevention. </a:t>
            </a:r>
            <a:r>
              <a:rPr lang="en-US" sz="1600" dirty="0"/>
              <a:t>URL: </a:t>
            </a:r>
            <a:r>
              <a:rPr lang="en-US" sz="1600" dirty="0">
                <a:hlinkClick r:id="rId4"/>
              </a:rPr>
              <a:t>https://</a:t>
            </a:r>
            <a:r>
              <a:rPr lang="en-US" sz="1600" dirty="0" smtClean="0">
                <a:hlinkClick r:id="rId4"/>
              </a:rPr>
              <a:t>www.cdc.gov/ncbddd/disabilityandhealth/articles.html</a:t>
            </a:r>
            <a:endParaRPr lang="en-US" sz="1600" dirty="0" smtClean="0"/>
          </a:p>
          <a:p>
            <a:pPr marL="0" indent="0">
              <a:buNone/>
            </a:pPr>
            <a:endParaRPr lang="en-US" sz="1600" dirty="0"/>
          </a:p>
          <a:p>
            <a:pPr marL="0" indent="0">
              <a:buNone/>
            </a:pPr>
            <a:r>
              <a:rPr lang="en-US" sz="1600" dirty="0" smtClean="0"/>
              <a:t>Disability </a:t>
            </a:r>
            <a:r>
              <a:rPr lang="en-US" sz="1600" dirty="0"/>
              <a:t>and Health Data System (DHDS) Data [online]. Disability and Health, National Center on Birth Defects and Developmental Disabilities, Centers for Disease Control and Prevention. URL: </a:t>
            </a:r>
            <a:r>
              <a:rPr lang="en-US" sz="1600" dirty="0">
                <a:hlinkClick r:id="rId5"/>
              </a:rPr>
              <a:t>https</a:t>
            </a:r>
            <a:r>
              <a:rPr lang="en-US" sz="1600" dirty="0" smtClean="0">
                <a:hlinkClick r:id="rId5"/>
              </a:rPr>
              <a:t>://dhds.cdc.gov</a:t>
            </a:r>
            <a:endParaRPr lang="en-US" sz="1600" dirty="0" smtClean="0"/>
          </a:p>
          <a:p>
            <a:pPr marL="0" indent="0">
              <a:buNone/>
            </a:pPr>
            <a:endParaRPr lang="en-US" sz="1600" dirty="0" smtClean="0"/>
          </a:p>
          <a:p>
            <a:pPr marL="0" indent="0">
              <a:buNone/>
            </a:pPr>
            <a:endParaRPr lang="en-US" sz="1600" dirty="0"/>
          </a:p>
          <a:p>
            <a:pPr marL="0" indent="0">
              <a:buNone/>
            </a:pPr>
            <a:endParaRPr lang="en-US" sz="1600" dirty="0"/>
          </a:p>
          <a:p>
            <a:pPr marL="0" indent="0">
              <a:buNone/>
            </a:pPr>
            <a:endParaRPr lang="en-US" sz="1600" dirty="0" smtClean="0"/>
          </a:p>
          <a:p>
            <a:pPr marL="0" indent="0">
              <a:buNone/>
            </a:pPr>
            <a:endParaRPr lang="en-US" sz="1600" dirty="0" smtClean="0"/>
          </a:p>
          <a:p>
            <a:pPr marL="0" indent="0">
              <a:buNone/>
            </a:pPr>
            <a:endParaRPr lang="en-US" sz="1600" dirty="0" smtClean="0"/>
          </a:p>
        </p:txBody>
      </p:sp>
    </p:spTree>
    <p:extLst>
      <p:ext uri="{BB962C8B-B14F-4D97-AF65-F5344CB8AC3E}">
        <p14:creationId xmlns:p14="http://schemas.microsoft.com/office/powerpoint/2010/main" val="218224358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p:cNvSpPr>
            <a:spLocks noGrp="1"/>
          </p:cNvSpPr>
          <p:nvPr>
            <p:ph type="body" sz="quarter" idx="10"/>
          </p:nvPr>
        </p:nvSpPr>
        <p:spPr>
          <a:xfrm>
            <a:off x="297252" y="203200"/>
            <a:ext cx="8501308" cy="4732215"/>
          </a:xfrm>
        </p:spPr>
        <p:txBody>
          <a:bodyPr/>
          <a:lstStyle/>
          <a:p>
            <a:pPr marL="0" indent="0">
              <a:buNone/>
            </a:pPr>
            <a:r>
              <a:rPr lang="en-US" sz="1600" dirty="0" smtClean="0"/>
              <a:t>Disability and Health Healthy Living</a:t>
            </a:r>
            <a:r>
              <a:rPr lang="en-US" sz="1600" dirty="0"/>
              <a:t>. Disability and Health, National Center on Birth Defects and Developmental Disabilities, Centers for Disease Control and Prevention. URL: </a:t>
            </a:r>
            <a:r>
              <a:rPr lang="en-US" sz="1600" dirty="0">
                <a:hlinkClick r:id="rId3"/>
              </a:rPr>
              <a:t>https://</a:t>
            </a:r>
            <a:r>
              <a:rPr lang="en-US" sz="1600" dirty="0" smtClean="0">
                <a:hlinkClick r:id="rId3"/>
              </a:rPr>
              <a:t>www.cdc.gov/ncbddd/disabilityandhealth/healthyliving.html</a:t>
            </a:r>
            <a:endParaRPr lang="en-US" sz="1600" dirty="0" smtClean="0"/>
          </a:p>
          <a:p>
            <a:pPr marL="0" indent="0">
              <a:buNone/>
            </a:pPr>
            <a:endParaRPr lang="en-US" sz="1600" dirty="0" smtClean="0"/>
          </a:p>
          <a:p>
            <a:pPr marL="0" indent="0">
              <a:buNone/>
            </a:pPr>
            <a:r>
              <a:rPr lang="en-US" sz="1600" dirty="0" smtClean="0"/>
              <a:t>Disability </a:t>
            </a:r>
            <a:r>
              <a:rPr lang="en-US" sz="1600" dirty="0"/>
              <a:t>and Health National Partner Organizations. Disability and Health, National Center on Birth Defects and Developmental Disabilities, Centers for Disease Control and Prevention. URL: </a:t>
            </a:r>
            <a:r>
              <a:rPr lang="en-US" sz="1600" dirty="0">
                <a:hlinkClick r:id="rId4"/>
              </a:rPr>
              <a:t>https://www.cdc.gov/ncbddd/disabilityandhealth/partnerorganizations.html</a:t>
            </a:r>
            <a:endParaRPr lang="en-US" sz="1600" dirty="0"/>
          </a:p>
          <a:p>
            <a:pPr marL="0" indent="0">
              <a:buNone/>
            </a:pPr>
            <a:endParaRPr lang="en-US" sz="1600" dirty="0" smtClean="0"/>
          </a:p>
          <a:p>
            <a:pPr marL="0" indent="0">
              <a:buNone/>
            </a:pPr>
            <a:r>
              <a:rPr lang="en-US" sz="1600" dirty="0" smtClean="0"/>
              <a:t>Disability and Health State Programs. Newly Funded State Disability and Health </a:t>
            </a:r>
            <a:r>
              <a:rPr lang="en-US" sz="1600" dirty="0"/>
              <a:t>Programs. Disability and Health, National Center on Birth Defects and Developmental Disabilities, Centers for Disease Control and Prevention. </a:t>
            </a:r>
            <a:r>
              <a:rPr lang="en-US" sz="1600" dirty="0" smtClean="0"/>
              <a:t>URL</a:t>
            </a:r>
            <a:r>
              <a:rPr lang="en-US" sz="1600" dirty="0"/>
              <a:t>: </a:t>
            </a:r>
            <a:r>
              <a:rPr lang="en-US" sz="1600" dirty="0">
                <a:hlinkClick r:id="rId5"/>
              </a:rPr>
              <a:t>https://</a:t>
            </a:r>
            <a:r>
              <a:rPr lang="en-US" sz="1600" dirty="0" smtClean="0">
                <a:hlinkClick r:id="rId5"/>
              </a:rPr>
              <a:t>www.cdc.gov/ncbddd/disabilityandhealth/programs.html</a:t>
            </a:r>
            <a:endParaRPr lang="en-US" sz="1600" dirty="0" smtClean="0"/>
          </a:p>
          <a:p>
            <a:pPr marL="0" indent="0">
              <a:buNone/>
            </a:pPr>
            <a:endParaRPr lang="en-US" sz="1600" dirty="0"/>
          </a:p>
          <a:p>
            <a:pPr marL="0" indent="0">
              <a:buNone/>
            </a:pPr>
            <a:r>
              <a:rPr lang="en-US" sz="1600" dirty="0" smtClean="0"/>
              <a:t>Disability and Health U.S. State Profile Data: Adults 18+ Years of Age</a:t>
            </a:r>
            <a:r>
              <a:rPr lang="en-US" sz="1600" dirty="0"/>
              <a:t>. Disability and Health, National Center on Birth Defects and Developmental Disabilities, Centers for Disease Control and Prevention. URL: </a:t>
            </a:r>
            <a:r>
              <a:rPr lang="en-US" sz="1600" dirty="0">
                <a:hlinkClick r:id="rId6"/>
              </a:rPr>
              <a:t>https://</a:t>
            </a:r>
            <a:r>
              <a:rPr lang="en-US" sz="1600" dirty="0" smtClean="0">
                <a:hlinkClick r:id="rId6"/>
              </a:rPr>
              <a:t>www.cdc.gov/ncbddd/disabilityandhealth/impacts/index.html</a:t>
            </a:r>
            <a:endParaRPr lang="en-US" sz="1600" dirty="0" smtClean="0"/>
          </a:p>
          <a:p>
            <a:pPr marL="0" indent="0">
              <a:buNone/>
            </a:pPr>
            <a:endParaRPr lang="en-US" sz="1600" dirty="0"/>
          </a:p>
          <a:p>
            <a:pPr marL="0" indent="0">
              <a:buNone/>
            </a:pPr>
            <a:r>
              <a:rPr lang="en-US" sz="1600" dirty="0" smtClean="0"/>
              <a:t>Disability and Health Branch. URL</a:t>
            </a:r>
            <a:r>
              <a:rPr lang="en-US" sz="1600" dirty="0"/>
              <a:t>: </a:t>
            </a:r>
            <a:r>
              <a:rPr lang="en-US" sz="1600" dirty="0" smtClean="0">
                <a:hlinkClick r:id="rId7"/>
              </a:rPr>
              <a:t>http://www.cdc.gov/ncbddd/disabilityandhealth</a:t>
            </a:r>
            <a:endParaRPr lang="en-US" sz="1600"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a:p>
            <a:pPr marL="0" indent="0">
              <a:buNone/>
            </a:pPr>
            <a:endParaRPr lang="en-US" sz="1600" dirty="0" smtClean="0"/>
          </a:p>
        </p:txBody>
      </p:sp>
    </p:spTree>
    <p:extLst>
      <p:ext uri="{BB962C8B-B14F-4D97-AF65-F5344CB8AC3E}">
        <p14:creationId xmlns:p14="http://schemas.microsoft.com/office/powerpoint/2010/main" val="372517049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p:cNvSpPr>
            <a:spLocks noGrp="1"/>
          </p:cNvSpPr>
          <p:nvPr>
            <p:ph type="body" sz="quarter" idx="10"/>
          </p:nvPr>
        </p:nvSpPr>
        <p:spPr>
          <a:xfrm>
            <a:off x="297252" y="203200"/>
            <a:ext cx="8501308" cy="4732215"/>
          </a:xfrm>
        </p:spPr>
        <p:txBody>
          <a:bodyPr/>
          <a:lstStyle/>
          <a:p>
            <a:pPr marL="0" indent="0">
              <a:buNone/>
            </a:pPr>
            <a:r>
              <a:rPr lang="en-US" sz="1600" dirty="0"/>
              <a:t>Disability Datasets. Population Surveys that Include the Standard Disability Questions. Disability and Health, National Center on Birth Defects and Developmental Disabilities, Centers for Disease Control and Prevention. URL: </a:t>
            </a:r>
            <a:r>
              <a:rPr lang="en-US" sz="1600" dirty="0">
                <a:hlinkClick r:id="rId3"/>
              </a:rPr>
              <a:t>https://</a:t>
            </a:r>
            <a:r>
              <a:rPr lang="en-US" sz="1600" dirty="0" smtClean="0">
                <a:hlinkClick r:id="rId3"/>
              </a:rPr>
              <a:t>www.cdc.gov/ncbddd/disabilityandhealth/datasets.html</a:t>
            </a:r>
            <a:endParaRPr lang="en-US" sz="1600" dirty="0" smtClean="0"/>
          </a:p>
          <a:p>
            <a:pPr marL="0" indent="0">
              <a:buNone/>
            </a:pPr>
            <a:endParaRPr lang="en-US" sz="1600" dirty="0"/>
          </a:p>
          <a:p>
            <a:pPr marL="0" indent="0">
              <a:buNone/>
            </a:pPr>
            <a:r>
              <a:rPr lang="en-US" sz="1600" dirty="0" smtClean="0"/>
              <a:t>Disability </a:t>
            </a:r>
            <a:r>
              <a:rPr lang="en-US" sz="1600" dirty="0"/>
              <a:t>Impacts All of Us. Disability and Health, National Center on Birth Defects and Developmental Disabilities, Centers for Disease Control and Prevention. URL: </a:t>
            </a:r>
            <a:r>
              <a:rPr lang="en-US" sz="1600" dirty="0">
                <a:hlinkClick r:id="rId4"/>
              </a:rPr>
              <a:t>https://www.cdc.gov/ncbddd/disabilityandhealth/infographic-disability-impacts-all.html</a:t>
            </a:r>
            <a:r>
              <a:rPr lang="en-US" sz="1600" dirty="0" smtClean="0">
                <a:hlinkClick r:id="rId4"/>
              </a:rPr>
              <a:t>\</a:t>
            </a:r>
            <a:endParaRPr lang="en-US" sz="1600" dirty="0" smtClean="0"/>
          </a:p>
          <a:p>
            <a:pPr marL="0" indent="0">
              <a:buNone/>
            </a:pPr>
            <a:endParaRPr lang="en-US" sz="1600" dirty="0"/>
          </a:p>
          <a:p>
            <a:pPr marL="0" indent="0">
              <a:buNone/>
            </a:pPr>
            <a:r>
              <a:rPr lang="en-US" sz="1600" dirty="0" smtClean="0"/>
              <a:t>National Center on Birth Defects and Developmental Disabilities (NCBDDD). </a:t>
            </a:r>
            <a:r>
              <a:rPr lang="en-US" sz="1600" dirty="0"/>
              <a:t>URL: </a:t>
            </a:r>
            <a:r>
              <a:rPr lang="en-US" sz="1600" dirty="0">
                <a:hlinkClick r:id="rId5"/>
              </a:rPr>
              <a:t>https://</a:t>
            </a:r>
            <a:r>
              <a:rPr lang="en-US" sz="1600" dirty="0" smtClean="0">
                <a:hlinkClick r:id="rId5"/>
              </a:rPr>
              <a:t>www.cdc.gov/ncbddd</a:t>
            </a:r>
            <a:endParaRPr lang="en-US" sz="1600" dirty="0" smtClean="0"/>
          </a:p>
          <a:p>
            <a:pPr marL="0" indent="0">
              <a:buNone/>
            </a:pPr>
            <a:endParaRPr lang="en-US" sz="1600" dirty="0" smtClean="0"/>
          </a:p>
          <a:p>
            <a:pPr marL="0" indent="0">
              <a:buNone/>
            </a:pPr>
            <a:r>
              <a:rPr lang="en-US" sz="1600" dirty="0" smtClean="0"/>
              <a:t>National Centers on Health Promotion for People with Disabilities</a:t>
            </a:r>
            <a:r>
              <a:rPr lang="en-US" sz="1600" dirty="0"/>
              <a:t>. Disability and Health, National Center on Birth Defects and Developmental Disabilities, Centers for Disease Control and Prevention. URL: </a:t>
            </a:r>
            <a:r>
              <a:rPr lang="en-US" sz="1600" dirty="0">
                <a:hlinkClick r:id="rId6"/>
              </a:rPr>
              <a:t>https://</a:t>
            </a:r>
            <a:r>
              <a:rPr lang="en-US" sz="1600" dirty="0" smtClean="0">
                <a:hlinkClick r:id="rId6"/>
              </a:rPr>
              <a:t>www.cdc.gov/ncbddd/disabilityandhealth/national-programs.html</a:t>
            </a:r>
            <a:endParaRPr lang="en-US" sz="1600" dirty="0" smtClean="0"/>
          </a:p>
          <a:p>
            <a:pPr marL="0" indent="0">
              <a:buNone/>
            </a:pPr>
            <a:endParaRPr lang="en-US" sz="1600" dirty="0"/>
          </a:p>
          <a:p>
            <a:pPr marL="0" indent="0">
              <a:buNone/>
            </a:pPr>
            <a:r>
              <a:rPr lang="en-US" sz="1600" dirty="0" smtClean="0"/>
              <a:t>Reaching People with Disabilities Through Healthy Communities</a:t>
            </a:r>
            <a:r>
              <a:rPr lang="en-US" sz="1600" dirty="0"/>
              <a:t>. Disability and Health, National Center on Birth Defects and Developmental Disabilities, Centers for Disease Control and Prevention. URL: </a:t>
            </a:r>
            <a:r>
              <a:rPr lang="en-US" sz="1600" dirty="0">
                <a:hlinkClick r:id="rId7"/>
              </a:rPr>
              <a:t>https://</a:t>
            </a:r>
            <a:r>
              <a:rPr lang="en-US" sz="1600" dirty="0" smtClean="0">
                <a:hlinkClick r:id="rId7"/>
              </a:rPr>
              <a:t>www.cdc.gov/ncbddd/disabilityandhealth/reaching-people.html</a:t>
            </a: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smtClean="0"/>
          </a:p>
        </p:txBody>
      </p:sp>
    </p:spTree>
    <p:extLst>
      <p:ext uri="{BB962C8B-B14F-4D97-AF65-F5344CB8AC3E}">
        <p14:creationId xmlns:p14="http://schemas.microsoft.com/office/powerpoint/2010/main" val="308835950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cNvSpPr>
            <a:spLocks noGrp="1"/>
          </p:cNvSpPr>
          <p:nvPr>
            <p:ph type="title"/>
          </p:nvPr>
        </p:nvSpPr>
        <p:spPr>
          <a:xfrm>
            <a:off x="418993" y="37323"/>
            <a:ext cx="8229600" cy="547894"/>
          </a:xfrm>
        </p:spPr>
        <p:txBody>
          <a:bodyPr/>
          <a:lstStyle/>
          <a:p>
            <a:pPr algn="ctr"/>
            <a:r>
              <a:rPr lang="en-US" dirty="0" smtClean="0"/>
              <a:t>NCBDDD Organizational Chart</a:t>
            </a:r>
            <a:endParaRPr lang="en-US" dirty="0"/>
          </a:p>
        </p:txBody>
      </p:sp>
      <p:pic>
        <p:nvPicPr>
          <p:cNvPr id="4" name="Picture 3" descr="4 teams support NCBDDD's Office of the Director, the Science and Public Health Team, the Resource Management Office, the Health Communication Science Office and the Policy, Planning and Evaluation Team. There are 3 Divisions that report to NCBDDD's Office of the Director, the first one is the Division of Congenital and Developmental Disorders with its three branches, Birth Defects Branch, Developmental Disabilities Branch and Prevention Research and Translation Branch; the second one is the Division of Blood Disorders with its 2 branches, Laboratory Research Branch and Epidemiology and Surveillance Branch. The third one is the Division of Human Development and Disability with its 2 Branches Disability and Health Branch and Child Development and Disability Branch." title="NCBDDD Organizational Chart"/>
          <p:cNvPicPr>
            <a:picLocks noChangeAspect="1"/>
          </p:cNvPicPr>
          <p:nvPr/>
        </p:nvPicPr>
        <p:blipFill>
          <a:blip r:embed="rId3"/>
          <a:stretch>
            <a:fillRect/>
          </a:stretch>
        </p:blipFill>
        <p:spPr>
          <a:xfrm>
            <a:off x="592031" y="729626"/>
            <a:ext cx="8193734" cy="4243184"/>
          </a:xfrm>
          <a:prstGeom prst="rect">
            <a:avLst/>
          </a:prstGeom>
        </p:spPr>
      </p:pic>
      <p:sp>
        <p:nvSpPr>
          <p:cNvPr id="3" name="Oval" descr="Circle encircling the Division of Human Development and Disability and its 2 branches " title="Circle"/>
          <p:cNvSpPr/>
          <p:nvPr/>
        </p:nvSpPr>
        <p:spPr>
          <a:xfrm>
            <a:off x="592031" y="2851218"/>
            <a:ext cx="2429958" cy="20810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450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p:cNvSpPr>
            <a:spLocks noGrp="1"/>
          </p:cNvSpPr>
          <p:nvPr>
            <p:ph type="title"/>
          </p:nvPr>
        </p:nvSpPr>
        <p:spPr>
          <a:xfrm>
            <a:off x="457200" y="205979"/>
            <a:ext cx="8229600" cy="747835"/>
          </a:xfrm>
        </p:spPr>
        <p:txBody>
          <a:bodyPr/>
          <a:lstStyle/>
          <a:p>
            <a:pPr algn="ctr"/>
            <a:r>
              <a:rPr lang="en-US" dirty="0"/>
              <a:t>Disability and Health at CDC</a:t>
            </a:r>
          </a:p>
        </p:txBody>
      </p:sp>
      <p:pic>
        <p:nvPicPr>
          <p:cNvPr id="20" name="Picture" descr="The Division of Human Development and Disability has two Branches, the Disability and Health Branch and the Child Development and Disability Branch. The Disability and Health Branch has two teams, the Disability, Research, and Epidemiology Team and the Disability Policy, Interventions, and Programs Team. The Child Development and Disability Branch has three teams, the Child Development Studies Team, The Early Hearing Detection and Intervention Team, and the Rare Disorders Team. " title="Division of Human Development and Disability Organizational Chart"/>
          <p:cNvPicPr>
            <a:picLocks noChangeAspect="1"/>
          </p:cNvPicPr>
          <p:nvPr/>
        </p:nvPicPr>
        <p:blipFill>
          <a:blip r:embed="rId3"/>
          <a:stretch>
            <a:fillRect/>
          </a:stretch>
        </p:blipFill>
        <p:spPr>
          <a:xfrm>
            <a:off x="457200" y="1436995"/>
            <a:ext cx="8401016" cy="2737341"/>
          </a:xfrm>
          <a:prstGeom prst="rect">
            <a:avLst/>
          </a:prstGeom>
        </p:spPr>
      </p:pic>
    </p:spTree>
    <p:extLst>
      <p:ext uri="{BB962C8B-B14F-4D97-AF65-F5344CB8AC3E}">
        <p14:creationId xmlns:p14="http://schemas.microsoft.com/office/powerpoint/2010/main" val="296193025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a:spLocks noGrp="1"/>
          </p:cNvSpPr>
          <p:nvPr>
            <p:ph type="title"/>
          </p:nvPr>
        </p:nvSpPr>
        <p:spPr>
          <a:xfrm>
            <a:off x="457200" y="1290918"/>
            <a:ext cx="8229600" cy="2369515"/>
          </a:xfrm>
          <a:solidFill>
            <a:srgbClr val="618E7C"/>
          </a:solidFill>
        </p:spPr>
        <p:txBody>
          <a:bodyPr/>
          <a:lstStyle/>
          <a:p>
            <a:pPr algn="ctr"/>
            <a:r>
              <a:rPr lang="en-US" sz="3200" dirty="0">
                <a:solidFill>
                  <a:schemeClr val="bg2"/>
                </a:solidFill>
              </a:rPr>
              <a:t>Disability and Health Branch (DHB</a:t>
            </a:r>
            <a:r>
              <a:rPr lang="en-US" sz="3200" dirty="0" smtClean="0">
                <a:solidFill>
                  <a:schemeClr val="bg2"/>
                </a:solidFill>
              </a:rPr>
              <a:t>) Mission</a:t>
            </a:r>
            <a:r>
              <a:rPr lang="en-US" dirty="0">
                <a:solidFill>
                  <a:schemeClr val="bg2"/>
                </a:solidFill>
              </a:rPr>
              <a:t/>
            </a:r>
            <a:br>
              <a:rPr lang="en-US" dirty="0">
                <a:solidFill>
                  <a:schemeClr val="bg2"/>
                </a:solidFill>
              </a:rPr>
            </a:br>
            <a:r>
              <a:rPr lang="en-US" dirty="0">
                <a:solidFill>
                  <a:schemeClr val="bg2"/>
                </a:solidFill>
              </a:rPr>
              <a:t/>
            </a:r>
            <a:br>
              <a:rPr lang="en-US" dirty="0">
                <a:solidFill>
                  <a:schemeClr val="bg2"/>
                </a:solidFill>
              </a:rPr>
            </a:br>
            <a:r>
              <a:rPr lang="en-US" dirty="0" smtClean="0">
                <a:solidFill>
                  <a:schemeClr val="bg2"/>
                </a:solidFill>
              </a:rPr>
              <a:t>Promote </a:t>
            </a:r>
            <a:r>
              <a:rPr lang="en-US" dirty="0">
                <a:solidFill>
                  <a:schemeClr val="bg2"/>
                </a:solidFill>
              </a:rPr>
              <a:t>the health and full participation in society by </a:t>
            </a:r>
            <a:br>
              <a:rPr lang="en-US" dirty="0">
                <a:solidFill>
                  <a:schemeClr val="bg2"/>
                </a:solidFill>
              </a:rPr>
            </a:br>
            <a:r>
              <a:rPr lang="en-US" dirty="0">
                <a:solidFill>
                  <a:schemeClr val="bg2"/>
                </a:solidFill>
              </a:rPr>
              <a:t>people with disabilities across the lifespan.</a:t>
            </a:r>
            <a:br>
              <a:rPr lang="en-US" dirty="0">
                <a:solidFill>
                  <a:schemeClr val="bg2"/>
                </a:solidFill>
              </a:rPr>
            </a:br>
            <a:endParaRPr lang="en-US" dirty="0">
              <a:solidFill>
                <a:schemeClr val="bg2"/>
              </a:solidFill>
            </a:endParaRPr>
          </a:p>
        </p:txBody>
      </p:sp>
    </p:spTree>
    <p:extLst>
      <p:ext uri="{BB962C8B-B14F-4D97-AF65-F5344CB8AC3E}">
        <p14:creationId xmlns:p14="http://schemas.microsoft.com/office/powerpoint/2010/main" val="36023933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189" y="140493"/>
            <a:ext cx="8877992" cy="382408"/>
          </a:xfrm>
        </p:spPr>
        <p:txBody>
          <a:bodyPr/>
          <a:lstStyle/>
          <a:p>
            <a:pPr algn="ctr"/>
            <a:r>
              <a:rPr lang="en-US" sz="2400" dirty="0"/>
              <a:t>CDC’s Disability and Health Branch: Disability Roadmap (2016-2026)</a:t>
            </a:r>
          </a:p>
        </p:txBody>
      </p:sp>
      <p:pic>
        <p:nvPicPr>
          <p:cNvPr id="4" name="Picture" descr="visual depiction of CDC’s Disability and Health Branch (DHB) 10 year strategy. The road begins on the bottom left with a sign that shows “Our Vision” as a directional arrow pointing to the right, setting the course for the remainder of the journey. As the road progresses, the first billboard sign is for the strategic area “Create Branch Infrastructure”, and is located near a CDC building, indicating the essential activities needed internally within the Branch to set the direction for a new strategy on the health of people with disabilities.  A little further down the road, a second billboard sign is titled “Engage and Align Partners”, and can be seen near a set of individuals shaking hands and people with disability shown in close proximity.  As the road curves to the left, 5 parallel roads intersect which all represent a core principle for DHB’s strategy - “Inclusion &amp; Accessibility”, “Evidence-Based &amp; Innovative Interventions”, “Diverse &amp; Integrated Partners”, “Multi-Level Approach” and “Research to Practice Model”.  &#10;As the road continues, a third billboard sign reads “Build Inclusive Health Programs” and is located near a hospital with a courtyard and fountain; nearby an individual is interacting with their health provider, an individual with a prosthetic leg is running near the courtyard, and another individual is crossing the main road with the help of accessible pedestrian signals and a guide dog. The next billboard sign is titled “Monitor &amp; Research Health Disparities” and is located near a facility where researchers are at work. As the road makes a final curve to the right and towards the horizon, the last billboard sign reads “Translate &amp; Disseminate Health Information”.  This sign is located beside a stage with an individual presenting information to an audience; the information is simultaneously translated to the audience by a sign language interpreter. &#10;After the last sign, the main road makes its way to the horizon in the upper right of the visual, ending between two mountains, each depicting DHB goals: Improved Health for People with Disabilities and Decreased Health Disparities for People with Disabilities. In the upper left corner of the visual in the sky, an airplane with a trailing sign reads “Disability and Health Branch – Promoting the health and full participation in society by people with disabilities across the lifespan”, representing the Branch’s mission statement.&#10;" title="CDC's Disability and Health: Disability Roadmap (2016-2016)"/>
          <p:cNvPicPr>
            <a:picLocks noChangeAspect="1"/>
          </p:cNvPicPr>
          <p:nvPr/>
        </p:nvPicPr>
        <p:blipFill rotWithShape="1">
          <a:blip r:embed="rId3" cstate="print">
            <a:extLst>
              <a:ext uri="{28A0092B-C50C-407E-A947-70E740481C1C}">
                <a14:useLocalDpi xmlns:a14="http://schemas.microsoft.com/office/drawing/2010/main" val="0"/>
              </a:ext>
            </a:extLst>
          </a:blip>
          <a:srcRect r="1165"/>
          <a:stretch/>
        </p:blipFill>
        <p:spPr>
          <a:xfrm>
            <a:off x="372843" y="447041"/>
            <a:ext cx="8266331" cy="4552206"/>
          </a:xfrm>
          <a:prstGeom prst="rect">
            <a:avLst/>
          </a:prstGeom>
        </p:spPr>
      </p:pic>
      <p:sp>
        <p:nvSpPr>
          <p:cNvPr id="5" name="Oval" descr="Circle encircling the CDC's Disability and Health Branch Core Principles: Research to Practice Model, Multi-Level Approach, Diverse and Integrated Partners, Evidence-Based and Innovative Interventions, and Inclusion and Accessibility" title="Circle"/>
          <p:cNvSpPr/>
          <p:nvPr/>
        </p:nvSpPr>
        <p:spPr>
          <a:xfrm>
            <a:off x="4914900" y="3005836"/>
            <a:ext cx="3724274" cy="19934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087591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58799" y="124699"/>
            <a:ext cx="8229600" cy="857250"/>
          </a:xfrm>
        </p:spPr>
        <p:txBody>
          <a:bodyPr/>
          <a:lstStyle/>
          <a:p>
            <a:pPr algn="ctr"/>
            <a:r>
              <a:rPr lang="en-US" dirty="0" smtClean="0"/>
              <a:t>MULTI-LEVEL APPROACH: </a:t>
            </a:r>
            <a:r>
              <a:rPr lang="en-US" dirty="0"/>
              <a:t/>
            </a:r>
            <a:br>
              <a:rPr lang="en-US" dirty="0"/>
            </a:br>
            <a:r>
              <a:rPr lang="en-US" dirty="0"/>
              <a:t>Socio-Ecological Model</a:t>
            </a:r>
          </a:p>
        </p:txBody>
      </p:sp>
      <p:pic>
        <p:nvPicPr>
          <p:cNvPr id="4" name="Picture" descr="Concentric circles. Individual: Individual attituded, believes, knoledge, and behaviors.&#10;Interpersonal: Individual relationships, support groups, social networks, cultural context.&#10;Institutions and Organizations: Schools, health care administration, businesses, faith based organizations, institutions.&#10;Community: Relationships and communications between organizations and institutions.&#10;Structures and Systems: Federal, state, and local regulations, laws, the built environment (public works, infrastructure, etc.). " title="Socio-Ecological Mod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1949"/>
            <a:ext cx="9134996" cy="4037915"/>
          </a:xfrm>
          <a:prstGeom prst="rect">
            <a:avLst/>
          </a:prstGeom>
        </p:spPr>
      </p:pic>
    </p:spTree>
    <p:extLst>
      <p:ext uri="{BB962C8B-B14F-4D97-AF65-F5344CB8AC3E}">
        <p14:creationId xmlns:p14="http://schemas.microsoft.com/office/powerpoint/2010/main" val="223716050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72440" y="139095"/>
            <a:ext cx="8229600" cy="493899"/>
          </a:xfrm>
        </p:spPr>
        <p:txBody>
          <a:bodyPr/>
          <a:lstStyle/>
          <a:p>
            <a:pPr algn="ctr"/>
            <a:r>
              <a:rPr lang="en-US" dirty="0"/>
              <a:t>Disability and Health Programs</a:t>
            </a:r>
          </a:p>
        </p:txBody>
      </p:sp>
      <p:sp>
        <p:nvSpPr>
          <p:cNvPr id="7" name="Text Placeholder"/>
          <p:cNvSpPr>
            <a:spLocks noGrp="1"/>
          </p:cNvSpPr>
          <p:nvPr>
            <p:ph type="body" sz="quarter" idx="10"/>
          </p:nvPr>
        </p:nvSpPr>
        <p:spPr>
          <a:xfrm>
            <a:off x="158496" y="690767"/>
            <a:ext cx="5410199" cy="4328273"/>
          </a:xfrm>
        </p:spPr>
        <p:txBody>
          <a:bodyPr/>
          <a:lstStyle/>
          <a:p>
            <a:pPr lvl="0">
              <a:defRPr/>
            </a:pPr>
            <a:r>
              <a:rPr lang="en-US" dirty="0"/>
              <a:t>19 State Disability and Health Programs</a:t>
            </a:r>
          </a:p>
          <a:p>
            <a:pPr lvl="0">
              <a:defRPr/>
            </a:pPr>
            <a:r>
              <a:rPr lang="en-US" dirty="0"/>
              <a:t>National Centers on Disability</a:t>
            </a:r>
          </a:p>
          <a:p>
            <a:pPr lvl="1">
              <a:defRPr/>
            </a:pPr>
            <a:r>
              <a:rPr lang="en-US" sz="1600" dirty="0"/>
              <a:t>National Center on Health, Physical </a:t>
            </a:r>
            <a:r>
              <a:rPr lang="en-US" sz="1600" dirty="0" smtClean="0"/>
              <a:t>Activity               </a:t>
            </a:r>
            <a:r>
              <a:rPr lang="en-US" sz="1600" dirty="0"/>
              <a:t>and Disability (NCHPAD)</a:t>
            </a:r>
          </a:p>
          <a:p>
            <a:pPr lvl="1">
              <a:defRPr/>
            </a:pPr>
            <a:r>
              <a:rPr lang="en-US" sz="1600" dirty="0"/>
              <a:t>Special Olympics</a:t>
            </a:r>
          </a:p>
          <a:p>
            <a:pPr lvl="0">
              <a:defRPr/>
            </a:pPr>
            <a:r>
              <a:rPr lang="en-US" dirty="0"/>
              <a:t>Other disability and health programs and research </a:t>
            </a:r>
          </a:p>
          <a:p>
            <a:pPr lvl="1">
              <a:defRPr/>
            </a:pPr>
            <a:r>
              <a:rPr lang="en-US" sz="1600" dirty="0"/>
              <a:t>American Public Health </a:t>
            </a:r>
            <a:r>
              <a:rPr lang="en-US" sz="1600" dirty="0" smtClean="0"/>
              <a:t>Association</a:t>
            </a:r>
          </a:p>
          <a:p>
            <a:pPr lvl="1">
              <a:defRPr/>
            </a:pPr>
            <a:r>
              <a:rPr lang="en-US" sz="1600" dirty="0" smtClean="0"/>
              <a:t>Association of University Centers on Disabilities</a:t>
            </a:r>
            <a:endParaRPr lang="en-US" sz="1600" dirty="0"/>
          </a:p>
          <a:p>
            <a:pPr lvl="1">
              <a:defRPr/>
            </a:pPr>
            <a:r>
              <a:rPr lang="en-US" sz="1600" dirty="0"/>
              <a:t>Disability Research and Dissemination </a:t>
            </a:r>
            <a:r>
              <a:rPr lang="en-US" sz="1600" dirty="0" smtClean="0"/>
              <a:t>Center</a:t>
            </a:r>
            <a:endParaRPr lang="en-US" sz="1600" dirty="0"/>
          </a:p>
          <a:p>
            <a:pPr lvl="1">
              <a:defRPr/>
            </a:pPr>
            <a:r>
              <a:rPr lang="en-US" sz="1600" dirty="0" smtClean="0"/>
              <a:t>National Association of County and City Health </a:t>
            </a:r>
            <a:r>
              <a:rPr lang="en-US" sz="1600" dirty="0" smtClean="0"/>
              <a:t>Officials</a:t>
            </a:r>
            <a:endParaRPr lang="en-US" sz="1600" dirty="0" smtClean="0"/>
          </a:p>
          <a:p>
            <a:pPr lvl="1">
              <a:defRPr/>
            </a:pPr>
            <a:r>
              <a:rPr lang="en-US" sz="1600" dirty="0" smtClean="0"/>
              <a:t>National </a:t>
            </a:r>
            <a:r>
              <a:rPr lang="en-US" sz="1600" dirty="0"/>
              <a:t>Association of Chronic Disease </a:t>
            </a:r>
            <a:r>
              <a:rPr lang="en-US" sz="1600" dirty="0" smtClean="0"/>
              <a:t>Directors</a:t>
            </a:r>
            <a:endParaRPr lang="en-US" sz="1600" dirty="0"/>
          </a:p>
          <a:p>
            <a:pPr lvl="0">
              <a:defRPr/>
            </a:pPr>
            <a:endParaRPr lang="en-US" dirty="0"/>
          </a:p>
          <a:p>
            <a:endParaRPr lang="en-US" dirty="0"/>
          </a:p>
        </p:txBody>
      </p:sp>
      <p:pic>
        <p:nvPicPr>
          <p:cNvPr id="5" name="Picture" descr="Map of the United States depicts the 19 State Disability and Health Programs (Kentucky, Maryland, Missouri, Utah, Vermont, Alabama, Florida, Iowa, Kansas, Michigan, Minnesota, Montana, Ohio, Arkansas, Massachusetts, New Hampshire, New York, Oregon, and South Carolina) and 2 National Centers on Disability (Special Olympics in D.C and NCHPAD in Alabama) funded by the the Disability and Health Branch. Find at: www.cdc.gov/disabilities" title="Disability and Health programs"/>
          <p:cNvPicPr>
            <a:picLocks noChangeAspect="1"/>
          </p:cNvPicPr>
          <p:nvPr/>
        </p:nvPicPr>
        <p:blipFill>
          <a:blip r:embed="rId3"/>
          <a:stretch>
            <a:fillRect/>
          </a:stretch>
        </p:blipFill>
        <p:spPr>
          <a:xfrm>
            <a:off x="4954898" y="873075"/>
            <a:ext cx="4078577" cy="3810330"/>
          </a:xfrm>
          <a:prstGeom prst="rect">
            <a:avLst/>
          </a:prstGeom>
        </p:spPr>
      </p:pic>
    </p:spTree>
    <p:extLst>
      <p:ext uri="{BB962C8B-B14F-4D97-AF65-F5344CB8AC3E}">
        <p14:creationId xmlns:p14="http://schemas.microsoft.com/office/powerpoint/2010/main" val="57611868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dirty="0" smtClean="0"/>
              <a:t>Reaching People with Disabilities Through Healthy Communities</a:t>
            </a:r>
            <a:endParaRPr lang="en-US" dirty="0"/>
          </a:p>
        </p:txBody>
      </p:sp>
      <p:pic>
        <p:nvPicPr>
          <p:cNvPr id="5" name="Picture" descr="Map of the United States depicts the five states (Oregon, Montana, Iowa, Ohio, and New York) and two communities in each state (Benton County and Umantilla County in Oregon, Helena and Butte in Montana, Sioux City and Carroll County in Iowa, Marion County and Adams County in Ohio and Syracuse and Cattaraugus County in New York) founded by CDC's Disability and Health Branch through the National Association of Chronic Disease Directors (NACDD) for a project entitled  &quot;Reaching People with Disabilities Through Healthy Communities.&quot;  " title="Reaching People with Disabilities through Healthy Communities states"/>
          <p:cNvPicPr>
            <a:picLocks noChangeAspect="1"/>
          </p:cNvPicPr>
          <p:nvPr/>
        </p:nvPicPr>
        <p:blipFill rotWithShape="1">
          <a:blip r:embed="rId3">
            <a:extLst>
              <a:ext uri="{28A0092B-C50C-407E-A947-70E740481C1C}">
                <a14:useLocalDpi xmlns:a14="http://schemas.microsoft.com/office/drawing/2010/main" val="0"/>
              </a:ext>
            </a:extLst>
          </a:blip>
          <a:srcRect t="12817" b="7804"/>
          <a:stretch/>
        </p:blipFill>
        <p:spPr>
          <a:xfrm>
            <a:off x="1197223" y="1063229"/>
            <a:ext cx="6749553" cy="3825007"/>
          </a:xfrm>
          <a:prstGeom prst="rect">
            <a:avLst/>
          </a:prstGeom>
        </p:spPr>
      </p:pic>
    </p:spTree>
    <p:extLst>
      <p:ext uri="{BB962C8B-B14F-4D97-AF65-F5344CB8AC3E}">
        <p14:creationId xmlns:p14="http://schemas.microsoft.com/office/powerpoint/2010/main" val="264924572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11">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035985C436640B305F1B268648FB9" ma:contentTypeVersion="14" ma:contentTypeDescription="Create a new document." ma:contentTypeScope="" ma:versionID="095cbefc95275a9d528924ea897f8e38">
  <xsd:schema xmlns:xsd="http://www.w3.org/2001/XMLSchema" xmlns:xs="http://www.w3.org/2001/XMLSchema" xmlns:p="http://schemas.microsoft.com/office/2006/metadata/properties" xmlns:ns2="6c2254f5-de69-40f5-a0e2-2f56cfee0758" xmlns:ns3="44c59a53-fe6e-4c04-8d64-94c15d2c850d" targetNamespace="http://schemas.microsoft.com/office/2006/metadata/properties" ma:root="true" ma:fieldsID="c54b3e5da46c047bc1eae8518a3c6aa5" ns2:_="" ns3:_="">
    <xsd:import namespace="6c2254f5-de69-40f5-a0e2-2f56cfee0758"/>
    <xsd:import namespace="44c59a53-fe6e-4c04-8d64-94c15d2c85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54f5-de69-40f5-a0e2-2f56cfee0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4c59a53-fe6e-4c04-8d64-94c15d2c850d" xsi:nil="true"/>
    <lcf76f155ced4ddcb4097134ff3c332f xmlns="6c2254f5-de69-40f5-a0e2-2f56cfee07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23D810-B21B-467D-8899-7D400653116D}"/>
</file>

<file path=customXml/itemProps2.xml><?xml version="1.0" encoding="utf-8"?>
<ds:datastoreItem xmlns:ds="http://schemas.openxmlformats.org/officeDocument/2006/customXml" ds:itemID="{3B0C5E2C-4CE7-49B5-96BB-0D4D2843B175}"/>
</file>

<file path=customXml/itemProps3.xml><?xml version="1.0" encoding="utf-8"?>
<ds:datastoreItem xmlns:ds="http://schemas.openxmlformats.org/officeDocument/2006/customXml" ds:itemID="{941A256E-4602-4FBE-93BE-3BDE1818D2C0}"/>
</file>

<file path=docProps/app.xml><?xml version="1.0" encoding="utf-8"?>
<Properties xmlns="http://schemas.openxmlformats.org/officeDocument/2006/extended-properties" xmlns:vt="http://schemas.openxmlformats.org/officeDocument/2006/docPropsVTypes">
  <Template/>
  <TotalTime>7362</TotalTime>
  <Words>5506</Words>
  <Application>Microsoft Office PowerPoint</Application>
  <PresentationFormat>On-screen Show (16:9)</PresentationFormat>
  <Paragraphs>291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Wingdings</vt:lpstr>
      <vt:lpstr>Myriad Web Pro</vt:lpstr>
      <vt:lpstr>Arial</vt:lpstr>
      <vt:lpstr>Courier New</vt:lpstr>
      <vt:lpstr>NCEH_ATSDR_combined</vt:lpstr>
      <vt:lpstr>Data Activity Updates from NCBDDD’s Disability and Health Branch </vt:lpstr>
      <vt:lpstr>Outline</vt:lpstr>
      <vt:lpstr>NCBDDD Organizational Chart</vt:lpstr>
      <vt:lpstr>Disability and Health at CDC</vt:lpstr>
      <vt:lpstr>Disability and Health Branch (DHB) Mission  Promote the health and full participation in society by  people with disabilities across the lifespan. </vt:lpstr>
      <vt:lpstr>CDC’s Disability and Health Branch: Disability Roadmap (2016-2026)</vt:lpstr>
      <vt:lpstr>MULTI-LEVEL APPROACH:  Socio-Ecological Model</vt:lpstr>
      <vt:lpstr>Disability and Health Programs</vt:lpstr>
      <vt:lpstr>Reaching People with Disabilities Through Healthy Communities</vt:lpstr>
      <vt:lpstr>Reaching People with Disabilities  Through Healthy Communities</vt:lpstr>
      <vt:lpstr>Disability and Health Data System (DHDS)</vt:lpstr>
      <vt:lpstr>Population-based Data</vt:lpstr>
      <vt:lpstr>Administrative Data</vt:lpstr>
      <vt:lpstr>Other Data-Related Activities</vt:lpstr>
      <vt:lpstr>Recent Publication Titles</vt:lpstr>
      <vt:lpstr>Works in Progress</vt:lpstr>
      <vt:lpstr>Upcoming…</vt:lpstr>
      <vt:lpstr>PowerPoint Presentation</vt:lpstr>
      <vt:lpstr>Publications and Resources</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Okoro, Catherine (CDC/ONDIEH/NCBDDD)</cp:lastModifiedBy>
  <cp:revision>528</cp:revision>
  <dcterms:created xsi:type="dcterms:W3CDTF">2011-03-17T17:43:16Z</dcterms:created>
  <dcterms:modified xsi:type="dcterms:W3CDTF">2019-02-04T21:10:53Z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0x0101008B140C27D34B51488A959DEFAD6AF5BA</vt:lpwstr>
  </property>
  <property fmtid="{D5CDD505-2E9C-101B-9397-08002B2CF9AE}" pid="4" name="Order">
    <vt:r8>1700</vt:r8>
  </property>
  <property fmtid="{D5CDD505-2E9C-101B-9397-08002B2CF9AE}" pid="5" name="MediaServiceImageTags">
    <vt:lpwstr/>
  </property>
</Properties>
</file>