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5.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4.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4.xml" ContentType="application/vnd.openxmlformats-officedocument.presentationml.slideLayout+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56" r:id="rId2"/>
    <p:sldId id="286" r:id="rId3"/>
    <p:sldId id="258" r:id="rId4"/>
    <p:sldId id="306" r:id="rId5"/>
    <p:sldId id="322" r:id="rId6"/>
    <p:sldId id="323" r:id="rId7"/>
    <p:sldId id="308" r:id="rId8"/>
    <p:sldId id="321" r:id="rId9"/>
    <p:sldId id="310" r:id="rId10"/>
    <p:sldId id="311" r:id="rId11"/>
    <p:sldId id="312" r:id="rId12"/>
    <p:sldId id="313" r:id="rId13"/>
    <p:sldId id="314" r:id="rId14"/>
    <p:sldId id="316" r:id="rId15"/>
    <p:sldId id="31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53" autoAdjust="0"/>
    <p:restoredTop sz="94654"/>
  </p:normalViewPr>
  <p:slideViewPr>
    <p:cSldViewPr>
      <p:cViewPr varScale="1">
        <p:scale>
          <a:sx n="99" d="100"/>
          <a:sy n="99" d="100"/>
        </p:scale>
        <p:origin x="54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2AD79B-3C6B-45CD-A9AB-2F36B32BF723}" type="datetimeFigureOut">
              <a:rPr lang="en-US" smtClean="0"/>
              <a:t>1/31/2019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6A9980-E027-422E-988A-233D79554DB5}" type="slidenum">
              <a:rPr lang="en-US" smtClean="0"/>
              <a:t>‹#›</a:t>
            </a:fld>
            <a:endParaRPr lang="en-US" dirty="0"/>
          </a:p>
        </p:txBody>
      </p:sp>
    </p:spTree>
    <p:extLst>
      <p:ext uri="{BB962C8B-B14F-4D97-AF65-F5344CB8AC3E}">
        <p14:creationId xmlns:p14="http://schemas.microsoft.com/office/powerpoint/2010/main" val="21499089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26A9980-E027-422E-988A-233D79554DB5}" type="slidenum">
              <a:rPr lang="en-US" smtClean="0"/>
              <a:t>2</a:t>
            </a:fld>
            <a:endParaRPr lang="en-US" dirty="0"/>
          </a:p>
        </p:txBody>
      </p:sp>
    </p:spTree>
    <p:extLst>
      <p:ext uri="{BB962C8B-B14F-4D97-AF65-F5344CB8AC3E}">
        <p14:creationId xmlns:p14="http://schemas.microsoft.com/office/powerpoint/2010/main" val="1139885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 text: A circular</a:t>
            </a:r>
            <a:r>
              <a:rPr lang="en-US" baseline="0" dirty="0" smtClean="0"/>
              <a:t> grouping of words based on our coding of interviews, with the most frequently occurring words appears the largest. Words are generalizations in which synonyms are included. The largest words or concepts included: period (denoting time), change, work, disability, and activities.</a:t>
            </a:r>
            <a:endParaRPr lang="en-US" dirty="0"/>
          </a:p>
        </p:txBody>
      </p:sp>
      <p:sp>
        <p:nvSpPr>
          <p:cNvPr id="4" name="Slide Number Placeholder 3"/>
          <p:cNvSpPr>
            <a:spLocks noGrp="1"/>
          </p:cNvSpPr>
          <p:nvPr>
            <p:ph type="sldNum" sz="quarter" idx="10"/>
          </p:nvPr>
        </p:nvSpPr>
        <p:spPr/>
        <p:txBody>
          <a:bodyPr/>
          <a:lstStyle/>
          <a:p>
            <a:fld id="{D26A9980-E027-422E-988A-233D79554DB5}" type="slidenum">
              <a:rPr lang="en-US" smtClean="0"/>
              <a:t>6</a:t>
            </a:fld>
            <a:endParaRPr lang="en-US" dirty="0"/>
          </a:p>
        </p:txBody>
      </p:sp>
    </p:spTree>
    <p:extLst>
      <p:ext uri="{BB962C8B-B14F-4D97-AF65-F5344CB8AC3E}">
        <p14:creationId xmlns:p14="http://schemas.microsoft.com/office/powerpoint/2010/main" val="2351204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4A8D61B-63E4-4F37-B47A-3EC52F633529}" type="datetimeFigureOut">
              <a:rPr lang="en-US" smtClean="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9BAD5D-94B4-4C07-9B7B-C003D0C033A8}" type="slidenum">
              <a:rPr lang="en-US" smtClean="0"/>
              <a:t>‹#›</a:t>
            </a:fld>
            <a:endParaRPr lang="en-US" dirty="0"/>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A8D61B-63E4-4F37-B47A-3EC52F633529}" type="datetimeFigureOut">
              <a:rPr lang="en-US" smtClean="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9BAD5D-94B4-4C07-9B7B-C003D0C033A8}"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4A8D61B-63E4-4F37-B47A-3EC52F633529}" type="datetimeFigureOut">
              <a:rPr lang="en-US" smtClean="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9BAD5D-94B4-4C07-9B7B-C003D0C033A8}"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4A8D61B-63E4-4F37-B47A-3EC52F633529}" type="datetimeFigureOut">
              <a:rPr lang="en-US" smtClean="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9BAD5D-94B4-4C07-9B7B-C003D0C033A8}"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4A8D61B-63E4-4F37-B47A-3EC52F633529}" type="datetimeFigureOut">
              <a:rPr lang="en-US" smtClean="0"/>
              <a:t>1/31/2019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9BAD5D-94B4-4C07-9B7B-C003D0C033A8}" type="slidenum">
              <a:rPr lang="en-US" smtClean="0"/>
              <a:t>‹#›</a:t>
            </a:fld>
            <a:endParaRPr lang="en-US" dirty="0"/>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4A8D61B-63E4-4F37-B47A-3EC52F633529}" type="datetimeFigureOut">
              <a:rPr lang="en-US" smtClean="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9BAD5D-94B4-4C07-9B7B-C003D0C033A8}"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4A8D61B-63E4-4F37-B47A-3EC52F633529}" type="datetimeFigureOut">
              <a:rPr lang="en-US" smtClean="0"/>
              <a:t>1/31/2019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9BAD5D-94B4-4C07-9B7B-C003D0C033A8}" type="slidenum">
              <a:rPr lang="en-US" smtClean="0"/>
              <a:t>‹#›</a:t>
            </a:fld>
            <a:endParaRPr lang="en-US" dirty="0"/>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4A8D61B-63E4-4F37-B47A-3EC52F633529}" type="datetimeFigureOut">
              <a:rPr lang="en-US" smtClean="0"/>
              <a:t>1/31/2019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9BAD5D-94B4-4C07-9B7B-C003D0C033A8}"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4A8D61B-63E4-4F37-B47A-3EC52F633529}" type="datetimeFigureOut">
              <a:rPr lang="en-US" smtClean="0"/>
              <a:t>1/31/2019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9BAD5D-94B4-4C07-9B7B-C003D0C033A8}"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A8D61B-63E4-4F37-B47A-3EC52F633529}" type="datetimeFigureOut">
              <a:rPr lang="en-US" smtClean="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9BAD5D-94B4-4C07-9B7B-C003D0C033A8}" type="slidenum">
              <a:rPr lang="en-US" smtClean="0"/>
              <a:t>‹#›</a:t>
            </a:fld>
            <a:endParaRPr lang="en-US" dirty="0"/>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4A8D61B-63E4-4F37-B47A-3EC52F633529}" type="datetimeFigureOut">
              <a:rPr lang="en-US" smtClean="0"/>
              <a:t>1/31/2019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9BAD5D-94B4-4C07-9B7B-C003D0C033A8}"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E4A8D61B-63E4-4F37-B47A-3EC52F633529}" type="datetimeFigureOut">
              <a:rPr lang="en-US" smtClean="0"/>
              <a:t>1/31/2019</a:t>
            </a:fld>
            <a:endParaRPr lang="en-US" dirty="0"/>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dirty="0"/>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09BAD5D-94B4-4C07-9B7B-C003D0C033A8}"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mailto:frances.harris@design.gatech.edu" TargetMode="External"/><Relationship Id="rId2" Type="http://schemas.openxmlformats.org/officeDocument/2006/relationships/hyperlink" Target="mailto:nathan.moon@gatech.edu" TargetMode="Externa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371600"/>
            <a:ext cx="8001000" cy="1927225"/>
          </a:xfrm>
        </p:spPr>
        <p:txBody>
          <a:bodyPr/>
          <a:lstStyle/>
          <a:p>
            <a:r>
              <a:rPr lang="en-US" sz="4000" dirty="0"/>
              <a:t>Contingent Employment of Individuals with Disabilities: Key Issues and Challenges</a:t>
            </a:r>
          </a:p>
        </p:txBody>
      </p:sp>
      <p:sp>
        <p:nvSpPr>
          <p:cNvPr id="3" name="Subtitle 2"/>
          <p:cNvSpPr>
            <a:spLocks noGrp="1"/>
          </p:cNvSpPr>
          <p:nvPr>
            <p:ph type="subTitle" idx="1"/>
          </p:nvPr>
        </p:nvSpPr>
        <p:spPr>
          <a:xfrm>
            <a:off x="685799" y="3505200"/>
            <a:ext cx="8305801" cy="2133600"/>
          </a:xfrm>
        </p:spPr>
        <p:txBody>
          <a:bodyPr>
            <a:normAutofit fontScale="85000" lnSpcReduction="10000"/>
          </a:bodyPr>
          <a:lstStyle/>
          <a:p>
            <a:r>
              <a:rPr lang="en-US" sz="1900" b="1" dirty="0"/>
              <a:t>Nathan W. Moon, PhD</a:t>
            </a:r>
            <a:r>
              <a:rPr lang="en-US" sz="1900" dirty="0"/>
              <a:t>			</a:t>
            </a:r>
            <a:r>
              <a:rPr lang="en-US" sz="1900" b="1" dirty="0"/>
              <a:t>Frances Hughes Harris, PhD</a:t>
            </a:r>
          </a:p>
          <a:p>
            <a:r>
              <a:rPr lang="en-US" sz="1900" dirty="0"/>
              <a:t>Senior Research Scientist			Research Scientist</a:t>
            </a:r>
          </a:p>
          <a:p>
            <a:r>
              <a:rPr lang="en-US" sz="1900" dirty="0"/>
              <a:t>Center for Advanced Communications		Center for Assistive Technology</a:t>
            </a:r>
          </a:p>
          <a:p>
            <a:r>
              <a:rPr lang="en-US" sz="1900" dirty="0"/>
              <a:t>Policy (CACP)				and Environmental Access (CATEA)</a:t>
            </a:r>
          </a:p>
          <a:p>
            <a:r>
              <a:rPr lang="en-US" sz="1900" dirty="0"/>
              <a:t>				</a:t>
            </a:r>
          </a:p>
          <a:p>
            <a:r>
              <a:rPr lang="en-US" sz="1900" dirty="0"/>
              <a:t>Georgia Institute of Technology		Georgia Institute of Technology</a:t>
            </a:r>
          </a:p>
          <a:p>
            <a:r>
              <a:rPr lang="en-US" sz="1900" dirty="0"/>
              <a:t>Atlanta, Georgia				Atlanta, Georgia</a:t>
            </a:r>
            <a:r>
              <a:rPr lang="en-US" sz="1800" dirty="0"/>
              <a:t>				</a:t>
            </a:r>
          </a:p>
        </p:txBody>
      </p:sp>
      <p:pic>
        <p:nvPicPr>
          <p:cNvPr id="1028" name="Picture 4" descr="http://www.electroniccampus.org/school_logos/GACollege411/Georgia_Institute_of_Technology/Georgia_Institute_of_Techn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33779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Angela (continued)</a:t>
            </a:r>
            <a:endParaRPr lang="en-US" sz="3600" dirty="0"/>
          </a:p>
        </p:txBody>
      </p:sp>
      <p:sp>
        <p:nvSpPr>
          <p:cNvPr id="3" name="Subtitle 2"/>
          <p:cNvSpPr>
            <a:spLocks noGrp="1"/>
          </p:cNvSpPr>
          <p:nvPr>
            <p:ph idx="1"/>
          </p:nvPr>
        </p:nvSpPr>
        <p:spPr>
          <a:xfrm>
            <a:off x="381000" y="1600200"/>
            <a:ext cx="8458200" cy="4191000"/>
          </a:xfrm>
        </p:spPr>
        <p:txBody>
          <a:bodyPr>
            <a:normAutofit fontScale="92500" lnSpcReduction="20000"/>
          </a:bodyPr>
          <a:lstStyle/>
          <a:p>
            <a:pPr lvl="1"/>
            <a:r>
              <a:rPr lang="en-US" dirty="0"/>
              <a:t>Angela uses both assistive technology (i.e., a power wheelchair, leg and wrist braces, Dragon Dictate), and personal assistance (i.e. her mom helps her to get ready in the morning and evening.  A paid attendant is hired when she travels between home and one of her jobs.)</a:t>
            </a:r>
          </a:p>
          <a:p>
            <a:pPr lvl="1"/>
            <a:endParaRPr lang="en-US" dirty="0"/>
          </a:p>
          <a:p>
            <a:pPr lvl="1"/>
            <a:r>
              <a:rPr lang="en-US" dirty="0"/>
              <a:t>Angela has never had a </a:t>
            </a:r>
            <a:r>
              <a:rPr lang="en-US" dirty="0" smtClean="0"/>
              <a:t>permanent </a:t>
            </a:r>
            <a:r>
              <a:rPr lang="en-US" dirty="0"/>
              <a:t>job.  However, she’s satisfied with the online, contractual, freelance nature of her current work, and values both the education and income it provides.  In addition, contingent work is consistent with her goal to be independent and to work on jobs that are meaningful to her.</a:t>
            </a:r>
          </a:p>
          <a:p>
            <a:pPr lvl="1"/>
            <a:endParaRPr lang="en-US" dirty="0"/>
          </a:p>
          <a:p>
            <a:pPr lvl="1"/>
            <a:r>
              <a:rPr lang="en-US" dirty="0" smtClean="0"/>
              <a:t>Angela’s case underscores </a:t>
            </a:r>
            <a:r>
              <a:rPr lang="en-US" dirty="0"/>
              <a:t>the importance of volunteering as a </a:t>
            </a:r>
            <a:r>
              <a:rPr lang="en-US" dirty="0" smtClean="0"/>
              <a:t>deliberate strategy </a:t>
            </a:r>
            <a:r>
              <a:rPr lang="en-US" dirty="0"/>
              <a:t>to gain work </a:t>
            </a:r>
            <a:r>
              <a:rPr lang="en-US" dirty="0" smtClean="0"/>
              <a:t>experience </a:t>
            </a:r>
            <a:r>
              <a:rPr lang="en-US" dirty="0"/>
              <a:t>and to establish a social network comprised of people who are simultaneously friends, coworkers, and employers.  </a:t>
            </a:r>
            <a:r>
              <a:rPr lang="en-US" dirty="0" smtClean="0"/>
              <a:t>These increase </a:t>
            </a:r>
            <a:r>
              <a:rPr lang="en-US" dirty="0"/>
              <a:t>her exposure to different kinds of career paths as well as to other job opportunities.</a:t>
            </a:r>
          </a:p>
          <a:p>
            <a:pPr lvl="1"/>
            <a:endParaRPr lang="en-US" dirty="0"/>
          </a:p>
        </p:txBody>
      </p:sp>
      <p:pic>
        <p:nvPicPr>
          <p:cNvPr id="1028" name="Picture 4" descr="http://www.electroniccampus.org/school_logos/GACollege411/Georgia_Institute_of_Technology/Georgia_Institute_of_Techn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0384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Persona </a:t>
            </a:r>
            <a:r>
              <a:rPr lang="en-US" sz="3600" dirty="0" smtClean="0"/>
              <a:t>#3 - Jackie</a:t>
            </a:r>
            <a:endParaRPr lang="en-US" sz="3600" dirty="0"/>
          </a:p>
        </p:txBody>
      </p:sp>
      <p:sp>
        <p:nvSpPr>
          <p:cNvPr id="3" name="Subtitle 2"/>
          <p:cNvSpPr>
            <a:spLocks noGrp="1"/>
          </p:cNvSpPr>
          <p:nvPr>
            <p:ph idx="1"/>
          </p:nvPr>
        </p:nvSpPr>
        <p:spPr>
          <a:xfrm>
            <a:off x="381000" y="1600200"/>
            <a:ext cx="8458200" cy="4191000"/>
          </a:xfrm>
        </p:spPr>
        <p:txBody>
          <a:bodyPr>
            <a:normAutofit lnSpcReduction="10000"/>
          </a:bodyPr>
          <a:lstStyle/>
          <a:p>
            <a:pPr lvl="1"/>
            <a:r>
              <a:rPr lang="en-US" dirty="0" smtClean="0"/>
              <a:t>45-year-old </a:t>
            </a:r>
            <a:r>
              <a:rPr lang="en-US" dirty="0"/>
              <a:t>woman who has been </a:t>
            </a:r>
            <a:r>
              <a:rPr lang="en-US" dirty="0" smtClean="0"/>
              <a:t>Deaf </a:t>
            </a:r>
            <a:r>
              <a:rPr lang="en-US" dirty="0"/>
              <a:t>since birth.  </a:t>
            </a:r>
            <a:endParaRPr lang="en-US" dirty="0" smtClean="0"/>
          </a:p>
          <a:p>
            <a:pPr lvl="1"/>
            <a:r>
              <a:rPr lang="en-US" dirty="0" smtClean="0"/>
              <a:t>She </a:t>
            </a:r>
            <a:r>
              <a:rPr lang="en-US" dirty="0"/>
              <a:t>has worked </a:t>
            </a:r>
            <a:r>
              <a:rPr lang="en-US" dirty="0" smtClean="0"/>
              <a:t>for many years as </a:t>
            </a:r>
            <a:r>
              <a:rPr lang="en-US" dirty="0"/>
              <a:t>a ”secret shopper” (i.e., </a:t>
            </a:r>
            <a:r>
              <a:rPr lang="en-US" dirty="0" smtClean="0"/>
              <a:t>someone hired </a:t>
            </a:r>
            <a:r>
              <a:rPr lang="en-US" dirty="0"/>
              <a:t>to measure quality of service, or observe compliance with regulations, or gather specific information about products </a:t>
            </a:r>
            <a:r>
              <a:rPr lang="en-US" dirty="0" smtClean="0"/>
              <a:t>or services)</a:t>
            </a:r>
          </a:p>
          <a:p>
            <a:pPr lvl="1"/>
            <a:r>
              <a:rPr lang="en-US" dirty="0" smtClean="0"/>
              <a:t>Some of Jackie’s jobs involve a mobile phone app that will offer her “</a:t>
            </a:r>
            <a:r>
              <a:rPr lang="en-US" dirty="0" err="1" smtClean="0"/>
              <a:t>microtask</a:t>
            </a:r>
            <a:r>
              <a:rPr lang="en-US" dirty="0" smtClean="0"/>
              <a:t>” jobs (taking a photo of a product display at a local drug store)</a:t>
            </a:r>
          </a:p>
          <a:p>
            <a:pPr lvl="1"/>
            <a:r>
              <a:rPr lang="en-US" dirty="0" smtClean="0"/>
              <a:t>Other jobs include a contract</a:t>
            </a:r>
            <a:r>
              <a:rPr lang="en-US" dirty="0"/>
              <a:t> </a:t>
            </a:r>
            <a:r>
              <a:rPr lang="en-US" dirty="0" smtClean="0"/>
              <a:t>with </a:t>
            </a:r>
            <a:r>
              <a:rPr lang="en-US" dirty="0"/>
              <a:t>a pharmaceutical </a:t>
            </a:r>
            <a:r>
              <a:rPr lang="en-US" dirty="0" smtClean="0"/>
              <a:t>company to </a:t>
            </a:r>
            <a:r>
              <a:rPr lang="en-US" dirty="0"/>
              <a:t>periodically </a:t>
            </a:r>
            <a:r>
              <a:rPr lang="en-US" dirty="0" smtClean="0"/>
              <a:t>audit </a:t>
            </a:r>
            <a:r>
              <a:rPr lang="en-US" dirty="0"/>
              <a:t>doctors’ offices </a:t>
            </a:r>
            <a:r>
              <a:rPr lang="en-US" dirty="0" smtClean="0"/>
              <a:t>and </a:t>
            </a:r>
            <a:r>
              <a:rPr lang="en-US" dirty="0"/>
              <a:t>ensure that doctors’ samples are being dispensed </a:t>
            </a:r>
            <a:r>
              <a:rPr lang="en-US" dirty="0" smtClean="0"/>
              <a:t>appropriately.</a:t>
            </a:r>
          </a:p>
          <a:p>
            <a:pPr lvl="1"/>
            <a:r>
              <a:rPr lang="en-US" dirty="0" smtClean="0"/>
              <a:t>She views </a:t>
            </a:r>
            <a:r>
              <a:rPr lang="en-US" dirty="0"/>
              <a:t>her primary work as the contract jobs she enjoys and has relied on for income most of her working life.   Although her income has varied over the years, she currently earns approximately $75,000 a year.</a:t>
            </a:r>
          </a:p>
          <a:p>
            <a:pPr lvl="1"/>
            <a:endParaRPr lang="en-US" dirty="0"/>
          </a:p>
          <a:p>
            <a:pPr lvl="1"/>
            <a:endParaRPr lang="en-US" dirty="0"/>
          </a:p>
          <a:p>
            <a:pPr lvl="2"/>
            <a:endParaRPr lang="en-US" dirty="0"/>
          </a:p>
        </p:txBody>
      </p:sp>
      <p:pic>
        <p:nvPicPr>
          <p:cNvPr id="1028" name="Picture 4" descr="http://www.electroniccampus.org/school_logos/GACollege411/Georgia_Institute_of_Technology/Georgia_Institute_of_Techn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64429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Jackie (continued)</a:t>
            </a:r>
            <a:endParaRPr lang="en-US" sz="3600" dirty="0"/>
          </a:p>
        </p:txBody>
      </p:sp>
      <p:sp>
        <p:nvSpPr>
          <p:cNvPr id="3" name="Subtitle 2"/>
          <p:cNvSpPr>
            <a:spLocks noGrp="1"/>
          </p:cNvSpPr>
          <p:nvPr>
            <p:ph idx="1"/>
          </p:nvPr>
        </p:nvSpPr>
        <p:spPr>
          <a:xfrm>
            <a:off x="381000" y="1600200"/>
            <a:ext cx="8458200" cy="4191000"/>
          </a:xfrm>
        </p:spPr>
        <p:txBody>
          <a:bodyPr>
            <a:normAutofit/>
          </a:bodyPr>
          <a:lstStyle/>
          <a:p>
            <a:pPr lvl="2"/>
            <a:r>
              <a:rPr lang="en-US" dirty="0" smtClean="0"/>
              <a:t>Jackie’s </a:t>
            </a:r>
            <a:r>
              <a:rPr lang="en-US" dirty="0"/>
              <a:t>primary vocation is her “contingent work” which interests her the most and has provided consistent “side work” throughout her life</a:t>
            </a:r>
            <a:r>
              <a:rPr lang="en-US" dirty="0" smtClean="0"/>
              <a:t>. She has had traditional work before, mainly for the purposes of obtaining healthcare benefits.</a:t>
            </a:r>
          </a:p>
          <a:p>
            <a:pPr lvl="2"/>
            <a:r>
              <a:rPr lang="en-US" dirty="0" smtClean="0"/>
              <a:t>Her </a:t>
            </a:r>
            <a:r>
              <a:rPr lang="en-US" dirty="0"/>
              <a:t>contingent work is a goal in itself and can be combined (or not) with either full-time or part-time work</a:t>
            </a:r>
            <a:r>
              <a:rPr lang="en-US" dirty="0" smtClean="0"/>
              <a:t>.</a:t>
            </a:r>
            <a:endParaRPr lang="en-US" dirty="0"/>
          </a:p>
          <a:p>
            <a:pPr lvl="2"/>
            <a:r>
              <a:rPr lang="en-US" dirty="0"/>
              <a:t>Jackie’s interview emphasizes the importance </a:t>
            </a:r>
            <a:r>
              <a:rPr lang="en-US" dirty="0" smtClean="0"/>
              <a:t>the emerging “gig economy” in </a:t>
            </a:r>
            <a:r>
              <a:rPr lang="en-US" dirty="0"/>
              <a:t>her work.  </a:t>
            </a:r>
            <a:endParaRPr lang="en-US" dirty="0" smtClean="0"/>
          </a:p>
          <a:p>
            <a:pPr lvl="2"/>
            <a:r>
              <a:rPr lang="en-US" dirty="0" smtClean="0"/>
              <a:t>The </a:t>
            </a:r>
            <a:r>
              <a:rPr lang="en-US" dirty="0"/>
              <a:t>development of online resources, cell phones, and apps have made it possible to </a:t>
            </a:r>
            <a:r>
              <a:rPr lang="en-US"/>
              <a:t>do </a:t>
            </a:r>
            <a:r>
              <a:rPr lang="en-US" smtClean="0"/>
              <a:t>Jackie </a:t>
            </a:r>
            <a:r>
              <a:rPr lang="en-US" dirty="0"/>
              <a:t>jobs – not only more effectively and efficiently – but also with greater autonomy.  They allow her to set the pace of her work, her interactions with the companies she contracts with, and the work activities she performs.  </a:t>
            </a:r>
          </a:p>
          <a:p>
            <a:pPr lvl="2"/>
            <a:endParaRPr lang="en-US" dirty="0"/>
          </a:p>
          <a:p>
            <a:pPr lvl="2"/>
            <a:endParaRPr lang="en-US" dirty="0"/>
          </a:p>
          <a:p>
            <a:pPr lvl="2"/>
            <a:endParaRPr lang="en-US" dirty="0"/>
          </a:p>
          <a:p>
            <a:pPr lvl="2"/>
            <a:endParaRPr lang="en-US" dirty="0"/>
          </a:p>
        </p:txBody>
      </p:sp>
      <p:pic>
        <p:nvPicPr>
          <p:cNvPr id="1028" name="Picture 4" descr="http://www.electroniccampus.org/school_logos/GACollege411/Georgia_Institute_of_Technology/Georgia_Institute_of_Techn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808612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Persona </a:t>
            </a:r>
            <a:r>
              <a:rPr lang="en-US" sz="3600" dirty="0" smtClean="0"/>
              <a:t>4 - Jimmy</a:t>
            </a:r>
            <a:endParaRPr lang="en-US" sz="3600" dirty="0"/>
          </a:p>
        </p:txBody>
      </p:sp>
      <p:sp>
        <p:nvSpPr>
          <p:cNvPr id="3" name="Subtitle 2"/>
          <p:cNvSpPr>
            <a:spLocks noGrp="1"/>
          </p:cNvSpPr>
          <p:nvPr>
            <p:ph idx="1"/>
          </p:nvPr>
        </p:nvSpPr>
        <p:spPr>
          <a:xfrm>
            <a:off x="381000" y="1600200"/>
            <a:ext cx="8458200" cy="4191000"/>
          </a:xfrm>
        </p:spPr>
        <p:txBody>
          <a:bodyPr>
            <a:normAutofit lnSpcReduction="10000"/>
          </a:bodyPr>
          <a:lstStyle/>
          <a:p>
            <a:pPr lvl="2"/>
            <a:r>
              <a:rPr lang="en-US" dirty="0" smtClean="0"/>
              <a:t>56-year-old male who has been blind (no light perception) since birth, born in Brazil and adopted, has spent most of life in Kansas City</a:t>
            </a:r>
          </a:p>
          <a:p>
            <a:pPr lvl="2"/>
            <a:r>
              <a:rPr lang="en-US" dirty="0" smtClean="0"/>
              <a:t>Completed a bachelor’s degree in communications</a:t>
            </a:r>
          </a:p>
          <a:p>
            <a:pPr lvl="2"/>
            <a:r>
              <a:rPr lang="en-US" dirty="0" smtClean="0"/>
              <a:t>Held numerous contract-based call center jobs, first in debt collections and then telemarketing</a:t>
            </a:r>
          </a:p>
          <a:p>
            <a:pPr lvl="2"/>
            <a:r>
              <a:rPr lang="en-US" dirty="0" smtClean="0"/>
              <a:t>Eventually worked for Gateway Computer and then Freedom Scientific, all of which was part-time, contract-based, and done remotely</a:t>
            </a:r>
          </a:p>
          <a:p>
            <a:pPr lvl="2"/>
            <a:r>
              <a:rPr lang="en-US" dirty="0" smtClean="0"/>
              <a:t>Based on his computer expertise and knowledge of accessibility, would accept “jobs” to visit clients with blindness and low vision around the country to help them set-up and use screen reading software</a:t>
            </a:r>
          </a:p>
          <a:p>
            <a:pPr lvl="2"/>
            <a:r>
              <a:rPr lang="en-US" dirty="0"/>
              <a:t>W</a:t>
            </a:r>
            <a:r>
              <a:rPr lang="en-US" dirty="0" smtClean="0"/>
              <a:t>orked as a paid musician to make ends meet, occasionally doing call-based work while on the road</a:t>
            </a:r>
          </a:p>
          <a:p>
            <a:pPr lvl="2"/>
            <a:r>
              <a:rPr lang="en-US" dirty="0" smtClean="0"/>
              <a:t>Recently accepted a full-time, permanent position as an Assistive Technology Professional for the State of Washington</a:t>
            </a:r>
          </a:p>
        </p:txBody>
      </p:sp>
      <p:pic>
        <p:nvPicPr>
          <p:cNvPr id="1028" name="Picture 4" descr="http://www.electroniccampus.org/school_logos/GACollege411/Georgia_Institute_of_Technology/Georgia_Institute_of_Techn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340334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smtClean="0">
                <a:solidFill>
                  <a:srgbClr val="464646"/>
                </a:solidFill>
              </a:rPr>
              <a:t>Discussion</a:t>
            </a:r>
            <a:endParaRPr lang="en-US" sz="3600" dirty="0"/>
          </a:p>
        </p:txBody>
      </p:sp>
      <p:sp>
        <p:nvSpPr>
          <p:cNvPr id="3" name="Subtitle 2"/>
          <p:cNvSpPr>
            <a:spLocks noGrp="1"/>
          </p:cNvSpPr>
          <p:nvPr>
            <p:ph idx="1"/>
          </p:nvPr>
        </p:nvSpPr>
        <p:spPr>
          <a:xfrm>
            <a:off x="381000" y="1600200"/>
            <a:ext cx="8458200" cy="4191000"/>
          </a:xfrm>
        </p:spPr>
        <p:txBody>
          <a:bodyPr>
            <a:normAutofit/>
          </a:bodyPr>
          <a:lstStyle/>
          <a:p>
            <a:pPr lvl="1"/>
            <a:r>
              <a:rPr lang="en-US" dirty="0"/>
              <a:t>Role of disability benefits (e.g. SSDI) </a:t>
            </a:r>
            <a:r>
              <a:rPr lang="en-US" dirty="0" smtClean="0"/>
              <a:t>in contingent work decisions</a:t>
            </a:r>
            <a:endParaRPr lang="en-US" dirty="0"/>
          </a:p>
          <a:p>
            <a:pPr lvl="1"/>
            <a:r>
              <a:rPr lang="en-US" dirty="0"/>
              <a:t>Flexibility and life-work </a:t>
            </a:r>
            <a:r>
              <a:rPr lang="en-US" dirty="0" smtClean="0"/>
              <a:t>balance</a:t>
            </a:r>
            <a:endParaRPr lang="en-US" dirty="0"/>
          </a:p>
          <a:p>
            <a:pPr lvl="1"/>
            <a:r>
              <a:rPr lang="en-US" dirty="0"/>
              <a:t>Importance of volunteering as strategy to get contingent employment</a:t>
            </a:r>
          </a:p>
          <a:p>
            <a:pPr lvl="1"/>
            <a:r>
              <a:rPr lang="en-US" dirty="0" smtClean="0"/>
              <a:t>Differences </a:t>
            </a:r>
            <a:r>
              <a:rPr lang="en-US" dirty="0"/>
              <a:t>in people with congenital vs acquired disabilities</a:t>
            </a:r>
          </a:p>
          <a:p>
            <a:pPr lvl="1"/>
            <a:r>
              <a:rPr lang="en-US" dirty="0"/>
              <a:t>Importance of technologies to contingent employment (assistive tech as well as computers, cell phones, and apps – (e.g., secret shopper).</a:t>
            </a:r>
          </a:p>
          <a:p>
            <a:pPr lvl="1"/>
            <a:r>
              <a:rPr lang="en-US" dirty="0" smtClean="0"/>
              <a:t>Contingent work as: 1</a:t>
            </a:r>
            <a:r>
              <a:rPr lang="en-US" dirty="0"/>
              <a:t>) a means to or strategy in career development, 2) as a goal in itself that combines flexibility with life-work balance, and 3) as a transitional or experimental approach to employment after a disability is acquired.  </a:t>
            </a:r>
          </a:p>
          <a:p>
            <a:pPr lvl="2"/>
            <a:endParaRPr lang="en-US" dirty="0"/>
          </a:p>
        </p:txBody>
      </p:sp>
      <p:pic>
        <p:nvPicPr>
          <p:cNvPr id="1028" name="Picture 4" descr="http://www.electroniccampus.org/school_logos/GACollege411/Georgia_Institute_of_Technology/Georgia_Institute_of_Techn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23646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dirty="0">
                <a:solidFill>
                  <a:srgbClr val="464646"/>
                </a:solidFill>
              </a:rPr>
              <a:t>Thank you</a:t>
            </a:r>
            <a:endParaRPr lang="en-US" sz="3600" dirty="0"/>
          </a:p>
        </p:txBody>
      </p:sp>
      <p:sp>
        <p:nvSpPr>
          <p:cNvPr id="3" name="Subtitle 2"/>
          <p:cNvSpPr>
            <a:spLocks noGrp="1"/>
          </p:cNvSpPr>
          <p:nvPr>
            <p:ph idx="1"/>
          </p:nvPr>
        </p:nvSpPr>
        <p:spPr>
          <a:xfrm>
            <a:off x="381000" y="1600200"/>
            <a:ext cx="8458200" cy="4191000"/>
          </a:xfrm>
        </p:spPr>
        <p:txBody>
          <a:bodyPr>
            <a:normAutofit lnSpcReduction="10000"/>
          </a:bodyPr>
          <a:lstStyle/>
          <a:p>
            <a:pPr lvl="1"/>
            <a:r>
              <a:rPr lang="en-US" dirty="0"/>
              <a:t>For questions or a copy of this presentation, please e-mail: </a:t>
            </a:r>
            <a:r>
              <a:rPr lang="en-US" dirty="0">
                <a:hlinkClick r:id="rId2"/>
              </a:rPr>
              <a:t>nathan.moon@gatech.edu</a:t>
            </a:r>
            <a:r>
              <a:rPr lang="en-US" dirty="0"/>
              <a:t> or </a:t>
            </a:r>
            <a:r>
              <a:rPr lang="en-US" dirty="0">
                <a:hlinkClick r:id="rId3"/>
              </a:rPr>
              <a:t>frances.harris@design.gatech.edu</a:t>
            </a:r>
            <a:r>
              <a:rPr lang="en-US" dirty="0"/>
              <a:t> </a:t>
            </a:r>
          </a:p>
          <a:p>
            <a:pPr lvl="1"/>
            <a:endParaRPr lang="en-US" dirty="0"/>
          </a:p>
          <a:p>
            <a:pPr lvl="1"/>
            <a:r>
              <a:rPr lang="en-US" dirty="0"/>
              <a:t>We acknowledge our co-investigators Maureen Linden and </a:t>
            </a:r>
            <a:r>
              <a:rPr lang="en-US" dirty="0" err="1"/>
              <a:t>Salimah</a:t>
            </a:r>
            <a:r>
              <a:rPr lang="en-US" dirty="0"/>
              <a:t> </a:t>
            </a:r>
            <a:r>
              <a:rPr lang="en-US" dirty="0" err="1"/>
              <a:t>LaForce</a:t>
            </a:r>
            <a:r>
              <a:rPr lang="en-US" dirty="0"/>
              <a:t> at the Georgia Institute of Technology</a:t>
            </a:r>
          </a:p>
          <a:p>
            <a:pPr lvl="1"/>
            <a:endParaRPr lang="en-US" dirty="0"/>
          </a:p>
          <a:p>
            <a:pPr lvl="1"/>
            <a:r>
              <a:rPr lang="en-US" dirty="0"/>
              <a:t>The FIP on Contingent Employment of Individuals with Disabilities is funded by the National Institute on Disability, Independent Living and Rehabilitation Research of the Administration for Community Living (ACL), Department of Health and Human Services (HHS) under NIDILRR grant number 90IFRE0004. The opinions contained in this presentation are those of the grantee and do not do not necessarily represent the policy of NIDILRR, ACL, HHS, and you should not assume endorsement by the Federal Government.</a:t>
            </a:r>
          </a:p>
        </p:txBody>
      </p:sp>
      <p:pic>
        <p:nvPicPr>
          <p:cNvPr id="1028" name="Picture 4" descr="http://www.electroniccampus.org/school_logos/GACollege411/Georgia_Institute_of_Technology/Georgia_Institute_of_Technolog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486076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 Nation of Contingent Workers</a:t>
            </a:r>
          </a:p>
        </p:txBody>
      </p:sp>
      <p:pic>
        <p:nvPicPr>
          <p:cNvPr id="6" name="Picture 4" descr="http://www.electroniccampus.org/school_logos/GACollege411/Georgia_Institute_of_Technology/Georgia_Institute_of_Technology.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
        <p:nvSpPr>
          <p:cNvPr id="7" name="Content Placeholder 6"/>
          <p:cNvSpPr>
            <a:spLocks noGrp="1"/>
          </p:cNvSpPr>
          <p:nvPr>
            <p:ph idx="1"/>
          </p:nvPr>
        </p:nvSpPr>
        <p:spPr/>
        <p:txBody>
          <a:bodyPr/>
          <a:lstStyle/>
          <a:p>
            <a:r>
              <a:rPr lang="en-US" dirty="0"/>
              <a:t>Transformation in work arrangements in United States: Increasingly a nation of contractors and freelancers</a:t>
            </a:r>
          </a:p>
          <a:p>
            <a:pPr marL="0" indent="0">
              <a:buNone/>
            </a:pPr>
            <a:endParaRPr lang="en-US" dirty="0"/>
          </a:p>
          <a:p>
            <a:r>
              <a:rPr lang="en-US" dirty="0"/>
              <a:t>What is “contingent employment?”: Definitions vary</a:t>
            </a:r>
          </a:p>
          <a:p>
            <a:pPr lvl="1"/>
            <a:r>
              <a:rPr lang="en-US" dirty="0"/>
              <a:t>Lack of attachment between employer and worker</a:t>
            </a:r>
          </a:p>
          <a:p>
            <a:pPr lvl="1"/>
            <a:r>
              <a:rPr lang="en-US" dirty="0"/>
              <a:t>Reliance upon conditional factor for employment: fixed, limited period of time or specific job to be done</a:t>
            </a:r>
          </a:p>
          <a:p>
            <a:pPr lvl="1"/>
            <a:endParaRPr lang="en-US" dirty="0"/>
          </a:p>
          <a:p>
            <a:endParaRPr lang="en-US" dirty="0"/>
          </a:p>
        </p:txBody>
      </p:sp>
    </p:spTree>
    <p:extLst>
      <p:ext uri="{BB962C8B-B14F-4D97-AF65-F5344CB8AC3E}">
        <p14:creationId xmlns:p14="http://schemas.microsoft.com/office/powerpoint/2010/main" val="251133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Implications for Individuals with Disabilities</a:t>
            </a:r>
          </a:p>
        </p:txBody>
      </p:sp>
      <p:sp>
        <p:nvSpPr>
          <p:cNvPr id="3" name="Subtitle 2"/>
          <p:cNvSpPr>
            <a:spLocks noGrp="1"/>
          </p:cNvSpPr>
          <p:nvPr>
            <p:ph idx="1"/>
          </p:nvPr>
        </p:nvSpPr>
        <p:spPr>
          <a:xfrm>
            <a:off x="457200" y="1600200"/>
            <a:ext cx="8382000" cy="4191000"/>
          </a:xfrm>
        </p:spPr>
        <p:txBody>
          <a:bodyPr>
            <a:normAutofit/>
          </a:bodyPr>
          <a:lstStyle/>
          <a:p>
            <a:r>
              <a:rPr lang="en-US" dirty="0"/>
              <a:t>Complex, to say the least</a:t>
            </a:r>
          </a:p>
          <a:p>
            <a:pPr lvl="1"/>
            <a:r>
              <a:rPr lang="en-US" dirty="0"/>
              <a:t>Positive – Entry into workforce, Opportunities to counter unemployment and underemployment, Flexibility that standard employment may not </a:t>
            </a:r>
            <a:r>
              <a:rPr lang="en-US" dirty="0" smtClean="0"/>
              <a:t>offer</a:t>
            </a:r>
            <a:endParaRPr lang="en-US" dirty="0"/>
          </a:p>
          <a:p>
            <a:pPr lvl="1"/>
            <a:r>
              <a:rPr lang="en-US" dirty="0"/>
              <a:t>Negative – Potential for lower pay and few benefits, no provisions for workplace accommodations, undermine goals of full employment</a:t>
            </a:r>
          </a:p>
          <a:p>
            <a:pPr lvl="1"/>
            <a:endParaRPr lang="en-US" dirty="0"/>
          </a:p>
          <a:p>
            <a:r>
              <a:rPr lang="en-US" dirty="0"/>
              <a:t>Truth is, we know very little…</a:t>
            </a:r>
          </a:p>
          <a:p>
            <a:pPr lvl="1"/>
            <a:r>
              <a:rPr lang="en-US" dirty="0" err="1"/>
              <a:t>Schur</a:t>
            </a:r>
            <a:r>
              <a:rPr lang="en-US" dirty="0"/>
              <a:t> (2003) and others – Health needs and flexibility as drivers</a:t>
            </a:r>
          </a:p>
          <a:p>
            <a:pPr lvl="1"/>
            <a:r>
              <a:rPr lang="en-US" dirty="0"/>
              <a:t>Kennedy and Olney (2006) – Implications of SSDI benefits on work</a:t>
            </a:r>
          </a:p>
          <a:p>
            <a:pPr lvl="1"/>
            <a:r>
              <a:rPr lang="en-US" dirty="0" err="1"/>
              <a:t>Zyskowski</a:t>
            </a:r>
            <a:r>
              <a:rPr lang="en-US" dirty="0"/>
              <a:t> et al (2015) – Participation in so-called “gig economy”</a:t>
            </a:r>
          </a:p>
          <a:p>
            <a:pPr lvl="1"/>
            <a:endParaRPr lang="en-US" dirty="0"/>
          </a:p>
        </p:txBody>
      </p:sp>
      <p:pic>
        <p:nvPicPr>
          <p:cNvPr id="1028" name="Picture 4" descr="http://www.electroniccampus.org/school_logos/GACollege411/Georgia_Institute_of_Technology/Georgia_Institute_of_Techn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79473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A Major Research Gap Remains</a:t>
            </a:r>
          </a:p>
        </p:txBody>
      </p:sp>
      <p:sp>
        <p:nvSpPr>
          <p:cNvPr id="3" name="Subtitle 2"/>
          <p:cNvSpPr>
            <a:spLocks noGrp="1"/>
          </p:cNvSpPr>
          <p:nvPr>
            <p:ph idx="1"/>
          </p:nvPr>
        </p:nvSpPr>
        <p:spPr>
          <a:xfrm>
            <a:off x="381000" y="1600200"/>
            <a:ext cx="8458200" cy="4191000"/>
          </a:xfrm>
        </p:spPr>
        <p:txBody>
          <a:bodyPr>
            <a:normAutofit/>
          </a:bodyPr>
          <a:lstStyle/>
          <a:p>
            <a:pPr lvl="1"/>
            <a:r>
              <a:rPr lang="en-US" dirty="0"/>
              <a:t>Actual participation and experiences of individuals with disabilities in contingent work remains understudied</a:t>
            </a:r>
          </a:p>
          <a:p>
            <a:pPr lvl="2"/>
            <a:r>
              <a:rPr lang="en-US" dirty="0"/>
              <a:t>Prevalence or incidence of contingent work among this group</a:t>
            </a:r>
          </a:p>
          <a:p>
            <a:pPr lvl="2"/>
            <a:r>
              <a:rPr lang="en-US" dirty="0"/>
              <a:t>Individual and environmental factors associated with efficacious outcomes</a:t>
            </a:r>
          </a:p>
          <a:p>
            <a:pPr lvl="1"/>
            <a:endParaRPr lang="en-US" dirty="0"/>
          </a:p>
          <a:p>
            <a:pPr lvl="1"/>
            <a:r>
              <a:rPr lang="en-US" dirty="0"/>
              <a:t>Purpose of our project (Field Initiated Project on Contingent Employment of Individuals with Disabilities, FIP-CE)</a:t>
            </a:r>
          </a:p>
          <a:p>
            <a:pPr marL="891540" lvl="2" indent="-342900">
              <a:buFont typeface="+mj-lt"/>
              <a:buAutoNum type="arabicPeriod"/>
            </a:pPr>
            <a:r>
              <a:rPr lang="en-US" dirty="0"/>
              <a:t>Qualitative research to identify variables associated with practices and experiences</a:t>
            </a:r>
          </a:p>
          <a:p>
            <a:pPr marL="891540" lvl="2" indent="-342900">
              <a:buFont typeface="+mj-lt"/>
              <a:buAutoNum type="arabicPeriod"/>
            </a:pPr>
            <a:r>
              <a:rPr lang="en-US" dirty="0"/>
              <a:t>Produce and test survey that operationalizes key concepts</a:t>
            </a:r>
          </a:p>
          <a:p>
            <a:pPr marL="891540" lvl="2" indent="-342900">
              <a:buFont typeface="+mj-lt"/>
              <a:buAutoNum type="arabicPeriod"/>
            </a:pPr>
            <a:r>
              <a:rPr lang="en-US" dirty="0"/>
              <a:t>Establish a preliminary, generalizable evidence base</a:t>
            </a:r>
          </a:p>
        </p:txBody>
      </p:sp>
      <p:pic>
        <p:nvPicPr>
          <p:cNvPr id="1028" name="Picture 4" descr="http://www.electroniccampus.org/school_logos/GACollege411/Georgia_Institute_of_Technology/Georgia_Institute_of_Techn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23562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a:t>Qualitative </a:t>
            </a:r>
            <a:r>
              <a:rPr lang="en-US" sz="3600" dirty="0" smtClean="0"/>
              <a:t>Research Overview</a:t>
            </a:r>
            <a:endParaRPr lang="en-US" sz="3600" dirty="0"/>
          </a:p>
        </p:txBody>
      </p:sp>
      <p:sp>
        <p:nvSpPr>
          <p:cNvPr id="3" name="Subtitle 2"/>
          <p:cNvSpPr>
            <a:spLocks noGrp="1"/>
          </p:cNvSpPr>
          <p:nvPr>
            <p:ph idx="1"/>
          </p:nvPr>
        </p:nvSpPr>
        <p:spPr>
          <a:xfrm>
            <a:off x="381000" y="1600200"/>
            <a:ext cx="8458200" cy="4191000"/>
          </a:xfrm>
        </p:spPr>
        <p:txBody>
          <a:bodyPr>
            <a:normAutofit fontScale="92500" lnSpcReduction="20000"/>
          </a:bodyPr>
          <a:lstStyle/>
          <a:p>
            <a:pPr lvl="0">
              <a:buClr>
                <a:srgbClr val="2DA2BF"/>
              </a:buClr>
            </a:pPr>
            <a:r>
              <a:rPr lang="en-US" sz="2000" dirty="0">
                <a:solidFill>
                  <a:prstClr val="black"/>
                </a:solidFill>
                <a:latin typeface="Arial" panose="020B0604020202020204" pitchFamily="34" charset="0"/>
                <a:cs typeface="Arial" panose="020B0604020202020204" pitchFamily="34" charset="0"/>
              </a:rPr>
              <a:t>Exploratory in nature; they tease out the complexity of a person’s experiences and choices regarding non-traditional employment</a:t>
            </a:r>
          </a:p>
          <a:p>
            <a:pPr lvl="0">
              <a:buClr>
                <a:srgbClr val="2DA2BF"/>
              </a:buClr>
            </a:pPr>
            <a:endParaRPr lang="en-US" sz="2000" dirty="0">
              <a:solidFill>
                <a:prstClr val="black"/>
              </a:solidFill>
              <a:latin typeface="Arial" panose="020B0604020202020204" pitchFamily="34" charset="0"/>
              <a:cs typeface="Arial" panose="020B0604020202020204" pitchFamily="34" charset="0"/>
            </a:endParaRPr>
          </a:p>
          <a:p>
            <a:pPr lvl="0">
              <a:buClr>
                <a:srgbClr val="2DA2BF"/>
              </a:buClr>
            </a:pPr>
            <a:r>
              <a:rPr lang="en-US" sz="2000" dirty="0">
                <a:solidFill>
                  <a:prstClr val="black"/>
                </a:solidFill>
                <a:latin typeface="Arial" panose="020B0604020202020204" pitchFamily="34" charset="0"/>
                <a:cs typeface="Arial" panose="020B0604020202020204" pitchFamily="34" charset="0"/>
              </a:rPr>
              <a:t>Data can generate categories and themes that can be operationalized to build quantitative research instruments, such as self-reports</a:t>
            </a:r>
          </a:p>
          <a:p>
            <a:pPr lvl="0">
              <a:buClr>
                <a:srgbClr val="2DA2BF"/>
              </a:buClr>
            </a:pPr>
            <a:endParaRPr lang="en-US" sz="2000" dirty="0">
              <a:solidFill>
                <a:prstClr val="black"/>
              </a:solidFill>
              <a:latin typeface="Arial" panose="020B0604020202020204" pitchFamily="34" charset="0"/>
              <a:cs typeface="Arial" panose="020B0604020202020204" pitchFamily="34" charset="0"/>
            </a:endParaRPr>
          </a:p>
          <a:p>
            <a:pPr lvl="0">
              <a:buClr>
                <a:srgbClr val="2DA2BF"/>
              </a:buClr>
            </a:pPr>
            <a:r>
              <a:rPr lang="en-US" sz="2000" dirty="0">
                <a:solidFill>
                  <a:prstClr val="black"/>
                </a:solidFill>
                <a:latin typeface="Arial" panose="020B0604020202020204" pitchFamily="34" charset="0"/>
                <a:cs typeface="Arial" panose="020B0604020202020204" pitchFamily="34" charset="0"/>
              </a:rPr>
              <a:t>Analysis of 60-90 minute telephone interviews (N=22)</a:t>
            </a:r>
          </a:p>
          <a:p>
            <a:pPr lvl="0">
              <a:buClr>
                <a:srgbClr val="2DA2BF"/>
              </a:buClr>
            </a:pPr>
            <a:endParaRPr lang="en-US" sz="2000" dirty="0">
              <a:solidFill>
                <a:prstClr val="black"/>
              </a:solidFill>
              <a:latin typeface="Arial" panose="020B0604020202020204" pitchFamily="34" charset="0"/>
              <a:cs typeface="Arial" panose="020B0604020202020204" pitchFamily="34" charset="0"/>
            </a:endParaRPr>
          </a:p>
          <a:p>
            <a:pPr lvl="0">
              <a:buClr>
                <a:srgbClr val="2DA2BF"/>
              </a:buClr>
            </a:pPr>
            <a:r>
              <a:rPr lang="en-US" sz="2000" dirty="0">
                <a:solidFill>
                  <a:prstClr val="black"/>
                </a:solidFill>
                <a:latin typeface="Arial" panose="020B0604020202020204" pitchFamily="34" charset="0"/>
                <a:cs typeface="Arial" panose="020B0604020202020204" pitchFamily="34" charset="0"/>
              </a:rPr>
              <a:t>All interviews were taped, transcribed verbatim.  Data were entered into </a:t>
            </a:r>
            <a:r>
              <a:rPr lang="en-US" sz="2000" dirty="0" err="1">
                <a:solidFill>
                  <a:prstClr val="black"/>
                </a:solidFill>
                <a:latin typeface="Arial" panose="020B0604020202020204" pitchFamily="34" charset="0"/>
                <a:cs typeface="Arial" panose="020B0604020202020204" pitchFamily="34" charset="0"/>
              </a:rPr>
              <a:t>NVivo</a:t>
            </a:r>
            <a:r>
              <a:rPr lang="en-US" sz="2000" dirty="0">
                <a:solidFill>
                  <a:prstClr val="black"/>
                </a:solidFill>
                <a:latin typeface="Arial" panose="020B0604020202020204" pitchFamily="34" charset="0"/>
                <a:cs typeface="Arial" panose="020B0604020202020204" pitchFamily="34" charset="0"/>
              </a:rPr>
              <a:t> for </a:t>
            </a:r>
            <a:r>
              <a:rPr lang="en-US" sz="2000" dirty="0" smtClean="0">
                <a:solidFill>
                  <a:prstClr val="black"/>
                </a:solidFill>
                <a:latin typeface="Arial" panose="020B0604020202020204" pitchFamily="34" charset="0"/>
                <a:cs typeface="Arial" panose="020B0604020202020204" pitchFamily="34" charset="0"/>
              </a:rPr>
              <a:t>content </a:t>
            </a:r>
            <a:r>
              <a:rPr lang="en-US" sz="2000" dirty="0">
                <a:solidFill>
                  <a:prstClr val="black"/>
                </a:solidFill>
                <a:latin typeface="Arial" panose="020B0604020202020204" pitchFamily="34" charset="0"/>
                <a:cs typeface="Arial" panose="020B0604020202020204" pitchFamily="34" charset="0"/>
              </a:rPr>
              <a:t>analysis</a:t>
            </a:r>
          </a:p>
          <a:p>
            <a:pPr marL="0" lvl="0" indent="0">
              <a:buClr>
                <a:srgbClr val="2DA2BF"/>
              </a:buClr>
              <a:buNone/>
            </a:pPr>
            <a:endParaRPr lang="en-US" sz="2000" dirty="0">
              <a:solidFill>
                <a:prstClr val="black"/>
              </a:solidFill>
              <a:latin typeface="Arial" panose="020B0604020202020204" pitchFamily="34" charset="0"/>
              <a:cs typeface="Arial" panose="020B0604020202020204" pitchFamily="34" charset="0"/>
            </a:endParaRPr>
          </a:p>
          <a:p>
            <a:pPr lvl="0">
              <a:buClr>
                <a:srgbClr val="2DA2BF"/>
              </a:buClr>
            </a:pPr>
            <a:r>
              <a:rPr lang="en-US" sz="2000" dirty="0">
                <a:solidFill>
                  <a:prstClr val="black"/>
                </a:solidFill>
                <a:latin typeface="Arial" panose="020B0604020202020204" pitchFamily="34" charset="0"/>
                <a:cs typeface="Arial" panose="020B0604020202020204" pitchFamily="34" charset="0"/>
              </a:rPr>
              <a:t>Findings presented here as “personas,” a composite character representing the behaviors, needs, goals, and attitudes described in participants’ interviews.</a:t>
            </a:r>
          </a:p>
        </p:txBody>
      </p:sp>
      <p:pic>
        <p:nvPicPr>
          <p:cNvPr id="1028" name="Picture 4" descr="http://www.electroniccampus.org/school_logos/GACollege411/Georgia_Institute_of_Technology/Georgia_Institute_of_Techn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9972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Example Word Cloud</a:t>
            </a:r>
            <a:endParaRPr lang="en-US" sz="36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1254515" y="1600200"/>
            <a:ext cx="6711169" cy="4191000"/>
          </a:xfrm>
        </p:spPr>
      </p:pic>
      <p:pic>
        <p:nvPicPr>
          <p:cNvPr id="1028" name="Picture 4" descr="http://www.electroniccampus.org/school_logos/GACollege411/Georgia_Institute_of_Technology/Georgia_Institute_of_Technology.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3149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Persona #1 - David</a:t>
            </a:r>
            <a:endParaRPr lang="en-US" sz="3600" dirty="0"/>
          </a:p>
        </p:txBody>
      </p:sp>
      <p:sp>
        <p:nvSpPr>
          <p:cNvPr id="3" name="Subtitle 2"/>
          <p:cNvSpPr>
            <a:spLocks noGrp="1"/>
          </p:cNvSpPr>
          <p:nvPr>
            <p:ph idx="1"/>
          </p:nvPr>
        </p:nvSpPr>
        <p:spPr>
          <a:xfrm>
            <a:off x="381000" y="1600200"/>
            <a:ext cx="8458200" cy="4495800"/>
          </a:xfrm>
        </p:spPr>
        <p:txBody>
          <a:bodyPr>
            <a:normAutofit fontScale="47500" lnSpcReduction="20000"/>
          </a:bodyPr>
          <a:lstStyle/>
          <a:p>
            <a:pPr lvl="1"/>
            <a:r>
              <a:rPr lang="en-US" sz="3300" dirty="0" smtClean="0"/>
              <a:t>45-year-old, male, Hispanic origin</a:t>
            </a:r>
          </a:p>
          <a:p>
            <a:pPr lvl="1"/>
            <a:endParaRPr lang="en-US" sz="3300" dirty="0" smtClean="0"/>
          </a:p>
          <a:p>
            <a:pPr lvl="1"/>
            <a:r>
              <a:rPr lang="en-US" sz="3300" dirty="0"/>
              <a:t>S</a:t>
            </a:r>
            <a:r>
              <a:rPr lang="en-US" sz="3300" dirty="0" smtClean="0"/>
              <a:t>pinal </a:t>
            </a:r>
            <a:r>
              <a:rPr lang="en-US" sz="3300" dirty="0"/>
              <a:t>cord </a:t>
            </a:r>
            <a:r>
              <a:rPr lang="en-US" sz="3300" dirty="0" smtClean="0"/>
              <a:t>injury (T-11) </a:t>
            </a:r>
            <a:r>
              <a:rPr lang="en-US" sz="3300" dirty="0"/>
              <a:t>resulting from a bicycle accident nearly 4 years </a:t>
            </a:r>
            <a:r>
              <a:rPr lang="en-US" sz="3300" dirty="0" smtClean="0"/>
              <a:t>ago, paraplegic, manual wheelchair user, able to drive a car</a:t>
            </a:r>
          </a:p>
          <a:p>
            <a:pPr lvl="1"/>
            <a:endParaRPr lang="en-US" sz="3300" dirty="0" smtClean="0"/>
          </a:p>
          <a:p>
            <a:pPr lvl="1"/>
            <a:r>
              <a:rPr lang="en-US" sz="3300" dirty="0" smtClean="0"/>
              <a:t>Previously, David worked in the hoteling industry as a bartender. Since the accident he has been unable to find full-time employment.</a:t>
            </a:r>
          </a:p>
          <a:p>
            <a:pPr lvl="1"/>
            <a:endParaRPr lang="en-US" sz="3300" dirty="0" smtClean="0"/>
          </a:p>
          <a:p>
            <a:pPr lvl="1"/>
            <a:r>
              <a:rPr lang="en-US" sz="3300" dirty="0" smtClean="0"/>
              <a:t>David’s main recreational activity and passion </a:t>
            </a:r>
            <a:r>
              <a:rPr lang="en-US" sz="3300" dirty="0"/>
              <a:t>is scuba </a:t>
            </a:r>
            <a:r>
              <a:rPr lang="en-US" sz="3300" dirty="0" smtClean="0"/>
              <a:t>diving, and he has developed strong friendships with other divers through a local scuba shop.</a:t>
            </a:r>
          </a:p>
          <a:p>
            <a:pPr lvl="1"/>
            <a:endParaRPr lang="en-US" sz="3300" dirty="0"/>
          </a:p>
          <a:p>
            <a:pPr lvl="1"/>
            <a:r>
              <a:rPr lang="en-US" sz="3300" dirty="0" smtClean="0"/>
              <a:t>He makes ends meet by working at </a:t>
            </a:r>
            <a:r>
              <a:rPr lang="en-US" sz="3300" dirty="0"/>
              <a:t>the dive shop repairing scuba equipment. He charges a flat rate for a specific repair and has an informal agreement to invoice the shop owner for a percentage of the </a:t>
            </a:r>
            <a:r>
              <a:rPr lang="en-US" sz="3300" dirty="0" smtClean="0"/>
              <a:t>fee (i.e. piece rate work).</a:t>
            </a:r>
          </a:p>
          <a:p>
            <a:pPr lvl="1"/>
            <a:endParaRPr lang="en-US" sz="3300" dirty="0" smtClean="0"/>
          </a:p>
          <a:p>
            <a:pPr lvl="1"/>
            <a:r>
              <a:rPr lang="en-US" sz="3300" dirty="0" smtClean="0"/>
              <a:t>Before </a:t>
            </a:r>
            <a:r>
              <a:rPr lang="en-US" sz="3300" dirty="0"/>
              <a:t>his accident, </a:t>
            </a:r>
            <a:r>
              <a:rPr lang="en-US" sz="3300" dirty="0" smtClean="0"/>
              <a:t>David’s </a:t>
            </a:r>
            <a:r>
              <a:rPr lang="en-US" sz="3300" dirty="0"/>
              <a:t>income was approximately $50,000.  Currently, he earns approximately $15,000 a year.  Together with SSDI and his savings, </a:t>
            </a:r>
            <a:r>
              <a:rPr lang="en-US" sz="3300" dirty="0" smtClean="0"/>
              <a:t>he has been able to make ends meet.</a:t>
            </a:r>
            <a:endParaRPr lang="en-US" sz="3300" dirty="0"/>
          </a:p>
          <a:p>
            <a:pPr lvl="1"/>
            <a:endParaRPr lang="en-US" sz="2400" dirty="0"/>
          </a:p>
          <a:p>
            <a:pPr lvl="1"/>
            <a:endParaRPr lang="en-US" dirty="0"/>
          </a:p>
          <a:p>
            <a:pPr lvl="2"/>
            <a:endParaRPr lang="en-US" dirty="0"/>
          </a:p>
        </p:txBody>
      </p:sp>
      <p:pic>
        <p:nvPicPr>
          <p:cNvPr id="1028" name="Picture 4" descr="http://www.electroniccampus.org/school_logos/GACollege411/Georgia_Institute_of_Technology/Georgia_Institute_of_Techn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20274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David (continued)</a:t>
            </a:r>
            <a:endParaRPr lang="en-US" sz="3600" dirty="0"/>
          </a:p>
        </p:txBody>
      </p:sp>
      <p:sp>
        <p:nvSpPr>
          <p:cNvPr id="3" name="Subtitle 2"/>
          <p:cNvSpPr>
            <a:spLocks noGrp="1"/>
          </p:cNvSpPr>
          <p:nvPr>
            <p:ph idx="1"/>
          </p:nvPr>
        </p:nvSpPr>
        <p:spPr>
          <a:xfrm>
            <a:off x="381000" y="1600200"/>
            <a:ext cx="8458200" cy="4495800"/>
          </a:xfrm>
        </p:spPr>
        <p:txBody>
          <a:bodyPr>
            <a:normAutofit fontScale="32500" lnSpcReduction="20000"/>
          </a:bodyPr>
          <a:lstStyle/>
          <a:p>
            <a:pPr lvl="1"/>
            <a:r>
              <a:rPr lang="en-US" sz="4900" dirty="0"/>
              <a:t>David’s goal </a:t>
            </a:r>
            <a:r>
              <a:rPr lang="en-US" sz="4900" dirty="0" smtClean="0"/>
              <a:t>remains </a:t>
            </a:r>
            <a:r>
              <a:rPr lang="en-US" sz="4900" dirty="0"/>
              <a:t>full-time employment, and he continues to look for a job. </a:t>
            </a:r>
            <a:endParaRPr lang="en-US" sz="4900" dirty="0" smtClean="0"/>
          </a:p>
          <a:p>
            <a:pPr lvl="1"/>
            <a:endParaRPr lang="en-US" sz="4900" dirty="0" smtClean="0"/>
          </a:p>
          <a:p>
            <a:pPr lvl="1"/>
            <a:r>
              <a:rPr lang="en-US" sz="4900" dirty="0" smtClean="0"/>
              <a:t>Fatigue</a:t>
            </a:r>
            <a:r>
              <a:rPr lang="en-US" sz="4900" dirty="0"/>
              <a:t>, particularly the need to change positions and stretch, influence the work he can do</a:t>
            </a:r>
            <a:r>
              <a:rPr lang="en-US" sz="4900" dirty="0" smtClean="0"/>
              <a:t>.</a:t>
            </a:r>
          </a:p>
          <a:p>
            <a:pPr lvl="1"/>
            <a:endParaRPr lang="en-US" sz="4900" dirty="0"/>
          </a:p>
          <a:p>
            <a:pPr lvl="1"/>
            <a:r>
              <a:rPr lang="en-US" sz="4900" dirty="0" smtClean="0"/>
              <a:t>Although David </a:t>
            </a:r>
            <a:r>
              <a:rPr lang="en-US" sz="4900" dirty="0"/>
              <a:t>was successful in his work prior to the accident, he now struggles with having to find another way to earn income.  His SSDI is critical to surviving financially.  However, he’s concerned that if his income increases over the SSDI cap by even a little, he will lose his benefits.  </a:t>
            </a:r>
            <a:endParaRPr lang="en-US" sz="4900" dirty="0" smtClean="0"/>
          </a:p>
          <a:p>
            <a:pPr lvl="1"/>
            <a:endParaRPr lang="en-US" sz="4900" dirty="0"/>
          </a:p>
          <a:p>
            <a:pPr lvl="1"/>
            <a:r>
              <a:rPr lang="en-US" sz="4900" dirty="0"/>
              <a:t>His current contingent work has been an important constant throughout his work history and currently provides the financial means to maintain a key activity in his life – diving.  </a:t>
            </a:r>
            <a:endParaRPr lang="en-US" sz="4900" dirty="0" smtClean="0"/>
          </a:p>
          <a:p>
            <a:pPr lvl="1"/>
            <a:endParaRPr lang="en-US" sz="4900" dirty="0" smtClean="0"/>
          </a:p>
          <a:p>
            <a:pPr lvl="1"/>
            <a:r>
              <a:rPr lang="en-US" sz="4900" dirty="0" smtClean="0"/>
              <a:t>In </a:t>
            </a:r>
            <a:r>
              <a:rPr lang="en-US" sz="4900" dirty="0"/>
              <a:t>the months immediately following his injury the dive shop also became an emotional refuge, and the owner and other employees provided essential social support</a:t>
            </a:r>
            <a:r>
              <a:rPr lang="en-US" sz="4900" dirty="0" smtClean="0"/>
              <a:t>.</a:t>
            </a:r>
          </a:p>
          <a:p>
            <a:pPr lvl="1"/>
            <a:endParaRPr lang="en-US" sz="4900" dirty="0"/>
          </a:p>
          <a:p>
            <a:pPr lvl="1"/>
            <a:r>
              <a:rPr lang="en-US" sz="4900" dirty="0" smtClean="0"/>
              <a:t>Assistive technology </a:t>
            </a:r>
            <a:r>
              <a:rPr lang="en-US" sz="4900" dirty="0"/>
              <a:t>is also essential to his new life.   He has a standing wheelchair at the dive shop, paid partly by State VR, without which he couldn’t do his work</a:t>
            </a:r>
            <a:r>
              <a:rPr lang="en-US" sz="4900" dirty="0" smtClean="0"/>
              <a:t>.</a:t>
            </a:r>
            <a:endParaRPr lang="en-US" sz="4900" dirty="0"/>
          </a:p>
          <a:p>
            <a:pPr lvl="1"/>
            <a:endParaRPr lang="en-US" dirty="0"/>
          </a:p>
          <a:p>
            <a:pPr lvl="2"/>
            <a:endParaRPr lang="en-US" dirty="0"/>
          </a:p>
        </p:txBody>
      </p:sp>
      <p:pic>
        <p:nvPicPr>
          <p:cNvPr id="1028" name="Picture 4" descr="http://www.electroniccampus.org/school_logos/GACollege411/Georgia_Institute_of_Technology/Georgia_Institute_of_Techn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894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US" sz="3600" dirty="0" smtClean="0"/>
              <a:t>Persona #2 - Angela</a:t>
            </a:r>
            <a:endParaRPr lang="en-US" sz="3600" dirty="0"/>
          </a:p>
        </p:txBody>
      </p:sp>
      <p:sp>
        <p:nvSpPr>
          <p:cNvPr id="3" name="Subtitle 2"/>
          <p:cNvSpPr>
            <a:spLocks noGrp="1"/>
          </p:cNvSpPr>
          <p:nvPr>
            <p:ph idx="1"/>
          </p:nvPr>
        </p:nvSpPr>
        <p:spPr>
          <a:xfrm>
            <a:off x="304800" y="1433512"/>
            <a:ext cx="8458200" cy="4191000"/>
          </a:xfrm>
        </p:spPr>
        <p:txBody>
          <a:bodyPr>
            <a:normAutofit/>
          </a:bodyPr>
          <a:lstStyle/>
          <a:p>
            <a:pPr lvl="1"/>
            <a:r>
              <a:rPr lang="en-US" sz="1600" dirty="0" smtClean="0"/>
              <a:t>24-year-old, female, born </a:t>
            </a:r>
            <a:r>
              <a:rPr lang="en-US" sz="1600" dirty="0"/>
              <a:t>with spinal muscular atrophy (SMA</a:t>
            </a:r>
            <a:r>
              <a:rPr lang="en-US" sz="1600" dirty="0" smtClean="0"/>
              <a:t>)</a:t>
            </a:r>
          </a:p>
          <a:p>
            <a:pPr lvl="1"/>
            <a:endParaRPr lang="en-US" sz="1600" dirty="0" smtClean="0"/>
          </a:p>
          <a:p>
            <a:pPr lvl="1"/>
            <a:r>
              <a:rPr lang="en-US" sz="1600" dirty="0" smtClean="0"/>
              <a:t>Angela has </a:t>
            </a:r>
            <a:r>
              <a:rPr lang="en-US" sz="1600" dirty="0"/>
              <a:t>a BA in English literature and earns approximately $28,000 a </a:t>
            </a:r>
            <a:r>
              <a:rPr lang="en-US" sz="1600" dirty="0" smtClean="0"/>
              <a:t>year</a:t>
            </a:r>
          </a:p>
          <a:p>
            <a:pPr lvl="1"/>
            <a:endParaRPr lang="en-US" sz="1600" dirty="0" smtClean="0"/>
          </a:p>
          <a:p>
            <a:pPr lvl="1"/>
            <a:r>
              <a:rPr lang="en-US" sz="1600" dirty="0" smtClean="0"/>
              <a:t>She </a:t>
            </a:r>
            <a:r>
              <a:rPr lang="en-US" sz="1600" dirty="0"/>
              <a:t>freelances as a copy editor and reviewer for various online </a:t>
            </a:r>
            <a:r>
              <a:rPr lang="en-US" sz="1600" dirty="0" smtClean="0"/>
              <a:t>publications. Work </a:t>
            </a:r>
            <a:r>
              <a:rPr lang="en-US" sz="1600" dirty="0"/>
              <a:t>is on a contract basis (a flat rate per review</a:t>
            </a:r>
            <a:r>
              <a:rPr lang="en-US" sz="1600" dirty="0" smtClean="0"/>
              <a:t>)</a:t>
            </a:r>
          </a:p>
          <a:p>
            <a:pPr lvl="1"/>
            <a:endParaRPr lang="en-US" sz="1600" dirty="0" smtClean="0"/>
          </a:p>
          <a:p>
            <a:pPr lvl="1"/>
            <a:r>
              <a:rPr lang="en-US" sz="1600" dirty="0" smtClean="0"/>
              <a:t>She commutes </a:t>
            </a:r>
            <a:r>
              <a:rPr lang="en-US" sz="1600" dirty="0"/>
              <a:t>4 hours once a week to a paid internship in a theater focusing on inclusivity and diversity themes.  The internship is to learn about managing and supporting theater </a:t>
            </a:r>
            <a:r>
              <a:rPr lang="en-US" sz="1600" dirty="0" smtClean="0"/>
              <a:t>operations</a:t>
            </a:r>
          </a:p>
          <a:p>
            <a:pPr lvl="1"/>
            <a:endParaRPr lang="en-US" sz="1600" dirty="0" smtClean="0"/>
          </a:p>
          <a:p>
            <a:pPr lvl="1"/>
            <a:r>
              <a:rPr lang="en-US" sz="1600" dirty="0" smtClean="0"/>
              <a:t>Angela </a:t>
            </a:r>
            <a:r>
              <a:rPr lang="en-US" sz="1600" dirty="0"/>
              <a:t>also volunteers to edit and review for a number of online disability periodicals and websites, and uses her expanding social network to increase her employment opportunities.</a:t>
            </a:r>
          </a:p>
          <a:p>
            <a:pPr lvl="2"/>
            <a:endParaRPr lang="en-US" dirty="0"/>
          </a:p>
        </p:txBody>
      </p:sp>
      <p:pic>
        <p:nvPicPr>
          <p:cNvPr id="1028" name="Picture 4" descr="http://www.electroniccampus.org/school_logos/GACollege411/Georgia_Institute_of_Technology/Georgia_Institute_of_Technology.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5950053"/>
            <a:ext cx="1905000" cy="6381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8998010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A6035985C436640B305F1B268648FB9" ma:contentTypeVersion="14" ma:contentTypeDescription="Create a new document." ma:contentTypeScope="" ma:versionID="095cbefc95275a9d528924ea897f8e38">
  <xsd:schema xmlns:xsd="http://www.w3.org/2001/XMLSchema" xmlns:xs="http://www.w3.org/2001/XMLSchema" xmlns:p="http://schemas.microsoft.com/office/2006/metadata/properties" xmlns:ns2="6c2254f5-de69-40f5-a0e2-2f56cfee0758" xmlns:ns3="44c59a53-fe6e-4c04-8d64-94c15d2c850d" targetNamespace="http://schemas.microsoft.com/office/2006/metadata/properties" ma:root="true" ma:fieldsID="c54b3e5da46c047bc1eae8518a3c6aa5" ns2:_="" ns3:_="">
    <xsd:import namespace="6c2254f5-de69-40f5-a0e2-2f56cfee0758"/>
    <xsd:import namespace="44c59a53-fe6e-4c04-8d64-94c15d2c850d"/>
    <xsd:element name="properties">
      <xsd:complexType>
        <xsd:sequence>
          <xsd:element name="documentManagement">
            <xsd:complexType>
              <xsd:all>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ObjectDetectorVersions" minOccurs="0"/>
                <xsd:element ref="ns3:SharedWithUsers" minOccurs="0"/>
                <xsd:element ref="ns3:SharedWithDetails" minOccurs="0"/>
                <xsd:element ref="ns2:MediaServiceDateTaken" minOccurs="0"/>
                <xsd:element ref="ns2:MediaServiceSearchPropertie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c2254f5-de69-40f5-a0e2-2f56cfee075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1" nillable="true" ma:taxonomy="true" ma:internalName="lcf76f155ced4ddcb4097134ff3c332f" ma:taxonomyFieldName="MediaServiceImageTags" ma:displayName="Image Tags" ma:readOnly="false" ma:fieldId="{5cf76f15-5ced-4ddc-b409-7134ff3c332f}" ma:taxonomyMulti="true" ma:sspId="c04022ad-ef34-4d1e-9200-18c9974f9601" ma:termSetId="09814cd3-568e-fe90-9814-8d621ff8fb84" ma:anchorId="fba54fb3-c3e1-fe81-a776-ca4b69148c4d" ma:open="true" ma:isKeyword="false">
      <xsd:complexType>
        <xsd:sequence>
          <xsd:element ref="pc:Terms" minOccurs="0" maxOccurs="1"/>
        </xsd:sequence>
      </xsd:complex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MediaServiceDateTaken" ma:index="19" nillable="true" ma:displayName="MediaServiceDateTaken" ma:hidden="true" ma:indexed="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LengthInSeconds" ma:index="21"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44c59a53-fe6e-4c04-8d64-94c15d2c850d" elementFormDefault="qualified">
    <xsd:import namespace="http://schemas.microsoft.com/office/2006/documentManagement/types"/>
    <xsd:import namespace="http://schemas.microsoft.com/office/infopath/2007/PartnerControls"/>
    <xsd:element name="TaxCatchAll" ma:index="12" nillable="true" ma:displayName="Taxonomy Catch All Column" ma:hidden="true" ma:list="{c43f9cc9-fa78-4f07-9939-db416f8c77be}" ma:internalName="TaxCatchAll" ma:showField="CatchAllData" ma:web="44c59a53-fe6e-4c04-8d64-94c15d2c850d">
      <xsd:complexType>
        <xsd:complexContent>
          <xsd:extension base="dms:MultiChoiceLookup">
            <xsd:sequence>
              <xsd:element name="Value" type="dms:Lookup" maxOccurs="unbounded" minOccurs="0" nillable="true"/>
            </xsd:sequence>
          </xsd:extension>
        </xsd:complexContent>
      </xsd:complexType>
    </xsd:element>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axCatchAll xmlns="44c59a53-fe6e-4c04-8d64-94c15d2c850d" xsi:nil="true"/>
    <lcf76f155ced4ddcb4097134ff3c332f xmlns="6c2254f5-de69-40f5-a0e2-2f56cfee0758">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1AD932D6-C79C-4580-B322-D43B0986166E}"/>
</file>

<file path=customXml/itemProps2.xml><?xml version="1.0" encoding="utf-8"?>
<ds:datastoreItem xmlns:ds="http://schemas.openxmlformats.org/officeDocument/2006/customXml" ds:itemID="{6CD9B241-D2CF-4F63-98E8-40E09790FF41}"/>
</file>

<file path=customXml/itemProps3.xml><?xml version="1.0" encoding="utf-8"?>
<ds:datastoreItem xmlns:ds="http://schemas.openxmlformats.org/officeDocument/2006/customXml" ds:itemID="{DF17819A-62B9-4A7D-A485-DCCE5CD4B9CC}"/>
</file>

<file path=docProps/app.xml><?xml version="1.0" encoding="utf-8"?>
<Properties xmlns="http://schemas.openxmlformats.org/officeDocument/2006/extended-properties" xmlns:vt="http://schemas.openxmlformats.org/officeDocument/2006/docPropsVTypes">
  <Template>Clarity</Template>
  <TotalTime>3755</TotalTime>
  <Words>1704</Words>
  <Application>Microsoft Office PowerPoint</Application>
  <PresentationFormat>On-screen Show (4:3)</PresentationFormat>
  <Paragraphs>122</Paragraphs>
  <Slides>15</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Clarity</vt:lpstr>
      <vt:lpstr>Contingent Employment of Individuals with Disabilities: Key Issues and Challenges</vt:lpstr>
      <vt:lpstr>A Nation of Contingent Workers</vt:lpstr>
      <vt:lpstr>Implications for Individuals with Disabilities</vt:lpstr>
      <vt:lpstr>A Major Research Gap Remains</vt:lpstr>
      <vt:lpstr>Qualitative Research Overview</vt:lpstr>
      <vt:lpstr>Example Word Cloud</vt:lpstr>
      <vt:lpstr>Persona #1 - David</vt:lpstr>
      <vt:lpstr>David (continued)</vt:lpstr>
      <vt:lpstr>Persona #2 - Angela</vt:lpstr>
      <vt:lpstr>Angela (continued)</vt:lpstr>
      <vt:lpstr>Persona #3 - Jackie</vt:lpstr>
      <vt:lpstr>Jackie (continued)</vt:lpstr>
      <vt:lpstr>Persona 4 - Jimmy</vt:lpstr>
      <vt:lpstr>Discussion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STEM Enhancement Programs:  The National Context</dc:title>
  <dc:creator>Nathan Moon</dc:creator>
  <cp:lastModifiedBy>Moon, Nathan W</cp:lastModifiedBy>
  <cp:revision>126</cp:revision>
  <dcterms:created xsi:type="dcterms:W3CDTF">2012-03-06T17:08:15Z</dcterms:created>
  <dcterms:modified xsi:type="dcterms:W3CDTF">2019-01-31T22:24:28Z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0x0101008B140C27D34B51488A959DEFAD6AF5BA</vt:lpwstr>
  </property>
  <property fmtid="{D5CDD505-2E9C-101B-9397-08002B2CF9AE}" pid="3" name="Order">
    <vt:r8>10200</vt:r8>
  </property>
  <property fmtid="{D5CDD505-2E9C-101B-9397-08002B2CF9AE}" pid="4" name="MediaServiceImageTags">
    <vt:lpwstr/>
  </property>
</Properties>
</file>