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charts/style7.xml" ContentType="application/vnd.ms-office.chartstyle+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charts/colors2.xml" ContentType="application/vnd.ms-office.chartcolorstyle+xml"/>
  <Override PartName="/ppt/charts/style3.xml" ContentType="application/vnd.ms-office.chartstyle+xml"/>
  <Override PartName="/ppt/charts/colors6.xml" ContentType="application/vnd.ms-office.chartcolorstyle+xml"/>
  <Override PartName="/ppt/charts/chart3.xml" ContentType="application/vnd.openxmlformats-officedocument.drawingml.chart+xml"/>
  <Override PartName="/ppt/charts/chart7.xml" ContentType="application/vnd.openxmlformats-officedocument.drawingml.chart+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style6.xml" ContentType="application/vnd.ms-office.chartstyle+xml"/>
  <Override PartName="/ppt/charts/colors3.xml" ContentType="application/vnd.ms-office.chartcolorstyle+xml"/>
  <Override PartName="/ppt/charts/chart6.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5.xml" ContentType="application/vnd.ms-office.chartcolor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22"/>
  </p:notesMasterIdLst>
  <p:handoutMasterIdLst>
    <p:handoutMasterId r:id="rId23"/>
  </p:handoutMasterIdLst>
  <p:sldIdLst>
    <p:sldId id="359" r:id="rId2"/>
    <p:sldId id="389" r:id="rId3"/>
    <p:sldId id="321" r:id="rId4"/>
    <p:sldId id="322" r:id="rId5"/>
    <p:sldId id="403" r:id="rId6"/>
    <p:sldId id="391" r:id="rId7"/>
    <p:sldId id="404" r:id="rId8"/>
    <p:sldId id="406" r:id="rId9"/>
    <p:sldId id="394" r:id="rId10"/>
    <p:sldId id="395" r:id="rId11"/>
    <p:sldId id="410" r:id="rId12"/>
    <p:sldId id="396" r:id="rId13"/>
    <p:sldId id="407" r:id="rId14"/>
    <p:sldId id="398" r:id="rId15"/>
    <p:sldId id="408" r:id="rId16"/>
    <p:sldId id="400" r:id="rId17"/>
    <p:sldId id="409" r:id="rId18"/>
    <p:sldId id="405" r:id="rId19"/>
    <p:sldId id="402" r:id="rId20"/>
    <p:sldId id="32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lsa Haile" initials="EH" lastIdx="17" clrIdx="6">
    <p:extLst>
      <p:ext uri="{19B8F6BF-5375-455C-9EA6-DF929625EA0E}">
        <p15:presenceInfo xmlns:p15="http://schemas.microsoft.com/office/powerpoint/2012/main" userId="S-1-5-21-4095628063-3556742122-3606576086-158911" providerId="AD"/>
      </p:ext>
    </p:extLst>
  </p:cmAuthor>
  <p:cmAuthor id="1" name="Adrienne Call" initials="AC" lastIdx="50" clrIdx="0">
    <p:extLst>
      <p:ext uri="{19B8F6BF-5375-455C-9EA6-DF929625EA0E}">
        <p15:presenceInfo xmlns:p15="http://schemas.microsoft.com/office/powerpoint/2012/main" userId="S-1-5-21-1606980848-1604221776-839522115-58156" providerId="AD"/>
      </p:ext>
    </p:extLst>
  </p:cmAuthor>
  <p:cmAuthor id="8" name="Meagan Khau" initials="MeaganK" lastIdx="8" clrIdx="7">
    <p:extLst>
      <p:ext uri="{19B8F6BF-5375-455C-9EA6-DF929625EA0E}">
        <p15:presenceInfo xmlns:p15="http://schemas.microsoft.com/office/powerpoint/2012/main" userId="Meagan Khau" providerId="None"/>
      </p:ext>
    </p:extLst>
  </p:cmAuthor>
  <p:cmAuthor id="2" name="Natacha Clavell" initials="NC" lastIdx="26" clrIdx="1">
    <p:extLst>
      <p:ext uri="{19B8F6BF-5375-455C-9EA6-DF929625EA0E}">
        <p15:presenceInfo xmlns:p15="http://schemas.microsoft.com/office/powerpoint/2012/main" userId="S-1-5-21-1606980848-1604221776-839522115-47098" providerId="AD"/>
      </p:ext>
    </p:extLst>
  </p:cmAuthor>
  <p:cmAuthor id="3" name="Truant-Patti" initials="T" lastIdx="16" clrIdx="2">
    <p:extLst>
      <p:ext uri="{19B8F6BF-5375-455C-9EA6-DF929625EA0E}">
        <p15:presenceInfo xmlns:p15="http://schemas.microsoft.com/office/powerpoint/2012/main" userId="S-1-5-21-1606980848-1604221776-839522115-62404" providerId="AD"/>
      </p:ext>
    </p:extLst>
  </p:cmAuthor>
  <p:cmAuthor id="4" name="Lily McCutchan" initials="LM" lastIdx="2" clrIdx="3">
    <p:extLst>
      <p:ext uri="{19B8F6BF-5375-455C-9EA6-DF929625EA0E}">
        <p15:presenceInfo xmlns:p15="http://schemas.microsoft.com/office/powerpoint/2012/main" userId="S-1-5-21-1606980848-1604221776-839522115-67211" providerId="AD"/>
      </p:ext>
    </p:extLst>
  </p:cmAuthor>
  <p:cmAuthor id="5" name="Sara Rudow" initials="SR" lastIdx="1" clrIdx="4"/>
  <p:cmAuthor id="6" name="Erkan Erdem" initials="ee" lastIdx="4" clrIdx="5">
    <p:extLst>
      <p:ext uri="{19B8F6BF-5375-455C-9EA6-DF929625EA0E}">
        <p15:presenceInfo xmlns:p15="http://schemas.microsoft.com/office/powerpoint/2012/main" userId="Erkan Erde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4"/>
    <a:srgbClr val="084A9C"/>
    <a:srgbClr val="070777"/>
    <a:srgbClr val="003B70"/>
    <a:srgbClr val="4F81BD"/>
    <a:srgbClr val="3228C5"/>
    <a:srgbClr val="064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38" autoAdjust="0"/>
    <p:restoredTop sz="83429" autoAdjust="0"/>
  </p:normalViewPr>
  <p:slideViewPr>
    <p:cSldViewPr>
      <p:cViewPr varScale="1">
        <p:scale>
          <a:sx n="62" d="100"/>
          <a:sy n="62" d="100"/>
        </p:scale>
        <p:origin x="1164" y="66"/>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68615151919572"/>
          <c:y val="0"/>
          <c:w val="0.64741136171537883"/>
          <c:h val="0.86793661089872209"/>
        </c:manualLayout>
      </c:layout>
      <c:barChart>
        <c:barDir val="bar"/>
        <c:grouping val="clustered"/>
        <c:varyColors val="0"/>
        <c:ser>
          <c:idx val="0"/>
          <c:order val="0"/>
          <c:tx>
            <c:strRef>
              <c:f>Graphs!$B$2</c:f>
              <c:strCache>
                <c:ptCount val="1"/>
                <c:pt idx="0">
                  <c:v>75+</c:v>
                </c:pt>
              </c:strCache>
            </c:strRef>
          </c:tx>
          <c:spPr>
            <a:solidFill>
              <a:schemeClr val="accent2">
                <a:lumMod val="75000"/>
              </a:schemeClr>
            </a:solidFill>
            <a:ln>
              <a:noFill/>
            </a:ln>
            <a:effectLst/>
          </c:spPr>
          <c:invertIfNegative val="0"/>
          <c:dLbls>
            <c:dLbl>
              <c:idx val="0"/>
              <c:layout>
                <c:manualLayout>
                  <c:x val="0"/>
                  <c:y val="5.82877759289384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8.743166389340771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Graphs!$C$1:$I$1</c:f>
              <c:strCache>
                <c:ptCount val="7"/>
                <c:pt idx="0">
                  <c:v>Beneficiaries with no Disabilities**</c:v>
                </c:pt>
                <c:pt idx="1">
                  <c:v>Total*</c:v>
                </c:pt>
                <c:pt idx="2">
                  <c:v>Other Developmental Delays  </c:v>
                </c:pt>
                <c:pt idx="3">
                  <c:v>Learning Disabilities </c:v>
                </c:pt>
                <c:pt idx="4">
                  <c:v>Intellectual Disabilities and Related Conditions </c:v>
                </c:pt>
                <c:pt idx="5">
                  <c:v>Cerebral Palsy </c:v>
                </c:pt>
                <c:pt idx="6">
                  <c:v>Autism Spectrum Disorders </c:v>
                </c:pt>
              </c:strCache>
            </c:strRef>
          </c:cat>
          <c:val>
            <c:numRef>
              <c:f>Graphs!$C$2:$I$2</c:f>
              <c:numCache>
                <c:formatCode>0.0%</c:formatCode>
                <c:ptCount val="7"/>
                <c:pt idx="0">
                  <c:v>0.44469999999999998</c:v>
                </c:pt>
                <c:pt idx="1">
                  <c:v>8.3000000000000004E-2</c:v>
                </c:pt>
                <c:pt idx="2">
                  <c:v>6.1699999999999998E-2</c:v>
                </c:pt>
                <c:pt idx="3">
                  <c:v>0.29709999999999998</c:v>
                </c:pt>
                <c:pt idx="4">
                  <c:v>5.6000000000000001E-2</c:v>
                </c:pt>
                <c:pt idx="5">
                  <c:v>6.0699999999999997E-2</c:v>
                </c:pt>
                <c:pt idx="6">
                  <c:v>1.7399999999999999E-2</c:v>
                </c:pt>
              </c:numCache>
            </c:numRef>
          </c:val>
        </c:ser>
        <c:ser>
          <c:idx val="1"/>
          <c:order val="1"/>
          <c:tx>
            <c:strRef>
              <c:f>Graphs!$B$3</c:f>
              <c:strCache>
                <c:ptCount val="1"/>
                <c:pt idx="0">
                  <c:v>65-74</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Graphs!$C$1:$I$1</c:f>
              <c:strCache>
                <c:ptCount val="7"/>
                <c:pt idx="0">
                  <c:v>Beneficiaries with no Disabilities**</c:v>
                </c:pt>
                <c:pt idx="1">
                  <c:v>Total*</c:v>
                </c:pt>
                <c:pt idx="2">
                  <c:v>Other Developmental Delays  </c:v>
                </c:pt>
                <c:pt idx="3">
                  <c:v>Learning Disabilities </c:v>
                </c:pt>
                <c:pt idx="4">
                  <c:v>Intellectual Disabilities and Related Conditions </c:v>
                </c:pt>
                <c:pt idx="5">
                  <c:v>Cerebral Palsy </c:v>
                </c:pt>
                <c:pt idx="6">
                  <c:v>Autism Spectrum Disorders </c:v>
                </c:pt>
              </c:strCache>
            </c:strRef>
          </c:cat>
          <c:val>
            <c:numRef>
              <c:f>Graphs!$C$3:$I$3</c:f>
              <c:numCache>
                <c:formatCode>0.0%</c:formatCode>
                <c:ptCount val="7"/>
                <c:pt idx="0">
                  <c:v>0.55279999999999996</c:v>
                </c:pt>
                <c:pt idx="1">
                  <c:v>0.13980000000000001</c:v>
                </c:pt>
                <c:pt idx="2">
                  <c:v>0.14199999999999999</c:v>
                </c:pt>
                <c:pt idx="3">
                  <c:v>0.19689999999999999</c:v>
                </c:pt>
                <c:pt idx="4">
                  <c:v>0.13669999999999999</c:v>
                </c:pt>
                <c:pt idx="5">
                  <c:v>0.14460000000000001</c:v>
                </c:pt>
                <c:pt idx="6">
                  <c:v>5.8700000000000002E-2</c:v>
                </c:pt>
              </c:numCache>
            </c:numRef>
          </c:val>
        </c:ser>
        <c:ser>
          <c:idx val="2"/>
          <c:order val="2"/>
          <c:tx>
            <c:strRef>
              <c:f>Graphs!$B$4</c:f>
              <c:strCache>
                <c:ptCount val="1"/>
                <c:pt idx="0">
                  <c:v>&lt;65</c:v>
                </c:pt>
              </c:strCache>
            </c:strRef>
          </c:tx>
          <c:spPr>
            <a:solidFill>
              <a:srgbClr val="002060"/>
            </a:solidFill>
            <a:ln>
              <a:noFill/>
            </a:ln>
            <a:effectLst/>
          </c:spPr>
          <c:invertIfNegative val="0"/>
          <c:dLbls>
            <c:dLbl>
              <c:idx val="0"/>
              <c:layout>
                <c:manualLayout>
                  <c:x val="0"/>
                  <c:y val="-8.743166389340771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Graphs!$C$1:$I$1</c:f>
              <c:strCache>
                <c:ptCount val="7"/>
                <c:pt idx="0">
                  <c:v>Beneficiaries with no Disabilities**</c:v>
                </c:pt>
                <c:pt idx="1">
                  <c:v>Total*</c:v>
                </c:pt>
                <c:pt idx="2">
                  <c:v>Other Developmental Delays  </c:v>
                </c:pt>
                <c:pt idx="3">
                  <c:v>Learning Disabilities </c:v>
                </c:pt>
                <c:pt idx="4">
                  <c:v>Intellectual Disabilities and Related Conditions </c:v>
                </c:pt>
                <c:pt idx="5">
                  <c:v>Cerebral Palsy </c:v>
                </c:pt>
                <c:pt idx="6">
                  <c:v>Autism Spectrum Disorders </c:v>
                </c:pt>
              </c:strCache>
            </c:strRef>
          </c:cat>
          <c:val>
            <c:numRef>
              <c:f>Graphs!$C$4:$I$4</c:f>
              <c:numCache>
                <c:formatCode>0.0%</c:formatCode>
                <c:ptCount val="7"/>
                <c:pt idx="0">
                  <c:v>2.5000000000000001E-3</c:v>
                </c:pt>
                <c:pt idx="1">
                  <c:v>0.77729999999999999</c:v>
                </c:pt>
                <c:pt idx="2">
                  <c:v>0.79630000000000001</c:v>
                </c:pt>
                <c:pt idx="3">
                  <c:v>0.50600000000000001</c:v>
                </c:pt>
                <c:pt idx="4">
                  <c:v>0.80730000000000002</c:v>
                </c:pt>
                <c:pt idx="5">
                  <c:v>0.79479999999999995</c:v>
                </c:pt>
                <c:pt idx="6">
                  <c:v>0.92390000000000005</c:v>
                </c:pt>
              </c:numCache>
            </c:numRef>
          </c:val>
        </c:ser>
        <c:dLbls>
          <c:dLblPos val="outEnd"/>
          <c:showLegendKey val="0"/>
          <c:showVal val="1"/>
          <c:showCatName val="0"/>
          <c:showSerName val="0"/>
          <c:showPercent val="0"/>
          <c:showBubbleSize val="0"/>
        </c:dLbls>
        <c:gapWidth val="182"/>
        <c:axId val="301429400"/>
        <c:axId val="300331216"/>
      </c:barChart>
      <c:catAx>
        <c:axId val="30142940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0331216"/>
        <c:crosses val="autoZero"/>
        <c:auto val="1"/>
        <c:lblAlgn val="ctr"/>
        <c:lblOffset val="100"/>
        <c:noMultiLvlLbl val="0"/>
      </c:catAx>
      <c:valAx>
        <c:axId val="300331216"/>
        <c:scaling>
          <c:orientation val="minMax"/>
        </c:scaling>
        <c:delete val="0"/>
        <c:axPos val="b"/>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1429400"/>
        <c:crosses val="autoZero"/>
        <c:crossBetween val="between"/>
      </c:valAx>
      <c:spPr>
        <a:noFill/>
        <a:ln>
          <a:noFill/>
        </a:ln>
        <a:effectLst/>
      </c:spPr>
    </c:plotArea>
    <c:legend>
      <c:legendPos val="b"/>
      <c:layout>
        <c:manualLayout>
          <c:xMode val="edge"/>
          <c:yMode val="edge"/>
          <c:x val="0.2955342764357845"/>
          <c:y val="0.9279276928324719"/>
          <c:w val="0.68062109693184902"/>
          <c:h val="6.976791881537060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'IDD by Age Group'!$D$11</c:f>
              <c:strCache>
                <c:ptCount val="1"/>
                <c:pt idx="0">
                  <c:v>Total*</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'IDD by Age Group'!$C$12:$C$17</c:f>
              <c:strCache>
                <c:ptCount val="6"/>
                <c:pt idx="0">
                  <c:v>&lt;30</c:v>
                </c:pt>
                <c:pt idx="1">
                  <c:v>30-39</c:v>
                </c:pt>
                <c:pt idx="2">
                  <c:v>40-49</c:v>
                </c:pt>
                <c:pt idx="3">
                  <c:v>50-64</c:v>
                </c:pt>
                <c:pt idx="4">
                  <c:v>65-74</c:v>
                </c:pt>
                <c:pt idx="5">
                  <c:v>75+</c:v>
                </c:pt>
              </c:strCache>
            </c:strRef>
          </c:cat>
          <c:val>
            <c:numRef>
              <c:f>'IDD by Age Group'!$D$12:$D$17</c:f>
              <c:numCache>
                <c:formatCode>0.0%</c:formatCode>
                <c:ptCount val="6"/>
                <c:pt idx="0">
                  <c:v>0.10299999999999999</c:v>
                </c:pt>
                <c:pt idx="1">
                  <c:v>0.15809999999999999</c:v>
                </c:pt>
                <c:pt idx="2">
                  <c:v>0.18</c:v>
                </c:pt>
                <c:pt idx="3">
                  <c:v>0.33210000000000001</c:v>
                </c:pt>
                <c:pt idx="4">
                  <c:v>0.13980000000000001</c:v>
                </c:pt>
                <c:pt idx="5">
                  <c:v>8.3000000000000004E-2</c:v>
                </c:pt>
              </c:numCache>
            </c:numRef>
          </c:val>
        </c:ser>
        <c:dLbls>
          <c:showLegendKey val="0"/>
          <c:showVal val="0"/>
          <c:showCatName val="0"/>
          <c:showSerName val="0"/>
          <c:showPercent val="0"/>
          <c:showBubbleSize val="0"/>
        </c:dLbls>
        <c:gapWidth val="219"/>
        <c:overlap val="-27"/>
        <c:axId val="300328080"/>
        <c:axId val="300324160"/>
      </c:barChart>
      <c:catAx>
        <c:axId val="30032808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dirty="0"/>
                  <a:t>Age Group</a:t>
                </a:r>
              </a:p>
            </c:rich>
          </c:tx>
          <c:layout>
            <c:manualLayout>
              <c:xMode val="edge"/>
              <c:yMode val="edge"/>
              <c:x val="0.47300288477453833"/>
              <c:y val="0.9507245023975057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0324160"/>
        <c:crosses val="autoZero"/>
        <c:auto val="1"/>
        <c:lblAlgn val="ctr"/>
        <c:lblOffset val="100"/>
        <c:noMultiLvlLbl val="0"/>
      </c:catAx>
      <c:valAx>
        <c:axId val="300324160"/>
        <c:scaling>
          <c:orientation val="minMax"/>
        </c:scaling>
        <c:delete val="0"/>
        <c:axPos val="l"/>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03280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sz="1100">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19798171780251"/>
          <c:y val="0"/>
          <c:w val="0.64533724771472534"/>
          <c:h val="0.88371823301337238"/>
        </c:manualLayout>
      </c:layout>
      <c:barChart>
        <c:barDir val="bar"/>
        <c:grouping val="clustered"/>
        <c:varyColors val="0"/>
        <c:ser>
          <c:idx val="0"/>
          <c:order val="0"/>
          <c:tx>
            <c:strRef>
              <c:f>Graphs!$B$30</c:f>
              <c:strCache>
                <c:ptCount val="1"/>
                <c:pt idx="0">
                  <c:v>Male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Graphs!$C$29:$I$29</c:f>
              <c:strCache>
                <c:ptCount val="7"/>
                <c:pt idx="0">
                  <c:v>Beneficiaries with no Disabilities**</c:v>
                </c:pt>
                <c:pt idx="1">
                  <c:v>Total*</c:v>
                </c:pt>
                <c:pt idx="2">
                  <c:v>Other Developmental Delays  </c:v>
                </c:pt>
                <c:pt idx="3">
                  <c:v>Learning Disabilities </c:v>
                </c:pt>
                <c:pt idx="4">
                  <c:v>Intellectual Disabilities and Related Conditions </c:v>
                </c:pt>
                <c:pt idx="5">
                  <c:v>Cerebral Palsy </c:v>
                </c:pt>
                <c:pt idx="6">
                  <c:v>Autism Spectrum Disorders </c:v>
                </c:pt>
              </c:strCache>
            </c:strRef>
          </c:cat>
          <c:val>
            <c:numRef>
              <c:f>Graphs!$C$30:$I$30</c:f>
              <c:numCache>
                <c:formatCode>0.0%</c:formatCode>
                <c:ptCount val="7"/>
                <c:pt idx="0">
                  <c:v>0.44159999999999999</c:v>
                </c:pt>
                <c:pt idx="1">
                  <c:v>0.56120000000000003</c:v>
                </c:pt>
                <c:pt idx="2">
                  <c:v>0.54730000000000001</c:v>
                </c:pt>
                <c:pt idx="3">
                  <c:v>0.49980000000000002</c:v>
                </c:pt>
                <c:pt idx="4">
                  <c:v>0.55779999999999996</c:v>
                </c:pt>
                <c:pt idx="5">
                  <c:v>0.52380000000000004</c:v>
                </c:pt>
                <c:pt idx="6">
                  <c:v>0.73729999999999996</c:v>
                </c:pt>
              </c:numCache>
            </c:numRef>
          </c:val>
        </c:ser>
        <c:ser>
          <c:idx val="1"/>
          <c:order val="1"/>
          <c:tx>
            <c:strRef>
              <c:f>Graphs!$B$31</c:f>
              <c:strCache>
                <c:ptCount val="1"/>
                <c:pt idx="0">
                  <c:v>Female</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Graphs!$C$29:$I$29</c:f>
              <c:strCache>
                <c:ptCount val="7"/>
                <c:pt idx="0">
                  <c:v>Beneficiaries with no Disabilities**</c:v>
                </c:pt>
                <c:pt idx="1">
                  <c:v>Total*</c:v>
                </c:pt>
                <c:pt idx="2">
                  <c:v>Other Developmental Delays  </c:v>
                </c:pt>
                <c:pt idx="3">
                  <c:v>Learning Disabilities </c:v>
                </c:pt>
                <c:pt idx="4">
                  <c:v>Intellectual Disabilities and Related Conditions </c:v>
                </c:pt>
                <c:pt idx="5">
                  <c:v>Cerebral Palsy </c:v>
                </c:pt>
                <c:pt idx="6">
                  <c:v>Autism Spectrum Disorders </c:v>
                </c:pt>
              </c:strCache>
            </c:strRef>
          </c:cat>
          <c:val>
            <c:numRef>
              <c:f>Graphs!$C$31:$I$31</c:f>
              <c:numCache>
                <c:formatCode>0.0%</c:formatCode>
                <c:ptCount val="7"/>
                <c:pt idx="0">
                  <c:v>0.55840000000000001</c:v>
                </c:pt>
                <c:pt idx="1">
                  <c:v>0.43880000000000002</c:v>
                </c:pt>
                <c:pt idx="2">
                  <c:v>0.45269999999999999</c:v>
                </c:pt>
                <c:pt idx="3">
                  <c:v>0.50019999999999998</c:v>
                </c:pt>
                <c:pt idx="4">
                  <c:v>0.44219999999999998</c:v>
                </c:pt>
                <c:pt idx="5">
                  <c:v>0.47620000000000001</c:v>
                </c:pt>
                <c:pt idx="6">
                  <c:v>0.26269999999999999</c:v>
                </c:pt>
              </c:numCache>
            </c:numRef>
          </c:val>
        </c:ser>
        <c:dLbls>
          <c:dLblPos val="outEnd"/>
          <c:showLegendKey val="0"/>
          <c:showVal val="1"/>
          <c:showCatName val="0"/>
          <c:showSerName val="0"/>
          <c:showPercent val="0"/>
          <c:showBubbleSize val="0"/>
        </c:dLbls>
        <c:gapWidth val="182"/>
        <c:axId val="363824512"/>
        <c:axId val="363826864"/>
      </c:barChart>
      <c:catAx>
        <c:axId val="363824512"/>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63826864"/>
        <c:crosses val="autoZero"/>
        <c:auto val="1"/>
        <c:lblAlgn val="ctr"/>
        <c:lblOffset val="100"/>
        <c:noMultiLvlLbl val="0"/>
      </c:catAx>
      <c:valAx>
        <c:axId val="363826864"/>
        <c:scaling>
          <c:orientation val="minMax"/>
        </c:scaling>
        <c:delete val="0"/>
        <c:axPos val="b"/>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63824512"/>
        <c:crosses val="autoZero"/>
        <c:crossBetween val="between"/>
      </c:valAx>
      <c:spPr>
        <a:noFill/>
        <a:ln>
          <a:noFill/>
        </a:ln>
        <a:effectLst/>
      </c:spPr>
    </c:plotArea>
    <c:legend>
      <c:legendPos val="b"/>
      <c:layout>
        <c:manualLayout>
          <c:xMode val="edge"/>
          <c:yMode val="edge"/>
          <c:x val="0.2311161643587655"/>
          <c:y val="0.92187455018752584"/>
          <c:w val="0.75123744230247091"/>
          <c:h val="7.812554680664916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83658564418576"/>
          <c:y val="0"/>
          <c:w val="0.72485541481227889"/>
          <c:h val="0.90139857517810273"/>
        </c:manualLayout>
      </c:layout>
      <c:barChart>
        <c:barDir val="bar"/>
        <c:grouping val="clustered"/>
        <c:varyColors val="0"/>
        <c:ser>
          <c:idx val="0"/>
          <c:order val="0"/>
          <c:tx>
            <c:strRef>
              <c:f>Graphs!$L$59</c:f>
              <c:strCache>
                <c:ptCount val="1"/>
                <c:pt idx="0">
                  <c:v>White</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Graphs!$M$58:$N$58</c:f>
              <c:strCache>
                <c:ptCount val="2"/>
                <c:pt idx="0">
                  <c:v>Beneficiaries with no Disabilities**</c:v>
                </c:pt>
                <c:pt idx="1">
                  <c:v>Total*</c:v>
                </c:pt>
              </c:strCache>
            </c:strRef>
          </c:cat>
          <c:val>
            <c:numRef>
              <c:f>Graphs!$M$59:$N$59</c:f>
              <c:numCache>
                <c:formatCode>0.0%</c:formatCode>
                <c:ptCount val="2"/>
                <c:pt idx="0">
                  <c:v>0.82350000000000001</c:v>
                </c:pt>
                <c:pt idx="1">
                  <c:v>0.75860000000000005</c:v>
                </c:pt>
              </c:numCache>
            </c:numRef>
          </c:val>
        </c:ser>
        <c:ser>
          <c:idx val="1"/>
          <c:order val="1"/>
          <c:tx>
            <c:strRef>
              <c:f>Graphs!$L$60</c:f>
              <c:strCache>
                <c:ptCount val="1"/>
                <c:pt idx="0">
                  <c:v>Black</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Graphs!$M$58:$N$58</c:f>
              <c:strCache>
                <c:ptCount val="2"/>
                <c:pt idx="0">
                  <c:v>Beneficiaries with no Disabilities**</c:v>
                </c:pt>
                <c:pt idx="1">
                  <c:v>Total*</c:v>
                </c:pt>
              </c:strCache>
            </c:strRef>
          </c:cat>
          <c:val>
            <c:numRef>
              <c:f>Graphs!$M$60:$N$60</c:f>
              <c:numCache>
                <c:formatCode>0.0%</c:formatCode>
                <c:ptCount val="2"/>
                <c:pt idx="0">
                  <c:v>6.6100000000000006E-2</c:v>
                </c:pt>
                <c:pt idx="1">
                  <c:v>0.13950000000000001</c:v>
                </c:pt>
              </c:numCache>
            </c:numRef>
          </c:val>
        </c:ser>
        <c:ser>
          <c:idx val="2"/>
          <c:order val="2"/>
          <c:tx>
            <c:strRef>
              <c:f>Graphs!$L$61</c:f>
              <c:strCache>
                <c:ptCount val="1"/>
                <c:pt idx="0">
                  <c:v>Hispanic</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Graphs!$M$58:$N$58</c:f>
              <c:strCache>
                <c:ptCount val="2"/>
                <c:pt idx="0">
                  <c:v>Beneficiaries with no Disabilities**</c:v>
                </c:pt>
                <c:pt idx="1">
                  <c:v>Total*</c:v>
                </c:pt>
              </c:strCache>
            </c:strRef>
          </c:cat>
          <c:val>
            <c:numRef>
              <c:f>Graphs!$M$61:$N$61</c:f>
              <c:numCache>
                <c:formatCode>0.0%</c:formatCode>
                <c:ptCount val="2"/>
                <c:pt idx="0">
                  <c:v>5.1799999999999999E-2</c:v>
                </c:pt>
                <c:pt idx="1">
                  <c:v>6.6400000000000001E-2</c:v>
                </c:pt>
              </c:numCache>
            </c:numRef>
          </c:val>
        </c:ser>
        <c:ser>
          <c:idx val="3"/>
          <c:order val="3"/>
          <c:tx>
            <c:strRef>
              <c:f>Graphs!$L$62</c:f>
              <c:strCache>
                <c:ptCount val="1"/>
                <c:pt idx="0">
                  <c:v>Asian and Pacific Islander</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Graphs!$M$58:$N$58</c:f>
              <c:strCache>
                <c:ptCount val="2"/>
                <c:pt idx="0">
                  <c:v>Beneficiaries with no Disabilities**</c:v>
                </c:pt>
                <c:pt idx="1">
                  <c:v>Total*</c:v>
                </c:pt>
              </c:strCache>
            </c:strRef>
          </c:cat>
          <c:val>
            <c:numRef>
              <c:f>Graphs!$M$62:$N$62</c:f>
              <c:numCache>
                <c:formatCode>0.0%</c:formatCode>
                <c:ptCount val="2"/>
                <c:pt idx="0">
                  <c:v>0.03</c:v>
                </c:pt>
                <c:pt idx="1">
                  <c:v>1.38E-2</c:v>
                </c:pt>
              </c:numCache>
            </c:numRef>
          </c:val>
        </c:ser>
        <c:ser>
          <c:idx val="4"/>
          <c:order val="4"/>
          <c:tx>
            <c:strRef>
              <c:f>Graphs!$L$63</c:f>
              <c:strCache>
                <c:ptCount val="1"/>
                <c:pt idx="0">
                  <c:v>American Indian and Alaska Native</c:v>
                </c:pt>
              </c:strCache>
            </c:strRef>
          </c:tx>
          <c:spPr>
            <a:solidFill>
              <a:srgbClr val="FFC000"/>
            </a:solidFill>
            <a:ln>
              <a:noFill/>
            </a:ln>
            <a:effectLst/>
          </c:spPr>
          <c:invertIfNegative val="0"/>
          <c:dLbls>
            <c:dLbl>
              <c:idx val="0"/>
              <c:layout>
                <c:manualLayout>
                  <c:x val="-5.7803468208092483E-3"/>
                  <c:y val="-6.9940367359050146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Graphs!$M$58:$N$58</c:f>
              <c:strCache>
                <c:ptCount val="2"/>
                <c:pt idx="0">
                  <c:v>Beneficiaries with no Disabilities**</c:v>
                </c:pt>
                <c:pt idx="1">
                  <c:v>Total*</c:v>
                </c:pt>
              </c:strCache>
            </c:strRef>
          </c:cat>
          <c:val>
            <c:numRef>
              <c:f>Graphs!$M$63:$N$63</c:f>
              <c:numCache>
                <c:formatCode>0.0%</c:formatCode>
                <c:ptCount val="2"/>
                <c:pt idx="0">
                  <c:v>4.0000000000000001E-3</c:v>
                </c:pt>
                <c:pt idx="1">
                  <c:v>8.0000000000000002E-3</c:v>
                </c:pt>
              </c:numCache>
            </c:numRef>
          </c:val>
        </c:ser>
        <c:dLbls>
          <c:dLblPos val="outEnd"/>
          <c:showLegendKey val="0"/>
          <c:showVal val="1"/>
          <c:showCatName val="0"/>
          <c:showSerName val="0"/>
          <c:showPercent val="0"/>
          <c:showBubbleSize val="0"/>
        </c:dLbls>
        <c:gapWidth val="182"/>
        <c:axId val="363828824"/>
        <c:axId val="363828432"/>
      </c:barChart>
      <c:catAx>
        <c:axId val="363828824"/>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63828432"/>
        <c:crosses val="autoZero"/>
        <c:auto val="1"/>
        <c:lblAlgn val="ctr"/>
        <c:lblOffset val="100"/>
        <c:noMultiLvlLbl val="0"/>
      </c:catAx>
      <c:valAx>
        <c:axId val="363828432"/>
        <c:scaling>
          <c:orientation val="minMax"/>
        </c:scaling>
        <c:delete val="0"/>
        <c:axPos val="b"/>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63828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19798171780251"/>
          <c:y val="0"/>
          <c:w val="0.64133224726219562"/>
          <c:h val="0.86793661089872209"/>
        </c:manualLayout>
      </c:layout>
      <c:barChart>
        <c:barDir val="bar"/>
        <c:grouping val="clustered"/>
        <c:varyColors val="0"/>
        <c:ser>
          <c:idx val="0"/>
          <c:order val="0"/>
          <c:tx>
            <c:strRef>
              <c:f>Graphs!$B$97</c:f>
              <c:strCache>
                <c:ptCount val="1"/>
                <c:pt idx="0">
                  <c:v>No Dual Status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Graphs!$C$96:$I$96</c:f>
              <c:strCache>
                <c:ptCount val="7"/>
                <c:pt idx="0">
                  <c:v>Beneficiaries with no Disabilities**</c:v>
                </c:pt>
                <c:pt idx="1">
                  <c:v>Total*</c:v>
                </c:pt>
                <c:pt idx="2">
                  <c:v>Other Developmental Delays  </c:v>
                </c:pt>
                <c:pt idx="3">
                  <c:v>Learning Disabilities </c:v>
                </c:pt>
                <c:pt idx="4">
                  <c:v>Intellectual Disabilities and Related Conditions </c:v>
                </c:pt>
                <c:pt idx="5">
                  <c:v>Cerebral Palsy </c:v>
                </c:pt>
                <c:pt idx="6">
                  <c:v>Autism Spectrum Disorders </c:v>
                </c:pt>
              </c:strCache>
            </c:strRef>
          </c:cat>
          <c:val>
            <c:numRef>
              <c:f>Graphs!$C$97:$I$97</c:f>
              <c:numCache>
                <c:formatCode>0.0%</c:formatCode>
                <c:ptCount val="7"/>
                <c:pt idx="0">
                  <c:v>0.94479999999999997</c:v>
                </c:pt>
                <c:pt idx="1">
                  <c:v>0.1656</c:v>
                </c:pt>
                <c:pt idx="2">
                  <c:v>0.1305</c:v>
                </c:pt>
                <c:pt idx="3">
                  <c:v>0.39979999999999999</c:v>
                </c:pt>
                <c:pt idx="4">
                  <c:v>0.1013</c:v>
                </c:pt>
                <c:pt idx="5">
                  <c:v>0.1646</c:v>
                </c:pt>
                <c:pt idx="6">
                  <c:v>0.1338</c:v>
                </c:pt>
              </c:numCache>
            </c:numRef>
          </c:val>
        </c:ser>
        <c:ser>
          <c:idx val="1"/>
          <c:order val="1"/>
          <c:tx>
            <c:strRef>
              <c:f>Graphs!$B$98</c:f>
              <c:strCache>
                <c:ptCount val="1"/>
                <c:pt idx="0">
                  <c:v>Partial Dual Status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Graphs!$C$96:$I$96</c:f>
              <c:strCache>
                <c:ptCount val="7"/>
                <c:pt idx="0">
                  <c:v>Beneficiaries with no Disabilities**</c:v>
                </c:pt>
                <c:pt idx="1">
                  <c:v>Total*</c:v>
                </c:pt>
                <c:pt idx="2">
                  <c:v>Other Developmental Delays  </c:v>
                </c:pt>
                <c:pt idx="3">
                  <c:v>Learning Disabilities </c:v>
                </c:pt>
                <c:pt idx="4">
                  <c:v>Intellectual Disabilities and Related Conditions </c:v>
                </c:pt>
                <c:pt idx="5">
                  <c:v>Cerebral Palsy </c:v>
                </c:pt>
                <c:pt idx="6">
                  <c:v>Autism Spectrum Disorders </c:v>
                </c:pt>
              </c:strCache>
            </c:strRef>
          </c:cat>
          <c:val>
            <c:numRef>
              <c:f>Graphs!$C$98:$I$98</c:f>
              <c:numCache>
                <c:formatCode>0.0%</c:formatCode>
                <c:ptCount val="7"/>
                <c:pt idx="0">
                  <c:v>8.6E-3</c:v>
                </c:pt>
                <c:pt idx="1">
                  <c:v>5.0900000000000001E-2</c:v>
                </c:pt>
                <c:pt idx="2">
                  <c:v>6.2600000000000003E-2</c:v>
                </c:pt>
                <c:pt idx="3">
                  <c:v>7.1800000000000003E-2</c:v>
                </c:pt>
                <c:pt idx="4">
                  <c:v>4.5699999999999998E-2</c:v>
                </c:pt>
                <c:pt idx="5">
                  <c:v>4.4299999999999999E-2</c:v>
                </c:pt>
                <c:pt idx="6">
                  <c:v>5.1900000000000002E-2</c:v>
                </c:pt>
              </c:numCache>
            </c:numRef>
          </c:val>
        </c:ser>
        <c:ser>
          <c:idx val="2"/>
          <c:order val="2"/>
          <c:tx>
            <c:strRef>
              <c:f>Graphs!$B$99</c:f>
              <c:strCache>
                <c:ptCount val="1"/>
                <c:pt idx="0">
                  <c:v>Full Dual Status</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Graphs!$C$96:$I$96</c:f>
              <c:strCache>
                <c:ptCount val="7"/>
                <c:pt idx="0">
                  <c:v>Beneficiaries with no Disabilities**</c:v>
                </c:pt>
                <c:pt idx="1">
                  <c:v>Total*</c:v>
                </c:pt>
                <c:pt idx="2">
                  <c:v>Other Developmental Delays  </c:v>
                </c:pt>
                <c:pt idx="3">
                  <c:v>Learning Disabilities </c:v>
                </c:pt>
                <c:pt idx="4">
                  <c:v>Intellectual Disabilities and Related Conditions </c:v>
                </c:pt>
                <c:pt idx="5">
                  <c:v>Cerebral Palsy </c:v>
                </c:pt>
                <c:pt idx="6">
                  <c:v>Autism Spectrum Disorders </c:v>
                </c:pt>
              </c:strCache>
            </c:strRef>
          </c:cat>
          <c:val>
            <c:numRef>
              <c:f>Graphs!$C$99:$I$99</c:f>
              <c:numCache>
                <c:formatCode>0.0%</c:formatCode>
                <c:ptCount val="7"/>
                <c:pt idx="0">
                  <c:v>4.65E-2</c:v>
                </c:pt>
                <c:pt idx="1">
                  <c:v>0.78349999999999997</c:v>
                </c:pt>
                <c:pt idx="2">
                  <c:v>0.80689999999999995</c:v>
                </c:pt>
                <c:pt idx="3">
                  <c:v>0.52839999999999998</c:v>
                </c:pt>
                <c:pt idx="4">
                  <c:v>0.85299999999999998</c:v>
                </c:pt>
                <c:pt idx="5">
                  <c:v>0.79110000000000003</c:v>
                </c:pt>
                <c:pt idx="6">
                  <c:v>0.81430000000000002</c:v>
                </c:pt>
              </c:numCache>
            </c:numRef>
          </c:val>
        </c:ser>
        <c:dLbls>
          <c:dLblPos val="outEnd"/>
          <c:showLegendKey val="0"/>
          <c:showVal val="1"/>
          <c:showCatName val="0"/>
          <c:showSerName val="0"/>
          <c:showPercent val="0"/>
          <c:showBubbleSize val="0"/>
        </c:dLbls>
        <c:gapWidth val="182"/>
        <c:axId val="363828040"/>
        <c:axId val="363822944"/>
      </c:barChart>
      <c:catAx>
        <c:axId val="36382804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63822944"/>
        <c:crosses val="autoZero"/>
        <c:auto val="1"/>
        <c:lblAlgn val="ctr"/>
        <c:lblOffset val="100"/>
        <c:noMultiLvlLbl val="0"/>
      </c:catAx>
      <c:valAx>
        <c:axId val="363822944"/>
        <c:scaling>
          <c:orientation val="minMax"/>
        </c:scaling>
        <c:delete val="0"/>
        <c:axPos val="b"/>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63828040"/>
        <c:crosses val="autoZero"/>
        <c:crossBetween val="between"/>
      </c:valAx>
      <c:spPr>
        <a:noFill/>
        <a:ln>
          <a:noFill/>
        </a:ln>
        <a:effectLst/>
      </c:spPr>
    </c:plotArea>
    <c:legend>
      <c:legendPos val="b"/>
      <c:layout>
        <c:manualLayout>
          <c:xMode val="edge"/>
          <c:yMode val="edge"/>
          <c:x val="0.27943633158614817"/>
          <c:y val="0.94310764666122415"/>
          <c:w val="0.69427798895827675"/>
          <c:h val="4.377462544808358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18486819582336"/>
          <c:y val="1.5873015873015872E-2"/>
          <c:w val="0.72109414584046561"/>
          <c:h val="0.84600779069282994"/>
        </c:manualLayout>
      </c:layout>
      <c:barChart>
        <c:barDir val="bar"/>
        <c:grouping val="clustered"/>
        <c:varyColors val="0"/>
        <c:ser>
          <c:idx val="0"/>
          <c:order val="0"/>
          <c:tx>
            <c:strRef>
              <c:f>Graphs!$L$132</c:f>
              <c:strCache>
                <c:ptCount val="1"/>
                <c:pt idx="0">
                  <c:v>Metropolitan</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Graphs!$M$131:$N$131</c:f>
              <c:strCache>
                <c:ptCount val="2"/>
                <c:pt idx="0">
                  <c:v>Beneficiaries with no Disabilities**</c:v>
                </c:pt>
                <c:pt idx="1">
                  <c:v>Total*</c:v>
                </c:pt>
              </c:strCache>
            </c:strRef>
          </c:cat>
          <c:val>
            <c:numRef>
              <c:f>Graphs!$M$132:$N$132</c:f>
              <c:numCache>
                <c:formatCode>0.0%</c:formatCode>
                <c:ptCount val="2"/>
                <c:pt idx="0">
                  <c:v>0.78320000000000001</c:v>
                </c:pt>
                <c:pt idx="1">
                  <c:v>0.78669999999999995</c:v>
                </c:pt>
              </c:numCache>
            </c:numRef>
          </c:val>
        </c:ser>
        <c:ser>
          <c:idx val="1"/>
          <c:order val="1"/>
          <c:tx>
            <c:strRef>
              <c:f>Graphs!$L$133</c:f>
              <c:strCache>
                <c:ptCount val="1"/>
                <c:pt idx="0">
                  <c:v>Micropolitan</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Graphs!$M$131:$N$131</c:f>
              <c:strCache>
                <c:ptCount val="2"/>
                <c:pt idx="0">
                  <c:v>Beneficiaries with no Disabilities**</c:v>
                </c:pt>
                <c:pt idx="1">
                  <c:v>Total*</c:v>
                </c:pt>
              </c:strCache>
            </c:strRef>
          </c:cat>
          <c:val>
            <c:numRef>
              <c:f>Graphs!$M$133:$N$133</c:f>
              <c:numCache>
                <c:formatCode>0.0%</c:formatCode>
                <c:ptCount val="2"/>
                <c:pt idx="0">
                  <c:v>0.121</c:v>
                </c:pt>
                <c:pt idx="1">
                  <c:v>0.13159999999999999</c:v>
                </c:pt>
              </c:numCache>
            </c:numRef>
          </c:val>
        </c:ser>
        <c:ser>
          <c:idx val="2"/>
          <c:order val="2"/>
          <c:tx>
            <c:strRef>
              <c:f>Graphs!$L$134</c:f>
              <c:strCache>
                <c:ptCount val="1"/>
                <c:pt idx="0">
                  <c:v>Non-CBSA</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Graphs!$M$131:$N$131</c:f>
              <c:strCache>
                <c:ptCount val="2"/>
                <c:pt idx="0">
                  <c:v>Beneficiaries with no Disabilities**</c:v>
                </c:pt>
                <c:pt idx="1">
                  <c:v>Total*</c:v>
                </c:pt>
              </c:strCache>
            </c:strRef>
          </c:cat>
          <c:val>
            <c:numRef>
              <c:f>Graphs!$M$134:$N$134</c:f>
              <c:numCache>
                <c:formatCode>0.0%</c:formatCode>
                <c:ptCount val="2"/>
                <c:pt idx="0">
                  <c:v>9.5799999999999996E-2</c:v>
                </c:pt>
                <c:pt idx="1">
                  <c:v>8.1699999999999995E-2</c:v>
                </c:pt>
              </c:numCache>
            </c:numRef>
          </c:val>
        </c:ser>
        <c:dLbls>
          <c:dLblPos val="outEnd"/>
          <c:showLegendKey val="0"/>
          <c:showVal val="1"/>
          <c:showCatName val="0"/>
          <c:showSerName val="0"/>
          <c:showPercent val="0"/>
          <c:showBubbleSize val="0"/>
        </c:dLbls>
        <c:gapWidth val="182"/>
        <c:axId val="363823336"/>
        <c:axId val="363823728"/>
      </c:barChart>
      <c:catAx>
        <c:axId val="363823336"/>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63823728"/>
        <c:crosses val="autoZero"/>
        <c:auto val="1"/>
        <c:lblAlgn val="ctr"/>
        <c:lblOffset val="100"/>
        <c:noMultiLvlLbl val="0"/>
      </c:catAx>
      <c:valAx>
        <c:axId val="363823728"/>
        <c:scaling>
          <c:orientation val="minMax"/>
        </c:scaling>
        <c:delete val="0"/>
        <c:axPos val="b"/>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63823336"/>
        <c:crosses val="autoZero"/>
        <c:crossBetween val="between"/>
      </c:valAx>
      <c:spPr>
        <a:noFill/>
        <a:ln>
          <a:noFill/>
        </a:ln>
        <a:effectLst/>
      </c:spPr>
    </c:plotArea>
    <c:legend>
      <c:legendPos val="b"/>
      <c:layout>
        <c:manualLayout>
          <c:xMode val="edge"/>
          <c:yMode val="edge"/>
          <c:x val="0.22429567499714703"/>
          <c:y val="0.94895325584301959"/>
          <c:w val="0.74126372246947403"/>
          <c:h val="5.104674415698037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88672596480995"/>
          <c:y val="0"/>
          <c:w val="0.69273901526198112"/>
          <c:h val="0.85734387368245635"/>
        </c:manualLayout>
      </c:layout>
      <c:barChart>
        <c:barDir val="bar"/>
        <c:grouping val="clustered"/>
        <c:varyColors val="0"/>
        <c:ser>
          <c:idx val="0"/>
          <c:order val="0"/>
          <c:tx>
            <c:strRef>
              <c:f>'Chronic Conditions'!$A$11</c:f>
              <c:strCache>
                <c:ptCount val="1"/>
                <c:pt idx="0">
                  <c:v>Obesity</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'Chronic Conditions'!$B$10:$C$10</c:f>
              <c:strCache>
                <c:ptCount val="2"/>
                <c:pt idx="0">
                  <c:v>Beneficiaries with no Disabilities** </c:v>
                </c:pt>
                <c:pt idx="1">
                  <c:v>Total*</c:v>
                </c:pt>
              </c:strCache>
            </c:strRef>
          </c:cat>
          <c:val>
            <c:numRef>
              <c:f>'Chronic Conditions'!$B$11:$C$11</c:f>
              <c:numCache>
                <c:formatCode>0.0%</c:formatCode>
                <c:ptCount val="2"/>
                <c:pt idx="0">
                  <c:v>0.10009999999999999</c:v>
                </c:pt>
                <c:pt idx="1">
                  <c:v>0.21740000000000001</c:v>
                </c:pt>
              </c:numCache>
            </c:numRef>
          </c:val>
        </c:ser>
        <c:ser>
          <c:idx val="1"/>
          <c:order val="1"/>
          <c:tx>
            <c:strRef>
              <c:f>'Chronic Conditions'!$A$12</c:f>
              <c:strCache>
                <c:ptCount val="1"/>
                <c:pt idx="0">
                  <c:v>Hypertension</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'Chronic Conditions'!$B$10:$C$10</c:f>
              <c:strCache>
                <c:ptCount val="2"/>
                <c:pt idx="0">
                  <c:v>Beneficiaries with no Disabilities** </c:v>
                </c:pt>
                <c:pt idx="1">
                  <c:v>Total*</c:v>
                </c:pt>
              </c:strCache>
            </c:strRef>
          </c:cat>
          <c:val>
            <c:numRef>
              <c:f>'Chronic Conditions'!$B$12:$C$12</c:f>
              <c:numCache>
                <c:formatCode>0.0%</c:formatCode>
                <c:ptCount val="2"/>
                <c:pt idx="0">
                  <c:v>0.70140000000000002</c:v>
                </c:pt>
                <c:pt idx="1">
                  <c:v>0.55830000000000002</c:v>
                </c:pt>
              </c:numCache>
            </c:numRef>
          </c:val>
        </c:ser>
        <c:ser>
          <c:idx val="2"/>
          <c:order val="2"/>
          <c:tx>
            <c:strRef>
              <c:f>'Chronic Conditions'!$A$13</c:f>
              <c:strCache>
                <c:ptCount val="1"/>
                <c:pt idx="0">
                  <c:v>Diabetes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'Chronic Conditions'!$B$10:$C$10</c:f>
              <c:strCache>
                <c:ptCount val="2"/>
                <c:pt idx="0">
                  <c:v>Beneficiaries with no Disabilities** </c:v>
                </c:pt>
                <c:pt idx="1">
                  <c:v>Total*</c:v>
                </c:pt>
              </c:strCache>
            </c:strRef>
          </c:cat>
          <c:val>
            <c:numRef>
              <c:f>'Chronic Conditions'!$B$13:$C$13</c:f>
              <c:numCache>
                <c:formatCode>0.0%</c:formatCode>
                <c:ptCount val="2"/>
                <c:pt idx="0">
                  <c:v>0.27910000000000001</c:v>
                </c:pt>
                <c:pt idx="1">
                  <c:v>0.32440000000000002</c:v>
                </c:pt>
              </c:numCache>
            </c:numRef>
          </c:val>
        </c:ser>
        <c:ser>
          <c:idx val="3"/>
          <c:order val="3"/>
          <c:tx>
            <c:strRef>
              <c:f>'Chronic Conditions'!$A$14</c:f>
              <c:strCache>
                <c:ptCount val="1"/>
                <c:pt idx="0">
                  <c:v>Congestive Heart Failure</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'Chronic Conditions'!$B$10:$C$10</c:f>
              <c:strCache>
                <c:ptCount val="2"/>
                <c:pt idx="0">
                  <c:v>Beneficiaries with no Disabilities** </c:v>
                </c:pt>
                <c:pt idx="1">
                  <c:v>Total*</c:v>
                </c:pt>
              </c:strCache>
            </c:strRef>
          </c:cat>
          <c:val>
            <c:numRef>
              <c:f>'Chronic Conditions'!$B$14:$C$14</c:f>
              <c:numCache>
                <c:formatCode>0.0%</c:formatCode>
                <c:ptCount val="2"/>
                <c:pt idx="0">
                  <c:v>0.14380000000000001</c:v>
                </c:pt>
                <c:pt idx="1">
                  <c:v>0.2029</c:v>
                </c:pt>
              </c:numCache>
            </c:numRef>
          </c:val>
        </c:ser>
        <c:ser>
          <c:idx val="4"/>
          <c:order val="4"/>
          <c:tx>
            <c:strRef>
              <c:f>'Chronic Conditions'!$A$15</c:f>
              <c:strCache>
                <c:ptCount val="1"/>
                <c:pt idx="0">
                  <c:v>Chronic Obstructive Pulmonary Disease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'Chronic Conditions'!$B$10:$C$10</c:f>
              <c:strCache>
                <c:ptCount val="2"/>
                <c:pt idx="0">
                  <c:v>Beneficiaries with no Disabilities** </c:v>
                </c:pt>
                <c:pt idx="1">
                  <c:v>Total*</c:v>
                </c:pt>
              </c:strCache>
            </c:strRef>
          </c:cat>
          <c:val>
            <c:numRef>
              <c:f>'Chronic Conditions'!$B$15:$C$15</c:f>
              <c:numCache>
                <c:formatCode>0.0%</c:formatCode>
                <c:ptCount val="2"/>
                <c:pt idx="0">
                  <c:v>0.1439</c:v>
                </c:pt>
                <c:pt idx="1">
                  <c:v>0.20610000000000001</c:v>
                </c:pt>
              </c:numCache>
            </c:numRef>
          </c:val>
        </c:ser>
        <c:ser>
          <c:idx val="5"/>
          <c:order val="5"/>
          <c:tx>
            <c:strRef>
              <c:f>'Chronic Conditions'!$A$16</c:f>
              <c:strCache>
                <c:ptCount val="1"/>
                <c:pt idx="0">
                  <c:v>Chronic Kidney Disease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'Chronic Conditions'!$B$10:$C$10</c:f>
              <c:strCache>
                <c:ptCount val="2"/>
                <c:pt idx="0">
                  <c:v>Beneficiaries with no Disabilities** </c:v>
                </c:pt>
                <c:pt idx="1">
                  <c:v>Total*</c:v>
                </c:pt>
              </c:strCache>
            </c:strRef>
          </c:cat>
          <c:val>
            <c:numRef>
              <c:f>'Chronic Conditions'!$B$16:$C$16</c:f>
              <c:numCache>
                <c:formatCode>0.0%</c:formatCode>
                <c:ptCount val="2"/>
                <c:pt idx="0">
                  <c:v>0.2059</c:v>
                </c:pt>
                <c:pt idx="1">
                  <c:v>0.26490000000000002</c:v>
                </c:pt>
              </c:numCache>
            </c:numRef>
          </c:val>
        </c:ser>
        <c:dLbls>
          <c:dLblPos val="outEnd"/>
          <c:showLegendKey val="0"/>
          <c:showVal val="1"/>
          <c:showCatName val="0"/>
          <c:showSerName val="0"/>
          <c:showPercent val="0"/>
          <c:showBubbleSize val="0"/>
        </c:dLbls>
        <c:gapWidth val="182"/>
        <c:axId val="363829608"/>
        <c:axId val="300325336"/>
      </c:barChart>
      <c:catAx>
        <c:axId val="36382960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0325336"/>
        <c:crosses val="autoZero"/>
        <c:auto val="1"/>
        <c:lblAlgn val="ctr"/>
        <c:lblOffset val="100"/>
        <c:noMultiLvlLbl val="0"/>
      </c:catAx>
      <c:valAx>
        <c:axId val="300325336"/>
        <c:scaling>
          <c:orientation val="minMax"/>
        </c:scaling>
        <c:delete val="0"/>
        <c:axPos val="b"/>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63829608"/>
        <c:crosses val="autoZero"/>
        <c:crossBetween val="between"/>
      </c:valAx>
      <c:spPr>
        <a:noFill/>
        <a:ln>
          <a:noFill/>
        </a:ln>
        <a:effectLst/>
      </c:spPr>
    </c:plotArea>
    <c:legend>
      <c:legendPos val="b"/>
      <c:layout>
        <c:manualLayout>
          <c:xMode val="edge"/>
          <c:yMode val="edge"/>
          <c:x val="1.804795586992304E-3"/>
          <c:y val="0.92053409990417867"/>
          <c:w val="0.98594439583940896"/>
          <c:h val="7.946590009582135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'Mental Health Conditions'!$B$84</c:f>
              <c:strCache>
                <c:ptCount val="1"/>
                <c:pt idx="0">
                  <c:v>Total*</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'Mental Health Conditions'!$A$85:$A$91</c:f>
              <c:strCache>
                <c:ptCount val="7"/>
                <c:pt idx="0">
                  <c:v>ADHD and Other Conduct Disorders</c:v>
                </c:pt>
                <c:pt idx="1">
                  <c:v>Anxiety</c:v>
                </c:pt>
                <c:pt idx="2">
                  <c:v>Bipolar Disorder</c:v>
                </c:pt>
                <c:pt idx="3">
                  <c:v>Major Depressive Affective Disorder</c:v>
                </c:pt>
                <c:pt idx="4">
                  <c:v>Personality Disorders</c:v>
                </c:pt>
                <c:pt idx="5">
                  <c:v>Post-Traumatic Stress Disorder</c:v>
                </c:pt>
                <c:pt idx="6">
                  <c:v>Schizophrenia and Other Psychotic Disorders</c:v>
                </c:pt>
              </c:strCache>
            </c:strRef>
          </c:cat>
          <c:val>
            <c:numRef>
              <c:f>'Mental Health Conditions'!$B$85:$B$91</c:f>
              <c:numCache>
                <c:formatCode>0.00%</c:formatCode>
                <c:ptCount val="7"/>
                <c:pt idx="0">
                  <c:v>0.14280000000000001</c:v>
                </c:pt>
                <c:pt idx="1">
                  <c:v>0.31530000000000002</c:v>
                </c:pt>
                <c:pt idx="2">
                  <c:v>0.18429999999999999</c:v>
                </c:pt>
                <c:pt idx="3">
                  <c:v>0.28899999999999998</c:v>
                </c:pt>
                <c:pt idx="4">
                  <c:v>5.6099999999999997E-2</c:v>
                </c:pt>
                <c:pt idx="5">
                  <c:v>2.8400000000000002E-2</c:v>
                </c:pt>
                <c:pt idx="6">
                  <c:v>0.20399999999999999</c:v>
                </c:pt>
              </c:numCache>
            </c:numRef>
          </c:val>
        </c:ser>
        <c:dLbls>
          <c:showLegendKey val="0"/>
          <c:showVal val="0"/>
          <c:showCatName val="0"/>
          <c:showSerName val="0"/>
          <c:showPercent val="0"/>
          <c:showBubbleSize val="0"/>
        </c:dLbls>
        <c:gapWidth val="182"/>
        <c:axId val="363825296"/>
        <c:axId val="363825688"/>
      </c:barChart>
      <c:catAx>
        <c:axId val="363825296"/>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63825688"/>
        <c:crosses val="autoZero"/>
        <c:auto val="1"/>
        <c:lblAlgn val="ctr"/>
        <c:lblOffset val="100"/>
        <c:noMultiLvlLbl val="0"/>
      </c:catAx>
      <c:valAx>
        <c:axId val="363825688"/>
        <c:scaling>
          <c:orientation val="minMax"/>
        </c:scaling>
        <c:delete val="0"/>
        <c:axPos val="b"/>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6382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16B254-F755-154D-86D8-705F3C585905}" type="datetimeFigureOut">
              <a:rPr lang="en-US" smtClean="0"/>
              <a:pPr/>
              <a:t>01/30/2019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242358-85E2-2545-8677-79B1E11E6ECD}" type="datetimeFigureOut">
              <a:rPr lang="en-US" smtClean="0"/>
              <a:pPr/>
              <a:t>01/30/2019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309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633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316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067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173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242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p>
        </p:txBody>
      </p:sp>
    </p:spTree>
    <p:extLst>
      <p:ext uri="{BB962C8B-B14F-4D97-AF65-F5344CB8AC3E}">
        <p14:creationId xmlns:p14="http://schemas.microsoft.com/office/powerpoint/2010/main" val="4196108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549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321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499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802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527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8707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5763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2" name="Picture 1" descr="OMHMasthdCHOSENforppttitleREV.jpg"/>
          <p:cNvPicPr>
            <a:picLocks noChangeAspect="1"/>
          </p:cNvPicPr>
          <p:nvPr userDrawn="1"/>
        </p:nvPicPr>
        <p:blipFill rotWithShape="1">
          <a:blip r:embed="rId3">
            <a:extLst>
              <a:ext uri="{28A0092B-C50C-407E-A947-70E740481C1C}">
                <a14:useLocalDpi xmlns:a14="http://schemas.microsoft.com/office/drawing/2010/main" val="0"/>
              </a:ext>
            </a:extLst>
          </a:blip>
          <a:srcRect l="5894" t="6057" r="5389" b="28513"/>
          <a:stretch/>
        </p:blipFill>
        <p:spPr>
          <a:xfrm>
            <a:off x="-10990" y="2438400"/>
            <a:ext cx="9154990" cy="4419600"/>
          </a:xfrm>
          <a:prstGeom prst="rect">
            <a:avLst/>
          </a:prstGeom>
        </p:spPr>
      </p:pic>
    </p:spTree>
    <p:extLst>
      <p:ext uri="{BB962C8B-B14F-4D97-AF65-F5344CB8AC3E}">
        <p14:creationId xmlns:p14="http://schemas.microsoft.com/office/powerpoint/2010/main" val="138418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5" name="Picture 4" descr="OMHtaglineonly.jpg"/>
          <p:cNvPicPr>
            <a:picLocks noChangeAspect="1"/>
          </p:cNvPicPr>
          <p:nvPr userDrawn="1"/>
        </p:nvPicPr>
        <p:blipFill rotWithShape="1">
          <a:blip r:embed="rId2">
            <a:extLst>
              <a:ext uri="{28A0092B-C50C-407E-A947-70E740481C1C}">
                <a14:useLocalDpi xmlns:a14="http://schemas.microsoft.com/office/drawing/2010/main" val="0"/>
              </a:ext>
            </a:extLst>
          </a:blip>
          <a:srcRect t="18204" b="30669"/>
          <a:stretch/>
        </p:blipFill>
        <p:spPr>
          <a:xfrm>
            <a:off x="152400" y="6290919"/>
            <a:ext cx="3840480" cy="490881"/>
          </a:xfrm>
          <a:prstGeom prst="rect">
            <a:avLst/>
          </a:prstGeom>
        </p:spPr>
      </p:pic>
      <p:cxnSp>
        <p:nvCxnSpPr>
          <p:cNvPr id="6" name="Straight Connector 5"/>
          <p:cNvCxnSpPr/>
          <p:nvPr userDrawn="1"/>
        </p:nvCxnSpPr>
        <p:spPr>
          <a:xfrm>
            <a:off x="4114800" y="6553200"/>
            <a:ext cx="4191000" cy="0"/>
          </a:xfrm>
          <a:prstGeom prst="line">
            <a:avLst/>
          </a:prstGeom>
          <a:ln w="38100">
            <a:gradFill flip="none" rotWithShape="1">
              <a:gsLst>
                <a:gs pos="0">
                  <a:srgbClr val="FFD004"/>
                </a:gs>
                <a:gs pos="100000">
                  <a:srgbClr val="FFFFFF"/>
                </a:gs>
              </a:gsLst>
              <a:lin ang="10080000" scaled="0"/>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801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41148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CMS OMH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8756" y="6096000"/>
            <a:ext cx="1582844" cy="640080"/>
          </a:xfrm>
          <a:prstGeom prst="rect">
            <a:avLst/>
          </a:prstGeom>
        </p:spPr>
      </p:pic>
      <p:sp>
        <p:nvSpPr>
          <p:cNvPr id="8" name="SmartArt Placeholder 7"/>
          <p:cNvSpPr>
            <a:spLocks noGrp="1"/>
          </p:cNvSpPr>
          <p:nvPr>
            <p:ph type="dgm" sz="quarter" idx="10"/>
          </p:nvPr>
        </p:nvSpPr>
        <p:spPr>
          <a:xfrm>
            <a:off x="4724400" y="1828800"/>
            <a:ext cx="3962400" cy="4343400"/>
          </a:xfrm>
        </p:spPr>
        <p:txBody>
          <a:bodyPr/>
          <a:lstStyle/>
          <a:p>
            <a:r>
              <a:rPr lang="en-US"/>
              <a:t>Click icon to add SmartArt graphic</a:t>
            </a:r>
          </a:p>
        </p:txBody>
      </p:sp>
      <p:sp>
        <p:nvSpPr>
          <p:cNvPr id="10" name="Text Placeholder 9"/>
          <p:cNvSpPr>
            <a:spLocks noGrp="1"/>
          </p:cNvSpPr>
          <p:nvPr>
            <p:ph type="body" sz="quarter" idx="11"/>
          </p:nvPr>
        </p:nvSpPr>
        <p:spPr>
          <a:xfrm>
            <a:off x="4724400" y="1828800"/>
            <a:ext cx="35814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0288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97" r:id="rId1"/>
    <p:sldLayoutId id="2147483805" r:id="rId2"/>
    <p:sldLayoutId id="2147483806" r:id="rId3"/>
    <p:sldLayoutId id="2147483808" r:id="rId4"/>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990600"/>
          </a:xfrm>
        </p:spPr>
        <p:txBody>
          <a:bodyPr/>
          <a:lstStyle/>
          <a:p>
            <a:r>
              <a:rPr lang="en-US" sz="2800" dirty="0" smtClean="0"/>
              <a:t/>
            </a:r>
            <a:br>
              <a:rPr lang="en-US" sz="2800" dirty="0" smtClean="0"/>
            </a:br>
            <a:r>
              <a:rPr lang="en-US" sz="2800" dirty="0" smtClean="0"/>
              <a:t>Characteristics </a:t>
            </a:r>
            <a:r>
              <a:rPr lang="en-US" sz="2800" dirty="0"/>
              <a:t>of </a:t>
            </a:r>
            <a:r>
              <a:rPr lang="en-US" sz="2800" dirty="0" smtClean="0"/>
              <a:t>Medicare Beneficiaries with Intellectual and Developmental Disability</a:t>
            </a:r>
            <a:r>
              <a:rPr lang="en-US" sz="2800" dirty="0"/>
              <a:t/>
            </a:r>
            <a:br>
              <a:rPr lang="en-US" sz="2800" dirty="0"/>
            </a:br>
            <a:endParaRPr lang="en-US" sz="2800" dirty="0"/>
          </a:p>
        </p:txBody>
      </p:sp>
      <p:sp>
        <p:nvSpPr>
          <p:cNvPr id="5" name="TextBox 4"/>
          <p:cNvSpPr txBox="1"/>
          <p:nvPr/>
        </p:nvSpPr>
        <p:spPr>
          <a:xfrm>
            <a:off x="3637128" y="6055309"/>
            <a:ext cx="5342021" cy="400110"/>
          </a:xfrm>
          <a:prstGeom prst="rect">
            <a:avLst/>
          </a:prstGeom>
          <a:noFill/>
        </p:spPr>
        <p:txBody>
          <a:bodyPr wrap="square" rtlCol="0">
            <a:spAutoFit/>
          </a:bodyPr>
          <a:lstStyle/>
          <a:p>
            <a:pPr lvl="0" algn="r"/>
            <a:r>
              <a:rPr lang="en-US" sz="2000" b="1" dirty="0" smtClean="0">
                <a:solidFill>
                  <a:prstClr val="white"/>
                </a:solidFill>
                <a:ea typeface="ＭＳ Ｐゴシック" charset="-128"/>
              </a:rPr>
              <a:t>February 13, 2019</a:t>
            </a:r>
            <a:endParaRPr lang="en-US" sz="2000" b="1" dirty="0">
              <a:solidFill>
                <a:prstClr val="white"/>
              </a:solidFill>
              <a:ea typeface="ＭＳ Ｐゴシック" charset="-128"/>
            </a:endParaRPr>
          </a:p>
        </p:txBody>
      </p:sp>
      <p:sp>
        <p:nvSpPr>
          <p:cNvPr id="3" name="Rectangle 2"/>
          <p:cNvSpPr/>
          <p:nvPr/>
        </p:nvSpPr>
        <p:spPr>
          <a:xfrm>
            <a:off x="3637128" y="4191000"/>
            <a:ext cx="5659272" cy="1569660"/>
          </a:xfrm>
          <a:prstGeom prst="rect">
            <a:avLst/>
          </a:prstGeom>
        </p:spPr>
        <p:txBody>
          <a:bodyPr wrap="square">
            <a:spAutoFit/>
          </a:bodyPr>
          <a:lstStyle/>
          <a:p>
            <a:pPr algn="ctr"/>
            <a:r>
              <a:rPr lang="en-US" sz="2400" b="1" i="1" dirty="0" smtClean="0">
                <a:solidFill>
                  <a:schemeClr val="bg1"/>
                </a:solidFill>
              </a:rPr>
              <a:t>Elsa Haile</a:t>
            </a:r>
            <a:r>
              <a:rPr lang="en-US" sz="2400" dirty="0" smtClean="0">
                <a:solidFill>
                  <a:schemeClr val="bg1"/>
                </a:solidFill>
              </a:rPr>
              <a:t/>
            </a:r>
            <a:br>
              <a:rPr lang="en-US" sz="2400" dirty="0" smtClean="0">
                <a:solidFill>
                  <a:schemeClr val="bg1"/>
                </a:solidFill>
              </a:rPr>
            </a:br>
            <a:r>
              <a:rPr lang="en-US" sz="2400" dirty="0" smtClean="0">
                <a:solidFill>
                  <a:schemeClr val="bg1"/>
                </a:solidFill>
              </a:rPr>
              <a:t>Elsa.Haile@CMS.HHS.GOV</a:t>
            </a:r>
            <a:br>
              <a:rPr lang="en-US" sz="2400" dirty="0" smtClean="0">
                <a:solidFill>
                  <a:schemeClr val="bg1"/>
                </a:solidFill>
              </a:rPr>
            </a:br>
            <a:r>
              <a:rPr lang="en-US" sz="2400" dirty="0">
                <a:solidFill>
                  <a:schemeClr val="bg1"/>
                </a:solidFill>
              </a:rPr>
              <a:t>Office of Minority Health</a:t>
            </a:r>
          </a:p>
          <a:p>
            <a:pPr algn="ctr"/>
            <a:r>
              <a:rPr lang="en-US" sz="2400" dirty="0">
                <a:solidFill>
                  <a:schemeClr val="bg1"/>
                </a:solidFill>
              </a:rPr>
              <a:t>Centers for Medicare &amp; Medicaid </a:t>
            </a:r>
            <a:r>
              <a:rPr lang="en-US" sz="2400" dirty="0" smtClean="0">
                <a:solidFill>
                  <a:schemeClr val="bg1"/>
                </a:solidFill>
              </a:rPr>
              <a:t>Services</a:t>
            </a:r>
            <a:endParaRPr lang="en-US" sz="2400" dirty="0">
              <a:solidFill>
                <a:schemeClr val="bg1"/>
              </a:solidFill>
            </a:endParaRPr>
          </a:p>
        </p:txBody>
      </p:sp>
    </p:spTree>
    <p:extLst>
      <p:ext uri="{BB962C8B-B14F-4D97-AF65-F5344CB8AC3E}">
        <p14:creationId xmlns:p14="http://schemas.microsoft.com/office/powerpoint/2010/main" val="2246095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
            </a:r>
            <a:br>
              <a:rPr lang="en-US" sz="3200" dirty="0" smtClean="0"/>
            </a:br>
            <a:r>
              <a:rPr lang="en-US" sz="3200" dirty="0" smtClean="0"/>
              <a:t>Distribution </a:t>
            </a:r>
            <a:r>
              <a:rPr lang="en-US" sz="3200" dirty="0"/>
              <a:t>of Medicare Beneficiaries with </a:t>
            </a:r>
            <a:r>
              <a:rPr lang="en-US" sz="3200" dirty="0" smtClean="0"/>
              <a:t>IDD Related Conditions </a:t>
            </a:r>
            <a:r>
              <a:rPr lang="en-US" sz="3200" dirty="0"/>
              <a:t>by Age Group, CY2016</a:t>
            </a:r>
            <a:br>
              <a:rPr lang="en-US" sz="3200" dirty="0"/>
            </a:br>
            <a:endParaRPr lang="en-US" sz="3200" dirty="0"/>
          </a:p>
        </p:txBody>
      </p:sp>
      <p:sp>
        <p:nvSpPr>
          <p:cNvPr id="5" name="Rectangle 4"/>
          <p:cNvSpPr/>
          <p:nvPr/>
        </p:nvSpPr>
        <p:spPr>
          <a:xfrm>
            <a:off x="-381000" y="6428601"/>
            <a:ext cx="8556523" cy="707886"/>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en-US" dirty="0" smtClean="0"/>
              <a:t>*  If </a:t>
            </a:r>
            <a:r>
              <a:rPr lang="en-US" dirty="0"/>
              <a:t>a beneficiary has been diagnosed with autism, cerebral palsy, </a:t>
            </a:r>
            <a:r>
              <a:rPr lang="en-US" dirty="0" smtClean="0"/>
              <a:t>intellectual </a:t>
            </a:r>
            <a:r>
              <a:rPr lang="en-US" dirty="0"/>
              <a:t>development, learning disability, or other development delay</a:t>
            </a:r>
            <a:r>
              <a:rPr lang="en-US" dirty="0" smtClean="0"/>
              <a:t>.</a:t>
            </a:r>
          </a:p>
          <a:p>
            <a:pPr algn="ctr">
              <a:defRPr sz="1000" b="0" i="0" u="none" strike="noStrike" kern="1200" baseline="0">
                <a:solidFill>
                  <a:prstClr val="black">
                    <a:lumMod val="65000"/>
                    <a:lumOff val="35000"/>
                  </a:prstClr>
                </a:solidFill>
                <a:latin typeface="+mn-lt"/>
                <a:ea typeface="+mn-ea"/>
                <a:cs typeface="+mn-cs"/>
              </a:defRPr>
            </a:pPr>
            <a:r>
              <a:rPr lang="en-US" dirty="0" smtClean="0"/>
              <a:t> </a:t>
            </a:r>
            <a:r>
              <a:rPr lang="en-US" sz="1000" dirty="0"/>
              <a:t>** Beneficiaries were excluded if they were eligible to Medicare because of a disability and / or had any potentially disabling conditions.    </a:t>
            </a:r>
          </a:p>
          <a:p>
            <a:pPr algn="ctr">
              <a:defRPr sz="1000" b="0" i="0" u="none" strike="noStrike" kern="1200" baseline="0">
                <a:solidFill>
                  <a:prstClr val="black">
                    <a:lumMod val="65000"/>
                    <a:lumOff val="35000"/>
                  </a:prstClr>
                </a:solidFill>
                <a:latin typeface="+mn-lt"/>
                <a:ea typeface="+mn-ea"/>
                <a:cs typeface="+mn-cs"/>
              </a:defRPr>
            </a:pPr>
            <a:r>
              <a:rPr lang="en-US" dirty="0" smtClean="0"/>
              <a:t>  </a:t>
            </a:r>
            <a:endParaRPr lang="en-US" dirty="0"/>
          </a:p>
          <a:p>
            <a:pPr algn="ctr">
              <a:defRPr sz="1000" b="0" i="0" u="none" strike="noStrike" kern="1200" baseline="0">
                <a:solidFill>
                  <a:prstClr val="black">
                    <a:lumMod val="65000"/>
                    <a:lumOff val="35000"/>
                  </a:prstClr>
                </a:solidFill>
                <a:latin typeface="+mn-lt"/>
                <a:ea typeface="+mn-ea"/>
                <a:cs typeface="+mn-cs"/>
              </a:defRPr>
            </a:pP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37106994"/>
              </p:ext>
            </p:extLst>
          </p:nvPr>
        </p:nvGraphicFramePr>
        <p:xfrm>
          <a:off x="0" y="1600200"/>
          <a:ext cx="8991600" cy="4828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8488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mn-lt"/>
              </a:rPr>
              <a:t>Distribution of Medicare Beneficiaries with IDD Related Conditions by Age Group, CY2016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1262804"/>
              </p:ext>
            </p:extLst>
          </p:nvPr>
        </p:nvGraphicFramePr>
        <p:xfrm>
          <a:off x="228600" y="1600200"/>
          <a:ext cx="8458200" cy="47993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521229"/>
            <a:ext cx="8763000" cy="400110"/>
          </a:xfrm>
          <a:prstGeom prst="rect">
            <a:avLst/>
          </a:prstGeom>
        </p:spPr>
        <p:txBody>
          <a:bodyPr wrap="square">
            <a:spAutoFit/>
          </a:bodyPr>
          <a:lstStyle/>
          <a:p>
            <a:r>
              <a:rPr lang="en-US" sz="1000" dirty="0">
                <a:latin typeface="Times New Roman" panose="02020603050405020304" pitchFamily="18" charset="0"/>
                <a:ea typeface="Times New Roman" panose="02020603050405020304" pitchFamily="18" charset="0"/>
              </a:rPr>
              <a:t>Note: A beneficiary with IDD related conditions has been diagnosed with autism, cerebral palsy, intellectual development, learning disability, or other development delay.</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4724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
            </a:r>
            <a:br>
              <a:rPr lang="en-US" sz="3200" dirty="0" smtClean="0"/>
            </a:br>
            <a:r>
              <a:rPr lang="en-US" sz="3200" dirty="0" smtClean="0"/>
              <a:t>Distribution </a:t>
            </a:r>
            <a:r>
              <a:rPr lang="en-US" sz="3200" dirty="0"/>
              <a:t>of Medicare Beneficiaries </a:t>
            </a:r>
            <a:r>
              <a:rPr lang="en-US" sz="3200" dirty="0" smtClean="0"/>
              <a:t>with IDD Related </a:t>
            </a:r>
            <a:r>
              <a:rPr lang="en-US" sz="3200" dirty="0"/>
              <a:t>Conditions by Sex, CY2016</a:t>
            </a:r>
            <a:br>
              <a:rPr lang="en-US" sz="3200" dirty="0"/>
            </a:br>
            <a:endParaRPr lang="en-US" sz="3200" dirty="0"/>
          </a:p>
        </p:txBody>
      </p:sp>
      <p:sp>
        <p:nvSpPr>
          <p:cNvPr id="7" name="Rectangle 6"/>
          <p:cNvSpPr/>
          <p:nvPr/>
        </p:nvSpPr>
        <p:spPr>
          <a:xfrm>
            <a:off x="-381000" y="6428601"/>
            <a:ext cx="8556523" cy="553998"/>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en-US" dirty="0" smtClean="0"/>
              <a:t>*If </a:t>
            </a:r>
            <a:r>
              <a:rPr lang="en-US" dirty="0"/>
              <a:t>a beneficiary has been diagnosed with autism, cerebral palsy, </a:t>
            </a:r>
            <a:r>
              <a:rPr lang="en-US" dirty="0" smtClean="0"/>
              <a:t>intellectual </a:t>
            </a:r>
            <a:r>
              <a:rPr lang="en-US" dirty="0"/>
              <a:t>development, learning disability, or other development delay</a:t>
            </a:r>
            <a:r>
              <a:rPr lang="en-US" dirty="0" smtClean="0"/>
              <a:t>.</a:t>
            </a:r>
          </a:p>
          <a:p>
            <a:pPr algn="ctr">
              <a:defRPr sz="1000" b="0" i="0" u="none" strike="noStrike" kern="1200" baseline="0">
                <a:solidFill>
                  <a:prstClr val="black">
                    <a:lumMod val="65000"/>
                    <a:lumOff val="35000"/>
                  </a:prstClr>
                </a:solidFill>
                <a:latin typeface="+mn-lt"/>
                <a:ea typeface="+mn-ea"/>
                <a:cs typeface="+mn-cs"/>
              </a:defRPr>
            </a:pPr>
            <a:r>
              <a:rPr lang="en-US" sz="1000" dirty="0" smtClean="0"/>
              <a:t>** </a:t>
            </a:r>
            <a:r>
              <a:rPr lang="en-US" sz="1000" dirty="0"/>
              <a:t>Beneficiaries were excluded if they were eligible to Medicare because of a disability and / or had any potentially disabling conditions.    </a:t>
            </a:r>
          </a:p>
          <a:p>
            <a:pPr marL="171450" indent="-171450" algn="ctr">
              <a:buFont typeface="Arial" panose="020B0604020202020204" pitchFamily="34" charset="0"/>
              <a:buChar char="•"/>
              <a:defRPr sz="1000" b="0" i="0" u="none" strike="noStrike" kern="1200" baseline="0">
                <a:solidFill>
                  <a:prstClr val="black">
                    <a:lumMod val="65000"/>
                    <a:lumOff val="35000"/>
                  </a:prstClr>
                </a:solidFill>
                <a:latin typeface="+mn-lt"/>
                <a:ea typeface="+mn-ea"/>
                <a:cs typeface="+mn-cs"/>
              </a:defRPr>
            </a:pPr>
            <a:endParaRPr lang="en-US" dirty="0" smtClean="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188778"/>
              </p:ext>
            </p:extLst>
          </p:nvPr>
        </p:nvGraphicFramePr>
        <p:xfrm>
          <a:off x="152400" y="1600200"/>
          <a:ext cx="8839200" cy="4828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1932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latin typeface="+mn-lt"/>
              </a:rPr>
              <a:t/>
            </a:r>
            <a:br>
              <a:rPr lang="en-US" sz="3200" dirty="0" smtClean="0">
                <a:latin typeface="+mn-lt"/>
              </a:rPr>
            </a:br>
            <a:r>
              <a:rPr lang="en-US" sz="3200" dirty="0">
                <a:latin typeface="+mn-lt"/>
              </a:rPr>
              <a:t>Distribution of Medicare Beneficiaries with IDD Related Conditions by Race and Ethnicity, CY2016</a:t>
            </a:r>
            <a:br>
              <a:rPr lang="en-US" sz="3200" dirty="0">
                <a:latin typeface="+mn-lt"/>
              </a:rPr>
            </a:br>
            <a:endParaRPr lang="en-US" sz="3200" dirty="0">
              <a:latin typeface="+mn-lt"/>
            </a:endParaRPr>
          </a:p>
        </p:txBody>
      </p:sp>
      <p:sp>
        <p:nvSpPr>
          <p:cNvPr id="9" name="Rectangle 8"/>
          <p:cNvSpPr/>
          <p:nvPr/>
        </p:nvSpPr>
        <p:spPr>
          <a:xfrm>
            <a:off x="-457200" y="6400800"/>
            <a:ext cx="8556523" cy="553998"/>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en-US" dirty="0" smtClean="0"/>
              <a:t>*  If </a:t>
            </a:r>
            <a:r>
              <a:rPr lang="en-US" dirty="0"/>
              <a:t>a beneficiary has been diagnosed with autism, cerebral palsy, </a:t>
            </a:r>
            <a:r>
              <a:rPr lang="en-US" dirty="0" smtClean="0"/>
              <a:t>intellectual </a:t>
            </a:r>
            <a:r>
              <a:rPr lang="en-US" dirty="0"/>
              <a:t>development, learning disability, or other development delay</a:t>
            </a:r>
            <a:r>
              <a:rPr lang="en-US" dirty="0" smtClean="0"/>
              <a:t>.</a:t>
            </a:r>
          </a:p>
          <a:p>
            <a:pPr algn="ctr">
              <a:defRPr sz="1000" b="0" i="0" u="none" strike="noStrike" kern="1200" baseline="0">
                <a:solidFill>
                  <a:prstClr val="black">
                    <a:lumMod val="65000"/>
                    <a:lumOff val="35000"/>
                  </a:prstClr>
                </a:solidFill>
                <a:latin typeface="+mn-lt"/>
                <a:ea typeface="+mn-ea"/>
                <a:cs typeface="+mn-cs"/>
              </a:defRPr>
            </a:pPr>
            <a:r>
              <a:rPr lang="en-US" sz="1000" dirty="0"/>
              <a:t>** Beneficiaries were excluded if they were eligible to Medicare because of a disability and / or had any potentially disabling conditions.    </a:t>
            </a:r>
          </a:p>
          <a:p>
            <a:pPr algn="ctr">
              <a:defRPr sz="1000" b="0" i="0" u="none" strike="noStrike" kern="1200" baseline="0">
                <a:solidFill>
                  <a:prstClr val="black">
                    <a:lumMod val="65000"/>
                    <a:lumOff val="35000"/>
                  </a:prstClr>
                </a:solidFill>
                <a:latin typeface="+mn-lt"/>
                <a:ea typeface="+mn-ea"/>
                <a:cs typeface="+mn-cs"/>
              </a:defRPr>
            </a:pP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450301"/>
              </p:ext>
            </p:extLst>
          </p:nvPr>
        </p:nvGraphicFramePr>
        <p:xfrm>
          <a:off x="152400" y="1600200"/>
          <a:ext cx="8763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4894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
            </a:r>
            <a:br>
              <a:rPr lang="en-US" sz="3200" dirty="0" smtClean="0"/>
            </a:br>
            <a:r>
              <a:rPr lang="en-US" sz="3200" dirty="0" smtClean="0"/>
              <a:t>Distribution </a:t>
            </a:r>
            <a:r>
              <a:rPr lang="en-US" sz="3200" dirty="0"/>
              <a:t>of Medicare Beneficiaries with </a:t>
            </a:r>
            <a:r>
              <a:rPr lang="en-US" sz="3200" dirty="0" smtClean="0"/>
              <a:t>IDD Related </a:t>
            </a:r>
            <a:r>
              <a:rPr lang="en-US" sz="3200" dirty="0"/>
              <a:t>Conditions by Dual Status, CY2016</a:t>
            </a:r>
            <a:r>
              <a:rPr lang="en-US" dirty="0"/>
              <a:t/>
            </a:r>
            <a:br>
              <a:rPr lang="en-US" dirty="0"/>
            </a:br>
            <a:endParaRPr lang="en-US" dirty="0"/>
          </a:p>
        </p:txBody>
      </p:sp>
      <p:sp>
        <p:nvSpPr>
          <p:cNvPr id="7" name="Rectangle 6"/>
          <p:cNvSpPr/>
          <p:nvPr/>
        </p:nvSpPr>
        <p:spPr>
          <a:xfrm>
            <a:off x="-381000" y="6428601"/>
            <a:ext cx="8556523" cy="553998"/>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en-US" dirty="0" smtClean="0"/>
              <a:t>*  If </a:t>
            </a:r>
            <a:r>
              <a:rPr lang="en-US" dirty="0"/>
              <a:t>a beneficiary has been diagnosed with autism, cerebral palsy, </a:t>
            </a:r>
            <a:r>
              <a:rPr lang="en-US" dirty="0" smtClean="0"/>
              <a:t>intellectual </a:t>
            </a:r>
            <a:r>
              <a:rPr lang="en-US" dirty="0"/>
              <a:t>development, learning disability, or other development delay</a:t>
            </a:r>
            <a:r>
              <a:rPr lang="en-US" dirty="0" smtClean="0"/>
              <a:t>.</a:t>
            </a:r>
          </a:p>
          <a:p>
            <a:pPr algn="ctr">
              <a:defRPr sz="1000" b="0" i="0" u="none" strike="noStrike" kern="1200" baseline="0">
                <a:solidFill>
                  <a:prstClr val="black">
                    <a:lumMod val="65000"/>
                    <a:lumOff val="35000"/>
                  </a:prstClr>
                </a:solidFill>
                <a:latin typeface="+mn-lt"/>
                <a:ea typeface="+mn-ea"/>
                <a:cs typeface="+mn-cs"/>
              </a:defRPr>
            </a:pPr>
            <a:r>
              <a:rPr lang="en-US" dirty="0"/>
              <a:t> </a:t>
            </a:r>
            <a:r>
              <a:rPr lang="en-US" sz="1000" dirty="0"/>
              <a:t>** Beneficiaries were excluded if they were eligible to Medicare because of a disability and / or had any potentially disabling conditions.    </a:t>
            </a:r>
          </a:p>
          <a:p>
            <a:pPr algn="ctr">
              <a:defRPr sz="1000" b="0" i="0" u="none" strike="noStrike" kern="1200" baseline="0">
                <a:solidFill>
                  <a:prstClr val="black">
                    <a:lumMod val="65000"/>
                    <a:lumOff val="35000"/>
                  </a:prstClr>
                </a:solidFill>
                <a:latin typeface="+mn-lt"/>
                <a:ea typeface="+mn-ea"/>
                <a:cs typeface="+mn-cs"/>
              </a:defRPr>
            </a:pP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96588509"/>
              </p:ext>
            </p:extLst>
          </p:nvPr>
        </p:nvGraphicFramePr>
        <p:xfrm>
          <a:off x="152400" y="1600200"/>
          <a:ext cx="8839200" cy="4828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4934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
            </a:r>
            <a:br>
              <a:rPr lang="en-US" sz="3200" dirty="0" smtClean="0"/>
            </a:br>
            <a:r>
              <a:rPr lang="en-US" sz="3200" dirty="0" smtClean="0"/>
              <a:t>Distribution </a:t>
            </a:r>
            <a:r>
              <a:rPr lang="en-US" sz="3200" dirty="0"/>
              <a:t>of Medicare Beneficiaries with Specific </a:t>
            </a:r>
            <a:r>
              <a:rPr lang="en-US" sz="3200" dirty="0" smtClean="0"/>
              <a:t>IDD </a:t>
            </a:r>
            <a:r>
              <a:rPr lang="en-US" sz="3200" dirty="0"/>
              <a:t>Conditions by Geography, CY2016</a:t>
            </a:r>
            <a:br>
              <a:rPr lang="en-US" sz="3200" dirty="0"/>
            </a:br>
            <a:endParaRPr lang="en-US" sz="3200" dirty="0"/>
          </a:p>
        </p:txBody>
      </p:sp>
      <p:sp>
        <p:nvSpPr>
          <p:cNvPr id="7" name="Rectangle 6"/>
          <p:cNvSpPr/>
          <p:nvPr/>
        </p:nvSpPr>
        <p:spPr>
          <a:xfrm>
            <a:off x="-457200" y="6400800"/>
            <a:ext cx="8556523" cy="553998"/>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en-US" dirty="0" smtClean="0"/>
              <a:t>*  If </a:t>
            </a:r>
            <a:r>
              <a:rPr lang="en-US" dirty="0"/>
              <a:t>a beneficiary has been diagnosed with autism, cerebral palsy, </a:t>
            </a:r>
            <a:r>
              <a:rPr lang="en-US" dirty="0" smtClean="0"/>
              <a:t>intellectual </a:t>
            </a:r>
            <a:r>
              <a:rPr lang="en-US" dirty="0"/>
              <a:t>development, learning disability, or other development delay</a:t>
            </a:r>
            <a:r>
              <a:rPr lang="en-US" dirty="0" smtClean="0"/>
              <a:t>.</a:t>
            </a:r>
          </a:p>
          <a:p>
            <a:pPr algn="ctr">
              <a:defRPr sz="1000" b="0" i="0" u="none" strike="noStrike" kern="1200" baseline="0">
                <a:solidFill>
                  <a:prstClr val="black">
                    <a:lumMod val="65000"/>
                    <a:lumOff val="35000"/>
                  </a:prstClr>
                </a:solidFill>
                <a:latin typeface="+mn-lt"/>
                <a:ea typeface="+mn-ea"/>
                <a:cs typeface="+mn-cs"/>
              </a:defRPr>
            </a:pPr>
            <a:r>
              <a:rPr lang="en-US" sz="1000" dirty="0"/>
              <a:t>** Beneficiaries were excluded if they were eligible to Medicare because of a disability and / or had any potentially disabling conditions.    </a:t>
            </a:r>
          </a:p>
          <a:p>
            <a:pPr algn="ctr">
              <a:defRPr sz="1000" b="0" i="0" u="none" strike="noStrike" kern="1200" baseline="0">
                <a:solidFill>
                  <a:prstClr val="black">
                    <a:lumMod val="65000"/>
                    <a:lumOff val="35000"/>
                  </a:prstClr>
                </a:solidFill>
                <a:latin typeface="+mn-lt"/>
                <a:ea typeface="+mn-ea"/>
                <a:cs typeface="+mn-cs"/>
              </a:defRPr>
            </a:pP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16013242"/>
              </p:ext>
            </p:extLst>
          </p:nvPr>
        </p:nvGraphicFramePr>
        <p:xfrm>
          <a:off x="152400" y="1600200"/>
          <a:ext cx="8763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3987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
            </a:r>
            <a:br>
              <a:rPr lang="en-US" sz="3200" dirty="0" smtClean="0"/>
            </a:br>
            <a:r>
              <a:rPr lang="en-US" sz="2800" dirty="0" smtClean="0"/>
              <a:t>Distribution </a:t>
            </a:r>
            <a:r>
              <a:rPr lang="en-US" sz="2800" dirty="0"/>
              <a:t>of Medicare Beneficiaries with </a:t>
            </a:r>
            <a:r>
              <a:rPr lang="en-US" sz="2800" dirty="0" smtClean="0"/>
              <a:t>IDD Related Conditions by Certain Chronic Conditions, </a:t>
            </a:r>
            <a:r>
              <a:rPr lang="en-US" sz="2800" dirty="0"/>
              <a:t>CY2016</a:t>
            </a:r>
            <a:br>
              <a:rPr lang="en-US" sz="2800" dirty="0"/>
            </a:br>
            <a:endParaRPr lang="en-US" sz="2800" dirty="0"/>
          </a:p>
        </p:txBody>
      </p:sp>
      <p:sp>
        <p:nvSpPr>
          <p:cNvPr id="5" name="Rectangle 4"/>
          <p:cNvSpPr/>
          <p:nvPr/>
        </p:nvSpPr>
        <p:spPr>
          <a:xfrm>
            <a:off x="-533400" y="6400800"/>
            <a:ext cx="8556523" cy="553998"/>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en-US" dirty="0"/>
              <a:t>*If a beneficiary has been diagnosed with autism, cerebral palsy, </a:t>
            </a:r>
            <a:r>
              <a:rPr lang="en-US" dirty="0" smtClean="0"/>
              <a:t>intellectual </a:t>
            </a:r>
            <a:r>
              <a:rPr lang="en-US" dirty="0"/>
              <a:t>development, learning disability, or other development delay</a:t>
            </a:r>
            <a:r>
              <a:rPr lang="en-US" dirty="0" smtClean="0"/>
              <a:t>.</a:t>
            </a:r>
          </a:p>
          <a:p>
            <a:pPr algn="ctr">
              <a:defRPr sz="1000" b="0" i="0" u="none" strike="noStrike" kern="1200" baseline="0">
                <a:solidFill>
                  <a:prstClr val="black">
                    <a:lumMod val="65000"/>
                    <a:lumOff val="35000"/>
                  </a:prstClr>
                </a:solidFill>
                <a:latin typeface="+mn-lt"/>
                <a:ea typeface="+mn-ea"/>
                <a:cs typeface="+mn-cs"/>
              </a:defRPr>
            </a:pPr>
            <a:r>
              <a:rPr lang="en-US" sz="1000" dirty="0"/>
              <a:t>** Beneficiaries were excluded if they were eligible to Medicare because of a disability and / or had any potentially disabling conditions.    </a:t>
            </a:r>
          </a:p>
          <a:p>
            <a:pPr algn="ctr">
              <a:defRPr sz="1000" b="0" i="0" u="none" strike="noStrike" kern="1200" baseline="0">
                <a:solidFill>
                  <a:prstClr val="black">
                    <a:lumMod val="65000"/>
                    <a:lumOff val="35000"/>
                  </a:prstClr>
                </a:solidFill>
                <a:latin typeface="+mn-lt"/>
                <a:ea typeface="+mn-ea"/>
                <a:cs typeface="+mn-cs"/>
              </a:defRPr>
            </a:pPr>
            <a:endParaRPr lang="en-US" dirty="0" smtClean="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89701654"/>
              </p:ext>
            </p:extLst>
          </p:nvPr>
        </p:nvGraphicFramePr>
        <p:xfrm>
          <a:off x="0" y="1600200"/>
          <a:ext cx="89916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0501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Distribution of Medicare Beneficiaries with IDD Related Conditions by Certain Mental Health Conditions, CY2016</a:t>
            </a:r>
          </a:p>
        </p:txBody>
      </p:sp>
      <p:sp>
        <p:nvSpPr>
          <p:cNvPr id="5" name="Rectangle 4"/>
          <p:cNvSpPr/>
          <p:nvPr/>
        </p:nvSpPr>
        <p:spPr>
          <a:xfrm>
            <a:off x="-609600" y="6553200"/>
            <a:ext cx="8556523" cy="553998"/>
          </a:xfrm>
          <a:prstGeom prst="rect">
            <a:avLst/>
          </a:prstGeom>
        </p:spPr>
        <p:txBody>
          <a:bodyPr wrap="square">
            <a:spAutoFit/>
          </a:bodyPr>
          <a:lstStyle/>
          <a:p>
            <a:pPr algn="ctr">
              <a:defRPr sz="1000" b="0" i="0" u="none" strike="noStrike" kern="1200" baseline="0">
                <a:solidFill>
                  <a:prstClr val="black">
                    <a:lumMod val="65000"/>
                    <a:lumOff val="35000"/>
                  </a:prstClr>
                </a:solidFill>
                <a:latin typeface="+mn-lt"/>
                <a:ea typeface="+mn-ea"/>
                <a:cs typeface="+mn-cs"/>
              </a:defRPr>
            </a:pPr>
            <a:r>
              <a:rPr lang="en-US" dirty="0"/>
              <a:t>*If a beneficiary has been diagnosed with autism, cerebral palsy, </a:t>
            </a:r>
            <a:r>
              <a:rPr lang="en-US" dirty="0" smtClean="0"/>
              <a:t>intellectual </a:t>
            </a:r>
            <a:r>
              <a:rPr lang="en-US" dirty="0"/>
              <a:t>development, learning disability, or other development delay</a:t>
            </a:r>
            <a:r>
              <a:rPr lang="en-US" dirty="0" smtClean="0"/>
              <a:t>.</a:t>
            </a:r>
          </a:p>
          <a:p>
            <a:pPr algn="ctr">
              <a:defRPr sz="1000" b="0" i="0" u="none" strike="noStrike" kern="1200" baseline="0">
                <a:solidFill>
                  <a:prstClr val="black">
                    <a:lumMod val="65000"/>
                    <a:lumOff val="35000"/>
                  </a:prstClr>
                </a:solidFill>
                <a:latin typeface="+mn-lt"/>
                <a:ea typeface="+mn-ea"/>
                <a:cs typeface="+mn-cs"/>
              </a:defRPr>
            </a:pPr>
            <a:r>
              <a:rPr lang="en-US" sz="1000" dirty="0" smtClean="0"/>
              <a:t>  </a:t>
            </a:r>
            <a:endParaRPr lang="en-US" sz="1000" dirty="0"/>
          </a:p>
          <a:p>
            <a:pPr algn="ctr">
              <a:defRPr sz="1000" b="0" i="0" u="none" strike="noStrike" kern="1200" baseline="0">
                <a:solidFill>
                  <a:prstClr val="black">
                    <a:lumMod val="65000"/>
                    <a:lumOff val="35000"/>
                  </a:prstClr>
                </a:solidFill>
                <a:latin typeface="+mn-lt"/>
                <a:ea typeface="+mn-ea"/>
                <a:cs typeface="+mn-cs"/>
              </a:defRPr>
            </a:pPr>
            <a:endParaRPr lang="en-US"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0833948"/>
              </p:ext>
            </p:extLst>
          </p:nvPr>
        </p:nvGraphicFramePr>
        <p:xfrm>
          <a:off x="76200" y="1600200"/>
          <a:ext cx="90678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3761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97363"/>
          </a:xfrm>
        </p:spPr>
        <p:txBody>
          <a:bodyPr>
            <a:normAutofit fontScale="92500" lnSpcReduction="20000"/>
          </a:bodyPr>
          <a:lstStyle/>
          <a:p>
            <a:pPr marL="0" indent="0">
              <a:buNone/>
            </a:pPr>
            <a:r>
              <a:rPr lang="en-US" dirty="0" smtClean="0"/>
              <a:t>A high percentage of Medicare FFS beneficiaries with IDD related conditions: </a:t>
            </a:r>
          </a:p>
          <a:p>
            <a:pPr lvl="1"/>
            <a:r>
              <a:rPr lang="en-US" dirty="0"/>
              <a:t>a</a:t>
            </a:r>
            <a:r>
              <a:rPr lang="en-US" dirty="0" smtClean="0"/>
              <a:t>re less than 65 years of age</a:t>
            </a:r>
          </a:p>
          <a:p>
            <a:pPr lvl="1"/>
            <a:r>
              <a:rPr lang="en-US" dirty="0" smtClean="0"/>
              <a:t>are male </a:t>
            </a:r>
          </a:p>
          <a:p>
            <a:pPr lvl="1"/>
            <a:r>
              <a:rPr lang="en-US" dirty="0"/>
              <a:t>a</a:t>
            </a:r>
            <a:r>
              <a:rPr lang="en-US" dirty="0" smtClean="0"/>
              <a:t>re non-Hispanic white</a:t>
            </a:r>
          </a:p>
          <a:p>
            <a:pPr lvl="1"/>
            <a:r>
              <a:rPr lang="en-US" dirty="0"/>
              <a:t>h</a:t>
            </a:r>
            <a:r>
              <a:rPr lang="en-US" dirty="0" smtClean="0"/>
              <a:t>ave full dual status</a:t>
            </a:r>
          </a:p>
          <a:p>
            <a:pPr lvl="1"/>
            <a:r>
              <a:rPr lang="en-US" dirty="0"/>
              <a:t>l</a:t>
            </a:r>
            <a:r>
              <a:rPr lang="en-US" dirty="0" smtClean="0"/>
              <a:t>ive in metropolitan areas</a:t>
            </a:r>
          </a:p>
          <a:p>
            <a:pPr lvl="1"/>
            <a:r>
              <a:rPr lang="en-US" dirty="0"/>
              <a:t>h</a:t>
            </a:r>
            <a:r>
              <a:rPr lang="en-US" dirty="0" smtClean="0"/>
              <a:t>ave high rates of hypertension, followed by diabetes and chronic kidney disease</a:t>
            </a:r>
          </a:p>
          <a:p>
            <a:pPr lvl="1"/>
            <a:r>
              <a:rPr lang="en-US" dirty="0"/>
              <a:t>h</a:t>
            </a:r>
            <a:r>
              <a:rPr lang="en-US" dirty="0" smtClean="0"/>
              <a:t>ave high rates of anxiety and major depressive affective disorder </a:t>
            </a:r>
            <a:endParaRPr lang="en-US" dirty="0"/>
          </a:p>
        </p:txBody>
      </p:sp>
      <p:sp>
        <p:nvSpPr>
          <p:cNvPr id="3" name="Title 2"/>
          <p:cNvSpPr>
            <a:spLocks noGrp="1"/>
          </p:cNvSpPr>
          <p:nvPr>
            <p:ph type="title"/>
          </p:nvPr>
        </p:nvSpPr>
        <p:spPr/>
        <p:txBody>
          <a:bodyPr/>
          <a:lstStyle/>
          <a:p>
            <a:r>
              <a:rPr lang="en-US" dirty="0" smtClean="0"/>
              <a:t>Analysis Summary</a:t>
            </a:r>
            <a:endParaRPr lang="en-US" dirty="0"/>
          </a:p>
        </p:txBody>
      </p:sp>
    </p:spTree>
    <p:extLst>
      <p:ext uri="{BB962C8B-B14F-4D97-AF65-F5344CB8AC3E}">
        <p14:creationId xmlns:p14="http://schemas.microsoft.com/office/powerpoint/2010/main" val="1823366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Refine the definitions of each of these conditions </a:t>
            </a:r>
          </a:p>
          <a:p>
            <a:r>
              <a:rPr lang="en-US" dirty="0" smtClean="0"/>
              <a:t>Create a larger category of IDD by combining some of these conditions</a:t>
            </a:r>
          </a:p>
          <a:p>
            <a:r>
              <a:rPr lang="en-US" dirty="0" smtClean="0"/>
              <a:t>Validate the data against some other survey data</a:t>
            </a:r>
          </a:p>
          <a:p>
            <a:r>
              <a:rPr lang="en-US" dirty="0" smtClean="0"/>
              <a:t>Addition of questions to Medicare Current Beneficiary Survey (MCBS) data to improve the collection of data on IDD population</a:t>
            </a:r>
            <a:endParaRPr lang="en-US" dirty="0"/>
          </a:p>
        </p:txBody>
      </p:sp>
      <p:sp>
        <p:nvSpPr>
          <p:cNvPr id="3" name="Title 2"/>
          <p:cNvSpPr>
            <a:spLocks noGrp="1"/>
          </p:cNvSpPr>
          <p:nvPr>
            <p:ph type="title"/>
          </p:nvPr>
        </p:nvSpPr>
        <p:spPr/>
        <p:txBody>
          <a:bodyPr/>
          <a:lstStyle/>
          <a:p>
            <a:r>
              <a:rPr lang="en-US" dirty="0" smtClean="0"/>
              <a:t>Future Work</a:t>
            </a:r>
            <a:endParaRPr lang="en-US" dirty="0"/>
          </a:p>
        </p:txBody>
      </p:sp>
    </p:spTree>
    <p:extLst>
      <p:ext uri="{BB962C8B-B14F-4D97-AF65-F5344CB8AC3E}">
        <p14:creationId xmlns:p14="http://schemas.microsoft.com/office/powerpoint/2010/main" val="3675286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D004"/>
          </a:solidFill>
          <a:ln>
            <a:noFill/>
          </a:ln>
        </p:spPr>
        <p:txBody>
          <a:bodyPr/>
          <a:lstStyle/>
          <a:p>
            <a:pPr algn="ctr"/>
            <a:r>
              <a:rPr lang="en-US" b="1" smtClean="0">
                <a:solidFill>
                  <a:schemeClr val="tx1"/>
                </a:solidFill>
              </a:rPr>
              <a:t>Offices of Minority Health within HHS</a:t>
            </a:r>
            <a:endParaRPr lang="es-ES_tradnl" b="1" dirty="0">
              <a:solidFill>
                <a:schemeClr val="tx1"/>
              </a:solidFill>
            </a:endParaRPr>
          </a:p>
        </p:txBody>
      </p:sp>
      <p:sp>
        <p:nvSpPr>
          <p:cNvPr id="4" name="Oval 3"/>
          <p:cNvSpPr>
            <a:spLocks noChangeAspect="1"/>
          </p:cNvSpPr>
          <p:nvPr/>
        </p:nvSpPr>
        <p:spPr>
          <a:xfrm>
            <a:off x="2261514" y="2303603"/>
            <a:ext cx="1255979" cy="1165860"/>
          </a:xfrm>
          <a:prstGeom prst="ellipse">
            <a:avLst/>
          </a:prstGeom>
          <a:blipFill rotWithShape="0">
            <a:blip r:embed="rId4" cstate="print"/>
            <a:stretch>
              <a:fillRect/>
            </a:stretch>
          </a:blip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 name="Oval 4"/>
          <p:cNvSpPr>
            <a:spLocks noChangeAspect="1"/>
          </p:cNvSpPr>
          <p:nvPr/>
        </p:nvSpPr>
        <p:spPr>
          <a:xfrm>
            <a:off x="4827322" y="4499658"/>
            <a:ext cx="1255979" cy="1165860"/>
          </a:xfrm>
          <a:prstGeom prst="ellipse">
            <a:avLst/>
          </a:prstGeom>
          <a:blipFill rotWithShape="0">
            <a:blip r:embed="rId5" cstate="screen">
              <a:extLst>
                <a:ext uri="{28A0092B-C50C-407E-A947-70E740481C1C}">
                  <a14:useLocalDpi xmlns:a14="http://schemas.microsoft.com/office/drawing/2010/main"/>
                </a:ext>
              </a:extLst>
            </a:blip>
            <a:stretch>
              <a:fillRect/>
            </a:stretch>
          </a:blip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Oval 5"/>
          <p:cNvSpPr>
            <a:spLocks noChangeAspect="1"/>
          </p:cNvSpPr>
          <p:nvPr/>
        </p:nvSpPr>
        <p:spPr>
          <a:xfrm>
            <a:off x="1568450" y="3717290"/>
            <a:ext cx="1255979" cy="1165860"/>
          </a:xfrm>
          <a:prstGeom prst="ellipse">
            <a:avLst/>
          </a:prstGeom>
          <a:blipFill rotWithShape="0">
            <a:blip r:embed="rId6" cstate="screen">
              <a:extLst>
                <a:ext uri="{28A0092B-C50C-407E-A947-70E740481C1C}">
                  <a14:useLocalDpi xmlns:a14="http://schemas.microsoft.com/office/drawing/2010/main"/>
                </a:ext>
              </a:extLst>
            </a:blip>
            <a:stretch>
              <a:fillRect/>
            </a:stretch>
          </a:blip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Oval 7"/>
          <p:cNvSpPr>
            <a:spLocks noChangeAspect="1"/>
          </p:cNvSpPr>
          <p:nvPr/>
        </p:nvSpPr>
        <p:spPr>
          <a:xfrm>
            <a:off x="5626100" y="2459990"/>
            <a:ext cx="1255979" cy="1165860"/>
          </a:xfrm>
          <a:prstGeom prst="ellipse">
            <a:avLst/>
          </a:prstGeom>
          <a:blipFill rotWithShape="0">
            <a:blip r:embed="rId7" cstate="screen">
              <a:extLst>
                <a:ext uri="{28A0092B-C50C-407E-A947-70E740481C1C}">
                  <a14:useLocalDpi xmlns:a14="http://schemas.microsoft.com/office/drawing/2010/main"/>
                </a:ext>
              </a:extLst>
            </a:blip>
            <a:stretch>
              <a:fillRect/>
            </a:stretch>
          </a:blip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Oval 8"/>
          <p:cNvSpPr>
            <a:spLocks noChangeAspect="1"/>
          </p:cNvSpPr>
          <p:nvPr/>
        </p:nvSpPr>
        <p:spPr>
          <a:xfrm>
            <a:off x="6197600" y="3774440"/>
            <a:ext cx="1255979" cy="1165860"/>
          </a:xfrm>
          <a:prstGeom prst="ellipse">
            <a:avLst/>
          </a:prstGeom>
          <a:blipFill rotWithShape="0">
            <a:blip r:embed="rId8" cstate="print"/>
            <a:stretch>
              <a:fillRect/>
            </a:stretch>
          </a:blipFill>
          <a:scene3d>
            <a:camera prst="orthographicFront"/>
            <a:lightRig rig="threePt" dir="t"/>
          </a:scene3d>
          <a:sp3d>
            <a:bevelT/>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10" name="Picture 9" descr="CMS OMH Logo.JPG"/>
          <p:cNvPicPr>
            <a:picLocks/>
          </p:cNvPicPr>
          <p:nvPr/>
        </p:nvPicPr>
        <p:blipFill>
          <a:blip r:embed="rId9" cstate="screen">
            <a:extLst>
              <a:ext uri="{28A0092B-C50C-407E-A947-70E740481C1C}">
                <a14:useLocalDpi xmlns:a14="http://schemas.microsoft.com/office/drawing/2010/main"/>
              </a:ext>
            </a:extLst>
          </a:blip>
          <a:stretch>
            <a:fillRect/>
          </a:stretch>
        </p:blipFill>
        <p:spPr>
          <a:xfrm>
            <a:off x="2831519" y="4483100"/>
            <a:ext cx="1303020" cy="1165860"/>
          </a:xfrm>
          <a:prstGeom prst="ellipse">
            <a:avLst/>
          </a:prstGeom>
          <a:ln>
            <a:solidFill>
              <a:schemeClr val="accent1">
                <a:lumMod val="40000"/>
                <a:lumOff val="60000"/>
              </a:schemeClr>
            </a:solidFill>
          </a:ln>
          <a:scene3d>
            <a:camera prst="orthographicFront"/>
            <a:lightRig rig="threePt" dir="t"/>
          </a:scene3d>
          <a:sp3d>
            <a:bevelT/>
          </a:sp3d>
        </p:spPr>
      </p:pic>
      <p:pic>
        <p:nvPicPr>
          <p:cNvPr id="11" name="Picture 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850926" y="2065192"/>
            <a:ext cx="1376363" cy="1252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11" descr="OMH_Logo_typeVertical.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11600" y="3397250"/>
            <a:ext cx="1255014" cy="1165860"/>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5714184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Thank You!</a:t>
            </a:r>
            <a:endParaRPr lang="en-US" dirty="0"/>
          </a:p>
        </p:txBody>
      </p:sp>
      <p:sp>
        <p:nvSpPr>
          <p:cNvPr id="2" name="Content Placeholder 1"/>
          <p:cNvSpPr>
            <a:spLocks noGrp="1"/>
          </p:cNvSpPr>
          <p:nvPr>
            <p:ph idx="4294967295"/>
          </p:nvPr>
        </p:nvSpPr>
        <p:spPr>
          <a:xfrm>
            <a:off x="228600" y="1600200"/>
            <a:ext cx="8763000" cy="5029200"/>
          </a:xfrm>
        </p:spPr>
        <p:txBody>
          <a:bodyPr>
            <a:noAutofit/>
          </a:bodyPr>
          <a:lstStyle/>
          <a:p>
            <a:pPr marL="0" indent="0" algn="ctr">
              <a:buNone/>
            </a:pPr>
            <a:endParaRPr lang="en-US" sz="2500" dirty="0" smtClean="0"/>
          </a:p>
          <a:p>
            <a:pPr marL="0" indent="0" algn="ctr">
              <a:buNone/>
            </a:pPr>
            <a:r>
              <a:rPr lang="en-US" sz="2800" dirty="0" smtClean="0"/>
              <a:t>CMS </a:t>
            </a:r>
            <a:r>
              <a:rPr lang="en-US" sz="2800" dirty="0"/>
              <a:t>OMH Homepage: </a:t>
            </a:r>
            <a:endParaRPr lang="en-US" sz="2800" dirty="0" smtClean="0"/>
          </a:p>
          <a:p>
            <a:pPr marL="0" indent="0" algn="ctr">
              <a:buNone/>
            </a:pPr>
            <a:r>
              <a:rPr lang="en-US" sz="2800" u="sng" dirty="0">
                <a:solidFill>
                  <a:schemeClr val="tx2">
                    <a:lumMod val="60000"/>
                    <a:lumOff val="40000"/>
                  </a:schemeClr>
                </a:solidFill>
                <a:cs typeface="Arial" panose="020B0604020202020204" pitchFamily="34" charset="0"/>
              </a:rPr>
              <a:t>go.cms.gov/</a:t>
            </a:r>
            <a:r>
              <a:rPr lang="en-US" sz="2800" u="sng" dirty="0" err="1">
                <a:solidFill>
                  <a:schemeClr val="tx2">
                    <a:lumMod val="60000"/>
                    <a:lumOff val="40000"/>
                  </a:schemeClr>
                </a:solidFill>
                <a:cs typeface="Arial" panose="020B0604020202020204" pitchFamily="34" charset="0"/>
              </a:rPr>
              <a:t>omh</a:t>
            </a:r>
            <a:endParaRPr lang="en-US" sz="2800" u="sng" dirty="0">
              <a:solidFill>
                <a:schemeClr val="tx2">
                  <a:lumMod val="60000"/>
                  <a:lumOff val="40000"/>
                </a:schemeClr>
              </a:solidFill>
              <a:cs typeface="Arial" panose="020B0604020202020204" pitchFamily="34" charset="0"/>
            </a:endParaRPr>
          </a:p>
          <a:p>
            <a:pPr marL="0" indent="0" algn="ctr">
              <a:buNone/>
            </a:pPr>
            <a:endParaRPr lang="en-US" sz="2800" dirty="0"/>
          </a:p>
          <a:p>
            <a:pPr marL="0" indent="0" algn="ctr">
              <a:buNone/>
            </a:pPr>
            <a:r>
              <a:rPr lang="en-US" sz="2800" dirty="0" smtClean="0">
                <a:solidFill>
                  <a:srgbClr val="333333"/>
                </a:solidFill>
                <a:cs typeface="Arial" panose="020B0604020202020204" pitchFamily="34" charset="0"/>
              </a:rPr>
              <a:t>                                                </a:t>
            </a:r>
          </a:p>
          <a:p>
            <a:pPr marL="0" indent="0" algn="ctr">
              <a:buNone/>
            </a:pPr>
            <a:r>
              <a:rPr lang="en-US" sz="2800" dirty="0">
                <a:solidFill>
                  <a:srgbClr val="333333"/>
                </a:solidFill>
                <a:cs typeface="Arial" panose="020B0604020202020204" pitchFamily="34" charset="0"/>
              </a:rPr>
              <a:t> </a:t>
            </a:r>
            <a:r>
              <a:rPr lang="en-US" sz="2800" dirty="0" smtClean="0">
                <a:solidFill>
                  <a:srgbClr val="333333"/>
                </a:solidFill>
                <a:cs typeface="Arial" panose="020B0604020202020204" pitchFamily="34" charset="0"/>
              </a:rPr>
              <a:t>                                             Any Questions?</a:t>
            </a:r>
          </a:p>
          <a:p>
            <a:pPr marL="0" indent="0" algn="ctr">
              <a:buNone/>
            </a:pPr>
            <a:endParaRPr lang="en-US" sz="2500" b="1" dirty="0"/>
          </a:p>
        </p:txBody>
      </p:sp>
      <p:pic>
        <p:nvPicPr>
          <p:cNvPr id="5" name="Picture 2" descr="Image result for questions for powerpoint sl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714" y="3657600"/>
            <a:ext cx="2638425"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50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297363"/>
          </a:xfrm>
        </p:spPr>
        <p:txBody>
          <a:bodyPr>
            <a:noAutofit/>
          </a:bodyPr>
          <a:lstStyle/>
          <a:p>
            <a:pPr marL="0" indent="0">
              <a:buNone/>
            </a:pPr>
            <a:r>
              <a:rPr lang="en-US" sz="3000" b="1" dirty="0" smtClean="0"/>
              <a:t>Mission</a:t>
            </a:r>
          </a:p>
          <a:p>
            <a:pPr marL="457200" lvl="1" indent="0">
              <a:buNone/>
            </a:pPr>
            <a:r>
              <a:rPr lang="en-US" sz="2600" dirty="0" smtClean="0"/>
              <a:t>To ensure that the voices and the needs of the populations we represent are present as the Agency is developing, implementing, and evaluating its programs and policies.</a:t>
            </a:r>
          </a:p>
          <a:p>
            <a:pPr marL="457200" lvl="1" indent="0">
              <a:buNone/>
            </a:pPr>
            <a:endParaRPr lang="en-US" sz="2600" dirty="0" smtClean="0"/>
          </a:p>
          <a:p>
            <a:pPr marL="0" indent="0">
              <a:buNone/>
            </a:pPr>
            <a:r>
              <a:rPr lang="en-US" sz="3000" b="1" dirty="0" smtClean="0"/>
              <a:t>Vision</a:t>
            </a:r>
          </a:p>
          <a:p>
            <a:pPr marL="457200" lvl="1" indent="0">
              <a:buNone/>
            </a:pPr>
            <a:r>
              <a:rPr lang="en-US" sz="2600" dirty="0"/>
              <a:t>All CMS beneficiaries have achieved their highest level of health, and disparities in health care quality and access have been </a:t>
            </a:r>
            <a:r>
              <a:rPr lang="en-US" sz="2600" dirty="0" smtClean="0"/>
              <a:t>eliminated.</a:t>
            </a:r>
            <a:endParaRPr lang="en-US" sz="2600" dirty="0"/>
          </a:p>
          <a:p>
            <a:endParaRPr lang="en-US" sz="3000" dirty="0"/>
          </a:p>
        </p:txBody>
      </p:sp>
      <p:sp>
        <p:nvSpPr>
          <p:cNvPr id="2" name="Title 1"/>
          <p:cNvSpPr>
            <a:spLocks noGrp="1"/>
          </p:cNvSpPr>
          <p:nvPr>
            <p:ph type="title"/>
          </p:nvPr>
        </p:nvSpPr>
        <p:spPr/>
        <p:txBody>
          <a:bodyPr/>
          <a:lstStyle/>
          <a:p>
            <a:r>
              <a:rPr lang="en-US" dirty="0" smtClean="0"/>
              <a:t>CMS OMH </a:t>
            </a:r>
            <a:br>
              <a:rPr lang="en-US" dirty="0" smtClean="0"/>
            </a:br>
            <a:r>
              <a:rPr lang="en-US" dirty="0" smtClean="0"/>
              <a:t>Mission &amp; Vision</a:t>
            </a:r>
            <a:endParaRPr lang="en-US" dirty="0"/>
          </a:p>
        </p:txBody>
      </p:sp>
    </p:spTree>
    <p:extLst>
      <p:ext uri="{BB962C8B-B14F-4D97-AF65-F5344CB8AC3E}">
        <p14:creationId xmlns:p14="http://schemas.microsoft.com/office/powerpoint/2010/main" val="752148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CMS Health Equity Framework</a:t>
            </a:r>
          </a:p>
        </p:txBody>
      </p:sp>
      <p:pic>
        <p:nvPicPr>
          <p:cNvPr id="4" name="Content Placeholder 7" descr="There are three parts to the CMS Health Equity Framework that build on one another. The first step is increasing understanding and awareness of disparities. The second step is developing and disseminating solutions. The third step is implementing sustainable actions. There is a picture of an arrow on the slide pointing to the left, from the first step of the equity framework to the third step." title="Exhibit 2: Path to Equity"/>
          <p:cNvPicPr>
            <a:picLocks noGrp="1" noChangeAspect="1"/>
          </p:cNvPicPr>
          <p:nvPr>
            <p:ph idx="1"/>
          </p:nvPr>
        </p:nvPicPr>
        <p:blipFill>
          <a:blip r:embed="rId2"/>
          <a:stretch>
            <a:fillRect/>
          </a:stretch>
        </p:blipFill>
        <p:spPr>
          <a:xfrm>
            <a:off x="457200" y="1828800"/>
            <a:ext cx="8229600" cy="4297363"/>
          </a:xfrm>
          <a:prstGeom prst="rect">
            <a:avLst/>
          </a:prstGeom>
        </p:spPr>
      </p:pic>
    </p:spTree>
    <p:extLst>
      <p:ext uri="{BB962C8B-B14F-4D97-AF65-F5344CB8AC3E}">
        <p14:creationId xmlns:p14="http://schemas.microsoft.com/office/powerpoint/2010/main" val="220566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To have a better understanding of Medicare </a:t>
            </a:r>
            <a:r>
              <a:rPr lang="en-US" dirty="0"/>
              <a:t>beneficiaries with </a:t>
            </a:r>
            <a:r>
              <a:rPr lang="en-US" dirty="0" smtClean="0"/>
              <a:t>intellectual and developmental disability (IDD) </a:t>
            </a:r>
          </a:p>
          <a:p>
            <a:r>
              <a:rPr lang="en-US" dirty="0" smtClean="0"/>
              <a:t>Focus on Medicare fee-for-service beneficiaries</a:t>
            </a:r>
          </a:p>
          <a:p>
            <a:pPr lvl="1"/>
            <a:r>
              <a:rPr lang="en-US" dirty="0" smtClean="0"/>
              <a:t>Determine </a:t>
            </a:r>
            <a:r>
              <a:rPr lang="en-US" dirty="0"/>
              <a:t>prevalence of IDD </a:t>
            </a:r>
            <a:endParaRPr lang="en-US" dirty="0" smtClean="0"/>
          </a:p>
          <a:p>
            <a:pPr lvl="1"/>
            <a:r>
              <a:rPr lang="en-US" dirty="0" smtClean="0"/>
              <a:t>Describe </a:t>
            </a:r>
            <a:r>
              <a:rPr lang="en-US" dirty="0"/>
              <a:t>demographics of the IDD </a:t>
            </a:r>
            <a:r>
              <a:rPr lang="en-US" dirty="0" smtClean="0"/>
              <a:t>population</a:t>
            </a:r>
          </a:p>
          <a:p>
            <a:pPr lvl="1"/>
            <a:r>
              <a:rPr lang="en-US" dirty="0" smtClean="0"/>
              <a:t>Determine </a:t>
            </a:r>
            <a:r>
              <a:rPr lang="en-US" dirty="0"/>
              <a:t>prevalence of some chronic conditions and mental health conditions of the IDD </a:t>
            </a:r>
            <a:r>
              <a:rPr lang="en-US" dirty="0" smtClean="0"/>
              <a:t>population</a:t>
            </a:r>
          </a:p>
          <a:p>
            <a:pPr lvl="1"/>
            <a:r>
              <a:rPr lang="en-US" dirty="0" smtClean="0"/>
              <a:t>Determine </a:t>
            </a:r>
            <a:r>
              <a:rPr lang="en-US" dirty="0"/>
              <a:t>prevalence of the IDD population by state</a:t>
            </a:r>
          </a:p>
          <a:p>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Purpose of Analysis</a:t>
            </a:r>
            <a:endParaRPr lang="en-US" dirty="0"/>
          </a:p>
        </p:txBody>
      </p:sp>
    </p:spTree>
    <p:extLst>
      <p:ext uri="{BB962C8B-B14F-4D97-AF65-F5344CB8AC3E}">
        <p14:creationId xmlns:p14="http://schemas.microsoft.com/office/powerpoint/2010/main" val="152841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297363"/>
          </a:xfrm>
        </p:spPr>
        <p:txBody>
          <a:bodyPr>
            <a:normAutofit fontScale="70000" lnSpcReduction="20000"/>
          </a:bodyPr>
          <a:lstStyle/>
          <a:p>
            <a:r>
              <a:rPr lang="en-US" dirty="0" smtClean="0"/>
              <a:t>Centers for Medicare &amp; Medicaid Services (CMS) Chronic Conditions Data Warehouse (CCW)</a:t>
            </a:r>
          </a:p>
          <a:p>
            <a:pPr lvl="1"/>
            <a:r>
              <a:rPr lang="en-US" dirty="0" smtClean="0"/>
              <a:t>Master Beneficiary Summary File (MBSF)</a:t>
            </a:r>
          </a:p>
          <a:p>
            <a:pPr lvl="1"/>
            <a:r>
              <a:rPr lang="en-US" dirty="0" smtClean="0"/>
              <a:t>Chronic Conditions data file</a:t>
            </a:r>
          </a:p>
          <a:p>
            <a:pPr lvl="1"/>
            <a:r>
              <a:rPr lang="en-US" dirty="0" smtClean="0"/>
              <a:t>Other Chronic or Potentially Disabling Conditions</a:t>
            </a:r>
          </a:p>
          <a:p>
            <a:endParaRPr lang="en-US" dirty="0" smtClean="0"/>
          </a:p>
          <a:p>
            <a:r>
              <a:rPr lang="en-US" dirty="0" smtClean="0"/>
              <a:t>Inclusion</a:t>
            </a:r>
          </a:p>
          <a:p>
            <a:pPr lvl="1"/>
            <a:r>
              <a:rPr lang="en-US" dirty="0"/>
              <a:t>CY2016 data</a:t>
            </a:r>
          </a:p>
          <a:p>
            <a:pPr lvl="1"/>
            <a:r>
              <a:rPr lang="en-US" dirty="0"/>
              <a:t>Only </a:t>
            </a:r>
            <a:r>
              <a:rPr lang="en-US" dirty="0" smtClean="0"/>
              <a:t>Medicare Fee-For-Service beneficiaries </a:t>
            </a:r>
            <a:r>
              <a:rPr lang="en-US" dirty="0"/>
              <a:t>with Part A and Part B for all 12 months of the year</a:t>
            </a:r>
          </a:p>
          <a:p>
            <a:endParaRPr lang="en-US" dirty="0" smtClean="0"/>
          </a:p>
          <a:p>
            <a:r>
              <a:rPr lang="en-US" dirty="0" smtClean="0"/>
              <a:t>Exclusion</a:t>
            </a:r>
          </a:p>
          <a:p>
            <a:pPr lvl="1"/>
            <a:r>
              <a:rPr lang="en-US" dirty="0" smtClean="0"/>
              <a:t>Any Medicare Advantage beneficiaries</a:t>
            </a:r>
          </a:p>
        </p:txBody>
      </p:sp>
      <p:sp>
        <p:nvSpPr>
          <p:cNvPr id="3" name="Title 2"/>
          <p:cNvSpPr>
            <a:spLocks noGrp="1"/>
          </p:cNvSpPr>
          <p:nvPr>
            <p:ph type="title"/>
          </p:nvPr>
        </p:nvSpPr>
        <p:spPr/>
        <p:txBody>
          <a:bodyPr/>
          <a:lstStyle/>
          <a:p>
            <a:r>
              <a:rPr lang="en-US" dirty="0" smtClean="0"/>
              <a:t>Data Source &amp; Inclusion/Exclusion</a:t>
            </a:r>
            <a:endParaRPr lang="en-US" dirty="0"/>
          </a:p>
        </p:txBody>
      </p:sp>
    </p:spTree>
    <p:extLst>
      <p:ext uri="{BB962C8B-B14F-4D97-AF65-F5344CB8AC3E}">
        <p14:creationId xmlns:p14="http://schemas.microsoft.com/office/powerpoint/2010/main" val="650736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
            <a:r>
              <a:rPr lang="en-US" dirty="0"/>
              <a:t>Autism Spectrum Disorders </a:t>
            </a:r>
          </a:p>
          <a:p>
            <a:pPr fontAlgn="b"/>
            <a:r>
              <a:rPr lang="en-US" dirty="0"/>
              <a:t>Cerebral Palsy </a:t>
            </a:r>
          </a:p>
          <a:p>
            <a:pPr fontAlgn="b"/>
            <a:r>
              <a:rPr lang="en-US" dirty="0"/>
              <a:t>Intellectual Disabilities and Related Conditions </a:t>
            </a:r>
          </a:p>
          <a:p>
            <a:pPr fontAlgn="b"/>
            <a:r>
              <a:rPr lang="en-US" dirty="0"/>
              <a:t>Learning Disabilities </a:t>
            </a:r>
          </a:p>
          <a:p>
            <a:pPr fontAlgn="b"/>
            <a:r>
              <a:rPr lang="en-US" dirty="0"/>
              <a:t>Other Developmental Delays  </a:t>
            </a:r>
          </a:p>
          <a:p>
            <a:pPr marL="0" indent="0">
              <a:buNone/>
            </a:pPr>
            <a:endParaRPr lang="en-US" dirty="0"/>
          </a:p>
        </p:txBody>
      </p:sp>
      <p:sp>
        <p:nvSpPr>
          <p:cNvPr id="3" name="Title 2"/>
          <p:cNvSpPr>
            <a:spLocks noGrp="1"/>
          </p:cNvSpPr>
          <p:nvPr>
            <p:ph type="title"/>
          </p:nvPr>
        </p:nvSpPr>
        <p:spPr/>
        <p:txBody>
          <a:bodyPr/>
          <a:lstStyle/>
          <a:p>
            <a:r>
              <a:rPr lang="en-US" dirty="0" smtClean="0"/>
              <a:t>Categories of IDD Related Conditions</a:t>
            </a:r>
            <a:endParaRPr lang="en-US" dirty="0"/>
          </a:p>
        </p:txBody>
      </p:sp>
    </p:spTree>
    <p:extLst>
      <p:ext uri="{BB962C8B-B14F-4D97-AF65-F5344CB8AC3E}">
        <p14:creationId xmlns:p14="http://schemas.microsoft.com/office/powerpoint/2010/main" val="386295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66997308"/>
              </p:ext>
            </p:extLst>
          </p:nvPr>
        </p:nvGraphicFramePr>
        <p:xfrm>
          <a:off x="152400" y="1600200"/>
          <a:ext cx="8839200" cy="4952997"/>
        </p:xfrm>
        <a:graphic>
          <a:graphicData uri="http://schemas.openxmlformats.org/drawingml/2006/table">
            <a:tbl>
              <a:tblPr firstRow="1" firstCol="1" bandRow="1">
                <a:tableStyleId>{BC89EF96-8CEA-46FF-86C4-4CE0E7609802}</a:tableStyleId>
              </a:tblPr>
              <a:tblGrid>
                <a:gridCol w="6088699"/>
                <a:gridCol w="1676721"/>
                <a:gridCol w="1073780"/>
              </a:tblGrid>
              <a:tr h="348016">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Study Population</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cs typeface="Times New Roman" panose="02020603050405020304" pitchFamily="18" charset="0"/>
                        </a:rPr>
                        <a:t>Number</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cs typeface="Times New Roman" panose="02020603050405020304" pitchFamily="18" charset="0"/>
                        </a:rPr>
                        <a:t>Percent</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r>
              <a:tr h="348016">
                <a:tc>
                  <a:txBody>
                    <a:bodyPr/>
                    <a:lstStyle/>
                    <a:p>
                      <a:pPr marL="0" marR="0">
                        <a:lnSpc>
                          <a:spcPct val="107000"/>
                        </a:lnSpc>
                        <a:spcBef>
                          <a:spcPts val="0"/>
                        </a:spcBef>
                        <a:spcAft>
                          <a:spcPts val="0"/>
                        </a:spcAft>
                      </a:pPr>
                      <a:r>
                        <a:rPr lang="en-US" sz="1600" dirty="0">
                          <a:effectLst/>
                          <a:latin typeface="+mn-lt"/>
                          <a:cs typeface="Times New Roman" panose="02020603050405020304" pitchFamily="18" charset="0"/>
                        </a:rPr>
                        <a:t>Total Medicare Population</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cs typeface="Times New Roman" panose="02020603050405020304" pitchFamily="18" charset="0"/>
                        </a:rPr>
                        <a:t>59,818,481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600">
                        <a:effectLst/>
                        <a:latin typeface="+mn-lt"/>
                        <a:cs typeface="Times New Roman" panose="02020603050405020304" pitchFamily="18" charset="0"/>
                      </a:endParaRPr>
                    </a:p>
                  </a:txBody>
                  <a:tcPr marL="68580" marR="68580" marT="0" marB="0" anchor="ctr"/>
                </a:tc>
              </a:tr>
              <a:tr h="335126">
                <a:tc>
                  <a:txBody>
                    <a:bodyPr/>
                    <a:lstStyle/>
                    <a:p>
                      <a:pPr marL="0" marR="0">
                        <a:lnSpc>
                          <a:spcPct val="107000"/>
                        </a:lnSpc>
                        <a:spcBef>
                          <a:spcPts val="0"/>
                        </a:spcBef>
                        <a:spcAft>
                          <a:spcPts val="0"/>
                        </a:spcAft>
                      </a:pPr>
                      <a:r>
                        <a:rPr lang="en-US" sz="1600" dirty="0">
                          <a:effectLst/>
                          <a:latin typeface="+mn-lt"/>
                          <a:cs typeface="Times New Roman" panose="02020603050405020304" pitchFamily="18" charset="0"/>
                        </a:rPr>
                        <a:t>Total Medicare Fee-For-Service Population</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cs typeface="Times New Roman" panose="02020603050405020304" pitchFamily="18" charset="0"/>
                        </a:rPr>
                        <a:t>40,131,362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cs typeface="Times New Roman" panose="02020603050405020304" pitchFamily="18" charset="0"/>
                        </a:rPr>
                        <a:t>67.09%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r>
              <a:tr h="348016">
                <a:tc>
                  <a:txBody>
                    <a:bodyPr/>
                    <a:lstStyle/>
                    <a:p>
                      <a:pPr marL="0" marR="0">
                        <a:lnSpc>
                          <a:spcPct val="107000"/>
                        </a:lnSpc>
                        <a:spcBef>
                          <a:spcPts val="0"/>
                        </a:spcBef>
                        <a:spcAft>
                          <a:spcPts val="0"/>
                        </a:spcAft>
                      </a:pPr>
                      <a:r>
                        <a:rPr lang="en-US" sz="1600" dirty="0">
                          <a:effectLst/>
                          <a:latin typeface="+mn-lt"/>
                          <a:cs typeface="Times New Roman" panose="02020603050405020304" pitchFamily="18" charset="0"/>
                        </a:rPr>
                        <a:t>Final Sample Size (Parts A &amp; B benefits all year)</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30,987,261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600">
                        <a:effectLst/>
                        <a:latin typeface="+mn-lt"/>
                        <a:cs typeface="Times New Roman" panose="02020603050405020304" pitchFamily="18" charset="0"/>
                      </a:endParaRPr>
                    </a:p>
                  </a:txBody>
                  <a:tcPr marL="68580" marR="68580" marT="0" marB="0" anchor="b"/>
                </a:tc>
              </a:tr>
              <a:tr h="335126">
                <a:tc>
                  <a:txBody>
                    <a:bodyPr/>
                    <a:lstStyle/>
                    <a:p>
                      <a:pPr marL="0" marR="0">
                        <a:lnSpc>
                          <a:spcPct val="107000"/>
                        </a:lnSpc>
                        <a:spcBef>
                          <a:spcPts val="0"/>
                        </a:spcBef>
                        <a:spcAft>
                          <a:spcPts val="0"/>
                        </a:spcAft>
                      </a:pPr>
                      <a:r>
                        <a:rPr lang="en-US" sz="1600" dirty="0">
                          <a:effectLst/>
                          <a:latin typeface="+mn-lt"/>
                          <a:cs typeface="Times New Roman" panose="02020603050405020304" pitchFamily="18" charset="0"/>
                        </a:rPr>
                        <a:t>Original Reason for Entitlement (OREC)</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cs typeface="Times New Roman" panose="02020603050405020304" pitchFamily="18" charset="0"/>
                        </a:rPr>
                        <a:t>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tc>
              </a:tr>
              <a:tr h="335126">
                <a:tc>
                  <a:txBody>
                    <a:bodyPr/>
                    <a:lstStyle/>
                    <a:p>
                      <a:pPr marL="0" marR="0" algn="r">
                        <a:lnSpc>
                          <a:spcPct val="107000"/>
                        </a:lnSpc>
                        <a:spcBef>
                          <a:spcPts val="0"/>
                        </a:spcBef>
                        <a:spcAft>
                          <a:spcPts val="0"/>
                        </a:spcAft>
                      </a:pPr>
                      <a:r>
                        <a:rPr lang="en-US" sz="1600" dirty="0">
                          <a:effectLst/>
                          <a:latin typeface="+mn-lt"/>
                          <a:cs typeface="Times New Roman" panose="02020603050405020304" pitchFamily="18" charset="0"/>
                        </a:rPr>
                        <a:t>                               Old age and survivor’s insurance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23,230,077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cs typeface="Times New Roman" panose="02020603050405020304" pitchFamily="18" charset="0"/>
                        </a:rPr>
                        <a:t>74.97%</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tc>
              </a:tr>
              <a:tr h="335126">
                <a:tc>
                  <a:txBody>
                    <a:bodyPr/>
                    <a:lstStyle/>
                    <a:p>
                      <a:pPr marL="0" marR="0" algn="r">
                        <a:lnSpc>
                          <a:spcPct val="107000"/>
                        </a:lnSpc>
                        <a:spcBef>
                          <a:spcPts val="0"/>
                        </a:spcBef>
                        <a:spcAft>
                          <a:spcPts val="0"/>
                        </a:spcAft>
                      </a:pPr>
                      <a:r>
                        <a:rPr lang="en-US" sz="1600" dirty="0">
                          <a:effectLst/>
                          <a:latin typeface="+mn-lt"/>
                          <a:cs typeface="Times New Roman" panose="02020603050405020304" pitchFamily="18" charset="0"/>
                        </a:rPr>
                        <a:t>Disability or Disability with End Stage Renal Disease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7,648,396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latin typeface="+mn-lt"/>
                          <a:cs typeface="Times New Roman" panose="02020603050405020304" pitchFamily="18" charset="0"/>
                        </a:rPr>
                        <a:t>24.68%</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tc>
              </a:tr>
              <a:tr h="335126">
                <a:tc>
                  <a:txBody>
                    <a:bodyPr/>
                    <a:lstStyle/>
                    <a:p>
                      <a:pPr marL="0" marR="0" algn="r">
                        <a:lnSpc>
                          <a:spcPct val="107000"/>
                        </a:lnSpc>
                        <a:spcBef>
                          <a:spcPts val="0"/>
                        </a:spcBef>
                        <a:spcAft>
                          <a:spcPts val="0"/>
                        </a:spcAft>
                      </a:pPr>
                      <a:r>
                        <a:rPr lang="en-US" sz="1600" dirty="0">
                          <a:effectLst/>
                          <a:latin typeface="+mn-lt"/>
                          <a:cs typeface="Times New Roman" panose="02020603050405020304" pitchFamily="18" charset="0"/>
                        </a:rPr>
                        <a:t>End Stage Renal Disease Only</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108,788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latin typeface="+mn-lt"/>
                          <a:cs typeface="Times New Roman" panose="02020603050405020304" pitchFamily="18" charset="0"/>
                        </a:rPr>
                        <a:t>0.35%</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tc>
              </a:tr>
              <a:tr h="541704">
                <a:tc>
                  <a:txBody>
                    <a:bodyPr/>
                    <a:lstStyle/>
                    <a:p>
                      <a:pPr marL="0" marR="0">
                        <a:lnSpc>
                          <a:spcPct val="107000"/>
                        </a:lnSpc>
                        <a:spcBef>
                          <a:spcPts val="0"/>
                        </a:spcBef>
                        <a:spcAft>
                          <a:spcPts val="0"/>
                        </a:spcAft>
                      </a:pPr>
                      <a:r>
                        <a:rPr lang="en-US" sz="1600">
                          <a:effectLst/>
                          <a:latin typeface="+mn-lt"/>
                          <a:cs typeface="Times New Roman" panose="02020603050405020304" pitchFamily="18" charset="0"/>
                        </a:rPr>
                        <a:t>Intellectual Developmental Disability (IDD) Related Conditions*</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483,595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latin typeface="+mn-lt"/>
                          <a:cs typeface="Times New Roman" panose="02020603050405020304" pitchFamily="18" charset="0"/>
                        </a:rPr>
                        <a:t>1.56%</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tc>
              </a:tr>
              <a:tr h="335126">
                <a:tc>
                  <a:txBody>
                    <a:bodyPr/>
                    <a:lstStyle/>
                    <a:p>
                      <a:pPr marL="0" marR="0" algn="r">
                        <a:lnSpc>
                          <a:spcPct val="107000"/>
                        </a:lnSpc>
                        <a:spcBef>
                          <a:spcPts val="0"/>
                        </a:spcBef>
                        <a:spcAft>
                          <a:spcPts val="0"/>
                        </a:spcAft>
                      </a:pPr>
                      <a:r>
                        <a:rPr lang="en-US" sz="1600" dirty="0">
                          <a:effectLst/>
                          <a:latin typeface="+mn-lt"/>
                          <a:cs typeface="Times New Roman" panose="02020603050405020304" pitchFamily="18" charset="0"/>
                        </a:rPr>
                        <a:t>Autism Spectrum Disorders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69,844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0.23%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r>
              <a:tr h="316308">
                <a:tc>
                  <a:txBody>
                    <a:bodyPr/>
                    <a:lstStyle/>
                    <a:p>
                      <a:pPr marL="0" marR="0" algn="r">
                        <a:lnSpc>
                          <a:spcPct val="107000"/>
                        </a:lnSpc>
                        <a:spcBef>
                          <a:spcPts val="0"/>
                        </a:spcBef>
                        <a:spcAft>
                          <a:spcPts val="0"/>
                        </a:spcAft>
                      </a:pPr>
                      <a:r>
                        <a:rPr lang="en-US" sz="1600" dirty="0">
                          <a:effectLst/>
                          <a:latin typeface="+mn-lt"/>
                          <a:cs typeface="Times New Roman" panose="02020603050405020304" pitchFamily="18" charset="0"/>
                        </a:rPr>
                        <a:t>Cerebral Palsy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109,320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0.35%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r>
              <a:tr h="369929">
                <a:tc>
                  <a:txBody>
                    <a:bodyPr/>
                    <a:lstStyle/>
                    <a:p>
                      <a:pPr marL="0" marR="0" algn="r">
                        <a:lnSpc>
                          <a:spcPct val="107000"/>
                        </a:lnSpc>
                        <a:spcBef>
                          <a:spcPts val="0"/>
                        </a:spcBef>
                        <a:spcAft>
                          <a:spcPts val="0"/>
                        </a:spcAft>
                      </a:pPr>
                      <a:r>
                        <a:rPr lang="en-US" sz="1600">
                          <a:effectLst/>
                          <a:latin typeface="+mn-lt"/>
                          <a:cs typeface="Times New Roman" panose="02020603050405020304" pitchFamily="18" charset="0"/>
                        </a:rPr>
                        <a:t>Intellectual Disabilities and Related Conditions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338,005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1.09%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r>
              <a:tr h="335126">
                <a:tc>
                  <a:txBody>
                    <a:bodyPr/>
                    <a:lstStyle/>
                    <a:p>
                      <a:pPr marL="0" marR="0" algn="r">
                        <a:lnSpc>
                          <a:spcPct val="107000"/>
                        </a:lnSpc>
                        <a:spcBef>
                          <a:spcPts val="0"/>
                        </a:spcBef>
                        <a:spcAft>
                          <a:spcPts val="0"/>
                        </a:spcAft>
                      </a:pPr>
                      <a:r>
                        <a:rPr lang="en-US" sz="1600">
                          <a:effectLst/>
                          <a:latin typeface="+mn-lt"/>
                          <a:cs typeface="Times New Roman" panose="02020603050405020304" pitchFamily="18" charset="0"/>
                        </a:rPr>
                        <a:t>Learning Disabilities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51,551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0.17%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r>
              <a:tr h="335126">
                <a:tc>
                  <a:txBody>
                    <a:bodyPr/>
                    <a:lstStyle/>
                    <a:p>
                      <a:pPr marL="0" marR="0" algn="r">
                        <a:lnSpc>
                          <a:spcPct val="107000"/>
                        </a:lnSpc>
                        <a:spcBef>
                          <a:spcPts val="0"/>
                        </a:spcBef>
                        <a:spcAft>
                          <a:spcPts val="0"/>
                        </a:spcAft>
                      </a:pPr>
                      <a:r>
                        <a:rPr lang="en-US" sz="1600">
                          <a:effectLst/>
                          <a:latin typeface="+mn-lt"/>
                          <a:cs typeface="Times New Roman" panose="02020603050405020304" pitchFamily="18" charset="0"/>
                        </a:rPr>
                        <a:t>Other Developmental Delays  </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41,025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latin typeface="+mn-lt"/>
                          <a:cs typeface="Times New Roman" panose="02020603050405020304" pitchFamily="18" charset="0"/>
                        </a:rPr>
                        <a:t>0.13%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3" name="Title 2"/>
          <p:cNvSpPr>
            <a:spLocks noGrp="1"/>
          </p:cNvSpPr>
          <p:nvPr>
            <p:ph type="title"/>
          </p:nvPr>
        </p:nvSpPr>
        <p:spPr/>
        <p:txBody>
          <a:bodyPr/>
          <a:lstStyle/>
          <a:p>
            <a:r>
              <a:rPr lang="en-US" dirty="0"/>
              <a:t>Study Population</a:t>
            </a:r>
          </a:p>
        </p:txBody>
      </p:sp>
    </p:spTree>
    <p:extLst>
      <p:ext uri="{BB962C8B-B14F-4D97-AF65-F5344CB8AC3E}">
        <p14:creationId xmlns:p14="http://schemas.microsoft.com/office/powerpoint/2010/main" val="219613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56539062"/>
              </p:ext>
            </p:extLst>
          </p:nvPr>
        </p:nvGraphicFramePr>
        <p:xfrm>
          <a:off x="304798" y="1752602"/>
          <a:ext cx="8534401" cy="3850105"/>
        </p:xfrm>
        <a:graphic>
          <a:graphicData uri="http://schemas.openxmlformats.org/drawingml/2006/table">
            <a:tbl>
              <a:tblPr>
                <a:tableStyleId>{69CF1AB2-1976-4502-BF36-3FF5EA218861}</a:tableStyleId>
              </a:tblPr>
              <a:tblGrid>
                <a:gridCol w="3106664">
                  <a:extLst>
                    <a:ext uri="{9D8B030D-6E8A-4147-A177-3AD203B41FA5}">
                      <a16:colId xmlns:a16="http://schemas.microsoft.com/office/drawing/2014/main" xmlns="" val="20000"/>
                    </a:ext>
                  </a:extLst>
                </a:gridCol>
                <a:gridCol w="2795488">
                  <a:extLst>
                    <a:ext uri="{9D8B030D-6E8A-4147-A177-3AD203B41FA5}">
                      <a16:colId xmlns:a16="http://schemas.microsoft.com/office/drawing/2014/main" xmlns="" val="20001"/>
                    </a:ext>
                  </a:extLst>
                </a:gridCol>
                <a:gridCol w="2632249">
                  <a:extLst>
                    <a:ext uri="{9D8B030D-6E8A-4147-A177-3AD203B41FA5}">
                      <a16:colId xmlns:a16="http://schemas.microsoft.com/office/drawing/2014/main" xmlns="" val="20002"/>
                    </a:ext>
                  </a:extLst>
                </a:gridCol>
              </a:tblGrid>
              <a:tr h="474503">
                <a:tc>
                  <a:txBody>
                    <a:bodyPr/>
                    <a:lstStyle/>
                    <a:p>
                      <a:pPr marL="0" marR="0" algn="ctr" defTabSz="914400" rtl="0" eaLnBrk="1" fontAlgn="b" latinLnBrk="0" hangingPunct="1">
                        <a:lnSpc>
                          <a:spcPct val="107000"/>
                        </a:lnSpc>
                        <a:spcBef>
                          <a:spcPts val="0"/>
                        </a:spcBef>
                        <a:spcAft>
                          <a:spcPts val="0"/>
                        </a:spcAft>
                      </a:pPr>
                      <a:r>
                        <a:rPr lang="en-US" sz="2000" kern="1200" dirty="0">
                          <a:effectLst/>
                        </a:rPr>
                        <a:t>Multiple Conditions*</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b">
                    <a:solidFill>
                      <a:schemeClr val="bg1"/>
                    </a:solidFill>
                  </a:tcPr>
                </a:tc>
                <a:tc>
                  <a:txBody>
                    <a:bodyPr/>
                    <a:lstStyle/>
                    <a:p>
                      <a:pPr marL="0" marR="0" algn="ctr" defTabSz="914400" rtl="0" eaLnBrk="1" fontAlgn="b" latinLnBrk="0" hangingPunct="1">
                        <a:lnSpc>
                          <a:spcPct val="107000"/>
                        </a:lnSpc>
                        <a:spcBef>
                          <a:spcPts val="0"/>
                        </a:spcBef>
                        <a:spcAft>
                          <a:spcPts val="0"/>
                        </a:spcAft>
                      </a:pPr>
                      <a:r>
                        <a:rPr lang="en-US" sz="2000" kern="1200" dirty="0">
                          <a:effectLst/>
                        </a:rPr>
                        <a:t>Frequency</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b">
                    <a:solidFill>
                      <a:schemeClr val="bg1"/>
                    </a:solidFill>
                  </a:tcPr>
                </a:tc>
                <a:tc>
                  <a:txBody>
                    <a:bodyPr/>
                    <a:lstStyle/>
                    <a:p>
                      <a:pPr marL="0" marR="0" algn="ctr" defTabSz="914400" rtl="0" eaLnBrk="1" fontAlgn="b" latinLnBrk="0" hangingPunct="1">
                        <a:lnSpc>
                          <a:spcPct val="107000"/>
                        </a:lnSpc>
                        <a:spcBef>
                          <a:spcPts val="0"/>
                        </a:spcBef>
                        <a:spcAft>
                          <a:spcPts val="0"/>
                        </a:spcAft>
                      </a:pPr>
                      <a:r>
                        <a:rPr lang="en-US" sz="2000" kern="1200" dirty="0">
                          <a:effectLst/>
                        </a:rPr>
                        <a:t>Percent</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b">
                    <a:solidFill>
                      <a:schemeClr val="bg1"/>
                    </a:solidFill>
                  </a:tcPr>
                </a:tc>
                <a:extLst>
                  <a:ext uri="{0D108BD9-81ED-4DB2-BD59-A6C34878D82A}">
                    <a16:rowId xmlns:a16="http://schemas.microsoft.com/office/drawing/2014/main" xmlns="" val="10000"/>
                  </a:ext>
                </a:extLst>
              </a:tr>
              <a:tr h="493294">
                <a:tc>
                  <a:txBody>
                    <a:bodyPr/>
                    <a:lstStyle/>
                    <a:p>
                      <a:pPr marL="0" marR="0" algn="ctr" defTabSz="914400" rtl="0" eaLnBrk="1" fontAlgn="ctr" latinLnBrk="0" hangingPunct="1">
                        <a:lnSpc>
                          <a:spcPct val="107000"/>
                        </a:lnSpc>
                        <a:spcBef>
                          <a:spcPts val="0"/>
                        </a:spcBef>
                        <a:spcAft>
                          <a:spcPts val="0"/>
                        </a:spcAft>
                      </a:pPr>
                      <a:r>
                        <a:rPr lang="en-US" sz="2000" kern="1200" dirty="0">
                          <a:effectLst/>
                        </a:rPr>
                        <a:t>1</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tc>
                <a:tc>
                  <a:txBody>
                    <a:bodyPr/>
                    <a:lstStyle/>
                    <a:p>
                      <a:pPr marL="0" marR="0" algn="ctr" defTabSz="914400" rtl="0" eaLnBrk="1" fontAlgn="ctr" latinLnBrk="0" hangingPunct="1">
                        <a:lnSpc>
                          <a:spcPct val="107000"/>
                        </a:lnSpc>
                        <a:spcBef>
                          <a:spcPts val="0"/>
                        </a:spcBef>
                        <a:spcAft>
                          <a:spcPts val="0"/>
                        </a:spcAft>
                      </a:pPr>
                      <a:r>
                        <a:rPr lang="en-US" sz="2000" kern="1200" dirty="0">
                          <a:effectLst/>
                        </a:rPr>
                        <a:t>                              377,122 </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tc>
                <a:tc>
                  <a:txBody>
                    <a:bodyPr/>
                    <a:lstStyle/>
                    <a:p>
                      <a:pPr marL="0" marR="0" algn="ctr" defTabSz="914400" rtl="0" eaLnBrk="1" fontAlgn="ctr" latinLnBrk="0" hangingPunct="1">
                        <a:lnSpc>
                          <a:spcPct val="107000"/>
                        </a:lnSpc>
                        <a:spcBef>
                          <a:spcPts val="0"/>
                        </a:spcBef>
                        <a:spcAft>
                          <a:spcPts val="0"/>
                        </a:spcAft>
                      </a:pPr>
                      <a:r>
                        <a:rPr lang="en-US" sz="2000" kern="1200" dirty="0" smtClean="0">
                          <a:effectLst/>
                        </a:rPr>
                        <a:t>77.98%</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xmlns="" val="10001"/>
                  </a:ext>
                </a:extLst>
              </a:tr>
              <a:tr h="493294">
                <a:tc>
                  <a:txBody>
                    <a:bodyPr/>
                    <a:lstStyle/>
                    <a:p>
                      <a:pPr marL="0" marR="0" algn="ctr" defTabSz="914400" rtl="0" eaLnBrk="1" fontAlgn="ctr" latinLnBrk="0" hangingPunct="1">
                        <a:lnSpc>
                          <a:spcPct val="107000"/>
                        </a:lnSpc>
                        <a:spcBef>
                          <a:spcPts val="0"/>
                        </a:spcBef>
                        <a:spcAft>
                          <a:spcPts val="0"/>
                        </a:spcAft>
                      </a:pPr>
                      <a:r>
                        <a:rPr lang="en-US" sz="2000" kern="1200" dirty="0">
                          <a:effectLst/>
                        </a:rPr>
                        <a:t>2</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solidFill>
                      <a:schemeClr val="bg1"/>
                    </a:solidFill>
                  </a:tcPr>
                </a:tc>
                <a:tc>
                  <a:txBody>
                    <a:bodyPr/>
                    <a:lstStyle/>
                    <a:p>
                      <a:pPr marL="0" marR="0" algn="ctr" defTabSz="914400" rtl="0" eaLnBrk="1" fontAlgn="ctr" latinLnBrk="0" hangingPunct="1">
                        <a:lnSpc>
                          <a:spcPct val="107000"/>
                        </a:lnSpc>
                        <a:spcBef>
                          <a:spcPts val="0"/>
                        </a:spcBef>
                        <a:spcAft>
                          <a:spcPts val="0"/>
                        </a:spcAft>
                      </a:pPr>
                      <a:r>
                        <a:rPr lang="en-US" sz="2000" kern="1200" dirty="0">
                          <a:effectLst/>
                        </a:rPr>
                        <a:t>                                89,353 </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solidFill>
                      <a:schemeClr val="bg1"/>
                    </a:solidFill>
                  </a:tcPr>
                </a:tc>
                <a:tc>
                  <a:txBody>
                    <a:bodyPr/>
                    <a:lstStyle/>
                    <a:p>
                      <a:pPr marL="0" marR="0" algn="ctr" defTabSz="914400" rtl="0" eaLnBrk="1" fontAlgn="ctr" latinLnBrk="0" hangingPunct="1">
                        <a:lnSpc>
                          <a:spcPct val="107000"/>
                        </a:lnSpc>
                        <a:spcBef>
                          <a:spcPts val="0"/>
                        </a:spcBef>
                        <a:spcAft>
                          <a:spcPts val="0"/>
                        </a:spcAft>
                      </a:pPr>
                      <a:r>
                        <a:rPr lang="en-US" sz="2000" kern="1200" dirty="0" smtClean="0">
                          <a:effectLst/>
                        </a:rPr>
                        <a:t>18.48%</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xmlns="" val="10002"/>
                  </a:ext>
                </a:extLst>
              </a:tr>
              <a:tr h="493294">
                <a:tc>
                  <a:txBody>
                    <a:bodyPr/>
                    <a:lstStyle/>
                    <a:p>
                      <a:pPr marL="0" marR="0" algn="ctr" defTabSz="914400" rtl="0" eaLnBrk="1" fontAlgn="ctr" latinLnBrk="0" hangingPunct="1">
                        <a:lnSpc>
                          <a:spcPct val="107000"/>
                        </a:lnSpc>
                        <a:spcBef>
                          <a:spcPts val="0"/>
                        </a:spcBef>
                        <a:spcAft>
                          <a:spcPts val="0"/>
                        </a:spcAft>
                      </a:pPr>
                      <a:r>
                        <a:rPr lang="en-US" sz="2000" kern="1200" dirty="0">
                          <a:effectLst/>
                        </a:rPr>
                        <a:t>3</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tc>
                <a:tc>
                  <a:txBody>
                    <a:bodyPr/>
                    <a:lstStyle/>
                    <a:p>
                      <a:pPr marL="0" marR="0" algn="ctr" defTabSz="914400" rtl="0" eaLnBrk="1" fontAlgn="ctr" latinLnBrk="0" hangingPunct="1">
                        <a:lnSpc>
                          <a:spcPct val="107000"/>
                        </a:lnSpc>
                        <a:spcBef>
                          <a:spcPts val="0"/>
                        </a:spcBef>
                        <a:spcAft>
                          <a:spcPts val="0"/>
                        </a:spcAft>
                      </a:pPr>
                      <a:r>
                        <a:rPr lang="en-US" sz="2000" kern="1200" dirty="0">
                          <a:effectLst/>
                        </a:rPr>
                        <a:t>                                14,719 </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tc>
                <a:tc>
                  <a:txBody>
                    <a:bodyPr/>
                    <a:lstStyle/>
                    <a:p>
                      <a:pPr marL="0" marR="0" algn="ctr" defTabSz="914400" rtl="0" eaLnBrk="1" fontAlgn="ctr" latinLnBrk="0" hangingPunct="1">
                        <a:lnSpc>
                          <a:spcPct val="107000"/>
                        </a:lnSpc>
                        <a:spcBef>
                          <a:spcPts val="0"/>
                        </a:spcBef>
                        <a:spcAft>
                          <a:spcPts val="0"/>
                        </a:spcAft>
                      </a:pPr>
                      <a:r>
                        <a:rPr lang="en-US" sz="2000" kern="1200" dirty="0" smtClean="0">
                          <a:effectLst/>
                        </a:rPr>
                        <a:t>3.04%</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xmlns="" val="10003"/>
                  </a:ext>
                </a:extLst>
              </a:tr>
              <a:tr h="493294">
                <a:tc>
                  <a:txBody>
                    <a:bodyPr/>
                    <a:lstStyle/>
                    <a:p>
                      <a:pPr marL="0" marR="0" algn="ctr" defTabSz="914400" rtl="0" eaLnBrk="1" fontAlgn="ctr" latinLnBrk="0" hangingPunct="1">
                        <a:lnSpc>
                          <a:spcPct val="107000"/>
                        </a:lnSpc>
                        <a:spcBef>
                          <a:spcPts val="0"/>
                        </a:spcBef>
                        <a:spcAft>
                          <a:spcPts val="0"/>
                        </a:spcAft>
                      </a:pPr>
                      <a:r>
                        <a:rPr lang="en-US" sz="2000" kern="1200" dirty="0">
                          <a:effectLst/>
                        </a:rPr>
                        <a:t>4</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solidFill>
                      <a:schemeClr val="bg1"/>
                    </a:solidFill>
                  </a:tcPr>
                </a:tc>
                <a:tc>
                  <a:txBody>
                    <a:bodyPr/>
                    <a:lstStyle/>
                    <a:p>
                      <a:pPr marL="0" marR="0" algn="ctr" defTabSz="914400" rtl="0" eaLnBrk="1" fontAlgn="ctr" latinLnBrk="0" hangingPunct="1">
                        <a:lnSpc>
                          <a:spcPct val="107000"/>
                        </a:lnSpc>
                        <a:spcBef>
                          <a:spcPts val="0"/>
                        </a:spcBef>
                        <a:spcAft>
                          <a:spcPts val="0"/>
                        </a:spcAft>
                      </a:pPr>
                      <a:r>
                        <a:rPr lang="en-US" sz="2000" kern="1200" dirty="0">
                          <a:effectLst/>
                        </a:rPr>
                        <a:t>                                  2,245 </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solidFill>
                      <a:schemeClr val="bg1"/>
                    </a:solidFill>
                  </a:tcPr>
                </a:tc>
                <a:tc>
                  <a:txBody>
                    <a:bodyPr/>
                    <a:lstStyle/>
                    <a:p>
                      <a:pPr marL="0" marR="0" algn="ctr" defTabSz="914400" rtl="0" eaLnBrk="1" fontAlgn="ctr" latinLnBrk="0" hangingPunct="1">
                        <a:lnSpc>
                          <a:spcPct val="107000"/>
                        </a:lnSpc>
                        <a:spcBef>
                          <a:spcPts val="0"/>
                        </a:spcBef>
                        <a:spcAft>
                          <a:spcPts val="0"/>
                        </a:spcAft>
                      </a:pPr>
                      <a:r>
                        <a:rPr lang="en-US" sz="2000" kern="1200" dirty="0" smtClean="0">
                          <a:effectLst/>
                        </a:rPr>
                        <a:t>0.05%</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solidFill>
                      <a:schemeClr val="bg1"/>
                    </a:solidFill>
                  </a:tcPr>
                </a:tc>
                <a:extLst>
                  <a:ext uri="{0D108BD9-81ED-4DB2-BD59-A6C34878D82A}">
                    <a16:rowId xmlns:a16="http://schemas.microsoft.com/office/drawing/2014/main" xmlns="" val="10004"/>
                  </a:ext>
                </a:extLst>
              </a:tr>
              <a:tr h="516785">
                <a:tc>
                  <a:txBody>
                    <a:bodyPr/>
                    <a:lstStyle/>
                    <a:p>
                      <a:pPr marL="0" marR="0" algn="ctr" defTabSz="914400" rtl="0" eaLnBrk="1" fontAlgn="ctr" latinLnBrk="0" hangingPunct="1">
                        <a:lnSpc>
                          <a:spcPct val="107000"/>
                        </a:lnSpc>
                        <a:spcBef>
                          <a:spcPts val="0"/>
                        </a:spcBef>
                        <a:spcAft>
                          <a:spcPts val="0"/>
                        </a:spcAft>
                      </a:pPr>
                      <a:r>
                        <a:rPr lang="en-US" sz="2000" kern="1200" dirty="0">
                          <a:effectLst/>
                        </a:rPr>
                        <a:t>5</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tc>
                <a:tc>
                  <a:txBody>
                    <a:bodyPr/>
                    <a:lstStyle/>
                    <a:p>
                      <a:pPr marL="0" marR="0" algn="ctr" defTabSz="914400" rtl="0" eaLnBrk="1" fontAlgn="ctr" latinLnBrk="0" hangingPunct="1">
                        <a:lnSpc>
                          <a:spcPct val="107000"/>
                        </a:lnSpc>
                        <a:spcBef>
                          <a:spcPts val="0"/>
                        </a:spcBef>
                        <a:spcAft>
                          <a:spcPts val="0"/>
                        </a:spcAft>
                      </a:pPr>
                      <a:r>
                        <a:rPr lang="en-US" sz="2000" kern="1200" dirty="0">
                          <a:effectLst/>
                        </a:rPr>
                        <a:t>                                     156 </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tc>
                <a:tc>
                  <a:txBody>
                    <a:bodyPr/>
                    <a:lstStyle/>
                    <a:p>
                      <a:pPr marL="0" marR="0" algn="ctr" defTabSz="914400" rtl="0" eaLnBrk="1" fontAlgn="ctr" latinLnBrk="0" hangingPunct="1">
                        <a:lnSpc>
                          <a:spcPct val="107000"/>
                        </a:lnSpc>
                        <a:spcBef>
                          <a:spcPts val="0"/>
                        </a:spcBef>
                        <a:spcAft>
                          <a:spcPts val="0"/>
                        </a:spcAft>
                      </a:pPr>
                      <a:r>
                        <a:rPr lang="en-US" sz="2000" kern="1200" dirty="0" smtClean="0">
                          <a:effectLst/>
                        </a:rPr>
                        <a:t>0.03%</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xmlns="" val="10005"/>
                  </a:ext>
                </a:extLst>
              </a:tr>
              <a:tr h="885641">
                <a:tc>
                  <a:txBody>
                    <a:bodyPr/>
                    <a:lstStyle/>
                    <a:p>
                      <a:pPr marL="0" marR="0" algn="ctr" defTabSz="914400" rtl="0" eaLnBrk="1" fontAlgn="b" latinLnBrk="0" hangingPunct="1">
                        <a:lnSpc>
                          <a:spcPct val="107000"/>
                        </a:lnSpc>
                        <a:spcBef>
                          <a:spcPts val="0"/>
                        </a:spcBef>
                        <a:spcAft>
                          <a:spcPts val="0"/>
                        </a:spcAft>
                      </a:pPr>
                      <a:r>
                        <a:rPr lang="en-US" sz="2000" kern="1200" dirty="0">
                          <a:effectLst/>
                        </a:rPr>
                        <a:t>Total</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b">
                    <a:solidFill>
                      <a:schemeClr val="bg1"/>
                    </a:solidFill>
                  </a:tcPr>
                </a:tc>
                <a:tc>
                  <a:txBody>
                    <a:bodyPr/>
                    <a:lstStyle/>
                    <a:p>
                      <a:pPr marL="0" marR="0" algn="ctr" defTabSz="914400" rtl="0" eaLnBrk="1" fontAlgn="b" latinLnBrk="0" hangingPunct="1">
                        <a:lnSpc>
                          <a:spcPct val="107000"/>
                        </a:lnSpc>
                        <a:spcBef>
                          <a:spcPts val="0"/>
                        </a:spcBef>
                        <a:spcAft>
                          <a:spcPts val="0"/>
                        </a:spcAft>
                      </a:pPr>
                      <a:r>
                        <a:rPr lang="en-US" sz="2000" kern="1200" dirty="0" smtClean="0">
                          <a:effectLst/>
                        </a:rPr>
                        <a:t>483,595                          </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b">
                    <a:solidFill>
                      <a:schemeClr val="bg1"/>
                    </a:solidFill>
                  </a:tcPr>
                </a:tc>
                <a:tc>
                  <a:txBody>
                    <a:bodyPr/>
                    <a:lstStyle/>
                    <a:p>
                      <a:pPr marL="0" marR="0" algn="ctr" defTabSz="914400" rtl="0" eaLnBrk="1" fontAlgn="b" latinLnBrk="0" hangingPunct="1">
                        <a:lnSpc>
                          <a:spcPct val="107000"/>
                        </a:lnSpc>
                        <a:spcBef>
                          <a:spcPts val="0"/>
                        </a:spcBef>
                        <a:spcAft>
                          <a:spcPts val="0"/>
                        </a:spcAft>
                      </a:pPr>
                      <a:r>
                        <a:rPr lang="en-US" sz="2000" kern="1200" dirty="0" smtClean="0">
                          <a:effectLst/>
                        </a:rPr>
                        <a:t>100%</a:t>
                      </a:r>
                      <a:endParaRPr lang="en-US" sz="2000" kern="1200" dirty="0">
                        <a:solidFill>
                          <a:schemeClr val="tx1"/>
                        </a:solidFill>
                        <a:effectLst/>
                        <a:latin typeface="+mn-lt"/>
                        <a:ea typeface="+mn-ea"/>
                        <a:cs typeface="Times New Roman" panose="02020603050405020304" pitchFamily="18" charset="0"/>
                      </a:endParaRPr>
                    </a:p>
                  </a:txBody>
                  <a:tcPr marL="9525" marR="9525" marT="9525" marB="0" anchor="b">
                    <a:solidFill>
                      <a:schemeClr val="bg1"/>
                    </a:solidFill>
                  </a:tcPr>
                </a:tc>
                <a:extLst>
                  <a:ext uri="{0D108BD9-81ED-4DB2-BD59-A6C34878D82A}">
                    <a16:rowId xmlns:a16="http://schemas.microsoft.com/office/drawing/2014/main" xmlns="" val="10006"/>
                  </a:ext>
                </a:extLst>
              </a:tr>
            </a:tbl>
          </a:graphicData>
        </a:graphic>
      </p:graphicFrame>
      <p:sp>
        <p:nvSpPr>
          <p:cNvPr id="3" name="Title 2"/>
          <p:cNvSpPr>
            <a:spLocks noGrp="1"/>
          </p:cNvSpPr>
          <p:nvPr>
            <p:ph type="title"/>
          </p:nvPr>
        </p:nvSpPr>
        <p:spPr/>
        <p:txBody>
          <a:bodyPr/>
          <a:lstStyle/>
          <a:p>
            <a:r>
              <a:rPr lang="en-US" sz="3200" dirty="0" smtClean="0"/>
              <a:t>Number / Percent of Beneficiaries with Multiple Conditions</a:t>
            </a:r>
            <a:endParaRPr lang="en-US" sz="3200" dirty="0"/>
          </a:p>
        </p:txBody>
      </p:sp>
      <p:sp>
        <p:nvSpPr>
          <p:cNvPr id="5" name="Rectangle 4"/>
          <p:cNvSpPr/>
          <p:nvPr/>
        </p:nvSpPr>
        <p:spPr>
          <a:xfrm>
            <a:off x="304798" y="5784398"/>
            <a:ext cx="8610601" cy="400110"/>
          </a:xfrm>
          <a:prstGeom prst="rect">
            <a:avLst/>
          </a:prstGeom>
        </p:spPr>
        <p:txBody>
          <a:bodyPr wrap="square">
            <a:spAutoFit/>
          </a:bodyPr>
          <a:lstStyle/>
          <a:p>
            <a:r>
              <a:rPr lang="en-US" sz="1000" dirty="0"/>
              <a:t>*If a beneficiary has been diagnosed with autism, cerebral palsy, </a:t>
            </a:r>
            <a:r>
              <a:rPr lang="en-US" sz="1000" dirty="0" smtClean="0"/>
              <a:t>intellectual </a:t>
            </a:r>
            <a:r>
              <a:rPr lang="en-US" sz="1000" dirty="0"/>
              <a:t>development, learning disability, </a:t>
            </a:r>
            <a:r>
              <a:rPr lang="en-US" sz="1000" dirty="0" smtClean="0"/>
              <a:t>and/or </a:t>
            </a:r>
            <a:r>
              <a:rPr lang="en-US" sz="1000" dirty="0"/>
              <a:t>other development delay</a:t>
            </a:r>
            <a:r>
              <a:rPr lang="en-US" sz="1000" dirty="0" smtClean="0"/>
              <a:t>.</a:t>
            </a:r>
          </a:p>
          <a:p>
            <a:r>
              <a:rPr lang="en-US" sz="1000" dirty="0" smtClean="0"/>
              <a:t>Note - The percent's </a:t>
            </a:r>
            <a:r>
              <a:rPr lang="en-US" sz="1000" dirty="0"/>
              <a:t>do not sum up to the </a:t>
            </a:r>
            <a:r>
              <a:rPr lang="en-US" sz="1000" dirty="0" smtClean="0"/>
              <a:t>total </a:t>
            </a:r>
            <a:r>
              <a:rPr lang="en-US" sz="1000" dirty="0"/>
              <a:t>because</a:t>
            </a:r>
            <a:r>
              <a:rPr lang="en-US" sz="1000" dirty="0" smtClean="0"/>
              <a:t> of rounding.</a:t>
            </a:r>
            <a:endParaRPr lang="en-US" sz="1000" dirty="0"/>
          </a:p>
        </p:txBody>
      </p:sp>
    </p:spTree>
    <p:extLst>
      <p:ext uri="{BB962C8B-B14F-4D97-AF65-F5344CB8AC3E}">
        <p14:creationId xmlns:p14="http://schemas.microsoft.com/office/powerpoint/2010/main" val="2804105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c59a53-fe6e-4c04-8d64-94c15d2c850d" xsi:nil="true"/>
    <lcf76f155ced4ddcb4097134ff3c332f xmlns="6c2254f5-de69-40f5-a0e2-2f56cfee07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020E3E1-FA1A-4C93-B5E9-8958AF76342A}"/>
</file>

<file path=customXml/itemProps2.xml><?xml version="1.0" encoding="utf-8"?>
<ds:datastoreItem xmlns:ds="http://schemas.openxmlformats.org/officeDocument/2006/customXml" ds:itemID="{2A5923A7-2C45-4531-8163-E6D7308E8284}"/>
</file>

<file path=customXml/itemProps3.xml><?xml version="1.0" encoding="utf-8"?>
<ds:datastoreItem xmlns:ds="http://schemas.openxmlformats.org/officeDocument/2006/customXml" ds:itemID="{57A0EE26-80EC-462C-AF58-2773335FD944}"/>
</file>

<file path=docProps/app.xml><?xml version="1.0" encoding="utf-8"?>
<Properties xmlns="http://schemas.openxmlformats.org/officeDocument/2006/extended-properties" xmlns:vt="http://schemas.openxmlformats.org/officeDocument/2006/docPropsVTypes">
  <Template/>
  <TotalTime>12454</TotalTime>
  <Words>892</Words>
  <Application>Microsoft Office PowerPoint</Application>
  <PresentationFormat>On-screen Show (4:3)</PresentationFormat>
  <Paragraphs>153</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Arial</vt:lpstr>
      <vt:lpstr>Calibri</vt:lpstr>
      <vt:lpstr>Times New Roman</vt:lpstr>
      <vt:lpstr>CMS_template</vt:lpstr>
      <vt:lpstr> Characteristics of Medicare Beneficiaries with Intellectual and Developmental Disability </vt:lpstr>
      <vt:lpstr>Offices of Minority Health within HHS</vt:lpstr>
      <vt:lpstr>CMS OMH  Mission &amp; Vision</vt:lpstr>
      <vt:lpstr>CMS Health Equity Framework</vt:lpstr>
      <vt:lpstr>Purpose of Analysis</vt:lpstr>
      <vt:lpstr>Data Source &amp; Inclusion/Exclusion</vt:lpstr>
      <vt:lpstr>Categories of IDD Related Conditions</vt:lpstr>
      <vt:lpstr>Study Population</vt:lpstr>
      <vt:lpstr>Number / Percent of Beneficiaries with Multiple Conditions</vt:lpstr>
      <vt:lpstr> Distribution of Medicare Beneficiaries with IDD Related Conditions by Age Group, CY2016 </vt:lpstr>
      <vt:lpstr>Distribution of Medicare Beneficiaries with IDD Related Conditions by Age Group, CY2016</vt:lpstr>
      <vt:lpstr> Distribution of Medicare Beneficiaries with IDD Related Conditions by Sex, CY2016 </vt:lpstr>
      <vt:lpstr> Distribution of Medicare Beneficiaries with IDD Related Conditions by Race and Ethnicity, CY2016 </vt:lpstr>
      <vt:lpstr> Distribution of Medicare Beneficiaries with IDD Related Conditions by Dual Status, CY2016 </vt:lpstr>
      <vt:lpstr> Distribution of Medicare Beneficiaries with Specific IDD Conditions by Geography, CY2016 </vt:lpstr>
      <vt:lpstr> Distribution of Medicare Beneficiaries with IDD Related Conditions by Certain Chronic Conditions, CY2016 </vt:lpstr>
      <vt:lpstr>Distribution of Medicare Beneficiaries with IDD Related Conditions by Certain Mental Health Conditions, CY2016</vt:lpstr>
      <vt:lpstr>Analysis Summary</vt:lpstr>
      <vt:lpstr>Future Work</vt:lpstr>
      <vt:lpstr>Thank You!</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Elsa Haile</cp:lastModifiedBy>
  <cp:revision>467</cp:revision>
  <cp:lastPrinted>2012-04-18T14:42:39Z</cp:lastPrinted>
  <dcterms:created xsi:type="dcterms:W3CDTF">2012-02-10T20:51:24Z</dcterms:created>
  <dcterms:modified xsi:type="dcterms:W3CDTF">2019-01-30T20:17:42Z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-236840051</vt:i4>
  </property>
  <property fmtid="{D5CDD505-2E9C-101B-9397-08002B2CF9AE}" pid="4" name="_EmailSubject">
    <vt:lpwstr>SOS/Compendium event 2/12-13/19</vt:lpwstr>
  </property>
  <property fmtid="{D5CDD505-2E9C-101B-9397-08002B2CF9AE}" pid="5" name="_AuthorEmail">
    <vt:lpwstr>Elsa.Haile@cms.hhs.gov</vt:lpwstr>
  </property>
  <property fmtid="{D5CDD505-2E9C-101B-9397-08002B2CF9AE}" pid="6" name="_AuthorEmailDisplayName">
    <vt:lpwstr>Haile, Elsa (CMS/OMH)</vt:lpwstr>
  </property>
  <property fmtid="{D5CDD505-2E9C-101B-9397-08002B2CF9AE}" pid="7" name="_PreviousAdHocReviewCycleID">
    <vt:i4>1081950669</vt:i4>
  </property>
  <property fmtid="{D5CDD505-2E9C-101B-9397-08002B2CF9AE}" pid="8" name="ContentTypeId">
    <vt:lpwstr>0x0101008B140C27D34B51488A959DEFAD6AF5BA</vt:lpwstr>
  </property>
  <property fmtid="{D5CDD505-2E9C-101B-9397-08002B2CF9AE}" pid="9" name="Order">
    <vt:r8>900</vt:r8>
  </property>
  <property fmtid="{D5CDD505-2E9C-101B-9397-08002B2CF9AE}" pid="10" name="MediaServiceImageTags">
    <vt:lpwstr/>
  </property>
</Properties>
</file>