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70" r:id="rId2"/>
    <p:sldMasterId id="2147483672" r:id="rId3"/>
    <p:sldMasterId id="2147483705" r:id="rId4"/>
  </p:sldMasterIdLst>
  <p:notesMasterIdLst>
    <p:notesMasterId r:id="rId21"/>
  </p:notesMasterIdLst>
  <p:handoutMasterIdLst>
    <p:handoutMasterId r:id="rId22"/>
  </p:handoutMasterIdLst>
  <p:sldIdLst>
    <p:sldId id="260" r:id="rId5"/>
    <p:sldId id="289" r:id="rId6"/>
    <p:sldId id="290" r:id="rId7"/>
    <p:sldId id="288" r:id="rId8"/>
    <p:sldId id="291" r:id="rId9"/>
    <p:sldId id="276" r:id="rId10"/>
    <p:sldId id="297" r:id="rId11"/>
    <p:sldId id="298" r:id="rId12"/>
    <p:sldId id="296" r:id="rId13"/>
    <p:sldId id="275" r:id="rId14"/>
    <p:sldId id="299" r:id="rId15"/>
    <p:sldId id="277" r:id="rId16"/>
    <p:sldId id="292" r:id="rId17"/>
    <p:sldId id="294" r:id="rId18"/>
    <p:sldId id="295" r:id="rId19"/>
    <p:sldId id="2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77516" autoAdjust="0"/>
  </p:normalViewPr>
  <p:slideViewPr>
    <p:cSldViewPr snapToGrid="0" showGuides="1">
      <p:cViewPr varScale="1">
        <p:scale>
          <a:sx n="58" d="100"/>
          <a:sy n="58" d="100"/>
        </p:scale>
        <p:origin x="84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54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3D39A-FB07-40D8-B455-E5E7D563DE76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EA67-873D-465F-B78C-7C9FBF3A9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D4077-D823-4D31-881B-D2244A0DD477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B6F3E-AB95-4C39-AC01-544588516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41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6F3E-AB95-4C39-AC01-544588516D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54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6F3E-AB95-4C39-AC01-544588516D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0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19CB-7BC9-4FA7-9F1F-6425308A8BD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18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5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8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6F3E-AB95-4C39-AC01-544588516D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87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3550" y="280988"/>
            <a:ext cx="6278563" cy="3532187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72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C6223D-39D7-40D9-A3CF-CA4FE755EF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3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19CB-7BC9-4FA7-9F1F-6425308A8B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6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19CB-7BC9-4FA7-9F1F-6425308A8BD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7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6F3E-AB95-4C39-AC01-544588516D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6F3E-AB95-4C39-AC01-544588516D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82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6F3E-AB95-4C39-AC01-544588516D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19CB-7BC9-4FA7-9F1F-6425308A8BD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9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1970532"/>
            <a:ext cx="109728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3483"/>
            <a:ext cx="109728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Click,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6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722438"/>
            <a:ext cx="112014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00" indent="0">
              <a:buClr>
                <a:srgbClr val="CE1126"/>
              </a:buClr>
              <a:buNone/>
              <a:defRPr>
                <a:solidFill>
                  <a:srgbClr val="000000"/>
                </a:solidFill>
              </a:defRPr>
            </a:lvl5pPr>
            <a:lvl9pPr marL="3657600" indent="0">
              <a:buNone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</p:txBody>
      </p:sp>
    </p:spTree>
    <p:extLst>
      <p:ext uri="{BB962C8B-B14F-4D97-AF65-F5344CB8AC3E}">
        <p14:creationId xmlns:p14="http://schemas.microsoft.com/office/powerpoint/2010/main" val="13509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8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9635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641021"/>
            <a:ext cx="5314950" cy="4401004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06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5962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81750" y="1958975"/>
            <a:ext cx="5314950" cy="4083050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05967" y="1493838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81750" y="1493837"/>
            <a:ext cx="5314950" cy="358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2552471"/>
            <a:ext cx="11201400" cy="18235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section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5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955721" y="555625"/>
            <a:ext cx="6702879" cy="5421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5925" y="555172"/>
            <a:ext cx="4522788" cy="800100"/>
          </a:xfrm>
        </p:spPr>
        <p:txBody>
          <a:bodyPr/>
          <a:lstStyle>
            <a:lvl1pPr marL="0" indent="0">
              <a:buNone/>
              <a:defRPr/>
            </a:lvl1pPr>
            <a:lvl2pPr marL="457200" indent="0" algn="l">
              <a:buNone/>
              <a:defRPr sz="2400">
                <a:solidFill>
                  <a:schemeClr val="tx1"/>
                </a:solidFill>
              </a:defRPr>
            </a:lvl2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5925" y="1355725"/>
            <a:ext cx="4522788" cy="4621213"/>
          </a:xfrm>
        </p:spPr>
        <p:txBody>
          <a:bodyPr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 marL="1828800" indent="0">
              <a:buSzPct val="90000"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409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109728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450941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2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8218" y="1689101"/>
            <a:ext cx="5496983" cy="4564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56351" y="1689101"/>
            <a:ext cx="5496983" cy="4564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5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3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1" y="2093913"/>
            <a:ext cx="5162551" cy="40560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419850" y="2093913"/>
            <a:ext cx="5162551" cy="4056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608139"/>
            <a:ext cx="5162551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Compare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19849" y="1608139"/>
            <a:ext cx="5162551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Compare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755" y="2516393"/>
            <a:ext cx="10972800" cy="1096962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1" y="722672"/>
            <a:ext cx="6980903" cy="5257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1285" y="1526459"/>
            <a:ext cx="4040715" cy="44536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1285" y="722672"/>
            <a:ext cx="4040715" cy="7381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5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86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r="4623"/>
          <a:stretch/>
        </p:blipFill>
        <p:spPr>
          <a:xfrm>
            <a:off x="-233987" y="0"/>
            <a:ext cx="124259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6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10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9" y="5881446"/>
            <a:ext cx="11252936" cy="976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91" y="6205585"/>
            <a:ext cx="1354996" cy="608236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8072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4" y="5899732"/>
            <a:ext cx="11252936" cy="97655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609600" y="274638"/>
            <a:ext cx="109728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609600" y="1752601"/>
            <a:ext cx="109728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65" y="6199678"/>
            <a:ext cx="1356564" cy="60894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6864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1" r:id="rId2"/>
    <p:sldLayoutId id="2147483690" r:id="rId3"/>
    <p:sldLayoutId id="2147483695" r:id="rId4"/>
    <p:sldLayoutId id="2147483692" r:id="rId5"/>
    <p:sldLayoutId id="2147483693" r:id="rId6"/>
    <p:sldLayoutId id="2147483694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9600" y="466344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Contact Information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9" y="5881446"/>
            <a:ext cx="11252936" cy="976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91" y="6205585"/>
            <a:ext cx="1354996" cy="60823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8441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495300" y="274638"/>
            <a:ext cx="11201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495300" y="1752601"/>
            <a:ext cx="112014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8043" y="6335377"/>
            <a:ext cx="774939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spc="45" smtClean="0">
                <a:solidFill>
                  <a:srgbClr val="002060"/>
                </a:solidFill>
                <a:latin typeface="Century Gothic" panose="020B0502020202020204" pitchFamily="34" charset="0"/>
              </a:rPr>
              <a:pPr>
                <a:defRPr/>
              </a:pPr>
              <a:t>‹#›</a:t>
            </a:fld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50" y="6172200"/>
            <a:ext cx="1098497" cy="657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1" y="5829624"/>
            <a:ext cx="11212286" cy="10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90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pos="7368">
          <p15:clr>
            <a:srgbClr val="F26B43"/>
          </p15:clr>
        </p15:guide>
        <p15:guide id="3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1613" y="915432"/>
            <a:ext cx="10972800" cy="1527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BLS Occupational Requirements Survey </a:t>
            </a:r>
            <a:br>
              <a:rPr lang="en-US" dirty="0" smtClean="0"/>
            </a:br>
            <a:r>
              <a:rPr lang="en-US" dirty="0" smtClean="0"/>
              <a:t>(ORS)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70271" y="2706464"/>
            <a:ext cx="10815484" cy="25694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4000" b="0" dirty="0" smtClean="0"/>
              <a:t>2016 </a:t>
            </a:r>
            <a:r>
              <a:rPr lang="en-US" sz="4000" b="0" dirty="0"/>
              <a:t>Annual Compendium on Disability Statistics</a:t>
            </a:r>
          </a:p>
          <a:p>
            <a:pPr>
              <a:spcBef>
                <a:spcPct val="0"/>
              </a:spcBef>
            </a:pPr>
            <a:r>
              <a:rPr lang="en-US" sz="3600" b="0" dirty="0"/>
              <a:t>February </a:t>
            </a:r>
            <a:r>
              <a:rPr lang="en-US" sz="3600" b="0" dirty="0" smtClean="0"/>
              <a:t>14</a:t>
            </a:r>
            <a:r>
              <a:rPr lang="en-US" sz="3600" b="0" dirty="0"/>
              <a:t>, </a:t>
            </a:r>
            <a:r>
              <a:rPr lang="en-US" sz="3600" b="0" dirty="0" smtClean="0"/>
              <a:t>2017</a:t>
            </a:r>
            <a:endParaRPr lang="en-US" sz="3600" b="0" dirty="0"/>
          </a:p>
          <a:p>
            <a:pPr>
              <a:spcBef>
                <a:spcPct val="0"/>
              </a:spcBef>
            </a:pPr>
            <a:endParaRPr lang="en-US" sz="2800" b="0" dirty="0"/>
          </a:p>
          <a:p>
            <a:pPr>
              <a:spcBef>
                <a:spcPct val="0"/>
              </a:spcBef>
            </a:pPr>
            <a:r>
              <a:rPr lang="en-US" sz="3600" b="0" dirty="0"/>
              <a:t>Renee Marshall</a:t>
            </a:r>
          </a:p>
          <a:p>
            <a:pPr>
              <a:spcBef>
                <a:spcPct val="0"/>
              </a:spcBef>
            </a:pPr>
            <a:r>
              <a:rPr lang="en-US" sz="2800" b="0" dirty="0"/>
              <a:t>Supervisory </a:t>
            </a:r>
            <a:r>
              <a:rPr lang="en-US" sz="2800" b="0" dirty="0" smtClean="0"/>
              <a:t>Economist </a:t>
            </a:r>
            <a:endParaRPr lang="en-US" sz="2800" b="0" dirty="0"/>
          </a:p>
          <a:p>
            <a:pPr>
              <a:spcBef>
                <a:spcPct val="0"/>
              </a:spcBef>
            </a:pPr>
            <a:r>
              <a:rPr lang="en-US" sz="2800" b="0" dirty="0"/>
              <a:t>Office of Compensation and Working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9962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27000" y="507058"/>
            <a:ext cx="112014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dirty="0" smtClean="0"/>
              <a:t>How can I find the data?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944" y="1311730"/>
            <a:ext cx="6767512" cy="516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01" y="1931200"/>
            <a:ext cx="10502412" cy="38128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27000" y="507058"/>
            <a:ext cx="112014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9216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92168"/>
                </a:solidFill>
                <a:latin typeface="Tahom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dirty="0" smtClean="0"/>
              <a:t>How can I find more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Screen Query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6597" y="1722438"/>
            <a:ext cx="7038805" cy="39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BLS ongoing partnership with SSA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628775" y="1722439"/>
            <a:ext cx="5153025" cy="31543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Involved in validity testing</a:t>
            </a:r>
          </a:p>
          <a:p>
            <a:r>
              <a:rPr lang="en-US" dirty="0" smtClean="0"/>
              <a:t>Invested in ongoing program development</a:t>
            </a:r>
          </a:p>
          <a:p>
            <a:r>
              <a:rPr lang="en-US" dirty="0" smtClean="0"/>
              <a:t>Expands data available for disability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525000" y="6324601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007E64-D858-4686-BEC9-9DE3BFFDA9C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Content Placeholder 6" descr="http://rms.ssahost.ba.ssa.gov/images/logos/Print/JPEG/Colo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9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2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Research Papers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438399" y="1722438"/>
            <a:ext cx="6562725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Dynamics of occupational change</a:t>
            </a:r>
          </a:p>
          <a:p>
            <a:r>
              <a:rPr lang="en-US" dirty="0" smtClean="0"/>
              <a:t>Data Visualization Methods</a:t>
            </a:r>
          </a:p>
          <a:p>
            <a:r>
              <a:rPr lang="en-US" dirty="0" smtClean="0"/>
              <a:t>Imputation Methodology</a:t>
            </a:r>
          </a:p>
          <a:p>
            <a:r>
              <a:rPr lang="en-US" dirty="0" smtClean="0"/>
              <a:t>Assessing the Reliability of Conversational Interviewing</a:t>
            </a:r>
          </a:p>
          <a:p>
            <a:r>
              <a:rPr lang="en-US" dirty="0" smtClean="0"/>
              <a:t>Variance Estimation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525000" y="6324601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F007E64-D858-4686-BEC9-9DE3BFFDA9C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2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more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438400" y="1722438"/>
            <a:ext cx="7391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>
                <a:hlinkClick r:id="rId3"/>
              </a:rPr>
              <a:t>www.bls.gov/ors</a:t>
            </a:r>
            <a:r>
              <a:rPr lang="en-US" sz="48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Telephone: (202) 691-6199 </a:t>
            </a:r>
            <a:br>
              <a:rPr lang="en-US" sz="2400" dirty="0"/>
            </a:br>
            <a:r>
              <a:rPr lang="en-US" sz="2400" dirty="0"/>
              <a:t>(Monday - Friday, 8:30 A.M. - 4:30 P.M.)</a:t>
            </a:r>
          </a:p>
          <a:p>
            <a:endParaRPr lang="en-US" sz="2400" dirty="0"/>
          </a:p>
          <a:p>
            <a:r>
              <a:rPr lang="en-US" sz="2400" b="1" dirty="0"/>
              <a:t>TDD</a:t>
            </a:r>
            <a:r>
              <a:rPr lang="en-US" sz="2400" dirty="0"/>
              <a:t> Information voice phone: (202) </a:t>
            </a:r>
            <a:r>
              <a:rPr lang="en-US" sz="2400" dirty="0" smtClean="0"/>
              <a:t>691-5200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Federal Relay Service: 1-800-877-8339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525000" y="6324601"/>
            <a:ext cx="685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1983DD-F7F3-4A2E-BF80-F4F1AB93302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031818" y="2876203"/>
            <a:ext cx="9521190" cy="237744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700"/>
              </a:lnSpc>
            </a:pPr>
            <a:r>
              <a:rPr lang="en-US" sz="4400" dirty="0" smtClean="0"/>
              <a:t>Renee Marshall</a:t>
            </a:r>
            <a:endParaRPr lang="en-US" sz="4400" dirty="0"/>
          </a:p>
          <a:p>
            <a:pPr>
              <a:lnSpc>
                <a:spcPts val="3700"/>
              </a:lnSpc>
            </a:pPr>
            <a:r>
              <a:rPr lang="en-US" sz="4400" b="0" dirty="0" smtClean="0"/>
              <a:t>marshall.renee@bls.gov</a:t>
            </a:r>
          </a:p>
          <a:p>
            <a:pPr>
              <a:lnSpc>
                <a:spcPts val="3700"/>
              </a:lnSpc>
            </a:pPr>
            <a:r>
              <a:rPr lang="en-US" sz="4400" b="0" dirty="0"/>
              <a:t>(</a:t>
            </a:r>
            <a:r>
              <a:rPr lang="en-US" sz="4400" b="0" dirty="0" smtClean="0"/>
              <a:t>202) 691-6242</a:t>
            </a:r>
          </a:p>
          <a:p>
            <a:pPr>
              <a:lnSpc>
                <a:spcPts val="3700"/>
              </a:lnSpc>
            </a:pPr>
            <a:endParaRPr lang="en-US" sz="3600" b="0" dirty="0"/>
          </a:p>
          <a:p>
            <a:pPr>
              <a:lnSpc>
                <a:spcPts val="3700"/>
              </a:lnSpc>
            </a:pPr>
            <a:endParaRPr lang="en-US" sz="3600" b="0" dirty="0"/>
          </a:p>
        </p:txBody>
      </p:sp>
    </p:spTree>
    <p:extLst>
      <p:ext uri="{BB962C8B-B14F-4D97-AF65-F5344CB8AC3E}">
        <p14:creationId xmlns:p14="http://schemas.microsoft.com/office/powerpoint/2010/main" val="15352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Bureau of Labor Statistics survey</a:t>
            </a:r>
          </a:p>
          <a:p>
            <a:r>
              <a:rPr lang="en-US" dirty="0"/>
              <a:t>D</a:t>
            </a:r>
            <a:r>
              <a:rPr lang="en-US" dirty="0" smtClean="0"/>
              <a:t>esigned </a:t>
            </a:r>
            <a:r>
              <a:rPr lang="en-US" dirty="0"/>
              <a:t>to produce </a:t>
            </a:r>
            <a:r>
              <a:rPr lang="en-US" dirty="0" smtClean="0"/>
              <a:t>occupational </a:t>
            </a:r>
            <a:r>
              <a:rPr lang="en-US" dirty="0"/>
              <a:t>requirement </a:t>
            </a:r>
            <a:r>
              <a:rPr lang="en-US" dirty="0" smtClean="0"/>
              <a:t>estimates </a:t>
            </a:r>
            <a:r>
              <a:rPr lang="en-US" dirty="0"/>
              <a:t>similar </a:t>
            </a:r>
            <a:r>
              <a:rPr lang="en-US" dirty="0" smtClean="0"/>
              <a:t>to </a:t>
            </a:r>
            <a:r>
              <a:rPr lang="en-US" dirty="0"/>
              <a:t>the Dictionary of Occupational </a:t>
            </a:r>
            <a:r>
              <a:rPr lang="en-US" dirty="0" smtClean="0"/>
              <a:t>Titles data</a:t>
            </a:r>
          </a:p>
          <a:p>
            <a:r>
              <a:rPr lang="en-US" dirty="0" smtClean="0"/>
              <a:t>Collected from employers by interview</a:t>
            </a:r>
          </a:p>
          <a:p>
            <a:r>
              <a:rPr lang="en-US" dirty="0" smtClean="0"/>
              <a:t>Funded by the Social Security Administration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58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463040"/>
          </a:xfrm>
        </p:spPr>
        <p:txBody>
          <a:bodyPr anchor="ctr" anchorCtr="0"/>
          <a:lstStyle/>
          <a:p>
            <a:r>
              <a:rPr lang="en-US" dirty="0" smtClean="0"/>
              <a:t>The Occupational Requirements Survey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7077" y="1050214"/>
            <a:ext cx="6010121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ts val="1200"/>
              </a:spcAft>
              <a:buClr>
                <a:srgbClr val="CE1126"/>
              </a:buClr>
            </a:pPr>
            <a:r>
              <a:rPr lang="en-US" sz="3200" dirty="0">
                <a:solidFill>
                  <a:srgbClr val="192168"/>
                </a:solidFill>
                <a:cs typeface="Tahoma" pitchFamily="34" charset="0"/>
              </a:rPr>
              <a:t>The Occupational Requirements Survey (ORS) </a:t>
            </a: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– provides occupational-related data </a:t>
            </a:r>
            <a:r>
              <a:rPr lang="en-US" sz="3200" dirty="0">
                <a:solidFill>
                  <a:srgbClr val="192168"/>
                </a:solidFill>
                <a:cs typeface="Tahoma" pitchFamily="34" charset="0"/>
              </a:rPr>
              <a:t>including</a:t>
            </a: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:</a:t>
            </a:r>
          </a:p>
          <a:p>
            <a:pPr lvl="1" indent="-457200" fontAlgn="base">
              <a:spcAft>
                <a:spcPts val="1200"/>
              </a:spcAft>
              <a:buClr>
                <a:srgbClr val="CE112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192168"/>
                </a:solidFill>
                <a:cs typeface="Tahoma" pitchFamily="34" charset="0"/>
              </a:rPr>
              <a:t>Vocational Preparation</a:t>
            </a:r>
          </a:p>
          <a:p>
            <a:pPr lvl="1" indent="-457200" fontAlgn="base">
              <a:spcAft>
                <a:spcPts val="1200"/>
              </a:spcAft>
              <a:buClr>
                <a:srgbClr val="CE112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Physical Demands</a:t>
            </a:r>
          </a:p>
          <a:p>
            <a:pPr lvl="1" indent="-457200" fontAlgn="base">
              <a:spcAft>
                <a:spcPts val="1200"/>
              </a:spcAft>
              <a:buClr>
                <a:srgbClr val="CE112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192168"/>
                </a:solidFill>
                <a:cs typeface="Tahoma" pitchFamily="34" charset="0"/>
              </a:rPr>
              <a:t>Environmental </a:t>
            </a: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Conditions</a:t>
            </a:r>
          </a:p>
          <a:p>
            <a:pPr lvl="1" indent="-457200" fontAlgn="base">
              <a:spcAft>
                <a:spcPts val="1200"/>
              </a:spcAft>
              <a:buClr>
                <a:srgbClr val="CE1126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rgbClr val="192168"/>
                </a:solidFill>
                <a:cs typeface="Tahoma" pitchFamily="34" charset="0"/>
              </a:rPr>
              <a:t>Cognitive </a:t>
            </a:r>
            <a:r>
              <a:rPr lang="en-US" sz="3200" dirty="0">
                <a:solidFill>
                  <a:srgbClr val="192168"/>
                </a:solidFill>
                <a:cs typeface="Tahoma" pitchFamily="34" charset="0"/>
              </a:rPr>
              <a:t>Demands</a:t>
            </a:r>
          </a:p>
          <a:p>
            <a:pPr lvl="1" indent="-457200" fontAlgn="base">
              <a:spcAft>
                <a:spcPts val="1200"/>
              </a:spcAft>
              <a:buClr>
                <a:srgbClr val="CE1126"/>
              </a:buClr>
              <a:buSzPct val="150000"/>
              <a:buFont typeface="Wingdings" panose="05000000000000000000" pitchFamily="2" charset="2"/>
              <a:buChar char="§"/>
            </a:pPr>
            <a:endParaRPr lang="en-US" sz="3200" dirty="0">
              <a:solidFill>
                <a:srgbClr val="192168"/>
              </a:solidFill>
              <a:cs typeface="Tahoma" pitchFamily="34" charset="0"/>
            </a:endParaRPr>
          </a:p>
        </p:txBody>
      </p:sp>
      <p:sp>
        <p:nvSpPr>
          <p:cNvPr id="22532" name="AutoShape 4" descr="data:image/jpeg;base64,/9j/4AAQSkZJRgABAQAAAQABAAD/2wCEAAkGBhQSERUUExQWFRUVGBcYFxgXGBgYGBgcHBcXHBweGhkXHCYeFxsjGhcXHy8gJScpLCwsFx4xNTAqNSYrLCkBCQoKDgwOGg8PGiwkHyQqLywsMCwsLCksLCwpMCwvLCwsLCksLCwsLCwsLCwsLCwsLCwsLCwsLCwsLCwsLCwsLP/AABEIALcBEwMBIgACEQEDEQH/xAAcAAABBQEBAQAAAAAAAAAAAAAGAAMEBQcBAgj/xABGEAACAQIDBAgDBQYEBQMFAAABAgMAEQQSIQUGMUEHEyJRYXGBkTKhsRQjcsHRM0JSYpLwgrLh8RUWQ8LiY3OiFyQlNDX/xAAaAQADAQEBAQAAAAAAAAAAAAACAwQBBQAG/8QAMREAAgIBBAADBgUEAwAAAAAAAQIAAxEEEiExE0FRIjJhcZGhBRSB0fBCUrHBIzPh/9oADAMBAAIRAxEAPwCzbBCJJH+0F0ALBJFW442AYamzEAA+FVeC3vzFCQVyaWzMRYaa66+oNQN8d57Rqj5FZbF8hzXa3wAkX058aDtnYuURlgDYkm1tPf8AvhXOqpZsuo2n6/8AktW5Fwto3D54xnzhNjtnYXGSkq7RTE3BZVZHPG5AAb2qTBHiMDFIWxU2dCoQxyM0faAIDpKDlsNdDzqswe0+twwYftI5Bew11Yak8xlv7Vb7xSB4cRCpBd5FzfyBY4gt/M6e9CdRZja3qB8Y96Kcgpzny8oAY/apmWQsxZjLmzNqzA35nUWsNBpVVXXIBIGuvHvrzXQUYnOY5nq9cNIVwmtgyVBtAjQ6+fEeRqWG4+IpjYmw5cXKscS3JIuT8KjvPhR/tfouMWUQ4gSdntBlIIP+Ak2Ov7tKZlB7jRu25PU1TdCbPgsO3fGv0Fe9ox/czCxN1YfKhPdben7Fho8PiInPVi2eMoy25dlyjD2NX0u+OEIIM4iLjhKrR8fFwAfQmmh1I7kuOZjG6s4XrVzqHzrlB4mx5UWbVwExczjKVVGRlA1IPA0O7L3FxTYh51jKRxy3zyDIrC5IKs1gRRlj8eZbZACALEowYHvsUNjXJvVRZuP+J3dO7NWFGOPiOoIvgGjw1lkDXBJOXvB0Bq16KMAThZXFtXb2C/Koe1NpIcKUzFCv7pIBPGiHoqw18BcHX7w277k1VWgIOPMyTUFjgN5CXuB2TDOJhJAkmsbZmUE2aJNL8aCt6YsNglkkghVJEcIL3KsSL/Ce4Uc7tLMJdInCvDDckEKCFta5HGgjpc2JjCTL1B+zx3dpFIIubC7DiPammskD0kyttYn4QCwGPMmJRiqXaQH+FeN/StTXf0YYAYhHjVicrJllU+o1rH8NiQpXsg243PGi2DeHCPh0ikiKtmuzFcw8wR4V6xRnr6Q0bjvmWG8e2cFKjmOcszkKFIK2B5nThR1seCFYlghlWRQgAVHXQ8zca1j+C2VHicZkhusea/jlBHAGtCTo36zEqOs7IyD4VDEE66pY8qDYEX2eIbWNYcuc44lrthMNEvVFVZviOvwDvZvy4m9Va7deZskIso58PlxNM7f2DIHkyqbE8u4WAHhp9agRYeSJdBlHhz827q55s3DuUrVCKG4YCSVr92b/ALRpbzqFt6RgjPhmLyAapqWI71/MVCwUCMD1k5ueSA6e2p+dT9k7PwyG6BrjVm7IIHeSRp62pQO05zC5XqU6dEkciKwxLCRgC3ZDKGOpGhvxND283RzNg0MnWJIgNja6sPGx4itl2VtaKTrEQAGNip0AJuAQ2neDe9BfSFg8RiHSGNfuuMjXte57z4cqvq1LMcSRql9JkVdAPcaLMfuhAuHllEkiGO4yuEIY+BBvUndTAImHLtcsx4W4X0X1Jql9QqruHPlAShicGCEeBkZcyoxHhr9K84dTn142PHjwol3hxqqOwGR721BUiouCwLyfeOWzWJObmMpsflxrUu3LlhiesqCnCnP2g8aVdbjXKok8VKlSr09Je1cS0krFtNeANwKI93NsrHGELAacwbe9C+LHbPkv0FWezYi9ownakKojXsAWIAvpQ7QRCJwcEZhTtDFJIkiq/VNAUZgRpKvGy2Ba48rUtiYwznFmNS1pEmGt3YaodDxtpYcr1eL0bYuIYkxlJetjKAZryXy2tc2/SqXdnY2LwmJXrcJJCDHIpaxAfS9iblb3AIP8oqC1B4RPnjP+5ath8QDyzAXaMQWVwpFsxtbuOo9hTF6n7fwAimYKcykkqeOl+fje9V4q1DlQZJYMMRPSLeneq0qdsbYrzsoGgZwl/E6n2FFW2txgwBwoAsSpBe97G2a54NcajhSLNTWjBSZQmmdk3AR3o+2XKiPJmMayKcjA2cWvZh3WOo8qsIdpbQjA+3zYNE4gY4RySkDhZYPvifO1Tdp7Fl/4aY4zaRIx8P72Xio8xesdvz7+NK0jGwu58zPaoBdqj0mu7T6SNnIoCRSzuBZurLRQHyExZ7elDGK6VsQF6vCxQ4WPWwROsYXNyQ8l7HyUUE0r1aK1znEjh7uVsKTbk8oxeMmPVIH1Odmu1tAxyqB5c60fYu4WCwIOVpTn0PWSgA27lUDX9aoehLYkcZ+0BmaSWNlI4IozXtbix7PEmtAxUYDoSAbMR5XH/jWhRYdp6mlinIlcuy8EeGGic9/VNJ8yDVjHMyLljgKqOAUJGB5C+lMYmVwzBsQqgcgNQOV9ajYeOOV8hllkuL81XTxFtfC9VjT1jtog2WtztP6xrGbxzAEiFja/HMT7aX9KdxIfF7PnjcDPJFKlgCACVOUWOo1txp7D7KijbMqgHv4n3NPYJu3Kv8wP9SD871uoqrVcpBqsYn2sfpPnmfdGVNHsD4gke40qsbZ0gNre1a3i8H9o+6w5aSRSbqpBIsbHQkWFdwO7kqI0eIw3ZIvfLZh5NwNcMamwe8OPlPpTo9OyblPPpnn7zIyZIiD2h3G1q0foh32lGLXDylWWXMc7k5gVQ5VUk8zbSouM2bhwjEFrj4Q2t/DzqJu/sNZMRCFKKxljsbag5hY1v5oMOuYDfhZHtKePjNX2vjAZDwF6G94cK7raMeleN7NnyCcyRr1oHIZc3dcBtOPLxqZscP1YMi5TyXmB48r+Vcp8j2oaBR1AZ8aYDlYDxB/v86jYzbjEamyix0ACL4qugd/E8OVHe1N1YZ36xwTYXt3mg/pEhyJhoiiqwEh7PC11AsfIVTRYljhccwLhhSwkvcTbRbGSanK0aasbk5b2JPM2NEu9ezpJoWEF+s0K2bLYcSPHXl40G7qBBOoTiIyXPjcC3sK0SHE2ytbNodO/S9h40FjBNQD5cRLIdnxmN7RkxsatHMjhW0OZL876EVLTefq1i0RwcrsqkgqVNsrAjjzrQoukfZ8mjM8R5iRDp6revLNs7EXIMD37soPtoa7LVIw5Eir1FiZAY8zMcfi/tuKzKr2PBQMzADjw461bp1N0RJWEirICrKyktlsFsR4miaTcHDXZonZCw5G9vLu96q5ejmXrBIuIuQQQ3aLLbhrc3tQlF4HpPC44Occ+czthY1yiPaW4uLRmOQSak5lPHnexsapMRs+SP443XzU1RnMRI9KuXpVs9LKTY0zJ1oW6WuSpDWAH7wBuvrU/ZO1AjwC/wyxEg6cG117qucdh4mgjCxqrySAArxK5btf1NrUxjt1cuJhVAbFoesPDK0h7I+RvSC/GDHKp96aBtXGmx2gmINw8aLEr3jIJswtbU8TfThS2JtOSfFKCWYNGzEXzCxDHhrpQ9hoDBh5MJPHr1Et3uCqsrhkYN3WB9dKNOi/Y83WtimTq4DEEhzHtvr8WUfCtuHfepgm/AHUoLbfaMzHpH2G0MygKSlrhgNDfnpwv3UN7H2HJiHyoPMngPM19Jbe3ZSYl0AV+Y/dbz7j40KNs/qiVK5GHEWt/v50q22zSrsx8j/POHWld7bs8+Yg5BsAQJGsfGJg2umY8Dc8r0R4DCBjdFIB7TX/iPH6CuJhusdVHFjbxotxOCWCMKot4+IGprlDNuSxl9torUKO4N7RxHUxtclSQQDpe9uQPE1lGI3ZhubPKLXJJCt8hbx9qONsY/POoJuNPW5F/pUNAGLC3H/f9atpbwx7PEhf2veGYD4vdbs5oXLp3uhQ/IkfOqXEYVo2yupU+P961r0bBFVLCwtf2H+tV+1tkJiRIgHayErbky5ioH0qyvVnOGk7VAjIjnRLtAiIAGxVz8+H1rT8XJdC1tbqfZhf86wvo5xrrIyqRxBIP9+FbnF2oz43+lWocP+smcZWOllJuUBPjrUhZLDUgVVw7O1uesOt+0zWHkLgfKp/nb+/Kuo5RfORjdG2HtUeM5Z2HNo0b+lnH6VKaK/M+g/WvH2Nc+fXNlK3J0sSDw8xSLbFK4BhopBzBjc3Zhixu0JOH3mVfInrPowozh2i19eHqKhx2Utb945j4nKB9AKbhbQ2Pp/fGo09kYldrmw7jJMuHw+Iv1sMbW/iRSfcAGo67oYTOJFQKykMtjoCDcGzaU7E/Z04+VqkwwO6js+fIVpRG7AnltsXgMfrAve+B8PJGQ+YG9rKMxJ5WHEC1NYHGlwMwINXW820V+1Q4G+eSYdkAfshqcztxIIB4cMp43FVWHw/ZkZLEQyNG1u9bXIHMa/Kvn9ZSUY4HHlOtRaHQeo7liqXW1VO2dgLPNGzLmVVcsLXvbUVNw09zV/sKLPJfkgN/MiwHtep6EL2BRCsbYuZkm7+CX7VO8fZUXXL4hjw18PnRTFNlRv5HU/ICqfaGH/8AyGNEC9qJiWHIop+LwIZgD38ae2RK0kLseJUX8SCb/lTtSjBst8BBRlZciA2/WzBFi3K6LJ2wPE8fnr60OFKL99SXlU/woAKGTDXd05JqXPpORaMORG4cZInwO6+TEVY4be3FJ/1S34gDVeYa8FKdgReYUw9JEw+JFPkSL+hvU6LpFRtJE9xf5igVhXi1CUE3MP8A/mfBHUxp7f8AjSrP7UqzYJuZoG7GEaXFxqV/YqGse9tfoRU7fHaIh2khZGZcqSkJ8V0zW052qy6ONns5mxLWIeQhbcMqi2l+VHOzdzIZmLzxrIAeLDXvAvx8aUU3GPD7ZG3DjbGx9fKhEBLZFlQXk4dodycRw1vRtI+lhoBpXWbSwFgOVNt3U+qlahgRLuXOTGZDaoeN2ek6WbQjgw4j/TwqZMmleYE0PfRWqHXBHEytirZEoN3tgtHiGaQXEYurciTpceQvUPeratp4lvoUckcrk2B9qJ9pz5I1HNifkDQPtqPrJojyCWPncn8/lXzt+2tvCXqdJWNh3tBaVby37lQ+968RD7w+VvkamIlyD3pb2v8AmKjZbEnlb8jQ7o0DMmCO/wDf991d2JiAMWqL22vmdhwUDv8AHwrxh2zoqg6tpf8AwtVvulsA4VCHcO7G5P8ArQlgoOZoWB+3Nw1ixMksMjL2s6KtlyX1Iv3X+VHux964VgQzSZWyqGurfEBY8BXvH7OjRWlZlRSbuzGwF7C5PIcBTKwF1BRklTgCtmHutdqpmdAw5nNsAViDJX/PGGIumdx3hTb3NeTvjf4I/e/5VDj2Dc6Iy/hOntpVjFu6AOLnwvWkWnqBlBGsPvIzPle68D2ACLdxJuQavYERrHU/iZvpwqoxGDjgXPLIkKd7EL825+VDu0elzA4cFYFkxLd47CX8WftH0FOrVh78Wxz1NDXCqeXtpVVtzHYXCKWmxCQ87Me0fJV7R9qxnbnS9jp7hHGHQ37MIs1vF2u3tag9FeZ+Jd25sSSx8zqaaSJ4Az6q2PAJlV73TQjvIIuPkanbV2omHhlmk0SJSx8gOA8TwHmKZ3V2J9jwcMGYsUUZmJJLMdWOvjoByAFZ500bbZupwEWrzMrOO8Zssa+r3Pkorw6njxLPoqgOKOI2lMLyzSMkdxoiKADl/wAt+5LVGwWFaLrLG4d3ZvG7saO9g7KXB4SLDpr1KAH+ZrXY/wCJiT60E4dDlWuVr/6R850NHwrfp/ueY0NwFW7E2A8Two82Rs7qYgnFuLHvY/lwA8AKrN3diFT1r8bdgcxfmfG31qw3g2qMLhZpz/0o2YeJA7I9WsPWnaPT+GN57MXqLdxwJnu4cWbbu0XU5kQyjN4vIunj8Le1EW8O5gAeXDLYkEvGOB8UHAc+yOPKqDoNwJGFnxDfFNLa/wCAan1Z29q05GqqylbV2tJqnKHImBT7Vwcoyz4eUEEjPE4B9VYWvUF9gYGT9njGiP8ADiIj/mjuKP8Api2AnVx4pFAbOI5CB8QIJUtbmCLX/mtWV3qQ2PSdk7aaOjVJ4gyD88/5lhN0eYgi8JhxA/8ARlUn+k2NUO0NgzwG0sMifiUge/Cpw43Gh7+fvVnhN58VEMqYiQL3E5x7OCKYuqHmIl/wlx7jA/PiBbLXgrR7NvKJf/2MJhpv5shif+qMj6VDmw2zpOMWJgP/AKbpKg9Hyt86ct6HzkT6G9P6fpzAy1Kiv/lrB8scQO5sNLf1sbUqZvX1k/hWf2n6GaZsbCyQRYXCQZWlky5r3yxjLmdjbjbu5mtKVQihBwHzqm3e2A2GBaWRJZTpnVMlh5FjrVpm11ra1I5M2xgcAR0mlwphcRfUcOVejKOdNiZ5kk8K5YG1vSuPIOPEd4ppdDpXjPTu14SwTwNz7H9aEMDBmldW/dBPzo2x7nLpxIoHfHCOaZja2Tj/ADX0HmfoDXzGsAFxnToyVxKKAXC+bfrUTHJlBP8AL+Ve8ZjgjheGVC3ufrVHjt4Lob8XNh+HvpaIzHIlagDmWWz3sw/qHpf8jRns7FLIlxx4HwNZ8+NyhHXl8xpeiPdtjndr9k2t4314cjQ2rxuMZiD/AEsbdfPFhVJCsueSx+K5soPgLX9azzZ+KkjLNHI8bKM10YqeIHI+NG3S1s1uuixIXsFQjEcmUki/mDp5UH7O2d1uIEQZU6y9ixsuq5hf5Cu5pABSpE5F+TYcwi2X0tY+HRpFmA5SoGP9S2b51bYvpP2piI7wQCJSD2442c+JDPcD0FVD9GuIXUBZPwsD8jarfYuHngXI2ZfA3FqoNo8onZBDF4DFTkSTmRi2Y5pMxPZUtz4DSw4a1H2ns9YZSgOYAKQTpe6g8PWtKVm4sQR3nSpP/CIZ7AxiQ2FyUHsDbN66VP45zyI9VXExySiror2L9p2rh1IuiMZX/CguL+BbKPWjDE9D0cuqs0Hh+0HsTp70X9FnRwdnNPM8iyGQKiEKVIUElr3J4nLw/hqpWyIhu4f4qXKjMeQJ9taxfZOK6zbL4zErmCAEW0VG0VTrxCgGta21iAI7d4IrHNrsVyoO00rKpF7WFyePIAkm3gKTdYVIAmY85sWH2tFK145VJsLrmFxcaXUm40qPFshUkLWvrdQRot9eHPW9fOm8O0BLicQRqGIKkHQZABp4WuPao2G3pxSABMTOoAsAJXA9NaLG8AsJ4WbcgT6du+bRjrxHEexoN6ZtolNmlMw+9kjXuuAS5/y1k+E6RdoJ8OMlP4ir/wCcGoe3N6MTjAv2mZpAtyoIUAEixsFAHCmjAgM837o/2b1GzcLGRY9WHbzcl/8AuFEAloG6MN8Bi8IkUjffxdhu9lUDK3qth5ijXPqB4Xr2cwwOJ3aOASeJ4ZBdJAVI8DzHiNCPKvmHGY1YpZImuDG7ob/ysV5eVfUtfOvSVu2se0sRxGdutFu5xm+t6TcEIy0v0j3AlaseuDKaPFo3BhTl6p5NjnkQflTXVSpwzehqfwUb3WnS/OXJ/wBlZ/SXtcNUqbWccbHzFqfXbI5qR5UJ07iGv4hS3Zx85Y0qiDakfefY1yh8N/SM/M1f3D6z6llk4X1IAHnUYtfne+lNTSG9jzPqf0FOR/QV114GBPlGj168FvlSJpp5CoJHGigxmByrEcuNqdwuKRmsDwqoG1i5NwAR3CuYI5JLjzFIL+kML6yfvZtHqoiQbEgKPDXWso21tHOTZj2dSOWqkW9vrRdv1tLOXhOgsCh7yBWQzbTKkqdbXt4+BrhrUbLWb4zrVlUQZlrh8S+ImlRjdrGx86aOw5GY34La34QbH2qowG0DGTLzBVfPjf5Wq2xu1mDgwgsuXM3drx8qpZHVsLNWxWXmEcO77M68wO7++6rvrIsOLPmGt+zwA5VVbrzzSLdTfMDa+oXxJHOjTaW7AkUdsm4Avl0v6HhXvw+hbbiLuQB9/wCZi9Zc6VjZwTKfa4ixmz5khIe6MV5nMuo+Y+dYxs5ryQN/DIgPlmBHyJHpWrbF2I+ClbnGW5cLE8weHGvOE6L8OZJHLyWZywVSFC6kgcPE19BqaVVRs6nGpsJJ3dwgyi/9j6VyXZ7ORcgAE6HtU9PgrcCfWpCS31FcgpjuW5zPEGwcOO0xDW110A/OnWx6LpGo+g/1qNim0P8AfOoyisL44AmbfWXezJWk04km3vRc5CqAOHCg7dyXLMBcAm9geJ0PAc6K5LMNOPdzp2nHBJgufISi3txDLErjUKwDfhbS/pesI3n2rIuIdQbEaeV63rbah4JUOnYa3nY2+dfOe8mLEuJeQWs+VtORKi49DeidB4mfhFk+zK69elNNVJXCHLmY2HKjJxF4nBXCabVq916exDHomxJTaUYHBwyn+kkfSt2bEWLNbgbe1fM+7+2ThMVFMBfq3BI7xwI9ia+hI9opLGrxsGSVsyEc1y3/ADsfEUonBj05EI0kBF6yLpmwdsVDKOEkVvVGP5MK1AmwHoKCOmvZTvgo8RHxw79ofySWUn0YJ71til1xKdNcKrQx6mTXpVVptZh8Se1SY9pxnnbzqI1OvlO6mspfpvrxH3hB4gGosmzEPK3lUtZAeBB8q4aEMy9GG9ddnYBladjj+L5UqsaVN8Z/WT/kqfT7mfR8cefLINMyhrfiA/M17Fd2fMrQxspBUxBlINxoNLHmK8K1dCrO2fO2YzPV6axOJVfiNr05fWoO11uKNjgZixyZR49grdYvwk2PqbfW1N4nFdtVHdc04x0IPA1WBz1h8NPaomMeBLDFbKixUZSUElfhIJH0oCXo2ljkLKwcFha4I0462OtaRgD2frUyJK9tyOIQciZi3RfIzBmZWS5siLlt6Em9TMB0eiNjcsQeR09PEVpiKKkx250uzTs4wGIja9SU8hBzZ+zViTKqhQO6riHZg6pChaNgc6gHQMeNwfiB7vGrFUA4Ae1PEBhwB8DwrdLpvAJOc5i7rfF7EE9qDtEFc1r8ND6H/eu4HEXYhQbm2h5cjRL9mhkZgYQCOZC2PlY3pR7EhHaCZTa91LD8665uVk2yMIQ2ZUSYW+nPj/fdQdice+HxMgALxtlbLwytlGax4a6XGmtaNJCmW93I8xY/K/h60H41cOc8hvE0krInaNiV0JIPC5B5/OuVqLVXjMtpqZ+QJXHeCNv4wTplyEk+WW4NcQzyGwtAvjZ5iPw/DH65jXJ8isUmTKe8jRu4hha4NRsNuocRiAyO0cSW6xwbkjjlUnix4eFJ3juaVycS+2Pu6inrLHMCPvHOaQkdzNqLeFgKvjtcoe2pYfxLbOPT976+dNSyCwAFlUWUdwqux+OAFhUT6pw2VMpSgYwZGx2+yPJ1EQ6yZ8wUG620Ny9xoANT5Vh+24MmJmTjlkdb8OBI4cq1JJ4sHJLiCDLNJy+FEXjlvxJJFyfSsn2hjTLK8jWzSMzm3AFiTp711abC4yfSQ3oFPHU8RPlN7VyaYufoKaqZg7C5NOPrERkpY242rrCvAbW9OLLXp6NuhrVOjLOIIlBZ1DMxHHKWtcW5CwHuay2R9KKNyYcVIAYJZIQpszLz9DoaVcwVct1KKELkgdz6AQEkX5VJxmCWaJ4nF0kRkYeBBHpWex7Ux0IB64TBeIZEDMO4MoFj41Z7V3wBwv3bkSSCxUizICNeWh5aHnS69XU/uxz6Z05P2mL4jd9hw1qtn2aRxWj5oaZkw16EXETTWpmenCEcCRXpcRIvO/nRliNkof3R6aVW4jYI5H3pniq3cwI6e4ZQ/wDE25qPnXasG2I1+VKvf8fwh+PqPUzf93TfDYcKoVOryqBwAubDnytUjPY+1Vu4Et9nYa+pRbHW+oPDz8OVWm0FtIfMVRXxJHjsMl6ibUF/an8J31BxW2okks12tyUXNMYjHMUAc8SBJC3IE+QqtR+09lJsxUka6gC+nGr07QabRV6pDof4j5nlT2A2JEikR83Llrk5ieJN6R4e7qHux3K/CNa44VZ4eq3aUtsQRw7IFvGwPvVrs6PN6C9ADgkTe51mrolpjGTAGw5U3FLc17dPYlgk5FSIp6gqtOxmhLEQgJ3bWPaOIurZcvxXta3ny1tUHZ23HZAzSZifitovDkOIqwnhV1ysLq1wwPMEEEUA7Q2TPho8RFFJZwpaFjbtA8OPPS3nUWpewEMp+EroRGBU99w2OSYqmd48pzDKwANmB970G7wbq41ZFYqMTEr5lRH1CliSuR7E8eRJoZ6PdjMBJi8XNNGEBsma2dRcsXz37II+EjXWr/B70MoX7zNG1yAH0y5rXB1v9Kso0h1JPTEdkHEA6r8tjHAPrzCLZmNjY5JFZQNCsgIZfCzC9ScdtJF7KgKo+FRoP9/GvOwmgxB7Mc2YD/qB8uhHBvhJN71O2luakpzKzxNrYqQVvyur6e1qms0FyDw93EIaqljvAMoJdokjT35Cqs40E9i7nW5Hw+WY6CraPdeRiytJDiMht2dCp5l1JsAPWo04COEayi9gSb38UVfiB76BdMKu+TMa4v8AKCW8ecqxawAB0GvLmx/ICs2NbjvDs9Ewkz2yWRiHlIUk2OiKeZ4cjWHPVunBAOZPewOAJyuhzXm9cqmTx0NXvDwvI4SNWd2NlVQSSfACpm7u7smMlMcdhlUu7t8KKCBc8zqQABxPvW1bsbj4fAoGibrJZEF5W0JDWNkA0Re/meZqe65ax6mOrqL/ACgRu90Su1nxbZRx6pCCf8TDh5D3o/iwUWHQKihVUWAAsBUja+MGHheVw2VBc5QSQOeg5VkW39/ZcS1o7ol/8RH0X5+dcllu1R56+wnQU1UD+ZhzjNtByRHY2Nie493n+tVzVQ7l6RS/+6f8qmr1jT0oWk4ExrjYPhOEV4Za9Zq8lqbAjTpTEkdSGNNNXp6RjFSp2lWzMwr6M96TL1kEuUOPvEIGXMNA1wNL3CnS3E0Z4s5rN/KPkbfpWDbG2o2HnSZOKNe3AEcCp8CLitr2TvFHioi0drWIHeDbgw5G4FOqt8jG6zT7DuUcTuNxJWLKpszWHiAeNVseDFwANTUbGT521a1RZNrdXpEWd+F+Q9f0pzMCeZzwpxxLvaUioVjHHh+Z/IVIlxypYlhljBZ7crAaeehoaw90vJI128TpfkLmhzfDeVeqMET5i/7Rhw77X53NaLJmzPEIMVtcSMswBAezDnYMNPlRdsyfKD+E/lWdbPYHDRf+2vyUUYR4oZVK9w+lqlB5MaR1POIxN7nvqVs/EqNCe0QW9BpVTPJrVXjsaUZWXjlZP6qHeRPbcw1hxObXlyqUhqk2c5Ci/cKtomrC00CSZNQOVV28uzDLhWMf7SK7pzvbUr43A97VYP8AB7UocRbW/CsOM4bzEJSV9oeUwv8A+qMqYhZI0XIBZkcBs97XNj8J009a1vZm92CGHjxFsPFnXMSOrWzfvDkxIPK16+d9qMpnlK/CZHK+Rc2+VNRTFe6rFq2KFr4imfe2X5m17d6b1U5MJGZ2PM5lUelsx+Qqgw+++0pGZ5HWMWIyxqoY+GZibW870M7v4t2GigDhoouxPdYXLUbw7tXhuxQlhYhwTGLns2kjN1cW1uOPEW46q+TfeCx9JnOM21iI5nuzKTcWOZdO7v8AOjTZHSXPNG3WhQ0SW6/IhYDkM37xJ/dsbmuY7dsRnUsFvdVlEcyFQNSHBuOehFUc0oS94WjUWaBCMoJP/UdSO0MtivnTSMRecz3iNnHEwYieWabETxIrrG/ZKAsFLZbkHLxyrbS1B+atS6P8CbyGdQ64lQoVxc2v+0/l4lR36ngNc92rhwkjKwuVJF+B0PzpasDnEJhK41yvZQcj7/rXhlI4imQMQ32FtRIMAyYZTJiMQypI9rGK+iqo4sut83Anu0rRkxxXGRYVDeLCQFpTy4KkYJ5GwZj51jO7G1RhsRFMyllR8xUWu1hyvpcXFGQ3iz4VzG2bEYou0qrYdUg7Krdv5bADnc99Qaihs5XnP+f2AltOoXbtYgY/n1MMdg72fasOZGTsPiTAANQ6s2Ue4a/pWO7SwIgxEsSnMI5HQHvCsQK0vFYv7FDEqgv1Mby66XmZDlJ/iCluXf4VlSyliWJuSSSeZJ1P1otOhUk+R6itRYrAAdjuF26f7OTxcH/4j9KuXahvdJ+1IPBT8zRE7UNnvmMqOUERNeCa8lq4TQRkRam2akWpsmtnp0mlTd6VenoIYbaIPHQ1oPRZg2lxEzKTlSBtRqMzWVLjmR2mA/lrNpdnd1bB0K4HqsFNIfjlly/4Y10t5lm9qOwIBuEoa69VKOM584GbX3mmw87RTpmUMRnXMocA8QDwPeL6G4r2nSJGoIiiCnvbX/u41eb8KJZGDrdQeJ4k+dZ7itiqCSLizWtx5An61tLq4BPcjcEdSy2hvd1huxdjyvYD0HKqXE7WzcBam2wR0F9B4V5+ygd5qgKoiSzQ43U24pwtm1Md1t4cR8vpRtsSUtAhK5SRfLe9tTbj4WrFMNiWiJK210ItcEeNaRuBvC06SK3GPLbnoQRz8qS6YOR1CDAiEWI461U46C4NmtVviJgaq8YgtxqcwhLnYmJLxoT3WPmDb8qIoDQduxL2WX+F/kRf9aLsK2leM0SawujeRrJ+kLfhkBwsVwzKOsbhZWHwjxI4nuNa3hlvesM3s2O0u1Z45zkyouTKQwKAAL7i5txowoyHboCeGT7I7MCWNcjtcXva+tuNqLB0fO/7KTN3dk/lRDu70JzNKrYl41hFiyqWzt/LwGXzqtLkf3TFPWydys3TnEsipCC0h0RBdSoH72YcLczpWvR7rvozOt7eOYE8e2uW4vrqDUvYG7uGwalcPCsZ0zEas3ddm7Rqy6+gIUEnPcIuSoXA4me7x7qTOpSNkLG+dn7L68QpAta3ChHaqHCAyYpbsdFQm+fTkeagWzHuso4m2sbWxIzr5fnVTJhBKwzKrZSctwDbyvSatbaGelej2fPHp+s19NXhbW7HXpBvdqRi8bSBlaRlPaFr3ta3K1jwqh366PcWs0kqQmSNiWvH27d91HaHtWuYLZ4Gpq3SqKatoMS75M+TJEIJBFiOIOhHmDqK4qnvt/fdzr6m2tu9h8ULTwxydxZe0PJh2h70Bbb6DoHu2GmeI8lk+8S/4tGA96ftMHMx0zDIFA4E2OgOtu7yFGG4m7r4uVwjouRVJzAm92Ogt5VE210ZY7DatD1iA/HD2x6gdoeoow6F4bS4m+hCxA9/xScvStY4r4kxUNaAepN6Td3uowkuI6w5rxoAAALMAGueOoHhxrGopK+kuk3/APm4nwjci/4CLjx1r5qgjcXZVJC8TlzAeelqUvWJQUAJI84TbrTAO+ZgCVAF9L6m/wCVEhagBdoo3xx5T3x6D+hrj2IqbhsYR+ylv4HQ/wBLaH0JpNlRJzKKnCjBheTXhmqii3hYaOt/kfnU2HbEbc7Hx0+dJKER4YGTGavDNXM1/HyqPPi1XRmA8zWATTxHc1KowxAPNT6iu1u2ZkShBo8wuJmw2BweJhcAferLG18r2lkysDwDDMR4i3dWaRbQ/iHqP0rQdkbz5dnxoVDIplU2/Fm1/roLkKjrMra1bV9kyBtbbTzZWdRmuc2UgjSxvblf8qqXksq34m7H/EaWIx1yQBpTU0tze16YqYGJITmMNa5t4UxIlOo3Px+leWNPEQeZXYkWNHfRtGixSvfts2UjuAFx7lj7UEYqtL6Gd2RiIsRJezK6LbwAza+Bua233OIKdyzxMlQJ5Ku949k9S9hcg3t+lD8qGoO4+O7uYm07JyZbjzU/oTR5gWuKzKJjHKsn8JufLn8qPtmY0Hnxou5hGIQK5OgqsXdjCyTtK0Su+UJnOt8vG/I8Rrx0p/7Zc5V4W1Pf4Cu4KTKvqx/L8q9vAMzBlvDEqABAFA4AC30pSYiqufaKqCSwAHG/96UGba6TYkYxxdthxJ0X0P73pRm4nhZ4VesOcXtJI+27qqgG7MQAPU6Vm28nTIqXXCASNw6xgcg8QOLn2FZ5vNvPPi5D1r3VSciDRF9OZ8TVNT0ozy8Wz44E03YfSOsh/wDuSF0uddDbWwFaFu5vHhcVrDNGzHXJfK4/wNrXzhUrZeD62aOPNlzsAGtfL4+9bXp0qJYecKy1rcKZ9WoltKeArCsLvJtbZ1gJBiohwV7yfW0i+hIou2F034WUhcSj4Z+BPxx+pAzL6g+dUq4bqTlCvc0elUbZ21IcQmeCVJV70YMB524etSaODOimhh1DFwoDGwLAAMbcLniRqacvSvXp6Um+WxZcZhnhjkSPOrA5lJvcfxA3UeQoG2DuNLgoiJF7ZOrJ2lty4cvOtTJrl6AoDNBxMh2hurBMe0gv3p2T68qHsf0am/3Mno9bpitmRyasgv3jQ+4qpxe7HHI3o36ilGtl6jAwPcwLG7ExWH+JCV7x2l9qr/tPIix/vka2ja2BeI5XFr8O4+Roa2hsCGX4kF+8aH3pXi44YRorz7pgDDiyvwsR5H8qZxDuWLMLk63txv5UR4/cYg/dNfwP6153d2FM8zxLNkyhG0BdTmvy5cKLxVxuWYa2B2vB9cPIeEbW8Fb9KVH2M2QsblHxc5YBcxBQC5UHhlNuPfSoPGPoPv8AtN8Ffj9v3maVebuYm6TQn95esXzQa+6k/wBIpUqfaMqYFRw4jDPrTgn5GlSoMQ8xk4i/DhXiaa1KlRARZMivNetQ6Adr5cTiIDwljEg84zY+6v8AKu0q1/dMxe5o2+MEOW8hKsNRoT9Kz2XHhuzGNO81ylXOPZlI6kWWImrHZ5kiW7Dsg6ai9qVKlO2MCGoyDCDD7TBFxzqq3v3qfCYfOoUsWCqDfmCb6dwFKlS6/asCnrMY42qSJl2O3wxUzZmmIGoyrYJY8itiG9b1AfHEm5UDvsNPY6D0pUq7IUDgCRZJ5zIsj3N680qVNioql7Iky4iIjlIn+YUqVC3RhL7wmnbRe2g4mg3eIKRcgHXjz96VKufT2Jfb7plLs7G9SxdJJYXGqvGeenxWINvHXyo32J01YyDszhMSg5t2H/qUWPqKVKulOdNJ3Z6UcHjWCKXjlP7jqT7Ml1Prai29KlRAzCMThNczUqVbBnkvWa719MaRsYcEnWyXyl3BVFPgpsXPnYedKlQkwgJQ7NOJLPNi5C8kmWwvfKBfQAdkDXgKmrNrSpVzm9rky5OOBFNicooP2FvTHFPJJKGXMEAC9r4bg92hpUqOmsNkGZc5yDJ20dtJiZGlVGs1rZrA9kBeX4aVKlTPDA4id5n/2Q=="/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AutoShape 6" descr="data:image/jpeg;base64,/9j/4AAQSkZJRgABAQAAAQABAAD/2wCEAAkGBhQSERUUExQWFRUVGBcYFxgXGBgYGBgcHBcXHBweGhkXHCYeFxsjGhcXHy8gJScpLCwsFx4xNTAqNSYrLCkBCQoKDgwOGg8PGiwkHyQqLywsMCwsLCksLCwpMCwvLCwsLCksLCwsLCwsLCwsLCwsLCwsLCwsLCwsLCwsLCwsLP/AABEIALcBEwMBIgACEQEDEQH/xAAcAAABBQEBAQAAAAAAAAAAAAAGAAMEBQcBAgj/xABGEAACAQIDBAgDBQYEBQMFAAABAgMAEQQSIQUGMUEHEyJRYXGBkTKhsRQjcsHRM0JSYpLwgrLh8RUWQ8LiY3OiFyQlNDX/xAAaAQADAQEBAQAAAAAAAAAAAAACAwQBBQAG/8QAMREAAgIBBAADBgUEAwAAAAAAAQIAAxEEEiExE0FRIjJhcZGhBRSB0fBCUrHBIzPh/9oADAMBAAIRAxEAPwCzbBCJJH+0F0ALBJFW442AYamzEAA+FVeC3vzFCQVyaWzMRYaa66+oNQN8d57Rqj5FZbF8hzXa3wAkX058aDtnYuURlgDYkm1tPf8AvhXOqpZsuo2n6/8AktW5Fwto3D54xnzhNjtnYXGSkq7RTE3BZVZHPG5AAb2qTBHiMDFIWxU2dCoQxyM0faAIDpKDlsNdDzqswe0+twwYftI5Bew11Yak8xlv7Vb7xSB4cRCpBd5FzfyBY4gt/M6e9CdRZja3qB8Y96Kcgpzny8oAY/apmWQsxZjLmzNqzA35nUWsNBpVVXXIBIGuvHvrzXQUYnOY5nq9cNIVwmtgyVBtAjQ6+fEeRqWG4+IpjYmw5cXKscS3JIuT8KjvPhR/tfouMWUQ4gSdntBlIIP+Ak2Ov7tKZlB7jRu25PU1TdCbPgsO3fGv0Fe9ox/czCxN1YfKhPdben7Fho8PiInPVi2eMoy25dlyjD2NX0u+OEIIM4iLjhKrR8fFwAfQmmh1I7kuOZjG6s4XrVzqHzrlB4mx5UWbVwExczjKVVGRlA1IPA0O7L3FxTYh51jKRxy3zyDIrC5IKs1gRRlj8eZbZACALEowYHvsUNjXJvVRZuP+J3dO7NWFGOPiOoIvgGjw1lkDXBJOXvB0Bq16KMAThZXFtXb2C/Koe1NpIcKUzFCv7pIBPGiHoqw18BcHX7w277k1VWgIOPMyTUFjgN5CXuB2TDOJhJAkmsbZmUE2aJNL8aCt6YsNglkkghVJEcIL3KsSL/Ce4Uc7tLMJdInCvDDckEKCFta5HGgjpc2JjCTL1B+zx3dpFIIubC7DiPammskD0kyttYn4QCwGPMmJRiqXaQH+FeN/StTXf0YYAYhHjVicrJllU+o1rH8NiQpXsg243PGi2DeHCPh0ikiKtmuzFcw8wR4V6xRnr6Q0bjvmWG8e2cFKjmOcszkKFIK2B5nThR1seCFYlghlWRQgAVHXQ8zca1j+C2VHicZkhusea/jlBHAGtCTo36zEqOs7IyD4VDEE66pY8qDYEX2eIbWNYcuc44lrthMNEvVFVZviOvwDvZvy4m9Va7deZskIso58PlxNM7f2DIHkyqbE8u4WAHhp9agRYeSJdBlHhz827q55s3DuUrVCKG4YCSVr92b/ALRpbzqFt6RgjPhmLyAapqWI71/MVCwUCMD1k5ueSA6e2p+dT9k7PwyG6BrjVm7IIHeSRp62pQO05zC5XqU6dEkciKwxLCRgC3ZDKGOpGhvxND283RzNg0MnWJIgNja6sPGx4itl2VtaKTrEQAGNip0AJuAQ2neDe9BfSFg8RiHSGNfuuMjXte57z4cqvq1LMcSRql9JkVdAPcaLMfuhAuHllEkiGO4yuEIY+BBvUndTAImHLtcsx4W4X0X1Jql9QqruHPlAShicGCEeBkZcyoxHhr9K84dTn142PHjwol3hxqqOwGR721BUiouCwLyfeOWzWJObmMpsflxrUu3LlhiesqCnCnP2g8aVdbjXKok8VKlSr09Je1cS0krFtNeANwKI93NsrHGELAacwbe9C+LHbPkv0FWezYi9ownakKojXsAWIAvpQ7QRCJwcEZhTtDFJIkiq/VNAUZgRpKvGy2Ba48rUtiYwznFmNS1pEmGt3YaodDxtpYcr1eL0bYuIYkxlJetjKAZryXy2tc2/SqXdnY2LwmJXrcJJCDHIpaxAfS9iblb3AIP8oqC1B4RPnjP+5ath8QDyzAXaMQWVwpFsxtbuOo9hTF6n7fwAimYKcykkqeOl+fje9V4q1DlQZJYMMRPSLeneq0qdsbYrzsoGgZwl/E6n2FFW2txgwBwoAsSpBe97G2a54NcajhSLNTWjBSZQmmdk3AR3o+2XKiPJmMayKcjA2cWvZh3WOo8qsIdpbQjA+3zYNE4gY4RySkDhZYPvifO1Tdp7Fl/4aY4zaRIx8P72Xio8xesdvz7+NK0jGwu58zPaoBdqj0mu7T6SNnIoCRSzuBZurLRQHyExZ7elDGK6VsQF6vCxQ4WPWwROsYXNyQ8l7HyUUE0r1aK1znEjh7uVsKTbk8oxeMmPVIH1Odmu1tAxyqB5c60fYu4WCwIOVpTn0PWSgA27lUDX9aoehLYkcZ+0BmaSWNlI4IozXtbix7PEmtAxUYDoSAbMR5XH/jWhRYdp6mlinIlcuy8EeGGic9/VNJ8yDVjHMyLljgKqOAUJGB5C+lMYmVwzBsQqgcgNQOV9ajYeOOV8hllkuL81XTxFtfC9VjT1jtog2WtztP6xrGbxzAEiFja/HMT7aX9KdxIfF7PnjcDPJFKlgCACVOUWOo1txp7D7KijbMqgHv4n3NPYJu3Kv8wP9SD871uoqrVcpBqsYn2sfpPnmfdGVNHsD4gke40qsbZ0gNre1a3i8H9o+6w5aSRSbqpBIsbHQkWFdwO7kqI0eIw3ZIvfLZh5NwNcMamwe8OPlPpTo9OyblPPpnn7zIyZIiD2h3G1q0foh32lGLXDylWWXMc7k5gVQ5VUk8zbSouM2bhwjEFrj4Q2t/DzqJu/sNZMRCFKKxljsbag5hY1v5oMOuYDfhZHtKePjNX2vjAZDwF6G94cK7raMeleN7NnyCcyRr1oHIZc3dcBtOPLxqZscP1YMi5TyXmB48r+Vcp8j2oaBR1AZ8aYDlYDxB/v86jYzbjEamyix0ACL4qugd/E8OVHe1N1YZ36xwTYXt3mg/pEhyJhoiiqwEh7PC11AsfIVTRYljhccwLhhSwkvcTbRbGSanK0aasbk5b2JPM2NEu9ezpJoWEF+s0K2bLYcSPHXl40G7qBBOoTiIyXPjcC3sK0SHE2ytbNodO/S9h40FjBNQD5cRLIdnxmN7RkxsatHMjhW0OZL876EVLTefq1i0RwcrsqkgqVNsrAjjzrQoukfZ8mjM8R5iRDp6revLNs7EXIMD37soPtoa7LVIw5Eir1FiZAY8zMcfi/tuKzKr2PBQMzADjw461bp1N0RJWEirICrKyktlsFsR4miaTcHDXZonZCw5G9vLu96q5ejmXrBIuIuQQQ3aLLbhrc3tQlF4HpPC44Occ+czthY1yiPaW4uLRmOQSak5lPHnexsapMRs+SP443XzU1RnMRI9KuXpVs9LKTY0zJ1oW6WuSpDWAH7wBuvrU/ZO1AjwC/wyxEg6cG117qucdh4mgjCxqrySAArxK5btf1NrUxjt1cuJhVAbFoesPDK0h7I+RvSC/GDHKp96aBtXGmx2gmINw8aLEr3jIJswtbU8TfThS2JtOSfFKCWYNGzEXzCxDHhrpQ9hoDBh5MJPHr1Et3uCqsrhkYN3WB9dKNOi/Y83WtimTq4DEEhzHtvr8WUfCtuHfepgm/AHUoLbfaMzHpH2G0MygKSlrhgNDfnpwv3UN7H2HJiHyoPMngPM19Jbe3ZSYl0AV+Y/dbz7j40KNs/qiVK5GHEWt/v50q22zSrsx8j/POHWld7bs8+Yg5BsAQJGsfGJg2umY8Dc8r0R4DCBjdFIB7TX/iPH6CuJhusdVHFjbxotxOCWCMKot4+IGprlDNuSxl9torUKO4N7RxHUxtclSQQDpe9uQPE1lGI3ZhubPKLXJJCt8hbx9qONsY/POoJuNPW5F/pUNAGLC3H/f9atpbwx7PEhf2veGYD4vdbs5oXLp3uhQ/IkfOqXEYVo2yupU+P961r0bBFVLCwtf2H+tV+1tkJiRIgHayErbky5ioH0qyvVnOGk7VAjIjnRLtAiIAGxVz8+H1rT8XJdC1tbqfZhf86wvo5xrrIyqRxBIP9+FbnF2oz43+lWocP+smcZWOllJuUBPjrUhZLDUgVVw7O1uesOt+0zWHkLgfKp/nb+/Kuo5RfORjdG2HtUeM5Z2HNo0b+lnH6VKaK/M+g/WvH2Nc+fXNlK3J0sSDw8xSLbFK4BhopBzBjc3Zhixu0JOH3mVfInrPowozh2i19eHqKhx2Utb945j4nKB9AKbhbQ2Pp/fGo09kYldrmw7jJMuHw+Iv1sMbW/iRSfcAGo67oYTOJFQKykMtjoCDcGzaU7E/Z04+VqkwwO6js+fIVpRG7AnltsXgMfrAve+B8PJGQ+YG9rKMxJ5WHEC1NYHGlwMwINXW820V+1Q4G+eSYdkAfshqcztxIIB4cMp43FVWHw/ZkZLEQyNG1u9bXIHMa/Kvn9ZSUY4HHlOtRaHQeo7liqXW1VO2dgLPNGzLmVVcsLXvbUVNw09zV/sKLPJfkgN/MiwHtep6EL2BRCsbYuZkm7+CX7VO8fZUXXL4hjw18PnRTFNlRv5HU/ICqfaGH/8AyGNEC9qJiWHIop+LwIZgD38ae2RK0kLseJUX8SCb/lTtSjBst8BBRlZciA2/WzBFi3K6LJ2wPE8fnr60OFKL99SXlU/woAKGTDXd05JqXPpORaMORG4cZInwO6+TEVY4be3FJ/1S34gDVeYa8FKdgReYUw9JEw+JFPkSL+hvU6LpFRtJE9xf5igVhXi1CUE3MP8A/mfBHUxp7f8AjSrP7UqzYJuZoG7GEaXFxqV/YqGse9tfoRU7fHaIh2khZGZcqSkJ8V0zW052qy6ONns5mxLWIeQhbcMqi2l+VHOzdzIZmLzxrIAeLDXvAvx8aUU3GPD7ZG3DjbGx9fKhEBLZFlQXk4dodycRw1vRtI+lhoBpXWbSwFgOVNt3U+qlahgRLuXOTGZDaoeN2ek6WbQjgw4j/TwqZMmleYE0PfRWqHXBHEytirZEoN3tgtHiGaQXEYurciTpceQvUPeratp4lvoUckcrk2B9qJ9pz5I1HNifkDQPtqPrJojyCWPncn8/lXzt+2tvCXqdJWNh3tBaVby37lQ+968RD7w+VvkamIlyD3pb2v8AmKjZbEnlb8jQ7o0DMmCO/wDf991d2JiAMWqL22vmdhwUDv8AHwrxh2zoqg6tpf8AwtVvulsA4VCHcO7G5P8ArQlgoOZoWB+3Nw1ixMksMjL2s6KtlyX1Iv3X+VHux964VgQzSZWyqGurfEBY8BXvH7OjRWlZlRSbuzGwF7C5PIcBTKwF1BRklTgCtmHutdqpmdAw5nNsAViDJX/PGGIumdx3hTb3NeTvjf4I/e/5VDj2Dc6Iy/hOntpVjFu6AOLnwvWkWnqBlBGsPvIzPle68D2ACLdxJuQavYERrHU/iZvpwqoxGDjgXPLIkKd7EL825+VDu0elzA4cFYFkxLd47CX8WftH0FOrVh78Wxz1NDXCqeXtpVVtzHYXCKWmxCQ87Me0fJV7R9qxnbnS9jp7hHGHQ37MIs1vF2u3tag9FeZ+Jd25sSSx8zqaaSJ4Az6q2PAJlV73TQjvIIuPkanbV2omHhlmk0SJSx8gOA8TwHmKZ3V2J9jwcMGYsUUZmJJLMdWOvjoByAFZ500bbZupwEWrzMrOO8Zssa+r3Pkorw6njxLPoqgOKOI2lMLyzSMkdxoiKADl/wAt+5LVGwWFaLrLG4d3ZvG7saO9g7KXB4SLDpr1KAH+ZrXY/wCJiT60E4dDlWuVr/6R850NHwrfp/ueY0NwFW7E2A8Two82Rs7qYgnFuLHvY/lwA8AKrN3diFT1r8bdgcxfmfG31qw3g2qMLhZpz/0o2YeJA7I9WsPWnaPT+GN57MXqLdxwJnu4cWbbu0XU5kQyjN4vIunj8Le1EW8O5gAeXDLYkEvGOB8UHAc+yOPKqDoNwJGFnxDfFNLa/wCAan1Z29q05GqqylbV2tJqnKHImBT7Vwcoyz4eUEEjPE4B9VYWvUF9gYGT9njGiP8ADiIj/mjuKP8Api2AnVx4pFAbOI5CB8QIJUtbmCLX/mtWV3qQ2PSdk7aaOjVJ4gyD88/5lhN0eYgi8JhxA/8ARlUn+k2NUO0NgzwG0sMifiUge/Cpw43Gh7+fvVnhN58VEMqYiQL3E5x7OCKYuqHmIl/wlx7jA/PiBbLXgrR7NvKJf/2MJhpv5shif+qMj6VDmw2zpOMWJgP/AKbpKg9Hyt86ct6HzkT6G9P6fpzAy1Kiv/lrB8scQO5sNLf1sbUqZvX1k/hWf2n6GaZsbCyQRYXCQZWlky5r3yxjLmdjbjbu5mtKVQihBwHzqm3e2A2GBaWRJZTpnVMlh5FjrVpm11ra1I5M2xgcAR0mlwphcRfUcOVejKOdNiZ5kk8K5YG1vSuPIOPEd4ppdDpXjPTu14SwTwNz7H9aEMDBmldW/dBPzo2x7nLpxIoHfHCOaZja2Tj/ADX0HmfoDXzGsAFxnToyVxKKAXC+bfrUTHJlBP8AL+Ve8ZjgjheGVC3ufrVHjt4Lob8XNh+HvpaIzHIlagDmWWz3sw/qHpf8jRns7FLIlxx4HwNZ8+NyhHXl8xpeiPdtjndr9k2t4314cjQ2rxuMZiD/AEsbdfPFhVJCsueSx+K5soPgLX9azzZ+KkjLNHI8bKM10YqeIHI+NG3S1s1uuixIXsFQjEcmUki/mDp5UH7O2d1uIEQZU6y9ixsuq5hf5Cu5pABSpE5F+TYcwi2X0tY+HRpFmA5SoGP9S2b51bYvpP2piI7wQCJSD2442c+JDPcD0FVD9GuIXUBZPwsD8jarfYuHngXI2ZfA3FqoNo8onZBDF4DFTkSTmRi2Y5pMxPZUtz4DSw4a1H2ns9YZSgOYAKQTpe6g8PWtKVm4sQR3nSpP/CIZ7AxiQ2FyUHsDbN66VP45zyI9VXExySiror2L9p2rh1IuiMZX/CguL+BbKPWjDE9D0cuqs0Hh+0HsTp70X9FnRwdnNPM8iyGQKiEKVIUElr3J4nLw/hqpWyIhu4f4qXKjMeQJ9taxfZOK6zbL4zErmCAEW0VG0VTrxCgGta21iAI7d4IrHNrsVyoO00rKpF7WFyePIAkm3gKTdYVIAmY85sWH2tFK145VJsLrmFxcaXUm40qPFshUkLWvrdQRot9eHPW9fOm8O0BLicQRqGIKkHQZABp4WuPao2G3pxSABMTOoAsAJXA9NaLG8AsJ4WbcgT6du+bRjrxHEexoN6ZtolNmlMw+9kjXuuAS5/y1k+E6RdoJ8OMlP4ir/wCcGoe3N6MTjAv2mZpAtyoIUAEixsFAHCmjAgM837o/2b1GzcLGRY9WHbzcl/8AuFEAloG6MN8Bi8IkUjffxdhu9lUDK3qth5ijXPqB4Xr2cwwOJ3aOASeJ4ZBdJAVI8DzHiNCPKvmHGY1YpZImuDG7ob/ysV5eVfUtfOvSVu2se0sRxGdutFu5xm+t6TcEIy0v0j3AlaseuDKaPFo3BhTl6p5NjnkQflTXVSpwzehqfwUb3WnS/OXJ/wBlZ/SXtcNUqbWccbHzFqfXbI5qR5UJ07iGv4hS3Zx85Y0qiDakfefY1yh8N/SM/M1f3D6z6llk4X1IAHnUYtfne+lNTSG9jzPqf0FOR/QV114GBPlGj168FvlSJpp5CoJHGigxmByrEcuNqdwuKRmsDwqoG1i5NwAR3CuYI5JLjzFIL+kML6yfvZtHqoiQbEgKPDXWso21tHOTZj2dSOWqkW9vrRdv1tLOXhOgsCh7yBWQzbTKkqdbXt4+BrhrUbLWb4zrVlUQZlrh8S+ImlRjdrGx86aOw5GY34La34QbH2qowG0DGTLzBVfPjf5Wq2xu1mDgwgsuXM3drx8qpZHVsLNWxWXmEcO77M68wO7++6rvrIsOLPmGt+zwA5VVbrzzSLdTfMDa+oXxJHOjTaW7AkUdsm4Avl0v6HhXvw+hbbiLuQB9/wCZi9Zc6VjZwTKfa4ixmz5khIe6MV5nMuo+Y+dYxs5ryQN/DIgPlmBHyJHpWrbF2I+ClbnGW5cLE8weHGvOE6L8OZJHLyWZywVSFC6kgcPE19BqaVVRs6nGpsJJ3dwgyi/9j6VyXZ7ORcgAE6HtU9PgrcCfWpCS31FcgpjuW5zPEGwcOO0xDW110A/OnWx6LpGo+g/1qNim0P8AfOoyisL44AmbfWXezJWk04km3vRc5CqAOHCg7dyXLMBcAm9geJ0PAc6K5LMNOPdzp2nHBJgufISi3txDLErjUKwDfhbS/pesI3n2rIuIdQbEaeV63rbah4JUOnYa3nY2+dfOe8mLEuJeQWs+VtORKi49DeidB4mfhFk+zK69elNNVJXCHLmY2HKjJxF4nBXCabVq916exDHomxJTaUYHBwyn+kkfSt2bEWLNbgbe1fM+7+2ThMVFMBfq3BI7xwI9ia+hI9opLGrxsGSVsyEc1y3/ADsfEUonBj05EI0kBF6yLpmwdsVDKOEkVvVGP5MK1AmwHoKCOmvZTvgo8RHxw79ofySWUn0YJ71til1xKdNcKrQx6mTXpVVptZh8Se1SY9pxnnbzqI1OvlO6mspfpvrxH3hB4gGosmzEPK3lUtZAeBB8q4aEMy9GG9ddnYBladjj+L5UqsaVN8Z/WT/kqfT7mfR8cefLINMyhrfiA/M17Fd2fMrQxspBUxBlINxoNLHmK8K1dCrO2fO2YzPV6axOJVfiNr05fWoO11uKNjgZixyZR49grdYvwk2PqbfW1N4nFdtVHdc04x0IPA1WBz1h8NPaomMeBLDFbKixUZSUElfhIJH0oCXo2ljkLKwcFha4I0462OtaRgD2frUyJK9tyOIQciZi3RfIzBmZWS5siLlt6Em9TMB0eiNjcsQeR09PEVpiKKkx250uzTs4wGIja9SU8hBzZ+zViTKqhQO6riHZg6pChaNgc6gHQMeNwfiB7vGrFUA4Ae1PEBhwB8DwrdLpvAJOc5i7rfF7EE9qDtEFc1r8ND6H/eu4HEXYhQbm2h5cjRL9mhkZgYQCOZC2PlY3pR7EhHaCZTa91LD8665uVk2yMIQ2ZUSYW+nPj/fdQdice+HxMgALxtlbLwytlGax4a6XGmtaNJCmW93I8xY/K/h60H41cOc8hvE0krInaNiV0JIPC5B5/OuVqLVXjMtpqZ+QJXHeCNv4wTplyEk+WW4NcQzyGwtAvjZ5iPw/DH65jXJ8isUmTKe8jRu4hha4NRsNuocRiAyO0cSW6xwbkjjlUnix4eFJ3juaVycS+2Pu6inrLHMCPvHOaQkdzNqLeFgKvjtcoe2pYfxLbOPT976+dNSyCwAFlUWUdwqux+OAFhUT6pw2VMpSgYwZGx2+yPJ1EQ6yZ8wUG620Ny9xoANT5Vh+24MmJmTjlkdb8OBI4cq1JJ4sHJLiCDLNJy+FEXjlvxJJFyfSsn2hjTLK8jWzSMzm3AFiTp711abC4yfSQ3oFPHU8RPlN7VyaYufoKaqZg7C5NOPrERkpY242rrCvAbW9OLLXp6NuhrVOjLOIIlBZ1DMxHHKWtcW5CwHuay2R9KKNyYcVIAYJZIQpszLz9DoaVcwVct1KKELkgdz6AQEkX5VJxmCWaJ4nF0kRkYeBBHpWex7Ux0IB64TBeIZEDMO4MoFj41Z7V3wBwv3bkSSCxUizICNeWh5aHnS69XU/uxz6Z05P2mL4jd9hw1qtn2aRxWj5oaZkw16EXETTWpmenCEcCRXpcRIvO/nRliNkof3R6aVW4jYI5H3pniq3cwI6e4ZQ/wDE25qPnXasG2I1+VKvf8fwh+PqPUzf93TfDYcKoVOryqBwAubDnytUjPY+1Vu4Et9nYa+pRbHW+oPDz8OVWm0FtIfMVRXxJHjsMl6ibUF/an8J31BxW2okks12tyUXNMYjHMUAc8SBJC3IE+QqtR+09lJsxUka6gC+nGr07QabRV6pDof4j5nlT2A2JEikR83Llrk5ieJN6R4e7qHux3K/CNa44VZ4eq3aUtsQRw7IFvGwPvVrs6PN6C9ADgkTe51mrolpjGTAGw5U3FLc17dPYlgk5FSIp6gqtOxmhLEQgJ3bWPaOIurZcvxXta3ny1tUHZ23HZAzSZifitovDkOIqwnhV1ysLq1wwPMEEEUA7Q2TPho8RFFJZwpaFjbtA8OPPS3nUWpewEMp+EroRGBU99w2OSYqmd48pzDKwANmB970G7wbq41ZFYqMTEr5lRH1CliSuR7E8eRJoZ6PdjMBJi8XNNGEBsma2dRcsXz37II+EjXWr/B70MoX7zNG1yAH0y5rXB1v9Kso0h1JPTEdkHEA6r8tjHAPrzCLZmNjY5JFZQNCsgIZfCzC9ScdtJF7KgKo+FRoP9/GvOwmgxB7Mc2YD/qB8uhHBvhJN71O2luakpzKzxNrYqQVvyur6e1qms0FyDw93EIaqljvAMoJdokjT35Cqs40E9i7nW5Hw+WY6CraPdeRiytJDiMht2dCp5l1JsAPWo04COEayi9gSb38UVfiB76BdMKu+TMa4v8AKCW8ecqxawAB0GvLmx/ICs2NbjvDs9Ewkz2yWRiHlIUk2OiKeZ4cjWHPVunBAOZPewOAJyuhzXm9cqmTx0NXvDwvI4SNWd2NlVQSSfACpm7u7smMlMcdhlUu7t8KKCBc8zqQABxPvW1bsbj4fAoGibrJZEF5W0JDWNkA0Re/meZqe65ax6mOrqL/ACgRu90Su1nxbZRx6pCCf8TDh5D3o/iwUWHQKihVUWAAsBUja+MGHheVw2VBc5QSQOeg5VkW39/ZcS1o7ol/8RH0X5+dcllu1R56+wnQU1UD+ZhzjNtByRHY2Nie493n+tVzVQ7l6RS/+6f8qmr1jT0oWk4ExrjYPhOEV4Za9Zq8lqbAjTpTEkdSGNNNXp6RjFSp2lWzMwr6M96TL1kEuUOPvEIGXMNA1wNL3CnS3E0Z4s5rN/KPkbfpWDbG2o2HnSZOKNe3AEcCp8CLitr2TvFHioi0drWIHeDbgw5G4FOqt8jG6zT7DuUcTuNxJWLKpszWHiAeNVseDFwANTUbGT521a1RZNrdXpEWd+F+Q9f0pzMCeZzwpxxLvaUioVjHHh+Z/IVIlxypYlhljBZ7crAaeehoaw90vJI128TpfkLmhzfDeVeqMET5i/7Rhw77X53NaLJmzPEIMVtcSMswBAezDnYMNPlRdsyfKD+E/lWdbPYHDRf+2vyUUYR4oZVK9w+lqlB5MaR1POIxN7nvqVs/EqNCe0QW9BpVTPJrVXjsaUZWXjlZP6qHeRPbcw1hxObXlyqUhqk2c5Ci/cKtomrC00CSZNQOVV28uzDLhWMf7SK7pzvbUr43A97VYP8AB7UocRbW/CsOM4bzEJSV9oeUwv8A+qMqYhZI0XIBZkcBs97XNj8J009a1vZm92CGHjxFsPFnXMSOrWzfvDkxIPK16+d9qMpnlK/CZHK+Rc2+VNRTFe6rFq2KFr4imfe2X5m17d6b1U5MJGZ2PM5lUelsx+Qqgw+++0pGZ5HWMWIyxqoY+GZibW870M7v4t2GigDhoouxPdYXLUbw7tXhuxQlhYhwTGLns2kjN1cW1uOPEW46q+TfeCx9JnOM21iI5nuzKTcWOZdO7v8AOjTZHSXPNG3WhQ0SW6/IhYDkM37xJ/dsbmuY7dsRnUsFvdVlEcyFQNSHBuOehFUc0oS94WjUWaBCMoJP/UdSO0MtivnTSMRecz3iNnHEwYieWabETxIrrG/ZKAsFLZbkHLxyrbS1B+atS6P8CbyGdQ64lQoVxc2v+0/l4lR36ngNc92rhwkjKwuVJF+B0PzpasDnEJhK41yvZQcj7/rXhlI4imQMQ32FtRIMAyYZTJiMQypI9rGK+iqo4sut83Anu0rRkxxXGRYVDeLCQFpTy4KkYJ5GwZj51jO7G1RhsRFMyllR8xUWu1hyvpcXFGQ3iz4VzG2bEYou0qrYdUg7Krdv5bADnc99Qaihs5XnP+f2AltOoXbtYgY/n1MMdg72fasOZGTsPiTAANQ6s2Ue4a/pWO7SwIgxEsSnMI5HQHvCsQK0vFYv7FDEqgv1Mby66XmZDlJ/iCluXf4VlSyliWJuSSSeZJ1P1otOhUk+R6itRYrAAdjuF26f7OTxcH/4j9KuXahvdJ+1IPBT8zRE7UNnvmMqOUERNeCa8lq4TQRkRam2akWpsmtnp0mlTd6VenoIYbaIPHQ1oPRZg2lxEzKTlSBtRqMzWVLjmR2mA/lrNpdnd1bB0K4HqsFNIfjlly/4Y10t5lm9qOwIBuEoa69VKOM584GbX3mmw87RTpmUMRnXMocA8QDwPeL6G4r2nSJGoIiiCnvbX/u41eb8KJZGDrdQeJ4k+dZ7itiqCSLizWtx5An61tLq4BPcjcEdSy2hvd1huxdjyvYD0HKqXE7WzcBam2wR0F9B4V5+ygd5qgKoiSzQ43U24pwtm1Md1t4cR8vpRtsSUtAhK5SRfLe9tTbj4WrFMNiWiJK210ItcEeNaRuBvC06SK3GPLbnoQRz8qS6YOR1CDAiEWI461U46C4NmtVviJgaq8YgtxqcwhLnYmJLxoT3WPmDb8qIoDQduxL2WX+F/kRf9aLsK2leM0SawujeRrJ+kLfhkBwsVwzKOsbhZWHwjxI4nuNa3hlvesM3s2O0u1Z45zkyouTKQwKAAL7i5txowoyHboCeGT7I7MCWNcjtcXva+tuNqLB0fO/7KTN3dk/lRDu70JzNKrYl41hFiyqWzt/LwGXzqtLkf3TFPWydys3TnEsipCC0h0RBdSoH72YcLczpWvR7rvozOt7eOYE8e2uW4vrqDUvYG7uGwalcPCsZ0zEas3ddm7Rqy6+gIUEnPcIuSoXA4me7x7qTOpSNkLG+dn7L68QpAta3ChHaqHCAyYpbsdFQm+fTkeagWzHuso4m2sbWxIzr5fnVTJhBKwzKrZSctwDbyvSatbaGelej2fPHp+s19NXhbW7HXpBvdqRi8bSBlaRlPaFr3ta3K1jwqh366PcWs0kqQmSNiWvH27d91HaHtWuYLZ4Gpq3SqKatoMS75M+TJEIJBFiOIOhHmDqK4qnvt/fdzr6m2tu9h8ULTwxydxZe0PJh2h70Bbb6DoHu2GmeI8lk+8S/4tGA96ftMHMx0zDIFA4E2OgOtu7yFGG4m7r4uVwjouRVJzAm92Ogt5VE210ZY7DatD1iA/HD2x6gdoeoow6F4bS4m+hCxA9/xScvStY4r4kxUNaAepN6Td3uowkuI6w5rxoAAALMAGueOoHhxrGopK+kuk3/APm4nwjci/4CLjx1r5qgjcXZVJC8TlzAeelqUvWJQUAJI84TbrTAO+ZgCVAF9L6m/wCVEhagBdoo3xx5T3x6D+hrj2IqbhsYR+ylv4HQ/wBLaH0JpNlRJzKKnCjBheTXhmqii3hYaOt/kfnU2HbEbc7Hx0+dJKER4YGTGavDNXM1/HyqPPi1XRmA8zWATTxHc1KowxAPNT6iu1u2ZkShBo8wuJmw2BweJhcAferLG18r2lkysDwDDMR4i3dWaRbQ/iHqP0rQdkbz5dnxoVDIplU2/Fm1/roLkKjrMra1bV9kyBtbbTzZWdRmuc2UgjSxvblf8qqXksq34m7H/EaWIx1yQBpTU0tze16YqYGJITmMNa5t4UxIlOo3Px+leWNPEQeZXYkWNHfRtGixSvfts2UjuAFx7lj7UEYqtL6Gd2RiIsRJezK6LbwAza+Bua233OIKdyzxMlQJ5Ku949k9S9hcg3t+lD8qGoO4+O7uYm07JyZbjzU/oTR5gWuKzKJjHKsn8JufLn8qPtmY0Hnxou5hGIQK5OgqsXdjCyTtK0Su+UJnOt8vG/I8Rrx0p/7Zc5V4W1Pf4Cu4KTKvqx/L8q9vAMzBlvDEqABAFA4AC30pSYiqufaKqCSwAHG/96UGba6TYkYxxdthxJ0X0P73pRm4nhZ4VesOcXtJI+27qqgG7MQAPU6Vm28nTIqXXCASNw6xgcg8QOLn2FZ5vNvPPi5D1r3VSciDRF9OZ8TVNT0ozy8Wz44E03YfSOsh/wDuSF0uddDbWwFaFu5vHhcVrDNGzHXJfK4/wNrXzhUrZeD62aOPNlzsAGtfL4+9bXp0qJYecKy1rcKZ9WoltKeArCsLvJtbZ1gJBiohwV7yfW0i+hIou2F034WUhcSj4Z+BPxx+pAzL6g+dUq4bqTlCvc0elUbZ21IcQmeCVJV70YMB524etSaODOimhh1DFwoDGwLAAMbcLniRqacvSvXp6Um+WxZcZhnhjkSPOrA5lJvcfxA3UeQoG2DuNLgoiJF7ZOrJ2lty4cvOtTJrl6AoDNBxMh2hurBMe0gv3p2T68qHsf0am/3Mno9bpitmRyasgv3jQ+4qpxe7HHI3o36ilGtl6jAwPcwLG7ExWH+JCV7x2l9qr/tPIix/vka2ja2BeI5XFr8O4+Roa2hsCGX4kF+8aH3pXi44YRorz7pgDDiyvwsR5H8qZxDuWLMLk63txv5UR4/cYg/dNfwP6153d2FM8zxLNkyhG0BdTmvy5cKLxVxuWYa2B2vB9cPIeEbW8Fb9KVH2M2QsblHxc5YBcxBQC5UHhlNuPfSoPGPoPv8AtN8Ffj9v3maVebuYm6TQn95esXzQa+6k/wBIpUqfaMqYFRw4jDPrTgn5GlSoMQ8xk4i/DhXiaa1KlRARZMivNetQ6Adr5cTiIDwljEg84zY+6v8AKu0q1/dMxe5o2+MEOW8hKsNRoT9Kz2XHhuzGNO81ylXOPZlI6kWWImrHZ5kiW7Dsg6ai9qVKlO2MCGoyDCDD7TBFxzqq3v3qfCYfOoUsWCqDfmCb6dwFKlS6/asCnrMY42qSJl2O3wxUzZmmIGoyrYJY8itiG9b1AfHEm5UDvsNPY6D0pUq7IUDgCRZJ5zIsj3N680qVNioql7Iky4iIjlIn+YUqVC3RhL7wmnbRe2g4mg3eIKRcgHXjz96VKufT2Jfb7plLs7G9SxdJJYXGqvGeenxWINvHXyo32J01YyDszhMSg5t2H/qUWPqKVKulOdNJ3Z6UcHjWCKXjlP7jqT7Ml1Prai29KlRAzCMThNczUqVbBnkvWa719MaRsYcEnWyXyl3BVFPgpsXPnYedKlQkwgJQ7NOJLPNi5C8kmWwvfKBfQAdkDXgKmrNrSpVzm9rky5OOBFNicooP2FvTHFPJJKGXMEAC9r4bg92hpUqOmsNkGZc5yDJ20dtJiZGlVGs1rZrA9kBeX4aVKlTPDA4id5n/2Q=="/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AutoShape 8" descr="data:image/jpeg;base64,/9j/4AAQSkZJRgABAQAAAQABAAD/2wCEAAkGBhQSERUUExQVFBUWFxcVGBgWGBcXGhoZGBYWFRgVFxcXHCYfGBwjHBQVHy8gIycpLCwsFR4xNTAqNSYrLCkBCQoKDgwOGg8PGikkHyQpLCwsLCwsLCwsLCwsLCkpLCwsLCwpLCwsKSwsLCkpLCwsKSksKSwpLCwsLCwpLCwsLP/AABEIAMIBAwMBIgACEQEDEQH/xAAcAAACAgMBAQAAAAAAAAAAAAAEBQMGAAIHAQj/xAA+EAABAwIDBQUHAgUEAgMBAAABAAIRAyEEEjEFBkFRYRMicYGRMkKhscHR8AdSFCNicuEVM0PxFoJTksIk/8QAGQEAAwEBAQAAAAAAAAAAAAAAAQIDBAAF/8QALREAAgIBAwQCAAQHAQAAAAAAAAECEQMSITEEIkFREzJhgeHwFEJxkaHR8TP/2gAMAwEAAhEDEQA/AOcHblFnstJ8BHxKGrb0u91rR43SMwsLkulBDa+2qr9XnwFvkoMNUPaNJn2h81FTZKNo0QI+mqbZcASsuQqTcKWnhnuEtbKqrMc9osT56JpsvedzIkBzZvwKio+yllj/ANNBZl9l/BxuJ5FVfHbq42o7vMYYsCHACJ1g3Viqb30dC13XS33T3D4hrmtcDLXCxVEk+BW/Yk3W3eqYVrg4tJcQe6TwEcVZGkgZuGq1LuAUdSrlNvzmmepLY7tfJ7TdmY8+JuCPmgMDu92TTd2WNJnwifFMn45gaTEdXGwVH29vkQ406LuEZzJE8mj6rM25bFVUSw1cI4mGuIbcxHHnZLsbiqdMw5xLv2tMn4Kofx9UjMajySby48uQUeH2k6m6WmeY+k6ovFfIPkLGcRUM5GikDqT3nHryCGdgxcmXO/c65RGHxgqNzNleVCiklwLdgPYNaSRafz4qGvUAiSBKIqJPtDDkugSSY9HGAPVMtzuDoG5m7rH0jUqNnMYE/t4+qu7KQGVoAAsABYADggdjYYUqdNnJo+QUO3tpvpNYWRJfluJ4FN9U2xlu0kWEiJJ0AXz1tDarn1HmSGue50Dq4mJXYcFvM+q1zHBgMESA4CDa50noltHc3BgcBN73+al8iasdwadN0UHZuBrMYa5cGMkCDdzh+6NYVl2bhy852jMONwCDyibqwVd1qOUhlXLIjQOjyKWUt1Q1pY2rUvxygAuEw6dRqpup8jxk8f13Ee1sE5pL2TbVp+g4HohsOX+05jgBcza3mi6DTh3up1aheXmQ503Omp8Oa92ox5ZlBJHL6eCl9e1/3K7yWqP5oUbU2g3OC0at73MnS61wm2YaZEngPuUPjsGQe9abhC5osFojGLjRBzkmEVH5yXO1PJAVqdug0568VMypdFCjn7tzPL1T8E33bioNXhZKLrYE3LRLeduGqia342T2To2pUARPaMb0Mz8AsQ4CxdQCJbNA4rVetbKoKTUDBnhKZ4WiHkzbkPr4JZUEGOSY4SsA4G9405qbKR/Enx2y3Mk3yjj49CgsK4NdcwDrzVjqVm1G5XC7WOILjc3JJPX/AAq694ta4OusjgD4IIaSXg2qSQRwmxlXPcDag7OrSe0vygOZFssmC0k9bwqe8Pyh2UhrgRpyWbKx72VB2byC/unzsmTrgVr2dOrbSawEkBt7Aun/AClVfaz6v+1Tv+46DwXmA2c0jM8l7uObT0TEiEdTYtISY3CRTdUrvLsoJjQTFvjCo7epykix14/BdD2tRD2BjtHvY08JBcJCqG1t1qlPFGhT/mTdp0Bbr5Rp5JNSTH0Nq0LHyIiNPW/56KBx14KyO3WxDA1z2gMmHkGQ2eJjRV7F0YcYMiYnnHEIqSfAJQlHlB+xMcWuyHQ/Ap1WqACSYHMqp4erlIN7clNiMW6p7RkcANP8oNbgTD8RtHMDk0Fp+wQ2FqwZmwIcZ4kEWUWHAEjnbzTrZ25eKqjNlFNpFu1OSfAaruBqtBlf9SMUXhzBTYBbLlzSORJv6QrjQ2rTx+GDspH7oN2PHI8r+hVDq7hYwaU2u/tqNP1Vs3J3Wr0Kb+2ECoQezsYy6OcRx6I60gJOxnsfAFgc25BcCM0E6RyEJlUoERYdbI7CAMJkTpxhSf63QNXsf+TLmLZBgdevRR5LN+wGnSAuQPRFVQ0UbFpcBEXBvJM/BEVXUiDGaYMaJTWqOLYtzPjxQlscmL8ZjKb6ZFakwtAzG9hF5BjVUF+3zLobYmWg8ByJ4p9vXjIaKQPtd539o0HmfgFTX+y70HiSlhG1uM5uL2PMXtV1WxFghi5YQeME9BHyXhC0JJcEXJvdmArdryNI9FGFKKaDO5DqTgKYpktaHe+TMTczCUusdZgqWoICihFCtHhasWVNViNAoga2dLqSmyDchEdg5/stcAemUfDgt62zXhhefZED6WTNigouSmuB2JWcw1GtdkZBLspjxFuCh2dhHOBgakAdSeS7lsbu4dtNrYaGNHiYAg/FSnPSjVhw/JdnHjTLp7OXNaJc7hmPKbqfZmxjWqNY2O8QTOgi8nkr9jtxW9oezcGB2oADgDzbOiYbE3Oo4aDmc8ji6AB5BI8iorHp3e/BD/4UAxv84aaFktE/t09SqFvJsqnh6zG0x1Nuuq6pj9q02iC6ejQXE+AC5xthza+KfAIawBtxBnXjopQ1aivUaVEN2a+4EEk6AXJKtmD3PqvIzwwcpl3oo9xNkCDVcO8bN6DifEq6nDwLT638locq2MCicM2vS7fHOpMc5raRfk5h1JuafEuCs2y29pUbWeAahblLoA8dEDvJsb+B2kyqXF1Gu9zi4iIzy2o0+GafBG5TQq5D7JNjyPLzUepe6riv+mnpFs79jjH7MqtqTRAhw9rNly85aQQ8dCqPvVsfC0c5cyHjUMOVhcb2EGLnRW+ttwU+88Hu3ubR9Fod0TtPDvqPJpNqd+kQZk+65w/ZwjzSQvb0WzaUvxOK05JtZEiiBosr4V1Go+m8Q9jiD0IkH7rfEy0wVtPMOkbjbKwgoMrd/tXSC8ta7KQYIYDoOuqsrsJScZFYZjrnaR8ZKqP6cONTD5GxmFR2pjkeKv8AhNnNp3f3neFgOg+qDSQytgtLYc6PpO/9o+a9ds97fdB8DPyTl1Bh90HyS7bDm0aNSoLFrSRci+g+JU6spwVLeveg4YZGn+aeH7QdD49Ei3FkvrViZdAbJ4knM4z5KsYuq+o5z3EkkkyeJnVPMHiW08JkDoc4ZzHAl0QfID/7J3GlSJqVu2WzGb1MpEB0S4Ei+oFp9Z9Epd+oFO0CxkG9/wA0v1XPsdWLnHWxMA8JMxPiUMEvxryHWy0YvGGq59Q3zGfo1o8koqGfVQYfEkTMkEQiG3APLkjpo7VfJpUEBRqaoJEcFGaJCbS0DUmaIqi7MEPCMw9HuA8D6SOCWQ8eSGpSUD28vwo2pohXU+fFBM6SIXkk6LFJlWJrEotFKkHewyY9438+QU2z8EMQSLvAsTHdnkD73lZIcZtxz29m3u0gTAgAkTbMRqitibyVcMRlh7OLHf8A5OoRljbj28ghKKl3cFx2ZusAZcO6CCB9Z8VcWOytHEcjz5hKdg7xUMW3+WcrxrTdZw8P3DqEdi60BYna2kepBqriS0q8ulHFrXsIPFIKGPC9xG0jENMHnyHNAopqhjsSmynWeWgB0ak8DwE6eS57vPiqdHG15dJe5rgBcyRole+G8/aAUqLjlY6XPEglw5fdVnBViazHOJce0YSSZJ7w1JWmGOt2Ys+aMu1I+idiYfs6bG6WE+mnqnYeQOnVJqTry0yPBNaFWwm/jCDIoQ7/AOxBjMG4NH8yn/Mb1IFx1kSFSsBWdi8C17O9UpRSqjjAsx/WwAPguo4hkiBCqGA3PGDq1K+HqFrC0l9F3eaQJMtfq0jUT4JMq146XK3X+h8UtE78Pkqu9u7zmbObVfUe52Zsgnuw4xpHhrzV0/TbaQqbOpjjSzUz5GR8HBA7z4apjaQZRqU6WHLcznOaXF+XvZmxcNHPiSot2MXhsFhJZWGIzPzHLY5ogNDDdoEXldhb+Dv5uzsvdl7Sj/q3gw3aRyiM9Km53IuAIPjoFVsLgKuJqMpUml9R3dAkXygnU9B8F0rfjLjaLHU6ZFZjhBJF2uPeBPDgY6JjuTuvSwU1HkOqFpzP4CfdbyHM8VaM01sTljae4Lu3ukcBhs2I1c4OcRdtORGo4c3aK8f6v2TGZm0yHDukSZAGstJnxQlPGYZ9muZBsQHxY6iJ+Ch2rs2kzDP7Ou2jTb/Md7wgAyIEG/RdGU/KA1FcMKwe9WGqmGgOuB3DME8NLJJ+p216bMKabMwqF3eaYsADqQdZIsluB31oU8NSdRwzXQ5wc0dwtj2al7d6TaSRCr/6i7WZWfTFMANIDjBmS65J8LKyTTtoSUouNJ7+SnPJyTPswB68PNDMLnmATCYYzDmoIpgw3TqOJ6o7CbvFjZex8hpgXgGPaKlKaXI8MblwIMTQymJB6iY+K2w1PnxsjK9A1IAuRM9OnwRdLBAMb1BPkYAPjdGwOO5rWxFHJAblcYBjQAAjLfreUowryHWv05pn/pxzX5r2ns6DeAikBkL3LUv5n0W2PkQdPBBOcqJkWqHe7OzqdevlfOUDNA96OCbbfwJo0aVOPZmTbvElwn0hI92q5GKpEW71z0gyrJvrWZ3W3LsrS2fdAcZjlM38EkiuMqtS4hQ1DPNTNkXGoWr3iPZHipoowb1WKTu9ViYQiaJW0qNroUjHytJAxryCCJBFwQYIT6hv5iWtyvLag0l473qNUhleEISipcjRm48MY/8AkFfMXB8TwiR6FTv3rxRYWZ2gEQSGifI8EnC2S/HH0H5Z+zIAEKTZ+DDq9IaA1GzPASLqEletdKdqxU6O8bIrkEsfbiHDRw5dCnFPECJF75Z4COX5dc73GOJqYcvec1MGKWbUx7RB1jgFacJtVrbO7sSYOk+KxScVLTZqjCWnVRYu0/6+6Q7xY7KMoJzVGupNHNzxlJ8AJPkk1feI4mWscWs4RYnq4/RJ31q7DAfIBMZhmidRJUvlimW/h5tWXdkNIaD3WMYwRyH/AEFW99hTHZmmGZ2kgxAc4OHxg3J6pRXx1d9nVDH9IDfiLoejhjMNBc4+J8yg8qltEaOFx3kw/A+wS+1vokW3t6XVGilTJDAAHHi7/CJ2limNoODi9znS0MAc2CPfqEizRwYLnUqrlw5qmPHp3ZPNl17IhbhwXXJ9I8pU7sc73XODdNTfy4qF1UR0Xj3Tr9oHIQq15M9+CU7RMd6HDq1p+ilFPO9oNmgXjhNzAQ1KnLgSLJls9jX1G08wYXugucQIb4njFlRcE/JZ90dn521amUZRDW+WsfC6tmMwhfQeMsnLyvosGz2sommwQ3LAjiI58zzWbIqHDFlM53tqCWzLsusguKwdRG6Z6fSSq0zmzNlFgPK4PjK0w9EiLTaOY8wupb1bGD2B9NsPm8WkdQpN391G0mtqOIzgGRwv7vkeK5ZqVhlg7q8HL3McOEHw9Sgy25J4+S7TjdnU6manVYHGNbSDzBHQhcp3n3aqU6pABLNWnnf/AKVsedS2ZLN0zirjuI8ThhULWzlzECeAkxJ6Jzi/0rxdPQMqf2Ov6OhMN1tzX4iqM8hoEm3Ac/OF1xmFyBgdfh8FphUraMklpdM+fG7OrYR+Z1JzTBHfaQPXiosTVfVdnqHM4x5DgB0X0bVotLSHNDhyIBHxVB3i/TtlUOfhgKdQXLPccOn7T8F0oPwdFo5dlhRVGI7F4V1Nxa9pa4agoSoolQTIsW5CxMTIIWZVkr1ajMeEyvQvCFgK443hauN1hK8XBMcrNufsGhWIfWqBw/8AjbIno4nh0CrKum5+BpYjCmmbPpPM5e67vd5rg4fllPI2lsUx1e50kVm5AGAAAQALAAaADggalMFVzNi8N7pxNL9zbVAP6me95I3Z+9NGqYDwHftd3XDoQV50sbPThmRrX2XldmZY/AqGq9z3BoYcxtA4lPH3FrocUGuMFS0tF1NMlwm5tQiajgzpqfsEy/8AD2mmWAjKdTJDjyMi4W2Hq1mAAO7Ro91+vk7X1Rn+tEa0neRBWqEsa42MmWGWXO5Wqv6eYkf7eJd0DiT8VC/cvHjUYasP62sn1gK54bbLXWuw/wBQ+qlx23KNBuapUEZm04HeOZ0wMovNj6LSp2Y5Y9L32ObY3dSrTbmq7PpRMTTeWmfAOKreJ2OxszhsQ39sGY5AhzSCPNdm2lim1CA0ggCRHUAz8lUtrV+1qGm0ltNoBcWmC4n3ZFw0fFdqXoXS/ZQTsh5bLAScocB3RIJglsxN7RrKd7A2DhnM/wD6abxUJ98EA8mtLTcqXGYIUK9GpTJ1cHNMu7pFyAfI+Su1PDB1OHw7ML8jPh8whq8B0iHGUm4Wk6pRFVjaYktJOQjlleTB5Qidib408U1vccx9PKSCQW5TaQQkm9GOc+oMMTLaRDnu/daabXdRN/CVW8HtA0XtczgCHDTMDoo5I6kacOTQ/wCp2o4uQFu2uACOaqmxt4A+kHQYI/Ahdqb1NZ7Tw0dT8l5+l2ekpqi5USLuJzONidLDQBR4miDrB8VWdmb0sfGUyrZsxoeA92nCeK6OOU5aUdLLGEdTDtlYIMZ3RGa5+gCKfRIEgfdaHGgaX8Fp208Y817UIqEVFHiTk5ycn5Iqz41t4oXPBlFVKgcI1CWVmFvUJmxaFe9G7NPFNnR3Bw1B59RzC5HtrY9TDvy1B4OGjhzH2Xa+3Sza+zqdZha9oIP5IPApJJMdSrY4mQsVrxO4NTOcj2ls2zTMdYWKdMbYpcrJXgK9laTKYVqNV6FjlwT1eLVehA42RuwtunCYhtUDM0jK9vNv3GoQEpps3dPEYojIzK39zrDy5pJtJblIRbex1PBbTZVYH0ngsdcHj1HRR4rYVDEe1Ra48XkQR1zC5PRVbdzZD8KC5wL2tJ7RhcGgERIZeS/poul4bZ7S0ECxEx4rHLLFOluaseFz80QYLDUaVNtMU2hrBAlxnxJmSVtUwtB3uOH9r/uEU7Z4/aFC/BgCx46Hj9kvzXyjR/DuvsDVDkjIXuaNQ6CQOYI18Edhq2ZpLYcfyyhrUspEg5T5x4Hj5rQ4MG7Z8Rb1hNpjLdCKcse0txftbbr2hzSKZJHsyQ9uawPWEoobEr1KJqUgHG73Fzg0gM0ffjJN9UDtWkf4ivVdJiWDiYbr8gjsVvLWZs+k6GHOamHeHMynIODY9l0DXinjFJkMuTVyJNiU6vatfSfnyMDXSZk1amV5DuBJJ1/arHX2RV1YxzXRHukEawRPxVS2pUyBpaCBVY57DpApmxtxER4yuijaJbh6T9XOZT9SwEn5pm6VsnCOp0hNs/ZpD87yalWIhtmt6Dkfinv8IaLR3jTBvDocAeI/p5wgawAoOy1eyqnvNyi5DrkUwL5vsq3jduk1G0y40mU22tmBc/2n1o1e7U+K8z5MuTJ2cJ78/wCP2z0+yFRcV+pvtLd51MVajKgqF5LzzJjhzVao0HtEZS9saRcHxVwpbSpZMrnMcSPaBgHqJS1mNbnIYQQBBPXkFrU5oFRhJSi6KbWxNekSGOqNaRcCR4yOaDbhajzOV7jzM/VdGNIHqvG4cJXma8E1gXsru6G7dapVIk09DPDUSCPCfRdqDW02gCe6AAPBVPdVuWo7lGn9RMA+kq1CnOt1rwu1q8mPMtMtN7G9NxdfRFEeC1p04XrnQrkDV3FDVriVMoC7unkOK44Ce1D1QiqgUD9ErCAOBlYp3NWIUGzglN0qQIVpgqx7t7CbiHEvdDGm4Gp6dAqOSirYkYOTpCvDYV9R2Wm1zzyaJTGrupiWtl1OOmZs+krpmzcJTpMDKTQwdOPidSp2YCXSQsM+qlfaj0IdHGu5nMaG5WIdqGt8T9kzwn6dPJ79SB/SPqV0ulgQiG4UBSefK/JZdNiXgqeydyaFK4bmPN1z8VacLgoU4IGiFx21GUmlz3AD8sBxKk7k7ZZVFUtit767Odh6YrYcMu6HEiXMLpAqNJtN4zGSLI/c3eeaApVGvfUodxzmAvBb7riR6eSAx+IfjP5ZllNx9n33cQTyHRMdibp9j3nZqNNveIYTnfGgOW8LVG5xpmGUlCeqJZKe36DtXhp5O7p+KypWY69NzHgaiQfkmGHqiq0ksaW2Ic5ouOUOEghaVdj0KljTAOstGQg+LeKPwhXUVyhFXxYPsh0Tlew8Le03nzspsG3LSBJJtmkwPKyaUN3Q05g8k8MwHlManW6WbfdlZlkyT7s3i8aaHRco6dwTya9kVynQe/EZmuc3Ic5c23eJ7rb2I1kHknheZnK02EDvZM0klxZPX2dLckZsjZOWmM1nO7zvE8PIJkNlgizgqwdIzy5KBtjdapiBLqmd7c2UlrWNGciWhrRZoFwBxKb4puUUqY9xrb9QMo+R9U+qYeEp23TgMd4tPnefKJ8kuV3Flen2yKwSo0ETExcjiD/SeHyVT2vgWBpdSzXPfDtRPveCsj8Y32fe0JGh6hC18MCeYIIKxKTi7R6mSCmqKSNnMe5rYgE/Jb7wUW0WU+z7jiSZbYwBp1uVmPpmnWDepI+iC3gxWcUzxbmBHjB+i1R7pr0edK4437NKG81ZupDx1EH1CaYbe9h9trh8QqrKxrZIHO3rZXlhg/BmjnnHyds3Rc11IPv3xnFvIK1UKXFK9l4MU6dOmL5WtbPgBb6pywJ4pJUhJScnbPXlQuupnFQlMKQvqd4DgoKjxlI5ED4qJ1aCSdeAUhbZreMyfmuAaVG3KFqhT1q9yBrNzw8EPUNkA2RSvF5K9ShPn1MdhbVNCpJ9g2d9/JLGr0BM0pKmdGTi7R2TZuODgDMgp7hjK4/u1vMaBDKkmnwPFv8AhdLw226fZ5+0ZkiZzCF588Tiz1sWWM1ZYDVhC1ccBxSvC412JaH0h3Do90gHq0auHWwTbZ+zWtM1B2p62aP/AF4+aKwyfIs+oiuCKjUqVf8Abbb9xs0ffyTLC7IZT7z4qOI1eAR4NHuhHVdotaAAL8BAstGAOu7XhdWjCMTLPJKfIJTwNMEupsaydSBE+HJHPeCBllpGuuvOV4aJn6IkUdfAH6JiZFTqOB1n81RuHrt4+n1PND0aUHp+XWVcotqUbOoIxuK4N46lC0aXNZTadBcImkQ4GLwSPRcwI0DFs9tlvlWOSo4FdTSfenENpYZ7nXOjRzdwT/Kueb37T7evkb/t0bHkX8UQrmxD/quWO0blJ0Ikgnl0PQqbatbE0avY1QKeZoLXNvJInJJ48LIDGXaRMTx+Kkw+9FXE1KbMVGakz+WQB3rQT4xxSOEYpyossuSbUboV7V3eqUWCsXZiXAuGuUHjmOqh2jh89KRqL26K9GiKtItNx9FW6WBNMlh4adQs0crbt8muWBJUuGUsrSoLHnCZ7Z2Yabi4eyTI6dCgsPRLntbxc5rfUgL04yUlaPIlFxdM7xuuagw1I1f9wsaXdCQOPNP6emqCwjMoA0iB6CPojmLkA1eUOXKWqUHiasT0CICFhESdJMeMqPE4y8D2iI8J4lePrQwD4IGrVAOsk6lcAJ7QAWUbyohV/wC/sF49+g0n5cvNcceErFoa0WhYgE4AHXUocolM2FyCz0FXfcncDtstfENilqxhtn/qcODfmidxNw8+XEYlvc1p0z73EPeP28hxXS3VA37fRCUvAyRlKiB+fALdxOjfM/ZZSBN3WHJTZhoFNseiMUwBa559VJSp97iT058AAtspGkA/IJtuzSBc90TlsD1OpHVTtspSSNBg+zAdXqNpg6N9p3oFr/qWE41Kg6lv+FLs3Y3ak1q8ue4nuzGUSQB/hHYnd2mW2Y0j4+RQuXhAelcgr8F3O0ovFRp4hKKODcKhJJg3MpvsXCtwwqQSWOIytPMCHR00uoHvB8EyYPJA9/AacTzR1KnDRp5IR+H/AOkbSJ0I4I8gMhaOCncxa5EQCLerbAwuGc/33d1g/qPHyXM+zyU4N3HvOPUp1vTtP+KxcAzSoWHIv5/nJJca9FB8C+s5JNoV8jQ8e0wgt9dPRNa70jxBBa0akiIFzMSSQOELmKtty/7Bx4qMa4aOEqfaWFzXGoVP3IxxaXUjoDLfDiAryLheXkjolR7mKayQsquOAIIcPEFKt1cAH7Qos1AfnP8Aa0F30Vx2lswVGngeBCA3F2Llxbi4gOawgXguDjcgcRA+K09PPwYurx7WdOw7pRQPJRUrc1IF6B5hpUdczySrHYoNa4mYAGgmb6ABH13X/OapW398KVHECk4m93EXycpHqiALrYiq+SWBs6ZrkD+3QFQ9nxkz1R2GxjXtDmODmnQgyFLmbxgea4ADRDxeY8vupH1oJNydGzxPM9ApnVv2Cfl6qJuEPG5Pw6eC4AL2kalYjhs7mQFiFhs4Bouk7hfp/wCziMS3+qnSPwe8fJvqidy9wg1zcRiG97VlM6Dk9458guh0xfmksoD16xEZRrb85L2jSi5u75LQ12h7mF7JHeABGYA27w4XtKhxNGoXDL7P5coUG6DBWzGG35ngPBEtAYOp/JKjwdAgNY0FzzoBqf6jyHVWbZewAw56kOfy91vhzPVI+7ZcFPru+QDZ2x3Ph1QFtPWNC49eQVpw9JoaA0AAWgCI6QvA1Ktv7y0cGwl3efaGNuehd+0eKZ1FbghGWSSjFW2NjhBMiQeMcfEIfG1mtFyXHkTbzhVzZ+81ZwNWpDGOHdaRfoRxvyKnOPDm5uOt9fNDarQ88MoNp+P3R5icQSZP59ghKWPGaInw/LBCV8UXmBxTLZmy8tzclNXslfoKoUUaGxrr+WWzKeUdV4RKFHWRG6Rb5ba/h8M6Pbf3GDx1KsDguYbwbR/isUXf8dLut6nmuChTh8P2bAOOrj1OqAxZTLEOSnEuRRzAauFNTuN42J5Dj+dU7wO7LG97LciCeJHJR7Gw0nMfAK1YWhKyZpu6Ru6fEtOplC3gp9jiGwI7rSPiCrFs/HB7QQgP1AwmV9J3Nrm+hB+qTbBx5a7L6fZHLj14lJeAYsvx5pQfDZd9Uvo0A6tMeyIB8VNTxIseBR+FoCZWBHoumNsFXcB7R87/ADUtbbLm6hrvggu2hKdrbRDQSTELRDLNbJmbJhxvlEm29/qVGM1J5JtDXN9b8Fyza+P7evUqxlzukAmSBoBKk2lizVe5500HQIQt5eK9SF6d+Tx8mnV28DjdbeM4aoM09mbOi5b1A4+C6Rg9o9o0OAaWm4c0BwjqNQuOlN9h701cJLWhr2EzldNj0I0TEzrFPEzo5p/OS2c48SuZ4r9Qqrv+GmI6uk+fBW3D7Umkx8lzHgSfebI48x1XHDZ2NYDFliCb2ZEiCFiBw9ptVTqbWdVp1a9fEfw+Ga99NtOn/uuyOLe8dcxI0hXFjFz3fjd+kcXSy0KsVA6pWdRaXF0WhrT3Q48XFTTKCvc7C1KuNfXwtM06DWua41HTYji46vJgwLBdL2Q97heLGOQ8UmwmzalVtOmKQwuEZBFMn+ZVdwzAcAbmdSFZm4QtaAfh9UutPaLHUa3Y72RjBTJGUX1PvevEKwYes14lpn6eIVFpYuHZXSRw/wAFb4vH2LCM7HNIcBZxBsQRxCZegP2C79fqyKDv4fAt7eubF7QXMZeIbHtum1rD4IPB53MbVxbMknO2iXZ3F0e3Wcfad00HwRezsFh8OxxoU4JIPEnoJJJAHLgha+IlxOrjx5dByR+NSpyG+XRtD9QypiS4y7XgOA/yiKbC615OkcPuhdm4ZxdAF+PT/KtGz9nBvUrnyVWWoUQ7O2Xl4XThjA0fnot2tDR1/LBRxdcZzyJXkKQrwkAEmwFyeiBxWt99s9hhy1p/mVe63w4lUKnSyMDeOp8UZtfaX8Xi3VP+On3WD6/VCYhy4dAOJelGJqpjinKvbXxGVh5nujzRFZcNjx2TDzaE4pYmype7u0s1BgmC3ukeFk6DasSCFhycnqY32o036dmoMPFtT5ghUdpIMjx9FZtvV3mi4OjUGx6qrFben3hR53VbZLLZsnGdo3xsRyKdYWu5tj5HmqDgMc6k7MLjQjmLadVdMLtxjmAi6x5sGl7cG/p8+tU+RhWxUCSqRvJtjOco04/ZFbd29Nh6fdVhz5KfBh/mZHqc+2mJk8dL90a+qhFz6qVzvkfmommFvPNPAdFsStAVjygcbPbIKte5G3AG9i86ezPL/HyVSdUtbjqtGvIMixFwQuZx17+BpG8G/KY8ossXPaG+FRrQCxriOMkT5BYgcdqoqV/s+LgD8V4sWfJ9GXh9kS4K+IM8GkjpYXHJGYsa+SxYpdP9Cmb7CrGDvDxCGxWo81ixaYkWQYhxy66x81FhB9VixW8CPktOw2DILBPsNxWLFIobP1WLxYgKehK96nEYOtBjuHRerFwTl+zP9keJ+ajrrFi5Di3FaKs7X9un4rFiIr5JdhH2v7z9Fbabzk1WLFhyfZnpYfqhDtl3dKSHh5rFi2dN9DB1f/p+RjdPzovO2c13dJFuBI+S8WK8uDPDkFDpEnn9Fs3h5LFi4D5NeHkouKxYgcec/wA4rxxWLFwTU6rBqvVi4BqsWLEDj//Z"/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2546" name="AutoShape 18" descr="data:image/jpeg;base64,/9j/4AAQSkZJRgABAQAAAQABAAD/2wCEAAkGBhMSERUUExQWFRUWFxgYFxgYGB0eGhgeFxgWGhgYGhkYGyYfGRkjGhcYHy8gIycpLCwsFx4xNTAqNSYrLCkBCQoKDgwOGg8PGiwkHyQsLCwsLCwsKSwpLCwsLCwsLCwsLCwsLCwsLCwsLCwsLCwsLCwsLCwsLCwsLCwsLCwsLP/AABEIAMIBAwMBIgACEQEDEQH/xAAcAAACAgMBAQAAAAAAAAAAAAAEBQMGAAIHAQj/xABEEAABAgMFBAcECAQFBQEAAAABAhEAAyEEBRIxQQZRYXETIjKBkaGxQsHR8AcUFSNSYnLhU4KSshYzQ9Lxg5OiwuJU/8QAGQEAAwEBAQAAAAAAAAAAAAAAAQIDAAQF/8QAKBEAAgICAgIBBAIDAQAAAAAAAAECEQMhEjETQVEEImFxMvCBkeEF/9oADAMBAAIRAxEAPwDuMZFPsv1v/wDV4ywfVUMrNLtWtpSecke5UYFj6MhYmzWn+Oj/ALX/ANxIJFo/iyz/ANM/74wQ+MgLBaPxS/6T8Y0KbT+KV4K+MYwwjICSmfqZfgY2KZ2+X4H4wDBcZAiUTtVI7kn4xOlKtVDw/eCYkjIiVj0wnvI9xjZBVqB3H9oxjeMjI8jGPY8JaPHO6B7YhSkska8PjAfRgkGPYCs4WiWBhxF94o5zeCOlOqW4kj3PGMSxkIry2xkScyVfp/dorF5fSkx+6RTV6nyoIJjokUb6QpdUHj7jCez/AErTAoFaQU6j/gQffN8pt6EmQlS8NSEsSM80uD3wGBi+yIpEqpcaqlzZZw9BNPEJceUQzLwUM5E7+iNYpHaJyEllKSDuJA9YiWiEO1SFzygolzAwUDiSRWhhgm+5YSAUzAwA7B0DQGagoy4Kssvq95hZLvuUadb+gwT9vyEEoUouNySoV0dIIgGNNopeXIekVYyeuH4+hh/fd+yJgGBbt+VQ04gRXl2pOLMf80jBROpDQilTAZq2ILt5O8PelBAIIPKKvYUtPV/N6wUYaxkbxkMKX2TttPH4P6T8YIsn0jTjMUhpPVANQqr7mLDmWzaKihcK7wl4ZyVA5gP5iK0hDq0n6RZtHlo8/jBsjbtZzlp8TFClrghNoaG4oTk/kt0/6U5UuYUTEMycTgvm+m6kObPtaCkEoqwfrcOUcO2hW9pTxlnyxRfbLaeolW9IPiBGUUwuUklsvatpkhJUU0AJNdAHOm6PbNtMhZoHGEFwQc3o+Ts2UU5c50kb0keIIhTsRamlKSSXxnQ5BKddIPBWDySo6hKvhKg6QSBmQzRt9oLNUylKG90+hMVHpXUC5DaAsDwIGYh7dVqlpDqVMKtwKikcgKPCTikh4TbdMZfX1/wJnij/AHRGb4q3QzSeASW5sqkRFcgqxHG/EramVCW8Yn+10aAxC67LG/2gf4U3+kf7o2N4ABLpUCosAQHprnlEK74QNFHlAgtnSLWSFABIwvQjNyG7oDkEaTLYlJAOpbycwJMv+UkscTjOg9xgS7rOpalORhGhSCS+dSIJmKQlYRhBJfQalLabjBtsBPZL3lzCQkmgcuGoIpm1+1zhSJaurk9R/wAxYNqbwRZ5VAkKW6RkKa5B45HaJ2NyS7msZsKIp1oUo5n4/AQFM7WZgpQLvw+RziISsWevlnAQzB5oEaWa8JlnmJmSlKQpOoPkd8HGW+ZPoDwgOfZiC6a19A5hrFOr7LfSVLtEppwwzUsCEh8XEAZQ2TfEuYrChyrcxGjxw+656pc1K0kggufGOr2K4J65aZsuuNIUOsH6w+ECxWh9aktLY0IU7cCP/kxSbTtDIlTJkta2IUXASaPXQcYY3CtunQQykFDvm5M4kHkT6RXNoJcozlYh1qV1yGsZgCFbTWU/6nkfhGv2/I/GfAxXp0tD9kK4sB46HwERlEk0CSlT6FvIUMI2GiyG/pP4/I/CI1X8hVEl+45eEJZlgWgPifmkFvBiYKsllmEl0ApoThLEs9Ot6PGs1Bk6TiDl2IfcYWTLiChiTuLVHvrn6w3nzwugSoEFiFe5iQe6GEtARK7oJjnlrklKyDnT0EZB98Svvlck/wBqYyGsahqixwn2jk4VSzvB8iPjFsMsViv7XppLPFQ/tjrktHNF7GaZBYco9MowRZVBUtBGqU+giRQArur4QaEbKhfstrVJ4pI9YuVypKpEst7IHhSKTel4ifNlzEsnAUpIetSKimj+cXrZI9JZ0pyUFKFda+te/wBVXY7VxSCQGG7yhNsdMpND5qCvUExLtbK+5wmn3gBfhifL5pAuxsxlrS9ClJ7wW95hr2JX2lpSYt+zCnkngo+gMVMRadll9RY/N6gfCFydDYv5Da0SwUkNnTk+sLfsJvbhqs0PKAZy6ZxyySfZ1GWCyYSoO+XvhbeV7yUrwJJxgkEMQMwMyGzOkHWCaAtXL0P7xpfa3CP1g8MlftAr7QA1l2hkoocTlvZJ9IV3nfwTbZSwT0RCsTpq6QC9csxFgswcE74ru0tlUTMmhPXfo0jPEkVBPEkFuBEaTqNjY485qIn+kS3CaUkUSENxClGo8GipSrPT58omvG2lczrGgCW8K9+kHWKzYg53wnLVstKFSaQrXIeuTZVplESwwoO4c6loaWqXSmXnC2Yr3k1rBTEZEFdWlcyz/NYgDkMaZkd8ZMtXXauY5VDZ6R6kUY0aGEZoJPWO53Hz4x2L6PrzCrEgKNUKWnwUSPWOSTJnVcZNny/aLrsiFIsySKYyVeJ+ENESTocW5SReE4J/1JEuZzKFqQfIpikbT2eZ9ZVhQ4ZNcQHsiH6LUo3kxdk2VRJ0/wAxFPKAtoiDOcGhSk+vwgSQEV6VYlEVDHnG9mu1l4lAFhlxgxBiSUmsTaGPLTYRhSQpSWegPVL8C+XCJ7GSAsFRLtm3uAje1K6jQNKXnyHuhvYOydIdUS26fRo1kIiO0pcxg+xVarLiU/BP9ojIsKLEGHIRkGggtuJEtakaJJbUU8xFQts5a5KcSioYzhJzYpqOYPzWLMq0tIx5/dvXV0xXbMpBFXwHtAVMsjJad4G7dQ6GOqRKCTLHdCnky2/D6Foltq8MtZOiVehbzjS65JRKSDpkQaEO4IO4iCrzQLTLWgshZSwVklRz6zdkvrlv3w96Jcd0c9uWVix7+sUhTAOBRySBx7oumyMwdGsAuAunekRSbGhUtRlTJYWUKHVU47XIg1prui/XKhYTWVLlJAoEYnz9oqJfm/uhYDZDfbIKmpQsb3mcyGSqmhcg8W3wu2Zm4Z36kqSDXRiBXl5xYJ0oqSQM+OXIjUHIwFY7lVKXixAobqjM13ltPdxg1TFtOI7lmLNswGxg/kPjijm16bWCW6ZbFQLEnJ9WAzIpwhfJ2ztU15SZnRlXZwUcjJBP5shxbeYMo2gY7s7hapyEg4lJTTUgQEVy1JcLSWz6wp5x8+Wi2zFl1rUo8SY1k2paFBSFFJ3gwvhi/Y7nI71YbwkFSmmyzhBxdcUyzrHl626TgThmy+0D2hlXjHAbVaFKVjJdW+NZlqORJY1Z6PqY3hj0bnI+g13imVKxunCA5JUAG3vryijyNuEzLWpBWpKJgBRjVQEAMANCRXWOeS7SrDgxHC7kacPCLLs1Y3SuYwdUzAk6gJAJY6O4y3QmWEYQdlcM5eRNE9usomWl09kEht5d383h1Z7sWA790DTcMu1KRxx9xwj1eHMy0NHnZdUenijyt/llcvhJlgDduhDaLQkZGvpqYtl7oC0nfFLt13TA7MeUHHNexcuFraPFTgaavT94gM1zTTxYe+I5FgW1R4wbYLoWs1onKsX5I5OEvg2kE4WOuXf8+cW6Re4ly0oTXCkANwEV222dKFM5ZKQfEgB/PwiKZfUtIqSeSSfMBo0Xqyc1ui0bNziq0qUouVIV/wCvwiPaxOGcnCwGAeqoVbK7QS5lqShOJyF6bkk+6NvpIvNUqbJb2kHyV+8Fg9g/1jDVTAal/jEE3aNCHwjEd+Q+JhfZZsiakTJi1gJICwS7vu1aLdYLqu6cjCgoKmyxMr1eAlyC2l2V67L1mTphCiMISSwHIDjrD6zyPT4RWr9sq7Av7tyhdAWchtP3hfIt1pnPglzpjZkBTD3CNQf0dBEmIgh1RV7svqahRE0TEkJriBLMaZ+D8YcXffyFqAPVPHI98a/QK0WhEmgjIjF5ShQzEAjQqD+sZD6F2VBEszbEkI7WFNN+E5DwyiuoKkKeoKTUZEaFxpFj2dX9wAQ2FS0ngyjENos01M0nAZiS5SoEBaH0CjpXslxubOLyWrFi1bTGmz04Ks4BoHU3Dfh/LvTppBKkt+2UD2G5ZstRWZuNBFOsWD/iJolQ3Hxg6dZ1DMEP4K5HJ+UNEWadlemXGsKLEKSQyXDql8A9Fo/Kcsw1XbXRYp8t+lWCG6oHZbe+u7hE4EeybejsuFDcKtxDZGDxS2K5OWmG9IwdiW0ELr/vpMpGAnrTOzVm4k6DR/hGXle8qSjEVBTjqgZnh+Vnq+UUK2WxU6YVrNTpoNwHCGFjF2aWyYrEEmjZgUY6+GXdHsoHONbSrEcWoYK4jIK9Ae7fHqFekBMq1XQfbWWEzRmt8Y3LDYj/ADOFfzEaQGqJrHMxJUjeMQ5oc+acQ5kRATSHWhZ72RTMxHs1IIHCPZwy5xEZjxhUTSjF02QmvZlj8E5+5aR70xSpcWfYW8EImrkzCwnAJfiHb3HuhM0eUGh8UuM0y2TbWULRNACsKusMioEEYX3VyNKxIsoFE1QaoJ/tP5k5Ed+RgRaCkqQvMUI+dIXrnFLpJ6p8OD8eMeS5WuLPcjjr74jMspwaEaQrtdnYwXLClAMQWyJzbdi3cx3wPaOkBLoLDv8ASJ8GUc17BEyniYkISVHJIcxoZqh7C617LUOrqaB71vKVJQFLIUQQeir1myCjol2fk0Wx423TOPLkSTo3n3qjopapyChSlFADOrDLdWIgge1NI/lgpM+UUvLKVcs/j3RTL42mm2yYFr0GFIAokOT3niY1slqUiqFEHeDHpeKMkeVzaOjXPIHTIOEjPSlUq1aNNt7vQRLVMRiQMSX3EsQH0dj4QpuDbAhaRPqAaKHLIjLviz35OVMCJJYyJ2ZAD4mBScRy4Rzzg4dlIyUijWnZuyCWpdZYSCXxOPPOEVhILMnPIn/mJdqLutEqZ0UxTyXBQoZLBBIJ4jJtDGXeOskDhEpFUXdNpEvokHq4kp7lMM++nhE8xEVra2coJlsSGAypod3KI5O3R6qVSsRoCoLzOTth1MS4N7QbLGqXGokD5+floAlbSBRAMsp4lQb0gldvKfZbmoD1geOT6NySMVYQT2RGQBM2tlpLYFFtQoN6R5A4SG5IsdgwTgrEno5gIJ5MCFblI4gkDeAwAd5n6v8A5vVcgA/ifJmzgm5kBfYWVh+qF9SYP0qyJ8YMvaxJVLwLDgl8Kksl+DUSv9JY7tI9CMmloScFJ2/9iWVbgiaxJQ6MWIEZUowPEUMMbFe0ohTzkSqgHMoW9aoAIHzSKzb9lpSlHo5igoIJEsmp0orUUD8q4coyx3OiSkTJhKGAKgp2qBQ7+WsBScnQsoeNX6LNbUpKSqiC2b9RXJR7J4Hyyij3neM/okySpQly+q2RfUrGb1y3QztN/qXSUgKSd9QrgUZNzgRVpRP6kxPRqTQGrJ4EmoHBVBoUxboSMORX5c/ARV0mhB13HgQ5Y/uDPNkBPWBdJyPuPGJbxu3o1YZiVJcOlQIKSNCMnGWRiLpVJS5AmSzQ0pyJopJ3P3PC38DcfTBZk4pU4qNRvGo8I3nUWA9MxxBy7/3j232cYcaHKKCrOk/hU3kaA83AhRMxEDdUe8e/x3wbBXomss4pUCMwXHdUQTPQAS2WY5Go8jAUuioNUXQOHV7qkf8At4Q5P1RBaMj4wuM9WkMl+6IUSxGdsy0CotazQBL8X+MbyLSpsSjhWFOGoze94KmSQRTPSBilKgXzGYgbCdHuraT6zISpQaYjqq4t85cYgnpxmiu4ZxRtlby6KeEqUQlXVJ/tJ37u+L8q6ZiqygSeH7x52fFbtHp/SZlH7JMYSZeGXQvxBhTbJ8zCavUcxA0695lmxJnJAqRVwDhzKaV7uEVq99slqcSwE6PrzG4wkISfR0Z5witjK+b/ABJDFRVMaiQwA4qIDjk7mERV0iHJdxWEbl3JzzJ1313w4u9fVaO/DGtHkZp8tkRWwpEqJjRBNHWI3GN5Kva8IsmRaGMibpF42Rv1MwCROPZcoPIdnuzEc7s81nVBt3ziHU7OXhmlJUxP4u0X7aWWmdZ1oSx6PEx1DMWii3bPaYAogNn3QxsNoXLs81AK1FanSrCVHrBl5DOg84ClXTMNcMzngWMsqtHnSXo6kxzf93mfLQEkBq5bisZQkGzq8SSVChGh0jZNy2lRZC5/J1ZDgYmXspbXLGeob3IfuKqQqTXTGtDS0SUsaaQrmSk1J8SfjGq9lLWrtdKecwf7oj/wNPeqB3rHxgKH5NyF1qtSAosoNTI8BGQcrYyZ+FP9UZFaBZeLtsqlAlZIVTCDQK7izHkwOgGp0m3TEOk9dORSqvdWoPA+EeIkqWRgKW/CsFj+lXsk7i0EKsgKhiC5SgPa7NN0ygA4F46IW18hnHi76Ed8S5EyeliqVMKSGzqC4oauDqDiYkBO728lhctEm1IUCEjBMBDYmzSaBY/KSO4xBf1uKZqeml4hLDCYR1kv+AsSv9Kqbq1geyTMSDUzpZdwosoDeUqonl2eL1ifTsulap/3/ApXZCgplTE0USJc1Aq5OWmMOapUyg9GyMa7YpBMi1ElPsrzIZwkhWakgv1DxHVLs6TKSxSllyyQDLWGroAVVSpskqL5soiIrfY5a5fRzXw+xMIJVLNAytVJyBzLAbkiCpbpgeOlaFqLYZSQiaBOs6iWIduKpas0rGo8REE2xGUkzbOvpJbsQ1QDXBMRkQe8HPSI0yJ9jUUkBaF5oVVEwDIgih4KFQ8b2kFH31nfAaKSalD5oUMlIOh97EsyS/P/AFGyMIQZ8lIKOzOlqLhIVQgP2pZJDKL4ThBqxUvn2LAvHLrLoQxfDSj1djoTxGYMaWwBbqAKSB1k1feSPxp49oa4s4guyeoPvrhrQg5pcaHMagjeYC7C6oNXJBSmYnLsq/KRl3EZfpMbSjQjePMVHo3fBtyT0P8AeJdC6O7A70rbJVaLAoWJB0YXVJl2a0rE5mwPLdus5CkkaOyd7PqYM8njg5VdeibhbsrqzlGgi6zNn7OsYqFGBypCiA46RaiOqQ5YJA0GQMB2rYYggS15swUFGuHErrJScq6Vo0csf/Rwt1LX7FeKSKtlA1ozxDv4wZaJBSpSaOkkFjqKGu6Ivq++PQ7Vk7oBmywRiEdAuHbBKLGFrLqT1W1J08Yoa5JSaVfSIVHDQ55sOMTaHQdfF6zLTMMyYanIaJGgEK5gAzjdc0nhGmCFMDLBMG2ZRQQ3hGqJMEYYMUBv0eLdR5mN5hYNG8tOsRGpinQpsNB81gqRPdWEZNACp9H1OXzyiaxhqxkwNaOjbI7XSJFnMucpQImKKWSTQgHTi8MZ30kWMfxT/wBP4mOahNK7/WIpkrvjnyakykFaOgnb6xrp0c1VQQ4SGIqCDicGN5n0jSqgSVnvSIoVgshzwnwg36ip3LDnEmx6LFM+kAHKQe9fwTEf+Llq/wBIf1H4QmRdp3jOD7HY1BQSwGr8MqwLs1Bab1mN/lpHCtI9g9NjS2Tx7Bpmosyps1NVJJDviRWo1/F3nFEdqvpBl4FkkFw4qw1CgX6m968nhuqWBVK25Eeb0PnyivX9cylL6VUtWQAmy6ENvKaH/wAYrKdrZ0whvQJarKEBlD7tnBSHlJG8ByZQ7wj9RyS3js+MSVyiQXdKkO4PLXmknuygpCp0pToVjG4EJWX4F0L40c/ijeWZc0kIWJEw9pBBSlR4y1Hq80KI4QiftFmr00LbNaQerPASeyJgHUV+VYHZ8hqR7UNrLZ1ofqpXKOeLrAfhAUOsihLb3oN4tqlrCimanhi7Sf5vab5aCLOmYkJCV4UhwlJLpIJdRQtik1NUlwaBjmA5JmjFolmXOgyymWy0mvQTW8EqNC2hoQ7b2qiruKJhMrEk1eWuvNNc/wBJD7sWcXiQoYsM+WUKzC05cFEaDiH3OOzHtsuJU1PZx8QxJ9/IjkXGeWTi9gli5K0UOZYXOKWCk9rBqG9pBzIfvHnHhurpCyUATCxwgMJm4pAyXTIZ6VobKboX2TicF0qyUDz3889WYRZrjss2W6p5xkBkgh8P5kvVBPCkNL6iKVrYi+mk+ymWDYmaxKmSFDsmpSrRQIoGPkSIlm7NTSgypjLAB6JQzQXcoIPsKq34VcCY6OZfSVRXf+/z6xhuvEGJS/6hHN58llHhgkcMmFclZAUpCkkpLEjL4gwfZto7QlmUFNQFQGIDquAodZjgSCH0jpV+7JSrQDjACwO0M+BBHvEc4vzZidZCX66HbEOOT7ueUdMZYs2skVf5OLLinDcXoTJS2YjUqo8bK31fnAstVI7WcqPJ6iQWiAySakufloJQKHnGoRCNDWCqkxglQSc48HKBxDZqiXG4lxsmPccPQD3SA3or5zpBpFIXWhbJ4kwJaBE1l9ZXAUEMDKLQHZgAKwxkzCoEcmgRQZM1nP0as34Z5iH6b+kS0AAFwBUJG7ec4RsQSDkx9IEMxP4T3j4mI5o2x8fQ9mbUpIogl3qVVDhtKQRYrdMmrS2BKS5KgHIwgk56/F4qsy0gZJI8BB2zltWiY47KqN35+PviDSWylF8u9iC9QMn46HuMazbGcRUhRS7OGBy4s7xJclkWekKhhDhVaAcychlxOjwaLzkSvbQVA9pTMHzwoOfNXgIg8jfQ6x1tk1kuaepAUEKU4zwmvHKPYhm7fWYEj71X5mz49Yv4xkNcjVEsqLKc+qWFTKUx75axTkMMCi8OiW6JiRiZwsGXiozVJQTyJMNTYk0BC07us3gFBj3CBLxsYoFEKL5LQyjTIFwfCLSdo6YKmRz59mmBpqAhRz7QfiFBOEjif3gCfs1iHUUmbL0TMq36ZqHCTzKeUNU3RJwhiUGlC7eQIHeO+N5dylNQoAaKTUcioFzyiTTKqUfkr8m7VS3SlyP4c1i3BE1OQ5sO+BZ10kLZIwqUxwH2t1DRXrueLkiQa4ilYG8H/wAqHCI1t0vEhig4dzCZL/lUkFSe8CA79hUknoTXZfQCMMxGMJLFPtIOpScxxGmrQ3sfRrrIWFDMoJwq8NeaYX/U3IUC+QBUXyyAW7qH5VKU24RDbLsY4m6NRyUD1TvBDO/cd7tEqvopY6n3ihZZaaihBFeHF31/eE9uvApdgvCHqUlxw3EnJizvQqhzdZ6jqGJYBAxABTO3VIJHeM9Y8KgohKQAXOIN6hzRtzjlEMjltx2CMlHVC+4rz6SWSgYWJdJ4bwavwOWUOEqS2JJY7jo2YhPabrVLmFYJYkFtEjJhq3PfrDKTYw7qcoYGmjfiOfvIjYpua6GdNWbqmA5AP8fdEBkpWMJALvmHcag8ILP+YVnCwDAMNRm+fz4CpnpxrUkskABtxzPu+axZ6BVqqOYfSFs+izmWuUMAUohQGThiGByin2wfeEigV1gN2Krdzt3R2a8rLJtyiJgKuiUCwJFSMy3A+I4wk2v2fsUmUqYqUfvFKU6CSpOuFIelSWppHVg+pUrjvXs87PiaejnV02YzJiUAgE0qQAHo5JyFc49vSzqkzFSz20KKVc0ljzrDaVYpcqXKnS1LUhS8RCwAWlgqyZ36jO+p3whmTVTlqUHUrDiUf0pDnyjr5HPx1+TX6qpMxQU+QIfcoBQ8iIlyjS0LnKUhRQtWFKUFkqJITRJ5hLDkkRIuQoBylQ5gj1hotdCyWzdaQEinac+HVHmFQMEw1viWlKxLywS0JO7EEYlh8u2pQi07DbPKXKK1JAE4FEsqSSksSFVajYSX4RnKlbM47pHP0TSDwgK1KdQbIB/E/tDvaSR0U+chwMKynClmGlIRIIJPhGbtAS2GWaWMzBiFOYAlTA9YZyZIORh4iSNjUCBJctVOoePy8M7DL+8SGcFSab6ijR0s2exWclU0yQrRBKKZ1UH8vHdEs/ofF7OTqsuJIV0RAVRGZKzwSKn55gm7ZQQoFSTMUCPu01SGyxrTn+lFOIjodt2ksr9abLBZiBm26goOGXCIpN+SFVSrq5YiCEj+ZQAfgKxx8G1tnS51qKF1ttSplFB9wGQ/lGULpF2kkjAf6Wh3N2qsaCarmn8qSlHiWUrwTANq23QqgQoDckAD1c97wvhXyZzvsU2i5FlRZJ+RGQV/iNP8NXiIyH4r5F5fg7kiQsUBJHHL3+ojybZAUkFCeTUPMBx5Qe8eKAOcNQ3Ni37OThAIw92XJqDuaBxduEuB3pLHy+MOWeMTKaDQ3kZXvqajN6qygvkpNPEN5kx7MlTUl1Jc/jR72Y+UPVIc1A5vEmAQvEbyiADpaEOda4Vc3GE+AaN+iKAzODnip5gYT4c4b/VgMhn3ekeKs76vz+MDiHyoDnWJJDBIZqhs+5mPzSAvs0AlSS7OwJy4OzjveDp1nWBRRTzAKfj590DTUqBdSMX5kF/39Y5547spBv5IUrUWdwWyOfEYg4IhbMWqSFKY9Y1Kas2WIaa/vDddpFSlRIbJnA5gVEeTDiAUAHDdk1G/PMNvDRKGLiqTLxnXaFtptPRoAUMLsrhiNe48DTlAcu1JTJKiMKlKUo7gWFMnZmhpbrGZgKWce0C+XIAgfOURzrNKATKU+QDAAMAxCc6sWNMuTiNJPZVTjoFuqUlMpyMKlKdbalsm0DQrv+zdIEzOrMASUgOMTYn6p1LgUqKRY7TKEtIw1Dkg7zuI0JIIHKE11TUT5apk4FJBKcLBhhxKJSGyIY61J0gfSXGH3dnPlXJ2jnt+XcVJWUlySMIyZLMUitMi/Mx7sheaLISlUoAzCxU3XYMaE5pcpy3GL3Ns0hROAoGbdao4cd2UKNobplqkksAUhRxpNCwcpozFIrxrwj0LTVHI4uLstV3T+k0YQwVZEkVAMVa4b+lypEoqNSlIJIeraRrtLt0JICJRxTFAGuSU103nQbq7o5VH0dEtK2WGbYJZd0pLu9BrnDGxWmzypUuSnCWQpQCWISA5KjuDkh95jky9rrTMQD0hBrkANS2XCJLrvlTEJwpUpJTzBzT3kCOiEXHtnPN8uinXvZDOmrmYy61KXozqJPvhXKuWak9Vj3GOghUzQNyDN4Rv0cxqlTaVLd1ax1c4/ByqMvkoxsq09uUe4H0IiaxWZKzRYlp1dNRwbMnhTui82exrU9TQZkeXOILdcHTpAmAkey3aHEHTzEHyGUPYks14mWrDZ0FJ1mKYzCNa5S08u8mBeiEurpxn2lB8PFKGcq/Mqm7fENrtU2zTjIUyUhmKaliKEqNfkxFMTv8AM18Inlp1RSLr+6NFTUhRKU4lfimVrvwdn+rFEk9S1qSVEqLhn04AaDgIyRZioslJUdwST6RNabWZYdSgG0ThJpxFB4k8Iloa2zE2FRNAYNkXWNfCK/8A4jUrN2/V6w92dspmqEwqGEaZk8OAjJCsay7FQMmnKMhwlUZDC2XCxbUyyhJExBoNVf74NXtelKSXSWH4h+8c2uhpU1UtQSlWEOOjQN2qppJoYZ3hOSJS3JAwnMJA4VD60huOjpc/u2i/WLajExMtYB1FR5tDD7YTw8f2jlFxX7KQhKS2Ik0ZRzP6Wh1NvRIBJYAByw3cmgRg6BNwT6L59ty8TFQfnBf1xH40+IjhE6/0zVk9Ep1FgAQOCRUGuUXKyXklSQUYlFgCUqoDqAwqx11gRi2aSgkmdITOSciDyMbMI5r9rTkzkqALYVAkkUNG0cnvhinaiahCitQYAmufJkkv4QeLFpPpl5aNehG6OXj6UyFJShL768TkKvTdD6V9IJYq6FZSwKSA4O/LJvf4L+x/E10y3qsqTmA+/XxjU2FO6KZI+liQSykLGem4c4Z2b6RbGv2ik7iKsxJLCrACBSNwyId2uSUy1lAdYScL1q1BWOZWS/zLWlNpC1TElSip2FXZIw0JDh+UdBlbYWVVRNDHIsfhAV6Xrdyz96UEnXCcX9QD+cTmlJUmNFTXaYkvXaOXi6JnBlpUXXVKlaFgxGFqUjywCUopaaqWKJUkqGFnoQogPUtllh3Qt2lsN2Tjil2gyVgezhKT+pJIJPF4rl1yFhyLZJYEZqUBXQqAYcoWOONjvJKKOh3rYLItLJUldCSAUlXHUHLgY57bLb0Kz0blAUDMSqoGgGE0CVB0E6AtrDz7HmrQMPRLzFFuwNDpqN0LLZs2JKitSF1DKwuUkahq0ZvkRZwdaRJZVy2xJKvpCJpUUmYk9gEAhKdA5FSMn4QLedrM6aqfgKUHCDQU6uHTSkNZ9yywcPSKBScmD13sM3Hi8ZZUoBKQSoE1djlq+QHH1iUYtbLTnGSokuG6eklrm1wolrZgauFMWb5aFItksAELSA2b8SC3eCO4wTe9+qWgy5b9EO0Mgo6hgetzVzajRVpkkrViUOAAokAaDgBu84rVkOi9XFfyZ83CVIGZxLfTcmr978ofyZaVVUoMT2i7ndTPLQxzi7bOVBhT9A98XHZ+WpAKFdUHJSlAepc90On8k3G+i5XZIlNVL8VMAOLHPI74nv2yhEtZQDk/OlKqy1hHJvMIIw13q1PJ8omtF8hQIKqHQqiieiLW6OOXvaOkn4ysAmgCQVKpo9E+Bjt2zf0aWc2eSueib0ikJUtClsxIqCEMx4OYrGz122azzzOMqXNwl0JZTo1xjG7qfLJotd8bdhcoiUFIUQQQRU/pUkljnm0Iymmx0vYixFOEyUlP4SVYTzS7Hvj2TsdYEdmyyP8AtJPuMS7O3yidIl9YYwkBQKklTgMSWJzzhuFwKBd9i+Xd0hJATISAaUlgAc6ZQNP2KsaiVdAhKjmUDCTzws8R7S7bWewqlpnBZVMBKQlL9kgFySGzEOZVrSoOH7wffGpmtdFdP0e2fRUwDdi/aMiz4xvjIwaR8+SUkkKllWjKZgdMklHgxh1KOJDLqdWYPWmXxi22T6L0JoZ8w0AolIy1Du2fKGVl+jyzJFVTV/qWP/VIpFFJISTkyj2eTLTVKEg79fEQDtPbFJlAJYY1MW3AP8I63I2ZsycpSe+vrBQuyUP9NFPyj4RnNVoVRd2fPdmu6etONEuYoOzpBOeeUW/ZnZ20CVWRMCiou6SOWYjqy7fJl5zJaeakj3wNO2osqACqfLY5MXfkzvCptdId/cqsqUjZm0n/AE24kj4wBtbcM+VY5qyEpSEh+t1i6gNBxyeLdafpAsSM5hPAJL+BaKft99IdntFimSpQWVKKKlmYLSTkSdIblJgSSOXmcUl0kuNYsV23lMmylJIKyiqXxHnq3/EVbG4ie7LWUTEk5A1HA5xmrLRme2q0Lc1CRuDD+2vjA0ueQaGJb0k4Zik6PTlmPKNLPa0IGVd/zlCjcjYW0spJo7EUADh9w3Ejvjz63iABxFWTmu4AAcue6kB2m1FRePJaoFGc7DbXZUgkEkEB2GQOoL5tlzBgAIOijXjHpnkuT8/LREmaYKSJyZPKmTUVSshtxY+UMrNtvbZeU9R4KZX90KZi4EmrjNC2XKTt/MUWnSJMyueHCrxGsM7HtLYmIVZlIJPaCsRFNMZpnFIuOwmfN6zkZ1q9QPDPwaLei7pIb7qW3WDYRoE4T5EHnEpUWin2mT9HZFpOC1KlkhmUMPdiA+eMLF3JLQXSpC60V0gL7xUCNLxkykqpLQxTuyqflxoREM6UkpHVSkDIDR9WG9swICC7+R1ZQEBgwHiz72iZVqD0Ne+vGKxddoUF5skPk9d0OxaQasPSHJDIWoEMXicyE6q8/hCksrs57t/LfEE2dhBd9aQyYrQ4FoljJZfg/rSNZ1tlkEErL6hI+MLJMyWc1KHcPcTBiVST7fmB6iDYtGSrb0YSQgLSlQcrJBKerRk6514xBI2yt8tRVZ56gh+wshYHAJW5Hc0MkXckpKQXDv8APhCyfsgouQoV3g+6CD2Q7Q7aWi1mWZ0qVjlhQSQFAHExLjFnSJkfSTeSilJnoQMnCEwstWxto9kJVyV8QIBOy1pSayieTH0MDaDouUrbS0sMVsUTqQpIHg1IyKd9iTv4a/6VfCPIHIPFH1BC+9ZqkpLEjkYyMhl2BnKdo79tIUQJ84DcJivjFGtN4zVzjimLVUZqJ0G8xkZBkaJrMnq/EfEwRfUw9MoOWAQBXIYE0HCMjIRjLoEEbz+ye6MjIb2KDjIRsNY8jIoMgu/e2n9KfQQqEZGRJDES4klxkZBXYGRp9qIkH3ehjIyMBkmkCaxkZGYCw7LliWpUehh5aD2eXvVGRkTkVXQPeXZk/wA4/wDMxCkfdD9Sh5ILeJMZGQiC+yK7Bn3wcBQxkZDk/ZHKFDzgi3F0JJqSk11oY8jIyC+gSfkIGMZGRvYEYFQTZ7bMAotY5KPxjIyAgluuS0KVJmFSlKISGJJLVG+BLXaFDJR11PCMjIu+iYEqYXzPjGRkZCmP/9k="/>
          <p:cNvSpPr>
            <a:spLocks noChangeAspect="1" noChangeArrowheads="1"/>
          </p:cNvSpPr>
          <p:nvPr/>
        </p:nvSpPr>
        <p:spPr bwMode="auto">
          <a:xfrm>
            <a:off x="1524005" y="-884238"/>
            <a:ext cx="2466974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2550" name="AutoShape 22" descr="data:image/jpeg;base64,/9j/4AAQSkZJRgABAQAAAQABAAD/2wCEAAkGBhMSERUUExQWFRUWFxgYFxgYGB0eGhgeFxgWGhgYGhkYGyYfGRkjGhcYHy8gIycpLCwsFx4xNTAqNSYrLCkBCQoKDgwOGg8PGiwkHyQsLCwsLCwsKSwpLCwsLCwsLCwsLCwsLCwsLCwsLCwsLCwsLCwsLCwsLCwsLCwsLCwsLP/AABEIAMIBAwMBIgACEQEDEQH/xAAcAAACAgMBAQAAAAAAAAAAAAAEBQMGAAIHAQj/xABEEAABAgMFBAcECAQFBQEAAAABAhEAAyEEBRIxQQZRYXETIjKBkaGxQsHR8AcUFSNSYnLhU4KSshYzQ9Lxg5OiwuJU/8QAGQEAAwEBAQAAAAAAAAAAAAAAAQIDAAQF/8QAKBEAAgICAgIBBAIDAQAAAAAAAAECEQMhEjETQVEEImFxMvCBkeEF/9oADAMBAAIRAxEAPwDuMZFPsv1v/wDV4ywfVUMrNLtWtpSecke5UYFj6MhYmzWn+Oj/ALX/ANxIJFo/iyz/ANM/74wQ+MgLBaPxS/6T8Y0KbT+KV4K+MYwwjICSmfqZfgY2KZ2+X4H4wDBcZAiUTtVI7kn4xOlKtVDw/eCYkjIiVj0wnvI9xjZBVqB3H9oxjeMjI8jGPY8JaPHO6B7YhSkska8PjAfRgkGPYCs4WiWBhxF94o5zeCOlOqW4kj3PGMSxkIry2xkScyVfp/dorF5fSkx+6RTV6nyoIJjokUb6QpdUHj7jCez/AErTAoFaQU6j/gQffN8pt6EmQlS8NSEsSM80uD3wGBi+yIpEqpcaqlzZZw9BNPEJceUQzLwUM5E7+iNYpHaJyEllKSDuJA9YiWiEO1SFzygolzAwUDiSRWhhgm+5YSAUzAwA7B0DQGagoy4Kssvq95hZLvuUadb+gwT9vyEEoUouNySoV0dIIgGNNopeXIekVYyeuH4+hh/fd+yJgGBbt+VQ04gRXl2pOLMf80jBROpDQilTAZq2ILt5O8PelBAIIPKKvYUtPV/N6wUYaxkbxkMKX2TttPH4P6T8YIsn0jTjMUhpPVANQqr7mLDmWzaKihcK7wl4ZyVA5gP5iK0hDq0n6RZtHlo8/jBsjbtZzlp8TFClrghNoaG4oTk/kt0/6U5UuYUTEMycTgvm+m6kObPtaCkEoqwfrcOUcO2hW9pTxlnyxRfbLaeolW9IPiBGUUwuUklsvatpkhJUU0AJNdAHOm6PbNtMhZoHGEFwQc3o+Ts2UU5c50kb0keIIhTsRamlKSSXxnQ5BKddIPBWDySo6hKvhKg6QSBmQzRt9oLNUylKG90+hMVHpXUC5DaAsDwIGYh7dVqlpDqVMKtwKikcgKPCTikh4TbdMZfX1/wJnij/AHRGb4q3QzSeASW5sqkRFcgqxHG/EramVCW8Yn+10aAxC67LG/2gf4U3+kf7o2N4ABLpUCosAQHprnlEK74QNFHlAgtnSLWSFABIwvQjNyG7oDkEaTLYlJAOpbycwJMv+UkscTjOg9xgS7rOpalORhGhSCS+dSIJmKQlYRhBJfQalLabjBtsBPZL3lzCQkmgcuGoIpm1+1zhSJaurk9R/wAxYNqbwRZ5VAkKW6RkKa5B45HaJ2NyS7msZsKIp1oUo5n4/AQFM7WZgpQLvw+RziISsWevlnAQzB5oEaWa8JlnmJmSlKQpOoPkd8HGW+ZPoDwgOfZiC6a19A5hrFOr7LfSVLtEppwwzUsCEh8XEAZQ2TfEuYrChyrcxGjxw+656pc1K0kggufGOr2K4J65aZsuuNIUOsH6w+ECxWh9aktLY0IU7cCP/kxSbTtDIlTJkta2IUXASaPXQcYY3CtunQQykFDvm5M4kHkT6RXNoJcozlYh1qV1yGsZgCFbTWU/6nkfhGv2/I/GfAxXp0tD9kK4sB46HwERlEk0CSlT6FvIUMI2GiyG/pP4/I/CI1X8hVEl+45eEJZlgWgPifmkFvBiYKsllmEl0ApoThLEs9Ot6PGs1Bk6TiDl2IfcYWTLiChiTuLVHvrn6w3nzwugSoEFiFe5iQe6GEtARK7oJjnlrklKyDnT0EZB98Svvlck/wBqYyGsahqixwn2jk4VSzvB8iPjFsMsViv7XppLPFQ/tjrktHNF7GaZBYco9MowRZVBUtBGqU+giRQArur4QaEbKhfstrVJ4pI9YuVypKpEst7IHhSKTel4ifNlzEsnAUpIetSKimj+cXrZI9JZ0pyUFKFda+te/wBVXY7VxSCQGG7yhNsdMpND5qCvUExLtbK+5wmn3gBfhifL5pAuxsxlrS9ClJ7wW95hr2JX2lpSYt+zCnkngo+gMVMRadll9RY/N6gfCFydDYv5Da0SwUkNnTk+sLfsJvbhqs0PKAZy6ZxyySfZ1GWCyYSoO+XvhbeV7yUrwJJxgkEMQMwMyGzOkHWCaAtXL0P7xpfa3CP1g8MlftAr7QA1l2hkoocTlvZJ9IV3nfwTbZSwT0RCsTpq6QC9csxFgswcE74ru0tlUTMmhPXfo0jPEkVBPEkFuBEaTqNjY485qIn+kS3CaUkUSENxClGo8GipSrPT58omvG2lczrGgCW8K9+kHWKzYg53wnLVstKFSaQrXIeuTZVplESwwoO4c6loaWqXSmXnC2Yr3k1rBTEZEFdWlcyz/NYgDkMaZkd8ZMtXXauY5VDZ6R6kUY0aGEZoJPWO53Hz4x2L6PrzCrEgKNUKWnwUSPWOSTJnVcZNny/aLrsiFIsySKYyVeJ+ENESTocW5SReE4J/1JEuZzKFqQfIpikbT2eZ9ZVhQ4ZNcQHsiH6LUo3kxdk2VRJ0/wAxFPKAtoiDOcGhSk+vwgSQEV6VYlEVDHnG9mu1l4lAFhlxgxBiSUmsTaGPLTYRhSQpSWegPVL8C+XCJ7GSAsFRLtm3uAje1K6jQNKXnyHuhvYOydIdUS26fRo1kIiO0pcxg+xVarLiU/BP9ojIsKLEGHIRkGggtuJEtakaJJbUU8xFQts5a5KcSioYzhJzYpqOYPzWLMq0tIx5/dvXV0xXbMpBFXwHtAVMsjJad4G7dQ6GOqRKCTLHdCnky2/D6Foltq8MtZOiVehbzjS65JRKSDpkQaEO4IO4iCrzQLTLWgshZSwVklRz6zdkvrlv3w96Jcd0c9uWVix7+sUhTAOBRySBx7oumyMwdGsAuAunekRSbGhUtRlTJYWUKHVU47XIg1prui/XKhYTWVLlJAoEYnz9oqJfm/uhYDZDfbIKmpQsb3mcyGSqmhcg8W3wu2Zm4Z36kqSDXRiBXl5xYJ0oqSQM+OXIjUHIwFY7lVKXixAobqjM13ltPdxg1TFtOI7lmLNswGxg/kPjijm16bWCW6ZbFQLEnJ9WAzIpwhfJ2ztU15SZnRlXZwUcjJBP5shxbeYMo2gY7s7hapyEg4lJTTUgQEVy1JcLSWz6wp5x8+Wi2zFl1rUo8SY1k2paFBSFFJ3gwvhi/Y7nI71YbwkFSmmyzhBxdcUyzrHl626TgThmy+0D2hlXjHAbVaFKVjJdW+NZlqORJY1Z6PqY3hj0bnI+g13imVKxunCA5JUAG3vryijyNuEzLWpBWpKJgBRjVQEAMANCRXWOeS7SrDgxHC7kacPCLLs1Y3SuYwdUzAk6gJAJY6O4y3QmWEYQdlcM5eRNE9usomWl09kEht5d383h1Z7sWA790DTcMu1KRxx9xwj1eHMy0NHnZdUenijyt/llcvhJlgDduhDaLQkZGvpqYtl7oC0nfFLt13TA7MeUHHNexcuFraPFTgaavT94gM1zTTxYe+I5FgW1R4wbYLoWs1onKsX5I5OEvg2kE4WOuXf8+cW6Re4ly0oTXCkANwEV222dKFM5ZKQfEgB/PwiKZfUtIqSeSSfMBo0Xqyc1ui0bNziq0qUouVIV/wCvwiPaxOGcnCwGAeqoVbK7QS5lqShOJyF6bkk+6NvpIvNUqbJb2kHyV+8Fg9g/1jDVTAal/jEE3aNCHwjEd+Q+JhfZZsiakTJi1gJICwS7vu1aLdYLqu6cjCgoKmyxMr1eAlyC2l2V67L1mTphCiMISSwHIDjrD6zyPT4RWr9sq7Av7tyhdAWchtP3hfIt1pnPglzpjZkBTD3CNQf0dBEmIgh1RV7svqahRE0TEkJriBLMaZ+D8YcXffyFqAPVPHI98a/QK0WhEmgjIjF5ShQzEAjQqD+sZD6F2VBEszbEkI7WFNN+E5DwyiuoKkKeoKTUZEaFxpFj2dX9wAQ2FS0ngyjENos01M0nAZiS5SoEBaH0CjpXslxubOLyWrFi1bTGmz04Ks4BoHU3Dfh/LvTppBKkt+2UD2G5ZstRWZuNBFOsWD/iJolQ3Hxg6dZ1DMEP4K5HJ+UNEWadlemXGsKLEKSQyXDql8A9Fo/Kcsw1XbXRYp8t+lWCG6oHZbe+u7hE4EeybejsuFDcKtxDZGDxS2K5OWmG9IwdiW0ELr/vpMpGAnrTOzVm4k6DR/hGXle8qSjEVBTjqgZnh+Vnq+UUK2WxU6YVrNTpoNwHCGFjF2aWyYrEEmjZgUY6+GXdHsoHONbSrEcWoYK4jIK9Ae7fHqFekBMq1XQfbWWEzRmt8Y3LDYj/ADOFfzEaQGqJrHMxJUjeMQ5oc+acQ5kRATSHWhZ72RTMxHs1IIHCPZwy5xEZjxhUTSjF02QmvZlj8E5+5aR70xSpcWfYW8EImrkzCwnAJfiHb3HuhM0eUGh8UuM0y2TbWULRNACsKusMioEEYX3VyNKxIsoFE1QaoJ/tP5k5Ed+RgRaCkqQvMUI+dIXrnFLpJ6p8OD8eMeS5WuLPcjjr74jMspwaEaQrtdnYwXLClAMQWyJzbdi3cx3wPaOkBLoLDv8ASJ8GUc17BEyniYkISVHJIcxoZqh7C617LUOrqaB71vKVJQFLIUQQeir1myCjol2fk0Wx423TOPLkSTo3n3qjopapyChSlFADOrDLdWIgge1NI/lgpM+UUvLKVcs/j3RTL42mm2yYFr0GFIAokOT3niY1slqUiqFEHeDHpeKMkeVzaOjXPIHTIOEjPSlUq1aNNt7vQRLVMRiQMSX3EsQH0dj4QpuDbAhaRPqAaKHLIjLviz35OVMCJJYyJ2ZAD4mBScRy4Rzzg4dlIyUijWnZuyCWpdZYSCXxOPPOEVhILMnPIn/mJdqLutEqZ0UxTyXBQoZLBBIJ4jJtDGXeOskDhEpFUXdNpEvokHq4kp7lMM++nhE8xEVra2coJlsSGAypod3KI5O3R6qVSsRoCoLzOTth1MS4N7QbLGqXGokD5+floAlbSBRAMsp4lQb0gldvKfZbmoD1geOT6NySMVYQT2RGQBM2tlpLYFFtQoN6R5A4SG5IsdgwTgrEno5gIJ5MCFblI4gkDeAwAd5n6v8A5vVcgA/ifJmzgm5kBfYWVh+qF9SYP0qyJ8YMvaxJVLwLDgl8Kksl+DUSv9JY7tI9CMmloScFJ2/9iWVbgiaxJQ6MWIEZUowPEUMMbFe0ohTzkSqgHMoW9aoAIHzSKzb9lpSlHo5igoIJEsmp0orUUD8q4coyx3OiSkTJhKGAKgp2qBQ7+WsBScnQsoeNX6LNbUpKSqiC2b9RXJR7J4Hyyij3neM/okySpQly+q2RfUrGb1y3QztN/qXSUgKSd9QrgUZNzgRVpRP6kxPRqTQGrJ4EmoHBVBoUxboSMORX5c/ARV0mhB13HgQ5Y/uDPNkBPWBdJyPuPGJbxu3o1YZiVJcOlQIKSNCMnGWRiLpVJS5AmSzQ0pyJopJ3P3PC38DcfTBZk4pU4qNRvGo8I3nUWA9MxxBy7/3j232cYcaHKKCrOk/hU3kaA83AhRMxEDdUe8e/x3wbBXomss4pUCMwXHdUQTPQAS2WY5Go8jAUuioNUXQOHV7qkf8At4Q5P1RBaMj4wuM9WkMl+6IUSxGdsy0CotazQBL8X+MbyLSpsSjhWFOGoze94KmSQRTPSBilKgXzGYgbCdHuraT6zISpQaYjqq4t85cYgnpxmiu4ZxRtlby6KeEqUQlXVJ/tJ37u+L8q6ZiqygSeH7x52fFbtHp/SZlH7JMYSZeGXQvxBhTbJ8zCavUcxA0695lmxJnJAqRVwDhzKaV7uEVq99slqcSwE6PrzG4wkISfR0Z5witjK+b/ABJDFRVMaiQwA4qIDjk7mERV0iHJdxWEbl3JzzJ1313w4u9fVaO/DGtHkZp8tkRWwpEqJjRBNHWI3GN5Kva8IsmRaGMibpF42Rv1MwCROPZcoPIdnuzEc7s81nVBt3ziHU7OXhmlJUxP4u0X7aWWmdZ1oSx6PEx1DMWii3bPaYAogNn3QxsNoXLs81AK1FanSrCVHrBl5DOg84ClXTMNcMzngWMsqtHnSXo6kxzf93mfLQEkBq5bisZQkGzq8SSVChGh0jZNy2lRZC5/J1ZDgYmXspbXLGeob3IfuKqQqTXTGtDS0SUsaaQrmSk1J8SfjGq9lLWrtdKecwf7oj/wNPeqB3rHxgKH5NyF1qtSAosoNTI8BGQcrYyZ+FP9UZFaBZeLtsqlAlZIVTCDQK7izHkwOgGp0m3TEOk9dORSqvdWoPA+EeIkqWRgKW/CsFj+lXsk7i0EKsgKhiC5SgPa7NN0ygA4F46IW18hnHi76Ed8S5EyeliqVMKSGzqC4oauDqDiYkBO728lhctEm1IUCEjBMBDYmzSaBY/KSO4xBf1uKZqeml4hLDCYR1kv+AsSv9Kqbq1geyTMSDUzpZdwosoDeUqonl2eL1ifTsulap/3/ApXZCgplTE0USJc1Aq5OWmMOapUyg9GyMa7YpBMi1ElPsrzIZwkhWakgv1DxHVLs6TKSxSllyyQDLWGroAVVSpskqL5soiIrfY5a5fRzXw+xMIJVLNAytVJyBzLAbkiCpbpgeOlaFqLYZSQiaBOs6iWIduKpas0rGo8REE2xGUkzbOvpJbsQ1QDXBMRkQe8HPSI0yJ9jUUkBaF5oVVEwDIgih4KFQ8b2kFH31nfAaKSalD5oUMlIOh97EsyS/P/AFGyMIQZ8lIKOzOlqLhIVQgP2pZJDKL4ThBqxUvn2LAvHLrLoQxfDSj1djoTxGYMaWwBbqAKSB1k1feSPxp49oa4s4guyeoPvrhrQg5pcaHMagjeYC7C6oNXJBSmYnLsq/KRl3EZfpMbSjQjePMVHo3fBtyT0P8AeJdC6O7A70rbJVaLAoWJB0YXVJl2a0rE5mwPLdus5CkkaOyd7PqYM8njg5VdeibhbsrqzlGgi6zNn7OsYqFGBypCiA46RaiOqQ5YJA0GQMB2rYYggS15swUFGuHErrJScq6Vo0csf/Rwt1LX7FeKSKtlA1ozxDv4wZaJBSpSaOkkFjqKGu6Ivq++PQ7Vk7oBmywRiEdAuHbBKLGFrLqT1W1J08Yoa5JSaVfSIVHDQ55sOMTaHQdfF6zLTMMyYanIaJGgEK5gAzjdc0nhGmCFMDLBMG2ZRQQ3hGqJMEYYMUBv0eLdR5mN5hYNG8tOsRGpinQpsNB81gqRPdWEZNACp9H1OXzyiaxhqxkwNaOjbI7XSJFnMucpQImKKWSTQgHTi8MZ30kWMfxT/wBP4mOahNK7/WIpkrvjnyakykFaOgnb6xrp0c1VQQ4SGIqCDicGN5n0jSqgSVnvSIoVgshzwnwg36ip3LDnEmx6LFM+kAHKQe9fwTEf+Llq/wBIf1H4QmRdp3jOD7HY1BQSwGr8MqwLs1Bab1mN/lpHCtI9g9NjS2Tx7Bpmosyps1NVJJDviRWo1/F3nFEdqvpBl4FkkFw4qw1CgX6m968nhuqWBVK25Eeb0PnyivX9cylL6VUtWQAmy6ENvKaH/wAYrKdrZ0whvQJarKEBlD7tnBSHlJG8ByZQ7wj9RyS3js+MSVyiQXdKkO4PLXmknuygpCp0pToVjG4EJWX4F0L40c/ijeWZc0kIWJEw9pBBSlR4y1Hq80KI4QiftFmr00LbNaQerPASeyJgHUV+VYHZ8hqR7UNrLZ1ofqpXKOeLrAfhAUOsihLb3oN4tqlrCimanhi7Sf5vab5aCLOmYkJCV4UhwlJLpIJdRQtik1NUlwaBjmA5JmjFolmXOgyymWy0mvQTW8EqNC2hoQ7b2qiruKJhMrEk1eWuvNNc/wBJD7sWcXiQoYsM+WUKzC05cFEaDiH3OOzHtsuJU1PZx8QxJ9/IjkXGeWTi9gli5K0UOZYXOKWCk9rBqG9pBzIfvHnHhurpCyUATCxwgMJm4pAyXTIZ6VobKboX2TicF0qyUDz3889WYRZrjss2W6p5xkBkgh8P5kvVBPCkNL6iKVrYi+mk+ymWDYmaxKmSFDsmpSrRQIoGPkSIlm7NTSgypjLAB6JQzQXcoIPsKq34VcCY6OZfSVRXf+/z6xhuvEGJS/6hHN58llHhgkcMmFclZAUpCkkpLEjL4gwfZto7QlmUFNQFQGIDquAodZjgSCH0jpV+7JSrQDjACwO0M+BBHvEc4vzZidZCX66HbEOOT7ueUdMZYs2skVf5OLLinDcXoTJS2YjUqo8bK31fnAstVI7WcqPJ6iQWiAySakufloJQKHnGoRCNDWCqkxglQSc48HKBxDZqiXG4lxsmPccPQD3SA3or5zpBpFIXWhbJ4kwJaBE1l9ZXAUEMDKLQHZgAKwxkzCoEcmgRQZM1nP0as34Z5iH6b+kS0AAFwBUJG7ec4RsQSDkx9IEMxP4T3j4mI5o2x8fQ9mbUpIogl3qVVDhtKQRYrdMmrS2BKS5KgHIwgk56/F4qsy0gZJI8BB2zltWiY47KqN35+PviDSWylF8u9iC9QMn46HuMazbGcRUhRS7OGBy4s7xJclkWekKhhDhVaAcychlxOjwaLzkSvbQVA9pTMHzwoOfNXgIg8jfQ6x1tk1kuaepAUEKU4zwmvHKPYhm7fWYEj71X5mz49Yv4xkNcjVEsqLKc+qWFTKUx75axTkMMCi8OiW6JiRiZwsGXiozVJQTyJMNTYk0BC07us3gFBj3CBLxsYoFEKL5LQyjTIFwfCLSdo6YKmRz59mmBpqAhRz7QfiFBOEjif3gCfs1iHUUmbL0TMq36ZqHCTzKeUNU3RJwhiUGlC7eQIHeO+N5dylNQoAaKTUcioFzyiTTKqUfkr8m7VS3SlyP4c1i3BE1OQ5sO+BZ10kLZIwqUxwH2t1DRXrueLkiQa4ilYG8H/wAqHCI1t0vEhig4dzCZL/lUkFSe8CA79hUknoTXZfQCMMxGMJLFPtIOpScxxGmrQ3sfRrrIWFDMoJwq8NeaYX/U3IUC+QBUXyyAW7qH5VKU24RDbLsY4m6NRyUD1TvBDO/cd7tEqvopY6n3ihZZaaihBFeHF31/eE9uvApdgvCHqUlxw3EnJizvQqhzdZ6jqGJYBAxABTO3VIJHeM9Y8KgohKQAXOIN6hzRtzjlEMjltx2CMlHVC+4rz6SWSgYWJdJ4bwavwOWUOEqS2JJY7jo2YhPabrVLmFYJYkFtEjJhq3PfrDKTYw7qcoYGmjfiOfvIjYpua6GdNWbqmA5AP8fdEBkpWMJALvmHcag8ILP+YVnCwDAMNRm+fz4CpnpxrUkskABtxzPu+axZ6BVqqOYfSFs+izmWuUMAUohQGThiGByin2wfeEigV1gN2Krdzt3R2a8rLJtyiJgKuiUCwJFSMy3A+I4wk2v2fsUmUqYqUfvFKU6CSpOuFIelSWppHVg+pUrjvXs87PiaejnV02YzJiUAgE0qQAHo5JyFc49vSzqkzFSz20KKVc0ljzrDaVYpcqXKnS1LUhS8RCwAWlgqyZ36jO+p3whmTVTlqUHUrDiUf0pDnyjr5HPx1+TX6qpMxQU+QIfcoBQ8iIlyjS0LnKUhRQtWFKUFkqJITRJ5hLDkkRIuQoBylQ5gj1hotdCyWzdaQEinac+HVHmFQMEw1viWlKxLywS0JO7EEYlh8u2pQi07DbPKXKK1JAE4FEsqSSksSFVajYSX4RnKlbM47pHP0TSDwgK1KdQbIB/E/tDvaSR0U+chwMKynClmGlIRIIJPhGbtAS2GWaWMzBiFOYAlTA9YZyZIORh4iSNjUCBJctVOoePy8M7DL+8SGcFSab6ijR0s2exWclU0yQrRBKKZ1UH8vHdEs/ofF7OTqsuJIV0RAVRGZKzwSKn55gm7ZQQoFSTMUCPu01SGyxrTn+lFOIjodt2ksr9abLBZiBm26goOGXCIpN+SFVSrq5YiCEj+ZQAfgKxx8G1tnS51qKF1ttSplFB9wGQ/lGULpF2kkjAf6Wh3N2qsaCarmn8qSlHiWUrwTANq23QqgQoDckAD1c97wvhXyZzvsU2i5FlRZJ+RGQV/iNP8NXiIyH4r5F5fg7kiQsUBJHHL3+ojybZAUkFCeTUPMBx5Qe8eKAOcNQ3Ni37OThAIw92XJqDuaBxduEuB3pLHy+MOWeMTKaDQ3kZXvqajN6qygvkpNPEN5kx7MlTUl1Jc/jR72Y+UPVIc1A5vEmAQvEbyiADpaEOda4Vc3GE+AaN+iKAzODnip5gYT4c4b/VgMhn3ekeKs76vz+MDiHyoDnWJJDBIZqhs+5mPzSAvs0AlSS7OwJy4OzjveDp1nWBRRTzAKfj590DTUqBdSMX5kF/39Y5547spBv5IUrUWdwWyOfEYg4IhbMWqSFKY9Y1Kas2WIaa/vDddpFSlRIbJnA5gVEeTDiAUAHDdk1G/PMNvDRKGLiqTLxnXaFtptPRoAUMLsrhiNe48DTlAcu1JTJKiMKlKUo7gWFMnZmhpbrGZgKWce0C+XIAgfOURzrNKATKU+QDAAMAxCc6sWNMuTiNJPZVTjoFuqUlMpyMKlKdbalsm0DQrv+zdIEzOrMASUgOMTYn6p1LgUqKRY7TKEtIw1Dkg7zuI0JIIHKE11TUT5apk4FJBKcLBhhxKJSGyIY61J0gfSXGH3dnPlXJ2jnt+XcVJWUlySMIyZLMUitMi/Mx7sheaLISlUoAzCxU3XYMaE5pcpy3GL3Ns0hROAoGbdao4cd2UKNobplqkksAUhRxpNCwcpozFIrxrwj0LTVHI4uLstV3T+k0YQwVZEkVAMVa4b+lypEoqNSlIJIeraRrtLt0JICJRxTFAGuSU103nQbq7o5VH0dEtK2WGbYJZd0pLu9BrnDGxWmzypUuSnCWQpQCWISA5KjuDkh95jky9rrTMQD0hBrkANS2XCJLrvlTEJwpUpJTzBzT3kCOiEXHtnPN8uinXvZDOmrmYy61KXozqJPvhXKuWak9Vj3GOghUzQNyDN4Rv0cxqlTaVLd1ax1c4/ByqMvkoxsq09uUe4H0IiaxWZKzRYlp1dNRwbMnhTui82exrU9TQZkeXOILdcHTpAmAkey3aHEHTzEHyGUPYks14mWrDZ0FJ1mKYzCNa5S08u8mBeiEurpxn2lB8PFKGcq/Mqm7fENrtU2zTjIUyUhmKaliKEqNfkxFMTv8AM18Inlp1RSLr+6NFTUhRKU4lfimVrvwdn+rFEk9S1qSVEqLhn04AaDgIyRZioslJUdwST6RNabWZYdSgG0ThJpxFB4k8Iloa2zE2FRNAYNkXWNfCK/8A4jUrN2/V6w92dspmqEwqGEaZk8OAjJCsay7FQMmnKMhwlUZDC2XCxbUyyhJExBoNVf74NXtelKSXSWH4h+8c2uhpU1UtQSlWEOOjQN2qppJoYZ3hOSJS3JAwnMJA4VD60huOjpc/u2i/WLajExMtYB1FR5tDD7YTw8f2jlFxX7KQhKS2Ik0ZRzP6Wh1NvRIBJYAByw3cmgRg6BNwT6L59ty8TFQfnBf1xH40+IjhE6/0zVk9Ep1FgAQOCRUGuUXKyXklSQUYlFgCUqoDqAwqx11gRi2aSgkmdITOSciDyMbMI5r9rTkzkqALYVAkkUNG0cnvhinaiahCitQYAmufJkkv4QeLFpPpl5aNehG6OXj6UyFJShL768TkKvTdD6V9IJYq6FZSwKSA4O/LJvf4L+x/E10y3qsqTmA+/XxjU2FO6KZI+liQSykLGem4c4Z2b6RbGv2ik7iKsxJLCrACBSNwyId2uSUy1lAdYScL1q1BWOZWS/zLWlNpC1TElSip2FXZIw0JDh+UdBlbYWVVRNDHIsfhAV6Xrdyz96UEnXCcX9QD+cTmlJUmNFTXaYkvXaOXi6JnBlpUXXVKlaFgxGFqUjywCUopaaqWKJUkqGFnoQogPUtllh3Qt2lsN2Tjil2gyVgezhKT+pJIJPF4rl1yFhyLZJYEZqUBXQqAYcoWOONjvJKKOh3rYLItLJUldCSAUlXHUHLgY57bLb0Kz0blAUDMSqoGgGE0CVB0E6AtrDz7HmrQMPRLzFFuwNDpqN0LLZs2JKitSF1DKwuUkahq0ZvkRZwdaRJZVy2xJKvpCJpUUmYk9gEAhKdA5FSMn4QLedrM6aqfgKUHCDQU6uHTSkNZ9yywcPSKBScmD13sM3Hi8ZZUoBKQSoE1djlq+QHH1iUYtbLTnGSokuG6eklrm1wolrZgauFMWb5aFItksAELSA2b8SC3eCO4wTe9+qWgy5b9EO0Mgo6hgetzVzajRVpkkrViUOAAokAaDgBu84rVkOi9XFfyZ83CVIGZxLfTcmr978ofyZaVVUoMT2i7ndTPLQxzi7bOVBhT9A98XHZ+WpAKFdUHJSlAepc90On8k3G+i5XZIlNVL8VMAOLHPI74nv2yhEtZQDk/OlKqy1hHJvMIIw13q1PJ8omtF8hQIKqHQqiieiLW6OOXvaOkn4ysAmgCQVKpo9E+Bjt2zf0aWc2eSueib0ikJUtClsxIqCEMx4OYrGz122azzzOMqXNwl0JZTo1xjG7qfLJotd8bdhcoiUFIUQQQRU/pUkljnm0Iymmx0vYixFOEyUlP4SVYTzS7Hvj2TsdYEdmyyP8AtJPuMS7O3yidIl9YYwkBQKklTgMSWJzzhuFwKBd9i+Xd0hJATISAaUlgAc6ZQNP2KsaiVdAhKjmUDCTzws8R7S7bWewqlpnBZVMBKQlL9kgFySGzEOZVrSoOH7wffGpmtdFdP0e2fRUwDdi/aMiz4xvjIwaR8+SUkkKllWjKZgdMklHgxh1KOJDLqdWYPWmXxi22T6L0JoZ8w0AolIy1Du2fKGVl+jyzJFVTV/qWP/VIpFFJISTkyj2eTLTVKEg79fEQDtPbFJlAJYY1MW3AP8I63I2ZsycpSe+vrBQuyUP9NFPyj4RnNVoVRd2fPdmu6etONEuYoOzpBOeeUW/ZnZ20CVWRMCiou6SOWYjqy7fJl5zJaeakj3wNO2osqACqfLY5MXfkzvCptdId/cqsqUjZm0n/AE24kj4wBtbcM+VY5qyEpSEh+t1i6gNBxyeLdafpAsSM5hPAJL+BaKft99IdntFimSpQWVKKKlmYLSTkSdIblJgSSOXmcUl0kuNYsV23lMmylJIKyiqXxHnq3/EVbG4ie7LWUTEk5A1HA5xmrLRme2q0Lc1CRuDD+2vjA0ueQaGJb0k4Zik6PTlmPKNLPa0IGVd/zlCjcjYW0spJo7EUADh9w3Ejvjz63iABxFWTmu4AAcue6kB2m1FRePJaoFGc7DbXZUgkEkEB2GQOoL5tlzBgAIOijXjHpnkuT8/LREmaYKSJyZPKmTUVSshtxY+UMrNtvbZeU9R4KZX90KZi4EmrjNC2XKTt/MUWnSJMyueHCrxGsM7HtLYmIVZlIJPaCsRFNMZpnFIuOwmfN6zkZ1q9QPDPwaLei7pIb7qW3WDYRoE4T5EHnEpUWin2mT9HZFpOC1KlkhmUMPdiA+eMLF3JLQXSpC60V0gL7xUCNLxkykqpLQxTuyqflxoREM6UkpHVSkDIDR9WG9swICC7+R1ZQEBgwHiz72iZVqD0Ne+vGKxddoUF5skPk9d0OxaQasPSHJDIWoEMXicyE6q8/hCksrs57t/LfEE2dhBd9aQyYrQ4FoljJZfg/rSNZ1tlkEErL6hI+MLJMyWc1KHcPcTBiVST7fmB6iDYtGSrb0YSQgLSlQcrJBKerRk6514xBI2yt8tRVZ56gh+wshYHAJW5Hc0MkXckpKQXDv8APhCyfsgouQoV3g+6CD2Q7Q7aWi1mWZ0qVjlhQSQFAHExLjFnSJkfSTeSilJnoQMnCEwstWxto9kJVyV8QIBOy1pSayieTH0MDaDouUrbS0sMVsUTqQpIHg1IyKd9iTv4a/6VfCPIHIPFH1BC+9ZqkpLEjkYyMhl2BnKdo79tIUQJ84DcJivjFGtN4zVzjimLVUZqJ0G8xkZBkaJrMnq/EfEwRfUw9MoOWAQBXIYE0HCMjIRjLoEEbz+ye6MjIb2KDjIRsNY8jIoMgu/e2n9KfQQqEZGRJDES4klxkZBXYGRp9qIkH3ehjIyMBkmkCaxkZGYCw7LliWpUehh5aD2eXvVGRkTkVXQPeXZk/wA4/wDMxCkfdD9Sh5ILeJMZGQiC+yK7Bn3wcBQxkZDk/ZHKFDzgi3F0JJqSk11oY8jIyC+gSfkIGMZGRvYEYFQTZ7bMAotY5KPxjIyAgluuS0KVJmFSlKISGJJLVG+BLXaFDJR11PCMjIu+iYEqYXzPjGRkZCmP/9k="/>
          <p:cNvSpPr>
            <a:spLocks noChangeAspect="1" noChangeArrowheads="1"/>
          </p:cNvSpPr>
          <p:nvPr/>
        </p:nvSpPr>
        <p:spPr bwMode="auto">
          <a:xfrm>
            <a:off x="1524000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4818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GwAAAQUBAQAAAAAAAAAAAAAAAwACBAUGAQf/xABCEAABAwIEBAQEAgcGBQUAAAABAAIDBBEFEiExE0FRYQYiMnEUQoGRI1IVJDNicqGxFjRDU4LBBxdEdJIlNVRj8P/EABoBAAIDAQEAAAAAAAAAAAAAAAIEAAEDBQb/xAAnEQACAgEEAgIBBQEAAAAAAAAAAQIRAwQSITEyQRMiMwUUI1FhQv/aAAwDAQACEQMRAD8AoJKqo48g48mjzzXfiZ/86T7ocgHFlufnP9UgLrjyuzrpBBVVFv20n3TxVVGUfjSfdR8pvzRQ3RA2w0hzqmpI0nk+66Kmp/zn99UzL1Kc1luSG2XQT4mcDWaT7pzKqe/7eT7oZabjyut7J7IJC4EM0VWXSJDKmcj9q/7roqaj/Nf91xtPKN2j7orKdx3c0LNthUhMnqL6yv8AuiumnA0ld90uDl/xB9E9rY/zk/RS2RJEd89Q1zCZX79VCqqqczzWmkAszmrOVkJbuLja5VRO0OmeL8mfVHBlNEuGrmIF537dUYVcoGkz/uhRNgaNWg9EfixBtmsb9kFsOhnxk/KZ6cKipPzyldjlBPpAb2CL8Q+3la4j2ClsukDbLWO2dL90Zr60j1Ov7ofFkJ1v9SmZ3A7tv7qclUGIrOcxHu5IfElwBqTvvdBcSd3fySZa9w5wI6BTkukTYmynMXVb9DbRFsQ3z1Ep+tlCjBBd5n6/vJ2htz15lXySiW14FvPIbdXrjKrKbXP1KA1oF9GgIjWi1hb7K1ZVJBxWuIBz2HYJ3xsvJ8h9kxrLR8/sk1pJF7+xV8kpD/j5/wA0qS7wx+UpK+SVEy3wji6Rz/JmkcRccrpoiY35/uU6reI6mUSNJ8xAJKqanSpeLadyt2kxVMsnGAHV4/8AILvHpgNSCqd1rAjcpAkAnXRDsD3Fu6vpIx6cx5ANJKLHPVPbmio3ke1ij+GMLbIwVcrbvk9N+QWxpqFjR5d7brWOFVyA8lGCfiMjLiSB7Dfmdl0Yg4NDgAAe91qMVoWCTO1jXA+oEbrP1mDgfiU12C9yzks5YV6LjkBOr5MoIIN9NlxtY82s469FHDXB/CILXE2ta9/ZT6fDal48tJO7/QVl8Un0jXfH2wfxDyfU6x01XM5BO5/1FWDMCxV9suHy9r6KRH4Yxh//AEjW/wAT1Fgm/RHmgvZUNfsbC3dODrkabdlJrcNqaCfgVbmtkAvYa6KM9jmG5Jt1CHY06YW5NWhwJ12+yIXG25Hso7MxOgspkFPJKbC2yOGJzdIGeVQVsGwu5OvdEyv3J+imUGGtkrmw1cz2xuGhbpqtbTeGcIDRmZI/+Jy2WkkYvVxRiLaEEgJgAAFiCfdeiNwTBmf9I0nuUZtFhcXppYRbqj/Z/wClfvV6R5xa40N9eSNFC5xNo3m/RpXozXYfELNipx9AumupI/S6Ee1la0kfbBesf9GBZRVBAIpZiDt5SpMeF1rtG0Uv1C2pxWmb/itHsgvxymYDeYWRrSwXszern/RmI8FxMgObR5RfZzgpUWA4rm1iiaO71cHxDSD/ABCfZDPiGm6uPSwVrBjRX7jIyHH4dxFwIdLA3pzRP7M1AAL6plx0CK7xLAPSx5QpPEoP+E9F8eMr5sov7Py//Kb9kkD+0X/0vSU+PGV82QwFdaSslvyeUCHDmVtaY3PLHOuSfZSakD4qawJ85N13DQ5uLMuRYg6fRKQGpjj4cgaf2zioNdhLIjkZKe61LyQST01WZxirArKaFu8sov2bdbQjbMHKjYYVE2KjY1vIABaCki/C+mt1RUZ0Z0V/BIMui0XJb6IlbBmuLXCrJKYFpBCvphfXZQJGi5CjREzO1mHOuHs8rm6g8wVY4X4lqKSLhYkDIG7TNGpHdHma22qr6iIPNwNVcXTBmrRcDxlh5F2PeR7Ib/GVKDZjJHFY+sw97HOkpvUfU3kql8rzUCMMLZhu06D3Wim2YuFGrxCubitS+pDXMAGXKddlEIbaxQcM4oogZBcl5vl2R2tueeh6LnZVc2zo4uIIY2MX8o1RMJnaJXtkIuHkBFibdxI0VfTRcStewavJJAC0017zPUv6GgmYyRos4gjax2UWaoxOMfh1TsoHJRZqiGnFvi2l+2Xv0Q3YhLHTSTmJz2MFzyTsnXYilY52L1IlMctRIHDkToiCse7XjvIP7y5BQxYnhxfM7K+VxJc35SOSitom4dViCZxMEtg15+U9Vi8lOjVY2S+K53zu+6scOhEgBeXHXqoLqM077uN476uPLutLg+ECrp2yw1Tgw7ERha4vtyBkuIWGkp3MN9CotbRxNYSBsFfs8O/hO/WZb33sAolbgYjYXGeU2HZbOPBmpGUG2gCdmPNcN5pXMpnFzQ6zi5uXKitojzm/kkpyp0NRjaBZ7DSyE+Q8ipnwDPmlcV34GEbtJQ7mFtK7iO6pKx+Cg/IkpvZW0y8j81bK5pBBdoBy7IlGP/VYXciSmfo6KhbXyxVYJdG2QQuIOZxdYgdwq6Gdjq+mmlkkZUF7crA6zSCbHRE8O18FPKpLk1VU7LG8/RYOpnMmNZybhsgDewC3WInLG73XnEpJnkcN85IP1TGljdmGeW2j1bD3B7GkHcAq8pj3WS8LV7K6kaWkcVgtI3mO61ED7O7IdrjJmyluSJ0gBYq2Y2cdQpxd5Vm8brhQzse82jf5SehVSLVEieUBBd5hduyppsXhzXzg9k79JyOF2QuI6hVTKbRZ5RlN1VYtRMmDXgWlbs7miNrKl9skJAPMqRGyWYjiWA5qLgoi4Q17qWVpbZzZDsdFILAwm+/uu0IDH1DWkEcTc+ykyNN7nKdElN/djsPEjx+u5GtlSVdZNRVV4WixcddQT7FaBodmBI5qso8NrMW8TUmHsIGGucZapxGuh9IPUrbSr7mOq8Ctkiimgp6qSPhg1J8pdc3AV++0lJLABZroy0XHZelzYFh01E6mdSRBhBDbMF2nkvNcTqG01U1sj2tF+ECdiUxmiLYqpkfwrKZMPdG42yvvr3VrVUzKqJ0TwP3T0Ko/DZ4VdUwXA1IHfW4/ktI0a7hL5FTNoPiyqoppI81DVXL26MJ59lq/DWIU0NJHTOeOM0axgaqhxGkFRFnb+1aNxzHRcwmtEVZDUlmaW/DfYam+l0eGeyVA5Ybo2j0QVg4RAjk1PRVGMYrBTxFkxcwvuBcKza6oMRBAGlzcrIY5O+qxRlJJH+ys8nkm8k9sbFMcbZEo4yxr+hcSFKawneye1vlton5epXP7OguqBFjeq4WdEQtC4R9laRVgsvYJItkldEs87hoBFLPI4vMr3GzXH0i6kuo6Z9fRSPiaXsIsemqnVbBxZgObio8mlRTH96380CySlIKWOMUWWL3FJI4akNJXnMfmBvz1K9PqGhzHNPRec4hE2nxOVjPRmv7J/RyW5oQ1C4TO4fW1GHVLailkyuadRycOhXoeCeJ6WvaGyuEE/NjzYH2XmwsSTsURjsu5T+TFGaF4ZZRPZ+KDHe4t1usN42xKlkgdStkEk19mahtll5MUrvhxTNq5RDyaHKECS45QXHmsY6fnk1eo4J9LDxmggXI3VvTsqYAHRSG35XahVeFytZUNgc7zSah3Q9FrKSIOZqzRKZouE2bY3ujZHpsScHWq4nRjk4bK3ZPEYg8OadLixRqKhZJna5oLSPSRuq7EcCEEnGo5HRkG5jJ8pWe40H4SC905cAbyX/kp5ba126FQME4w+I4zQzzgixVs4EnYJLJ5sdxv6oig2cRvrzTcInmiZWOizRgVFxKNQHdFKLBuRf3Vx4Ap4aqDGoKiMOidMLtPstdNzMzzyqHJzFPFNZHQxRspPxprxmoDvLH3I6rBeN6WWbAbCNz5myNLS3c25raYhDFTVtTQh2eJpA13F1l8VE8HCgcc0bHZmv7d005Ndi6itrr2YnAsfmw2qa+dhka0+a++1l6JheO4diLBwJw1/wCRxsVmMdwulmpYZzGGOc4tc9g3NtLqtqfCmJ0bG1FIOPE8ZgY97K5KGRX0ZJzg+Oj04EW0IN+h3VDjcMrOKKSYwvlbdsjeR5/zWKjrcVphwuNUxkbtN1JgrcQdxGyzPlAGgcd772WUsTirTNY5N3DR6H4dmxF/gOprpKtkjorkXPm/1Kh8IPlMpbNI95eMwfIbm/T7K68MNP8Ay/xdotkAuCeZ5qmwIFlPSzt0s2/vZZylL2Vjgk2a4CwSXQQQLcwldRGrGkJpb3TnFcvoogTlkl1JFZDIVLy6eZu1nFAnIBpyfzKZVR2nnP7xKr6wjgwuJtZ17nkl49jGTov6geq19l5riBJxKozbh5+yv8d8SPllkpcOdlY1tnS9T2WRZJJme6dxLy7cnUrq6XFKLtnLzTT4RKF3aWXcgDb3QmVABtlPunulBIHTquhYrQeJkclr2DgjcNrBlBDG8yVA4gBu29+yR4szg25I+Y32UIWeGuhOJwtDgQ2+p/MtzQNvGvOOI2nkY8C2Ug2G+69Fw9wcwEaXF0hql9kxvB0XVB63fwp1aLx2IvYodBpIf4U+sccmiSbGiupB53jKBe2qkvDQW33/AKqNSkZ5A6+4Up2Q6ZnEbJOb+w3j8RNtc631R/CmKfoyXFGMhMs8kwLByA6lRmbmxBH9E3AHBldiAc4Nu+97XNuwWundTAzq40SsTp6qpq3Vznn4gt1A0HsoEnxM0DGS0zQ619eqs8RgfUk8B80MZHmubudbn2QZmPfD5nuDsvlPSwTT7MUuKMziLTJhs7ALOZ5gOhBVr4eqONhkYDieGS36clAoryuPE3fcO+q74aPw889E7QsNv/E2/os3zF/4DdMu6qliqmEPYLkWDrahVUuBwsopgLmWxIceSur3G6FVPtA+5+UoNz6DaQDwtKW+BcUizfLoT7qtwNubBmE65bED6qZ4Wmid4Jxs2uW2aX32UTAA1uFNEb8wkhzjsQbEKSTaBg1vNFSOc6liPPKAfojXKi0V/hhbk539Ue5VLk0Z0grhC6Smaq0Cztu6S5qkrBM/Vt/WZgBzN1i8bxQTR/C0/pBJe++/ZWXi3GclRLR0r/MXESPHTosm1r3ehpKZ0um53yM9Tn42xOi7XB7D5h9iuutI/MLA7kFdMLm6yEi+wSAhZq4XPTkuokc4dlbbKx4+qdFHG3V5Y49SUwTMaPKy3skC9+ujR1V9FBpJYdLguPQCyE6Z1raNbfYc0NxA0Zq7qnOY241sbbqmy0NDrytLhcFwu669Kw519OVgvNSLAg+4W6wipe+GF1x5mBJaq+BnA+0amhP4v+lFqz5NQq6imcZSOI2+XZFqp3cOzykG2OegFOXCZwF9hsperiLgKtp5SJ3EsDhbR17KxY4PDTmNwdjqlcnkNY/E45uU/huAvuDopHhWlfV4rWMYWh3qLna2CDNawvrryR/Bc7YvFb4NjNTuLR1sVtpleQz1EqgaHF8MNJFEYpiXufaQ8iCqDGrx0j8o82UgkcltceH6nnPyuB1WMxWXNTSANvZpv3TuRJMVxNuNmZwmxYy+6dXfqGPMqALMnaH/AFHld/JDwcmzBbbdWGPwcXDxM1t305z26t2cPsl0+eQ30Wgab35J0X6PbnOIXJL2iMDa3O6h4RUfE0EZLsxYMjiOdtj9kPGaz4OnitC6V0srWC3yjmVUVUyN3CzcUeHUEFHLDBSRsgksXsa3R57rLY8/CYG1sEFPkq4o2ujDWkNa1xsVsac/qoBPILCeI8kWJzTy3ELW5JSBrkcP9im8tKIvityJeG3+EBO+YqQo+GC1Gwnck/1Uk7pFcDj7OG/Zc0XSO9k3QIgWzuiS5cJKcFHjVUwCuqHEFxMh1Pum5pCPLYBS6to+MnP77v6qLJI1mgGvIBd5ccHJbYNzCR+JISmANLrRszdTddDHym8lw1FdZg4cYAAVkGHKzkC7smODnauNuyJowaD3TSd+ipkB+nYLoJAubFpTt+v0Sa0AFp9whINdoLdVYUdfJDAM0wYGCzQNyq49+q7QxmatYzfO4AaLLJBS7NISafBtcJZVVETZXTuaHjSwsbKynw6UxExVLy7943upVHShsLYwLZQAESdhhYXDYclz2lZ0l0QsFqGy0T6Z2k8M34gcNNeinsEV7NaWm+4VJhTmvq8SPSVmtt9FaZzp5Ta/IpLOqmM4fAluBt6r9Bso+DzfDeOMFJIHHE0dvonNcHNJIde/NRKmnqTj/h+rp487KapJlNwLNK00v5DPVfjPWMbYX4ZOG7hpssZwDNSuc75mrd1bc9K8bgtWOonh0GXSw0P0T2T0J4pejEEinr3xMa4n8oCuG10IiyyNJuCC0jkpBoX/ANo4WwvbG2cEOJF9QrLGMEqxG2VjY5Mm7gLG3dY/GmrQcslOjG4LN+ja0wPuIJDkDjy/Kf8AZWviSkdVYcDE5zZIXB4yndSKnw9NWNGYiPL8w5+31UkYBXxwCE1ofnFmsc30juVcoO7RSmqpmqwx7pMNikc67nRtJIHNYzFCX1OI5zmAFrFa7Cn5acU5c28bA245kLI402WnrK10jMrJT5HdUeotxB09b6OYJOX080V8zopSAexViCCN1lqJ02H1EMrL8OokIeCdDqtUcoulpwcWMxlusYXdlwnqulcNrIS6OXHVJc06JKFUeQ1rnyV0+TRvENzy3TYabnuDzKmVMdquYuGnEOgSZqbL0KXBxrAPblbZCDSSdPqp0kWZqDwyAbq6JYFsJA1GiY6K2il5g1mpQ5NfrsqoiI3DF010Z3BsEYprjZDRYLhA34nTQouGvZS4lSyyWyNdqRsmO2zOHshStuy3PLb7lBNWg4upJnr9O0BrSCCCLhBxN7WQuA5qB4WrTWYHFI8ZXMuzXnbRR8WrM0nDvoBcrnONM6Kdqw2EV1FUYOYY4rVME7mzEttmJ21RDZgvly/W4VR4acfhK0aZXTB/forJ7vLpe3OyQz+Q1g8SZFI0tuRf2UrC2NrKl8ZGsBaWnqq+O2VuVrfcFEwuugoMQmfVzcEOAy6Zr2V6Z1kK1KvGz0HEfEEWG08Ymgke99mi21+6oKA6ucBYOeXW6XVTj3ifD8RhdFAZXPzNDBksAL7lW2HEOYD2T83bEcaoDil4ZYKpu8UgdcdFsI3sexpvdrwC09eoWXxCISQPYdiFIwjGaakwJs1ZM0SxXjDSdXOGwVQdWTJG6ZaMDActvS4t/mpDGtMr72vlXn9Hi2Kgvc4Ne2R5c2+hFyr2PxJTRUs9XWh0JiZ5mfn7goo5YtgPHJcl1LShx4sJyPbs4LGeI6iZ9Q6CpayNlw4Enmtdg1W2sjDmXLSA5vWxFwsz/wASKEmGmqYmEvbKGvsLnKeyLLHdEmJ1IofDwfV1eSbzQU5c+MEcyVqTYqkwGWngp2RmJ0Rm8weTfP01/wBlcka6pPI3fI1jquDj9Am6WXSE1yzNDuiSakoQ8vqWk1kzjtnP9U3QDRdrX/rc4btnKCCbL0aOGFMh6lDdLbmmuck0DchQhyxOrtlx5JINtAnuN9ymPfyCotDZCBshBtzmdyTw0jzu26JstnXt1Qlg3kEF1yANAEIuuOe10Vw27IExtoB7oGEa/wANVop8Djjv59Toe6iVEss7iQfWbD2WWYZI5QBI9oO1itXgsPEbETNxLjS/y6pHPHanIcxS3cFxhkHw0Aa3XMLuUl2ouf5HZNuRIACAALXKTicpOYOFlzMj+x0cHgOY8Boa12ltyoVSYnVrWTOaC703O5Rw+zr2I5WUStp4qyUtfcc2uA1aVWLyJm8SS+mijilIbZ1r3WxwN+akjd1asCZa6kjfFLH8RCRYPbu33W58OH9Rj6WFk7jE5dllV+ki2llisRp2txQl1wCLhbaqF237LJY7H+NC69jmtdTJwgkT6EZo2uAtlGgUDxqyQ+GqwwNJe0Am2+W+qsMPd+CG22R5QHQvBaSC0ggjcJeC2uwqtUXnhWph/RlI0MLTwGOFhuLImPYjR0NI6StOUPJY0lt7kjZUfgmsE0T3A2YwBjG/lA5J3jC9eIaaOXhuDg/MBey6MppRticY/aijfWVlB4fmip8PjqKVxH63bWNxdpbuFf6m175rC91GoaeogoY6OpquNBHJxGx5bAu79VKN76fW6TyzUnwNY4NLkG49Fw7J57hMI1WRqcSXbJKEPLK2Misnt+cqO5xJsFKro3urJzmHrKC1pG4XozhjA0DU7rpO2icQuE6KEGEgLlvmdp0Ti0bnZM9RvyGyploa67jrsmkc0cgW1QXDqULCQzkSozsuXY576nkpLmOc1xFhZRy2wJPpG6AJAZSGNDn3uDoFdYJXsjHCc8N5tv1VOL3zP0J57oeXLIHN3J1vzQZIqcaYUZbXaPQaecyuBOhtfTmjlxvvcW56LM+F6sy1QgLyDlJDSb2WmMbiLFwce4XC1ENmSjsaeW6FjC7z+bRAmkyzhxv2T/MHE3smWJl1Hb3Q4vIPL4klzw6nmsRqwrSeHHfqcQv8oWYkja2CUt08hWk8OuBpIj+6E7iEn2Xk4uwDost4kh40DmOJA5kGxWqdqPos7jjbxvsrn0FEpsOwia34OJ1DD31R6ugxmKIGKvM4B8zfSbdbqRhTzZuvK2isZzOA3gBps7zg75eyWTph1wZbwlU4nRSBr4nMp6vO+OR/zOB1stVFHJJNxZ3EuOyjz8d0bRRRta+IeUSNNtTqB091PYXFgzNGb5gOq0yzvhPgDHGgt1w7brhJ/Klp0WRqIm/dccf/AMFw6bBcJ02VkFm7lJM+6ShDzSqa74ua5+cplrbq1xSnfBXzRysscxPv3UF8fVelo4ZEPdIDVHydd0x4LWk212VUQA45iWt1A3Sygeye1paLfdNfoqLQxx5IROvZFAvp9yuODS7yekIWEgLhciw5oUjc4yA21ubcyjSE2yt3Q8uXQ8kBYJjC0WcPLzCFK0scARrdSXaoEzwXNtfRupKplk/wwcuMNd1Y5bEnzA5licEJbiALb3MbhcctFsIXBzGknXKNSuNr1/KdTQv+M4866HmoeJVwohFIWhwc7Kp5I67dFS+I/NDCHWFpNVlpYqWRJm2oltxtkmnxVlXmijAOew9ltcAOWnaOi888O0Ms1XDVmO1OH2BtuvSKCPguDbJ+UFCVIRxyclbLku8oJ2VHi4zM05kq4v5foqnFNgs5G0eypwqWJrmt4jQ4Gx1V+Cx3pewnrdYp7eHXSNsLXupgfY6E+yVkuTS6NUGknS33RAwDkso2Z4Ple4fVHbUzjUSv+6Es0hHdcsOioW11SNpXfVPGJ1Q3eD7hQhcuAPRNLewVSMVnHysP0Txiz/mhb9CpZCyt2CSrv0uf8gfdJWQoY6iPEXy0NSclQ15NPKef7pKrZYnMe6ORuR7TYtPI9EKsIFXMBcWebnop7JjicBuR8bC250/bM6/xBd7Dl52yOVlx/wDUSA5o6IMou5qkg6XG5QXsJKYZgAkAB7oJBudUcAkknkdVxzQN1TIAyW0GyG/0m30RXg2QH7WQhIGNfdcdc6dU6ya86Hqs2EClOVotzQ5G54z1bt3C6/XzbgIbBe5JNidlCE7BTavaL65Xactlq4j5GOtpbZZ3DYmxSxho1LSXLQU4BgZe405LkfqKrIdPQeAQhupF2nsUCXDXYvVU1MHWj4maR3QBGI10I+qnYEcuJMvzBS2nlWRMazK4NFx8BHHFHFCwNZHbIByVjG3IGk72RI8ptsi2aR2Tz7sVriho9O6rMQ8zgFZvcANFW1wyxPkNhbqgky4oyshz4hMTyKm0szYZM5YHKFAM0kkh2c7Qo50ssfZGSKuobUPDmx5bc0Np21TpLcP6LkYuQFUuS4sdYpIvDNr2TCLIKCTGG6bmI6ohTHKyzmc9CklokoQZjuGF1RKQAyQONncj2Kz341NO1zc0c0bsw7HuvRZRFVSPjeQW5jrzCo8TwlnBdLUQl7I3fKcpI6L0OXTp/aPZyIZWuGVQp34ix9XQw7AmojH+Geo7HdV7mNeNb681MqLYHisMsL3mknaHZSdch3B9kCrhdTTmI2c2wcx42c06gqYpN8S7ByRrlAdGtDb3sgyDUlHLb6oEuxC0YBHe65ugPOqI9BedboGWhrjZDOxunEphNxosw0Ddq3KFJpMPmqzdjfI3ckplPCZXhguCdyr+ljlgY2OOYZRtmals2pjjdJ8jGLTyycgIKF9O9j3PBtfQc9FZ0pvTsJuOxQw6RzSJMh72T6dwbEGFwuNLFcrU5PkluZ0dNj2JoIS62uuvNFoXuirY3gdQg200J9k+j0q2ufYBoNz3WWJ1I2yeJenE5mODGQyPdyDBcp02JYi1mb9G1QaPmLLBXfgo0pqHWfGKku0c78vRbeR0hbYujIPsV0YR3RuxCeSpVR5EMcnF7wF3vpZQ6qrqK1x477MPyM0C0XiqjiixdzYMhGW7i3Ym6o+Fl3alpNp0bRdoHGPKABYBOO6eGi2yTwOiBMjQ15uESnPmCEQnw2D0QJbOa10AJFiFAe3VTy69M1Q3C5VyJEEWobm23R8q49uiA0AaJJ+RJQllnT/3yf8AjKkY3/7a/wDiKSS9VLo4hjPF29H/ANr/ALIFR/daD/tgkklcfmzTJ4oFyb7KPMkktWZER6A/1JJIGWhh5pg3KSSzDRPwn9sfZW7dz7pJLg6v8p2NN+MI7f6IR2SSS/oYj2yTHu1J37J3ukkix+RWTxLPw9/eo16BD/cvokkujDxOfPyMrWftJP4j/VRJdh7JJJeZvDojhcekks0WxjlyL1pJIwS1b/d2+yjOSSVyKiIbJp2SSQBjUkklCj//2Q=="/>
          <p:cNvSpPr>
            <a:spLocks noChangeAspect="1" noChangeArrowheads="1"/>
          </p:cNvSpPr>
          <p:nvPr/>
        </p:nvSpPr>
        <p:spPr bwMode="auto">
          <a:xfrm>
            <a:off x="15240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34820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GwAAAQUBAQAAAAAAAAAAAAAAAwACBAUGAQf/xABCEAABAwIEBAQEAgcGBQUAAAABAAIDBBEFEiExE0FRYQYiMnEUQoGRI1IVJDNicqGxFjRDU4LBBxdEdJIlNVRj8P/EABoBAAIDAQEAAAAAAAAAAAAAAAIEAAEDBQb/xAAnEQACAgEEAgIBBQEAAAAAAAAAAQIRAwQSITEyQRMiMwUUI1FhQv/aAAwDAQACEQMRAD8AoJKqo48g48mjzzXfiZ/86T7ocgHFlufnP9UgLrjyuzrpBBVVFv20n3TxVVGUfjSfdR8pvzRQ3RA2w0hzqmpI0nk+66Kmp/zn99UzL1Kc1luSG2XQT4mcDWaT7pzKqe/7eT7oZabjyut7J7IJC4EM0VWXSJDKmcj9q/7roqaj/Nf91xtPKN2j7orKdx3c0LNthUhMnqL6yv8AuiumnA0ld90uDl/xB9E9rY/zk/RS2RJEd89Q1zCZX79VCqqqczzWmkAszmrOVkJbuLja5VRO0OmeL8mfVHBlNEuGrmIF537dUYVcoGkz/uhRNgaNWg9EfixBtmsb9kFsOhnxk/KZ6cKipPzyldjlBPpAb2CL8Q+3la4j2ClsukDbLWO2dL90Zr60j1Ov7ofFkJ1v9SmZ3A7tv7qclUGIrOcxHu5IfElwBqTvvdBcSd3fySZa9w5wI6BTkukTYmynMXVb9DbRFsQ3z1Ep+tlCjBBd5n6/vJ2htz15lXySiW14FvPIbdXrjKrKbXP1KA1oF9GgIjWi1hb7K1ZVJBxWuIBz2HYJ3xsvJ8h9kxrLR8/sk1pJF7+xV8kpD/j5/wA0qS7wx+UpK+SVEy3wji6Rz/JmkcRccrpoiY35/uU6reI6mUSNJ8xAJKqanSpeLadyt2kxVMsnGAHV4/8AILvHpgNSCqd1rAjcpAkAnXRDsD3Fu6vpIx6cx5ANJKLHPVPbmio3ke1ij+GMLbIwVcrbvk9N+QWxpqFjR5d7brWOFVyA8lGCfiMjLiSB7Dfmdl0Yg4NDgAAe91qMVoWCTO1jXA+oEbrP1mDgfiU12C9yzks5YV6LjkBOr5MoIIN9NlxtY82s469FHDXB/CILXE2ta9/ZT6fDal48tJO7/QVl8Un0jXfH2wfxDyfU6x01XM5BO5/1FWDMCxV9suHy9r6KRH4Yxh//AEjW/wAT1Fgm/RHmgvZUNfsbC3dODrkabdlJrcNqaCfgVbmtkAvYa6KM9jmG5Jt1CHY06YW5NWhwJ12+yIXG25Hso7MxOgspkFPJKbC2yOGJzdIGeVQVsGwu5OvdEyv3J+imUGGtkrmw1cz2xuGhbpqtbTeGcIDRmZI/+Jy2WkkYvVxRiLaEEgJgAAFiCfdeiNwTBmf9I0nuUZtFhcXppYRbqj/Z/wClfvV6R5xa40N9eSNFC5xNo3m/RpXozXYfELNipx9AumupI/S6Ee1la0kfbBesf9GBZRVBAIpZiDt5SpMeF1rtG0Uv1C2pxWmb/itHsgvxymYDeYWRrSwXszern/RmI8FxMgObR5RfZzgpUWA4rm1iiaO71cHxDSD/ABCfZDPiGm6uPSwVrBjRX7jIyHH4dxFwIdLA3pzRP7M1AAL6plx0CK7xLAPSx5QpPEoP+E9F8eMr5sov7Py//Kb9kkD+0X/0vSU+PGV82QwFdaSslvyeUCHDmVtaY3PLHOuSfZSakD4qawJ85N13DQ5uLMuRYg6fRKQGpjj4cgaf2zioNdhLIjkZKe61LyQST01WZxirArKaFu8sov2bdbQjbMHKjYYVE2KjY1vIABaCki/C+mt1RUZ0Z0V/BIMui0XJb6IlbBmuLXCrJKYFpBCvphfXZQJGi5CjREzO1mHOuHs8rm6g8wVY4X4lqKSLhYkDIG7TNGpHdHma22qr6iIPNwNVcXTBmrRcDxlh5F2PeR7Ib/GVKDZjJHFY+sw97HOkpvUfU3kql8rzUCMMLZhu06D3Wim2YuFGrxCubitS+pDXMAGXKddlEIbaxQcM4oogZBcl5vl2R2tueeh6LnZVc2zo4uIIY2MX8o1RMJnaJXtkIuHkBFibdxI0VfTRcStewavJJAC0017zPUv6GgmYyRos4gjax2UWaoxOMfh1TsoHJRZqiGnFvi2l+2Xv0Q3YhLHTSTmJz2MFzyTsnXYilY52L1IlMctRIHDkToiCse7XjvIP7y5BQxYnhxfM7K+VxJc35SOSitom4dViCZxMEtg15+U9Vi8lOjVY2S+K53zu+6scOhEgBeXHXqoLqM077uN476uPLutLg+ECrp2yw1Tgw7ERha4vtyBkuIWGkp3MN9CotbRxNYSBsFfs8O/hO/WZb33sAolbgYjYXGeU2HZbOPBmpGUG2gCdmPNcN5pXMpnFzQ6zi5uXKitojzm/kkpyp0NRjaBZ7DSyE+Q8ipnwDPmlcV34GEbtJQ7mFtK7iO6pKx+Cg/IkpvZW0y8j81bK5pBBdoBy7IlGP/VYXciSmfo6KhbXyxVYJdG2QQuIOZxdYgdwq6Gdjq+mmlkkZUF7crA6zSCbHRE8O18FPKpLk1VU7LG8/RYOpnMmNZybhsgDewC3WInLG73XnEpJnkcN85IP1TGljdmGeW2j1bD3B7GkHcAq8pj3WS8LV7K6kaWkcVgtI3mO61ED7O7IdrjJmyluSJ0gBYq2Y2cdQpxd5Vm8brhQzse82jf5SehVSLVEieUBBd5hduyppsXhzXzg9k79JyOF2QuI6hVTKbRZ5RlN1VYtRMmDXgWlbs7miNrKl9skJAPMqRGyWYjiWA5qLgoi4Q17qWVpbZzZDsdFILAwm+/uu0IDH1DWkEcTc+ykyNN7nKdElN/djsPEjx+u5GtlSVdZNRVV4WixcddQT7FaBodmBI5qso8NrMW8TUmHsIGGucZapxGuh9IPUrbSr7mOq8Ctkiimgp6qSPhg1J8pdc3AV++0lJLABZroy0XHZelzYFh01E6mdSRBhBDbMF2nkvNcTqG01U1sj2tF+ECdiUxmiLYqpkfwrKZMPdG42yvvr3VrVUzKqJ0TwP3T0Ko/DZ4VdUwXA1IHfW4/ktI0a7hL5FTNoPiyqoppI81DVXL26MJ59lq/DWIU0NJHTOeOM0axgaqhxGkFRFnb+1aNxzHRcwmtEVZDUlmaW/DfYam+l0eGeyVA5Ybo2j0QVg4RAjk1PRVGMYrBTxFkxcwvuBcKza6oMRBAGlzcrIY5O+qxRlJJH+ys8nkm8k9sbFMcbZEo4yxr+hcSFKawneye1vlton5epXP7OguqBFjeq4WdEQtC4R9laRVgsvYJItkldEs87hoBFLPI4vMr3GzXH0i6kuo6Z9fRSPiaXsIsemqnVbBxZgObio8mlRTH96380CySlIKWOMUWWL3FJI4akNJXnMfmBvz1K9PqGhzHNPRec4hE2nxOVjPRmv7J/RyW5oQ1C4TO4fW1GHVLailkyuadRycOhXoeCeJ6WvaGyuEE/NjzYH2XmwsSTsURjsu5T+TFGaF4ZZRPZ+KDHe4t1usN42xKlkgdStkEk19mahtll5MUrvhxTNq5RDyaHKECS45QXHmsY6fnk1eo4J9LDxmggXI3VvTsqYAHRSG35XahVeFytZUNgc7zSah3Q9FrKSIOZqzRKZouE2bY3ujZHpsScHWq4nRjk4bK3ZPEYg8OadLixRqKhZJna5oLSPSRuq7EcCEEnGo5HRkG5jJ8pWe40H4SC905cAbyX/kp5ba126FQME4w+I4zQzzgixVs4EnYJLJ5sdxv6oig2cRvrzTcInmiZWOizRgVFxKNQHdFKLBuRf3Vx4Ap4aqDGoKiMOidMLtPstdNzMzzyqHJzFPFNZHQxRspPxprxmoDvLH3I6rBeN6WWbAbCNz5myNLS3c25raYhDFTVtTQh2eJpA13F1l8VE8HCgcc0bHZmv7d005Ndi6itrr2YnAsfmw2qa+dhka0+a++1l6JheO4diLBwJw1/wCRxsVmMdwulmpYZzGGOc4tc9g3NtLqtqfCmJ0bG1FIOPE8ZgY97K5KGRX0ZJzg+Oj04EW0IN+h3VDjcMrOKKSYwvlbdsjeR5/zWKjrcVphwuNUxkbtN1JgrcQdxGyzPlAGgcd772WUsTirTNY5N3DR6H4dmxF/gOprpKtkjorkXPm/1Kh8IPlMpbNI95eMwfIbm/T7K68MNP8Ay/xdotkAuCeZ5qmwIFlPSzt0s2/vZZylL2Vjgk2a4CwSXQQQLcwldRGrGkJpb3TnFcvoogTlkl1JFZDIVLy6eZu1nFAnIBpyfzKZVR2nnP7xKr6wjgwuJtZ17nkl49jGTov6geq19l5riBJxKozbh5+yv8d8SPllkpcOdlY1tnS9T2WRZJJme6dxLy7cnUrq6XFKLtnLzTT4RKF3aWXcgDb3QmVABtlPunulBIHTquhYrQeJkclr2DgjcNrBlBDG8yVA4gBu29+yR4szg25I+Y32UIWeGuhOJwtDgQ2+p/MtzQNvGvOOI2nkY8C2Ug2G+69Fw9wcwEaXF0hql9kxvB0XVB63fwp1aLx2IvYodBpIf4U+sccmiSbGiupB53jKBe2qkvDQW33/AKqNSkZ5A6+4Up2Q6ZnEbJOb+w3j8RNtc631R/CmKfoyXFGMhMs8kwLByA6lRmbmxBH9E3AHBldiAc4Nu+97XNuwWundTAzq40SsTp6qpq3Vznn4gt1A0HsoEnxM0DGS0zQ619eqs8RgfUk8B80MZHmubudbn2QZmPfD5nuDsvlPSwTT7MUuKMziLTJhs7ALOZ5gOhBVr4eqONhkYDieGS36clAoryuPE3fcO+q74aPw889E7QsNv/E2/os3zF/4DdMu6qliqmEPYLkWDrahVUuBwsopgLmWxIceSur3G6FVPtA+5+UoNz6DaQDwtKW+BcUizfLoT7qtwNubBmE65bED6qZ4Wmid4Jxs2uW2aX32UTAA1uFNEb8wkhzjsQbEKSTaBg1vNFSOc6liPPKAfojXKi0V/hhbk539Ue5VLk0Z0grhC6Smaq0Cztu6S5qkrBM/Vt/WZgBzN1i8bxQTR/C0/pBJe++/ZWXi3GclRLR0r/MXESPHTosm1r3ehpKZ0um53yM9Tn42xOi7XB7D5h9iuutI/MLA7kFdMLm6yEi+wSAhZq4XPTkuokc4dlbbKx4+qdFHG3V5Y49SUwTMaPKy3skC9+ujR1V9FBpJYdLguPQCyE6Z1raNbfYc0NxA0Zq7qnOY241sbbqmy0NDrytLhcFwu669Kw519OVgvNSLAg+4W6wipe+GF1x5mBJaq+BnA+0amhP4v+lFqz5NQq6imcZSOI2+XZFqp3cOzykG2OegFOXCZwF9hsperiLgKtp5SJ3EsDhbR17KxY4PDTmNwdjqlcnkNY/E45uU/huAvuDopHhWlfV4rWMYWh3qLna2CDNawvrryR/Bc7YvFb4NjNTuLR1sVtpleQz1EqgaHF8MNJFEYpiXufaQ8iCqDGrx0j8o82UgkcltceH6nnPyuB1WMxWXNTSANvZpv3TuRJMVxNuNmZwmxYy+6dXfqGPMqALMnaH/AFHld/JDwcmzBbbdWGPwcXDxM1t305z26t2cPsl0+eQ30Wgab35J0X6PbnOIXJL2iMDa3O6h4RUfE0EZLsxYMjiOdtj9kPGaz4OnitC6V0srWC3yjmVUVUyN3CzcUeHUEFHLDBSRsgksXsa3R57rLY8/CYG1sEFPkq4o2ujDWkNa1xsVsac/qoBPILCeI8kWJzTy3ELW5JSBrkcP9im8tKIvityJeG3+EBO+YqQo+GC1Gwnck/1Uk7pFcDj7OG/Zc0XSO9k3QIgWzuiS5cJKcFHjVUwCuqHEFxMh1Pum5pCPLYBS6to+MnP77v6qLJI1mgGvIBd5ccHJbYNzCR+JISmANLrRszdTddDHym8lw1FdZg4cYAAVkGHKzkC7smODnauNuyJowaD3TSd+ipkB+nYLoJAubFpTt+v0Sa0AFp9whINdoLdVYUdfJDAM0wYGCzQNyq49+q7QxmatYzfO4AaLLJBS7NISafBtcJZVVETZXTuaHjSwsbKynw6UxExVLy7943upVHShsLYwLZQAESdhhYXDYclz2lZ0l0QsFqGy0T6Z2k8M34gcNNeinsEV7NaWm+4VJhTmvq8SPSVmtt9FaZzp5Ta/IpLOqmM4fAluBt6r9Bso+DzfDeOMFJIHHE0dvonNcHNJIde/NRKmnqTj/h+rp487KapJlNwLNK00v5DPVfjPWMbYX4ZOG7hpssZwDNSuc75mrd1bc9K8bgtWOonh0GXSw0P0T2T0J4pejEEinr3xMa4n8oCuG10IiyyNJuCC0jkpBoX/ANo4WwvbG2cEOJF9QrLGMEqxG2VjY5Mm7gLG3dY/GmrQcslOjG4LN+ja0wPuIJDkDjy/Kf8AZWviSkdVYcDE5zZIXB4yndSKnw9NWNGYiPL8w5+31UkYBXxwCE1ofnFmsc30juVcoO7RSmqpmqwx7pMNikc67nRtJIHNYzFCX1OI5zmAFrFa7Cn5acU5c28bA245kLI402WnrK10jMrJT5HdUeotxB09b6OYJOX080V8zopSAexViCCN1lqJ02H1EMrL8OokIeCdDqtUcoulpwcWMxlusYXdlwnqulcNrIS6OXHVJc06JKFUeQ1rnyV0+TRvENzy3TYabnuDzKmVMdquYuGnEOgSZqbL0KXBxrAPblbZCDSSdPqp0kWZqDwyAbq6JYFsJA1GiY6K2il5g1mpQ5NfrsqoiI3DF010Z3BsEYprjZDRYLhA34nTQouGvZS4lSyyWyNdqRsmO2zOHshStuy3PLb7lBNWg4upJnr9O0BrSCCCLhBxN7WQuA5qB4WrTWYHFI8ZXMuzXnbRR8WrM0nDvoBcrnONM6Kdqw2EV1FUYOYY4rVME7mzEttmJ21RDZgvly/W4VR4acfhK0aZXTB/forJ7vLpe3OyQz+Q1g8SZFI0tuRf2UrC2NrKl8ZGsBaWnqq+O2VuVrfcFEwuugoMQmfVzcEOAy6Zr2V6Z1kK1KvGz0HEfEEWG08Ymgke99mi21+6oKA6ucBYOeXW6XVTj3ifD8RhdFAZXPzNDBksAL7lW2HEOYD2T83bEcaoDil4ZYKpu8UgdcdFsI3sexpvdrwC09eoWXxCISQPYdiFIwjGaakwJs1ZM0SxXjDSdXOGwVQdWTJG6ZaMDActvS4t/mpDGtMr72vlXn9Hi2Kgvc4Ne2R5c2+hFyr2PxJTRUs9XWh0JiZ5mfn7goo5YtgPHJcl1LShx4sJyPbs4LGeI6iZ9Q6CpayNlw4Enmtdg1W2sjDmXLSA5vWxFwsz/wASKEmGmqYmEvbKGvsLnKeyLLHdEmJ1IofDwfV1eSbzQU5c+MEcyVqTYqkwGWngp2RmJ0Rm8weTfP01/wBlcka6pPI3fI1jquDj9Am6WXSE1yzNDuiSakoQ8vqWk1kzjtnP9U3QDRdrX/rc4btnKCCbL0aOGFMh6lDdLbmmuck0DchQhyxOrtlx5JINtAnuN9ymPfyCotDZCBshBtzmdyTw0jzu26JstnXt1Qlg3kEF1yANAEIuuOe10Vw27IExtoB7oGEa/wANVop8Djjv59Toe6iVEss7iQfWbD2WWYZI5QBI9oO1itXgsPEbETNxLjS/y6pHPHanIcxS3cFxhkHw0Aa3XMLuUl2ouf5HZNuRIACAALXKTicpOYOFlzMj+x0cHgOY8Boa12ltyoVSYnVrWTOaC703O5Rw+zr2I5WUStp4qyUtfcc2uA1aVWLyJm8SS+mijilIbZ1r3WxwN+akjd1asCZa6kjfFLH8RCRYPbu33W58OH9Rj6WFk7jE5dllV+ki2llisRp2txQl1wCLhbaqF237LJY7H+NC69jmtdTJwgkT6EZo2uAtlGgUDxqyQ+GqwwNJe0Am2+W+qsMPd+CG22R5QHQvBaSC0ggjcJeC2uwqtUXnhWph/RlI0MLTwGOFhuLImPYjR0NI6StOUPJY0lt7kjZUfgmsE0T3A2YwBjG/lA5J3jC9eIaaOXhuDg/MBey6MppRticY/aijfWVlB4fmip8PjqKVxH63bWNxdpbuFf6m175rC91GoaeogoY6OpquNBHJxGx5bAu79VKN76fW6TyzUnwNY4NLkG49Fw7J57hMI1WRqcSXbJKEPLK2Misnt+cqO5xJsFKro3urJzmHrKC1pG4XozhjA0DU7rpO2icQuE6KEGEgLlvmdp0Ti0bnZM9RvyGyploa67jrsmkc0cgW1QXDqULCQzkSozsuXY576nkpLmOc1xFhZRy2wJPpG6AJAZSGNDn3uDoFdYJXsjHCc8N5tv1VOL3zP0J57oeXLIHN3J1vzQZIqcaYUZbXaPQaecyuBOhtfTmjlxvvcW56LM+F6sy1QgLyDlJDSb2WmMbiLFwce4XC1ENmSjsaeW6FjC7z+bRAmkyzhxv2T/MHE3smWJl1Hb3Q4vIPL4klzw6nmsRqwrSeHHfqcQv8oWYkja2CUt08hWk8OuBpIj+6E7iEn2Xk4uwDost4kh40DmOJA5kGxWqdqPos7jjbxvsrn0FEpsOwia34OJ1DD31R6ugxmKIGKvM4B8zfSbdbqRhTzZuvK2isZzOA3gBps7zg75eyWTph1wZbwlU4nRSBr4nMp6vO+OR/zOB1stVFHJJNxZ3EuOyjz8d0bRRRta+IeUSNNtTqB091PYXFgzNGb5gOq0yzvhPgDHGgt1w7brhJ/Klp0WRqIm/dccf/AMFw6bBcJ02VkFm7lJM+6ShDzSqa74ua5+cplrbq1xSnfBXzRysscxPv3UF8fVelo4ZEPdIDVHydd0x4LWk212VUQA45iWt1A3Sygeye1paLfdNfoqLQxx5IROvZFAvp9yuODS7yekIWEgLhciw5oUjc4yA21ubcyjSE2yt3Q8uXQ8kBYJjC0WcPLzCFK0scARrdSXaoEzwXNtfRupKplk/wwcuMNd1Y5bEnzA5licEJbiALb3MbhcctFsIXBzGknXKNSuNr1/KdTQv+M4866HmoeJVwohFIWhwc7Kp5I67dFS+I/NDCHWFpNVlpYqWRJm2oltxtkmnxVlXmijAOew9ltcAOWnaOi888O0Ms1XDVmO1OH2BtuvSKCPguDbJ+UFCVIRxyclbLku8oJ2VHi4zM05kq4v5foqnFNgs5G0eypwqWJrmt4jQ4Gx1V+Cx3pewnrdYp7eHXSNsLXupgfY6E+yVkuTS6NUGknS33RAwDkso2Z4Ple4fVHbUzjUSv+6Es0hHdcsOioW11SNpXfVPGJ1Q3eD7hQhcuAPRNLewVSMVnHysP0Txiz/mhb9CpZCyt2CSrv0uf8gfdJWQoY6iPEXy0NSclQ15NPKef7pKrZYnMe6ORuR7TYtPI9EKsIFXMBcWebnop7JjicBuR8bC250/bM6/xBd7Dl52yOVlx/wDUSA5o6IMou5qkg6XG5QXsJKYZgAkAB7oJBudUcAkknkdVxzQN1TIAyW0GyG/0m30RXg2QH7WQhIGNfdcdc6dU6ya86Hqs2EClOVotzQ5G54z1bt3C6/XzbgIbBe5JNidlCE7BTavaL65Xactlq4j5GOtpbZZ3DYmxSxho1LSXLQU4BgZe405LkfqKrIdPQeAQhupF2nsUCXDXYvVU1MHWj4maR3QBGI10I+qnYEcuJMvzBS2nlWRMazK4NFx8BHHFHFCwNZHbIByVjG3IGk72RI8ptsi2aR2Tz7sVriho9O6rMQ8zgFZvcANFW1wyxPkNhbqgky4oyshz4hMTyKm0szYZM5YHKFAM0kkh2c7Qo50ssfZGSKuobUPDmx5bc0Np21TpLcP6LkYuQFUuS4sdYpIvDNr2TCLIKCTGG6bmI6ohTHKyzmc9CklokoQZjuGF1RKQAyQONncj2Kz341NO1zc0c0bsw7HuvRZRFVSPjeQW5jrzCo8TwlnBdLUQl7I3fKcpI6L0OXTp/aPZyIZWuGVQp34ix9XQw7AmojH+Geo7HdV7mNeNb681MqLYHisMsL3mknaHZSdch3B9kCrhdTTmI2c2wcx42c06gqYpN8S7ByRrlAdGtDb3sgyDUlHLb6oEuxC0YBHe65ugPOqI9BedboGWhrjZDOxunEphNxosw0Ddq3KFJpMPmqzdjfI3ckplPCZXhguCdyr+ljlgY2OOYZRtmals2pjjdJ8jGLTyycgIKF9O9j3PBtfQc9FZ0pvTsJuOxQw6RzSJMh72T6dwbEGFwuNLFcrU5PkluZ0dNj2JoIS62uuvNFoXuirY3gdQg200J9k+j0q2ufYBoNz3WWJ1I2yeJenE5mODGQyPdyDBcp02JYi1mb9G1QaPmLLBXfgo0pqHWfGKku0c78vRbeR0hbYujIPsV0YR3RuxCeSpVR5EMcnF7wF3vpZQ6qrqK1x477MPyM0C0XiqjiixdzYMhGW7i3Ym6o+Fl3alpNp0bRdoHGPKABYBOO6eGi2yTwOiBMjQ15uESnPmCEQnw2D0QJbOa10AJFiFAe3VTy69M1Q3C5VyJEEWobm23R8q49uiA0AaJJ+RJQllnT/3yf8AjKkY3/7a/wDiKSS9VLo4hjPF29H/ANr/ALIFR/daD/tgkklcfmzTJ4oFyb7KPMkktWZER6A/1JJIGWhh5pg3KSSzDRPwn9sfZW7dz7pJLg6v8p2NN+MI7f6IR2SSS/oYj2yTHu1J37J3ukkix+RWTxLPw9/eo16BD/cvokkujDxOfPyMrWftJP4j/VRJdh7JJJeZvDojhcekks0WxjlyL1pJIwS1b/d2+yjOSSVyKiIbJp2SSQBjUkklCj//2Q=="/>
          <p:cNvSpPr>
            <a:spLocks noChangeAspect="1" noChangeArrowheads="1"/>
          </p:cNvSpPr>
          <p:nvPr/>
        </p:nvSpPr>
        <p:spPr bwMode="auto">
          <a:xfrm>
            <a:off x="15240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2060"/>
              </a:solidFill>
              <a:latin typeface="Aria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11741" y="1265099"/>
            <a:ext cx="4959668" cy="4724400"/>
            <a:chOff x="6965632" y="1671582"/>
            <a:chExt cx="4959668" cy="4724400"/>
          </a:xfrm>
        </p:grpSpPr>
        <p:grpSp>
          <p:nvGrpSpPr>
            <p:cNvPr id="9" name="Group 33"/>
            <p:cNvGrpSpPr/>
            <p:nvPr/>
          </p:nvGrpSpPr>
          <p:grpSpPr>
            <a:xfrm>
              <a:off x="6965632" y="1671582"/>
              <a:ext cx="4953000" cy="4724400"/>
              <a:chOff x="3505200" y="1676400"/>
              <a:chExt cx="4953000" cy="4724400"/>
            </a:xfrm>
          </p:grpSpPr>
          <p:grpSp>
            <p:nvGrpSpPr>
              <p:cNvPr id="11" name="Group 25"/>
              <p:cNvGrpSpPr/>
              <p:nvPr/>
            </p:nvGrpSpPr>
            <p:grpSpPr>
              <a:xfrm>
                <a:off x="3505200" y="1676400"/>
                <a:ext cx="4953000" cy="4724400"/>
                <a:chOff x="4648200" y="1828800"/>
                <a:chExt cx="4231873" cy="4572001"/>
              </a:xfrm>
            </p:grpSpPr>
            <p:pic>
              <p:nvPicPr>
                <p:cNvPr id="40" name="Picture 39" descr="worker 5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4648200" y="1828800"/>
                  <a:ext cx="1394876" cy="1438057"/>
                </a:xfrm>
                <a:prstGeom prst="rect">
                  <a:avLst/>
                </a:prstGeom>
              </p:spPr>
            </p:pic>
            <p:pic>
              <p:nvPicPr>
                <p:cNvPr id="41" name="Picture 40" descr="worker 6.bmp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33981"/>
                <a:stretch>
                  <a:fillRect/>
                </a:stretch>
              </p:blipFill>
              <p:spPr>
                <a:xfrm>
                  <a:off x="6096000" y="3352800"/>
                  <a:ext cx="1371600" cy="1524000"/>
                </a:xfrm>
                <a:prstGeom prst="rect">
                  <a:avLst/>
                </a:prstGeom>
              </p:spPr>
            </p:pic>
            <p:pic>
              <p:nvPicPr>
                <p:cNvPr id="42" name="Picture 41" descr="worker 7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7543800" y="4953000"/>
                  <a:ext cx="1323648" cy="1447800"/>
                </a:xfrm>
                <a:prstGeom prst="rect">
                  <a:avLst/>
                </a:prstGeom>
              </p:spPr>
            </p:pic>
            <p:pic>
              <p:nvPicPr>
                <p:cNvPr id="43" name="Picture 12" descr="http://t2.gstatic.com/images?q=tbn:ANd9GcS1yzpf16H-kJ0ql5OHSEP90isXQbJ8MR_iE2eRQtYz33uf5BM4v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r="16667"/>
                <a:stretch>
                  <a:fillRect/>
                </a:stretch>
              </p:blipFill>
              <p:spPr bwMode="auto">
                <a:xfrm>
                  <a:off x="4648200" y="4966447"/>
                  <a:ext cx="1371600" cy="1434354"/>
                </a:xfrm>
                <a:prstGeom prst="rect">
                  <a:avLst/>
                </a:prstGeom>
                <a:noFill/>
              </p:spPr>
            </p:pic>
            <p:pic>
              <p:nvPicPr>
                <p:cNvPr id="44" name="Picture 14" descr="http://www.diet-blog.com/wp-content/uploads/import/2694-582041_computer_1.jp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648200" y="3352800"/>
                  <a:ext cx="1371600" cy="1523999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24" descr="http://www.csum.edu/image/image_gallery?uuid=3098cc93-c007-4bb0-b249-1ca274c426d2&amp;groupId=63267&amp;t=129818544294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6096000" y="4953000"/>
                  <a:ext cx="1371600" cy="1447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" name="Picture 26" descr="http://t2.gstatic.com/images?q=tbn:ANd9GcQk23ik-fvfSWgc0hr7jleXyKsebC10iPT3klatyjjAd3ApFC1K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543800" y="3352800"/>
                  <a:ext cx="1336273" cy="148684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6" name="Picture 35" descr="plumber.bmp"/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6894576" y="1676400"/>
                <a:ext cx="1563624" cy="1490472"/>
              </a:xfrm>
              <a:prstGeom prst="rect">
                <a:avLst/>
              </a:prstGeom>
            </p:spPr>
          </p:pic>
          <p:pic>
            <p:nvPicPr>
              <p:cNvPr id="37" name="Picture 36" descr="worker 8.jpg"/>
              <p:cNvPicPr>
                <a:picLocks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181600" y="1676400"/>
                <a:ext cx="1636776" cy="1490472"/>
              </a:xfrm>
              <a:prstGeom prst="rect">
                <a:avLst/>
              </a:prstGeom>
            </p:spPr>
          </p:pic>
          <p:pic>
            <p:nvPicPr>
              <p:cNvPr id="38" name="Picture 2" descr="http://us.cdn4.123rf.com/168nwm/moodboard/moodboard0908/moodboard090803737/5470266-construction-worker-climbing-ladder.jpg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181600" y="4919472"/>
                <a:ext cx="1609344" cy="1481328"/>
              </a:xfrm>
              <a:prstGeom prst="rect">
                <a:avLst/>
              </a:prstGeom>
              <a:noFill/>
            </p:spPr>
          </p:pic>
          <p:pic>
            <p:nvPicPr>
              <p:cNvPr id="39" name="Picture 4" descr="http://ak3.picdn.net/shutterstock/videos/873103/preview/stock-footage-chemist-engineer-laboratory-chemist-woman-work-with-lab-mixer-and-mixing-chemicals-in-an.jpg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858000" y="4876800"/>
                <a:ext cx="1600200" cy="1524000"/>
              </a:xfrm>
              <a:prstGeom prst="rect">
                <a:avLst/>
              </a:prstGeom>
              <a:noFill/>
            </p:spPr>
          </p:pic>
        </p:grpSp>
        <p:pic>
          <p:nvPicPr>
            <p:cNvPr id="47" name="Picture 6" descr="http://www.ithaca.edu/depts/i/Professor_Pfaff,_working_in_his_office._Photo_by_Mike_Grippi_10/24231_photo.jpg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325100" y="1711311"/>
              <a:ext cx="1600200" cy="149047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33051228"/>
      </p:ext>
    </p:extLst>
  </p:cSld>
  <p:clrMapOvr>
    <a:masterClrMapping/>
  </p:clrMapOvr>
  <p:transition advTm="6604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ORS Testing and Implementation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904874" y="4305326"/>
            <a:ext cx="11048227" cy="1224298"/>
          </a:xfrm>
          <a:prstGeom prst="rightArrow">
            <a:avLst>
              <a:gd name="adj1" fmla="val 43776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prstClr val="white"/>
              </a:solidFill>
            </a:endParaRPr>
          </a:p>
          <a:p>
            <a:r>
              <a:rPr lang="en-US" sz="2000" b="1" dirty="0">
                <a:solidFill>
                  <a:prstClr val="white"/>
                </a:solidFill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</a:rPr>
              <a:t>  2013</a:t>
            </a:r>
            <a:r>
              <a:rPr lang="en-US" sz="2000" b="1" dirty="0">
                <a:solidFill>
                  <a:prstClr val="white"/>
                </a:solidFill>
              </a:rPr>
              <a:t>	     	          </a:t>
            </a:r>
            <a:r>
              <a:rPr lang="en-US" sz="2000" b="1" dirty="0" smtClean="0">
                <a:solidFill>
                  <a:prstClr val="white"/>
                </a:solidFill>
              </a:rPr>
              <a:t>   2014</a:t>
            </a:r>
            <a:r>
              <a:rPr lang="en-US" sz="2000" b="1" dirty="0">
                <a:solidFill>
                  <a:prstClr val="white"/>
                </a:solidFill>
              </a:rPr>
              <a:t>	        </a:t>
            </a:r>
            <a:r>
              <a:rPr lang="en-US" sz="2000" b="1" dirty="0" smtClean="0">
                <a:solidFill>
                  <a:prstClr val="white"/>
                </a:solidFill>
              </a:rPr>
              <a:t>           2015                        2016		2017</a:t>
            </a:r>
          </a:p>
          <a:p>
            <a:r>
              <a:rPr lang="en-US" sz="2000" b="1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4" name="Donut 33"/>
          <p:cNvSpPr/>
          <p:nvPr/>
        </p:nvSpPr>
        <p:spPr>
          <a:xfrm>
            <a:off x="1232280" y="2543754"/>
            <a:ext cx="1226086" cy="1187978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Freeform 35"/>
          <p:cNvSpPr/>
          <p:nvPr/>
        </p:nvSpPr>
        <p:spPr>
          <a:xfrm>
            <a:off x="1256855" y="2037675"/>
            <a:ext cx="3573080" cy="741650"/>
          </a:xfrm>
          <a:custGeom>
            <a:avLst/>
            <a:gdLst>
              <a:gd name="connsiteX0" fmla="*/ 0 w 1225231"/>
              <a:gd name="connsiteY0" fmla="*/ 0 h 590466"/>
              <a:gd name="connsiteX1" fmla="*/ 1225231 w 1225231"/>
              <a:gd name="connsiteY1" fmla="*/ 0 h 590466"/>
              <a:gd name="connsiteX2" fmla="*/ 1225231 w 1225231"/>
              <a:gd name="connsiteY2" fmla="*/ 590466 h 590466"/>
              <a:gd name="connsiteX3" fmla="*/ 0 w 1225231"/>
              <a:gd name="connsiteY3" fmla="*/ 590466 h 590466"/>
              <a:gd name="connsiteX4" fmla="*/ 0 w 1225231"/>
              <a:gd name="connsiteY4" fmla="*/ 0 h 59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31" h="590466">
                <a:moveTo>
                  <a:pt x="0" y="0"/>
                </a:moveTo>
                <a:lnTo>
                  <a:pt x="1225231" y="0"/>
                </a:lnTo>
                <a:lnTo>
                  <a:pt x="1225231" y="590466"/>
                </a:lnTo>
                <a:lnTo>
                  <a:pt x="0" y="5904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19" tIns="0" rIns="0" bIns="-1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Proof of Concept</a:t>
            </a:r>
          </a:p>
        </p:txBody>
      </p:sp>
      <p:sp>
        <p:nvSpPr>
          <p:cNvPr id="37" name="Oval 36"/>
          <p:cNvSpPr/>
          <p:nvPr/>
        </p:nvSpPr>
        <p:spPr>
          <a:xfrm>
            <a:off x="2349963" y="2829426"/>
            <a:ext cx="636416" cy="616636"/>
          </a:xfrm>
          <a:prstGeom prst="ellipse">
            <a:avLst/>
          </a:prstGeom>
          <a:solidFill>
            <a:srgbClr val="BEE39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reeform 37"/>
          <p:cNvSpPr/>
          <p:nvPr/>
        </p:nvSpPr>
        <p:spPr>
          <a:xfrm rot="17700000">
            <a:off x="1697650" y="3655320"/>
            <a:ext cx="1277492" cy="635718"/>
          </a:xfrm>
          <a:custGeom>
            <a:avLst/>
            <a:gdLst>
              <a:gd name="connsiteX0" fmla="*/ 0 w 1059882"/>
              <a:gd name="connsiteY0" fmla="*/ 0 h 511035"/>
              <a:gd name="connsiteX1" fmla="*/ 1059882 w 1059882"/>
              <a:gd name="connsiteY1" fmla="*/ 0 h 511035"/>
              <a:gd name="connsiteX2" fmla="*/ 1059882 w 1059882"/>
              <a:gd name="connsiteY2" fmla="*/ 511035 h 511035"/>
              <a:gd name="connsiteX3" fmla="*/ 0 w 1059882"/>
              <a:gd name="connsiteY3" fmla="*/ 511035 h 511035"/>
              <a:gd name="connsiteX4" fmla="*/ 0 w 1059882"/>
              <a:gd name="connsiteY4" fmla="*/ 0 h 51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82" h="511035">
                <a:moveTo>
                  <a:pt x="0" y="0"/>
                </a:moveTo>
                <a:lnTo>
                  <a:pt x="1059882" y="0"/>
                </a:lnTo>
                <a:lnTo>
                  <a:pt x="1059882" y="511035"/>
                </a:lnTo>
                <a:lnTo>
                  <a:pt x="0" y="511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3020" bIns="0" numCol="1" spcCol="1270" anchor="ctr" anchorCtr="0">
            <a:noAutofit/>
          </a:bodyPr>
          <a:lstStyle/>
          <a:p>
            <a:pPr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Phase </a:t>
            </a:r>
            <a:r>
              <a:rPr lang="en-US" sz="1300" dirty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2935722" y="2829426"/>
            <a:ext cx="636416" cy="616636"/>
          </a:xfrm>
          <a:prstGeom prst="ellipse">
            <a:avLst/>
          </a:prstGeom>
          <a:solidFill>
            <a:srgbClr val="93D87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975964"/>
              <a:satOff val="-4054"/>
              <a:lumOff val="-5883"/>
              <a:alphaOff val="0"/>
            </a:schemeClr>
          </a:fillRef>
          <a:effectRef idx="0">
            <a:schemeClr val="accent5">
              <a:hueOff val="975964"/>
              <a:satOff val="-4054"/>
              <a:lumOff val="-5883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Freeform 39"/>
          <p:cNvSpPr/>
          <p:nvPr/>
        </p:nvSpPr>
        <p:spPr>
          <a:xfrm rot="17700000">
            <a:off x="2283409" y="3655320"/>
            <a:ext cx="1277492" cy="635718"/>
          </a:xfrm>
          <a:custGeom>
            <a:avLst/>
            <a:gdLst>
              <a:gd name="connsiteX0" fmla="*/ 0 w 1059882"/>
              <a:gd name="connsiteY0" fmla="*/ 0 h 511035"/>
              <a:gd name="connsiteX1" fmla="*/ 1059882 w 1059882"/>
              <a:gd name="connsiteY1" fmla="*/ 0 h 511035"/>
              <a:gd name="connsiteX2" fmla="*/ 1059882 w 1059882"/>
              <a:gd name="connsiteY2" fmla="*/ 511035 h 511035"/>
              <a:gd name="connsiteX3" fmla="*/ 0 w 1059882"/>
              <a:gd name="connsiteY3" fmla="*/ 511035 h 511035"/>
              <a:gd name="connsiteX4" fmla="*/ 0 w 1059882"/>
              <a:gd name="connsiteY4" fmla="*/ 0 h 51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82" h="511035">
                <a:moveTo>
                  <a:pt x="0" y="0"/>
                </a:moveTo>
                <a:lnTo>
                  <a:pt x="1059882" y="0"/>
                </a:lnTo>
                <a:lnTo>
                  <a:pt x="1059882" y="511035"/>
                </a:lnTo>
                <a:lnTo>
                  <a:pt x="0" y="511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3020" bIns="0" numCol="1" spcCol="1270" anchor="ctr" anchorCtr="0">
            <a:noAutofit/>
          </a:bodyPr>
          <a:lstStyle/>
          <a:p>
            <a:pPr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Phase 2</a:t>
            </a:r>
          </a:p>
        </p:txBody>
      </p:sp>
      <p:sp>
        <p:nvSpPr>
          <p:cNvPr id="41" name="Oval 40"/>
          <p:cNvSpPr/>
          <p:nvPr/>
        </p:nvSpPr>
        <p:spPr>
          <a:xfrm>
            <a:off x="3521481" y="2829426"/>
            <a:ext cx="636416" cy="616636"/>
          </a:xfrm>
          <a:prstGeom prst="ellipse">
            <a:avLst/>
          </a:prstGeom>
          <a:solidFill>
            <a:srgbClr val="70CE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951927"/>
              <a:satOff val="-8108"/>
              <a:lumOff val="-11765"/>
              <a:alphaOff val="0"/>
            </a:schemeClr>
          </a:fillRef>
          <a:effectRef idx="0">
            <a:schemeClr val="accent5">
              <a:hueOff val="1951927"/>
              <a:satOff val="-8108"/>
              <a:lumOff val="-11765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Freeform 41"/>
          <p:cNvSpPr/>
          <p:nvPr/>
        </p:nvSpPr>
        <p:spPr>
          <a:xfrm rot="17700000">
            <a:off x="2869168" y="3655320"/>
            <a:ext cx="1277492" cy="635718"/>
          </a:xfrm>
          <a:custGeom>
            <a:avLst/>
            <a:gdLst>
              <a:gd name="connsiteX0" fmla="*/ 0 w 1059882"/>
              <a:gd name="connsiteY0" fmla="*/ 0 h 511035"/>
              <a:gd name="connsiteX1" fmla="*/ 1059882 w 1059882"/>
              <a:gd name="connsiteY1" fmla="*/ 0 h 511035"/>
              <a:gd name="connsiteX2" fmla="*/ 1059882 w 1059882"/>
              <a:gd name="connsiteY2" fmla="*/ 511035 h 511035"/>
              <a:gd name="connsiteX3" fmla="*/ 0 w 1059882"/>
              <a:gd name="connsiteY3" fmla="*/ 511035 h 511035"/>
              <a:gd name="connsiteX4" fmla="*/ 0 w 1059882"/>
              <a:gd name="connsiteY4" fmla="*/ 0 h 51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82" h="511035">
                <a:moveTo>
                  <a:pt x="0" y="0"/>
                </a:moveTo>
                <a:lnTo>
                  <a:pt x="1059882" y="0"/>
                </a:lnTo>
                <a:lnTo>
                  <a:pt x="1059882" y="511035"/>
                </a:lnTo>
                <a:lnTo>
                  <a:pt x="0" y="511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3020" bIns="0" numCol="1" spcCol="1270" anchor="ctr" anchorCtr="0">
            <a:noAutofit/>
          </a:bodyPr>
          <a:lstStyle/>
          <a:p>
            <a:pPr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Phase 3</a:t>
            </a:r>
          </a:p>
        </p:txBody>
      </p:sp>
      <p:sp>
        <p:nvSpPr>
          <p:cNvPr id="43" name="Oval 42"/>
          <p:cNvSpPr/>
          <p:nvPr/>
        </p:nvSpPr>
        <p:spPr>
          <a:xfrm>
            <a:off x="4100827" y="2856948"/>
            <a:ext cx="636416" cy="616636"/>
          </a:xfrm>
          <a:prstGeom prst="ellipse">
            <a:avLst/>
          </a:prstGeom>
          <a:solidFill>
            <a:srgbClr val="4BC14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1951927"/>
              <a:satOff val="-8108"/>
              <a:lumOff val="-11765"/>
              <a:alphaOff val="0"/>
            </a:schemeClr>
          </a:fillRef>
          <a:effectRef idx="0">
            <a:schemeClr val="accent5">
              <a:hueOff val="1951927"/>
              <a:satOff val="-8108"/>
              <a:lumOff val="-11765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Freeform 43"/>
          <p:cNvSpPr/>
          <p:nvPr/>
        </p:nvSpPr>
        <p:spPr>
          <a:xfrm rot="17700000">
            <a:off x="3518195" y="3733875"/>
            <a:ext cx="1277492" cy="635718"/>
          </a:xfrm>
          <a:custGeom>
            <a:avLst/>
            <a:gdLst>
              <a:gd name="connsiteX0" fmla="*/ 0 w 1059882"/>
              <a:gd name="connsiteY0" fmla="*/ 0 h 511035"/>
              <a:gd name="connsiteX1" fmla="*/ 1059882 w 1059882"/>
              <a:gd name="connsiteY1" fmla="*/ 0 h 511035"/>
              <a:gd name="connsiteX2" fmla="*/ 1059882 w 1059882"/>
              <a:gd name="connsiteY2" fmla="*/ 511035 h 511035"/>
              <a:gd name="connsiteX3" fmla="*/ 0 w 1059882"/>
              <a:gd name="connsiteY3" fmla="*/ 511035 h 511035"/>
              <a:gd name="connsiteX4" fmla="*/ 0 w 1059882"/>
              <a:gd name="connsiteY4" fmla="*/ 0 h 51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82" h="511035">
                <a:moveTo>
                  <a:pt x="0" y="0"/>
                </a:moveTo>
                <a:lnTo>
                  <a:pt x="1059882" y="0"/>
                </a:lnTo>
                <a:lnTo>
                  <a:pt x="1059882" y="511035"/>
                </a:lnTo>
                <a:lnTo>
                  <a:pt x="0" y="511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3020" bIns="0" numCol="1" spcCol="1270" anchor="ctr" anchorCtr="0">
            <a:noAutofit/>
          </a:bodyPr>
          <a:lstStyle/>
          <a:p>
            <a:pPr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Consultant</a:t>
            </a:r>
          </a:p>
          <a:p>
            <a:pPr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Report</a:t>
            </a:r>
          </a:p>
        </p:txBody>
      </p:sp>
      <p:sp>
        <p:nvSpPr>
          <p:cNvPr id="45" name="Donut 44"/>
          <p:cNvSpPr/>
          <p:nvPr/>
        </p:nvSpPr>
        <p:spPr>
          <a:xfrm>
            <a:off x="4741079" y="2501672"/>
            <a:ext cx="1226086" cy="1187978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Freeform 45"/>
          <p:cNvSpPr/>
          <p:nvPr/>
        </p:nvSpPr>
        <p:spPr>
          <a:xfrm>
            <a:off x="4824442" y="1949864"/>
            <a:ext cx="2934496" cy="755592"/>
          </a:xfrm>
          <a:custGeom>
            <a:avLst/>
            <a:gdLst>
              <a:gd name="connsiteX0" fmla="*/ 0 w 1225231"/>
              <a:gd name="connsiteY0" fmla="*/ 0 h 590466"/>
              <a:gd name="connsiteX1" fmla="*/ 1225231 w 1225231"/>
              <a:gd name="connsiteY1" fmla="*/ 0 h 590466"/>
              <a:gd name="connsiteX2" fmla="*/ 1225231 w 1225231"/>
              <a:gd name="connsiteY2" fmla="*/ 590466 h 590466"/>
              <a:gd name="connsiteX3" fmla="*/ 0 w 1225231"/>
              <a:gd name="connsiteY3" fmla="*/ 590466 h 590466"/>
              <a:gd name="connsiteX4" fmla="*/ 0 w 1225231"/>
              <a:gd name="connsiteY4" fmla="*/ 0 h 59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31" h="590466">
                <a:moveTo>
                  <a:pt x="0" y="0"/>
                </a:moveTo>
                <a:lnTo>
                  <a:pt x="1225231" y="0"/>
                </a:lnTo>
                <a:lnTo>
                  <a:pt x="1225231" y="590466"/>
                </a:lnTo>
                <a:lnTo>
                  <a:pt x="0" y="5904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19" tIns="0" rIns="0" bIns="-1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Design Testing</a:t>
            </a:r>
          </a:p>
        </p:txBody>
      </p:sp>
      <p:sp>
        <p:nvSpPr>
          <p:cNvPr id="47" name="Oval 46"/>
          <p:cNvSpPr/>
          <p:nvPr/>
        </p:nvSpPr>
        <p:spPr>
          <a:xfrm>
            <a:off x="5858762" y="2787344"/>
            <a:ext cx="636416" cy="616636"/>
          </a:xfrm>
          <a:prstGeom prst="ellipse">
            <a:avLst/>
          </a:prstGeom>
          <a:solidFill>
            <a:srgbClr val="44B66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927891"/>
              <a:satOff val="-12161"/>
              <a:lumOff val="-17648"/>
              <a:alphaOff val="0"/>
            </a:schemeClr>
          </a:fillRef>
          <a:effectRef idx="0">
            <a:schemeClr val="accent5">
              <a:hueOff val="2927891"/>
              <a:satOff val="-12161"/>
              <a:lumOff val="-17648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reeform 47"/>
          <p:cNvSpPr/>
          <p:nvPr/>
        </p:nvSpPr>
        <p:spPr>
          <a:xfrm rot="17700000">
            <a:off x="5206449" y="3622763"/>
            <a:ext cx="1277492" cy="635718"/>
          </a:xfrm>
          <a:custGeom>
            <a:avLst/>
            <a:gdLst>
              <a:gd name="connsiteX0" fmla="*/ 0 w 1059882"/>
              <a:gd name="connsiteY0" fmla="*/ 0 h 511035"/>
              <a:gd name="connsiteX1" fmla="*/ 1059882 w 1059882"/>
              <a:gd name="connsiteY1" fmla="*/ 0 h 511035"/>
              <a:gd name="connsiteX2" fmla="*/ 1059882 w 1059882"/>
              <a:gd name="connsiteY2" fmla="*/ 511035 h 511035"/>
              <a:gd name="connsiteX3" fmla="*/ 0 w 1059882"/>
              <a:gd name="connsiteY3" fmla="*/ 511035 h 511035"/>
              <a:gd name="connsiteX4" fmla="*/ 0 w 1059882"/>
              <a:gd name="connsiteY4" fmla="*/ 0 h 51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82" h="511035">
                <a:moveTo>
                  <a:pt x="0" y="0"/>
                </a:moveTo>
                <a:lnTo>
                  <a:pt x="1059882" y="0"/>
                </a:lnTo>
                <a:lnTo>
                  <a:pt x="1059882" y="511035"/>
                </a:lnTo>
                <a:lnTo>
                  <a:pt x="0" y="511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45720" bIns="0" numCol="1" spcCol="1270" anchor="ctr" anchorCtr="0">
            <a:noAutofit/>
          </a:bodyPr>
          <a:lstStyle/>
          <a:p>
            <a:pPr algn="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Feasibility</a:t>
            </a:r>
          </a:p>
        </p:txBody>
      </p:sp>
      <p:sp>
        <p:nvSpPr>
          <p:cNvPr id="49" name="Oval 48"/>
          <p:cNvSpPr/>
          <p:nvPr/>
        </p:nvSpPr>
        <p:spPr>
          <a:xfrm>
            <a:off x="6474637" y="2787344"/>
            <a:ext cx="636416" cy="616636"/>
          </a:xfrm>
          <a:prstGeom prst="ellipse">
            <a:avLst/>
          </a:prstGeom>
          <a:solidFill>
            <a:srgbClr val="3A8E6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903854"/>
              <a:satOff val="-16215"/>
              <a:lumOff val="-23530"/>
              <a:alphaOff val="0"/>
            </a:schemeClr>
          </a:fillRef>
          <a:effectRef idx="0">
            <a:schemeClr val="accent5">
              <a:hueOff val="3903854"/>
              <a:satOff val="-16215"/>
              <a:lumOff val="-2353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Freeform 49"/>
          <p:cNvSpPr/>
          <p:nvPr/>
        </p:nvSpPr>
        <p:spPr>
          <a:xfrm rot="17700000">
            <a:off x="5852425" y="3378822"/>
            <a:ext cx="1229760" cy="741362"/>
          </a:xfrm>
          <a:custGeom>
            <a:avLst/>
            <a:gdLst>
              <a:gd name="connsiteX0" fmla="*/ 0 w 1020281"/>
              <a:gd name="connsiteY0" fmla="*/ 0 h 595960"/>
              <a:gd name="connsiteX1" fmla="*/ 1020281 w 1020281"/>
              <a:gd name="connsiteY1" fmla="*/ 0 h 595960"/>
              <a:gd name="connsiteX2" fmla="*/ 1020281 w 1020281"/>
              <a:gd name="connsiteY2" fmla="*/ 595960 h 595960"/>
              <a:gd name="connsiteX3" fmla="*/ 0 w 1020281"/>
              <a:gd name="connsiteY3" fmla="*/ 595960 h 595960"/>
              <a:gd name="connsiteX4" fmla="*/ 0 w 1020281"/>
              <a:gd name="connsiteY4" fmla="*/ 0 h 59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281" h="595960">
                <a:moveTo>
                  <a:pt x="0" y="0"/>
                </a:moveTo>
                <a:lnTo>
                  <a:pt x="1020281" y="0"/>
                </a:lnTo>
                <a:lnTo>
                  <a:pt x="1020281" y="595960"/>
                </a:lnTo>
                <a:lnTo>
                  <a:pt x="0" y="595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0" bIns="-1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Pre-Production</a:t>
            </a:r>
          </a:p>
        </p:txBody>
      </p:sp>
      <p:sp>
        <p:nvSpPr>
          <p:cNvPr id="51" name="Oval 50"/>
          <p:cNvSpPr/>
          <p:nvPr/>
        </p:nvSpPr>
        <p:spPr>
          <a:xfrm>
            <a:off x="7090512" y="2777280"/>
            <a:ext cx="636416" cy="616636"/>
          </a:xfrm>
          <a:prstGeom prst="ellipse">
            <a:avLst/>
          </a:prstGeom>
          <a:solidFill>
            <a:srgbClr val="25594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903854"/>
              <a:satOff val="-16215"/>
              <a:lumOff val="-23530"/>
              <a:alphaOff val="0"/>
            </a:schemeClr>
          </a:fillRef>
          <a:effectRef idx="0">
            <a:schemeClr val="accent5">
              <a:hueOff val="3903854"/>
              <a:satOff val="-16215"/>
              <a:lumOff val="-2353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Freeform 51"/>
          <p:cNvSpPr/>
          <p:nvPr/>
        </p:nvSpPr>
        <p:spPr>
          <a:xfrm rot="17712985">
            <a:off x="6505244" y="3524409"/>
            <a:ext cx="1308054" cy="741362"/>
          </a:xfrm>
          <a:custGeom>
            <a:avLst/>
            <a:gdLst>
              <a:gd name="connsiteX0" fmla="*/ 0 w 1020281"/>
              <a:gd name="connsiteY0" fmla="*/ 0 h 595960"/>
              <a:gd name="connsiteX1" fmla="*/ 1020281 w 1020281"/>
              <a:gd name="connsiteY1" fmla="*/ 0 h 595960"/>
              <a:gd name="connsiteX2" fmla="*/ 1020281 w 1020281"/>
              <a:gd name="connsiteY2" fmla="*/ 595960 h 595960"/>
              <a:gd name="connsiteX3" fmla="*/ 0 w 1020281"/>
              <a:gd name="connsiteY3" fmla="*/ 595960 h 595960"/>
              <a:gd name="connsiteX4" fmla="*/ 0 w 1020281"/>
              <a:gd name="connsiteY4" fmla="*/ 0 h 59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281" h="595960">
                <a:moveTo>
                  <a:pt x="0" y="0"/>
                </a:moveTo>
                <a:lnTo>
                  <a:pt x="1020281" y="0"/>
                </a:lnTo>
                <a:lnTo>
                  <a:pt x="1020281" y="595960"/>
                </a:lnTo>
                <a:lnTo>
                  <a:pt x="0" y="5959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0" rIns="0" bIns="-1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Job Observation &amp; Cognitive Testing</a:t>
            </a:r>
            <a:endParaRPr lang="en-US" sz="13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3" name="Donut 52"/>
          <p:cNvSpPr/>
          <p:nvPr/>
        </p:nvSpPr>
        <p:spPr>
          <a:xfrm>
            <a:off x="7786280" y="2474150"/>
            <a:ext cx="1226086" cy="1187978"/>
          </a:xfrm>
          <a:prstGeom prst="donut">
            <a:avLst>
              <a:gd name="adj" fmla="val 2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Freeform 53"/>
          <p:cNvSpPr/>
          <p:nvPr/>
        </p:nvSpPr>
        <p:spPr>
          <a:xfrm>
            <a:off x="7836101" y="1958546"/>
            <a:ext cx="3573080" cy="741650"/>
          </a:xfrm>
          <a:custGeom>
            <a:avLst/>
            <a:gdLst>
              <a:gd name="connsiteX0" fmla="*/ 0 w 1225231"/>
              <a:gd name="connsiteY0" fmla="*/ 0 h 590466"/>
              <a:gd name="connsiteX1" fmla="*/ 1225231 w 1225231"/>
              <a:gd name="connsiteY1" fmla="*/ 0 h 590466"/>
              <a:gd name="connsiteX2" fmla="*/ 1225231 w 1225231"/>
              <a:gd name="connsiteY2" fmla="*/ 590466 h 590466"/>
              <a:gd name="connsiteX3" fmla="*/ 0 w 1225231"/>
              <a:gd name="connsiteY3" fmla="*/ 590466 h 590466"/>
              <a:gd name="connsiteX4" fmla="*/ 0 w 1225231"/>
              <a:gd name="connsiteY4" fmla="*/ 0 h 59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231" h="590466">
                <a:moveTo>
                  <a:pt x="0" y="0"/>
                </a:moveTo>
                <a:lnTo>
                  <a:pt x="1225231" y="0"/>
                </a:lnTo>
                <a:lnTo>
                  <a:pt x="1225231" y="590466"/>
                </a:lnTo>
                <a:lnTo>
                  <a:pt x="0" y="5904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19" tIns="0" rIns="0" bIns="-1" numCol="1" spcCol="1270" anchor="ctr" anchorCtr="0">
            <a:noAutofit/>
          </a:bodyPr>
          <a:lstStyle/>
          <a:p>
            <a:pPr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Implementation</a:t>
            </a:r>
            <a:endParaRPr lang="en-US" sz="24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8903963" y="2759822"/>
            <a:ext cx="636416" cy="616636"/>
          </a:xfrm>
          <a:prstGeom prst="ellipse">
            <a:avLst/>
          </a:prstGeom>
          <a:solidFill>
            <a:srgbClr val="23533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Freeform 55"/>
          <p:cNvSpPr/>
          <p:nvPr/>
        </p:nvSpPr>
        <p:spPr>
          <a:xfrm rot="17678946">
            <a:off x="8161791" y="3642014"/>
            <a:ext cx="1278482" cy="554703"/>
          </a:xfrm>
          <a:custGeom>
            <a:avLst/>
            <a:gdLst>
              <a:gd name="connsiteX0" fmla="*/ 0 w 1059882"/>
              <a:gd name="connsiteY0" fmla="*/ 0 h 511035"/>
              <a:gd name="connsiteX1" fmla="*/ 1059882 w 1059882"/>
              <a:gd name="connsiteY1" fmla="*/ 0 h 511035"/>
              <a:gd name="connsiteX2" fmla="*/ 1059882 w 1059882"/>
              <a:gd name="connsiteY2" fmla="*/ 511035 h 511035"/>
              <a:gd name="connsiteX3" fmla="*/ 0 w 1059882"/>
              <a:gd name="connsiteY3" fmla="*/ 511035 h 511035"/>
              <a:gd name="connsiteX4" fmla="*/ 0 w 1059882"/>
              <a:gd name="connsiteY4" fmla="*/ 0 h 51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82" h="511035">
                <a:moveTo>
                  <a:pt x="0" y="0"/>
                </a:moveTo>
                <a:lnTo>
                  <a:pt x="1059882" y="0"/>
                </a:lnTo>
                <a:lnTo>
                  <a:pt x="1059882" y="511035"/>
                </a:lnTo>
                <a:lnTo>
                  <a:pt x="0" y="511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3020" bIns="0" numCol="1" spcCol="1270" anchor="ctr" anchorCtr="0">
            <a:noAutofit/>
          </a:bodyPr>
          <a:lstStyle/>
          <a:p>
            <a:pPr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Production</a:t>
            </a:r>
            <a:endParaRPr lang="en-US" sz="2000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9489722" y="2759822"/>
            <a:ext cx="636416" cy="616636"/>
          </a:xfrm>
          <a:prstGeom prst="ellipse">
            <a:avLst/>
          </a:prstGeom>
          <a:solidFill>
            <a:srgbClr val="0F231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975964"/>
              <a:satOff val="-4054"/>
              <a:lumOff val="-5883"/>
              <a:alphaOff val="0"/>
            </a:schemeClr>
          </a:fillRef>
          <a:effectRef idx="0">
            <a:schemeClr val="accent5">
              <a:hueOff val="975964"/>
              <a:satOff val="-4054"/>
              <a:lumOff val="-5883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Freeform 57"/>
          <p:cNvSpPr/>
          <p:nvPr/>
        </p:nvSpPr>
        <p:spPr>
          <a:xfrm rot="17660697">
            <a:off x="8754374" y="3656185"/>
            <a:ext cx="1235711" cy="635718"/>
          </a:xfrm>
          <a:custGeom>
            <a:avLst/>
            <a:gdLst>
              <a:gd name="connsiteX0" fmla="*/ 0 w 1059882"/>
              <a:gd name="connsiteY0" fmla="*/ 0 h 511035"/>
              <a:gd name="connsiteX1" fmla="*/ 1059882 w 1059882"/>
              <a:gd name="connsiteY1" fmla="*/ 0 h 511035"/>
              <a:gd name="connsiteX2" fmla="*/ 1059882 w 1059882"/>
              <a:gd name="connsiteY2" fmla="*/ 511035 h 511035"/>
              <a:gd name="connsiteX3" fmla="*/ 0 w 1059882"/>
              <a:gd name="connsiteY3" fmla="*/ 511035 h 511035"/>
              <a:gd name="connsiteX4" fmla="*/ 0 w 1059882"/>
              <a:gd name="connsiteY4" fmla="*/ 0 h 511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9882" h="511035">
                <a:moveTo>
                  <a:pt x="0" y="0"/>
                </a:moveTo>
                <a:lnTo>
                  <a:pt x="1059882" y="0"/>
                </a:lnTo>
                <a:lnTo>
                  <a:pt x="1059882" y="511035"/>
                </a:lnTo>
                <a:lnTo>
                  <a:pt x="0" y="5110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33020" bIns="0" numCol="1" spcCol="1270" anchor="ctr" anchorCtr="0">
            <a:noAutofit/>
          </a:bodyPr>
          <a:lstStyle/>
          <a:p>
            <a:pPr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Publish</a:t>
            </a:r>
            <a:endParaRPr lang="en-US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0089049" y="2790262"/>
            <a:ext cx="636416" cy="61663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927891"/>
              <a:satOff val="-12161"/>
              <a:lumOff val="-17648"/>
              <a:alphaOff val="0"/>
            </a:schemeClr>
          </a:fillRef>
          <a:effectRef idx="0">
            <a:schemeClr val="accent5">
              <a:hueOff val="2927891"/>
              <a:satOff val="-12161"/>
              <a:lumOff val="-17648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9514204" y="3456999"/>
            <a:ext cx="157231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Ongoing</a:t>
            </a:r>
            <a:r>
              <a:rPr lang="en-US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</a:p>
          <a:p>
            <a:pPr algn="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smtClean="0">
                <a:solidFill>
                  <a:srgbClr val="002060">
                    <a:hueOff val="0"/>
                    <a:satOff val="0"/>
                    <a:lumOff val="0"/>
                    <a:alphaOff val="0"/>
                  </a:srgbClr>
                </a:solidFill>
              </a:rPr>
              <a:t>Production</a:t>
            </a:r>
            <a:endParaRPr lang="en-US" dirty="0">
              <a:solidFill>
                <a:srgbClr val="00206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10137725" y="1310087"/>
            <a:ext cx="587740" cy="14222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data!!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set of estimates published on December 1, 2016</a:t>
            </a:r>
          </a:p>
          <a:p>
            <a:r>
              <a:rPr lang="en-US" dirty="0" smtClean="0"/>
              <a:t>Building </a:t>
            </a:r>
            <a:r>
              <a:rPr lang="en-US" dirty="0"/>
              <a:t>the sample</a:t>
            </a:r>
          </a:p>
          <a:p>
            <a:pPr lvl="1"/>
            <a:r>
              <a:rPr lang="en-US" dirty="0"/>
              <a:t>Full sample considered 3 years</a:t>
            </a:r>
          </a:p>
          <a:p>
            <a:pPr lvl="1"/>
            <a:r>
              <a:rPr lang="en-US" dirty="0"/>
              <a:t>First year </a:t>
            </a:r>
            <a:r>
              <a:rPr lang="en-US" dirty="0" smtClean="0"/>
              <a:t>sample group was </a:t>
            </a:r>
            <a:r>
              <a:rPr lang="en-US" dirty="0"/>
              <a:t>smaller than subsequent years</a:t>
            </a:r>
          </a:p>
          <a:p>
            <a:pPr lvl="1"/>
            <a:r>
              <a:rPr lang="en-US" dirty="0"/>
              <a:t>Complete set of estimates expected </a:t>
            </a:r>
            <a:r>
              <a:rPr lang="en-US" dirty="0" smtClean="0"/>
              <a:t>by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35" y="2881911"/>
            <a:ext cx="3869310" cy="3003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5422617" y="922264"/>
            <a:ext cx="1785409" cy="1795535"/>
            <a:chOff x="1776841" y="717711"/>
            <a:chExt cx="9277350" cy="999299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6841" y="1719108"/>
              <a:ext cx="9258300" cy="899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6841" y="717711"/>
              <a:ext cx="9277350" cy="101917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6841" y="1719108"/>
              <a:ext cx="2476500" cy="8077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95" y="117593"/>
            <a:ext cx="11201400" cy="804672"/>
          </a:xfrm>
        </p:spPr>
        <p:txBody>
          <a:bodyPr/>
          <a:lstStyle/>
          <a:p>
            <a:r>
              <a:rPr lang="en-US" dirty="0" smtClean="0"/>
              <a:t>What’s been published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06891">
            <a:off x="695250" y="1038653"/>
            <a:ext cx="4004163" cy="5073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14348">
            <a:off x="9002712" y="472839"/>
            <a:ext cx="2632075" cy="3388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69082">
            <a:off x="8407400" y="1447662"/>
            <a:ext cx="2755900" cy="3501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1942" y="3254899"/>
            <a:ext cx="2706765" cy="342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04479">
            <a:off x="8699020" y="3056411"/>
            <a:ext cx="2628900" cy="3293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28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Percent Distribution SVP, Civilian Workers, 2016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300" y="1981512"/>
            <a:ext cx="11201400" cy="34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5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Worker versus Occupation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497" y="1671638"/>
            <a:ext cx="5147205" cy="399256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45045"/>
              </p:ext>
            </p:extLst>
          </p:nvPr>
        </p:nvGraphicFramePr>
        <p:xfrm>
          <a:off x="6028003" y="2336799"/>
          <a:ext cx="5668697" cy="3114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4497"/>
                <a:gridCol w="1028700"/>
                <a:gridCol w="825500"/>
              </a:tblGrid>
              <a:tr h="19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Computer  User Support Specialists</a:t>
                      </a:r>
                    </a:p>
                    <a:p>
                      <a:pPr algn="l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Overhead Reaching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Std.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Error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baseline="0" dirty="0" smtClean="0">
                          <a:effectLst/>
                        </a:rPr>
                        <a:t>  Not </a:t>
                      </a:r>
                      <a:r>
                        <a:rPr lang="en-US" sz="2000" u="none" strike="noStrike" dirty="0" smtClean="0">
                          <a:effectLst/>
                        </a:rPr>
                        <a:t>required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56.0 % workers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8.1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  Hours, </a:t>
                      </a:r>
                      <a:r>
                        <a:rPr lang="en-US" sz="2000" u="none" strike="noStrike" dirty="0">
                          <a:effectLst/>
                        </a:rPr>
                        <a:t>mean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0.25 hours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%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day,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3.1%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9525" marR="9525" marT="9525" marB="0" anchor="b"/>
                </a:tc>
              </a:tr>
              <a:tr h="19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%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(10th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percentile)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1.0%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19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(50th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percentile - median)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</a:tr>
              <a:tr h="1976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of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(75th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percentile)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3.0%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45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800" y="1261872"/>
            <a:ext cx="6772275" cy="5143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06" y="457200"/>
            <a:ext cx="11443494" cy="804672"/>
          </a:xfrm>
        </p:spPr>
        <p:txBody>
          <a:bodyPr/>
          <a:lstStyle/>
          <a:p>
            <a:r>
              <a:rPr lang="en-US" sz="2800" dirty="0" smtClean="0"/>
              <a:t>Percent distribution, Frequency of Work Interactions, Civilian Workers, 2016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06" y="2357980"/>
            <a:ext cx="3353594" cy="88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_Standard_size_template [Read-Only]" id="{8FD7D2D9-E16D-4CFB-B26E-B7113A8D38B1}" vid="{389B2DB7-3BC6-48F0-B2BE-C3C05D714243}"/>
    </a:ext>
  </a:extLst>
</a:theme>
</file>

<file path=ppt/theme/theme2.xml><?xml version="1.0" encoding="utf-8"?>
<a:theme xmlns:a="http://schemas.openxmlformats.org/drawingml/2006/main" name="BLS Trendline Content Slide">
  <a:themeElements>
    <a:clrScheme name="BLS Custom 1">
      <a:dk1>
        <a:srgbClr val="002060"/>
      </a:dk1>
      <a:lt1>
        <a:sysClr val="window" lastClr="FFFBF0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FFC000"/>
      </a:hlink>
      <a:folHlink>
        <a:srgbClr val="FFC00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S_Standard_size_template [Read-Only]" id="{8FD7D2D9-E16D-4CFB-B26E-B7113A8D38B1}" vid="{E8FEEDD0-AFE1-4417-AEC7-ED133C1DF281}"/>
    </a:ext>
  </a:extLst>
</a:theme>
</file>

<file path=ppt/theme/theme3.xml><?xml version="1.0" encoding="utf-8"?>
<a:theme xmlns:a="http://schemas.openxmlformats.org/drawingml/2006/main" name="Contact Information">
  <a:themeElements>
    <a:clrScheme name="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_Standard_size_template [Read-Only]" id="{8FD7D2D9-E16D-4CFB-B26E-B7113A8D38B1}" vid="{655CDDFE-2BAC-44FB-B87C-AF72BDD20076}"/>
    </a:ext>
  </a:extLst>
</a:theme>
</file>

<file path=ppt/theme/theme4.xml><?xml version="1.0" encoding="utf-8"?>
<a:theme xmlns:a="http://schemas.openxmlformats.org/drawingml/2006/main" name="2_BLS Trendline Content Slide">
  <a:themeElements>
    <a:clrScheme name="Custom 1">
      <a:dk1>
        <a:srgbClr val="002060"/>
      </a:dk1>
      <a:lt1>
        <a:sysClr val="window" lastClr="FFFBF0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B0F0"/>
      </a:hlink>
      <a:folHlink>
        <a:srgbClr val="00B0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S-Brand_core-widescreen-slides.potx" id="{EF0090F2-93A8-4A4D-B539-A380A752E5F4}" vid="{67D88B36-7266-430C-9E3B-FDFC33C298B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B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035985C436640B305F1B268648FB9" ma:contentTypeVersion="14" ma:contentTypeDescription="Create a new document." ma:contentTypeScope="" ma:versionID="095cbefc95275a9d528924ea897f8e38">
  <xsd:schema xmlns:xsd="http://www.w3.org/2001/XMLSchema" xmlns:xs="http://www.w3.org/2001/XMLSchema" xmlns:p="http://schemas.microsoft.com/office/2006/metadata/properties" xmlns:ns2="6c2254f5-de69-40f5-a0e2-2f56cfee0758" xmlns:ns3="44c59a53-fe6e-4c04-8d64-94c15d2c850d" targetNamespace="http://schemas.microsoft.com/office/2006/metadata/properties" ma:root="true" ma:fieldsID="c54b3e5da46c047bc1eae8518a3c6aa5" ns2:_="" ns3:_="">
    <xsd:import namespace="6c2254f5-de69-40f5-a0e2-2f56cfee0758"/>
    <xsd:import namespace="44c59a53-fe6e-4c04-8d64-94c15d2c8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254f5-de69-40f5-a0e2-2f56cfee0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c59a53-fe6e-4c04-8d64-94c15d2c850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43f9cc9-fa78-4f07-9939-db416f8c77be}" ma:internalName="TaxCatchAll" ma:showField="CatchAllData" ma:web="44c59a53-fe6e-4c04-8d64-94c15d2c8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c59a53-fe6e-4c04-8d64-94c15d2c850d" xsi:nil="true"/>
    <lcf76f155ced4ddcb4097134ff3c332f xmlns="6c2254f5-de69-40f5-a0e2-2f56cfee07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E42181-676C-467F-9BAF-5272F1DBB9DC}"/>
</file>

<file path=customXml/itemProps2.xml><?xml version="1.0" encoding="utf-8"?>
<ds:datastoreItem xmlns:ds="http://schemas.openxmlformats.org/officeDocument/2006/customXml" ds:itemID="{20D5ECB9-4CE2-4574-9F9C-62F6DAE86CC0}"/>
</file>

<file path=customXml/itemProps3.xml><?xml version="1.0" encoding="utf-8"?>
<ds:datastoreItem xmlns:ds="http://schemas.openxmlformats.org/officeDocument/2006/customXml" ds:itemID="{3810EE48-18FF-4850-AA19-94FE89C8A4DE}"/>
</file>

<file path=docProps/app.xml><?xml version="1.0" encoding="utf-8"?>
<Properties xmlns="http://schemas.openxmlformats.org/officeDocument/2006/extended-properties" xmlns:vt="http://schemas.openxmlformats.org/officeDocument/2006/docPropsVTypes">
  <Template>BLS_Standard_size_template</Template>
  <TotalTime>2064</TotalTime>
  <Words>344</Words>
  <Application>Microsoft Office PowerPoint</Application>
  <PresentationFormat>Widescreen</PresentationFormat>
  <Paragraphs>109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Tahoma</vt:lpstr>
      <vt:lpstr>Wingdings</vt:lpstr>
      <vt:lpstr>Wingdings 3</vt:lpstr>
      <vt:lpstr>Custom Design</vt:lpstr>
      <vt:lpstr>BLS Trendline Content Slide</vt:lpstr>
      <vt:lpstr>Contact Information</vt:lpstr>
      <vt:lpstr>2_BLS Trendline Content Slide</vt:lpstr>
      <vt:lpstr>BLS Occupational Requirements Survey  (ORS)  </vt:lpstr>
      <vt:lpstr>What is ORS?</vt:lpstr>
      <vt:lpstr>The Occupational Requirements Survey</vt:lpstr>
      <vt:lpstr>ORS Testing and Implementation</vt:lpstr>
      <vt:lpstr>We have data!!</vt:lpstr>
      <vt:lpstr>What’s been published</vt:lpstr>
      <vt:lpstr>Percent Distribution SVP, Civilian Workers, 2016</vt:lpstr>
      <vt:lpstr>All Worker versus Occupation Data</vt:lpstr>
      <vt:lpstr>Percent distribution, Frequency of Work Interactions, Civilian Workers, 2016 </vt:lpstr>
      <vt:lpstr>PowerPoint Presentation</vt:lpstr>
      <vt:lpstr>PowerPoint Presentation</vt:lpstr>
      <vt:lpstr>One Screen Query</vt:lpstr>
      <vt:lpstr>BLS ongoing partnership with SSA</vt:lpstr>
      <vt:lpstr>2016 Research Papers</vt:lpstr>
      <vt:lpstr>Where to find more information?</vt:lpstr>
      <vt:lpstr>PowerPoint Presentation</vt:lpstr>
    </vt:vector>
  </TitlesOfParts>
  <Company>Department of Labor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ORS for 2016 Annual Compendium on Disability Statistics</dc:title>
  <dc:subject>Occupational Requirements Survey</dc:subject>
  <dc:creator>BLS</dc:creator>
  <cp:lastModifiedBy>Marshall, Renee - BLS</cp:lastModifiedBy>
  <cp:revision>73</cp:revision>
  <dcterms:created xsi:type="dcterms:W3CDTF">2017-01-12T18:56:10Z</dcterms:created>
  <dcterms:modified xsi:type="dcterms:W3CDTF">2017-01-31T21:20:17Z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0x0101008B140C27D34B51488A959DEFAD6AF5BA</vt:lpwstr>
  </property>
  <property fmtid="{D5CDD505-2E9C-101B-9397-08002B2CF9AE}" pid="3" name="Order">
    <vt:r8>2900</vt:r8>
  </property>
</Properties>
</file>