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charts/style7.xml" ContentType="application/vnd.ms-office.chartstyl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olors6.xml" ContentType="application/vnd.ms-office.chartcolorstyle+xml"/>
  <Override PartName="/ppt/charts/style6.xml" ContentType="application/vnd.ms-office.chartstyle+xml"/>
  <Override PartName="/ppt/charts/style3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4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403" r:id="rId2"/>
    <p:sldId id="414" r:id="rId3"/>
    <p:sldId id="439" r:id="rId4"/>
    <p:sldId id="440" r:id="rId5"/>
    <p:sldId id="454" r:id="rId6"/>
    <p:sldId id="441" r:id="rId7"/>
    <p:sldId id="455" r:id="rId8"/>
    <p:sldId id="443" r:id="rId9"/>
    <p:sldId id="456" r:id="rId10"/>
    <p:sldId id="444" r:id="rId11"/>
    <p:sldId id="458" r:id="rId12"/>
    <p:sldId id="445" r:id="rId13"/>
    <p:sldId id="459" r:id="rId14"/>
    <p:sldId id="449" r:id="rId15"/>
    <p:sldId id="460" r:id="rId16"/>
    <p:sldId id="450" r:id="rId17"/>
    <p:sldId id="461" r:id="rId18"/>
    <p:sldId id="451" r:id="rId19"/>
    <p:sldId id="462" r:id="rId20"/>
    <p:sldId id="452" r:id="rId21"/>
    <p:sldId id="463" r:id="rId22"/>
    <p:sldId id="437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utenville, Andrew" initials="HA" lastIdx="0" clrIdx="0">
    <p:extLst>
      <p:ext uri="{19B8F6BF-5375-455C-9EA6-DF929625EA0E}">
        <p15:presenceInfo xmlns:p15="http://schemas.microsoft.com/office/powerpoint/2012/main" userId="S-1-5-21-1343024091-287218729-682003330-304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F2B709"/>
    <a:srgbClr val="F2CB07"/>
    <a:srgbClr val="F2C108"/>
    <a:srgbClr val="F2A30B"/>
    <a:srgbClr val="F2990C"/>
    <a:srgbClr val="F28F0D"/>
    <a:srgbClr val="0B44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13" autoAdjust="0"/>
    <p:restoredTop sz="93891" autoAdjust="0"/>
  </p:normalViewPr>
  <p:slideViewPr>
    <p:cSldViewPr>
      <p:cViewPr varScale="1">
        <p:scale>
          <a:sx n="67" d="100"/>
          <a:sy n="67" d="100"/>
        </p:scale>
        <p:origin x="5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2"/>
    </p:cViewPr>
  </p:sorterViewPr>
  <p:notesViewPr>
    <p:cSldViewPr>
      <p:cViewPr>
        <p:scale>
          <a:sx n="100" d="100"/>
          <a:sy n="100" d="100"/>
        </p:scale>
        <p:origin x="-864" y="1229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../embeddings/oleObject8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00408675208479"/>
          <c:y val="2.3281386701662292E-2"/>
          <c:w val="0.89599591324791517"/>
          <c:h val="0.899797134733158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80636108512628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51-413B-9686-7F15C5C8CDEC}"/>
                </c:ext>
              </c:extLst>
            </c:dLbl>
            <c:dLbl>
              <c:idx val="1"/>
              <c:layout>
                <c:manualLayout>
                  <c:x val="0"/>
                  <c:y val="-3.95225596800400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51-413B-9686-7F15C5C8CDEC}"/>
                </c:ext>
              </c:extLst>
            </c:dLbl>
            <c:dLbl>
              <c:idx val="2"/>
              <c:layout>
                <c:manualLayout>
                  <c:x val="0"/>
                  <c:y val="-2.05128205128206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51-413B-9686-7F15C5C8CDEC}"/>
                </c:ext>
              </c:extLst>
            </c:dLbl>
            <c:dLbl>
              <c:idx val="3"/>
              <c:layout>
                <c:manualLayout>
                  <c:x val="0"/>
                  <c:y val="-1.36752136752136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51-413B-9686-7F15C5C8CDEC}"/>
                </c:ext>
              </c:extLst>
            </c:dLbl>
            <c:dLbl>
              <c:idx val="4"/>
              <c:layout>
                <c:manualLayout>
                  <c:x val="0"/>
                  <c:y val="-1.36752136752137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51-413B-9686-7F15C5C8CDEC}"/>
                </c:ext>
              </c:extLst>
            </c:dLbl>
            <c:dLbl>
              <c:idx val="5"/>
              <c:layout>
                <c:manualLayout>
                  <c:x val="-2.442002442002442E-3"/>
                  <c:y val="-2.05128205128205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51-413B-9686-7F15C5C8CDEC}"/>
                </c:ext>
              </c:extLst>
            </c:dLbl>
            <c:dLbl>
              <c:idx val="6"/>
              <c:layout>
                <c:manualLayout>
                  <c:x val="-3.6917864280334219E-4"/>
                  <c:y val="-2.50490563679540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51-413B-9686-7F15C5C8CDEC}"/>
                </c:ext>
              </c:extLst>
            </c:dLbl>
            <c:dLbl>
              <c:idx val="7"/>
              <c:layout>
                <c:manualLayout>
                  <c:x val="-2.4420024420025313E-3"/>
                  <c:y val="-2.05128205128205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51-413B-9686-7F15C5C8CDEC}"/>
                </c:ext>
              </c:extLst>
            </c:dLbl>
            <c:dLbl>
              <c:idx val="8"/>
              <c:layout>
                <c:manualLayout>
                  <c:x val="-8.9539055177283466E-17"/>
                  <c:y val="-1.36752136752137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51-413B-9686-7F15C5C8CDEC}"/>
                </c:ext>
              </c:extLst>
            </c:dLbl>
            <c:dLbl>
              <c:idx val="9"/>
              <c:layout>
                <c:manualLayout>
                  <c:x val="0"/>
                  <c:y val="-1.36752136752137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51-413B-9686-7F15C5C8CDE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Roboto Mono" pitchFamily="2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Sheet1!$C$2:$C$11</c:f>
                <c:numCache>
                  <c:formatCode>General</c:formatCode>
                  <c:ptCount val="10"/>
                  <c:pt idx="0">
                    <c:v>0.16</c:v>
                  </c:pt>
                  <c:pt idx="1">
                    <c:v>0.16</c:v>
                  </c:pt>
                  <c:pt idx="2">
                    <c:v>0.12</c:v>
                  </c:pt>
                  <c:pt idx="3">
                    <c:v>0.15</c:v>
                  </c:pt>
                  <c:pt idx="4">
                    <c:v>0.14000000000000001</c:v>
                  </c:pt>
                  <c:pt idx="5">
                    <c:v>0.13</c:v>
                  </c:pt>
                  <c:pt idx="6">
                    <c:v>0.14000000000000001</c:v>
                  </c:pt>
                  <c:pt idx="7">
                    <c:v>0.14000000000000001</c:v>
                  </c:pt>
                  <c:pt idx="8">
                    <c:v>0.14000000000000001</c:v>
                  </c:pt>
                  <c:pt idx="9">
                    <c:v>0.15</c:v>
                  </c:pt>
                </c:numCache>
              </c:numRef>
            </c:plus>
            <c:minus>
              <c:numRef>
                <c:f>Sheet1!$D$2:$D$11</c:f>
                <c:numCache>
                  <c:formatCode>General</c:formatCode>
                  <c:ptCount val="10"/>
                  <c:pt idx="0">
                    <c:v>0.16</c:v>
                  </c:pt>
                  <c:pt idx="1">
                    <c:v>0.16</c:v>
                  </c:pt>
                  <c:pt idx="2">
                    <c:v>0.12</c:v>
                  </c:pt>
                  <c:pt idx="3">
                    <c:v>0.15</c:v>
                  </c:pt>
                  <c:pt idx="4">
                    <c:v>0.14000000000000001</c:v>
                  </c:pt>
                  <c:pt idx="5">
                    <c:v>0.13</c:v>
                  </c:pt>
                  <c:pt idx="6">
                    <c:v>0.14000000000000001</c:v>
                  </c:pt>
                  <c:pt idx="7">
                    <c:v>0.14000000000000001</c:v>
                  </c:pt>
                  <c:pt idx="8">
                    <c:v>0.14000000000000001</c:v>
                  </c:pt>
                  <c:pt idx="9">
                    <c:v>0.15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39.5</c:v>
                </c:pt>
                <c:pt idx="1">
                  <c:v>39.700000000000003</c:v>
                </c:pt>
                <c:pt idx="2">
                  <c:v>40</c:v>
                </c:pt>
                <c:pt idx="3">
                  <c:v>40.6</c:v>
                </c:pt>
                <c:pt idx="4">
                  <c:v>41.4</c:v>
                </c:pt>
                <c:pt idx="5">
                  <c:v>40.9</c:v>
                </c:pt>
                <c:pt idx="6">
                  <c:v>41.7</c:v>
                </c:pt>
                <c:pt idx="7">
                  <c:v>41.8</c:v>
                </c:pt>
                <c:pt idx="8">
                  <c:v>41.4</c:v>
                </c:pt>
                <c:pt idx="9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851-413B-9686-7F15C5C8CD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-14"/>
        <c:axId val="968019800"/>
        <c:axId val="965193120"/>
      </c:barChart>
      <c:catAx>
        <c:axId val="968019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pPr>
            <a:endParaRPr lang="en-US"/>
          </a:p>
        </c:txPr>
        <c:crossAx val="965193120"/>
        <c:crosses val="autoZero"/>
        <c:auto val="1"/>
        <c:lblAlgn val="ctr"/>
        <c:lblOffset val="100"/>
        <c:noMultiLvlLbl val="0"/>
      </c:catAx>
      <c:valAx>
        <c:axId val="965193120"/>
        <c:scaling>
          <c:orientation val="minMax"/>
          <c:max val="43"/>
          <c:min val="39"/>
        </c:scaling>
        <c:delete val="0"/>
        <c:axPos val="l"/>
        <c:majorGridlines>
          <c:spPr>
            <a:ln w="9525" cap="flat" cmpd="sng" algn="ctr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Percentage </a:t>
                </a:r>
                <a:r>
                  <a:rPr lang="en-US" sz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Points</a:t>
                </a:r>
                <a:endParaRPr lang="en-US" sz="12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2.072753653228314E-3"/>
              <c:y val="0.261924134483189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pPr>
            <a:endParaRPr lang="en-US"/>
          </a:p>
        </c:txPr>
        <c:crossAx val="9680198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063584864164848"/>
          <c:y val="2.739095113110861E-2"/>
          <c:w val="0.88936415135835156"/>
          <c:h val="0.89773997000374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001991653761182E-17"/>
                  <c:y val="-7.36867266591676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FF-47AA-A246-115F1F890750}"/>
                </c:ext>
              </c:extLst>
            </c:dLbl>
            <c:dLbl>
              <c:idx val="1"/>
              <c:layout>
                <c:manualLayout>
                  <c:x val="3.9530040088272544E-3"/>
                  <c:y val="-5.99275090613673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FF-47AA-A246-115F1F890750}"/>
                </c:ext>
              </c:extLst>
            </c:dLbl>
            <c:dLbl>
              <c:idx val="2"/>
              <c:layout>
                <c:manualLayout>
                  <c:x val="-6.0538795277974341E-3"/>
                  <c:y val="-4.71950259101069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FF-47AA-A246-115F1F890750}"/>
                </c:ext>
              </c:extLst>
            </c:dLbl>
            <c:dLbl>
              <c:idx val="3"/>
              <c:layout>
                <c:manualLayout>
                  <c:x val="0"/>
                  <c:y val="-7.78599550056243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FF-47AA-A246-115F1F890750}"/>
                </c:ext>
              </c:extLst>
            </c:dLbl>
            <c:dLbl>
              <c:idx val="4"/>
              <c:layout>
                <c:manualLayout>
                  <c:x val="-7.6007966615044729E-17"/>
                  <c:y val="-6.73437695288089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FF-47AA-A246-115F1F890750}"/>
                </c:ext>
              </c:extLst>
            </c:dLbl>
            <c:dLbl>
              <c:idx val="5"/>
              <c:layout>
                <c:manualLayout>
                  <c:x val="-7.6007966615044729E-17"/>
                  <c:y val="-4.92666541682289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FF-47AA-A246-115F1F890750}"/>
                </c:ext>
              </c:extLst>
            </c:dLbl>
            <c:dLbl>
              <c:idx val="6"/>
              <c:layout>
                <c:manualLayout>
                  <c:x val="-4.0359227484624881E-3"/>
                  <c:y val="-4.44344456942882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FF-47AA-A246-115F1F890750}"/>
                </c:ext>
              </c:extLst>
            </c:dLbl>
            <c:dLbl>
              <c:idx val="7"/>
              <c:layout>
                <c:manualLayout>
                  <c:x val="0"/>
                  <c:y val="-9.09911261092364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FF-47AA-A246-115F1F890750}"/>
                </c:ext>
              </c:extLst>
            </c:dLbl>
            <c:dLbl>
              <c:idx val="8"/>
              <c:layout>
                <c:manualLayout>
                  <c:x val="-2.0179598425991321E-3"/>
                  <c:y val="-2.91296562624111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FF-47AA-A246-115F1F890750}"/>
                </c:ext>
              </c:extLst>
            </c:dLbl>
            <c:dLbl>
              <c:idx val="9"/>
              <c:layout>
                <c:manualLayout>
                  <c:x val="2.0011491100925817E-4"/>
                  <c:y val="-8.40579302587177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8FF-47AA-A246-115F1F8907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Roboto Mono" pitchFamily="2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noFill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Sheet1!$C$3:$C$12</c:f>
                <c:numCache>
                  <c:formatCode>General</c:formatCode>
                  <c:ptCount val="10"/>
                  <c:pt idx="0">
                    <c:v>328.82</c:v>
                  </c:pt>
                  <c:pt idx="1">
                    <c:v>287.97000000000003</c:v>
                  </c:pt>
                  <c:pt idx="2">
                    <c:v>226.87</c:v>
                  </c:pt>
                  <c:pt idx="3">
                    <c:v>344.99</c:v>
                  </c:pt>
                  <c:pt idx="4">
                    <c:v>353.18</c:v>
                  </c:pt>
                  <c:pt idx="5">
                    <c:v>213.1</c:v>
                  </c:pt>
                  <c:pt idx="6">
                    <c:v>254.15</c:v>
                  </c:pt>
                  <c:pt idx="7">
                    <c:v>483.86</c:v>
                  </c:pt>
                  <c:pt idx="8">
                    <c:v>197.95</c:v>
                  </c:pt>
                  <c:pt idx="9">
                    <c:v>411.36</c:v>
                  </c:pt>
                </c:numCache>
              </c:numRef>
            </c:plus>
            <c:minus>
              <c:numRef>
                <c:f>Sheet1!$D$3:$D$12</c:f>
                <c:numCache>
                  <c:formatCode>General</c:formatCode>
                  <c:ptCount val="10"/>
                  <c:pt idx="0">
                    <c:v>328.82</c:v>
                  </c:pt>
                  <c:pt idx="1">
                    <c:v>287.97000000000003</c:v>
                  </c:pt>
                  <c:pt idx="2">
                    <c:v>226.87</c:v>
                  </c:pt>
                  <c:pt idx="3">
                    <c:v>344.99</c:v>
                  </c:pt>
                  <c:pt idx="4">
                    <c:v>353.18</c:v>
                  </c:pt>
                  <c:pt idx="5">
                    <c:v>213.1</c:v>
                  </c:pt>
                  <c:pt idx="6">
                    <c:v>254.15</c:v>
                  </c:pt>
                  <c:pt idx="7">
                    <c:v>483.86</c:v>
                  </c:pt>
                  <c:pt idx="8">
                    <c:v>197.95</c:v>
                  </c:pt>
                  <c:pt idx="9">
                    <c:v>411.36</c:v>
                  </c:pt>
                </c:numCache>
              </c:numRef>
            </c:minus>
            <c:spPr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Sheet1!$A$3:$A$12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Sheet1!$B$3:$B$12</c:f>
              <c:numCache>
                <c:formatCode>"$"#,##0_);[Red]\("$"#,##0\)</c:formatCode>
                <c:ptCount val="10"/>
                <c:pt idx="0">
                  <c:v>5724</c:v>
                </c:pt>
                <c:pt idx="1">
                  <c:v>5659</c:v>
                </c:pt>
                <c:pt idx="2">
                  <c:v>4754</c:v>
                </c:pt>
                <c:pt idx="3">
                  <c:v>4692</c:v>
                </c:pt>
                <c:pt idx="4">
                  <c:v>4781</c:v>
                </c:pt>
                <c:pt idx="5">
                  <c:v>3950</c:v>
                </c:pt>
                <c:pt idx="6">
                  <c:v>4926</c:v>
                </c:pt>
                <c:pt idx="7">
                  <c:v>4817</c:v>
                </c:pt>
                <c:pt idx="8">
                  <c:v>5422</c:v>
                </c:pt>
                <c:pt idx="9">
                  <c:v>5096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8FF-47AA-A246-115F1F8907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415418112"/>
        <c:axId val="726564696"/>
      </c:barChart>
      <c:catAx>
        <c:axId val="41541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20" normalizeH="0" baseline="0">
                <a:solidFill>
                  <a:schemeClr val="tx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pPr>
            <a:endParaRPr lang="en-US"/>
          </a:p>
        </c:txPr>
        <c:crossAx val="726564696"/>
        <c:crosses val="autoZero"/>
        <c:auto val="1"/>
        <c:lblAlgn val="ctr"/>
        <c:lblOffset val="100"/>
        <c:noMultiLvlLbl val="0"/>
      </c:catAx>
      <c:valAx>
        <c:axId val="726564696"/>
        <c:scaling>
          <c:orientation val="minMax"/>
          <c:max val="7000"/>
          <c:min val="3000"/>
        </c:scaling>
        <c:delete val="0"/>
        <c:axPos val="l"/>
        <c:majorGridlines>
          <c:spPr>
            <a:ln w="9525" cap="flat" cmpd="sng" algn="ctr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tx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pPr>
            <a:endParaRPr lang="en-US"/>
          </a:p>
        </c:txPr>
        <c:crossAx val="415418112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5314785868552"/>
          <c:y val="2.3281386701662292E-2"/>
          <c:w val="0.89846852141314493"/>
          <c:h val="0.899797134733158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36167341430499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53-4099-9225-9D0ED72F4CD7}"/>
                </c:ext>
              </c:extLst>
            </c:dLbl>
            <c:dLbl>
              <c:idx val="1"/>
              <c:layout>
                <c:manualLayout>
                  <c:x val="1.8602863061947021E-17"/>
                  <c:y val="-3.37381916329285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53-4099-9225-9D0ED72F4CD7}"/>
                </c:ext>
              </c:extLst>
            </c:dLbl>
            <c:dLbl>
              <c:idx val="2"/>
              <c:layout>
                <c:manualLayout>
                  <c:x val="0"/>
                  <c:y val="-2.520716160479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53-4099-9225-9D0ED72F4CD7}"/>
                </c:ext>
              </c:extLst>
            </c:dLbl>
            <c:dLbl>
              <c:idx val="3"/>
              <c:layout>
                <c:manualLayout>
                  <c:x val="0"/>
                  <c:y val="-2.36167341430499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53-4099-9225-9D0ED72F4CD7}"/>
                </c:ext>
              </c:extLst>
            </c:dLbl>
            <c:dLbl>
              <c:idx val="4"/>
              <c:layout>
                <c:manualLayout>
                  <c:x val="0"/>
                  <c:y val="-1.68690958164642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53-4099-9225-9D0ED72F4CD7}"/>
                </c:ext>
              </c:extLst>
            </c:dLbl>
            <c:dLbl>
              <c:idx val="5"/>
              <c:layout>
                <c:manualLayout>
                  <c:x val="-2.0294266869609334E-3"/>
                  <c:y val="-2.69905533063427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53-4099-9225-9D0ED72F4CD7}"/>
                </c:ext>
              </c:extLst>
            </c:dLbl>
            <c:dLbl>
              <c:idx val="6"/>
              <c:layout>
                <c:manualLayout>
                  <c:x val="0"/>
                  <c:y val="-1.68690958164642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53-4099-9225-9D0ED72F4CD7}"/>
                </c:ext>
              </c:extLst>
            </c:dLbl>
            <c:dLbl>
              <c:idx val="7"/>
              <c:layout>
                <c:manualLayout>
                  <c:x val="0"/>
                  <c:y val="-2.69905533063427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53-4099-9225-9D0ED72F4CD7}"/>
                </c:ext>
              </c:extLst>
            </c:dLbl>
            <c:dLbl>
              <c:idx val="8"/>
              <c:layout>
                <c:manualLayout>
                  <c:x val="-2.0294266869609334E-3"/>
                  <c:y val="-3.03643724696356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853-4099-9225-9D0ED72F4CD7}"/>
                </c:ext>
              </c:extLst>
            </c:dLbl>
            <c:dLbl>
              <c:idx val="9"/>
              <c:layout>
                <c:manualLayout>
                  <c:x val="0"/>
                  <c:y val="-2.36167341430499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853-4099-9225-9D0ED72F4CD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Roboto Mono" pitchFamily="2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Sheet1!$C$3:$C$12</c:f>
                <c:numCache>
                  <c:formatCode>General</c:formatCode>
                  <c:ptCount val="10"/>
                  <c:pt idx="0">
                    <c:v>0.14000000000000001</c:v>
                  </c:pt>
                  <c:pt idx="1">
                    <c:v>0.17</c:v>
                  </c:pt>
                  <c:pt idx="2">
                    <c:v>0.14000000000000001</c:v>
                  </c:pt>
                  <c:pt idx="3">
                    <c:v>0.12</c:v>
                  </c:pt>
                  <c:pt idx="4">
                    <c:v>0.15</c:v>
                  </c:pt>
                  <c:pt idx="5">
                    <c:v>0.15</c:v>
                  </c:pt>
                  <c:pt idx="6">
                    <c:v>0.15</c:v>
                  </c:pt>
                  <c:pt idx="7">
                    <c:v>0.15</c:v>
                  </c:pt>
                  <c:pt idx="8">
                    <c:v>0.15</c:v>
                  </c:pt>
                  <c:pt idx="9">
                    <c:v>0.16</c:v>
                  </c:pt>
                </c:numCache>
              </c:numRef>
            </c:plus>
            <c:minus>
              <c:numRef>
                <c:f>Sheet1!$D$3:$D$12</c:f>
                <c:numCache>
                  <c:formatCode>General</c:formatCode>
                  <c:ptCount val="10"/>
                  <c:pt idx="0">
                    <c:v>0.14000000000000001</c:v>
                  </c:pt>
                  <c:pt idx="1">
                    <c:v>0.17</c:v>
                  </c:pt>
                  <c:pt idx="2">
                    <c:v>0.14000000000000001</c:v>
                  </c:pt>
                  <c:pt idx="3">
                    <c:v>0.12</c:v>
                  </c:pt>
                  <c:pt idx="4">
                    <c:v>0.15</c:v>
                  </c:pt>
                  <c:pt idx="5">
                    <c:v>0.15</c:v>
                  </c:pt>
                  <c:pt idx="6">
                    <c:v>0.15</c:v>
                  </c:pt>
                  <c:pt idx="7">
                    <c:v>0.15</c:v>
                  </c:pt>
                  <c:pt idx="8">
                    <c:v>0.15</c:v>
                  </c:pt>
                  <c:pt idx="9">
                    <c:v>0.16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Sheet1!$A$3:$A$12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Sheet1!$B$3:$B$12</c:f>
              <c:numCache>
                <c:formatCode>General</c:formatCode>
                <c:ptCount val="10"/>
                <c:pt idx="0">
                  <c:v>16.8</c:v>
                </c:pt>
                <c:pt idx="1">
                  <c:v>16.5</c:v>
                </c:pt>
                <c:pt idx="2">
                  <c:v>15.7</c:v>
                </c:pt>
                <c:pt idx="3">
                  <c:v>16</c:v>
                </c:pt>
                <c:pt idx="4">
                  <c:v>16.7</c:v>
                </c:pt>
                <c:pt idx="5">
                  <c:v>16.2</c:v>
                </c:pt>
                <c:pt idx="6">
                  <c:v>16.399999999999999</c:v>
                </c:pt>
                <c:pt idx="7">
                  <c:v>15.9</c:v>
                </c:pt>
                <c:pt idx="8">
                  <c:v>16.2</c:v>
                </c:pt>
                <c:pt idx="9">
                  <c:v>16.399999999999999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853-4099-9225-9D0ED72F4CD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-14"/>
        <c:axId val="968019800"/>
        <c:axId val="965193120"/>
      </c:barChart>
      <c:catAx>
        <c:axId val="968019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pPr>
            <a:endParaRPr lang="en-US"/>
          </a:p>
        </c:txPr>
        <c:crossAx val="965193120"/>
        <c:crosses val="autoZero"/>
        <c:auto val="1"/>
        <c:lblAlgn val="ctr"/>
        <c:lblOffset val="100"/>
        <c:noMultiLvlLbl val="0"/>
      </c:catAx>
      <c:valAx>
        <c:axId val="96519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Percentage Points</a:t>
                </a:r>
              </a:p>
            </c:rich>
          </c:tx>
          <c:layout>
            <c:manualLayout>
              <c:xMode val="edge"/>
              <c:yMode val="edge"/>
              <c:x val="0"/>
              <c:y val="0.2686851643544556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pPr>
            <a:endParaRPr lang="en-US"/>
          </a:p>
        </c:txPr>
        <c:crossAx val="9680198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4044354006311"/>
          <c:y val="2.3281386701662292E-2"/>
          <c:w val="0.89559556459936907"/>
          <c:h val="0.899797134733158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75104">
                <a:alpha val="75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4267387636511671E-18"/>
                  <c:y val="-5.02512562814070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52-4F0C-84E8-1B4212780861}"/>
                </c:ext>
              </c:extLst>
            </c:dLbl>
            <c:dLbl>
              <c:idx val="1"/>
              <c:layout>
                <c:manualLayout>
                  <c:x val="0"/>
                  <c:y val="-4.30725053840632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52-4F0C-84E8-1B4212780861}"/>
                </c:ext>
              </c:extLst>
            </c:dLbl>
            <c:dLbl>
              <c:idx val="2"/>
              <c:layout>
                <c:manualLayout>
                  <c:x val="-3.7706955054604668E-17"/>
                  <c:y val="-4.3072505384063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52-4F0C-84E8-1B4212780861}"/>
                </c:ext>
              </c:extLst>
            </c:dLbl>
            <c:dLbl>
              <c:idx val="3"/>
              <c:layout>
                <c:manualLayout>
                  <c:x val="-4.1135335252982311E-3"/>
                  <c:y val="-4.3072505384063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52-4F0C-84E8-1B4212780861}"/>
                </c:ext>
              </c:extLst>
            </c:dLbl>
            <c:dLbl>
              <c:idx val="4"/>
              <c:layout>
                <c:manualLayout>
                  <c:x val="0"/>
                  <c:y val="-5.17378801914466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52-4F0C-84E8-1B4212780861}"/>
                </c:ext>
              </c:extLst>
            </c:dLbl>
            <c:dLbl>
              <c:idx val="5"/>
              <c:layout>
                <c:manualLayout>
                  <c:x val="-7.5413910109209337E-17"/>
                  <c:y val="-4.30725053840632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52-4F0C-84E8-1B4212780861}"/>
                </c:ext>
              </c:extLst>
            </c:dLbl>
            <c:dLbl>
              <c:idx val="6"/>
              <c:layout>
                <c:manualLayout>
                  <c:x val="-4.1135335252981556E-3"/>
                  <c:y val="-4.30725053840632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52-4F0C-84E8-1B4212780861}"/>
                </c:ext>
              </c:extLst>
            </c:dLbl>
            <c:dLbl>
              <c:idx val="7"/>
              <c:layout>
                <c:manualLayout>
                  <c:x val="-4.113533525298382E-3"/>
                  <c:y val="-2.51256281407035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552-4F0C-84E8-1B4212780861}"/>
                </c:ext>
              </c:extLst>
            </c:dLbl>
            <c:dLbl>
              <c:idx val="8"/>
              <c:layout>
                <c:manualLayout>
                  <c:x val="0"/>
                  <c:y val="-4.19609773043076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552-4F0C-84E8-1B4212780861}"/>
                </c:ext>
              </c:extLst>
            </c:dLbl>
            <c:dLbl>
              <c:idx val="9"/>
              <c:layout>
                <c:manualLayout>
                  <c:x val="3.248194721913214E-5"/>
                  <c:y val="-3.68850033451701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552-4F0C-84E8-1B421278086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Roboto Mono" pitchFamily="2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Sheet1!$C$2:$C$11</c:f>
                <c:numCache>
                  <c:formatCode>General</c:formatCode>
                  <c:ptCount val="10"/>
                  <c:pt idx="0">
                    <c:v>0.44</c:v>
                  </c:pt>
                  <c:pt idx="1">
                    <c:v>0.39</c:v>
                  </c:pt>
                  <c:pt idx="2">
                    <c:v>0.33</c:v>
                  </c:pt>
                  <c:pt idx="3">
                    <c:v>0.36</c:v>
                  </c:pt>
                  <c:pt idx="4">
                    <c:v>0.39</c:v>
                  </c:pt>
                  <c:pt idx="5">
                    <c:v>0.33</c:v>
                  </c:pt>
                  <c:pt idx="6">
                    <c:v>0.31</c:v>
                  </c:pt>
                  <c:pt idx="7">
                    <c:v>0.31</c:v>
                  </c:pt>
                  <c:pt idx="8">
                    <c:v>0.34</c:v>
                  </c:pt>
                  <c:pt idx="9">
                    <c:v>0.31</c:v>
                  </c:pt>
                </c:numCache>
              </c:numRef>
            </c:plus>
            <c:minus>
              <c:numRef>
                <c:f>Sheet1!$D$2:$D$11</c:f>
                <c:numCache>
                  <c:formatCode>General</c:formatCode>
                  <c:ptCount val="10"/>
                  <c:pt idx="0">
                    <c:v>0.44</c:v>
                  </c:pt>
                  <c:pt idx="1">
                    <c:v>0.39</c:v>
                  </c:pt>
                  <c:pt idx="2">
                    <c:v>0.33</c:v>
                  </c:pt>
                  <c:pt idx="3">
                    <c:v>0.36</c:v>
                  </c:pt>
                  <c:pt idx="4">
                    <c:v>0.39</c:v>
                  </c:pt>
                  <c:pt idx="5">
                    <c:v>0.33</c:v>
                  </c:pt>
                  <c:pt idx="6">
                    <c:v>0.31</c:v>
                  </c:pt>
                  <c:pt idx="7">
                    <c:v>0.31</c:v>
                  </c:pt>
                  <c:pt idx="8">
                    <c:v>0.34</c:v>
                  </c:pt>
                  <c:pt idx="9">
                    <c:v>0.31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11.9</c:v>
                </c:pt>
                <c:pt idx="1">
                  <c:v>12.9</c:v>
                </c:pt>
                <c:pt idx="2">
                  <c:v>12.2</c:v>
                </c:pt>
                <c:pt idx="3">
                  <c:v>12.1</c:v>
                </c:pt>
                <c:pt idx="4">
                  <c:v>12.6</c:v>
                </c:pt>
                <c:pt idx="5">
                  <c:v>10.8</c:v>
                </c:pt>
                <c:pt idx="6">
                  <c:v>10.8</c:v>
                </c:pt>
                <c:pt idx="7">
                  <c:v>10.7</c:v>
                </c:pt>
                <c:pt idx="8">
                  <c:v>11</c:v>
                </c:pt>
                <c:pt idx="9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552-4F0C-84E8-1B42127808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-14"/>
        <c:axId val="968019800"/>
        <c:axId val="965193120"/>
      </c:barChart>
      <c:catAx>
        <c:axId val="968019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pPr>
            <a:endParaRPr lang="en-US"/>
          </a:p>
        </c:txPr>
        <c:crossAx val="965193120"/>
        <c:crosses val="autoZero"/>
        <c:auto val="1"/>
        <c:lblAlgn val="ctr"/>
        <c:lblOffset val="100"/>
        <c:noMultiLvlLbl val="0"/>
      </c:catAx>
      <c:valAx>
        <c:axId val="965193120"/>
        <c:scaling>
          <c:orientation val="minMax"/>
          <c:min val="8"/>
        </c:scaling>
        <c:delete val="0"/>
        <c:axPos val="l"/>
        <c:majorGridlines>
          <c:spPr>
            <a:ln w="9525" cap="flat" cmpd="sng" algn="ctr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rPr>
                  <a:t>Percentage Points</a:t>
                </a:r>
              </a:p>
            </c:rich>
          </c:tx>
          <c:layout>
            <c:manualLayout>
              <c:xMode val="edge"/>
              <c:yMode val="edge"/>
              <c:x val="4.056162755774932E-4"/>
              <c:y val="0.264863812979259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pPr>
            <a:endParaRPr lang="en-US"/>
          </a:p>
        </c:txPr>
        <c:crossAx val="9680198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accent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rPr>
              <a:t>  </a:t>
            </a:r>
          </a:p>
        </c:rich>
      </c:tx>
      <c:layout>
        <c:manualLayout>
          <c:xMode val="edge"/>
          <c:yMode val="edge"/>
          <c:x val="0.154428970632402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075142727626166"/>
          <c:y val="2.3281386701662292E-2"/>
          <c:w val="0.89924857272373837"/>
          <c:h val="0.899797134733158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3900438166097061E-18"/>
                  <c:y val="-4.87896415837868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1F-41B6-9D3C-A2F90B84DBF5}"/>
                </c:ext>
              </c:extLst>
            </c:dLbl>
            <c:dLbl>
              <c:idx val="1"/>
              <c:layout>
                <c:manualLayout>
                  <c:x val="2.0488110627962549E-3"/>
                  <c:y val="-3.66879921259842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1F-41B6-9D3C-A2F90B84DBF5}"/>
                </c:ext>
              </c:extLst>
            </c:dLbl>
            <c:dLbl>
              <c:idx val="2"/>
              <c:layout>
                <c:manualLayout>
                  <c:x val="-3.8003983307522364E-17"/>
                  <c:y val="-4.13676415448068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1F-41B6-9D3C-A2F90B84DBF5}"/>
                </c:ext>
              </c:extLst>
            </c:dLbl>
            <c:dLbl>
              <c:idx val="3"/>
              <c:layout>
                <c:manualLayout>
                  <c:x val="0"/>
                  <c:y val="-5.97862767154106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1F-41B6-9D3C-A2F90B84DBF5}"/>
                </c:ext>
              </c:extLst>
            </c:dLbl>
            <c:dLbl>
              <c:idx val="4"/>
              <c:layout>
                <c:manualLayout>
                  <c:x val="0"/>
                  <c:y val="-3.75304935259898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1F-41B6-9D3C-A2F90B84DBF5}"/>
                </c:ext>
              </c:extLst>
            </c:dLbl>
            <c:dLbl>
              <c:idx val="5"/>
              <c:layout>
                <c:manualLayout>
                  <c:x val="0"/>
                  <c:y val="-5.69413198350206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1F-41B6-9D3C-A2F90B84DBF5}"/>
                </c:ext>
              </c:extLst>
            </c:dLbl>
            <c:dLbl>
              <c:idx val="6"/>
              <c:layout>
                <c:manualLayout>
                  <c:x val="-2.0487604998976369E-3"/>
                  <c:y val="-3.75304935259899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B1F-41B6-9D3C-A2F90B84DBF5}"/>
                </c:ext>
              </c:extLst>
            </c:dLbl>
            <c:dLbl>
              <c:idx val="7"/>
              <c:layout>
                <c:manualLayout>
                  <c:x val="-1.502407010657553E-16"/>
                  <c:y val="-3.37774441733908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1F-41B6-9D3C-A2F90B84DBF5}"/>
                </c:ext>
              </c:extLst>
            </c:dLbl>
            <c:dLbl>
              <c:idx val="8"/>
              <c:layout>
                <c:manualLayout>
                  <c:x val="0"/>
                  <c:y val="-3.33470816147981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B1F-41B6-9D3C-A2F90B84DBF5}"/>
                </c:ext>
              </c:extLst>
            </c:dLbl>
            <c:dLbl>
              <c:idx val="9"/>
              <c:layout>
                <c:manualLayout>
                  <c:x val="9.6792938196158313E-5"/>
                  <c:y val="-4.56821022372203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1F-41B6-9D3C-A2F90B84DBF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Roboto Mono" pitchFamily="2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Sheet1!$D$3:$D$12</c:f>
                <c:numCache>
                  <c:formatCode>General</c:formatCode>
                  <c:ptCount val="10"/>
                  <c:pt idx="0">
                    <c:v>0.28000000000000003</c:v>
                  </c:pt>
                  <c:pt idx="1">
                    <c:v>0.28000000000000003</c:v>
                  </c:pt>
                  <c:pt idx="2">
                    <c:v>0.26</c:v>
                  </c:pt>
                  <c:pt idx="3">
                    <c:v>0.31</c:v>
                  </c:pt>
                  <c:pt idx="4">
                    <c:v>0.28999999999999998</c:v>
                  </c:pt>
                  <c:pt idx="5">
                    <c:v>0.3</c:v>
                  </c:pt>
                  <c:pt idx="6">
                    <c:v>0.31</c:v>
                  </c:pt>
                  <c:pt idx="7">
                    <c:v>0.28999999999999998</c:v>
                  </c:pt>
                  <c:pt idx="8">
                    <c:v>0.31</c:v>
                  </c:pt>
                  <c:pt idx="9">
                    <c:v>0.3</c:v>
                  </c:pt>
                </c:numCache>
              </c:numRef>
            </c:plus>
            <c:minus>
              <c:numRef>
                <c:f>Sheet1!$D$3:$D$12</c:f>
                <c:numCache>
                  <c:formatCode>General</c:formatCode>
                  <c:ptCount val="10"/>
                  <c:pt idx="0">
                    <c:v>0.28000000000000003</c:v>
                  </c:pt>
                  <c:pt idx="1">
                    <c:v>0.28000000000000003</c:v>
                  </c:pt>
                  <c:pt idx="2">
                    <c:v>0.26</c:v>
                  </c:pt>
                  <c:pt idx="3">
                    <c:v>0.31</c:v>
                  </c:pt>
                  <c:pt idx="4">
                    <c:v>0.28999999999999998</c:v>
                  </c:pt>
                  <c:pt idx="5">
                    <c:v>0.3</c:v>
                  </c:pt>
                  <c:pt idx="6">
                    <c:v>0.31</c:v>
                  </c:pt>
                  <c:pt idx="7">
                    <c:v>0.28999999999999998</c:v>
                  </c:pt>
                  <c:pt idx="8">
                    <c:v>0.31</c:v>
                  </c:pt>
                  <c:pt idx="9">
                    <c:v>0.3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Sheet1!$A$3:$A$12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Sheet1!$B$3:$B$12</c:f>
              <c:numCache>
                <c:formatCode>General</c:formatCode>
                <c:ptCount val="10"/>
                <c:pt idx="0">
                  <c:v>21.6</c:v>
                </c:pt>
                <c:pt idx="1">
                  <c:v>23</c:v>
                </c:pt>
                <c:pt idx="2">
                  <c:v>22.7</c:v>
                </c:pt>
                <c:pt idx="3">
                  <c:v>22.6</c:v>
                </c:pt>
                <c:pt idx="4">
                  <c:v>23.8</c:v>
                </c:pt>
                <c:pt idx="5">
                  <c:v>22.6</c:v>
                </c:pt>
                <c:pt idx="6">
                  <c:v>22.8</c:v>
                </c:pt>
                <c:pt idx="7">
                  <c:v>22.9</c:v>
                </c:pt>
                <c:pt idx="8">
                  <c:v>23.4</c:v>
                </c:pt>
                <c:pt idx="9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B1F-41B6-9D3C-A2F90B84DB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-14"/>
        <c:axId val="938248576"/>
        <c:axId val="938248904"/>
      </c:barChart>
      <c:catAx>
        <c:axId val="93824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pPr>
            <a:endParaRPr lang="en-US"/>
          </a:p>
        </c:txPr>
        <c:crossAx val="938248904"/>
        <c:crosses val="autoZero"/>
        <c:auto val="1"/>
        <c:lblAlgn val="ctr"/>
        <c:lblOffset val="100"/>
        <c:noMultiLvlLbl val="0"/>
      </c:catAx>
      <c:valAx>
        <c:axId val="938248904"/>
        <c:scaling>
          <c:orientation val="minMax"/>
          <c:max val="25"/>
          <c:min val="20"/>
        </c:scaling>
        <c:delete val="0"/>
        <c:axPos val="l"/>
        <c:majorGridlines>
          <c:spPr>
            <a:ln w="9525" cap="flat" cmpd="sng" algn="ctr">
              <a:solidFill>
                <a:schemeClr val="accent3">
                  <a:lumMod val="60000"/>
                  <a:lumOff val="40000"/>
                  <a:alpha val="99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</a:rPr>
                  <a:t>Percentage Points</a:t>
                </a:r>
              </a:p>
            </c:rich>
          </c:tx>
          <c:layout>
            <c:manualLayout>
              <c:xMode val="edge"/>
              <c:yMode val="edge"/>
              <c:x val="3.994136926913987E-4"/>
              <c:y val="0.2678012123484564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pPr>
            <a:endParaRPr lang="en-US"/>
          </a:p>
        </c:txPr>
        <c:crossAx val="93824857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049589684615865E-2"/>
          <c:y val="2.3281386701662292E-2"/>
          <c:w val="0.90795041031538404"/>
          <c:h val="0.899797134733158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59981429897865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65-46C9-AB0A-048419613950}"/>
                </c:ext>
              </c:extLst>
            </c:dLbl>
            <c:dLbl>
              <c:idx val="1"/>
              <c:layout>
                <c:manualLayout>
                  <c:x val="0"/>
                  <c:y val="-3.34261838440111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65-46C9-AB0A-048419613950}"/>
                </c:ext>
              </c:extLst>
            </c:dLbl>
            <c:dLbl>
              <c:idx val="2"/>
              <c:layout>
                <c:manualLayout>
                  <c:x val="-3.7491046109506729E-17"/>
                  <c:y val="-2.59981429897864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65-46C9-AB0A-048419613950}"/>
                </c:ext>
              </c:extLst>
            </c:dLbl>
            <c:dLbl>
              <c:idx val="3"/>
              <c:layout>
                <c:manualLayout>
                  <c:x val="2.0449897750511249E-3"/>
                  <c:y val="-2.97121634168988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65-46C9-AB0A-048419613950}"/>
                </c:ext>
              </c:extLst>
            </c:dLbl>
            <c:dLbl>
              <c:idx val="4"/>
              <c:layout>
                <c:manualLayout>
                  <c:x val="-4.0899795501023245E-3"/>
                  <c:y val="-2.97121634168987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65-46C9-AB0A-048419613950}"/>
                </c:ext>
              </c:extLst>
            </c:dLbl>
            <c:dLbl>
              <c:idx val="5"/>
              <c:layout>
                <c:manualLayout>
                  <c:x val="0"/>
                  <c:y val="-2.22841225626741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65-46C9-AB0A-048419613950}"/>
                </c:ext>
              </c:extLst>
            </c:dLbl>
            <c:dLbl>
              <c:idx val="6"/>
              <c:layout>
                <c:manualLayout>
                  <c:x val="0"/>
                  <c:y val="-2.97121634168988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D65-46C9-AB0A-048419613950}"/>
                </c:ext>
              </c:extLst>
            </c:dLbl>
            <c:dLbl>
              <c:idx val="7"/>
              <c:layout>
                <c:manualLayout>
                  <c:x val="0"/>
                  <c:y val="-3.34261838440112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D65-46C9-AB0A-048419613950}"/>
                </c:ext>
              </c:extLst>
            </c:dLbl>
            <c:dLbl>
              <c:idx val="8"/>
              <c:layout>
                <c:manualLayout>
                  <c:x val="-2.0450568678915134E-3"/>
                  <c:y val="-4.21253593300837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D65-46C9-AB0A-048419613950}"/>
                </c:ext>
              </c:extLst>
            </c:dLbl>
            <c:dLbl>
              <c:idx val="9"/>
              <c:layout>
                <c:manualLayout>
                  <c:x val="-2.0449897750511249E-3"/>
                  <c:y val="-3.34261838440111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D65-46C9-AB0A-04841961395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Roboto Mono" pitchFamily="2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Sheet1!$C$3:$C$12</c:f>
                <c:numCache>
                  <c:formatCode>General</c:formatCode>
                  <c:ptCount val="10"/>
                  <c:pt idx="0">
                    <c:v>0.14000000000000001</c:v>
                  </c:pt>
                  <c:pt idx="1">
                    <c:v>0.15</c:v>
                  </c:pt>
                  <c:pt idx="2">
                    <c:v>0.13</c:v>
                  </c:pt>
                  <c:pt idx="3">
                    <c:v>0.13</c:v>
                  </c:pt>
                  <c:pt idx="4">
                    <c:v>0.13</c:v>
                  </c:pt>
                  <c:pt idx="5">
                    <c:v>0.13</c:v>
                  </c:pt>
                  <c:pt idx="6">
                    <c:v>0.13</c:v>
                  </c:pt>
                  <c:pt idx="7">
                    <c:v>0.16</c:v>
                  </c:pt>
                  <c:pt idx="8">
                    <c:v>0.16</c:v>
                  </c:pt>
                  <c:pt idx="9">
                    <c:v>0.14000000000000001</c:v>
                  </c:pt>
                </c:numCache>
              </c:numRef>
            </c:plus>
            <c:minus>
              <c:numRef>
                <c:f>Sheet1!$D$3:$D$12</c:f>
                <c:numCache>
                  <c:formatCode>General</c:formatCode>
                  <c:ptCount val="10"/>
                  <c:pt idx="0">
                    <c:v>0.14000000000000001</c:v>
                  </c:pt>
                  <c:pt idx="1">
                    <c:v>0.15</c:v>
                  </c:pt>
                  <c:pt idx="2">
                    <c:v>0.13</c:v>
                  </c:pt>
                  <c:pt idx="3">
                    <c:v>0.13</c:v>
                  </c:pt>
                  <c:pt idx="4">
                    <c:v>0.13</c:v>
                  </c:pt>
                  <c:pt idx="5">
                    <c:v>0.13</c:v>
                  </c:pt>
                  <c:pt idx="6">
                    <c:v>0.13</c:v>
                  </c:pt>
                  <c:pt idx="7">
                    <c:v>0.16</c:v>
                  </c:pt>
                  <c:pt idx="8">
                    <c:v>0.16</c:v>
                  </c:pt>
                  <c:pt idx="9">
                    <c:v>0.14000000000000001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Sheet1!$A$3:$A$12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Sheet1!$B$3:$B$12</c:f>
              <c:numCache>
                <c:formatCode>General</c:formatCode>
                <c:ptCount val="10"/>
                <c:pt idx="0">
                  <c:v>0.5</c:v>
                </c:pt>
                <c:pt idx="1">
                  <c:v>0.5</c:v>
                </c:pt>
                <c:pt idx="2">
                  <c:v>1.3</c:v>
                </c:pt>
                <c:pt idx="3">
                  <c:v>1.1000000000000001</c:v>
                </c:pt>
                <c:pt idx="4">
                  <c:v>1</c:v>
                </c:pt>
                <c:pt idx="5">
                  <c:v>1.4</c:v>
                </c:pt>
                <c:pt idx="6">
                  <c:v>0.9</c:v>
                </c:pt>
                <c:pt idx="7">
                  <c:v>0.6</c:v>
                </c:pt>
                <c:pt idx="8">
                  <c:v>0.2</c:v>
                </c:pt>
                <c:pt idx="9">
                  <c:v>-0.4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D65-46C9-AB0A-0484196139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-14"/>
        <c:axId val="938248576"/>
        <c:axId val="938248904"/>
      </c:barChart>
      <c:catAx>
        <c:axId val="93824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pPr>
            <a:endParaRPr lang="en-US"/>
          </a:p>
        </c:txPr>
        <c:crossAx val="938248904"/>
        <c:crosses val="autoZero"/>
        <c:auto val="1"/>
        <c:lblAlgn val="ctr"/>
        <c:lblOffset val="100"/>
        <c:noMultiLvlLbl val="0"/>
      </c:catAx>
      <c:valAx>
        <c:axId val="938248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  <a:r>
                  <a:rPr lang="en-US" sz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Points</a:t>
                </a:r>
                <a:endParaRPr lang="en-US" sz="12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4.0333111346156359E-4"/>
              <c:y val="0.24925384326959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pPr>
            <a:endParaRPr lang="en-US"/>
          </a:p>
        </c:txPr>
        <c:crossAx val="93824857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39336670869068E-2"/>
          <c:y val="2.3281386701662292E-2"/>
          <c:w val="0.90606633291309335"/>
          <c:h val="0.899797134733158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4627446823313673E-18"/>
                  <c:y val="-1.681520094165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29-47BB-8ABE-A36115C28EC9}"/>
                </c:ext>
              </c:extLst>
            </c:dLbl>
            <c:dLbl>
              <c:idx val="1"/>
              <c:layout>
                <c:manualLayout>
                  <c:x val="0"/>
                  <c:y val="-1.68152009416512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29-47BB-8ABE-A36115C28EC9}"/>
                </c:ext>
              </c:extLst>
            </c:dLbl>
            <c:dLbl>
              <c:idx val="2"/>
              <c:layout>
                <c:manualLayout>
                  <c:x val="0"/>
                  <c:y val="-2.01782411299815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29-47BB-8ABE-A36115C28EC9}"/>
                </c:ext>
              </c:extLst>
            </c:dLbl>
            <c:dLbl>
              <c:idx val="3"/>
              <c:layout>
                <c:manualLayout>
                  <c:x val="0"/>
                  <c:y val="-1.00891205649907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29-47BB-8ABE-A36115C28EC9}"/>
                </c:ext>
              </c:extLst>
            </c:dLbl>
            <c:dLbl>
              <c:idx val="4"/>
              <c:layout>
                <c:manualLayout>
                  <c:x val="0"/>
                  <c:y val="-2.01782411299815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29-47BB-8ABE-A36115C28EC9}"/>
                </c:ext>
              </c:extLst>
            </c:dLbl>
            <c:dLbl>
              <c:idx val="5"/>
              <c:layout>
                <c:manualLayout>
                  <c:x val="-2.0646226902033653E-3"/>
                  <c:y val="-1.34521607533210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29-47BB-8ABE-A36115C28EC9}"/>
                </c:ext>
              </c:extLst>
            </c:dLbl>
            <c:dLbl>
              <c:idx val="6"/>
              <c:layout>
                <c:manualLayout>
                  <c:x val="0"/>
                  <c:y val="-2.0178241129981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29-47BB-8ABE-A36115C28EC9}"/>
                </c:ext>
              </c:extLst>
            </c:dLbl>
            <c:dLbl>
              <c:idx val="7"/>
              <c:layout>
                <c:manualLayout>
                  <c:x val="0"/>
                  <c:y val="-1.00891205649907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29-47BB-8ABE-A36115C28EC9}"/>
                </c:ext>
              </c:extLst>
            </c:dLbl>
            <c:dLbl>
              <c:idx val="8"/>
              <c:layout>
                <c:manualLayout>
                  <c:x val="2.0646226902033653E-3"/>
                  <c:y val="-2.6904321506641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29-47BB-8ABE-A36115C28EC9}"/>
                </c:ext>
              </c:extLst>
            </c:dLbl>
            <c:dLbl>
              <c:idx val="9"/>
              <c:layout>
                <c:manualLayout>
                  <c:x val="-6.1938680706100958E-3"/>
                  <c:y val="-1.68152009416511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29-47BB-8ABE-A36115C28EC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Roboto Mono" pitchFamily="2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Sheet1!$C$3:$C$12</c:f>
                <c:numCache>
                  <c:formatCode>General</c:formatCode>
                  <c:ptCount val="10"/>
                  <c:pt idx="0">
                    <c:v>0.14000000000000001</c:v>
                  </c:pt>
                  <c:pt idx="1">
                    <c:v>0.13</c:v>
                  </c:pt>
                  <c:pt idx="2">
                    <c:v>0.14000000000000001</c:v>
                  </c:pt>
                  <c:pt idx="3">
                    <c:v>0.14000000000000001</c:v>
                  </c:pt>
                  <c:pt idx="4">
                    <c:v>0.15</c:v>
                  </c:pt>
                  <c:pt idx="5">
                    <c:v>0.13</c:v>
                  </c:pt>
                  <c:pt idx="6">
                    <c:v>0.14000000000000001</c:v>
                  </c:pt>
                  <c:pt idx="7">
                    <c:v>0.12</c:v>
                  </c:pt>
                  <c:pt idx="8">
                    <c:v>0.12</c:v>
                  </c:pt>
                  <c:pt idx="9">
                    <c:v>0.12</c:v>
                  </c:pt>
                </c:numCache>
              </c:numRef>
            </c:plus>
            <c:minus>
              <c:numRef>
                <c:f>Sheet1!$D$3:$D$12</c:f>
                <c:numCache>
                  <c:formatCode>General</c:formatCode>
                  <c:ptCount val="10"/>
                  <c:pt idx="0">
                    <c:v>0.14000000000000001</c:v>
                  </c:pt>
                  <c:pt idx="1">
                    <c:v>0.13</c:v>
                  </c:pt>
                  <c:pt idx="2">
                    <c:v>0.14000000000000001</c:v>
                  </c:pt>
                  <c:pt idx="3">
                    <c:v>0.14000000000000001</c:v>
                  </c:pt>
                  <c:pt idx="4">
                    <c:v>0.15</c:v>
                  </c:pt>
                  <c:pt idx="5">
                    <c:v>0.13</c:v>
                  </c:pt>
                  <c:pt idx="6">
                    <c:v>0.14000000000000001</c:v>
                  </c:pt>
                  <c:pt idx="7">
                    <c:v>0.12</c:v>
                  </c:pt>
                  <c:pt idx="8">
                    <c:v>0.12</c:v>
                  </c:pt>
                  <c:pt idx="9">
                    <c:v>0.12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Sheet1!$A$3:$A$12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Sheet1!$B$3:$B$12</c:f>
              <c:numCache>
                <c:formatCode>General</c:formatCode>
                <c:ptCount val="10"/>
                <c:pt idx="0">
                  <c:v>-0.9</c:v>
                </c:pt>
                <c:pt idx="1">
                  <c:v>-2.8</c:v>
                </c:pt>
                <c:pt idx="2">
                  <c:v>-3.1</c:v>
                </c:pt>
                <c:pt idx="3">
                  <c:v>-3.2</c:v>
                </c:pt>
                <c:pt idx="4">
                  <c:v>-3.1</c:v>
                </c:pt>
                <c:pt idx="5">
                  <c:v>-3.1</c:v>
                </c:pt>
                <c:pt idx="6">
                  <c:v>-2.6</c:v>
                </c:pt>
                <c:pt idx="7">
                  <c:v>-2.4</c:v>
                </c:pt>
                <c:pt idx="8">
                  <c:v>-2</c:v>
                </c:pt>
                <c:pt idx="9">
                  <c:v>-1.9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29-47BB-8ABE-A36115C28EC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-14"/>
        <c:axId val="968019800"/>
        <c:axId val="965193120"/>
      </c:barChart>
      <c:catAx>
        <c:axId val="968019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pPr>
            <a:endParaRPr lang="en-US"/>
          </a:p>
        </c:txPr>
        <c:crossAx val="965193120"/>
        <c:crosses val="autoZero"/>
        <c:auto val="1"/>
        <c:lblAlgn val="ctr"/>
        <c:lblOffset val="100"/>
        <c:noMultiLvlLbl val="0"/>
      </c:catAx>
      <c:valAx>
        <c:axId val="96519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Percentage Points</a:t>
                </a:r>
              </a:p>
            </c:rich>
          </c:tx>
          <c:layout>
            <c:manualLayout>
              <c:xMode val="edge"/>
              <c:yMode val="edge"/>
              <c:x val="4.0251498413444589E-4"/>
              <c:y val="0.2462240515390121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pPr>
            <a:endParaRPr lang="en-US"/>
          </a:p>
        </c:txPr>
        <c:crossAx val="9680198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264247039693834"/>
          <c:y val="2.6607299087614049E-2"/>
          <c:w val="0.8973575296030617"/>
          <c:h val="0.8997972128483939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156762121152768E-3"/>
                  <c:y val="-1.79905636795400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12-4FDC-B047-A50B80CB6B26}"/>
                </c:ext>
              </c:extLst>
            </c:dLbl>
            <c:dLbl>
              <c:idx val="1"/>
              <c:layout>
                <c:manualLayout>
                  <c:x val="0"/>
                  <c:y val="-2.39316239316240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12-4FDC-B047-A50B80CB6B26}"/>
                </c:ext>
              </c:extLst>
            </c:dLbl>
            <c:dLbl>
              <c:idx val="2"/>
              <c:layout>
                <c:manualLayout>
                  <c:x val="0"/>
                  <c:y val="-2.05128205128206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12-4FDC-B047-A50B80CB6B26}"/>
                </c:ext>
              </c:extLst>
            </c:dLbl>
            <c:dLbl>
              <c:idx val="3"/>
              <c:layout>
                <c:manualLayout>
                  <c:x val="0"/>
                  <c:y val="-1.36752136752136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12-4FDC-B047-A50B80CB6B26}"/>
                </c:ext>
              </c:extLst>
            </c:dLbl>
            <c:dLbl>
              <c:idx val="4"/>
              <c:layout>
                <c:manualLayout>
                  <c:x val="0"/>
                  <c:y val="-1.36752136752137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112-4FDC-B047-A50B80CB6B26}"/>
                </c:ext>
              </c:extLst>
            </c:dLbl>
            <c:dLbl>
              <c:idx val="5"/>
              <c:layout>
                <c:manualLayout>
                  <c:x val="-2.442002442002442E-3"/>
                  <c:y val="-2.05128205128205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12-4FDC-B047-A50B80CB6B26}"/>
                </c:ext>
              </c:extLst>
            </c:dLbl>
            <c:dLbl>
              <c:idx val="6"/>
              <c:layout>
                <c:manualLayout>
                  <c:x val="-2.442002442002442E-3"/>
                  <c:y val="-2.05128205128205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112-4FDC-B047-A50B80CB6B26}"/>
                </c:ext>
              </c:extLst>
            </c:dLbl>
            <c:dLbl>
              <c:idx val="7"/>
              <c:layout>
                <c:manualLayout>
                  <c:x val="1.6467582766505613E-3"/>
                  <c:y val="-1.38693052008260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112-4FDC-B047-A50B80CB6B26}"/>
                </c:ext>
              </c:extLst>
            </c:dLbl>
            <c:dLbl>
              <c:idx val="8"/>
              <c:layout>
                <c:manualLayout>
                  <c:x val="-8.9539055177283466E-17"/>
                  <c:y val="-1.36752136752137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112-4FDC-B047-A50B80CB6B26}"/>
                </c:ext>
              </c:extLst>
            </c:dLbl>
            <c:dLbl>
              <c:idx val="9"/>
              <c:layout>
                <c:manualLayout>
                  <c:x val="0"/>
                  <c:y val="-1.36752136752137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112-4FDC-B047-A50B80CB6B2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Roboto Mono" pitchFamily="2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Sheet1!$C$2:$C$11</c:f>
                <c:numCache>
                  <c:formatCode>General</c:formatCode>
                  <c:ptCount val="10"/>
                  <c:pt idx="0">
                    <c:v>0.19</c:v>
                  </c:pt>
                  <c:pt idx="1">
                    <c:v>0.15</c:v>
                  </c:pt>
                  <c:pt idx="2">
                    <c:v>0.16</c:v>
                  </c:pt>
                  <c:pt idx="3">
                    <c:v>0.19</c:v>
                  </c:pt>
                  <c:pt idx="4">
                    <c:v>0.16</c:v>
                  </c:pt>
                  <c:pt idx="5">
                    <c:v>0.17</c:v>
                  </c:pt>
                  <c:pt idx="6">
                    <c:v>0.16</c:v>
                  </c:pt>
                  <c:pt idx="7">
                    <c:v>0.18</c:v>
                  </c:pt>
                  <c:pt idx="8">
                    <c:v>0.18</c:v>
                  </c:pt>
                  <c:pt idx="9">
                    <c:v>0.19</c:v>
                  </c:pt>
                </c:numCache>
              </c:numRef>
            </c:plus>
            <c:minus>
              <c:numRef>
                <c:f>Sheet1!$D$2:$D$11</c:f>
                <c:numCache>
                  <c:formatCode>General</c:formatCode>
                  <c:ptCount val="10"/>
                  <c:pt idx="0">
                    <c:v>0.19</c:v>
                  </c:pt>
                  <c:pt idx="1">
                    <c:v>0.15</c:v>
                  </c:pt>
                  <c:pt idx="2">
                    <c:v>0.16</c:v>
                  </c:pt>
                  <c:pt idx="3">
                    <c:v>0.19</c:v>
                  </c:pt>
                  <c:pt idx="4">
                    <c:v>0.16</c:v>
                  </c:pt>
                  <c:pt idx="5">
                    <c:v>0.17</c:v>
                  </c:pt>
                  <c:pt idx="6">
                    <c:v>0.16</c:v>
                  </c:pt>
                  <c:pt idx="7">
                    <c:v>0.18</c:v>
                  </c:pt>
                  <c:pt idx="8">
                    <c:v>0.18</c:v>
                  </c:pt>
                  <c:pt idx="9">
                    <c:v>0.19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28.6</c:v>
                </c:pt>
                <c:pt idx="1">
                  <c:v>28.9</c:v>
                </c:pt>
                <c:pt idx="2">
                  <c:v>28.6</c:v>
                </c:pt>
                <c:pt idx="3">
                  <c:v>29</c:v>
                </c:pt>
                <c:pt idx="4">
                  <c:v>30</c:v>
                </c:pt>
                <c:pt idx="5">
                  <c:v>29.2</c:v>
                </c:pt>
                <c:pt idx="6">
                  <c:v>30.2</c:v>
                </c:pt>
                <c:pt idx="7">
                  <c:v>30.8</c:v>
                </c:pt>
                <c:pt idx="8">
                  <c:v>30.8</c:v>
                </c:pt>
                <c:pt idx="9">
                  <c:v>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112-4FDC-B047-A50B80CB6B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-14"/>
        <c:axId val="968019800"/>
        <c:axId val="965193120"/>
      </c:barChart>
      <c:catAx>
        <c:axId val="968019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pPr>
            <a:endParaRPr lang="en-US"/>
          </a:p>
        </c:txPr>
        <c:crossAx val="965193120"/>
        <c:crosses val="autoZero"/>
        <c:auto val="1"/>
        <c:lblAlgn val="ctr"/>
        <c:lblOffset val="100"/>
        <c:noMultiLvlLbl val="0"/>
      </c:catAx>
      <c:valAx>
        <c:axId val="96519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  <a:r>
                  <a:rPr lang="en-US" sz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Points</a:t>
                </a:r>
                <a:endParaRPr lang="en-US" sz="12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3.987607892297045E-4"/>
              <c:y val="0.261143919510061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Roboto Mono" pitchFamily="2" charset="0"/>
                <a:cs typeface="Arial" panose="020B0604020202020204" pitchFamily="34" charset="0"/>
              </a:defRPr>
            </a:pPr>
            <a:endParaRPr lang="en-US"/>
          </a:p>
        </c:txPr>
        <c:crossAx val="9680198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7604B2F-4C23-49D1-B52A-780C162449A6}" type="datetimeFigureOut">
              <a:rPr lang="en-US"/>
              <a:pPr>
                <a:defRPr/>
              </a:pPr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BF4AA8F-969A-4DF6-B13F-2E6EB4CE0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68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DC5BF3A7-7ADB-44B5-A588-E84FF536D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0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3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10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4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11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083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12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737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13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49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14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1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15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90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16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3541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17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2912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18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5558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19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73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618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20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272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21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639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22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53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87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4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29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82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8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7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91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337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E1D9B3-D4B7-40CA-BF6A-07960A00F7E0}" type="slidenum">
              <a:rPr lang="en-US" smtClean="0"/>
              <a:pPr eaLnBrk="1" hangingPunct="1">
                <a:defRPr/>
              </a:pPr>
              <a:t>9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0B660-498D-42BD-91AE-00904B7AF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5572C-35BB-4B02-B37E-37CC56181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0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988BA-757D-40E6-A0BD-41E08C8E0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1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C8C51-5C2C-4384-A700-77A3B77AC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3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B420-C5F5-4EF3-B438-91EDCABFD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3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75941-3660-4154-BA97-9ED7FD3E0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4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747FE-C9EB-4A66-BA89-18553EA0E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1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CE5DB-CAF2-4810-9D55-5FF39FC38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1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97A91-280D-4251-A28F-329E9B932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2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C57F0-3D4B-4C65-8E30-69263C160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6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762DF-21F7-4179-BDA2-8C47ECAC9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2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22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43CCB1A-5FAC-44C2-A958-39EC00897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Text Box 15"/>
          <p:cNvSpPr txBox="1">
            <a:spLocks noChangeArrowheads="1"/>
          </p:cNvSpPr>
          <p:nvPr/>
        </p:nvSpPr>
        <p:spPr bwMode="auto">
          <a:xfrm>
            <a:off x="5029200" y="0"/>
            <a:ext cx="312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40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533400" y="1373476"/>
            <a:ext cx="80010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3600" b="1" u="sng" dirty="0">
                <a:solidFill>
                  <a:schemeClr val="tx1"/>
                </a:solidFill>
                <a:latin typeface="Microsoft Sans Serif" pitchFamily="34" charset="0"/>
              </a:rPr>
              <a:t>Annual Report on </a:t>
            </a:r>
            <a:br>
              <a:rPr lang="en-US" sz="3600" b="1" u="sng" dirty="0">
                <a:solidFill>
                  <a:schemeClr val="tx1"/>
                </a:solidFill>
                <a:latin typeface="Microsoft Sans Serif" pitchFamily="34" charset="0"/>
              </a:rPr>
            </a:br>
            <a:r>
              <a:rPr lang="en-US" sz="3600" b="1" u="sng" dirty="0">
                <a:solidFill>
                  <a:schemeClr val="tx1"/>
                </a:solidFill>
                <a:latin typeface="Microsoft Sans Serif" pitchFamily="34" charset="0"/>
              </a:rPr>
              <a:t>People with Disabilities</a:t>
            </a:r>
            <a:br>
              <a:rPr lang="en-US" sz="3600" b="1" u="sng" dirty="0">
                <a:solidFill>
                  <a:schemeClr val="tx1"/>
                </a:solidFill>
                <a:latin typeface="Microsoft Sans Serif" pitchFamily="34" charset="0"/>
              </a:rPr>
            </a:br>
            <a:r>
              <a:rPr lang="en-US" sz="3600" b="1" u="sng" dirty="0">
                <a:solidFill>
                  <a:schemeClr val="tx1"/>
                </a:solidFill>
                <a:latin typeface="Microsoft Sans Serif" pitchFamily="34" charset="0"/>
              </a:rPr>
              <a:t>in America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endParaRPr lang="en-US" sz="2400" dirty="0">
              <a:latin typeface="Microsoft Sans Serif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</a:pPr>
            <a:endParaRPr lang="en-US" sz="2400" dirty="0">
              <a:latin typeface="Microsoft Sans Serif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sz="2400" dirty="0">
                <a:latin typeface="Microsoft Sans Serif" pitchFamily="34" charset="0"/>
              </a:rPr>
              <a:t>Andrew </a:t>
            </a:r>
            <a:r>
              <a:rPr lang="en-US" sz="2400" dirty="0" err="1">
                <a:latin typeface="Microsoft Sans Serif" pitchFamily="34" charset="0"/>
              </a:rPr>
              <a:t>Houtenville</a:t>
            </a:r>
            <a:endParaRPr lang="en-US" sz="2400" dirty="0">
              <a:latin typeface="Microsoft Sans Serif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sz="2400" dirty="0">
                <a:latin typeface="Microsoft Sans Serif" pitchFamily="34" charset="0"/>
              </a:rPr>
              <a:t>Sarah </a:t>
            </a:r>
            <a:r>
              <a:rPr lang="en-US" sz="2400" dirty="0" err="1">
                <a:latin typeface="Microsoft Sans Serif" pitchFamily="34" charset="0"/>
              </a:rPr>
              <a:t>Boege</a:t>
            </a:r>
            <a:endParaRPr lang="en-US" sz="2400" dirty="0">
              <a:latin typeface="Microsoft Sans Serif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</a:pPr>
            <a:endParaRPr lang="en-US" sz="2400" dirty="0">
              <a:latin typeface="Microsoft Sans Serif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sz="2400" dirty="0">
                <a:latin typeface="Microsoft Sans Serif" pitchFamily="34" charset="0"/>
              </a:rPr>
              <a:t>University of New Hampshire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1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282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10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AED4D03-AA85-4665-A314-B610DD62EA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6570195"/>
              </p:ext>
            </p:extLst>
          </p:nvPr>
        </p:nvGraphicFramePr>
        <p:xfrm>
          <a:off x="914400" y="1600200"/>
          <a:ext cx="7315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EE537B80-2263-44A4-A70A-4D3E0C056D35}"/>
              </a:ext>
            </a:extLst>
          </p:cNvPr>
          <p:cNvSpPr/>
          <p:nvPr/>
        </p:nvSpPr>
        <p:spPr>
          <a:xfrm>
            <a:off x="0" y="838200"/>
            <a:ext cx="9144000" cy="57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u="sng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Figure 4. Poverty Gap</a:t>
            </a:r>
          </a:p>
        </p:txBody>
      </p:sp>
    </p:spTree>
    <p:extLst>
      <p:ext uri="{BB962C8B-B14F-4D97-AF65-F5344CB8AC3E}">
        <p14:creationId xmlns:p14="http://schemas.microsoft.com/office/powerpoint/2010/main" val="2908898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Did the Less than HS Diploma Gap narrow</a:t>
            </a:r>
            <a:b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</a:br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(for persons ages 25-34)?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11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708309E-F109-4DF7-93C7-C71AA99C6D40}"/>
              </a:ext>
            </a:extLst>
          </p:cNvPr>
          <p:cNvSpPr/>
          <p:nvPr/>
        </p:nvSpPr>
        <p:spPr>
          <a:xfrm>
            <a:off x="9525" y="2234625"/>
            <a:ext cx="9105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YES … 11.0% pts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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9.8% pts.</a:t>
            </a:r>
            <a:endParaRPr lang="en-US" sz="3200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D9EC9AA-A7E3-4813-B906-74A0D317BD06}"/>
              </a:ext>
            </a:extLst>
          </p:cNvPr>
          <p:cNvGrpSpPr>
            <a:grpSpLocks noChangeAspect="1"/>
          </p:cNvGrpSpPr>
          <p:nvPr/>
        </p:nvGrpSpPr>
        <p:grpSpPr>
          <a:xfrm>
            <a:off x="3899075" y="3459450"/>
            <a:ext cx="1318591" cy="1645950"/>
            <a:chOff x="2120122" y="2327888"/>
            <a:chExt cx="731520" cy="913765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2BB6699-D746-4AD4-8649-6E47A4A276A4}"/>
                </a:ext>
              </a:extLst>
            </p:cNvPr>
            <p:cNvSpPr/>
            <p:nvPr/>
          </p:nvSpPr>
          <p:spPr>
            <a:xfrm>
              <a:off x="2120122" y="2327888"/>
              <a:ext cx="731520" cy="913765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3C37F34F-7B07-464E-BB6A-2E24CE0F891A}"/>
                </a:ext>
              </a:extLst>
            </p:cNvPr>
            <p:cNvCxnSpPr/>
            <p:nvPr/>
          </p:nvCxnSpPr>
          <p:spPr>
            <a:xfrm>
              <a:off x="2136113" y="2784152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A1F44876-6FCB-46DE-A1B2-287EE9BF2DEF}"/>
                </a:ext>
              </a:extLst>
            </p:cNvPr>
            <p:cNvCxnSpPr/>
            <p:nvPr/>
          </p:nvCxnSpPr>
          <p:spPr>
            <a:xfrm>
              <a:off x="2139606" y="3011483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11532D33-55D6-4C88-BC2D-8AF02E55F477}"/>
                </a:ext>
              </a:extLst>
            </p:cNvPr>
            <p:cNvCxnSpPr/>
            <p:nvPr/>
          </p:nvCxnSpPr>
          <p:spPr>
            <a:xfrm>
              <a:off x="2139606" y="2554281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563270B-0CCE-4B8E-9A0A-C88CED8CFA64}"/>
                </a:ext>
              </a:extLst>
            </p:cNvPr>
            <p:cNvCxnSpPr/>
            <p:nvPr/>
          </p:nvCxnSpPr>
          <p:spPr>
            <a:xfrm flipH="1">
              <a:off x="2733693" y="2787080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BBA0CF6A-BBB7-440F-829B-D8E1CA90FEE9}"/>
                </a:ext>
              </a:extLst>
            </p:cNvPr>
            <p:cNvCxnSpPr/>
            <p:nvPr/>
          </p:nvCxnSpPr>
          <p:spPr>
            <a:xfrm flipH="1" flipV="1">
              <a:off x="2733697" y="3009515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4F715D0E-0602-4FA6-8E1D-F4CECB59A1E9}"/>
                </a:ext>
              </a:extLst>
            </p:cNvPr>
            <p:cNvCxnSpPr/>
            <p:nvPr/>
          </p:nvCxnSpPr>
          <p:spPr>
            <a:xfrm flipH="1">
              <a:off x="2733691" y="2554281"/>
              <a:ext cx="100584" cy="162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5E851B7-BC5A-4CE0-A4D2-F3A8CA2556B5}"/>
                </a:ext>
              </a:extLst>
            </p:cNvPr>
            <p:cNvSpPr/>
            <p:nvPr/>
          </p:nvSpPr>
          <p:spPr>
            <a:xfrm>
              <a:off x="2251688" y="2328521"/>
              <a:ext cx="457200" cy="913130"/>
            </a:xfrm>
            <a:prstGeom prst="rect">
              <a:avLst/>
            </a:prstGeom>
            <a:solidFill>
              <a:srgbClr val="E75104"/>
            </a:solidFill>
            <a:ln w="317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Narrower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598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12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CC01EB9-8E14-4AF1-BB40-87E5D4412D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1336295"/>
              </p:ext>
            </p:extLst>
          </p:nvPr>
        </p:nvGraphicFramePr>
        <p:xfrm>
          <a:off x="914400" y="1676400"/>
          <a:ext cx="7315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DB5A58CE-1C3D-48D4-AECF-3DF790A66544}"/>
              </a:ext>
            </a:extLst>
          </p:cNvPr>
          <p:cNvSpPr/>
          <p:nvPr/>
        </p:nvSpPr>
        <p:spPr>
          <a:xfrm>
            <a:off x="0" y="838200"/>
            <a:ext cx="9144000" cy="57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u="sng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Figure 5. Less than a HS Diploma Gap</a:t>
            </a:r>
          </a:p>
        </p:txBody>
      </p:sp>
    </p:spTree>
    <p:extLst>
      <p:ext uri="{BB962C8B-B14F-4D97-AF65-F5344CB8AC3E}">
        <p14:creationId xmlns:p14="http://schemas.microsoft.com/office/powerpoint/2010/main" val="902593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Did the Bachelor’s or More Gap narrow</a:t>
            </a:r>
            <a:b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</a:br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(for persons ages 25-34)?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13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708309E-F109-4DF7-93C7-C71AA99C6D40}"/>
              </a:ext>
            </a:extLst>
          </p:cNvPr>
          <p:cNvSpPr/>
          <p:nvPr/>
        </p:nvSpPr>
        <p:spPr>
          <a:xfrm>
            <a:off x="9525" y="2234625"/>
            <a:ext cx="9105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YES … 23.4% pts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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22.9% pts.</a:t>
            </a:r>
            <a:endParaRPr lang="en-US" sz="3200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D9EC9AA-A7E3-4813-B906-74A0D317BD06}"/>
              </a:ext>
            </a:extLst>
          </p:cNvPr>
          <p:cNvGrpSpPr>
            <a:grpSpLocks noChangeAspect="1"/>
          </p:cNvGrpSpPr>
          <p:nvPr/>
        </p:nvGrpSpPr>
        <p:grpSpPr>
          <a:xfrm>
            <a:off x="3899075" y="3459450"/>
            <a:ext cx="1318591" cy="1645950"/>
            <a:chOff x="2120122" y="2327888"/>
            <a:chExt cx="731520" cy="913765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2BB6699-D746-4AD4-8649-6E47A4A276A4}"/>
                </a:ext>
              </a:extLst>
            </p:cNvPr>
            <p:cNvSpPr/>
            <p:nvPr/>
          </p:nvSpPr>
          <p:spPr>
            <a:xfrm>
              <a:off x="2120122" y="2327888"/>
              <a:ext cx="731520" cy="913765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3C37F34F-7B07-464E-BB6A-2E24CE0F891A}"/>
                </a:ext>
              </a:extLst>
            </p:cNvPr>
            <p:cNvCxnSpPr/>
            <p:nvPr/>
          </p:nvCxnSpPr>
          <p:spPr>
            <a:xfrm>
              <a:off x="2136113" y="2784152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A1F44876-6FCB-46DE-A1B2-287EE9BF2DEF}"/>
                </a:ext>
              </a:extLst>
            </p:cNvPr>
            <p:cNvCxnSpPr/>
            <p:nvPr/>
          </p:nvCxnSpPr>
          <p:spPr>
            <a:xfrm>
              <a:off x="2139606" y="3011483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11532D33-55D6-4C88-BC2D-8AF02E55F477}"/>
                </a:ext>
              </a:extLst>
            </p:cNvPr>
            <p:cNvCxnSpPr/>
            <p:nvPr/>
          </p:nvCxnSpPr>
          <p:spPr>
            <a:xfrm>
              <a:off x="2139606" y="2554281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563270B-0CCE-4B8E-9A0A-C88CED8CFA64}"/>
                </a:ext>
              </a:extLst>
            </p:cNvPr>
            <p:cNvCxnSpPr/>
            <p:nvPr/>
          </p:nvCxnSpPr>
          <p:spPr>
            <a:xfrm flipH="1">
              <a:off x="2733693" y="2787080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BBA0CF6A-BBB7-440F-829B-D8E1CA90FEE9}"/>
                </a:ext>
              </a:extLst>
            </p:cNvPr>
            <p:cNvCxnSpPr/>
            <p:nvPr/>
          </p:nvCxnSpPr>
          <p:spPr>
            <a:xfrm flipH="1" flipV="1">
              <a:off x="2733697" y="3009515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4F715D0E-0602-4FA6-8E1D-F4CECB59A1E9}"/>
                </a:ext>
              </a:extLst>
            </p:cNvPr>
            <p:cNvCxnSpPr/>
            <p:nvPr/>
          </p:nvCxnSpPr>
          <p:spPr>
            <a:xfrm flipH="1">
              <a:off x="2733691" y="2554281"/>
              <a:ext cx="100584" cy="162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5E851B7-BC5A-4CE0-A4D2-F3A8CA2556B5}"/>
                </a:ext>
              </a:extLst>
            </p:cNvPr>
            <p:cNvSpPr/>
            <p:nvPr/>
          </p:nvSpPr>
          <p:spPr>
            <a:xfrm>
              <a:off x="2251688" y="2328521"/>
              <a:ext cx="457200" cy="913130"/>
            </a:xfrm>
            <a:prstGeom prst="rect">
              <a:avLst/>
            </a:prstGeom>
            <a:solidFill>
              <a:srgbClr val="E75104"/>
            </a:solidFill>
            <a:ln w="317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Narrower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114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14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7899216-26BC-4FFD-99B5-2E7AFAB69B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6570413"/>
              </p:ext>
            </p:extLst>
          </p:nvPr>
        </p:nvGraphicFramePr>
        <p:xfrm>
          <a:off x="914400" y="1600200"/>
          <a:ext cx="7315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CE231BD-0443-48DB-A00E-F0C489F7EA9E}"/>
              </a:ext>
            </a:extLst>
          </p:cNvPr>
          <p:cNvSpPr/>
          <p:nvPr/>
        </p:nvSpPr>
        <p:spPr>
          <a:xfrm>
            <a:off x="0" y="838200"/>
            <a:ext cx="9144000" cy="57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u="sng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Figure 6. Bachelor's Degree or More Gap</a:t>
            </a:r>
            <a:endParaRPr lang="en-US" sz="3200" u="sng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137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Did the Never-Married Gap narrow?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15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FB0B831-6CFA-4ADB-A070-243AD8815BD2}"/>
              </a:ext>
            </a:extLst>
          </p:cNvPr>
          <p:cNvSpPr/>
          <p:nvPr/>
        </p:nvSpPr>
        <p:spPr>
          <a:xfrm>
            <a:off x="9525" y="2228850"/>
            <a:ext cx="91059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Can’t tell … 0.2% pts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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 -0.4% pts … but 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not </a:t>
            </a:r>
            <a:r>
              <a:rPr lang="en-US" sz="3200" dirty="0">
                <a:latin typeface="Arial" panose="020B0604020202020204" pitchFamily="34" charset="0"/>
              </a:rPr>
              <a:t>statistically significant</a:t>
            </a:r>
            <a:endParaRPr lang="en-US" sz="32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F687C47-794F-4AE3-A908-5A84BBA44481}"/>
              </a:ext>
            </a:extLst>
          </p:cNvPr>
          <p:cNvGrpSpPr>
            <a:grpSpLocks noChangeAspect="1"/>
          </p:cNvGrpSpPr>
          <p:nvPr/>
        </p:nvGrpSpPr>
        <p:grpSpPr>
          <a:xfrm>
            <a:off x="3651838" y="3909731"/>
            <a:ext cx="1813063" cy="1647094"/>
            <a:chOff x="0" y="0"/>
            <a:chExt cx="1005840" cy="91434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A95E5A9-E05C-43F6-BF2D-EA06E0F9C2B2}"/>
                </a:ext>
              </a:extLst>
            </p:cNvPr>
            <p:cNvSpPr/>
            <p:nvPr/>
          </p:nvSpPr>
          <p:spPr>
            <a:xfrm>
              <a:off x="0" y="0"/>
              <a:ext cx="1005840" cy="913706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9AB7A10-A805-4BB3-AF5C-EB99C02FE58F}"/>
                </a:ext>
              </a:extLst>
            </p:cNvPr>
            <p:cNvCxnSpPr/>
            <p:nvPr/>
          </p:nvCxnSpPr>
          <p:spPr>
            <a:xfrm>
              <a:off x="11927" y="457200"/>
              <a:ext cx="9690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0EC56A7C-8CC4-4062-953B-B48F4F42CDC5}"/>
                </a:ext>
              </a:extLst>
            </p:cNvPr>
            <p:cNvCxnSpPr/>
            <p:nvPr/>
          </p:nvCxnSpPr>
          <p:spPr>
            <a:xfrm>
              <a:off x="11927" y="683812"/>
              <a:ext cx="9690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BCE26052-15C7-4331-A7C1-88C637EDF606}"/>
                </a:ext>
              </a:extLst>
            </p:cNvPr>
            <p:cNvCxnSpPr/>
            <p:nvPr/>
          </p:nvCxnSpPr>
          <p:spPr>
            <a:xfrm>
              <a:off x="11927" y="226612"/>
              <a:ext cx="9690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2D4F806-AA59-4A5B-9EEF-EC9FD625243D}"/>
                </a:ext>
              </a:extLst>
            </p:cNvPr>
            <p:cNvSpPr/>
            <p:nvPr/>
          </p:nvSpPr>
          <p:spPr>
            <a:xfrm>
              <a:off x="131197" y="0"/>
              <a:ext cx="731520" cy="914341"/>
            </a:xfrm>
            <a:prstGeom prst="rect">
              <a:avLst/>
            </a:prstGeom>
            <a:solidFill>
              <a:srgbClr val="E75104"/>
            </a:solidFill>
            <a:ln w="317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2C86515-70D5-4380-B5BA-794077B7D6EB}"/>
                </a:ext>
              </a:extLst>
            </p:cNvPr>
            <p:cNvSpPr/>
            <p:nvPr/>
          </p:nvSpPr>
          <p:spPr>
            <a:xfrm>
              <a:off x="266369" y="0"/>
              <a:ext cx="457200" cy="912436"/>
            </a:xfrm>
            <a:prstGeom prst="rect">
              <a:avLst/>
            </a:prstGeom>
            <a:solidFill>
              <a:srgbClr val="E75104"/>
            </a:solidFill>
            <a:ln w="317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3716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?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1FE7585F-8D6D-43F6-AB62-6EBB35D949A2}"/>
                </a:ext>
              </a:extLst>
            </p:cNvPr>
            <p:cNvCxnSpPr/>
            <p:nvPr/>
          </p:nvCxnSpPr>
          <p:spPr>
            <a:xfrm>
              <a:off x="151075" y="457200"/>
              <a:ext cx="100584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0C2F8B0A-7893-4934-8399-FDC0A08C10E9}"/>
                </a:ext>
              </a:extLst>
            </p:cNvPr>
            <p:cNvCxnSpPr/>
            <p:nvPr/>
          </p:nvCxnSpPr>
          <p:spPr>
            <a:xfrm>
              <a:off x="151075" y="683812"/>
              <a:ext cx="100584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27C0161-945F-494E-A80E-8E757852081E}"/>
                </a:ext>
              </a:extLst>
            </p:cNvPr>
            <p:cNvCxnSpPr/>
            <p:nvPr/>
          </p:nvCxnSpPr>
          <p:spPr>
            <a:xfrm>
              <a:off x="151075" y="226612"/>
              <a:ext cx="100584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7DA4EDD8-80C3-4A62-94CC-967759037D64}"/>
                </a:ext>
              </a:extLst>
            </p:cNvPr>
            <p:cNvCxnSpPr/>
            <p:nvPr/>
          </p:nvCxnSpPr>
          <p:spPr>
            <a:xfrm flipH="1">
              <a:off x="739471" y="461175"/>
              <a:ext cx="100330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D09F86CC-5B47-4715-BB54-90F7B1253E77}"/>
                </a:ext>
              </a:extLst>
            </p:cNvPr>
            <p:cNvCxnSpPr/>
            <p:nvPr/>
          </p:nvCxnSpPr>
          <p:spPr>
            <a:xfrm flipH="1" flipV="1">
              <a:off x="739471" y="683812"/>
              <a:ext cx="100330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6877E646-B056-4D87-854D-8D5C77F141D3}"/>
                </a:ext>
              </a:extLst>
            </p:cNvPr>
            <p:cNvCxnSpPr/>
            <p:nvPr/>
          </p:nvCxnSpPr>
          <p:spPr>
            <a:xfrm flipH="1">
              <a:off x="739471" y="226612"/>
              <a:ext cx="100330" cy="127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6063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16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7899216-26BC-4FFD-99B5-2E7AFAB69B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5782116"/>
              </p:ext>
            </p:extLst>
          </p:nvPr>
        </p:nvGraphicFramePr>
        <p:xfrm>
          <a:off x="914400" y="1600200"/>
          <a:ext cx="7315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3C34A4CE-AF09-443E-991F-C189B84B1F52}"/>
              </a:ext>
            </a:extLst>
          </p:cNvPr>
          <p:cNvSpPr/>
          <p:nvPr/>
        </p:nvSpPr>
        <p:spPr>
          <a:xfrm>
            <a:off x="0" y="838200"/>
            <a:ext cx="9144000" cy="57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u="sng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Figure 7. Never-Married Gap</a:t>
            </a:r>
          </a:p>
        </p:txBody>
      </p:sp>
    </p:spTree>
    <p:extLst>
      <p:ext uri="{BB962C8B-B14F-4D97-AF65-F5344CB8AC3E}">
        <p14:creationId xmlns:p14="http://schemas.microsoft.com/office/powerpoint/2010/main" val="4147622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Did the Health Insurance Coverage Gap narrow?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17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708309E-F109-4DF7-93C7-C71AA99C6D40}"/>
              </a:ext>
            </a:extLst>
          </p:cNvPr>
          <p:cNvSpPr/>
          <p:nvPr/>
        </p:nvSpPr>
        <p:spPr>
          <a:xfrm>
            <a:off x="9525" y="2234625"/>
            <a:ext cx="91059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Can’t tell … -2.0% pts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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-1.9% pts … but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not </a:t>
            </a:r>
            <a:r>
              <a:rPr lang="en-US" sz="3200" dirty="0">
                <a:latin typeface="Arial" panose="020B0604020202020204" pitchFamily="34" charset="0"/>
              </a:rPr>
              <a:t>statistically significant</a:t>
            </a:r>
            <a:r>
              <a:rPr lang="en-US" sz="3200" dirty="0"/>
              <a:t>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D478F5C-6741-475B-AB5E-1ABD7047D868}"/>
              </a:ext>
            </a:extLst>
          </p:cNvPr>
          <p:cNvGrpSpPr>
            <a:grpSpLocks noChangeAspect="1"/>
          </p:cNvGrpSpPr>
          <p:nvPr/>
        </p:nvGrpSpPr>
        <p:grpSpPr>
          <a:xfrm>
            <a:off x="3651838" y="3909731"/>
            <a:ext cx="1813063" cy="1647094"/>
            <a:chOff x="0" y="0"/>
            <a:chExt cx="1005840" cy="91434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E3C8A64-9D64-47A8-A12E-B697404FA24B}"/>
                </a:ext>
              </a:extLst>
            </p:cNvPr>
            <p:cNvSpPr/>
            <p:nvPr/>
          </p:nvSpPr>
          <p:spPr>
            <a:xfrm>
              <a:off x="0" y="0"/>
              <a:ext cx="1005840" cy="913706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3C4376C9-1D83-4D55-AC7B-67777A0AD442}"/>
                </a:ext>
              </a:extLst>
            </p:cNvPr>
            <p:cNvCxnSpPr/>
            <p:nvPr/>
          </p:nvCxnSpPr>
          <p:spPr>
            <a:xfrm>
              <a:off x="11927" y="457200"/>
              <a:ext cx="9690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B1DE5E33-2DBB-4CD0-8E66-890E2DE22A16}"/>
                </a:ext>
              </a:extLst>
            </p:cNvPr>
            <p:cNvCxnSpPr/>
            <p:nvPr/>
          </p:nvCxnSpPr>
          <p:spPr>
            <a:xfrm>
              <a:off x="11927" y="683812"/>
              <a:ext cx="9690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0FE1559-B6B8-4465-AAC8-89108D75D69E}"/>
                </a:ext>
              </a:extLst>
            </p:cNvPr>
            <p:cNvCxnSpPr/>
            <p:nvPr/>
          </p:nvCxnSpPr>
          <p:spPr>
            <a:xfrm>
              <a:off x="11927" y="226612"/>
              <a:ext cx="9690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ABCC7F6-10AA-417F-B26F-CD026A98E9D0}"/>
                </a:ext>
              </a:extLst>
            </p:cNvPr>
            <p:cNvSpPr/>
            <p:nvPr/>
          </p:nvSpPr>
          <p:spPr>
            <a:xfrm>
              <a:off x="131197" y="0"/>
              <a:ext cx="731520" cy="914341"/>
            </a:xfrm>
            <a:prstGeom prst="rect">
              <a:avLst/>
            </a:prstGeom>
            <a:solidFill>
              <a:srgbClr val="E75104"/>
            </a:solidFill>
            <a:ln w="317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449241F-7850-4D12-A754-961E81E86F51}"/>
                </a:ext>
              </a:extLst>
            </p:cNvPr>
            <p:cNvSpPr/>
            <p:nvPr/>
          </p:nvSpPr>
          <p:spPr>
            <a:xfrm>
              <a:off x="266369" y="0"/>
              <a:ext cx="457200" cy="912436"/>
            </a:xfrm>
            <a:prstGeom prst="rect">
              <a:avLst/>
            </a:prstGeom>
            <a:solidFill>
              <a:srgbClr val="E75104"/>
            </a:solidFill>
            <a:ln w="317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3716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?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1C4EFAE7-F1FE-4E72-8A1F-A97A1C36A5D6}"/>
                </a:ext>
              </a:extLst>
            </p:cNvPr>
            <p:cNvCxnSpPr/>
            <p:nvPr/>
          </p:nvCxnSpPr>
          <p:spPr>
            <a:xfrm>
              <a:off x="151075" y="457200"/>
              <a:ext cx="100584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AA496D0D-AFD3-4462-AA3B-2836C4BFB74D}"/>
                </a:ext>
              </a:extLst>
            </p:cNvPr>
            <p:cNvCxnSpPr/>
            <p:nvPr/>
          </p:nvCxnSpPr>
          <p:spPr>
            <a:xfrm>
              <a:off x="151075" y="683812"/>
              <a:ext cx="100584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4A002FF7-F19B-435C-9ADA-1E1FF963A371}"/>
                </a:ext>
              </a:extLst>
            </p:cNvPr>
            <p:cNvCxnSpPr/>
            <p:nvPr/>
          </p:nvCxnSpPr>
          <p:spPr>
            <a:xfrm>
              <a:off x="151075" y="226612"/>
              <a:ext cx="100584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9628C1D-AABE-4293-8593-C9A3D99BB03F}"/>
                </a:ext>
              </a:extLst>
            </p:cNvPr>
            <p:cNvCxnSpPr/>
            <p:nvPr/>
          </p:nvCxnSpPr>
          <p:spPr>
            <a:xfrm flipH="1">
              <a:off x="739471" y="461175"/>
              <a:ext cx="100330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0C1624CB-A651-4DE8-9DA7-AB7DB2D27885}"/>
                </a:ext>
              </a:extLst>
            </p:cNvPr>
            <p:cNvCxnSpPr/>
            <p:nvPr/>
          </p:nvCxnSpPr>
          <p:spPr>
            <a:xfrm flipH="1" flipV="1">
              <a:off x="739471" y="683812"/>
              <a:ext cx="100330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2CA83DFA-105C-46EA-8030-B0D05A796403}"/>
                </a:ext>
              </a:extLst>
            </p:cNvPr>
            <p:cNvCxnSpPr/>
            <p:nvPr/>
          </p:nvCxnSpPr>
          <p:spPr>
            <a:xfrm flipH="1">
              <a:off x="739471" y="226612"/>
              <a:ext cx="100330" cy="127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1765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18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177ACCF-5ACD-47A6-8480-48003292C3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134830"/>
              </p:ext>
            </p:extLst>
          </p:nvPr>
        </p:nvGraphicFramePr>
        <p:xfrm>
          <a:off x="914400" y="1676400"/>
          <a:ext cx="7315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EE37BCF-C937-4D7C-90AB-DE517ACC8A73}"/>
              </a:ext>
            </a:extLst>
          </p:cNvPr>
          <p:cNvSpPr/>
          <p:nvPr/>
        </p:nvSpPr>
        <p:spPr>
          <a:xfrm>
            <a:off x="0" y="838200"/>
            <a:ext cx="9144000" cy="57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u="sng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Figure 8. Health Insurance Coverage Gap</a:t>
            </a:r>
          </a:p>
        </p:txBody>
      </p:sp>
    </p:spTree>
    <p:extLst>
      <p:ext uri="{BB962C8B-B14F-4D97-AF65-F5344CB8AC3E}">
        <p14:creationId xmlns:p14="http://schemas.microsoft.com/office/powerpoint/2010/main" val="3189802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Did the Private HI Coverage Gap narrow</a:t>
            </a:r>
            <a:b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</a:br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(among those with coverage?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19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708309E-F109-4DF7-93C7-C71AA99C6D40}"/>
              </a:ext>
            </a:extLst>
          </p:cNvPr>
          <p:cNvSpPr/>
          <p:nvPr/>
        </p:nvSpPr>
        <p:spPr>
          <a:xfrm>
            <a:off x="9525" y="2234625"/>
            <a:ext cx="91059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Can’t tell … 30.8% pts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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30.8% pts … but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not statistically significant</a:t>
            </a:r>
            <a:endParaRPr lang="en-US" sz="32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D8C4E19-5109-4DC6-8416-6302233C4CFD}"/>
              </a:ext>
            </a:extLst>
          </p:cNvPr>
          <p:cNvGrpSpPr>
            <a:grpSpLocks noChangeAspect="1"/>
          </p:cNvGrpSpPr>
          <p:nvPr/>
        </p:nvGrpSpPr>
        <p:grpSpPr>
          <a:xfrm>
            <a:off x="3651838" y="3909731"/>
            <a:ext cx="1813063" cy="1647094"/>
            <a:chOff x="0" y="0"/>
            <a:chExt cx="1005840" cy="91434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BEBBFE4-3E70-4858-8067-BBD8C3FDD233}"/>
                </a:ext>
              </a:extLst>
            </p:cNvPr>
            <p:cNvSpPr/>
            <p:nvPr/>
          </p:nvSpPr>
          <p:spPr>
            <a:xfrm>
              <a:off x="0" y="0"/>
              <a:ext cx="1005840" cy="913706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DD58826A-984D-40A5-A5AB-9033DE572F4A}"/>
                </a:ext>
              </a:extLst>
            </p:cNvPr>
            <p:cNvCxnSpPr/>
            <p:nvPr/>
          </p:nvCxnSpPr>
          <p:spPr>
            <a:xfrm>
              <a:off x="11927" y="457200"/>
              <a:ext cx="9690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9DB9949-AF46-46A8-883A-ABA4655ED0EE}"/>
                </a:ext>
              </a:extLst>
            </p:cNvPr>
            <p:cNvCxnSpPr/>
            <p:nvPr/>
          </p:nvCxnSpPr>
          <p:spPr>
            <a:xfrm>
              <a:off x="11927" y="683812"/>
              <a:ext cx="9690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29088F49-0597-4333-92F1-36B96B176294}"/>
                </a:ext>
              </a:extLst>
            </p:cNvPr>
            <p:cNvCxnSpPr/>
            <p:nvPr/>
          </p:nvCxnSpPr>
          <p:spPr>
            <a:xfrm>
              <a:off x="11927" y="226612"/>
              <a:ext cx="9690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0243039-DB1B-47A8-B62A-3BCF59CE4128}"/>
                </a:ext>
              </a:extLst>
            </p:cNvPr>
            <p:cNvSpPr/>
            <p:nvPr/>
          </p:nvSpPr>
          <p:spPr>
            <a:xfrm>
              <a:off x="131197" y="0"/>
              <a:ext cx="731520" cy="914341"/>
            </a:xfrm>
            <a:prstGeom prst="rect">
              <a:avLst/>
            </a:prstGeom>
            <a:solidFill>
              <a:srgbClr val="E75104"/>
            </a:solidFill>
            <a:ln w="317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F8321E2-D336-43BA-90C9-DE20A454E5FD}"/>
                </a:ext>
              </a:extLst>
            </p:cNvPr>
            <p:cNvSpPr/>
            <p:nvPr/>
          </p:nvSpPr>
          <p:spPr>
            <a:xfrm>
              <a:off x="266369" y="0"/>
              <a:ext cx="457200" cy="912436"/>
            </a:xfrm>
            <a:prstGeom prst="rect">
              <a:avLst/>
            </a:prstGeom>
            <a:solidFill>
              <a:srgbClr val="E75104"/>
            </a:solidFill>
            <a:ln w="317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3716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?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C897AF21-CCEA-4275-96FB-B73DB5A418FE}"/>
                </a:ext>
              </a:extLst>
            </p:cNvPr>
            <p:cNvCxnSpPr/>
            <p:nvPr/>
          </p:nvCxnSpPr>
          <p:spPr>
            <a:xfrm>
              <a:off x="151075" y="457200"/>
              <a:ext cx="100584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2B4C6B97-CECD-40B0-B4EA-95697C139773}"/>
                </a:ext>
              </a:extLst>
            </p:cNvPr>
            <p:cNvCxnSpPr/>
            <p:nvPr/>
          </p:nvCxnSpPr>
          <p:spPr>
            <a:xfrm>
              <a:off x="151075" y="683812"/>
              <a:ext cx="100584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1E297A5-A3E0-43F5-9DAF-5F89D1A50FC6}"/>
                </a:ext>
              </a:extLst>
            </p:cNvPr>
            <p:cNvCxnSpPr/>
            <p:nvPr/>
          </p:nvCxnSpPr>
          <p:spPr>
            <a:xfrm>
              <a:off x="151075" y="226612"/>
              <a:ext cx="100584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0C028D26-7D20-476A-ABEA-03C0DC906D32}"/>
                </a:ext>
              </a:extLst>
            </p:cNvPr>
            <p:cNvCxnSpPr/>
            <p:nvPr/>
          </p:nvCxnSpPr>
          <p:spPr>
            <a:xfrm flipH="1">
              <a:off x="739471" y="461175"/>
              <a:ext cx="100330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A60F5C99-5CE1-4669-977A-838FF5391FA1}"/>
                </a:ext>
              </a:extLst>
            </p:cNvPr>
            <p:cNvCxnSpPr/>
            <p:nvPr/>
          </p:nvCxnSpPr>
          <p:spPr>
            <a:xfrm flipH="1" flipV="1">
              <a:off x="739471" y="683812"/>
              <a:ext cx="100330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0CAF6CD-9EAD-4CE1-9804-492402226D62}"/>
                </a:ext>
              </a:extLst>
            </p:cNvPr>
            <p:cNvCxnSpPr/>
            <p:nvPr/>
          </p:nvCxnSpPr>
          <p:spPr>
            <a:xfrm flipH="1">
              <a:off x="739471" y="226612"/>
              <a:ext cx="100330" cy="127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4992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48700" cy="2897188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latin typeface="Microsoft Sans Serif" pitchFamily="34" charset="0"/>
              </a:rPr>
              <a:t>Track the progress of people with disabilities using key social, economic, and health indicators.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latin typeface="Microsoft Sans Serif" pitchFamily="34" charset="0"/>
              </a:rPr>
              <a:t>“Make the Call” – increase, decrease, can’t say.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latin typeface="Microsoft Sans Serif" pitchFamily="34" charset="0"/>
              </a:rPr>
              <a:t>Focus on the “gap” between people with and without disabilities.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latin typeface="Microsoft Sans Serif" pitchFamily="34" charset="0"/>
              </a:rPr>
              <a:t>Statistical significant changes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800" u="sng" dirty="0">
                <a:latin typeface="Microsoft Sans Serif" pitchFamily="34" charset="0"/>
              </a:rPr>
              <a:t>Keeping Track: National Disability Status and Program Performance Indicators</a:t>
            </a:r>
            <a:r>
              <a:rPr lang="en-US" sz="2800" dirty="0">
                <a:latin typeface="Microsoft Sans Serif" pitchFamily="34" charset="0"/>
              </a:rPr>
              <a:t>, conducted by the National Council on Disability, 2008.</a:t>
            </a:r>
          </a:p>
        </p:txBody>
      </p:sp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Introduction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2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049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20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008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F45810D-20E7-43A3-8EDA-64794B8C64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764937"/>
              </p:ext>
            </p:extLst>
          </p:nvPr>
        </p:nvGraphicFramePr>
        <p:xfrm>
          <a:off x="914400" y="1600200"/>
          <a:ext cx="7315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6BBE262-F95D-40A4-97AE-4187A8A6C6A2}"/>
              </a:ext>
            </a:extLst>
          </p:cNvPr>
          <p:cNvSpPr/>
          <p:nvPr/>
        </p:nvSpPr>
        <p:spPr>
          <a:xfrm>
            <a:off x="0" y="838200"/>
            <a:ext cx="9144000" cy="57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u="sng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Figure 9. Private Health Ins. Coverage Gap</a:t>
            </a:r>
          </a:p>
        </p:txBody>
      </p:sp>
    </p:spTree>
    <p:extLst>
      <p:ext uri="{BB962C8B-B14F-4D97-AF65-F5344CB8AC3E}">
        <p14:creationId xmlns:p14="http://schemas.microsoft.com/office/powerpoint/2010/main" val="3522796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48700" cy="2897188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latin typeface="Microsoft Sans Serif" pitchFamily="34" charset="0"/>
              </a:rPr>
              <a:t>Add behavioral health indicators from BRFSS.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latin typeface="Microsoft Sans Serif" pitchFamily="34" charset="0"/>
              </a:rPr>
              <a:t>Smoking, Binge Drinking, Exercise.	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latin typeface="Microsoft Sans Serif" pitchFamily="34" charset="0"/>
              </a:rPr>
              <a:t>Look to include data for other indicators.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latin typeface="Microsoft Sans Serif" pitchFamily="34" charset="0"/>
              </a:rPr>
              <a:t>Respond </a:t>
            </a:r>
            <a:r>
              <a:rPr lang="en-US" sz="2800">
                <a:latin typeface="Microsoft Sans Serif" pitchFamily="34" charset="0"/>
              </a:rPr>
              <a:t>to input!</a:t>
            </a:r>
            <a:endParaRPr lang="en-US" sz="2800" dirty="0">
              <a:latin typeface="Microsoft Sans Serif" pitchFamily="34" charset="0"/>
            </a:endParaRPr>
          </a:p>
        </p:txBody>
      </p:sp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Next Steps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21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904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6248400" cy="2897188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en-US" sz="2400" dirty="0"/>
              <a:t>Andrew J. Houtenville, Ph.D.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400" dirty="0"/>
              <a:t>Associate Professor of Economics and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400" dirty="0"/>
              <a:t>   Research Director, Institute on Disability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400" dirty="0"/>
              <a:t>University of New Hampshire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400" dirty="0"/>
              <a:t>10 West Edge Drive, Suite 101 </a:t>
            </a:r>
            <a:br>
              <a:rPr lang="en-US" sz="2400" dirty="0"/>
            </a:br>
            <a:r>
              <a:rPr lang="en-US" sz="2400" dirty="0"/>
              <a:t>Durham, NH 03824-3593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400" dirty="0"/>
              <a:t>Email: Andrew.Houtenville@unh.edu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400" dirty="0"/>
              <a:t>Office: (603) 862-3999</a:t>
            </a:r>
            <a:endParaRPr lang="en-US" sz="2400" dirty="0">
              <a:latin typeface="Microsoft Sans Serif" pitchFamily="34" charset="0"/>
            </a:endParaRPr>
          </a:p>
        </p:txBody>
      </p:sp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Contact Information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22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92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48700" cy="2897188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latin typeface="Microsoft Sans Serif" pitchFamily="34" charset="0"/>
              </a:rPr>
              <a:t>Gap between People with Disabilities vs. People without Disabilities (*).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latin typeface="Microsoft Sans Serif" pitchFamily="34" charset="0"/>
              </a:rPr>
              <a:t>Year-to-Year Changes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†</a:t>
            </a:r>
            <a:r>
              <a:rPr lang="en-US" sz="2800" dirty="0">
                <a:latin typeface="Microsoft Sans Serif" pitchFamily="34" charset="0"/>
              </a:rPr>
              <a:t>).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latin typeface="Microsoft Sans Serif" pitchFamily="34" charset="0"/>
              </a:rPr>
              <a:t>Most Recent Year, 2017, vs. Other Year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‡</a:t>
            </a:r>
            <a:r>
              <a:rPr lang="en-US" sz="2800" dirty="0">
                <a:latin typeface="Microsoft Sans Serif" pitchFamily="34" charset="0"/>
              </a:rPr>
              <a:t>).</a:t>
            </a:r>
          </a:p>
        </p:txBody>
      </p:sp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Comparisons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3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979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What can happen to a Gap?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4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ADA63BE-B138-4D20-9B40-C7D9B34C341B}"/>
              </a:ext>
            </a:extLst>
          </p:cNvPr>
          <p:cNvGrpSpPr>
            <a:grpSpLocks noChangeAspect="1"/>
          </p:cNvGrpSpPr>
          <p:nvPr/>
        </p:nvGrpSpPr>
        <p:grpSpPr>
          <a:xfrm>
            <a:off x="3651838" y="5033106"/>
            <a:ext cx="1813063" cy="1647094"/>
            <a:chOff x="0" y="0"/>
            <a:chExt cx="1005840" cy="91434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D38F0C4-C29E-4036-AFB4-B0F826102C93}"/>
                </a:ext>
              </a:extLst>
            </p:cNvPr>
            <p:cNvSpPr/>
            <p:nvPr/>
          </p:nvSpPr>
          <p:spPr>
            <a:xfrm>
              <a:off x="0" y="0"/>
              <a:ext cx="1005840" cy="913706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A63B3D5-773A-4251-AC36-3FF7BF8404C3}"/>
                </a:ext>
              </a:extLst>
            </p:cNvPr>
            <p:cNvCxnSpPr/>
            <p:nvPr/>
          </p:nvCxnSpPr>
          <p:spPr>
            <a:xfrm>
              <a:off x="11927" y="457200"/>
              <a:ext cx="9690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B2D7B35-2C8D-4D98-B10B-E04118F1BDC8}"/>
                </a:ext>
              </a:extLst>
            </p:cNvPr>
            <p:cNvCxnSpPr/>
            <p:nvPr/>
          </p:nvCxnSpPr>
          <p:spPr>
            <a:xfrm>
              <a:off x="11927" y="683812"/>
              <a:ext cx="9690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BA88FF5C-4954-4D5D-8A7B-77F952CF9350}"/>
                </a:ext>
              </a:extLst>
            </p:cNvPr>
            <p:cNvCxnSpPr/>
            <p:nvPr/>
          </p:nvCxnSpPr>
          <p:spPr>
            <a:xfrm>
              <a:off x="11927" y="226612"/>
              <a:ext cx="9690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F175DF9-4F43-4938-BE83-AA47CE578C92}"/>
                </a:ext>
              </a:extLst>
            </p:cNvPr>
            <p:cNvSpPr/>
            <p:nvPr/>
          </p:nvSpPr>
          <p:spPr>
            <a:xfrm>
              <a:off x="131197" y="0"/>
              <a:ext cx="731520" cy="914341"/>
            </a:xfrm>
            <a:prstGeom prst="rect">
              <a:avLst/>
            </a:prstGeom>
            <a:solidFill>
              <a:srgbClr val="E75104"/>
            </a:solidFill>
            <a:ln w="317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04DDE81-0A06-4F5F-97E5-E0D08C686EBE}"/>
                </a:ext>
              </a:extLst>
            </p:cNvPr>
            <p:cNvSpPr/>
            <p:nvPr/>
          </p:nvSpPr>
          <p:spPr>
            <a:xfrm>
              <a:off x="266369" y="0"/>
              <a:ext cx="457200" cy="912436"/>
            </a:xfrm>
            <a:prstGeom prst="rect">
              <a:avLst/>
            </a:prstGeom>
            <a:solidFill>
              <a:srgbClr val="E75104"/>
            </a:solidFill>
            <a:ln w="317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3716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?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47F048B4-F965-4B7D-92CD-B7CF96432E13}"/>
                </a:ext>
              </a:extLst>
            </p:cNvPr>
            <p:cNvCxnSpPr/>
            <p:nvPr/>
          </p:nvCxnSpPr>
          <p:spPr>
            <a:xfrm>
              <a:off x="151075" y="457200"/>
              <a:ext cx="100584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D02DC51D-6494-4321-A507-6985C6ED42BE}"/>
                </a:ext>
              </a:extLst>
            </p:cNvPr>
            <p:cNvCxnSpPr/>
            <p:nvPr/>
          </p:nvCxnSpPr>
          <p:spPr>
            <a:xfrm>
              <a:off x="151075" y="683812"/>
              <a:ext cx="100584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25F31773-94F0-4495-9F0B-F1D11F0E1B53}"/>
                </a:ext>
              </a:extLst>
            </p:cNvPr>
            <p:cNvCxnSpPr/>
            <p:nvPr/>
          </p:nvCxnSpPr>
          <p:spPr>
            <a:xfrm>
              <a:off x="151075" y="226612"/>
              <a:ext cx="100584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E8553662-3957-4AC2-9CAE-BA76677E1BA8}"/>
                </a:ext>
              </a:extLst>
            </p:cNvPr>
            <p:cNvCxnSpPr/>
            <p:nvPr/>
          </p:nvCxnSpPr>
          <p:spPr>
            <a:xfrm flipH="1">
              <a:off x="739471" y="461175"/>
              <a:ext cx="100330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E627B937-1162-425D-A39D-315C645F6857}"/>
                </a:ext>
              </a:extLst>
            </p:cNvPr>
            <p:cNvCxnSpPr/>
            <p:nvPr/>
          </p:nvCxnSpPr>
          <p:spPr>
            <a:xfrm flipH="1" flipV="1">
              <a:off x="739471" y="683812"/>
              <a:ext cx="100330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227D3D4-3B17-4264-8BEB-EA688B8DDAA9}"/>
                </a:ext>
              </a:extLst>
            </p:cNvPr>
            <p:cNvCxnSpPr/>
            <p:nvPr/>
          </p:nvCxnSpPr>
          <p:spPr>
            <a:xfrm flipH="1">
              <a:off x="739471" y="226612"/>
              <a:ext cx="100330" cy="127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6D7B067-E469-41BD-BD37-4F854F8D1A2C}"/>
              </a:ext>
            </a:extLst>
          </p:cNvPr>
          <p:cNvGrpSpPr>
            <a:grpSpLocks noChangeAspect="1"/>
          </p:cNvGrpSpPr>
          <p:nvPr/>
        </p:nvGrpSpPr>
        <p:grpSpPr>
          <a:xfrm>
            <a:off x="3899075" y="1523439"/>
            <a:ext cx="1318591" cy="1645950"/>
            <a:chOff x="2120122" y="2327888"/>
            <a:chExt cx="731520" cy="91376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FCA9CB4-CC3A-43CF-B61D-E99506E67B0B}"/>
                </a:ext>
              </a:extLst>
            </p:cNvPr>
            <p:cNvSpPr/>
            <p:nvPr/>
          </p:nvSpPr>
          <p:spPr>
            <a:xfrm>
              <a:off x="2120122" y="2327888"/>
              <a:ext cx="731520" cy="913765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BCEC9C6-5287-4739-8F4B-BADAF3DD075B}"/>
                </a:ext>
              </a:extLst>
            </p:cNvPr>
            <p:cNvCxnSpPr/>
            <p:nvPr/>
          </p:nvCxnSpPr>
          <p:spPr>
            <a:xfrm>
              <a:off x="2136113" y="2784152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0A0D18B-55E6-4099-997D-181E344F575D}"/>
                </a:ext>
              </a:extLst>
            </p:cNvPr>
            <p:cNvCxnSpPr/>
            <p:nvPr/>
          </p:nvCxnSpPr>
          <p:spPr>
            <a:xfrm>
              <a:off x="2139606" y="3011483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A479482F-3EFB-4A06-832D-AFC78DC0C054}"/>
                </a:ext>
              </a:extLst>
            </p:cNvPr>
            <p:cNvCxnSpPr/>
            <p:nvPr/>
          </p:nvCxnSpPr>
          <p:spPr>
            <a:xfrm>
              <a:off x="2139606" y="2554281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9D4254CB-FCB5-451E-9729-D44D5951040F}"/>
                </a:ext>
              </a:extLst>
            </p:cNvPr>
            <p:cNvCxnSpPr/>
            <p:nvPr/>
          </p:nvCxnSpPr>
          <p:spPr>
            <a:xfrm flipH="1">
              <a:off x="2733693" y="2787080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02C1067A-0B2A-4082-A6B1-5CC4A4857720}"/>
                </a:ext>
              </a:extLst>
            </p:cNvPr>
            <p:cNvCxnSpPr/>
            <p:nvPr/>
          </p:nvCxnSpPr>
          <p:spPr>
            <a:xfrm flipH="1" flipV="1">
              <a:off x="2733697" y="3009515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FD60832-5AF0-465A-B101-0472BE51535A}"/>
                </a:ext>
              </a:extLst>
            </p:cNvPr>
            <p:cNvCxnSpPr/>
            <p:nvPr/>
          </p:nvCxnSpPr>
          <p:spPr>
            <a:xfrm flipH="1">
              <a:off x="2733691" y="2554281"/>
              <a:ext cx="100584" cy="162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BEECD72-CA37-4F28-8D4F-3F6E04C32C85}"/>
                </a:ext>
              </a:extLst>
            </p:cNvPr>
            <p:cNvSpPr/>
            <p:nvPr/>
          </p:nvSpPr>
          <p:spPr>
            <a:xfrm>
              <a:off x="2251688" y="2328521"/>
              <a:ext cx="457200" cy="913130"/>
            </a:xfrm>
            <a:prstGeom prst="rect">
              <a:avLst/>
            </a:prstGeom>
            <a:solidFill>
              <a:srgbClr val="E75104"/>
            </a:solidFill>
            <a:ln w="317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Narrower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CBE1891-C62F-4930-9CF9-372E90679B9A}"/>
              </a:ext>
            </a:extLst>
          </p:cNvPr>
          <p:cNvGrpSpPr/>
          <p:nvPr/>
        </p:nvGrpSpPr>
        <p:grpSpPr>
          <a:xfrm>
            <a:off x="3673337" y="3302210"/>
            <a:ext cx="1813063" cy="1598074"/>
            <a:chOff x="1991526" y="1264179"/>
            <a:chExt cx="1005840" cy="914400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90F2547-ABB3-4FE4-8AC6-9EF51B5593AF}"/>
                </a:ext>
              </a:extLst>
            </p:cNvPr>
            <p:cNvSpPr/>
            <p:nvPr/>
          </p:nvSpPr>
          <p:spPr>
            <a:xfrm>
              <a:off x="1991526" y="1264179"/>
              <a:ext cx="1005840" cy="914400"/>
            </a:xfrm>
            <a:prstGeom prst="rect">
              <a:avLst/>
            </a:prstGeom>
            <a:solidFill>
              <a:srgbClr val="E75104"/>
            </a:solidFill>
            <a:ln w="317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E5CB0B49-29C6-4A8A-A93D-FECDE7F0E4D4}"/>
                </a:ext>
              </a:extLst>
            </p:cNvPr>
            <p:cNvCxnSpPr/>
            <p:nvPr/>
          </p:nvCxnSpPr>
          <p:spPr>
            <a:xfrm>
              <a:off x="2009776" y="1723814"/>
              <a:ext cx="969264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97201A93-E6A9-4A1E-A0F9-A8AD6700F93A}"/>
                </a:ext>
              </a:extLst>
            </p:cNvPr>
            <p:cNvCxnSpPr/>
            <p:nvPr/>
          </p:nvCxnSpPr>
          <p:spPr>
            <a:xfrm>
              <a:off x="2008787" y="1950710"/>
              <a:ext cx="969010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C72E023C-5F6C-464C-81D9-A290BD67FC58}"/>
                </a:ext>
              </a:extLst>
            </p:cNvPr>
            <p:cNvCxnSpPr/>
            <p:nvPr/>
          </p:nvCxnSpPr>
          <p:spPr>
            <a:xfrm>
              <a:off x="2008787" y="1493488"/>
              <a:ext cx="969010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8609AF7-16D2-48FA-89C3-D32B5A5FCA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20122" y="1264674"/>
              <a:ext cx="731520" cy="913765"/>
            </a:xfrm>
            <a:prstGeom prst="rect">
              <a:avLst/>
            </a:prstGeom>
            <a:solidFill>
              <a:srgbClr val="E75104"/>
            </a:solidFill>
            <a:ln w="317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3716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Wider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558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Did the Employment Gap narrow?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5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708309E-F109-4DF7-93C7-C71AA99C6D40}"/>
              </a:ext>
            </a:extLst>
          </p:cNvPr>
          <p:cNvSpPr/>
          <p:nvPr/>
        </p:nvSpPr>
        <p:spPr>
          <a:xfrm>
            <a:off x="9525" y="2234625"/>
            <a:ext cx="9105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YES … 41.4% pts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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41.0% pts.</a:t>
            </a:r>
            <a:endParaRPr lang="en-US" sz="3200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D9EC9AA-A7E3-4813-B906-74A0D317BD06}"/>
              </a:ext>
            </a:extLst>
          </p:cNvPr>
          <p:cNvGrpSpPr>
            <a:grpSpLocks noChangeAspect="1"/>
          </p:cNvGrpSpPr>
          <p:nvPr/>
        </p:nvGrpSpPr>
        <p:grpSpPr>
          <a:xfrm>
            <a:off x="3899075" y="3459450"/>
            <a:ext cx="1318591" cy="1645950"/>
            <a:chOff x="2120122" y="2327888"/>
            <a:chExt cx="731520" cy="913765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2BB6699-D746-4AD4-8649-6E47A4A276A4}"/>
                </a:ext>
              </a:extLst>
            </p:cNvPr>
            <p:cNvSpPr/>
            <p:nvPr/>
          </p:nvSpPr>
          <p:spPr>
            <a:xfrm>
              <a:off x="2120122" y="2327888"/>
              <a:ext cx="731520" cy="913765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3C37F34F-7B07-464E-BB6A-2E24CE0F891A}"/>
                </a:ext>
              </a:extLst>
            </p:cNvPr>
            <p:cNvCxnSpPr/>
            <p:nvPr/>
          </p:nvCxnSpPr>
          <p:spPr>
            <a:xfrm>
              <a:off x="2136113" y="2784152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A1F44876-6FCB-46DE-A1B2-287EE9BF2DEF}"/>
                </a:ext>
              </a:extLst>
            </p:cNvPr>
            <p:cNvCxnSpPr/>
            <p:nvPr/>
          </p:nvCxnSpPr>
          <p:spPr>
            <a:xfrm>
              <a:off x="2139606" y="3011483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11532D33-55D6-4C88-BC2D-8AF02E55F477}"/>
                </a:ext>
              </a:extLst>
            </p:cNvPr>
            <p:cNvCxnSpPr/>
            <p:nvPr/>
          </p:nvCxnSpPr>
          <p:spPr>
            <a:xfrm>
              <a:off x="2139606" y="2554281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563270B-0CCE-4B8E-9A0A-C88CED8CFA64}"/>
                </a:ext>
              </a:extLst>
            </p:cNvPr>
            <p:cNvCxnSpPr/>
            <p:nvPr/>
          </p:nvCxnSpPr>
          <p:spPr>
            <a:xfrm flipH="1">
              <a:off x="2733693" y="2787080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BBA0CF6A-BBB7-440F-829B-D8E1CA90FEE9}"/>
                </a:ext>
              </a:extLst>
            </p:cNvPr>
            <p:cNvCxnSpPr/>
            <p:nvPr/>
          </p:nvCxnSpPr>
          <p:spPr>
            <a:xfrm flipH="1" flipV="1">
              <a:off x="2733697" y="3009515"/>
              <a:ext cx="10058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4F715D0E-0602-4FA6-8E1D-F4CECB59A1E9}"/>
                </a:ext>
              </a:extLst>
            </p:cNvPr>
            <p:cNvCxnSpPr/>
            <p:nvPr/>
          </p:nvCxnSpPr>
          <p:spPr>
            <a:xfrm flipH="1">
              <a:off x="2733691" y="2554281"/>
              <a:ext cx="100584" cy="162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5E851B7-BC5A-4CE0-A4D2-F3A8CA2556B5}"/>
                </a:ext>
              </a:extLst>
            </p:cNvPr>
            <p:cNvSpPr/>
            <p:nvPr/>
          </p:nvSpPr>
          <p:spPr>
            <a:xfrm>
              <a:off x="2251688" y="2328521"/>
              <a:ext cx="457200" cy="913130"/>
            </a:xfrm>
            <a:prstGeom prst="rect">
              <a:avLst/>
            </a:prstGeom>
            <a:solidFill>
              <a:srgbClr val="E75104"/>
            </a:solidFill>
            <a:ln w="317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Narrower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178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6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E89E0FF3-D505-430F-864B-F996C9242A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4196472"/>
              </p:ext>
            </p:extLst>
          </p:nvPr>
        </p:nvGraphicFramePr>
        <p:xfrm>
          <a:off x="914400" y="1600200"/>
          <a:ext cx="7315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B4BD3488-32B4-4B2B-95F9-A73CA5E56EF5}"/>
              </a:ext>
            </a:extLst>
          </p:cNvPr>
          <p:cNvSpPr/>
          <p:nvPr/>
        </p:nvSpPr>
        <p:spPr>
          <a:xfrm>
            <a:off x="0" y="838200"/>
            <a:ext cx="9144000" cy="57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u="sng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Figure 2. Employment Gap</a:t>
            </a:r>
            <a:endParaRPr lang="en-US" sz="3200" u="sng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456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Did the Earnings Gap (for full-time, full-year workers) narrow?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7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708309E-F109-4DF7-93C7-C71AA99C6D40}"/>
              </a:ext>
            </a:extLst>
          </p:cNvPr>
          <p:cNvSpPr/>
          <p:nvPr/>
        </p:nvSpPr>
        <p:spPr>
          <a:xfrm>
            <a:off x="9525" y="2234625"/>
            <a:ext cx="91059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Can’t tell … $5,422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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 $5,096 … but 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not </a:t>
            </a:r>
            <a:r>
              <a:rPr lang="en-US" sz="3200" dirty="0">
                <a:latin typeface="Arial" panose="020B0604020202020204" pitchFamily="34" charset="0"/>
              </a:rPr>
              <a:t>statistically significant</a:t>
            </a:r>
            <a:endParaRPr lang="en-US" sz="32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F8A87EB-B67D-4F03-8038-BBDDE80B072D}"/>
              </a:ext>
            </a:extLst>
          </p:cNvPr>
          <p:cNvGrpSpPr>
            <a:grpSpLocks noChangeAspect="1"/>
          </p:cNvGrpSpPr>
          <p:nvPr/>
        </p:nvGrpSpPr>
        <p:grpSpPr>
          <a:xfrm>
            <a:off x="3651838" y="3915506"/>
            <a:ext cx="1813063" cy="1647094"/>
            <a:chOff x="0" y="0"/>
            <a:chExt cx="1005840" cy="91434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501A0B1-3756-4F04-8F72-59B6E8CC485C}"/>
                </a:ext>
              </a:extLst>
            </p:cNvPr>
            <p:cNvSpPr/>
            <p:nvPr/>
          </p:nvSpPr>
          <p:spPr>
            <a:xfrm>
              <a:off x="0" y="0"/>
              <a:ext cx="1005840" cy="913706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C704334-64DB-48E4-9578-58FEAB2F1073}"/>
                </a:ext>
              </a:extLst>
            </p:cNvPr>
            <p:cNvCxnSpPr/>
            <p:nvPr/>
          </p:nvCxnSpPr>
          <p:spPr>
            <a:xfrm>
              <a:off x="11927" y="457200"/>
              <a:ext cx="9690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F4360660-73B7-467F-B0D1-396208820822}"/>
                </a:ext>
              </a:extLst>
            </p:cNvPr>
            <p:cNvCxnSpPr/>
            <p:nvPr/>
          </p:nvCxnSpPr>
          <p:spPr>
            <a:xfrm>
              <a:off x="11927" y="683812"/>
              <a:ext cx="9690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07B81CC-5625-4B4B-A817-EEF2C10865AD}"/>
                </a:ext>
              </a:extLst>
            </p:cNvPr>
            <p:cNvCxnSpPr/>
            <p:nvPr/>
          </p:nvCxnSpPr>
          <p:spPr>
            <a:xfrm>
              <a:off x="11927" y="226612"/>
              <a:ext cx="9690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E5A24EC-2E00-4F4A-BAFB-ECB0C569A270}"/>
                </a:ext>
              </a:extLst>
            </p:cNvPr>
            <p:cNvSpPr/>
            <p:nvPr/>
          </p:nvSpPr>
          <p:spPr>
            <a:xfrm>
              <a:off x="131197" y="0"/>
              <a:ext cx="731520" cy="914341"/>
            </a:xfrm>
            <a:prstGeom prst="rect">
              <a:avLst/>
            </a:prstGeom>
            <a:solidFill>
              <a:srgbClr val="E75104"/>
            </a:solidFill>
            <a:ln w="317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F239516-59BA-40CD-8E6C-E5371AAC0893}"/>
                </a:ext>
              </a:extLst>
            </p:cNvPr>
            <p:cNvSpPr/>
            <p:nvPr/>
          </p:nvSpPr>
          <p:spPr>
            <a:xfrm>
              <a:off x="266369" y="0"/>
              <a:ext cx="457200" cy="912436"/>
            </a:xfrm>
            <a:prstGeom prst="rect">
              <a:avLst/>
            </a:prstGeom>
            <a:solidFill>
              <a:srgbClr val="E75104"/>
            </a:solidFill>
            <a:ln w="317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3716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?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27A3939-7C3B-4BBC-8C02-E0A82452B2E2}"/>
                </a:ext>
              </a:extLst>
            </p:cNvPr>
            <p:cNvCxnSpPr/>
            <p:nvPr/>
          </p:nvCxnSpPr>
          <p:spPr>
            <a:xfrm>
              <a:off x="151075" y="457200"/>
              <a:ext cx="100584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4E1C4DD9-5ED7-418F-AD3A-DB7B2F12E33E}"/>
                </a:ext>
              </a:extLst>
            </p:cNvPr>
            <p:cNvCxnSpPr/>
            <p:nvPr/>
          </p:nvCxnSpPr>
          <p:spPr>
            <a:xfrm>
              <a:off x="151075" y="683812"/>
              <a:ext cx="100584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F4ACEE0-1C50-4BC9-ADAA-8A4C3C8ADC09}"/>
                </a:ext>
              </a:extLst>
            </p:cNvPr>
            <p:cNvCxnSpPr/>
            <p:nvPr/>
          </p:nvCxnSpPr>
          <p:spPr>
            <a:xfrm>
              <a:off x="151075" y="226612"/>
              <a:ext cx="100584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45CE8499-1DF9-427F-9074-0BCA4C8DE87C}"/>
                </a:ext>
              </a:extLst>
            </p:cNvPr>
            <p:cNvCxnSpPr/>
            <p:nvPr/>
          </p:nvCxnSpPr>
          <p:spPr>
            <a:xfrm flipH="1">
              <a:off x="739471" y="461175"/>
              <a:ext cx="100330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914241A-A01B-4C12-A843-8641A62547D5}"/>
                </a:ext>
              </a:extLst>
            </p:cNvPr>
            <p:cNvCxnSpPr/>
            <p:nvPr/>
          </p:nvCxnSpPr>
          <p:spPr>
            <a:xfrm flipH="1" flipV="1">
              <a:off x="739471" y="683812"/>
              <a:ext cx="100330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9315229-CE7E-477E-9A8B-12EF2C5F04D1}"/>
                </a:ext>
              </a:extLst>
            </p:cNvPr>
            <p:cNvCxnSpPr/>
            <p:nvPr/>
          </p:nvCxnSpPr>
          <p:spPr>
            <a:xfrm flipH="1">
              <a:off x="739471" y="226612"/>
              <a:ext cx="100330" cy="127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885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8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7721475-80C6-4D4A-B7C4-01404B9775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9739797"/>
              </p:ext>
            </p:extLst>
          </p:nvPr>
        </p:nvGraphicFramePr>
        <p:xfrm>
          <a:off x="914400" y="1600200"/>
          <a:ext cx="7315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3AE3CDA4-0C88-42B4-BBF4-C34DE385C698}"/>
              </a:ext>
            </a:extLst>
          </p:cNvPr>
          <p:cNvSpPr/>
          <p:nvPr/>
        </p:nvSpPr>
        <p:spPr>
          <a:xfrm>
            <a:off x="0" y="838200"/>
            <a:ext cx="9144000" cy="57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u="sng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Figure 3. Median Earnings Gap</a:t>
            </a:r>
          </a:p>
        </p:txBody>
      </p:sp>
    </p:spTree>
    <p:extLst>
      <p:ext uri="{BB962C8B-B14F-4D97-AF65-F5344CB8AC3E}">
        <p14:creationId xmlns:p14="http://schemas.microsoft.com/office/powerpoint/2010/main" val="2699112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u="sng" dirty="0">
                <a:solidFill>
                  <a:schemeClr val="tx1"/>
                </a:solidFill>
                <a:latin typeface="Microsoft Sans Serif" pitchFamily="34" charset="0"/>
              </a:rPr>
              <a:t>Did the Poverty Gap narrow?</a:t>
            </a: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152400" y="637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fld id="{DDA93816-0A6E-4D55-A181-5BC76F89334B}" type="slidenum">
              <a:rPr lang="en-US" sz="1200"/>
              <a:pPr algn="ctr"/>
              <a:t>9</a:t>
            </a:fld>
            <a:endParaRPr lang="en-US" sz="1200"/>
          </a:p>
        </p:txBody>
      </p:sp>
      <p:pic>
        <p:nvPicPr>
          <p:cNvPr id="9" name="Picture 2" descr="http://www.unh.edu/sites/www.unh.edu/files/emblem-only_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86" y="6019800"/>
            <a:ext cx="604314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2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42862"/>
            <a:ext cx="571500" cy="5238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708309E-F109-4DF7-93C7-C71AA99C6D40}"/>
              </a:ext>
            </a:extLst>
          </p:cNvPr>
          <p:cNvSpPr/>
          <p:nvPr/>
        </p:nvSpPr>
        <p:spPr>
          <a:xfrm>
            <a:off x="9525" y="2234625"/>
            <a:ext cx="91059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Can’t tell … 16.2% pts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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 16.4% pts … but 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not </a:t>
            </a:r>
            <a:r>
              <a:rPr lang="en-US" sz="3200" dirty="0">
                <a:latin typeface="Arial" panose="020B0604020202020204" pitchFamily="34" charset="0"/>
              </a:rPr>
              <a:t>statistically significant</a:t>
            </a:r>
            <a:endParaRPr lang="en-US" sz="32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F8A87EB-B67D-4F03-8038-BBDDE80B072D}"/>
              </a:ext>
            </a:extLst>
          </p:cNvPr>
          <p:cNvGrpSpPr>
            <a:grpSpLocks noChangeAspect="1"/>
          </p:cNvGrpSpPr>
          <p:nvPr/>
        </p:nvGrpSpPr>
        <p:grpSpPr>
          <a:xfrm>
            <a:off x="3651838" y="3915506"/>
            <a:ext cx="1813063" cy="1647094"/>
            <a:chOff x="0" y="0"/>
            <a:chExt cx="1005840" cy="91434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501A0B1-3756-4F04-8F72-59B6E8CC485C}"/>
                </a:ext>
              </a:extLst>
            </p:cNvPr>
            <p:cNvSpPr/>
            <p:nvPr/>
          </p:nvSpPr>
          <p:spPr>
            <a:xfrm>
              <a:off x="0" y="0"/>
              <a:ext cx="1005840" cy="913706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C704334-64DB-48E4-9578-58FEAB2F1073}"/>
                </a:ext>
              </a:extLst>
            </p:cNvPr>
            <p:cNvCxnSpPr/>
            <p:nvPr/>
          </p:nvCxnSpPr>
          <p:spPr>
            <a:xfrm>
              <a:off x="11927" y="457200"/>
              <a:ext cx="9690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F4360660-73B7-467F-B0D1-396208820822}"/>
                </a:ext>
              </a:extLst>
            </p:cNvPr>
            <p:cNvCxnSpPr/>
            <p:nvPr/>
          </p:nvCxnSpPr>
          <p:spPr>
            <a:xfrm>
              <a:off x="11927" y="683812"/>
              <a:ext cx="9690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07B81CC-5625-4B4B-A817-EEF2C10865AD}"/>
                </a:ext>
              </a:extLst>
            </p:cNvPr>
            <p:cNvCxnSpPr/>
            <p:nvPr/>
          </p:nvCxnSpPr>
          <p:spPr>
            <a:xfrm>
              <a:off x="11927" y="226612"/>
              <a:ext cx="96901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stealth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E5A24EC-2E00-4F4A-BAFB-ECB0C569A270}"/>
                </a:ext>
              </a:extLst>
            </p:cNvPr>
            <p:cNvSpPr/>
            <p:nvPr/>
          </p:nvSpPr>
          <p:spPr>
            <a:xfrm>
              <a:off x="131197" y="0"/>
              <a:ext cx="731520" cy="914341"/>
            </a:xfrm>
            <a:prstGeom prst="rect">
              <a:avLst/>
            </a:prstGeom>
            <a:solidFill>
              <a:srgbClr val="E75104"/>
            </a:solidFill>
            <a:ln w="317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F239516-59BA-40CD-8E6C-E5371AAC0893}"/>
                </a:ext>
              </a:extLst>
            </p:cNvPr>
            <p:cNvSpPr/>
            <p:nvPr/>
          </p:nvSpPr>
          <p:spPr>
            <a:xfrm>
              <a:off x="266369" y="0"/>
              <a:ext cx="457200" cy="912436"/>
            </a:xfrm>
            <a:prstGeom prst="rect">
              <a:avLst/>
            </a:prstGeom>
            <a:solidFill>
              <a:srgbClr val="E75104"/>
            </a:solidFill>
            <a:ln w="317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13716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?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27A3939-7C3B-4BBC-8C02-E0A82452B2E2}"/>
                </a:ext>
              </a:extLst>
            </p:cNvPr>
            <p:cNvCxnSpPr/>
            <p:nvPr/>
          </p:nvCxnSpPr>
          <p:spPr>
            <a:xfrm>
              <a:off x="151075" y="457200"/>
              <a:ext cx="100584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4E1C4DD9-5ED7-418F-AD3A-DB7B2F12E33E}"/>
                </a:ext>
              </a:extLst>
            </p:cNvPr>
            <p:cNvCxnSpPr/>
            <p:nvPr/>
          </p:nvCxnSpPr>
          <p:spPr>
            <a:xfrm>
              <a:off x="151075" y="683812"/>
              <a:ext cx="100584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F4ACEE0-1C50-4BC9-ADAA-8A4C3C8ADC09}"/>
                </a:ext>
              </a:extLst>
            </p:cNvPr>
            <p:cNvCxnSpPr/>
            <p:nvPr/>
          </p:nvCxnSpPr>
          <p:spPr>
            <a:xfrm>
              <a:off x="151075" y="226612"/>
              <a:ext cx="100584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45CE8499-1DF9-427F-9074-0BCA4C8DE87C}"/>
                </a:ext>
              </a:extLst>
            </p:cNvPr>
            <p:cNvCxnSpPr/>
            <p:nvPr/>
          </p:nvCxnSpPr>
          <p:spPr>
            <a:xfrm flipH="1">
              <a:off x="739471" y="461175"/>
              <a:ext cx="100330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914241A-A01B-4C12-A843-8641A62547D5}"/>
                </a:ext>
              </a:extLst>
            </p:cNvPr>
            <p:cNvCxnSpPr/>
            <p:nvPr/>
          </p:nvCxnSpPr>
          <p:spPr>
            <a:xfrm flipH="1" flipV="1">
              <a:off x="739471" y="683812"/>
              <a:ext cx="100330" cy="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9315229-CE7E-477E-9A8B-12EF2C5F04D1}"/>
                </a:ext>
              </a:extLst>
            </p:cNvPr>
            <p:cNvCxnSpPr/>
            <p:nvPr/>
          </p:nvCxnSpPr>
          <p:spPr>
            <a:xfrm flipH="1">
              <a:off x="739471" y="226612"/>
              <a:ext cx="100330" cy="127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sm" len="sm"/>
              <a:tailEnd type="stealth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2148054"/>
      </p:ext>
    </p:extLst>
  </p:cSld>
  <p:clrMapOvr>
    <a:masterClrMapping/>
  </p:clrMapOvr>
</p:sld>
</file>

<file path=ppt/theme/theme1.xml><?xml version="1.0" encoding="utf-8"?>
<a:theme xmlns:a="http://schemas.openxmlformats.org/drawingml/2006/main" name="experimental3">
  <a:themeElements>
    <a:clrScheme name="experimental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xperimental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xperimental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imental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imental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nnual Report 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1A44"/>
    </a:accent1>
    <a:accent2>
      <a:srgbClr val="E75104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Annual Report 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1A44"/>
    </a:accent1>
    <a:accent2>
      <a:srgbClr val="E75104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Annual Report 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1A44"/>
    </a:accent1>
    <a:accent2>
      <a:srgbClr val="E75104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Annual Report 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1A44"/>
    </a:accent1>
    <a:accent2>
      <a:srgbClr val="E75104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Annual Report 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1A44"/>
    </a:accent1>
    <a:accent2>
      <a:srgbClr val="E75104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Annual Report 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1A44"/>
    </a:accent1>
    <a:accent2>
      <a:srgbClr val="E75104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Annual Report 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1A44"/>
    </a:accent1>
    <a:accent2>
      <a:srgbClr val="E75104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Annual Report 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1A44"/>
    </a:accent1>
    <a:accent2>
      <a:srgbClr val="E75104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6035985C436640B305F1B268648FB9" ma:contentTypeVersion="14" ma:contentTypeDescription="Create a new document." ma:contentTypeScope="" ma:versionID="095cbefc95275a9d528924ea897f8e38">
  <xsd:schema xmlns:xsd="http://www.w3.org/2001/XMLSchema" xmlns:xs="http://www.w3.org/2001/XMLSchema" xmlns:p="http://schemas.microsoft.com/office/2006/metadata/properties" xmlns:ns2="6c2254f5-de69-40f5-a0e2-2f56cfee0758" xmlns:ns3="44c59a53-fe6e-4c04-8d64-94c15d2c850d" targetNamespace="http://schemas.microsoft.com/office/2006/metadata/properties" ma:root="true" ma:fieldsID="c54b3e5da46c047bc1eae8518a3c6aa5" ns2:_="" ns3:_="">
    <xsd:import namespace="6c2254f5-de69-40f5-a0e2-2f56cfee0758"/>
    <xsd:import namespace="44c59a53-fe6e-4c04-8d64-94c15d2c85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254f5-de69-40f5-a0e2-2f56cfee0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59a53-fe6e-4c04-8d64-94c15d2c850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43f9cc9-fa78-4f07-9939-db416f8c77be}" ma:internalName="TaxCatchAll" ma:showField="CatchAllData" ma:web="44c59a53-fe6e-4c04-8d64-94c15d2c85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c59a53-fe6e-4c04-8d64-94c15d2c850d" xsi:nil="true"/>
    <lcf76f155ced4ddcb4097134ff3c332f xmlns="6c2254f5-de69-40f5-a0e2-2f56cfee075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D9AEF8D-7E09-44DA-AFB3-E2A5185ACC13}"/>
</file>

<file path=customXml/itemProps2.xml><?xml version="1.0" encoding="utf-8"?>
<ds:datastoreItem xmlns:ds="http://schemas.openxmlformats.org/officeDocument/2006/customXml" ds:itemID="{0BD31D72-F6C0-4FC1-B73E-C1EAA2E49715}"/>
</file>

<file path=customXml/itemProps3.xml><?xml version="1.0" encoding="utf-8"?>
<ds:datastoreItem xmlns:ds="http://schemas.openxmlformats.org/officeDocument/2006/customXml" ds:itemID="{D38FFA4E-5D7F-405F-934F-538FD7C52F59}"/>
</file>

<file path=docProps/app.xml><?xml version="1.0" encoding="utf-8"?>
<Properties xmlns="http://schemas.openxmlformats.org/officeDocument/2006/extended-properties" xmlns:vt="http://schemas.openxmlformats.org/officeDocument/2006/docPropsVTypes">
  <TotalTime>14048</TotalTime>
  <Words>521</Words>
  <Application>Microsoft Office PowerPoint</Application>
  <PresentationFormat>On-screen Show (4:3)</PresentationFormat>
  <Paragraphs>209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Microsoft Sans Serif</vt:lpstr>
      <vt:lpstr>Times New Roman</vt:lpstr>
      <vt:lpstr>experimental3</vt:lpstr>
      <vt:lpstr>Annual Report on  People with Disabilities in America</vt:lpstr>
      <vt:lpstr>Introduction</vt:lpstr>
      <vt:lpstr>Comparisons</vt:lpstr>
      <vt:lpstr>What can happen to a Gap?</vt:lpstr>
      <vt:lpstr>Did the Employment Gap narrow?</vt:lpstr>
      <vt:lpstr>PowerPoint Presentation</vt:lpstr>
      <vt:lpstr>Did the Earnings Gap (for full-time, full-year workers) narrow?</vt:lpstr>
      <vt:lpstr>PowerPoint Presentation</vt:lpstr>
      <vt:lpstr>Did the Poverty Gap narrow?</vt:lpstr>
      <vt:lpstr>PowerPoint Presentation</vt:lpstr>
      <vt:lpstr>Did the Less than HS Diploma Gap narrow (for persons ages 25-34)?</vt:lpstr>
      <vt:lpstr>PowerPoint Presentation</vt:lpstr>
      <vt:lpstr>Did the Bachelor’s or More Gap narrow (for persons ages 25-34)?</vt:lpstr>
      <vt:lpstr>PowerPoint Presentation</vt:lpstr>
      <vt:lpstr>Did the Never-Married Gap narrow?</vt:lpstr>
      <vt:lpstr>PowerPoint Presentation</vt:lpstr>
      <vt:lpstr>Did the Health Insurance Coverage Gap narrow?</vt:lpstr>
      <vt:lpstr>PowerPoint Presentation</vt:lpstr>
      <vt:lpstr>Did the Private HI Coverage Gap narrow (among those with coverage?</vt:lpstr>
      <vt:lpstr>PowerPoint Presentation</vt:lpstr>
      <vt:lpstr>Next Steps</vt:lpstr>
      <vt:lpstr>Contact Information</vt:lpstr>
    </vt:vector>
  </TitlesOfParts>
  <Company>New Editions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Houtenville</dc:creator>
  <cp:lastModifiedBy>Houtenville, Andrew</cp:lastModifiedBy>
  <cp:revision>591</cp:revision>
  <cp:lastPrinted>2013-02-22T18:10:19Z</cp:lastPrinted>
  <dcterms:created xsi:type="dcterms:W3CDTF">2008-09-30T16:04:58Z</dcterms:created>
  <dcterms:modified xsi:type="dcterms:W3CDTF">2019-02-13T04:09:16Z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0x0101008B140C27D34B51488A959DEFAD6AF5BA</vt:lpwstr>
  </property>
  <property fmtid="{D5CDD505-2E9C-101B-9397-08002B2CF9AE}" pid="3" name="Order">
    <vt:r8>800</vt:r8>
  </property>
  <property fmtid="{D5CDD505-2E9C-101B-9397-08002B2CF9AE}" pid="4" name="MediaServiceImageTags">
    <vt:lpwstr/>
  </property>
</Properties>
</file>