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472" r:id="rId3"/>
    <p:sldId id="468" r:id="rId4"/>
    <p:sldId id="473" r:id="rId5"/>
    <p:sldId id="474" r:id="rId6"/>
    <p:sldId id="475" r:id="rId7"/>
    <p:sldId id="477" r:id="rId8"/>
    <p:sldId id="476" r:id="rId9"/>
    <p:sldId id="479" r:id="rId10"/>
    <p:sldId id="478"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2" clrIdx="0"/>
  <p:cmAuthor id="1" name="Clare Huerta" initials="WU" lastIdx="1" clrIdx="1"/>
  <p:cmAuthor id="2" name="Newell-Perez, Sara (ACL)" initials="NS(" lastIdx="11" clrIdx="2">
    <p:extLst>
      <p:ext uri="{19B8F6BF-5375-455C-9EA6-DF929625EA0E}">
        <p15:presenceInfo xmlns:p15="http://schemas.microsoft.com/office/powerpoint/2012/main" userId="S-1-5-21-1747495209-1248221918-2216747781-583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12" autoAdjust="0"/>
    <p:restoredTop sz="66170" autoAdjust="0"/>
  </p:normalViewPr>
  <p:slideViewPr>
    <p:cSldViewPr snapToGrid="0" snapToObjects="1">
      <p:cViewPr varScale="1">
        <p:scale>
          <a:sx n="43" d="100"/>
          <a:sy n="43" d="100"/>
        </p:scale>
        <p:origin x="2092" y="40"/>
      </p:cViewPr>
      <p:guideLst>
        <p:guide orient="horz" pos="2160"/>
        <p:guide pos="2880"/>
      </p:guideLst>
    </p:cSldViewPr>
  </p:slideViewPr>
  <p:outlineViewPr>
    <p:cViewPr>
      <p:scale>
        <a:sx n="33" d="100"/>
        <a:sy n="33" d="100"/>
      </p:scale>
      <p:origin x="0" y="126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7BD0EC6-CD11-45C1-88C1-C158797EFDB8}" type="datetimeFigureOut">
              <a:rPr lang="en-US" smtClean="0"/>
              <a:t>1/21/2019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D3FF3DF-17C9-41CD-8568-FFFD0C2E5381}" type="slidenum">
              <a:rPr lang="en-US" smtClean="0"/>
              <a:t>‹#›</a:t>
            </a:fld>
            <a:endParaRPr lang="en-US"/>
          </a:p>
        </p:txBody>
      </p:sp>
    </p:spTree>
    <p:extLst>
      <p:ext uri="{BB962C8B-B14F-4D97-AF65-F5344CB8AC3E}">
        <p14:creationId xmlns:p14="http://schemas.microsoft.com/office/powerpoint/2010/main" val="3245540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FD632E5-40AF-4F2D-AD4C-4F68E47DA3F3}" type="datetimeFigureOut">
              <a:rPr lang="en-US" smtClean="0"/>
              <a:t>1/21/2019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97DEF6A-C6B8-4E92-94F6-005B8C6D690E}" type="slidenum">
              <a:rPr lang="en-US" smtClean="0"/>
              <a:t>‹#›</a:t>
            </a:fld>
            <a:endParaRPr lang="en-US" dirty="0"/>
          </a:p>
        </p:txBody>
      </p:sp>
    </p:spTree>
    <p:extLst>
      <p:ext uri="{BB962C8B-B14F-4D97-AF65-F5344CB8AC3E}">
        <p14:creationId xmlns:p14="http://schemas.microsoft.com/office/powerpoint/2010/main" val="2956179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will describe an initiative that AIDD has undertaken to examine and address health</a:t>
            </a:r>
            <a:r>
              <a:rPr lang="en-US" baseline="0" dirty="0" smtClean="0"/>
              <a:t> surveillance for people with intellectual and developmental disabilities</a:t>
            </a:r>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1</a:t>
            </a:fld>
            <a:endParaRPr lang="en-US" dirty="0"/>
          </a:p>
        </p:txBody>
      </p:sp>
    </p:spTree>
    <p:extLst>
      <p:ext uri="{BB962C8B-B14F-4D97-AF65-F5344CB8AC3E}">
        <p14:creationId xmlns:p14="http://schemas.microsoft.com/office/powerpoint/2010/main" val="1360217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issue is that</a:t>
            </a:r>
            <a:r>
              <a:rPr lang="en-US" baseline="0" dirty="0" smtClean="0"/>
              <a:t> we knew AIDD </a:t>
            </a:r>
            <a:r>
              <a:rPr kumimoji="0" lang="en-US" sz="2600" b="0" i="0" u="none" strike="noStrike" kern="1200" cap="none" spc="0" normalizeH="0" baseline="0" noProof="0" dirty="0" smtClean="0">
                <a:ln>
                  <a:noFill/>
                </a:ln>
                <a:solidFill>
                  <a:prstClr val="black"/>
                </a:solidFill>
                <a:effectLst/>
                <a:uLnTx/>
                <a:uFillTx/>
                <a:latin typeface="+mn-lt"/>
                <a:ea typeface="+mn-ea"/>
                <a:cs typeface="+mn-cs"/>
              </a:rPr>
              <a:t>needed better prevalence data.  </a:t>
            </a:r>
          </a:p>
          <a:p>
            <a:r>
              <a:rPr kumimoji="0" lang="en-US" sz="2600" b="0" i="0" u="sng" strike="noStrike" kern="1200" cap="none" spc="0" normalizeH="0" baseline="0" noProof="0" dirty="0" smtClean="0">
                <a:ln>
                  <a:noFill/>
                </a:ln>
                <a:solidFill>
                  <a:prstClr val="black"/>
                </a:solidFill>
                <a:effectLst/>
                <a:uLnTx/>
                <a:uFillTx/>
                <a:latin typeface="+mn-lt"/>
                <a:ea typeface="+mn-ea"/>
                <a:cs typeface="+mn-cs"/>
              </a:rPr>
              <a:t>The Need: </a:t>
            </a:r>
            <a:r>
              <a:rPr kumimoji="0" lang="en-US" sz="2600" b="0" i="0" u="none" strike="noStrike" kern="1200" cap="none" spc="0" normalizeH="0" baseline="0" noProof="0" dirty="0" smtClean="0">
                <a:ln>
                  <a:noFill/>
                </a:ln>
                <a:solidFill>
                  <a:prstClr val="black"/>
                </a:solidFill>
                <a:effectLst/>
                <a:uLnTx/>
                <a:uFillTx/>
                <a:latin typeface="+mn-lt"/>
                <a:ea typeface="+mn-ea"/>
                <a:cs typeface="+mn-cs"/>
              </a:rPr>
              <a:t>As we reached out to other HHS partners, it became apparent that other agencies also needed better data to inform:</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Resource allocation—for us that relates to funding for state programs</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Fiscal projections –for those agencies like CMS and SSA who are projecting their benefits programs, they need better information on what to expect based on what we know now and historically for potential beneficiaries </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Quality monitoring—ideally, we want better information to know whether we are addressing the essential needs of the right people, and are these programs making the difference we intend.</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endParaRPr kumimoji="0" lang="en-US" sz="26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600" b="0" i="0" u="sng" strike="noStrike" kern="1200" cap="none" spc="0" normalizeH="0" baseline="0" noProof="0" dirty="0" smtClean="0">
                <a:ln>
                  <a:noFill/>
                </a:ln>
                <a:solidFill>
                  <a:prstClr val="black"/>
                </a:solidFill>
                <a:effectLst/>
                <a:uLnTx/>
                <a:uFillTx/>
                <a:latin typeface="+mn-lt"/>
                <a:ea typeface="+mn-ea"/>
                <a:cs typeface="+mn-cs"/>
              </a:rPr>
              <a:t>The Problem </a:t>
            </a:r>
            <a:r>
              <a:rPr kumimoji="0" lang="en-US" sz="2600" b="0" i="0" u="none" strike="noStrike" kern="1200" cap="none" spc="0" normalizeH="0" baseline="0" noProof="0" dirty="0" smtClean="0">
                <a:ln>
                  <a:noFill/>
                </a:ln>
                <a:solidFill>
                  <a:prstClr val="black"/>
                </a:solidFill>
                <a:effectLst/>
                <a:uLnTx/>
                <a:uFillTx/>
                <a:latin typeface="+mn-lt"/>
                <a:ea typeface="+mn-ea"/>
                <a:cs typeface="+mn-cs"/>
              </a:rPr>
              <a:t>is that prevalence data for IDD are dated, and data sources are dwindling</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The most informative dataset, with strong sampling that included people in institutions, and information specific to health of people with IDD  was collected in 1994/95 NHIS-D—it was a special supplement to the NHIS, and those data are almost 25 years old by now.  Much has changed; and while many people call for a repeat of the supplement, it is very expensive (~$20 million --this is the number I’ve heard Andrew use, trust it is based on some estimates) and it is unlikely that we will see appropriations for such an expenditure</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Additionally, the NHIS has undergone a significant revision for 2019—reducing its total length by 1/3, and the questions that allowed us to get some identification of people with IDD has been eliminated.  We were interested in seeing whether questions could be added or re-instated, but that would require more work</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The Survey of Income and Program Participation (SIPP) included questions on IDD that could be used to identify the population until 2013, but limited health information was revised for 2014; meaning this data source was no longer available.</a:t>
            </a:r>
          </a:p>
          <a:p>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2</a:t>
            </a:fld>
            <a:endParaRPr lang="en-US" dirty="0"/>
          </a:p>
        </p:txBody>
      </p:sp>
    </p:spTree>
    <p:extLst>
      <p:ext uri="{BB962C8B-B14F-4D97-AF65-F5344CB8AC3E}">
        <p14:creationId xmlns:p14="http://schemas.microsoft.com/office/powerpoint/2010/main" val="4174313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we were left with this situation---[read/explain the cartoon strip]</a:t>
            </a:r>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3</a:t>
            </a:fld>
            <a:endParaRPr lang="en-US" dirty="0"/>
          </a:p>
        </p:txBody>
      </p:sp>
    </p:spTree>
    <p:extLst>
      <p:ext uri="{BB962C8B-B14F-4D97-AF65-F5344CB8AC3E}">
        <p14:creationId xmlns:p14="http://schemas.microsoft.com/office/powerpoint/2010/main" val="2295453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When our appropriations formula was in need of updating, we initiated discussions with ASPE, NCHS, CDC/NCBDDD and ACL; and hosted a group of teleconference meetings with field experts to learn about best practices and potential opportunities.  That yielded a range of ideas, and led us to plan a more structured Working meeting in November of 2017.</a:t>
            </a:r>
          </a:p>
          <a:p>
            <a:endParaRPr lang="en-US" baseline="0" dirty="0" smtClean="0"/>
          </a:p>
          <a:p>
            <a:r>
              <a:rPr lang="en-US" baseline="0" dirty="0" smtClean="0"/>
              <a:t>We:</a:t>
            </a:r>
          </a:p>
          <a:p>
            <a:pPr marL="228600" indent="-228600">
              <a:buAutoNum type="arabicParenR"/>
            </a:pPr>
            <a:r>
              <a:rPr lang="en-US" baseline="0" dirty="0" smtClean="0"/>
              <a:t>reached out to HHS partners to understand how we could collaborate to address mutual interests</a:t>
            </a:r>
          </a:p>
          <a:p>
            <a:pPr marL="228600" indent="-228600">
              <a:buAutoNum type="arabicParenR"/>
            </a:pPr>
            <a:r>
              <a:rPr lang="en-US" baseline="0" dirty="0" smtClean="0"/>
              <a:t>Commissioned a briefing summary that focused on the need, how NHIS as the gold standard for health surveillance, had been informative in the past</a:t>
            </a:r>
          </a:p>
          <a:p>
            <a:pPr marL="228600" indent="-228600">
              <a:buAutoNum type="arabicParenR"/>
            </a:pPr>
            <a:r>
              <a:rPr lang="en-US" baseline="0" dirty="0" smtClean="0"/>
              <a:t>Invited ~ 30 participants  to participate –as people heard about the meeting, more asked to participate</a:t>
            </a:r>
          </a:p>
          <a:p>
            <a:pPr marL="228600" indent="-228600">
              <a:buAutoNum type="arabicParenR"/>
            </a:pPr>
            <a:r>
              <a:rPr lang="en-US" baseline="0" dirty="0" smtClean="0"/>
              <a:t>Structure for the meetings were: Need of federal agencies; opportunities with NHIS or elsewhere; future directions for data, including increased use of technology for data linkage and harmonization.</a:t>
            </a:r>
          </a:p>
          <a:p>
            <a:pPr marL="228600" indent="-228600">
              <a:buAutoNum type="arabicParenR"/>
            </a:pPr>
            <a:endParaRPr lang="en-US" baseline="0" dirty="0" smtClean="0"/>
          </a:p>
          <a:p>
            <a:pPr marL="0" indent="0">
              <a:buNone/>
            </a:pPr>
            <a:r>
              <a:rPr lang="en-US" baseline="0" dirty="0" smtClean="0"/>
              <a:t>The results of this meeting suggested merit in establishing two work groups in 2018.</a:t>
            </a:r>
          </a:p>
          <a:p>
            <a:pPr marL="228600" indent="-228600">
              <a:buAutoNum type="arabicParen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4</a:t>
            </a:fld>
            <a:endParaRPr lang="en-US" dirty="0"/>
          </a:p>
        </p:txBody>
      </p:sp>
    </p:spTree>
    <p:extLst>
      <p:ext uri="{BB962C8B-B14F-4D97-AF65-F5344CB8AC3E}">
        <p14:creationId xmlns:p14="http://schemas.microsoft.com/office/powerpoint/2010/main" val="128661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7000"/>
              </a:lnSpc>
              <a:spcBef>
                <a:spcPts val="0"/>
              </a:spcBef>
              <a:spcAft>
                <a:spcPts val="800"/>
              </a:spcAft>
              <a:buClrTx/>
              <a:buSzTx/>
              <a:buFont typeface="Arial"/>
              <a:buNone/>
              <a:tabLst/>
              <a:defRPr/>
            </a:pPr>
            <a:r>
              <a:rPr kumimoji="0" lang="en-US" sz="2000" b="1" i="0" u="sng"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overall charge for this next step was: </a:t>
            </a:r>
          </a:p>
          <a:p>
            <a:pPr marL="0" marR="0" lvl="0" indent="0" algn="l" defTabSz="457200" rtl="0" eaLnBrk="1" fontAlgn="auto" latinLnBrk="0" hangingPunct="1">
              <a:lnSpc>
                <a:spcPct val="107000"/>
              </a:lnSpc>
              <a:spcBef>
                <a:spcPts val="0"/>
              </a:spcBef>
              <a:spcAft>
                <a:spcPts val="800"/>
              </a:spcAft>
              <a:buClrTx/>
              <a:buSzTx/>
              <a:buFont typeface="Arial"/>
              <a:buNone/>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 prioritize and address the need for better data to understand the prevalence, health status and health determinants of people with intellectual and developmental disabilities:</a:t>
            </a:r>
          </a:p>
          <a:p>
            <a:pPr marL="114300" marR="0" lvl="0" indent="0" algn="l" defTabSz="457200" rtl="0" eaLnBrk="1" fontAlgn="auto" latinLnBrk="0" hangingPunct="1">
              <a:lnSpc>
                <a:spcPct val="107000"/>
              </a:lnSpc>
              <a:spcBef>
                <a:spcPts val="0"/>
              </a:spcBef>
              <a:spcAft>
                <a:spcPts val="0"/>
              </a:spcAft>
              <a:buClrTx/>
              <a:buSzTx/>
              <a:buFont typeface="Arial"/>
              <a:buNone/>
              <a:tabLst/>
              <a:defRPr/>
            </a:pPr>
            <a:endParaRPr kumimoji="0" lang="en-US" sz="2000" b="1" i="0" u="sng"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000" b="1" i="0" u="sng"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Workgroup 1:</a:t>
            </a: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was to address the </a:t>
            </a:r>
            <a:r>
              <a:rPr kumimoji="0" lang="en-US" sz="2000" b="0" i="0" u="sng"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national prevalence need</a:t>
            </a: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It was charged to (Collaborate with NCHS to) Develop criteria/guiding principles and identify existing or draft additional (minimal number) question(s) for use with the revised NHIS and other national surveys to identify persons with intellectual and developmental disabilities in order to determine prevalence of IDD (denominator)</a:t>
            </a:r>
          </a:p>
          <a:p>
            <a:pPr marL="457200" marR="0" lvl="0" indent="-342900" algn="l"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1-3 minimal number of questions –knowing that cost per question was $150,000 per question per year, </a:t>
            </a:r>
          </a:p>
          <a:p>
            <a:pPr marL="457200" marR="0" lvl="0" indent="-342900" algn="l"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Potential for more questions for more refined identification in the future</a:t>
            </a:r>
          </a:p>
          <a:p>
            <a:pPr marL="114300" marR="0" lvl="0" indent="0" algn="l" defTabSz="4572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 marR="0" lvl="0" indent="0" algn="l" defTabSz="457200" rtl="0" eaLnBrk="1" fontAlgn="auto" latinLnBrk="0" hangingPunct="1">
              <a:lnSpc>
                <a:spcPct val="107000"/>
              </a:lnSpc>
              <a:spcBef>
                <a:spcPts val="0"/>
              </a:spcBef>
              <a:spcAft>
                <a:spcPts val="0"/>
              </a:spcAft>
              <a:buClrTx/>
              <a:buSzTx/>
              <a:buFont typeface="Arial"/>
              <a:buNone/>
              <a:tabLst/>
              <a:defRPr/>
            </a:pPr>
            <a:r>
              <a:rPr kumimoji="0" lang="en-US" sz="2000" b="1" i="0" u="sng"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Workgroup 2:</a:t>
            </a: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(Collaborate with NCBDDD ODH projects to) Describe approaches for better standardization and utilization of state administrative data sets that can provide richer data on health status and factors that influence health (e.g., health care access, place of residence,) of persons with  intellectual and developmental (numerator and numbers</a:t>
            </a:r>
          </a:p>
          <a:p>
            <a:pPr marL="457200" marR="0" lvl="0" indent="-342900" algn="l"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Identify potential data sources</a:t>
            </a:r>
          </a:p>
          <a:p>
            <a:pPr marL="457200" marR="0" lvl="0" indent="-342900" algn="l"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Describe processes for some degree of standardization across states and datasets</a:t>
            </a:r>
          </a:p>
          <a:p>
            <a:pPr marL="457200" marR="0" lvl="0" indent="-342900" algn="l"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Include people from other states or projects that were doing innovative/best practices work</a:t>
            </a:r>
          </a:p>
          <a:p>
            <a:pPr marL="457200" marR="0" lvl="0" indent="-342900" algn="l"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342900" algn="l"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 marR="0" lvl="0" indent="0" algn="l" defTabSz="4572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Both groups were asked to consider whether the focus should be on children and adults, or adults only.</a:t>
            </a:r>
          </a:p>
          <a:p>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5</a:t>
            </a:fld>
            <a:endParaRPr lang="en-US" dirty="0"/>
          </a:p>
        </p:txBody>
      </p:sp>
    </p:spTree>
    <p:extLst>
      <p:ext uri="{BB962C8B-B14F-4D97-AF65-F5344CB8AC3E}">
        <p14:creationId xmlns:p14="http://schemas.microsoft.com/office/powerpoint/2010/main" val="4005106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The workgroup examined the definitions for ID (as determined by AAIDD) and DD (as defined in the DD Act of 2000), worked with NCHS to determine domains already addressed in the NHIS revision for 2019; and identified those domains that still need to be assessed. Their findings for future direction are: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 </a:t>
            </a:r>
          </a:p>
          <a:p>
            <a:pPr marL="457200" marR="0" lvl="0" indent="-457200" algn="l" defTabSz="457200" rtl="0" eaLnBrk="1" fontAlgn="auto" latinLnBrk="0" hangingPunct="1">
              <a:lnSpc>
                <a:spcPct val="100000"/>
              </a:lnSpc>
              <a:spcBef>
                <a:spcPct val="20000"/>
              </a:spcBef>
              <a:spcAft>
                <a:spcPts val="0"/>
              </a:spcAft>
              <a:buClrTx/>
              <a:buSzTx/>
              <a:buFont typeface="Arial"/>
              <a:buAutoNum type="arabicPeriod"/>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Work with NCHS to develop questions on:</a:t>
            </a:r>
          </a:p>
          <a:p>
            <a:pPr marL="914400" marR="0" lvl="1" indent="-514350" algn="l" defTabSz="457200" rtl="0" eaLnBrk="1" fontAlgn="auto" latinLnBrk="0" hangingPunct="1">
              <a:lnSpc>
                <a:spcPct val="100000"/>
              </a:lnSpc>
              <a:spcBef>
                <a:spcPct val="20000"/>
              </a:spcBef>
              <a:spcAft>
                <a:spcPts val="0"/>
              </a:spcAft>
              <a:buClrTx/>
              <a:buSzTx/>
              <a:buFont typeface="Arial"/>
              <a:buAutoNum type="alphaLcPeriod"/>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Learning</a:t>
            </a:r>
          </a:p>
          <a:p>
            <a:pPr marL="914400" marR="0" lvl="1" indent="-514350" algn="l" defTabSz="457200" rtl="0" eaLnBrk="1" fontAlgn="auto" latinLnBrk="0" hangingPunct="1">
              <a:lnSpc>
                <a:spcPct val="100000"/>
              </a:lnSpc>
              <a:spcBef>
                <a:spcPct val="20000"/>
              </a:spcBef>
              <a:spcAft>
                <a:spcPts val="0"/>
              </a:spcAft>
              <a:buClrTx/>
              <a:buSzTx/>
              <a:buFont typeface="Arial"/>
              <a:buAutoNum type="alphaLcPeriod"/>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Independent living skills</a:t>
            </a:r>
          </a:p>
          <a:p>
            <a:pPr marL="914400" marR="0" lvl="1" indent="-514350" algn="l" defTabSz="457200" rtl="0" eaLnBrk="1" fontAlgn="auto" latinLnBrk="0" hangingPunct="1">
              <a:lnSpc>
                <a:spcPct val="100000"/>
              </a:lnSpc>
              <a:spcBef>
                <a:spcPct val="20000"/>
              </a:spcBef>
              <a:spcAft>
                <a:spcPts val="0"/>
              </a:spcAft>
              <a:buClrTx/>
              <a:buSzTx/>
              <a:buFont typeface="Arial"/>
              <a:buAutoNum type="alphaLcPeriod"/>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Age of onset</a:t>
            </a:r>
          </a:p>
          <a:p>
            <a:pPr marL="914400" marR="0" lvl="1" indent="-514350" algn="l" defTabSz="457200" rtl="0" eaLnBrk="1" fontAlgn="auto" latinLnBrk="0" hangingPunct="1">
              <a:lnSpc>
                <a:spcPct val="100000"/>
              </a:lnSpc>
              <a:spcBef>
                <a:spcPct val="20000"/>
              </a:spcBef>
              <a:spcAft>
                <a:spcPts val="0"/>
              </a:spcAft>
              <a:buClrTx/>
              <a:buSzTx/>
              <a:buFont typeface="Arial"/>
              <a:buAutoNum type="alphaLcPeriod"/>
              <a:tabLst/>
              <a:defRPr/>
            </a:pPr>
            <a:endParaRPr kumimoji="0" lang="en-US" sz="2600" b="0" i="0" u="none" strike="noStrike" kern="1200" cap="none" spc="0" normalizeH="0" baseline="0" noProof="0" dirty="0" smtClean="0">
              <a:ln>
                <a:noFill/>
              </a:ln>
              <a:solidFill>
                <a:prstClr val="black"/>
              </a:solidFill>
              <a:effectLst/>
              <a:uLnTx/>
              <a:uFillTx/>
              <a:latin typeface="+mn-lt"/>
              <a:ea typeface="+mn-ea"/>
              <a:cs typeface="+mn-cs"/>
            </a:endParaRPr>
          </a:p>
          <a:p>
            <a:pPr marL="400050" marR="0" lvl="1" indent="0" algn="l" defTabSz="457200" rtl="0" eaLnBrk="1" fontAlgn="auto" latinLnBrk="0" hangingPunct="1">
              <a:lnSpc>
                <a:spcPct val="100000"/>
              </a:lnSpc>
              <a:spcBef>
                <a:spcPct val="20000"/>
              </a:spcBef>
              <a:spcAft>
                <a:spcPts val="0"/>
              </a:spcAft>
              <a:buClrTx/>
              <a:buSzTx/>
              <a:buFont typeface="Arial"/>
              <a:buNone/>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I’m pleased to announce that those conversations are happening, and we are working with NCHS to begin cognitive testing of question in March, 2019?</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6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2. Update and benchmark prevalence estimates—as data are established, we anticipate it will require at least 3 years of data collection to ensure stable estimates of prevalence that can be used as benchmark for future estimates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6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457200" algn="l" defTabSz="457200" rtl="0" eaLnBrk="1" fontAlgn="auto" latinLnBrk="0" hangingPunct="1">
              <a:lnSpc>
                <a:spcPct val="100000"/>
              </a:lnSpc>
              <a:spcBef>
                <a:spcPct val="20000"/>
              </a:spcBef>
              <a:spcAft>
                <a:spcPts val="0"/>
              </a:spcAft>
              <a:buClrTx/>
              <a:buSzTx/>
              <a:buFont typeface="Arial"/>
              <a:buNone/>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3. Continue collaboration across agencies and stakeholder groups for greater implementation of health surveillance –we are collaborating with other HHS partners, as evidenced in today’s panel, to improve health surveillance of this population in different datasets</a:t>
            </a:r>
          </a:p>
          <a:p>
            <a:pPr marL="0" marR="0" lvl="0" indent="-457200" algn="l" defTabSz="457200" rtl="0" eaLnBrk="1" fontAlgn="auto" latinLnBrk="0" hangingPunct="1">
              <a:lnSpc>
                <a:spcPct val="100000"/>
              </a:lnSpc>
              <a:spcBef>
                <a:spcPct val="20000"/>
              </a:spcBef>
              <a:spcAft>
                <a:spcPts val="0"/>
              </a:spcAft>
              <a:buClrTx/>
              <a:buSzTx/>
              <a:buFont typeface="Arial"/>
              <a:buNone/>
              <a:tabLst/>
              <a:defRPr/>
            </a:pPr>
            <a:endParaRPr kumimoji="0" lang="en-US" sz="26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2600" b="0" i="0" u="none" strike="noStrike" kern="1200" cap="none" spc="0" normalizeH="0" baseline="0" noProof="0" dirty="0" smtClean="0">
                <a:ln>
                  <a:noFill/>
                </a:ln>
                <a:solidFill>
                  <a:prstClr val="black"/>
                </a:solidFill>
                <a:effectLst/>
                <a:uLnTx/>
                <a:uFillTx/>
                <a:latin typeface="+mn-lt"/>
                <a:ea typeface="+mn-ea"/>
                <a:cs typeface="+mn-cs"/>
              </a:rPr>
              <a:t>4. Consistently include the U.S. territories in data collection—this is an activity we are currently investigating.</a:t>
            </a:r>
          </a:p>
          <a:p>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6</a:t>
            </a:fld>
            <a:endParaRPr lang="en-US" dirty="0"/>
          </a:p>
        </p:txBody>
      </p:sp>
    </p:spTree>
    <p:extLst>
      <p:ext uri="{BB962C8B-B14F-4D97-AF65-F5344CB8AC3E}">
        <p14:creationId xmlns:p14="http://schemas.microsoft.com/office/powerpoint/2010/main" val="18342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50000"/>
              </a:lnSpc>
              <a:spcBef>
                <a:spcPts val="0"/>
              </a:spcBef>
              <a:spcAft>
                <a:spcPts val="0"/>
              </a:spcAft>
              <a:buClrTx/>
              <a:buSzTx/>
              <a:buFont typeface="Arial"/>
              <a:buNone/>
              <a:tabLst/>
              <a:defRPr/>
            </a:pPr>
            <a:r>
              <a:rPr kumimoji="0" lang="en-US" sz="2800" b="1" i="0" u="sng" strike="noStrike" kern="1200" cap="none" spc="0" normalizeH="0" baseline="0" noProof="0" dirty="0" smtClean="0">
                <a:ln>
                  <a:noFill/>
                </a:ln>
                <a:solidFill>
                  <a:srgbClr val="FF0000"/>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This needs to be re-edited after paper #2 is complete</a:t>
            </a: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50000"/>
              </a:lnSpc>
              <a:spcBef>
                <a:spcPts val="0"/>
              </a:spcBef>
              <a:spcAft>
                <a:spcPts val="0"/>
              </a:spcAft>
              <a:buClrTx/>
              <a:buSzTx/>
              <a:buFont typeface="Arial"/>
              <a:buNone/>
              <a:tabLst/>
              <a:defRPr/>
            </a:pPr>
            <a:r>
              <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The workgroup examined available administrative data sets at the state level and examples of best practices across states.  identified a number of barriers and opportunities.  </a:t>
            </a:r>
          </a:p>
          <a:p>
            <a:pPr marL="0" marR="0" lvl="0" indent="0" algn="l" defTabSz="457200" rtl="0" eaLnBrk="1" fontAlgn="auto" latinLnBrk="0" hangingPunct="1">
              <a:lnSpc>
                <a:spcPct val="150000"/>
              </a:lnSpc>
              <a:spcBef>
                <a:spcPts val="0"/>
              </a:spcBef>
              <a:spcAft>
                <a:spcPts val="0"/>
              </a:spcAft>
              <a:buClrTx/>
              <a:buSzTx/>
              <a:buFont typeface="Arial"/>
              <a:buNone/>
              <a:tabLst/>
              <a:defRPr/>
            </a:pPr>
            <a:r>
              <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Barriers include </a:t>
            </a:r>
          </a:p>
          <a:p>
            <a:pPr marL="0" marR="0" lvl="0" indent="-342900" algn="l" defTabSz="457200" rtl="0" eaLnBrk="1" fontAlgn="auto" latinLnBrk="0" hangingPunct="1">
              <a:lnSpc>
                <a:spcPct val="150000"/>
              </a:lnSpc>
              <a:spcBef>
                <a:spcPts val="0"/>
              </a:spcBef>
              <a:spcAft>
                <a:spcPts val="0"/>
              </a:spcAft>
              <a:buClrTx/>
              <a:buSzTx/>
              <a:buFont typeface="Arial"/>
              <a:buChar char="•"/>
              <a:tabLst/>
              <a:defRPr/>
            </a:pPr>
            <a:endPar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342900" algn="l" defTabSz="457200" rtl="0" eaLnBrk="1" fontAlgn="auto" latinLnBrk="0" hangingPunct="1">
              <a:lnSpc>
                <a:spcPct val="150000"/>
              </a:lnSpc>
              <a:spcBef>
                <a:spcPts val="0"/>
              </a:spcBef>
              <a:spcAft>
                <a:spcPts val="0"/>
              </a:spcAft>
              <a:buClrTx/>
              <a:buSzTx/>
              <a:buFont typeface="Arial"/>
              <a:buChar char="•"/>
              <a:tabLst/>
              <a:defRPr/>
            </a:pPr>
            <a:r>
              <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Use consistent operational definitions in data collection (including race, ethnicity and primary</a:t>
            </a:r>
          </a:p>
          <a:p>
            <a:pPr marL="0" marR="0" lvl="0" indent="0" algn="l" defTabSz="457200" rtl="0" eaLnBrk="1" fontAlgn="auto" latinLnBrk="0" hangingPunct="1">
              <a:lnSpc>
                <a:spcPct val="150000"/>
              </a:lnSpc>
              <a:spcBef>
                <a:spcPts val="0"/>
              </a:spcBef>
              <a:spcAft>
                <a:spcPts val="0"/>
              </a:spcAft>
              <a:buClrTx/>
              <a:buSzTx/>
              <a:buFont typeface="Arial"/>
              <a:buNone/>
              <a:tabLst/>
              <a:defRPr/>
            </a:pPr>
            <a:r>
              <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    	language) –this will allow data linkages across different datasets within a state, and across states; and will facilitate data harmonization of findings across 	studies, even when variables are not identical.</a:t>
            </a:r>
          </a:p>
          <a:p>
            <a:pPr marL="0" marR="0" lvl="0" indent="0" algn="l" defTabSz="457200" rtl="0" eaLnBrk="1" fontAlgn="auto" latinLnBrk="0" hangingPunct="1">
              <a:lnSpc>
                <a:spcPct val="150000"/>
              </a:lnSpc>
              <a:spcBef>
                <a:spcPts val="0"/>
              </a:spcBef>
              <a:spcAft>
                <a:spcPts val="0"/>
              </a:spcAft>
              <a:buClrTx/>
              <a:buSzTx/>
              <a:buFont typeface="Arial"/>
              <a:buNone/>
              <a:tabLst/>
              <a:defRPr/>
            </a:pPr>
            <a:endPar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Arial"/>
              <a:buChar char="•"/>
              <a:tabLst/>
              <a:defRPr/>
            </a:pPr>
            <a:r>
              <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Promote research to fill knowledge gaps</a:t>
            </a:r>
          </a:p>
          <a:p>
            <a:pPr marL="0" marR="0" lvl="0" indent="0" algn="l" defTabSz="457200" rtl="0" eaLnBrk="1" fontAlgn="auto" latinLnBrk="0" hangingPunct="1">
              <a:lnSpc>
                <a:spcPct val="150000"/>
              </a:lnSpc>
              <a:spcBef>
                <a:spcPts val="0"/>
              </a:spcBef>
              <a:spcAft>
                <a:spcPts val="0"/>
              </a:spcAft>
              <a:buClrTx/>
              <a:buSzTx/>
              <a:buFont typeface="Arial"/>
              <a:buNone/>
              <a:tabLst/>
              <a:defRPr/>
            </a:pPr>
            <a:r>
              <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	There are a number of ideas for filling current knowledge gaps that include </a:t>
            </a:r>
          </a:p>
          <a:p>
            <a:pPr marL="342900" marR="0" lvl="0" indent="-342900" algn="l" defTabSz="457200" rtl="0" eaLnBrk="1" fontAlgn="auto" latinLnBrk="0" hangingPunct="1">
              <a:lnSpc>
                <a:spcPct val="150000"/>
              </a:lnSpc>
              <a:spcBef>
                <a:spcPts val="0"/>
              </a:spcBef>
              <a:spcAft>
                <a:spcPts val="0"/>
              </a:spcAft>
              <a:buClrTx/>
              <a:buSzTx/>
              <a:buFont typeface="Arial"/>
              <a:buChar char="•"/>
              <a:tabLst/>
              <a:defRPr/>
            </a:pPr>
            <a:r>
              <a:rPr kumimoji="0" lang="en-US" sz="2800" b="0" i="0" u="none" strike="noStrike" kern="1200" cap="none" spc="0" normalizeH="0" baseline="0" noProof="0" dirty="0" smtClean="0">
                <a:ln>
                  <a:noFill/>
                </a:ln>
                <a:solidFill>
                  <a:prstClr val="black"/>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Encourage wide dissemination of research findings to inform programs, practices, and policies.</a:t>
            </a:r>
            <a:endPar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7</a:t>
            </a:fld>
            <a:endParaRPr lang="en-US" dirty="0"/>
          </a:p>
        </p:txBody>
      </p:sp>
    </p:spTree>
    <p:extLst>
      <p:ext uri="{BB962C8B-B14F-4D97-AF65-F5344CB8AC3E}">
        <p14:creationId xmlns:p14="http://schemas.microsoft.com/office/powerpoint/2010/main" val="192247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1900" b="0" i="0" u="none" strike="noStrike" kern="1200" cap="none" spc="0" normalizeH="0" baseline="0" noProof="0" dirty="0" smtClean="0">
                <a:ln>
                  <a:noFill/>
                </a:ln>
                <a:solidFill>
                  <a:prstClr val="black"/>
                </a:solidFill>
                <a:effectLst/>
                <a:uLnTx/>
                <a:uFillTx/>
                <a:latin typeface="+mn-lt"/>
                <a:ea typeface="+mn-ea"/>
                <a:cs typeface="+mn-cs"/>
              </a:rPr>
              <a:t>Collaborations to:</a:t>
            </a:r>
          </a:p>
          <a:p>
            <a:pPr marL="742950" marR="0" lvl="1"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Develop identification questions for use in NHIS and other surveys </a:t>
            </a:r>
          </a:p>
          <a:p>
            <a:pPr marL="742950" marR="0" lvl="1"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Conduct a comprehensive national scan of state data collection efforts </a:t>
            </a:r>
          </a:p>
          <a:p>
            <a:pPr marL="742950" marR="0" lvl="1"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Develop a learning collaborative and/or community of practice with a number of states, federal partners, and possibly others to focus on data harmonization and data linkages</a:t>
            </a:r>
          </a:p>
          <a:p>
            <a:pPr marL="742950" marR="0" lvl="1"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identify and enhance data collection methods within states for the IDD population</a:t>
            </a:r>
          </a:p>
          <a:p>
            <a:pPr marL="742950" marR="0" lvl="1"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smtClean="0">
                <a:ln>
                  <a:noFill/>
                </a:ln>
                <a:solidFill>
                  <a:prstClr val="black"/>
                </a:solidFill>
                <a:effectLst/>
                <a:uLnTx/>
                <a:uFillTx/>
                <a:latin typeface="+mn-lt"/>
                <a:ea typeface="+mn-ea"/>
                <a:cs typeface="+mn-cs"/>
              </a:rPr>
              <a:t>ensure inclusion of racial/ethnic/linguistic data collection to further identify health disparities in state data</a:t>
            </a:r>
          </a:p>
          <a:p>
            <a:endParaRPr lang="en-US" dirty="0"/>
          </a:p>
        </p:txBody>
      </p:sp>
      <p:sp>
        <p:nvSpPr>
          <p:cNvPr id="4" name="Slide Number Placeholder 3"/>
          <p:cNvSpPr>
            <a:spLocks noGrp="1"/>
          </p:cNvSpPr>
          <p:nvPr>
            <p:ph type="sldNum" sz="quarter" idx="10"/>
          </p:nvPr>
        </p:nvSpPr>
        <p:spPr/>
        <p:txBody>
          <a:bodyPr/>
          <a:lstStyle/>
          <a:p>
            <a:fld id="{897DEF6A-C6B8-4E92-94F6-005B8C6D690E}" type="slidenum">
              <a:rPr lang="en-US" smtClean="0"/>
              <a:t>8</a:t>
            </a:fld>
            <a:endParaRPr lang="en-US" dirty="0"/>
          </a:p>
        </p:txBody>
      </p:sp>
    </p:spTree>
    <p:extLst>
      <p:ext uri="{BB962C8B-B14F-4D97-AF65-F5344CB8AC3E}">
        <p14:creationId xmlns:p14="http://schemas.microsoft.com/office/powerpoint/2010/main" val="36241535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8681"/>
            <a:ext cx="7772400" cy="1130492"/>
          </a:xfrm>
        </p:spPr>
        <p:txBody>
          <a:bodyPr anchor="ctr" anchorCtr="0">
            <a:noAutofit/>
          </a:bodyPr>
          <a:lstStyle>
            <a:lvl1pPr algn="ctr">
              <a:defRPr sz="5500"/>
            </a:lvl1pPr>
          </a:lstStyle>
          <a:p>
            <a:r>
              <a:rPr lang="en-US" dirty="0"/>
              <a:t>Click to edit Master title style</a:t>
            </a:r>
          </a:p>
        </p:txBody>
      </p:sp>
      <p:sp>
        <p:nvSpPr>
          <p:cNvPr id="3" name="Subtitle 2"/>
          <p:cNvSpPr>
            <a:spLocks noGrp="1"/>
          </p:cNvSpPr>
          <p:nvPr>
            <p:ph type="subTitle" idx="1"/>
          </p:nvPr>
        </p:nvSpPr>
        <p:spPr>
          <a:xfrm>
            <a:off x="685800" y="2734975"/>
            <a:ext cx="7772400" cy="553038"/>
          </a:xfrm>
        </p:spPr>
        <p:txBody>
          <a:bodyPr/>
          <a:lstStyle>
            <a:lvl1pPr marL="0" indent="0" algn="ctr">
              <a:buNone/>
              <a:defRPr>
                <a:solidFill>
                  <a:srgbClr val="00529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6663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186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913860"/>
            <a:ext cx="8229600" cy="2499153"/>
          </a:xfrm>
        </p:spPr>
        <p:txBody>
          <a:bodyPr/>
          <a:lstStyle>
            <a:lvl1pPr>
              <a:defRPr sz="25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2"/>
          <p:cNvSpPr>
            <a:spLocks noGrp="1"/>
          </p:cNvSpPr>
          <p:nvPr>
            <p:ph type="pic" idx="10"/>
          </p:nvPr>
        </p:nvSpPr>
        <p:spPr>
          <a:xfrm>
            <a:off x="457200" y="4546388"/>
            <a:ext cx="2697480" cy="2025258"/>
          </a:xfrm>
        </p:spPr>
        <p:txBody>
          <a:bodyPr>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Picture Placeholder 2"/>
          <p:cNvSpPr>
            <a:spLocks noGrp="1"/>
          </p:cNvSpPr>
          <p:nvPr>
            <p:ph type="pic" idx="11"/>
          </p:nvPr>
        </p:nvSpPr>
        <p:spPr>
          <a:xfrm>
            <a:off x="3221845" y="4546388"/>
            <a:ext cx="2697480" cy="2025258"/>
          </a:xfrm>
        </p:spPr>
        <p:txBody>
          <a:bodyPr>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2" name="Picture Placeholder 2"/>
          <p:cNvSpPr>
            <a:spLocks noGrp="1"/>
          </p:cNvSpPr>
          <p:nvPr>
            <p:ph type="pic" idx="12"/>
          </p:nvPr>
        </p:nvSpPr>
        <p:spPr>
          <a:xfrm>
            <a:off x="5989320" y="4546388"/>
            <a:ext cx="2697480" cy="2025258"/>
          </a:xfrm>
        </p:spPr>
        <p:txBody>
          <a:bodyPr>
            <a:normAutofit/>
          </a:bodyPr>
          <a:lstStyle>
            <a:lvl1pPr marL="0" indent="0">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1139585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9496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31921"/>
            <a:ext cx="4038600" cy="429424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831921"/>
            <a:ext cx="4038600" cy="429424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0682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501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382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2636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62957"/>
            <a:ext cx="8229600" cy="60957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984094"/>
            <a:ext cx="8229600" cy="414206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88767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4" r:id="rId6"/>
    <p:sldLayoutId id="2147483655" r:id="rId7"/>
    <p:sldLayoutId id="2147483661" r:id="rId8"/>
  </p:sldLayoutIdLst>
  <p:txStyles>
    <p:titleStyle>
      <a:lvl1pPr algn="l" defTabSz="457200" rtl="0" eaLnBrk="1" latinLnBrk="0" hangingPunct="1">
        <a:spcBef>
          <a:spcPct val="0"/>
        </a:spcBef>
        <a:buNone/>
        <a:defRPr sz="3800" kern="1200">
          <a:solidFill>
            <a:srgbClr val="00529B"/>
          </a:solidFill>
          <a:latin typeface="+mj-lt"/>
          <a:ea typeface="+mj-ea"/>
          <a:cs typeface="+mj-cs"/>
        </a:defRPr>
      </a:lvl1pPr>
    </p:titleStyle>
    <p:bodyStyle>
      <a:lvl1pPr marL="342900" indent="-3429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ndrew.morris@acl.hhs.gov" TargetMode="External"/><Relationship Id="rId2" Type="http://schemas.openxmlformats.org/officeDocument/2006/relationships/hyperlink" Target="mailto:Jennifer.Johnson@acl.hhs.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400175"/>
            <a:ext cx="7772400" cy="1757363"/>
          </a:xfrm>
        </p:spPr>
        <p:txBody>
          <a:bodyPr/>
          <a:lstStyle/>
          <a:p>
            <a:r>
              <a:rPr lang="en-US" sz="4800" dirty="0" smtClean="0"/>
              <a:t>Improving Prevalence &amp;Health Surveillance for IDD</a:t>
            </a:r>
            <a:endParaRPr lang="en-US" sz="4800" dirty="0"/>
          </a:p>
        </p:txBody>
      </p:sp>
      <p:sp>
        <p:nvSpPr>
          <p:cNvPr id="3" name="Subtitle 2"/>
          <p:cNvSpPr>
            <a:spLocks noGrp="1"/>
          </p:cNvSpPr>
          <p:nvPr>
            <p:ph type="subTitle" idx="1"/>
          </p:nvPr>
        </p:nvSpPr>
        <p:spPr>
          <a:xfrm>
            <a:off x="685800" y="3260078"/>
            <a:ext cx="7772400" cy="553038"/>
          </a:xfrm>
        </p:spPr>
        <p:txBody>
          <a:bodyPr>
            <a:noAutofit/>
          </a:bodyPr>
          <a:lstStyle/>
          <a:p>
            <a:r>
              <a:rPr lang="en-US" sz="2000" dirty="0" smtClean="0"/>
              <a:t>February 13, 2019</a:t>
            </a:r>
            <a:endParaRPr lang="en-US" sz="2000" dirty="0"/>
          </a:p>
        </p:txBody>
      </p:sp>
    </p:spTree>
    <p:extLst>
      <p:ext uri="{BB962C8B-B14F-4D97-AF65-F5344CB8AC3E}">
        <p14:creationId xmlns:p14="http://schemas.microsoft.com/office/powerpoint/2010/main" val="1672571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buNone/>
            </a:pPr>
            <a:r>
              <a:rPr lang="en-US" dirty="0" smtClean="0"/>
              <a:t>Jennifer Johnson, PhD</a:t>
            </a:r>
          </a:p>
          <a:p>
            <a:pPr marL="0" indent="0">
              <a:buNone/>
            </a:pPr>
            <a:r>
              <a:rPr lang="en-US" dirty="0" smtClean="0"/>
              <a:t>Deputy Director, AIDD/ACL</a:t>
            </a:r>
          </a:p>
          <a:p>
            <a:pPr marL="0" indent="0">
              <a:buNone/>
            </a:pPr>
            <a:r>
              <a:rPr lang="en-US" dirty="0" smtClean="0">
                <a:hlinkClick r:id="rId2"/>
              </a:rPr>
              <a:t>Jennifer.Johnson@acl.hhs.gov</a:t>
            </a:r>
            <a:endParaRPr lang="en-US" dirty="0" smtClean="0"/>
          </a:p>
          <a:p>
            <a:pPr marL="0" indent="0">
              <a:buNone/>
            </a:pPr>
            <a:endParaRPr lang="en-US" dirty="0"/>
          </a:p>
          <a:p>
            <a:pPr marL="0" indent="0">
              <a:buNone/>
            </a:pPr>
            <a:r>
              <a:rPr lang="en-US" dirty="0" smtClean="0"/>
              <a:t>Or</a:t>
            </a:r>
          </a:p>
          <a:p>
            <a:pPr marL="0" indent="0">
              <a:buNone/>
            </a:pPr>
            <a:r>
              <a:rPr lang="en-US" dirty="0" smtClean="0"/>
              <a:t>Andrew Morris, MPH</a:t>
            </a:r>
          </a:p>
          <a:p>
            <a:pPr marL="0" indent="0">
              <a:buNone/>
            </a:pPr>
            <a:r>
              <a:rPr lang="en-US" dirty="0" smtClean="0"/>
              <a:t>Policy Analyst, </a:t>
            </a:r>
            <a:r>
              <a:rPr lang="en-US" dirty="0" err="1" smtClean="0"/>
              <a:t>Acl</a:t>
            </a:r>
            <a:endParaRPr lang="en-US" dirty="0" smtClean="0"/>
          </a:p>
          <a:p>
            <a:pPr marL="0" indent="0">
              <a:buNone/>
            </a:pPr>
            <a:r>
              <a:rPr lang="en-US" dirty="0" smtClean="0">
                <a:hlinkClick r:id="rId3"/>
              </a:rPr>
              <a:t>Andrew.morris@acl.hhs.gov</a:t>
            </a:r>
            <a:r>
              <a:rPr lang="en-US" dirty="0" smtClean="0"/>
              <a:t> </a:t>
            </a:r>
            <a:endParaRPr lang="en-US" dirty="0"/>
          </a:p>
        </p:txBody>
      </p:sp>
    </p:spTree>
    <p:extLst>
      <p:ext uri="{BB962C8B-B14F-4D97-AF65-F5344CB8AC3E}">
        <p14:creationId xmlns:p14="http://schemas.microsoft.com/office/powerpoint/2010/main" val="1190626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The Issue –</a:t>
            </a:r>
            <a:endParaRPr lang="en-US" sz="4000" dirty="0"/>
          </a:p>
        </p:txBody>
      </p:sp>
      <p:sp>
        <p:nvSpPr>
          <p:cNvPr id="3" name="Content Placeholder 2"/>
          <p:cNvSpPr>
            <a:spLocks noGrp="1"/>
          </p:cNvSpPr>
          <p:nvPr>
            <p:ph idx="1"/>
          </p:nvPr>
        </p:nvSpPr>
        <p:spPr/>
        <p:txBody>
          <a:bodyPr>
            <a:normAutofit fontScale="92500" lnSpcReduction="10000"/>
          </a:bodyPr>
          <a:lstStyle/>
          <a:p>
            <a:r>
              <a:rPr lang="en-US" sz="2800" dirty="0" smtClean="0"/>
              <a:t>Federal agencies need prevalence data to inform:</a:t>
            </a:r>
          </a:p>
          <a:p>
            <a:pPr lvl="1"/>
            <a:r>
              <a:rPr lang="en-US" dirty="0" smtClean="0"/>
              <a:t>Program planning</a:t>
            </a:r>
          </a:p>
          <a:p>
            <a:pPr lvl="1"/>
            <a:r>
              <a:rPr lang="en-US" dirty="0" smtClean="0"/>
              <a:t>Fiscal projections </a:t>
            </a:r>
          </a:p>
          <a:p>
            <a:pPr lvl="1"/>
            <a:r>
              <a:rPr lang="en-US" dirty="0" smtClean="0"/>
              <a:t>Policy needs</a:t>
            </a:r>
          </a:p>
          <a:p>
            <a:r>
              <a:rPr lang="en-US" sz="2800" dirty="0" smtClean="0"/>
              <a:t>Prevalence data are not useable and data sources are dwindling</a:t>
            </a:r>
          </a:p>
          <a:p>
            <a:pPr lvl="1"/>
            <a:r>
              <a:rPr lang="en-US" dirty="0" smtClean="0"/>
              <a:t>1994/95 NHIS-D</a:t>
            </a:r>
          </a:p>
          <a:p>
            <a:pPr lvl="1"/>
            <a:r>
              <a:rPr lang="en-US" dirty="0" smtClean="0"/>
              <a:t>NHIS revision for 2019</a:t>
            </a:r>
          </a:p>
          <a:p>
            <a:pPr lvl="1"/>
            <a:r>
              <a:rPr lang="en-US" dirty="0" smtClean="0"/>
              <a:t>SIPP revision for 2014</a:t>
            </a:r>
          </a:p>
        </p:txBody>
      </p:sp>
    </p:spTree>
    <p:extLst>
      <p:ext uri="{BB962C8B-B14F-4D97-AF65-F5344CB8AC3E}">
        <p14:creationId xmlns:p14="http://schemas.microsoft.com/office/powerpoint/2010/main" val="324747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554" y="2503775"/>
            <a:ext cx="9285942" cy="3472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3532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Initial Input and Meeting</a:t>
            </a:r>
            <a:endParaRPr lang="en-US" dirty="0"/>
          </a:p>
        </p:txBody>
      </p:sp>
      <p:sp>
        <p:nvSpPr>
          <p:cNvPr id="3" name="Content Placeholder 2"/>
          <p:cNvSpPr>
            <a:spLocks noGrp="1"/>
          </p:cNvSpPr>
          <p:nvPr>
            <p:ph idx="1"/>
          </p:nvPr>
        </p:nvSpPr>
        <p:spPr/>
        <p:txBody>
          <a:bodyPr>
            <a:normAutofit/>
          </a:bodyPr>
          <a:lstStyle/>
          <a:p>
            <a:r>
              <a:rPr lang="en-US" sz="2600" dirty="0" smtClean="0"/>
              <a:t>Initial discussions in </a:t>
            </a:r>
            <a:r>
              <a:rPr lang="en-US" sz="2600" dirty="0"/>
              <a:t>2015-16 with ASPE, NCHS, CDC/NCBDDD and </a:t>
            </a:r>
            <a:r>
              <a:rPr lang="en-US" sz="2600" dirty="0" smtClean="0"/>
              <a:t>ACL; field experts</a:t>
            </a:r>
            <a:endParaRPr lang="en-US" sz="2600" dirty="0"/>
          </a:p>
          <a:p>
            <a:r>
              <a:rPr lang="en-US" sz="2600" dirty="0" smtClean="0"/>
              <a:t>Summit November, 2017</a:t>
            </a:r>
          </a:p>
          <a:p>
            <a:pPr lvl="1"/>
            <a:r>
              <a:rPr lang="en-US" sz="2600" dirty="0"/>
              <a:t>Reached out to HHS partners</a:t>
            </a:r>
          </a:p>
          <a:p>
            <a:pPr lvl="1"/>
            <a:r>
              <a:rPr lang="en-US" sz="2600" dirty="0" smtClean="0"/>
              <a:t>Commissioned briefing summary</a:t>
            </a:r>
          </a:p>
          <a:p>
            <a:pPr lvl="1"/>
            <a:r>
              <a:rPr lang="en-US" sz="2600" dirty="0" smtClean="0"/>
              <a:t>~40 experts: agencies, disability organizations, university researchers</a:t>
            </a:r>
          </a:p>
          <a:p>
            <a:pPr lvl="1"/>
            <a:r>
              <a:rPr lang="en-US" sz="2600" dirty="0" smtClean="0"/>
              <a:t>Need, NHIS opportunities, future directions</a:t>
            </a:r>
          </a:p>
          <a:p>
            <a:r>
              <a:rPr lang="en-US" sz="2600" dirty="0" smtClean="0"/>
              <a:t>Workgroups, 2018</a:t>
            </a:r>
          </a:p>
        </p:txBody>
      </p:sp>
    </p:spTree>
    <p:extLst>
      <p:ext uri="{BB962C8B-B14F-4D97-AF65-F5344CB8AC3E}">
        <p14:creationId xmlns:p14="http://schemas.microsoft.com/office/powerpoint/2010/main" val="3419154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Workgroup Charge</a:t>
            </a:r>
            <a:endParaRPr lang="en-US" dirty="0"/>
          </a:p>
        </p:txBody>
      </p:sp>
      <p:sp>
        <p:nvSpPr>
          <p:cNvPr id="3" name="Content Placeholder 2"/>
          <p:cNvSpPr>
            <a:spLocks noGrp="1"/>
          </p:cNvSpPr>
          <p:nvPr>
            <p:ph idx="1"/>
          </p:nvPr>
        </p:nvSpPr>
        <p:spPr/>
        <p:txBody>
          <a:bodyPr>
            <a:normAutofit fontScale="85000" lnSpcReduction="10000"/>
          </a:bodyPr>
          <a:lstStyle/>
          <a:p>
            <a:pPr marL="0" marR="0" indent="0">
              <a:lnSpc>
                <a:spcPct val="107000"/>
              </a:lnSpc>
              <a:spcBef>
                <a:spcPts val="0"/>
              </a:spcBef>
              <a:spcAft>
                <a:spcPts val="80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To prioritize and address the need for better data to understand the prevalence, health status and health determinants of people with intellectual and developmental </a:t>
            </a:r>
            <a:r>
              <a:rPr lang="en-US" sz="2800" dirty="0" smtClean="0">
                <a:latin typeface="Calibri" panose="020F0502020204030204" pitchFamily="34" charset="0"/>
                <a:ea typeface="Calibri" panose="020F0502020204030204" pitchFamily="34" charset="0"/>
                <a:cs typeface="Times New Roman" panose="02020603050405020304" pitchFamily="18" charset="0"/>
              </a:rPr>
              <a:t>disabilities: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14300" marR="0" indent="0">
              <a:lnSpc>
                <a:spcPct val="107000"/>
              </a:lnSpc>
              <a:spcBef>
                <a:spcPts val="0"/>
              </a:spcBef>
              <a:spcAft>
                <a:spcPts val="0"/>
              </a:spcAft>
              <a:buNone/>
            </a:pPr>
            <a:r>
              <a:rPr lang="en-US" sz="2800" b="1" u="sng" dirty="0">
                <a:latin typeface="Calibri" panose="020F0502020204030204" pitchFamily="34" charset="0"/>
                <a:ea typeface="Calibri" panose="020F0502020204030204" pitchFamily="34" charset="0"/>
                <a:cs typeface="Times New Roman" panose="02020603050405020304" pitchFamily="18" charset="0"/>
              </a:rPr>
              <a:t>Workgroup 1:</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smtClean="0">
                <a:latin typeface="Calibri" panose="020F0502020204030204" pitchFamily="34" charset="0"/>
                <a:ea typeface="Calibri" panose="020F0502020204030204" pitchFamily="34" charset="0"/>
                <a:cs typeface="Times New Roman" panose="02020603050405020304" pitchFamily="18" charset="0"/>
              </a:rPr>
              <a:t>Develop guiding </a:t>
            </a:r>
            <a:r>
              <a:rPr lang="en-US" sz="2800" dirty="0">
                <a:latin typeface="Calibri" panose="020F0502020204030204" pitchFamily="34" charset="0"/>
                <a:ea typeface="Calibri" panose="020F0502020204030204" pitchFamily="34" charset="0"/>
                <a:cs typeface="Times New Roman" panose="02020603050405020304" pitchFamily="18" charset="0"/>
              </a:rPr>
              <a:t>principles and identify </a:t>
            </a:r>
            <a:r>
              <a:rPr lang="en-US" sz="2800" dirty="0" smtClean="0">
                <a:latin typeface="Calibri" panose="020F0502020204030204" pitchFamily="34" charset="0"/>
                <a:ea typeface="Calibri" panose="020F0502020204030204" pitchFamily="34" charset="0"/>
                <a:cs typeface="Times New Roman" panose="02020603050405020304" pitchFamily="18" charset="0"/>
              </a:rPr>
              <a:t>question(s</a:t>
            </a:r>
            <a:r>
              <a:rPr lang="en-US" sz="2800" dirty="0">
                <a:latin typeface="Calibri" panose="020F0502020204030204" pitchFamily="34" charset="0"/>
                <a:ea typeface="Calibri" panose="020F0502020204030204" pitchFamily="34" charset="0"/>
                <a:cs typeface="Times New Roman" panose="02020603050405020304" pitchFamily="18" charset="0"/>
              </a:rPr>
              <a:t>) for use with the revised NHIS </a:t>
            </a:r>
            <a:r>
              <a:rPr lang="en-US" sz="2800" dirty="0" smtClean="0">
                <a:latin typeface="Calibri" panose="020F0502020204030204" pitchFamily="34" charset="0"/>
                <a:ea typeface="Calibri" panose="020F0502020204030204" pitchFamily="34" charset="0"/>
                <a:cs typeface="Times New Roman" panose="02020603050405020304" pitchFamily="18" charset="0"/>
              </a:rPr>
              <a:t>(and </a:t>
            </a:r>
            <a:r>
              <a:rPr lang="en-US" sz="2800" dirty="0">
                <a:latin typeface="Calibri" panose="020F0502020204030204" pitchFamily="34" charset="0"/>
                <a:ea typeface="Calibri" panose="020F0502020204030204" pitchFamily="34" charset="0"/>
                <a:cs typeface="Times New Roman" panose="02020603050405020304" pitchFamily="18" charset="0"/>
              </a:rPr>
              <a:t>other national </a:t>
            </a:r>
            <a:r>
              <a:rPr lang="en-US" sz="2800" dirty="0" smtClean="0">
                <a:latin typeface="Calibri" panose="020F0502020204030204" pitchFamily="34" charset="0"/>
                <a:ea typeface="Calibri" panose="020F0502020204030204" pitchFamily="34" charset="0"/>
                <a:cs typeface="Times New Roman" panose="02020603050405020304" pitchFamily="18" charset="0"/>
              </a:rPr>
              <a:t>surveys) </a:t>
            </a:r>
            <a:r>
              <a:rPr lang="en-US" sz="2800" dirty="0">
                <a:latin typeface="Calibri" panose="020F0502020204030204" pitchFamily="34" charset="0"/>
                <a:ea typeface="Calibri" panose="020F0502020204030204" pitchFamily="34" charset="0"/>
                <a:cs typeface="Times New Roman" panose="02020603050405020304" pitchFamily="18" charset="0"/>
              </a:rPr>
              <a:t>to identify persons with </a:t>
            </a:r>
            <a:r>
              <a:rPr lang="en-US" sz="2800" dirty="0" smtClean="0">
                <a:latin typeface="Calibri" panose="020F0502020204030204" pitchFamily="34" charset="0"/>
                <a:ea typeface="Calibri" panose="020F0502020204030204" pitchFamily="34" charset="0"/>
                <a:cs typeface="Times New Roman" panose="02020603050405020304" pitchFamily="18" charset="0"/>
              </a:rPr>
              <a:t>IDD to estimate prevalence.</a:t>
            </a:r>
          </a:p>
          <a:p>
            <a:pPr marL="114300" marR="0" indent="0">
              <a:lnSpc>
                <a:spcPct val="107000"/>
              </a:lnSpc>
              <a:spcBef>
                <a:spcPts val="0"/>
              </a:spcBef>
              <a:spcAft>
                <a:spcPts val="0"/>
              </a:spcAft>
              <a:buNone/>
            </a:pP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114300" marR="0" indent="0">
              <a:lnSpc>
                <a:spcPct val="107000"/>
              </a:lnSpc>
              <a:spcBef>
                <a:spcPts val="0"/>
              </a:spcBef>
              <a:spcAft>
                <a:spcPts val="0"/>
              </a:spcAft>
              <a:buNone/>
            </a:pPr>
            <a:r>
              <a:rPr lang="en-US" sz="2800" b="1" u="sng" dirty="0" smtClean="0">
                <a:latin typeface="Calibri" panose="020F0502020204030204" pitchFamily="34" charset="0"/>
                <a:ea typeface="Calibri" panose="020F0502020204030204" pitchFamily="34" charset="0"/>
                <a:cs typeface="Times New Roman" panose="02020603050405020304" pitchFamily="18" charset="0"/>
              </a:rPr>
              <a:t>Workgroup 2:</a:t>
            </a:r>
            <a:r>
              <a:rPr lang="en-US" sz="2800" dirty="0" smtClean="0">
                <a:latin typeface="Calibri" panose="020F0502020204030204" pitchFamily="34" charset="0"/>
                <a:ea typeface="Calibri" panose="020F0502020204030204" pitchFamily="34" charset="0"/>
                <a:cs typeface="Times New Roman" panose="02020603050405020304" pitchFamily="18" charset="0"/>
              </a:rPr>
              <a:t>  Describe </a:t>
            </a:r>
            <a:r>
              <a:rPr lang="en-US" sz="2800" dirty="0">
                <a:latin typeface="Calibri" panose="020F0502020204030204" pitchFamily="34" charset="0"/>
                <a:ea typeface="Calibri" panose="020F0502020204030204" pitchFamily="34" charset="0"/>
                <a:cs typeface="Times New Roman" panose="02020603050405020304" pitchFamily="18" charset="0"/>
              </a:rPr>
              <a:t>approaches for </a:t>
            </a:r>
            <a:r>
              <a:rPr lang="en-US" sz="2800" dirty="0" smtClean="0">
                <a:latin typeface="Calibri" panose="020F0502020204030204" pitchFamily="34" charset="0"/>
                <a:ea typeface="Calibri" panose="020F0502020204030204" pitchFamily="34" charset="0"/>
                <a:cs typeface="Times New Roman" panose="02020603050405020304" pitchFamily="18" charset="0"/>
              </a:rPr>
              <a:t>standardization </a:t>
            </a:r>
            <a:r>
              <a:rPr lang="en-US" sz="2800" dirty="0">
                <a:latin typeface="Calibri" panose="020F0502020204030204" pitchFamily="34" charset="0"/>
                <a:ea typeface="Calibri" panose="020F0502020204030204" pitchFamily="34" charset="0"/>
                <a:cs typeface="Times New Roman" panose="02020603050405020304" pitchFamily="18" charset="0"/>
              </a:rPr>
              <a:t>and utilization of state administrative data sets </a:t>
            </a:r>
            <a:r>
              <a:rPr lang="en-US" sz="2800" dirty="0" smtClean="0">
                <a:latin typeface="Calibri" panose="020F0502020204030204" pitchFamily="34" charset="0"/>
                <a:ea typeface="Calibri" panose="020F0502020204030204" pitchFamily="34" charset="0"/>
                <a:cs typeface="Times New Roman" panose="02020603050405020304" pitchFamily="18" charset="0"/>
              </a:rPr>
              <a:t>for richer </a:t>
            </a:r>
            <a:r>
              <a:rPr lang="en-US" sz="2800" dirty="0">
                <a:latin typeface="Calibri" panose="020F0502020204030204" pitchFamily="34" charset="0"/>
                <a:ea typeface="Calibri" panose="020F0502020204030204" pitchFamily="34" charset="0"/>
                <a:cs typeface="Times New Roman" panose="02020603050405020304" pitchFamily="18" charset="0"/>
              </a:rPr>
              <a:t>data on health status and factors that influence health </a:t>
            </a:r>
            <a:r>
              <a:rPr lang="en-US" sz="2800" dirty="0" smtClean="0">
                <a:latin typeface="Calibri" panose="020F0502020204030204" pitchFamily="34" charset="0"/>
                <a:ea typeface="Calibri" panose="020F0502020204030204" pitchFamily="34" charset="0"/>
                <a:cs typeface="Times New Roman" panose="02020603050405020304" pitchFamily="18" charset="0"/>
              </a:rPr>
              <a:t>of </a:t>
            </a:r>
            <a:r>
              <a:rPr lang="en-US" sz="2800" dirty="0">
                <a:latin typeface="Calibri" panose="020F0502020204030204" pitchFamily="34" charset="0"/>
                <a:ea typeface="Calibri" panose="020F0502020204030204" pitchFamily="34" charset="0"/>
                <a:cs typeface="Times New Roman" panose="02020603050405020304" pitchFamily="18" charset="0"/>
              </a:rPr>
              <a:t>persons </a:t>
            </a:r>
            <a:r>
              <a:rPr lang="en-US" sz="2800" dirty="0" smtClean="0">
                <a:latin typeface="Calibri" panose="020F0502020204030204" pitchFamily="34" charset="0"/>
                <a:ea typeface="Calibri" panose="020F0502020204030204" pitchFamily="34" charset="0"/>
                <a:cs typeface="Times New Roman" panose="02020603050405020304" pitchFamily="18" charset="0"/>
              </a:rPr>
              <a:t>with IDD.</a:t>
            </a:r>
            <a:endParaRPr lang="en-US" dirty="0"/>
          </a:p>
        </p:txBody>
      </p:sp>
    </p:spTree>
    <p:extLst>
      <p:ext uri="{BB962C8B-B14F-4D97-AF65-F5344CB8AC3E}">
        <p14:creationId xmlns:p14="http://schemas.microsoft.com/office/powerpoint/2010/main" val="3809144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2956"/>
            <a:ext cx="8229600" cy="921137"/>
          </a:xfrm>
        </p:spPr>
        <p:txBody>
          <a:bodyPr>
            <a:normAutofit fontScale="90000"/>
          </a:bodyPr>
          <a:lstStyle/>
          <a:p>
            <a:r>
              <a:rPr lang="en-US" dirty="0" smtClean="0"/>
              <a:t>Findings and next steps —National Prevalence &amp; Health Surveillance</a:t>
            </a:r>
            <a:endParaRPr lang="en-US" dirty="0"/>
          </a:p>
        </p:txBody>
      </p:sp>
      <p:sp>
        <p:nvSpPr>
          <p:cNvPr id="3" name="Content Placeholder 2"/>
          <p:cNvSpPr>
            <a:spLocks noGrp="1"/>
          </p:cNvSpPr>
          <p:nvPr>
            <p:ph idx="1"/>
          </p:nvPr>
        </p:nvSpPr>
        <p:spPr/>
        <p:txBody>
          <a:bodyPr/>
          <a:lstStyle/>
          <a:p>
            <a:r>
              <a:rPr lang="en-US" sz="2600" dirty="0" smtClean="0">
                <a:cs typeface="Calibri Light" panose="020F0302020204030204" pitchFamily="34" charset="0"/>
              </a:rPr>
              <a:t>Work with NCHS to develop questions on:</a:t>
            </a:r>
          </a:p>
          <a:p>
            <a:pPr marL="914400" lvl="1" indent="-514350">
              <a:spcBef>
                <a:spcPts val="0"/>
              </a:spcBef>
              <a:buAutoNum type="alphaLcPeriod"/>
            </a:pPr>
            <a:r>
              <a:rPr lang="en-US" sz="2600" dirty="0" smtClean="0">
                <a:cs typeface="Calibri Light" panose="020F0302020204030204" pitchFamily="34" charset="0"/>
              </a:rPr>
              <a:t>Learning</a:t>
            </a:r>
          </a:p>
          <a:p>
            <a:pPr marL="914400" lvl="1" indent="-514350">
              <a:spcBef>
                <a:spcPts val="0"/>
              </a:spcBef>
              <a:buAutoNum type="alphaLcPeriod"/>
            </a:pPr>
            <a:r>
              <a:rPr lang="en-US" sz="2600" dirty="0" smtClean="0">
                <a:cs typeface="Calibri Light" panose="020F0302020204030204" pitchFamily="34" charset="0"/>
              </a:rPr>
              <a:t>Independent living skills</a:t>
            </a:r>
          </a:p>
          <a:p>
            <a:pPr marL="914400" lvl="1" indent="-514350">
              <a:spcBef>
                <a:spcPts val="0"/>
              </a:spcBef>
              <a:buAutoNum type="alphaLcPeriod"/>
            </a:pPr>
            <a:r>
              <a:rPr lang="en-US" sz="2600" dirty="0" smtClean="0">
                <a:cs typeface="Calibri Light" panose="020F0302020204030204" pitchFamily="34" charset="0"/>
              </a:rPr>
              <a:t>Age of onset</a:t>
            </a:r>
          </a:p>
          <a:p>
            <a:r>
              <a:rPr lang="en-US" sz="2600" dirty="0" smtClean="0">
                <a:cs typeface="Calibri Light" panose="020F0302020204030204" pitchFamily="34" charset="0"/>
              </a:rPr>
              <a:t>Update and benchmark prevalence estimates</a:t>
            </a:r>
            <a:endParaRPr lang="en-US" sz="2600" dirty="0">
              <a:cs typeface="Calibri Light" panose="020F0302020204030204" pitchFamily="34" charset="0"/>
            </a:endParaRPr>
          </a:p>
          <a:p>
            <a:r>
              <a:rPr lang="en-US" sz="2600" dirty="0" smtClean="0">
                <a:cs typeface="Calibri Light" panose="020F0302020204030204" pitchFamily="34" charset="0"/>
              </a:rPr>
              <a:t>Continue collaboration across agencies and stakeholder           groups for greater implementation of health surveillance</a:t>
            </a:r>
          </a:p>
          <a:p>
            <a:r>
              <a:rPr lang="en-US" sz="2600" dirty="0" smtClean="0">
                <a:cs typeface="Calibri Light" panose="020F0302020204030204" pitchFamily="34" charset="0"/>
              </a:rPr>
              <a:t>Consistently include the U.S. territories in data collection</a:t>
            </a:r>
          </a:p>
          <a:p>
            <a:endParaRPr lang="en-US" dirty="0"/>
          </a:p>
        </p:txBody>
      </p:sp>
    </p:spTree>
    <p:extLst>
      <p:ext uri="{BB962C8B-B14F-4D97-AF65-F5344CB8AC3E}">
        <p14:creationId xmlns:p14="http://schemas.microsoft.com/office/powerpoint/2010/main" val="258399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50"/>
            <a:ext cx="9829800" cy="624783"/>
          </a:xfrm>
        </p:spPr>
        <p:txBody>
          <a:bodyPr>
            <a:normAutofit fontScale="90000"/>
          </a:bodyPr>
          <a:lstStyle/>
          <a:p>
            <a:r>
              <a:rPr lang="en-US" dirty="0" smtClean="0"/>
              <a:t>Findings—State and Local Administrative Data</a:t>
            </a:r>
            <a:endParaRPr lang="en-US" dirty="0"/>
          </a:p>
        </p:txBody>
      </p:sp>
      <p:sp>
        <p:nvSpPr>
          <p:cNvPr id="3" name="Content Placeholder 2"/>
          <p:cNvSpPr>
            <a:spLocks noGrp="1"/>
          </p:cNvSpPr>
          <p:nvPr>
            <p:ph idx="1"/>
          </p:nvPr>
        </p:nvSpPr>
        <p:spPr/>
        <p:txBody>
          <a:bodyPr/>
          <a:lstStyle/>
          <a:p>
            <a:pPr marL="0" marR="0">
              <a:spcBef>
                <a:spcPts val="0"/>
              </a:spcBef>
              <a:spcAft>
                <a:spcPts val="0"/>
              </a:spcAft>
            </a:pP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Use consistent </a:t>
            </a:r>
            <a:r>
              <a:rPr lang="en-US" sz="2800" dirty="0">
                <a:latin typeface="Calibri Light" panose="020F0302020204030204" pitchFamily="34" charset="0"/>
                <a:ea typeface="Times New Roman" panose="02020603050405020304" pitchFamily="18" charset="0"/>
                <a:cs typeface="Times New Roman" panose="02020603050405020304" pitchFamily="18" charset="0"/>
              </a:rPr>
              <a:t>operational definitions in </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data</a:t>
            </a:r>
          </a:p>
          <a:p>
            <a:pPr marL="0" marR="0" indent="0">
              <a:spcBef>
                <a:spcPts val="0"/>
              </a:spcBef>
              <a:spcAft>
                <a:spcPts val="0"/>
              </a:spcAft>
              <a:buNone/>
            </a:pPr>
            <a:r>
              <a:rPr lang="en-US" sz="2800" dirty="0">
                <a:latin typeface="Calibri Light" panose="020F0302020204030204" pitchFamily="34" charset="0"/>
                <a:ea typeface="Times New Roman" panose="02020603050405020304" pitchFamily="18" charset="0"/>
                <a:cs typeface="Times New Roman" panose="02020603050405020304" pitchFamily="18" charset="0"/>
              </a:rPr>
              <a:t> </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   </a:t>
            </a:r>
            <a:r>
              <a:rPr lang="en-US" sz="2800" dirty="0">
                <a:latin typeface="Calibri Light" panose="020F0302020204030204" pitchFamily="34" charset="0"/>
                <a:ea typeface="Times New Roman" panose="02020603050405020304" pitchFamily="18" charset="0"/>
                <a:cs typeface="Times New Roman" panose="02020603050405020304" pitchFamily="18" charset="0"/>
              </a:rPr>
              <a:t>collection </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(including </a:t>
            </a:r>
            <a:r>
              <a:rPr lang="en-US" sz="2800" dirty="0">
                <a:latin typeface="Calibri Light" panose="020F0302020204030204" pitchFamily="34" charset="0"/>
                <a:ea typeface="Times New Roman" panose="02020603050405020304" pitchFamily="18" charset="0"/>
                <a:cs typeface="Times New Roman" panose="02020603050405020304" pitchFamily="18" charset="0"/>
              </a:rPr>
              <a:t>race, ethnicity and </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primary</a:t>
            </a:r>
          </a:p>
          <a:p>
            <a:pPr marL="0" marR="0" indent="0">
              <a:spcBef>
                <a:spcPts val="0"/>
              </a:spcBef>
              <a:spcAft>
                <a:spcPts val="0"/>
              </a:spcAft>
              <a:buNone/>
            </a:pPr>
            <a:r>
              <a:rPr lang="en-US" sz="2800" dirty="0">
                <a:latin typeface="Calibri Light" panose="020F0302020204030204" pitchFamily="34" charset="0"/>
                <a:ea typeface="Times New Roman" panose="02020603050405020304" pitchFamily="18" charset="0"/>
                <a:cs typeface="Times New Roman" panose="02020603050405020304" pitchFamily="18" charset="0"/>
              </a:rPr>
              <a:t> </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   language)</a:t>
            </a:r>
          </a:p>
          <a:p>
            <a:pPr marL="0" marR="0" indent="0">
              <a:spcBef>
                <a:spcPts val="0"/>
              </a:spcBef>
              <a:spcAft>
                <a:spcPts val="0"/>
              </a:spcAft>
              <a:buNone/>
            </a:pPr>
            <a:endParaRPr lang="en-US" sz="2800" dirty="0" smtClean="0">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pPr>
            <a:r>
              <a:rPr lang="en-US" sz="2800" dirty="0">
                <a:latin typeface="Calibri Light" panose="020F0302020204030204" pitchFamily="34" charset="0"/>
                <a:ea typeface="Times New Roman" panose="02020603050405020304" pitchFamily="18" charset="0"/>
                <a:cs typeface="Times New Roman" panose="02020603050405020304" pitchFamily="18" charset="0"/>
              </a:rPr>
              <a:t>P</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romote </a:t>
            </a:r>
            <a:r>
              <a:rPr lang="en-US" sz="2800" dirty="0">
                <a:latin typeface="Calibri Light" panose="020F0302020204030204" pitchFamily="34" charset="0"/>
                <a:ea typeface="Times New Roman" panose="02020603050405020304" pitchFamily="18" charset="0"/>
                <a:cs typeface="Times New Roman" panose="02020603050405020304" pitchFamily="18" charset="0"/>
              </a:rPr>
              <a:t>research to fill knowledge </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gaps</a:t>
            </a:r>
          </a:p>
          <a:p>
            <a:pPr>
              <a:spcBef>
                <a:spcPts val="0"/>
              </a:spcBef>
            </a:pPr>
            <a:endParaRPr lang="en-US" sz="2800" dirty="0" smtClean="0">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pPr>
            <a:r>
              <a:rPr lang="en-US" sz="2800" dirty="0">
                <a:latin typeface="Calibri Light" panose="020F0302020204030204" pitchFamily="34" charset="0"/>
                <a:ea typeface="Times New Roman" panose="02020603050405020304" pitchFamily="18" charset="0"/>
                <a:cs typeface="Times New Roman" panose="02020603050405020304" pitchFamily="18" charset="0"/>
              </a:rPr>
              <a:t>E</a:t>
            </a:r>
            <a:r>
              <a:rPr lang="en-US" sz="2800" dirty="0" smtClean="0">
                <a:latin typeface="Calibri Light" panose="020F0302020204030204" pitchFamily="34" charset="0"/>
                <a:ea typeface="Times New Roman" panose="02020603050405020304" pitchFamily="18" charset="0"/>
                <a:cs typeface="Times New Roman" panose="02020603050405020304" pitchFamily="18" charset="0"/>
              </a:rPr>
              <a:t>ncourage </a:t>
            </a:r>
            <a:r>
              <a:rPr lang="en-US" sz="2800" dirty="0">
                <a:latin typeface="Calibri Light" panose="020F0302020204030204" pitchFamily="34" charset="0"/>
                <a:ea typeface="Times New Roman" panose="02020603050405020304" pitchFamily="18" charset="0"/>
                <a:cs typeface="Times New Roman" panose="02020603050405020304" pitchFamily="18" charset="0"/>
              </a:rPr>
              <a:t>wide dissemination of research findings to inform programs, practices, and policies.</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7660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Next Steps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100" dirty="0" smtClean="0"/>
              <a:t>Collaborations to:</a:t>
            </a:r>
          </a:p>
          <a:p>
            <a:pPr lvl="1">
              <a:buFont typeface="Arial" panose="020B0604020202020204" pitchFamily="34" charset="0"/>
              <a:buChar char="•"/>
            </a:pPr>
            <a:r>
              <a:rPr lang="en-US" dirty="0" smtClean="0"/>
              <a:t>Develop identification questions for use in NHIS and other surveys </a:t>
            </a:r>
          </a:p>
          <a:p>
            <a:pPr lvl="1">
              <a:buFont typeface="Arial" panose="020B0604020202020204" pitchFamily="34" charset="0"/>
              <a:buChar char="•"/>
            </a:pPr>
            <a:r>
              <a:rPr lang="en-US" dirty="0" smtClean="0"/>
              <a:t>Conduct a comprehensive scan of state data collection efforts </a:t>
            </a:r>
          </a:p>
          <a:p>
            <a:pPr lvl="1">
              <a:buFont typeface="Arial" panose="020B0604020202020204" pitchFamily="34" charset="0"/>
              <a:buChar char="•"/>
            </a:pPr>
            <a:r>
              <a:rPr lang="en-US" dirty="0" smtClean="0"/>
              <a:t>Develop a learning collaborative and/or community of practice on data harmonization and data linkages</a:t>
            </a:r>
          </a:p>
          <a:p>
            <a:pPr lvl="1">
              <a:buFont typeface="Arial" panose="020B0604020202020204" pitchFamily="34" charset="0"/>
              <a:buChar char="•"/>
            </a:pPr>
            <a:r>
              <a:rPr lang="en-US" dirty="0"/>
              <a:t>I</a:t>
            </a:r>
            <a:r>
              <a:rPr lang="en-US" dirty="0" smtClean="0"/>
              <a:t>dentify and enhance data collection methods within states for the IDD population</a:t>
            </a:r>
          </a:p>
          <a:p>
            <a:pPr lvl="1">
              <a:buFont typeface="Arial" panose="020B0604020202020204" pitchFamily="34" charset="0"/>
              <a:buChar char="•"/>
            </a:pPr>
            <a:r>
              <a:rPr lang="en-US" dirty="0"/>
              <a:t>E</a:t>
            </a:r>
            <a:r>
              <a:rPr lang="en-US" dirty="0" smtClean="0"/>
              <a:t>nsure inclusion of racial/ethnic/linguistic data collection</a:t>
            </a:r>
            <a:endParaRPr lang="en-US" dirty="0"/>
          </a:p>
        </p:txBody>
      </p:sp>
    </p:spTree>
    <p:extLst>
      <p:ext uri="{BB962C8B-B14F-4D97-AF65-F5344CB8AC3E}">
        <p14:creationId xmlns:p14="http://schemas.microsoft.com/office/powerpoint/2010/main" val="245818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a:t>Q</a:t>
            </a:r>
            <a:r>
              <a:rPr lang="en-US" dirty="0" smtClean="0"/>
              <a:t>uestions?</a:t>
            </a:r>
            <a:endParaRPr lang="en-US" dirty="0"/>
          </a:p>
        </p:txBody>
      </p:sp>
    </p:spTree>
    <p:extLst>
      <p:ext uri="{BB962C8B-B14F-4D97-AF65-F5344CB8AC3E}">
        <p14:creationId xmlns:p14="http://schemas.microsoft.com/office/powerpoint/2010/main" val="249185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4c59a53-fe6e-4c04-8d64-94c15d2c850d" xsi:nil="true"/>
    <lcf76f155ced4ddcb4097134ff3c332f xmlns="6c2254f5-de69-40f5-a0e2-2f56cfee075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9157D4A-6D7E-4548-9AEF-D2DA9CEA7692}"/>
</file>

<file path=customXml/itemProps2.xml><?xml version="1.0" encoding="utf-8"?>
<ds:datastoreItem xmlns:ds="http://schemas.openxmlformats.org/officeDocument/2006/customXml" ds:itemID="{CC20C315-CC3A-451E-903D-0A336225A6A8}"/>
</file>

<file path=customXml/itemProps3.xml><?xml version="1.0" encoding="utf-8"?>
<ds:datastoreItem xmlns:ds="http://schemas.openxmlformats.org/officeDocument/2006/customXml" ds:itemID="{AD6FD8C1-E1D3-463B-80D8-F90F14D5E6B1}"/>
</file>

<file path=docProps/app.xml><?xml version="1.0" encoding="utf-8"?>
<Properties xmlns="http://schemas.openxmlformats.org/officeDocument/2006/extended-properties" xmlns:vt="http://schemas.openxmlformats.org/officeDocument/2006/docPropsVTypes">
  <TotalTime>7967</TotalTime>
  <Words>1473</Words>
  <Application>Microsoft Office PowerPoint</Application>
  <PresentationFormat>On-screen Show (4:3)</PresentationFormat>
  <Paragraphs>133</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Improving Prevalence &amp;Health Surveillance for IDD</vt:lpstr>
      <vt:lpstr>The Issue –</vt:lpstr>
      <vt:lpstr>PowerPoint Presentation</vt:lpstr>
      <vt:lpstr>Initial Input and Meeting</vt:lpstr>
      <vt:lpstr>Workgroup Charge</vt:lpstr>
      <vt:lpstr>Findings and next steps —National Prevalence &amp; Health Surveillance</vt:lpstr>
      <vt:lpstr>Findings—State and Local Administrative Data</vt:lpstr>
      <vt:lpstr>Next Steps</vt:lpstr>
      <vt:lpstr>PowerPoint Presentation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Predmore</dc:creator>
  <cp:lastModifiedBy>ACL</cp:lastModifiedBy>
  <cp:revision>173</cp:revision>
  <cp:lastPrinted>2017-03-24T15:30:06Z</cp:lastPrinted>
  <dcterms:created xsi:type="dcterms:W3CDTF">2013-01-31T18:23:14Z</dcterms:created>
  <dcterms:modified xsi:type="dcterms:W3CDTF">2019-01-21T16:41:17Z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0x0101008B140C27D34B51488A959DEFAD6AF5BA</vt:lpwstr>
  </property>
  <property fmtid="{D5CDD505-2E9C-101B-9397-08002B2CF9AE}" pid="3" name="Order">
    <vt:r8>10700</vt:r8>
  </property>
  <property fmtid="{D5CDD505-2E9C-101B-9397-08002B2CF9AE}" pid="4" name="MediaServiceImageTags">
    <vt:lpwstr/>
  </property>
</Properties>
</file>