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drawings/drawing3.xml" ContentType="application/vnd.openxmlformats-officedocument.drawingml.chartshapes+xml"/>
  <Override PartName="/ppt/presentation.xml" ContentType="application/vnd.openxmlformats-officedocument.presentationml.presentation.main+xml"/>
  <Override PartName="/ppt/drawings/drawing2.xml" ContentType="application/vnd.openxmlformats-officedocument.drawingml.chartshapes+xml"/>
  <Override PartName="/ppt/drawings/drawing1.xml" ContentType="application/vnd.openxmlformats-officedocument.drawingml.chartshapes+xml"/>
  <Override PartName="/ppt/slideLayouts/slideLayout12.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2.xml" ContentType="application/vnd.openxmlformats-officedocument.theme+xml"/>
  <Override PartName="/ppt/charts/chart14.xml" ContentType="application/vnd.openxmlformats-officedocument.drawingml.chart+xml"/>
  <Override PartName="/ppt/charts/chart13.xml" ContentType="application/vnd.openxmlformats-officedocument.drawingml.chart+xml"/>
  <Override PartName="/ppt/charts/chart12.xml" ContentType="application/vnd.openxmlformats-officedocument.drawingml.chart+xml"/>
  <Override PartName="/ppt/charts/chart11.xml" ContentType="application/vnd.openxmlformats-officedocument.drawingml.chart+xml"/>
  <Override PartName="/ppt/theme/themeOverride5.xml" ContentType="application/vnd.openxmlformats-officedocument.themeOverride+xml"/>
  <Override PartName="/ppt/charts/chart10.xml" ContentType="application/vnd.openxmlformats-officedocument.drawingml.chart+xml"/>
  <Override PartName="/ppt/theme/themeOverride4.xml" ContentType="application/vnd.openxmlformats-officedocument.themeOverr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charts/chart9.xml" ContentType="application/vnd.openxmlformats-officedocument.drawingml.chart+xml"/>
  <Override PartName="/ppt/charts/chart8.xml" ContentType="application/vnd.openxmlformats-officedocument.drawingml.chart+xml"/>
  <Override PartName="/ppt/charts/chart7.xml" ContentType="application/vnd.openxmlformats-officedocument.drawingml.chart+xml"/>
  <Override PartName="/ppt/charts/chart6.xml" ContentType="application/vnd.openxmlformats-officedocument.drawingml.chart+xml"/>
  <Override PartName="/ppt/charts/colors1.xml" ContentType="application/vnd.ms-office.chartcolorstyle+xml"/>
  <Override PartName="/ppt/charts/style1.xml" ContentType="application/vnd.ms-office.chartstyle+xml"/>
  <Override PartName="/ppt/charts/chart5.xml" ContentType="application/vnd.openxmlformats-officedocument.drawingml.chart+xml"/>
  <Override PartName="/ppt/charts/chart4.xml" ContentType="application/vnd.openxmlformats-officedocument.drawingml.chart+xml"/>
  <Override PartName="/ppt/theme/themeOverride3.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2.xml" ContentType="application/vnd.openxmlformats-officedocument.drawingml.chart+xml"/>
  <Override PartName="/ppt/theme/themeOverride1.xml" ContentType="application/vnd.openxmlformats-officedocument.themeOverride+xml"/>
  <Override PartName="/ppt/charts/chart1.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3"/>
  </p:notesMasterIdLst>
  <p:sldIdLst>
    <p:sldId id="654" r:id="rId2"/>
    <p:sldId id="655" r:id="rId3"/>
    <p:sldId id="669" r:id="rId4"/>
    <p:sldId id="1175" r:id="rId5"/>
    <p:sldId id="1173" r:id="rId6"/>
    <p:sldId id="1174" r:id="rId7"/>
    <p:sldId id="658" r:id="rId8"/>
    <p:sldId id="1176" r:id="rId9"/>
    <p:sldId id="659" r:id="rId10"/>
    <p:sldId id="701" r:id="rId11"/>
    <p:sldId id="660" r:id="rId12"/>
    <p:sldId id="562" r:id="rId13"/>
    <p:sldId id="663" r:id="rId14"/>
    <p:sldId id="585" r:id="rId15"/>
    <p:sldId id="1152" r:id="rId16"/>
    <p:sldId id="1155" r:id="rId17"/>
    <p:sldId id="682" r:id="rId18"/>
    <p:sldId id="1158" r:id="rId19"/>
    <p:sldId id="906" r:id="rId20"/>
    <p:sldId id="1177" r:id="rId21"/>
    <p:sldId id="68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ea tanis" initials="st" lastIdx="0" clrIdx="0">
    <p:extLst>
      <p:ext uri="{19B8F6BF-5375-455C-9EA6-DF929625EA0E}">
        <p15:presenceInfo xmlns:p15="http://schemas.microsoft.com/office/powerpoint/2012/main" userId="0a583920e31ebb1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22" autoAdjust="0"/>
    <p:restoredTop sz="96208" autoAdjust="0"/>
  </p:normalViewPr>
  <p:slideViewPr>
    <p:cSldViewPr snapToGrid="0">
      <p:cViewPr varScale="1">
        <p:scale>
          <a:sx n="124" d="100"/>
          <a:sy n="124" d="100"/>
        </p:scale>
        <p:origin x="736"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5.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429874311349699"/>
          <c:y val="4.3478351708298203E-2"/>
          <c:w val="0.79153489693067003"/>
          <c:h val="0.80611646491949696"/>
        </c:manualLayout>
      </c:layout>
      <c:areaChart>
        <c:grouping val="stacked"/>
        <c:varyColors val="0"/>
        <c:ser>
          <c:idx val="0"/>
          <c:order val="0"/>
          <c:tx>
            <c:strRef>
              <c:f>Sheet1!$A$8:$C$8</c:f>
              <c:strCache>
                <c:ptCount val="3"/>
                <c:pt idx="0">
                  <c:v>integrated employment</c:v>
                </c:pt>
                <c:pt idx="1">
                  <c:v>33,049</c:v>
                </c:pt>
                <c:pt idx="2">
                  <c:v>43246</c:v>
                </c:pt>
              </c:strCache>
            </c:strRef>
          </c:tx>
          <c:spPr>
            <a:solidFill>
              <a:srgbClr val="9BBB59">
                <a:lumMod val="60000"/>
                <a:lumOff val="40000"/>
              </a:srgbClr>
            </a:solidFill>
            <a:ln>
              <a:solidFill>
                <a:sysClr val="windowText" lastClr="000000"/>
              </a:solidFill>
            </a:ln>
          </c:spPr>
          <c:cat>
            <c:numRef>
              <c:f>Sheet1!$D$7:$AE$7</c:f>
              <c:numCache>
                <c:formatCode>General</c:formatCode>
                <c:ptCount val="28"/>
                <c:pt idx="0">
                  <c:v>1990</c:v>
                </c:pt>
                <c:pt idx="3">
                  <c:v>1993</c:v>
                </c:pt>
                <c:pt idx="9">
                  <c:v>1999</c:v>
                </c:pt>
                <c:pt idx="14">
                  <c:v>2004</c:v>
                </c:pt>
                <c:pt idx="18">
                  <c:v>2008</c:v>
                </c:pt>
                <c:pt idx="22">
                  <c:v>2012</c:v>
                </c:pt>
                <c:pt idx="27">
                  <c:v>2017</c:v>
                </c:pt>
              </c:numCache>
            </c:numRef>
          </c:cat>
          <c:val>
            <c:numRef>
              <c:f>Sheet1!$D$8:$AE$8</c:f>
              <c:numCache>
                <c:formatCode>0</c:formatCode>
                <c:ptCount val="28"/>
                <c:pt idx="0" formatCode="#,##0">
                  <c:v>53443.027012127895</c:v>
                </c:pt>
                <c:pt idx="1">
                  <c:v>60431.286138368079</c:v>
                </c:pt>
                <c:pt idx="2">
                  <c:v>67419.545264608256</c:v>
                </c:pt>
                <c:pt idx="3" formatCode="#,##0">
                  <c:v>74407.80439084844</c:v>
                </c:pt>
                <c:pt idx="4">
                  <c:v>80145.992217251376</c:v>
                </c:pt>
                <c:pt idx="5">
                  <c:v>85884.180043654313</c:v>
                </c:pt>
                <c:pt idx="6" formatCode="#,##0">
                  <c:v>91622.367870057235</c:v>
                </c:pt>
                <c:pt idx="7">
                  <c:v>97157.287630697945</c:v>
                </c:pt>
                <c:pt idx="8">
                  <c:v>102692.20739133866</c:v>
                </c:pt>
                <c:pt idx="9" formatCode="#,##0">
                  <c:v>108227.12715197937</c:v>
                </c:pt>
                <c:pt idx="10">
                  <c:v>108850.80245768226</c:v>
                </c:pt>
                <c:pt idx="11" formatCode="#,##0">
                  <c:v>109474.47776338515</c:v>
                </c:pt>
                <c:pt idx="12">
                  <c:v>107071.11490889076</c:v>
                </c:pt>
                <c:pt idx="13">
                  <c:v>104667.75205439636</c:v>
                </c:pt>
                <c:pt idx="14" formatCode="#,##0">
                  <c:v>102264.38919990198</c:v>
                </c:pt>
                <c:pt idx="15">
                  <c:v>103502.20411456098</c:v>
                </c:pt>
                <c:pt idx="16">
                  <c:v>104740.01902921998</c:v>
                </c:pt>
                <c:pt idx="17" formatCode="#,##0">
                  <c:v>105977.83394387898</c:v>
                </c:pt>
                <c:pt idx="18" formatCode="#,##0">
                  <c:v>108014.89001890979</c:v>
                </c:pt>
                <c:pt idx="19" formatCode="#,##0">
                  <c:v>109277.66353682469</c:v>
                </c:pt>
                <c:pt idx="20" formatCode="#,##0">
                  <c:v>107721.63337543544</c:v>
                </c:pt>
                <c:pt idx="21" formatCode="#,##0">
                  <c:v>109397.26647638767</c:v>
                </c:pt>
                <c:pt idx="22" formatCode="#,##0">
                  <c:v>109701.41759731174</c:v>
                </c:pt>
                <c:pt idx="23" formatCode="#,##0">
                  <c:v>111818.56818355205</c:v>
                </c:pt>
                <c:pt idx="24" formatCode="#,##0">
                  <c:v>115504.61741580993</c:v>
                </c:pt>
                <c:pt idx="25" formatCode="#,##0">
                  <c:v>113226.00000000001</c:v>
                </c:pt>
                <c:pt idx="26" formatCode="#,##0">
                  <c:v>120621</c:v>
                </c:pt>
                <c:pt idx="27" formatCode="#,##0">
                  <c:v>129740</c:v>
                </c:pt>
              </c:numCache>
            </c:numRef>
          </c:val>
          <c:extLst>
            <c:ext xmlns:c16="http://schemas.microsoft.com/office/drawing/2014/chart" uri="{C3380CC4-5D6E-409C-BE32-E72D297353CC}">
              <c16:uniqueId val="{00000000-BCE6-4005-89D1-201200D922D4}"/>
            </c:ext>
          </c:extLst>
        </c:ser>
        <c:ser>
          <c:idx val="1"/>
          <c:order val="1"/>
          <c:tx>
            <c:strRef>
              <c:f>Sheet1!$A$9:$C$9</c:f>
              <c:strCache>
                <c:ptCount val="3"/>
                <c:pt idx="0">
                  <c:v>Facility-based work</c:v>
                </c:pt>
                <c:pt idx="1">
                  <c:v>141460</c:v>
                </c:pt>
                <c:pt idx="2">
                  <c:v>141137</c:v>
                </c:pt>
              </c:strCache>
            </c:strRef>
          </c:tx>
          <c:spPr>
            <a:solidFill>
              <a:srgbClr val="C0504D">
                <a:lumMod val="60000"/>
                <a:lumOff val="40000"/>
              </a:srgbClr>
            </a:solidFill>
          </c:spPr>
          <c:cat>
            <c:numRef>
              <c:f>Sheet1!$D$7:$AE$7</c:f>
              <c:numCache>
                <c:formatCode>General</c:formatCode>
                <c:ptCount val="28"/>
                <c:pt idx="0">
                  <c:v>1990</c:v>
                </c:pt>
                <c:pt idx="3">
                  <c:v>1993</c:v>
                </c:pt>
                <c:pt idx="9">
                  <c:v>1999</c:v>
                </c:pt>
                <c:pt idx="14">
                  <c:v>2004</c:v>
                </c:pt>
                <c:pt idx="18">
                  <c:v>2008</c:v>
                </c:pt>
                <c:pt idx="22">
                  <c:v>2012</c:v>
                </c:pt>
                <c:pt idx="27">
                  <c:v>2017</c:v>
                </c:pt>
              </c:numCache>
            </c:numRef>
          </c:cat>
          <c:val>
            <c:numRef>
              <c:f>Sheet1!$D$9:$AE$9</c:f>
              <c:numCache>
                <c:formatCode>0</c:formatCode>
                <c:ptCount val="28"/>
                <c:pt idx="0">
                  <c:v>140812.64502606666</c:v>
                </c:pt>
                <c:pt idx="1">
                  <c:v>144316.77787771251</c:v>
                </c:pt>
                <c:pt idx="2">
                  <c:v>147820.91072935835</c:v>
                </c:pt>
                <c:pt idx="3">
                  <c:v>151325.0435810042</c:v>
                </c:pt>
                <c:pt idx="4">
                  <c:v>154826.02905400281</c:v>
                </c:pt>
                <c:pt idx="5">
                  <c:v>158327.01452700142</c:v>
                </c:pt>
                <c:pt idx="6">
                  <c:v>161828</c:v>
                </c:pt>
                <c:pt idx="7">
                  <c:v>161718</c:v>
                </c:pt>
                <c:pt idx="8">
                  <c:v>161608</c:v>
                </c:pt>
                <c:pt idx="9">
                  <c:v>161498</c:v>
                </c:pt>
                <c:pt idx="10">
                  <c:v>139826.5</c:v>
                </c:pt>
                <c:pt idx="11">
                  <c:v>118155</c:v>
                </c:pt>
                <c:pt idx="12">
                  <c:v>126741.33333333333</c:v>
                </c:pt>
                <c:pt idx="13">
                  <c:v>135327.66666666666</c:v>
                </c:pt>
                <c:pt idx="14">
                  <c:v>143914</c:v>
                </c:pt>
                <c:pt idx="15">
                  <c:v>142840</c:v>
                </c:pt>
                <c:pt idx="16">
                  <c:v>141766</c:v>
                </c:pt>
                <c:pt idx="17">
                  <c:v>140692</c:v>
                </c:pt>
                <c:pt idx="18">
                  <c:v>133564</c:v>
                </c:pt>
                <c:pt idx="19">
                  <c:v>145606</c:v>
                </c:pt>
                <c:pt idx="20">
                  <c:v>138632</c:v>
                </c:pt>
                <c:pt idx="21">
                  <c:v>132441</c:v>
                </c:pt>
                <c:pt idx="22">
                  <c:v>131867</c:v>
                </c:pt>
                <c:pt idx="23">
                  <c:v>107783</c:v>
                </c:pt>
                <c:pt idx="24">
                  <c:v>113872</c:v>
                </c:pt>
                <c:pt idx="25">
                  <c:v>109834</c:v>
                </c:pt>
                <c:pt idx="26">
                  <c:v>108510</c:v>
                </c:pt>
                <c:pt idx="27">
                  <c:v>97700</c:v>
                </c:pt>
              </c:numCache>
            </c:numRef>
          </c:val>
          <c:extLst>
            <c:ext xmlns:c16="http://schemas.microsoft.com/office/drawing/2014/chart" uri="{C3380CC4-5D6E-409C-BE32-E72D297353CC}">
              <c16:uniqueId val="{00000000-495E-CC4E-A2B7-5C370EEFD01E}"/>
            </c:ext>
          </c:extLst>
        </c:ser>
        <c:ser>
          <c:idx val="2"/>
          <c:order val="2"/>
          <c:tx>
            <c:strRef>
              <c:f>Sheet1!$A$10:$C$10</c:f>
              <c:strCache>
                <c:ptCount val="3"/>
                <c:pt idx="0">
                  <c:v>Non-work</c:v>
                </c:pt>
                <c:pt idx="1">
                  <c:v>113,350</c:v>
                </c:pt>
                <c:pt idx="2">
                  <c:v>115,770</c:v>
                </c:pt>
              </c:strCache>
            </c:strRef>
          </c:tx>
          <c:spPr>
            <a:solidFill>
              <a:srgbClr val="4F81BD">
                <a:lumMod val="60000"/>
                <a:lumOff val="40000"/>
              </a:srgbClr>
            </a:solidFill>
            <a:ln>
              <a:solidFill>
                <a:sysClr val="windowText" lastClr="000000"/>
              </a:solidFill>
            </a:ln>
          </c:spPr>
          <c:cat>
            <c:numRef>
              <c:f>Sheet1!$D$7:$AE$7</c:f>
              <c:numCache>
                <c:formatCode>General</c:formatCode>
                <c:ptCount val="28"/>
                <c:pt idx="0">
                  <c:v>1990</c:v>
                </c:pt>
                <c:pt idx="3">
                  <c:v>1993</c:v>
                </c:pt>
                <c:pt idx="9">
                  <c:v>1999</c:v>
                </c:pt>
                <c:pt idx="14">
                  <c:v>2004</c:v>
                </c:pt>
                <c:pt idx="18">
                  <c:v>2008</c:v>
                </c:pt>
                <c:pt idx="22">
                  <c:v>2012</c:v>
                </c:pt>
                <c:pt idx="27">
                  <c:v>2017</c:v>
                </c:pt>
              </c:numCache>
            </c:numRef>
          </c:cat>
          <c:val>
            <c:numRef>
              <c:f>Sheet1!$D$10:$AE$10</c:f>
              <c:numCache>
                <c:formatCode>#,##0</c:formatCode>
                <c:ptCount val="28"/>
                <c:pt idx="0">
                  <c:v>118190.32796180545</c:v>
                </c:pt>
                <c:pt idx="1">
                  <c:v>125766.93598391942</c:v>
                </c:pt>
                <c:pt idx="2">
                  <c:v>133344.54400603342</c:v>
                </c:pt>
                <c:pt idx="3">
                  <c:v>142679.06012130843</c:v>
                </c:pt>
                <c:pt idx="4">
                  <c:v>147610.9787287458</c:v>
                </c:pt>
                <c:pt idx="5">
                  <c:v>154301.8054293443</c:v>
                </c:pt>
                <c:pt idx="6">
                  <c:v>159885.88009720191</c:v>
                </c:pt>
                <c:pt idx="7">
                  <c:v>170049.71236930205</c:v>
                </c:pt>
                <c:pt idx="8">
                  <c:v>179108.79260866134</c:v>
                </c:pt>
                <c:pt idx="9">
                  <c:v>186098.69972631853</c:v>
                </c:pt>
                <c:pt idx="10">
                  <c:v>205585.90904216754</c:v>
                </c:pt>
                <c:pt idx="11">
                  <c:v>225073.11835801648</c:v>
                </c:pt>
                <c:pt idx="12">
                  <c:v>234991.61237884418</c:v>
                </c:pt>
                <c:pt idx="13">
                  <c:v>244910.10639967179</c:v>
                </c:pt>
                <c:pt idx="14">
                  <c:v>254828.60042049945</c:v>
                </c:pt>
                <c:pt idx="15">
                  <c:v>267144.35276715137</c:v>
                </c:pt>
                <c:pt idx="16">
                  <c:v>279460.10511380318</c:v>
                </c:pt>
                <c:pt idx="17">
                  <c:v>291775.85746045504</c:v>
                </c:pt>
                <c:pt idx="18">
                  <c:v>291514.01489072316</c:v>
                </c:pt>
                <c:pt idx="19">
                  <c:v>300960.10774609534</c:v>
                </c:pt>
                <c:pt idx="20">
                  <c:v>316398.73430891504</c:v>
                </c:pt>
                <c:pt idx="21">
                  <c:v>331676.20146559243</c:v>
                </c:pt>
                <c:pt idx="22">
                  <c:v>360569.75608096033</c:v>
                </c:pt>
                <c:pt idx="23">
                  <c:v>365050.42719590623</c:v>
                </c:pt>
                <c:pt idx="24">
                  <c:v>374731.7604606307</c:v>
                </c:pt>
                <c:pt idx="25">
                  <c:v>387128.00000000012</c:v>
                </c:pt>
                <c:pt idx="26">
                  <c:v>403359</c:v>
                </c:pt>
                <c:pt idx="27">
                  <c:v>409690</c:v>
                </c:pt>
              </c:numCache>
            </c:numRef>
          </c:val>
          <c:extLst>
            <c:ext xmlns:c16="http://schemas.microsoft.com/office/drawing/2014/chart" uri="{C3380CC4-5D6E-409C-BE32-E72D297353CC}">
              <c16:uniqueId val="{00000001-495E-CC4E-A2B7-5C370EEFD01E}"/>
            </c:ext>
          </c:extLst>
        </c:ser>
        <c:dLbls>
          <c:showLegendKey val="0"/>
          <c:showVal val="0"/>
          <c:showCatName val="0"/>
          <c:showSerName val="0"/>
          <c:showPercent val="0"/>
          <c:showBubbleSize val="0"/>
        </c:dLbls>
        <c:axId val="1182886624"/>
        <c:axId val="1174480096"/>
      </c:areaChart>
      <c:catAx>
        <c:axId val="1182886624"/>
        <c:scaling>
          <c:orientation val="minMax"/>
        </c:scaling>
        <c:delete val="0"/>
        <c:axPos val="b"/>
        <c:numFmt formatCode="General" sourceLinked="1"/>
        <c:majorTickMark val="out"/>
        <c:minorTickMark val="none"/>
        <c:tickLblPos val="nextTo"/>
        <c:spPr>
          <a:ln w="30506">
            <a:solidFill>
              <a:schemeClr val="tx1"/>
            </a:solidFill>
            <a:prstDash val="solid"/>
          </a:ln>
        </c:spPr>
        <c:txPr>
          <a:bodyPr rot="0" vert="horz"/>
          <a:lstStyle/>
          <a:p>
            <a:pPr>
              <a:defRPr sz="2000" b="0" i="0" u="none" strike="noStrike" baseline="0">
                <a:solidFill>
                  <a:srgbClr val="000000"/>
                </a:solidFill>
                <a:latin typeface="Candara"/>
                <a:ea typeface="Helvetica"/>
                <a:cs typeface="Candara"/>
              </a:defRPr>
            </a:pPr>
            <a:endParaRPr lang="en-US"/>
          </a:p>
        </c:txPr>
        <c:crossAx val="1174480096"/>
        <c:crosses val="autoZero"/>
        <c:auto val="0"/>
        <c:lblAlgn val="ctr"/>
        <c:lblOffset val="100"/>
        <c:noMultiLvlLbl val="0"/>
      </c:catAx>
      <c:valAx>
        <c:axId val="1174480096"/>
        <c:scaling>
          <c:orientation val="minMax"/>
          <c:max val="700000"/>
        </c:scaling>
        <c:delete val="0"/>
        <c:axPos val="l"/>
        <c:majorGridlines>
          <c:spPr>
            <a:ln w="15251">
              <a:solidFill>
                <a:sysClr val="window" lastClr="FFFFFF">
                  <a:lumMod val="50000"/>
                </a:sysClr>
              </a:solidFill>
              <a:prstDash val="solid"/>
            </a:ln>
          </c:spPr>
        </c:majorGridlines>
        <c:numFmt formatCode="#,##0" sourceLinked="0"/>
        <c:majorTickMark val="out"/>
        <c:minorTickMark val="none"/>
        <c:tickLblPos val="nextTo"/>
        <c:spPr>
          <a:ln w="30506">
            <a:solidFill>
              <a:schemeClr val="tx1"/>
            </a:solidFill>
            <a:prstDash val="solid"/>
          </a:ln>
        </c:spPr>
        <c:txPr>
          <a:bodyPr rot="0" vert="horz"/>
          <a:lstStyle/>
          <a:p>
            <a:pPr>
              <a:defRPr sz="2400" b="1" i="0" u="none" strike="noStrike" baseline="0">
                <a:solidFill>
                  <a:srgbClr val="000000"/>
                </a:solidFill>
                <a:latin typeface="Candara"/>
                <a:ea typeface="Helvetica"/>
                <a:cs typeface="Candara"/>
              </a:defRPr>
            </a:pPr>
            <a:endParaRPr lang="en-US"/>
          </a:p>
        </c:txPr>
        <c:crossAx val="1182886624"/>
        <c:crosses val="autoZero"/>
        <c:crossBetween val="midCat"/>
        <c:majorUnit val="100000"/>
      </c:valAx>
      <c:spPr>
        <a:noFill/>
        <a:ln w="25404">
          <a:noFill/>
        </a:ln>
      </c:spPr>
    </c:plotArea>
    <c:plotVisOnly val="1"/>
    <c:dispBlanksAs val="gap"/>
    <c:showDLblsOverMax val="0"/>
  </c:chart>
  <c:spPr>
    <a:noFill/>
    <a:ln>
      <a:noFill/>
    </a:ln>
  </c:spPr>
  <c:txPr>
    <a:bodyPr/>
    <a:lstStyle/>
    <a:p>
      <a:pPr>
        <a:defRPr sz="2400" b="0" i="0" u="none" strike="noStrike" baseline="0">
          <a:solidFill>
            <a:srgbClr val="000000"/>
          </a:solidFill>
          <a:latin typeface="Helvetica"/>
          <a:ea typeface="Helvetica"/>
          <a:cs typeface="Helvetica"/>
        </a:defRPr>
      </a:pPr>
      <a:endParaRPr lang="en-US"/>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643169455662201"/>
          <c:y val="8.1700468173647803E-2"/>
          <c:w val="0.83020811059044397"/>
          <c:h val="0.88009327203855203"/>
        </c:manualLayout>
      </c:layout>
      <c:pieChart>
        <c:varyColors val="1"/>
        <c:ser>
          <c:idx val="0"/>
          <c:order val="0"/>
          <c:tx>
            <c:strRef>
              <c:f>Sheet1!$B$1</c:f>
              <c:strCache>
                <c:ptCount val="1"/>
                <c:pt idx="0">
                  <c:v>Column1</c:v>
                </c:pt>
              </c:strCache>
            </c:strRef>
          </c:tx>
          <c:spPr>
            <a:gradFill rotWithShape="0">
              <a:gsLst>
                <a:gs pos="0">
                  <a:srgbClr val="9BC1FF"/>
                </a:gs>
                <a:gs pos="100000">
                  <a:srgbClr val="3F80CD"/>
                </a:gs>
              </a:gsLst>
              <a:lin ang="5400000"/>
            </a:gradFill>
            <a:ln w="25388">
              <a:solidFill>
                <a:schemeClr val="tx1"/>
              </a:solidFill>
            </a:ln>
            <a:effectLst>
              <a:outerShdw dist="35921" dir="2700000" algn="br">
                <a:srgbClr val="000000"/>
              </a:outerShdw>
            </a:effectLst>
          </c:spPr>
          <c:dPt>
            <c:idx val="0"/>
            <c:bubble3D val="0"/>
            <c:spPr>
              <a:solidFill>
                <a:srgbClr val="FFFF00"/>
              </a:solidFill>
              <a:ln>
                <a:solidFill>
                  <a:schemeClr val="tx1"/>
                </a:solidFill>
              </a:ln>
            </c:spPr>
            <c:extLst>
              <c:ext xmlns:c16="http://schemas.microsoft.com/office/drawing/2014/chart" uri="{C3380CC4-5D6E-409C-BE32-E72D297353CC}">
                <c16:uniqueId val="{00000001-32FB-490E-B64C-6D18DF7261C7}"/>
              </c:ext>
            </c:extLst>
          </c:dPt>
          <c:dPt>
            <c:idx val="1"/>
            <c:bubble3D val="0"/>
            <c:spPr>
              <a:ln>
                <a:solidFill>
                  <a:schemeClr val="tx1"/>
                </a:solidFill>
              </a:ln>
            </c:spPr>
            <c:extLst>
              <c:ext xmlns:c16="http://schemas.microsoft.com/office/drawing/2014/chart" uri="{C3380CC4-5D6E-409C-BE32-E72D297353CC}">
                <c16:uniqueId val="{00000003-32FB-490E-B64C-6D18DF7261C7}"/>
              </c:ext>
            </c:extLst>
          </c:dPt>
          <c:dLbls>
            <c:dLbl>
              <c:idx val="0"/>
              <c:delete val="1"/>
              <c:extLst>
                <c:ext xmlns:c15="http://schemas.microsoft.com/office/drawing/2012/chart" uri="{CE6537A1-D6FC-4f65-9D91-7224C49458BB}"/>
                <c:ext xmlns:c16="http://schemas.microsoft.com/office/drawing/2014/chart" uri="{C3380CC4-5D6E-409C-BE32-E72D297353CC}">
                  <c16:uniqueId val="{00000001-32FB-490E-B64C-6D18DF7261C7}"/>
                </c:ext>
              </c:extLst>
            </c:dLbl>
            <c:dLbl>
              <c:idx val="1"/>
              <c:layout>
                <c:manualLayout>
                  <c:x val="0.20334842384586091"/>
                  <c:y val="-0.20296696359834387"/>
                </c:manualLayout>
              </c:layout>
              <c:tx>
                <c:rich>
                  <a:bodyPr/>
                  <a:lstStyle/>
                  <a:p>
                    <a:pPr>
                      <a:defRPr/>
                    </a:pPr>
                    <a:r>
                      <a:rPr lang="en-US" dirty="0"/>
                      <a:t>FB &amp; Non-Work
87.0%</a:t>
                    </a:r>
                  </a:p>
                </c:rich>
              </c:tx>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49056832784494903"/>
                      <c:h val="0.264251921722644"/>
                    </c:manualLayout>
                  </c15:layout>
                </c:ext>
                <c:ext xmlns:c16="http://schemas.microsoft.com/office/drawing/2014/chart" uri="{C3380CC4-5D6E-409C-BE32-E72D297353CC}">
                  <c16:uniqueId val="{00000003-32FB-490E-B64C-6D18DF7261C7}"/>
                </c:ext>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Sheet1!$A$2:$A$3</c:f>
              <c:strCache>
                <c:ptCount val="2"/>
                <c:pt idx="0">
                  <c:v>Integrated Employment</c:v>
                </c:pt>
                <c:pt idx="1">
                  <c:v>FB &amp; Non-Work</c:v>
                </c:pt>
              </c:strCache>
            </c:strRef>
          </c:cat>
          <c:val>
            <c:numRef>
              <c:f>Sheet1!$B$2:$B$3</c:f>
              <c:numCache>
                <c:formatCode>0.0%</c:formatCode>
                <c:ptCount val="2"/>
                <c:pt idx="0">
                  <c:v>0.13</c:v>
                </c:pt>
                <c:pt idx="1">
                  <c:v>0.87</c:v>
                </c:pt>
              </c:numCache>
            </c:numRef>
          </c:val>
          <c:extLst>
            <c:ext xmlns:c16="http://schemas.microsoft.com/office/drawing/2014/chart" uri="{C3380CC4-5D6E-409C-BE32-E72D297353CC}">
              <c16:uniqueId val="{00000004-32FB-490E-B64C-6D18DF7261C7}"/>
            </c:ext>
          </c:extLst>
        </c:ser>
        <c:dLbls>
          <c:showLegendKey val="0"/>
          <c:showVal val="0"/>
          <c:showCatName val="1"/>
          <c:showSerName val="0"/>
          <c:showPercent val="1"/>
          <c:showBubbleSize val="0"/>
          <c:showLeaderLines val="1"/>
        </c:dLbls>
        <c:firstSliceAng val="0"/>
      </c:pieChart>
      <c:spPr>
        <a:noFill/>
        <a:ln w="25388">
          <a:noFill/>
        </a:ln>
      </c:spPr>
    </c:plotArea>
    <c:plotVisOnly val="1"/>
    <c:dispBlanksAs val="zero"/>
    <c:showDLblsOverMax val="0"/>
  </c:chart>
  <c:spPr>
    <a:noFill/>
    <a:ln w="3174">
      <a:noFill/>
      <a:prstDash val="solid"/>
    </a:ln>
  </c:spPr>
  <c:txPr>
    <a:bodyPr/>
    <a:lstStyle/>
    <a:p>
      <a:pPr>
        <a:defRPr sz="2400" b="1">
          <a:latin typeface="Candara"/>
          <a:cs typeface="Candara"/>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8.6908188054041699E-2"/>
          <c:y val="8.0874316939890695E-2"/>
          <c:w val="0.893907980958217"/>
          <c:h val="0.70516092250763696"/>
        </c:manualLayout>
      </c:layout>
      <c:barChart>
        <c:barDir val="col"/>
        <c:grouping val="stacked"/>
        <c:varyColors val="0"/>
        <c:ser>
          <c:idx val="0"/>
          <c:order val="0"/>
          <c:spPr>
            <a:solidFill>
              <a:srgbClr val="3366FF"/>
            </a:solidFill>
            <a:ln>
              <a:solidFill>
                <a:schemeClr val="tx1"/>
              </a:solidFill>
            </a:ln>
          </c:spPr>
          <c:invertIfNegative val="0"/>
          <c:dLbls>
            <c:dLbl>
              <c:idx val="0"/>
              <c:layout>
                <c:manualLayout>
                  <c:x val="3.0232312786868517E-3"/>
                  <c:y val="-0.13661202185792359"/>
                </c:manualLayout>
              </c:layout>
              <c:tx>
                <c:rich>
                  <a:bodyPr/>
                  <a:lstStyle/>
                  <a:p>
                    <a:pPr>
                      <a:defRPr sz="2400" b="1">
                        <a:latin typeface="Candara"/>
                        <a:cs typeface="Candara"/>
                      </a:defRPr>
                    </a:pPr>
                    <a:r>
                      <a:rPr lang="en-US" dirty="0"/>
                      <a:t>5</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CBE-7E49-B6EF-FBC6F71577FE}"/>
                </c:ext>
              </c:extLst>
            </c:dLbl>
            <c:dLbl>
              <c:idx val="25"/>
              <c:layout>
                <c:manualLayout>
                  <c:x val="0.27869673517224924"/>
                  <c:y val="-0.37704918032786883"/>
                </c:manualLayout>
              </c:layout>
              <c:tx>
                <c:rich>
                  <a:bodyPr/>
                  <a:lstStyle/>
                  <a:p>
                    <a:pPr>
                      <a:defRPr sz="2400" b="1">
                        <a:latin typeface="Candara"/>
                        <a:cs typeface="Candara"/>
                      </a:defRPr>
                    </a:pPr>
                    <a:r>
                      <a:rPr lang="en-US" dirty="0"/>
                      <a:t>21</a:t>
                    </a:r>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BE-7E49-B6EF-FBC6F71577F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Sheet1!$A$1:$A$38</c:f>
              <c:strCache>
                <c:ptCount val="38"/>
                <c:pt idx="0">
                  <c:v>ME</c:v>
                </c:pt>
                <c:pt idx="1">
                  <c:v>KY</c:v>
                </c:pt>
                <c:pt idx="2">
                  <c:v>NH</c:v>
                </c:pt>
                <c:pt idx="3">
                  <c:v>AL</c:v>
                </c:pt>
                <c:pt idx="4">
                  <c:v>RI</c:v>
                </c:pt>
                <c:pt idx="5">
                  <c:v>NC</c:v>
                </c:pt>
                <c:pt idx="6">
                  <c:v>CO</c:v>
                </c:pt>
                <c:pt idx="7">
                  <c:v>UT</c:v>
                </c:pt>
                <c:pt idx="8">
                  <c:v>VA</c:v>
                </c:pt>
                <c:pt idx="9">
                  <c:v>ID</c:v>
                </c:pt>
                <c:pt idx="10">
                  <c:v>VT</c:v>
                </c:pt>
                <c:pt idx="11">
                  <c:v>NE</c:v>
                </c:pt>
                <c:pt idx="12">
                  <c:v>TN</c:v>
                </c:pt>
                <c:pt idx="13">
                  <c:v>KS</c:v>
                </c:pt>
                <c:pt idx="14">
                  <c:v>MI</c:v>
                </c:pt>
                <c:pt idx="15">
                  <c:v>SD</c:v>
                </c:pt>
                <c:pt idx="16">
                  <c:v>TX</c:v>
                </c:pt>
                <c:pt idx="17">
                  <c:v>AR</c:v>
                </c:pt>
                <c:pt idx="18">
                  <c:v>WY</c:v>
                </c:pt>
                <c:pt idx="19">
                  <c:v>CT</c:v>
                </c:pt>
                <c:pt idx="20">
                  <c:v>HI</c:v>
                </c:pt>
                <c:pt idx="21">
                  <c:v>NY</c:v>
                </c:pt>
                <c:pt idx="22">
                  <c:v>MS</c:v>
                </c:pt>
                <c:pt idx="23">
                  <c:v>OK</c:v>
                </c:pt>
                <c:pt idx="24">
                  <c:v>WI</c:v>
                </c:pt>
                <c:pt idx="25">
                  <c:v>GA</c:v>
                </c:pt>
                <c:pt idx="26">
                  <c:v>DE</c:v>
                </c:pt>
                <c:pt idx="27">
                  <c:v>FL</c:v>
                </c:pt>
                <c:pt idx="28">
                  <c:v>DC</c:v>
                </c:pt>
                <c:pt idx="29">
                  <c:v>IN</c:v>
                </c:pt>
                <c:pt idx="30">
                  <c:v>MO</c:v>
                </c:pt>
                <c:pt idx="31">
                  <c:v>PA</c:v>
                </c:pt>
                <c:pt idx="32">
                  <c:v>MN</c:v>
                </c:pt>
                <c:pt idx="33">
                  <c:v>IL</c:v>
                </c:pt>
                <c:pt idx="34">
                  <c:v>NV</c:v>
                </c:pt>
                <c:pt idx="35">
                  <c:v>LA</c:v>
                </c:pt>
                <c:pt idx="36">
                  <c:v>OH</c:v>
                </c:pt>
                <c:pt idx="37">
                  <c:v>NJ</c:v>
                </c:pt>
              </c:strCache>
            </c:strRef>
          </c:cat>
          <c:val>
            <c:numRef>
              <c:f>Sheet1!$B$1:$B$38</c:f>
              <c:numCache>
                <c:formatCode>0.0</c:formatCode>
                <c:ptCount val="38"/>
                <c:pt idx="0">
                  <c:v>5.4493243243243246</c:v>
                </c:pt>
                <c:pt idx="1">
                  <c:v>6.1874999999999991</c:v>
                </c:pt>
                <c:pt idx="2">
                  <c:v>7.4853896103896131</c:v>
                </c:pt>
                <c:pt idx="3">
                  <c:v>8.25</c:v>
                </c:pt>
                <c:pt idx="4">
                  <c:v>8.3269230769230766</c:v>
                </c:pt>
                <c:pt idx="5">
                  <c:v>8.3874999999999975</c:v>
                </c:pt>
                <c:pt idx="6">
                  <c:v>9.283333333333335</c:v>
                </c:pt>
                <c:pt idx="7">
                  <c:v>9.4166666666666696</c:v>
                </c:pt>
                <c:pt idx="8">
                  <c:v>9.4285714285714288</c:v>
                </c:pt>
                <c:pt idx="9">
                  <c:v>9.6749999999999989</c:v>
                </c:pt>
                <c:pt idx="10">
                  <c:v>9.8453389830508495</c:v>
                </c:pt>
                <c:pt idx="11">
                  <c:v>9.8636363636363651</c:v>
                </c:pt>
                <c:pt idx="12">
                  <c:v>10.562500000000002</c:v>
                </c:pt>
                <c:pt idx="13">
                  <c:v>10.779411764705882</c:v>
                </c:pt>
                <c:pt idx="14">
                  <c:v>11</c:v>
                </c:pt>
                <c:pt idx="15">
                  <c:v>11.46</c:v>
                </c:pt>
                <c:pt idx="16">
                  <c:v>11.869565217391305</c:v>
                </c:pt>
                <c:pt idx="17">
                  <c:v>12.1</c:v>
                </c:pt>
                <c:pt idx="18">
                  <c:v>12.238095238095239</c:v>
                </c:pt>
                <c:pt idx="19">
                  <c:v>12.403846153846155</c:v>
                </c:pt>
                <c:pt idx="20">
                  <c:v>12.722222222222221</c:v>
                </c:pt>
                <c:pt idx="21">
                  <c:v>13.6</c:v>
                </c:pt>
                <c:pt idx="22">
                  <c:v>13.733333333333334</c:v>
                </c:pt>
                <c:pt idx="23">
                  <c:v>14.118478260869564</c:v>
                </c:pt>
                <c:pt idx="24">
                  <c:v>14.431034482758621</c:v>
                </c:pt>
                <c:pt idx="25">
                  <c:v>14.941756756756755</c:v>
                </c:pt>
                <c:pt idx="26">
                  <c:v>15.141666666666664</c:v>
                </c:pt>
                <c:pt idx="27">
                  <c:v>15.568965517241379</c:v>
                </c:pt>
                <c:pt idx="28">
                  <c:v>15.8</c:v>
                </c:pt>
                <c:pt idx="29">
                  <c:v>16.080000000000002</c:v>
                </c:pt>
                <c:pt idx="30">
                  <c:v>16.5</c:v>
                </c:pt>
                <c:pt idx="31">
                  <c:v>16.581081081081077</c:v>
                </c:pt>
                <c:pt idx="32">
                  <c:v>16.761904761904766</c:v>
                </c:pt>
                <c:pt idx="33">
                  <c:v>18.100000000000001</c:v>
                </c:pt>
                <c:pt idx="34">
                  <c:v>18.166666666666668</c:v>
                </c:pt>
                <c:pt idx="35">
                  <c:v>20</c:v>
                </c:pt>
                <c:pt idx="36">
                  <c:v>20.337719298245609</c:v>
                </c:pt>
                <c:pt idx="37">
                  <c:v>20.5</c:v>
                </c:pt>
              </c:numCache>
            </c:numRef>
          </c:val>
          <c:extLst>
            <c:ext xmlns:c16="http://schemas.microsoft.com/office/drawing/2014/chart" uri="{C3380CC4-5D6E-409C-BE32-E72D297353CC}">
              <c16:uniqueId val="{00000002-8CBE-7E49-B6EF-FBC6F71577FE}"/>
            </c:ext>
          </c:extLst>
        </c:ser>
        <c:dLbls>
          <c:showLegendKey val="0"/>
          <c:showVal val="0"/>
          <c:showCatName val="0"/>
          <c:showSerName val="0"/>
          <c:showPercent val="0"/>
          <c:showBubbleSize val="0"/>
        </c:dLbls>
        <c:gapWidth val="50"/>
        <c:overlap val="100"/>
        <c:axId val="-1379226560"/>
        <c:axId val="-1379224768"/>
      </c:barChart>
      <c:catAx>
        <c:axId val="-1379226560"/>
        <c:scaling>
          <c:orientation val="minMax"/>
        </c:scaling>
        <c:delete val="0"/>
        <c:axPos val="b"/>
        <c:numFmt formatCode="General" sourceLinked="1"/>
        <c:majorTickMark val="out"/>
        <c:minorTickMark val="none"/>
        <c:tickLblPos val="nextTo"/>
        <c:txPr>
          <a:bodyPr/>
          <a:lstStyle/>
          <a:p>
            <a:pPr>
              <a:defRPr sz="1200" b="1"/>
            </a:pPr>
            <a:endParaRPr lang="en-US"/>
          </a:p>
        </c:txPr>
        <c:crossAx val="-1379224768"/>
        <c:crosses val="autoZero"/>
        <c:auto val="1"/>
        <c:lblAlgn val="ctr"/>
        <c:lblOffset val="100"/>
        <c:noMultiLvlLbl val="0"/>
      </c:catAx>
      <c:valAx>
        <c:axId val="-1379224768"/>
        <c:scaling>
          <c:orientation val="minMax"/>
          <c:max val="30"/>
          <c:min val="0"/>
        </c:scaling>
        <c:delete val="0"/>
        <c:axPos val="l"/>
        <c:majorGridlines>
          <c:spPr>
            <a:ln w="3166">
              <a:solidFill>
                <a:srgbClr val="808080"/>
              </a:solidFill>
              <a:prstDash val="solid"/>
            </a:ln>
          </c:spPr>
        </c:majorGridlines>
        <c:numFmt formatCode="0" sourceLinked="0"/>
        <c:majorTickMark val="out"/>
        <c:minorTickMark val="none"/>
        <c:tickLblPos val="nextTo"/>
        <c:spPr>
          <a:ln w="3166">
            <a:solidFill>
              <a:srgbClr val="808080"/>
            </a:solidFill>
            <a:prstDash val="solid"/>
          </a:ln>
        </c:spPr>
        <c:txPr>
          <a:bodyPr/>
          <a:lstStyle/>
          <a:p>
            <a:pPr>
              <a:defRPr sz="2800" b="1">
                <a:latin typeface="Candara"/>
                <a:cs typeface="Candara"/>
              </a:defRPr>
            </a:pPr>
            <a:endParaRPr lang="en-US"/>
          </a:p>
        </c:txPr>
        <c:crossAx val="-1379226560"/>
        <c:crosses val="autoZero"/>
        <c:crossBetween val="between"/>
        <c:majorUnit val="10"/>
        <c:minorUnit val="0.1"/>
      </c:valAx>
      <c:spPr>
        <a:noFill/>
        <a:ln w="25326">
          <a:noFill/>
        </a:ln>
      </c:spPr>
    </c:plotArea>
    <c:plotVisOnly val="1"/>
    <c:dispBlanksAs val="gap"/>
    <c:showDLblsOverMax val="0"/>
  </c:chart>
  <c:spPr>
    <a:noFill/>
    <a:ln w="3166">
      <a:noFill/>
      <a:prstDash val="solid"/>
    </a:ln>
  </c:spPr>
  <c:txPr>
    <a:bodyPr/>
    <a:lstStyle/>
    <a:p>
      <a:pPr>
        <a:defRPr sz="17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Sheet1!$A$2</c:f>
              <c:strCache>
                <c:ptCount val="1"/>
                <c:pt idx="0">
                  <c:v>Employment</c:v>
                </c:pt>
              </c:strCache>
            </c:strRef>
          </c:tx>
          <c:spPr>
            <a:ln w="69850"/>
          </c:spPr>
          <c:marker>
            <c:symbol val="none"/>
          </c:marker>
          <c:cat>
            <c:strRef>
              <c:f>Sheet1!$B$1:$Q$1</c:f>
              <c:strCach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strCache>
            </c:strRef>
          </c:cat>
          <c:val>
            <c:numRef>
              <c:f>Sheet1!$B$2:$Q$2</c:f>
              <c:numCache>
                <c:formatCode>#,##0</c:formatCode>
                <c:ptCount val="16"/>
                <c:pt idx="0">
                  <c:v>25878</c:v>
                </c:pt>
                <c:pt idx="1">
                  <c:v>22961</c:v>
                </c:pt>
                <c:pt idx="2">
                  <c:v>22634</c:v>
                </c:pt>
                <c:pt idx="3">
                  <c:v>22318</c:v>
                </c:pt>
                <c:pt idx="4">
                  <c:v>22361</c:v>
                </c:pt>
                <c:pt idx="5" formatCode="General">
                  <c:v>21591</c:v>
                </c:pt>
                <c:pt idx="6" formatCode="0">
                  <c:v>20939</c:v>
                </c:pt>
                <c:pt idx="7" formatCode="0">
                  <c:v>17326</c:v>
                </c:pt>
                <c:pt idx="8" formatCode="0">
                  <c:v>15583</c:v>
                </c:pt>
                <c:pt idx="9" formatCode="0">
                  <c:v>15908</c:v>
                </c:pt>
                <c:pt idx="10" formatCode="0">
                  <c:v>15898</c:v>
                </c:pt>
                <c:pt idx="11" formatCode="0">
                  <c:v>16367</c:v>
                </c:pt>
                <c:pt idx="12" formatCode="0">
                  <c:v>17000</c:v>
                </c:pt>
                <c:pt idx="13" formatCode="0">
                  <c:v>18116</c:v>
                </c:pt>
                <c:pt idx="14" formatCode="General">
                  <c:v>18383</c:v>
                </c:pt>
                <c:pt idx="15" formatCode="General">
                  <c:v>17512</c:v>
                </c:pt>
              </c:numCache>
            </c:numRef>
          </c:val>
          <c:smooth val="0"/>
          <c:extLst>
            <c:ext xmlns:c16="http://schemas.microsoft.com/office/drawing/2014/chart" uri="{C3380CC4-5D6E-409C-BE32-E72D297353CC}">
              <c16:uniqueId val="{00000000-D03E-D540-8401-3BA8E59EF48B}"/>
            </c:ext>
          </c:extLst>
        </c:ser>
        <c:ser>
          <c:idx val="1"/>
          <c:order val="1"/>
          <c:tx>
            <c:strRef>
              <c:f>Sheet1!$A$3</c:f>
              <c:strCache>
                <c:ptCount val="1"/>
                <c:pt idx="0">
                  <c:v>Total closures</c:v>
                </c:pt>
              </c:strCache>
            </c:strRef>
          </c:tx>
          <c:spPr>
            <a:ln w="76200"/>
          </c:spPr>
          <c:marker>
            <c:symbol val="none"/>
          </c:marker>
          <c:cat>
            <c:strRef>
              <c:f>Sheet1!$B$1:$Q$1</c:f>
              <c:strCach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strCache>
            </c:strRef>
          </c:cat>
          <c:val>
            <c:numRef>
              <c:f>Sheet1!$B$3:$Q$3</c:f>
              <c:numCache>
                <c:formatCode>#,##0</c:formatCode>
                <c:ptCount val="16"/>
                <c:pt idx="0">
                  <c:v>59865</c:v>
                </c:pt>
                <c:pt idx="1">
                  <c:v>57745</c:v>
                </c:pt>
                <c:pt idx="2">
                  <c:v>57113</c:v>
                </c:pt>
                <c:pt idx="3">
                  <c:v>56332</c:v>
                </c:pt>
                <c:pt idx="4">
                  <c:v>56487</c:v>
                </c:pt>
                <c:pt idx="5">
                  <c:v>53620</c:v>
                </c:pt>
                <c:pt idx="6">
                  <c:v>53974</c:v>
                </c:pt>
                <c:pt idx="7">
                  <c:v>49382</c:v>
                </c:pt>
                <c:pt idx="8">
                  <c:v>49697</c:v>
                </c:pt>
                <c:pt idx="9">
                  <c:v>47812</c:v>
                </c:pt>
                <c:pt idx="10">
                  <c:v>46672</c:v>
                </c:pt>
                <c:pt idx="11">
                  <c:v>48847</c:v>
                </c:pt>
                <c:pt idx="12">
                  <c:v>45443</c:v>
                </c:pt>
                <c:pt idx="13" formatCode="General">
                  <c:v>47390</c:v>
                </c:pt>
                <c:pt idx="14" formatCode="General">
                  <c:v>47595</c:v>
                </c:pt>
                <c:pt idx="15" formatCode="General">
                  <c:v>51522</c:v>
                </c:pt>
              </c:numCache>
            </c:numRef>
          </c:val>
          <c:smooth val="0"/>
          <c:extLst>
            <c:ext xmlns:c16="http://schemas.microsoft.com/office/drawing/2014/chart" uri="{C3380CC4-5D6E-409C-BE32-E72D297353CC}">
              <c16:uniqueId val="{00000001-D03E-D540-8401-3BA8E59EF48B}"/>
            </c:ext>
          </c:extLst>
        </c:ser>
        <c:ser>
          <c:idx val="2"/>
          <c:order val="2"/>
          <c:tx>
            <c:strRef>
              <c:f>Sheet1!$A$4</c:f>
              <c:strCache>
                <c:ptCount val="1"/>
              </c:strCache>
            </c:strRef>
          </c:tx>
          <c:marker>
            <c:symbol val="none"/>
          </c:marker>
          <c:cat>
            <c:strRef>
              <c:f>Sheet1!$B$1:$Q$1</c:f>
              <c:strCach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strCache>
            </c:strRef>
          </c:cat>
          <c:val>
            <c:numRef>
              <c:f>Sheet1!$B$4:$Q$4</c:f>
              <c:numCache>
                <c:formatCode>General</c:formatCode>
                <c:ptCount val="16"/>
              </c:numCache>
            </c:numRef>
          </c:val>
          <c:smooth val="0"/>
          <c:extLst>
            <c:ext xmlns:c16="http://schemas.microsoft.com/office/drawing/2014/chart" uri="{C3380CC4-5D6E-409C-BE32-E72D297353CC}">
              <c16:uniqueId val="{00000002-D03E-D540-8401-3BA8E59EF48B}"/>
            </c:ext>
          </c:extLst>
        </c:ser>
        <c:dLbls>
          <c:showLegendKey val="0"/>
          <c:showVal val="0"/>
          <c:showCatName val="0"/>
          <c:showSerName val="0"/>
          <c:showPercent val="0"/>
          <c:showBubbleSize val="0"/>
        </c:dLbls>
        <c:smooth val="0"/>
        <c:axId val="1061041984"/>
        <c:axId val="1060961280"/>
      </c:lineChart>
      <c:catAx>
        <c:axId val="1061041984"/>
        <c:scaling>
          <c:orientation val="minMax"/>
        </c:scaling>
        <c:delete val="0"/>
        <c:axPos val="b"/>
        <c:numFmt formatCode="General" sourceLinked="0"/>
        <c:majorTickMark val="out"/>
        <c:minorTickMark val="none"/>
        <c:tickLblPos val="nextTo"/>
        <c:txPr>
          <a:bodyPr/>
          <a:lstStyle/>
          <a:p>
            <a:pPr>
              <a:defRPr sz="1800" b="1"/>
            </a:pPr>
            <a:endParaRPr lang="en-US"/>
          </a:p>
        </c:txPr>
        <c:crossAx val="1060961280"/>
        <c:crosses val="autoZero"/>
        <c:auto val="1"/>
        <c:lblAlgn val="ctr"/>
        <c:lblOffset val="100"/>
        <c:noMultiLvlLbl val="0"/>
      </c:catAx>
      <c:valAx>
        <c:axId val="1060961280"/>
        <c:scaling>
          <c:orientation val="minMax"/>
          <c:max val="60000"/>
        </c:scaling>
        <c:delete val="0"/>
        <c:axPos val="l"/>
        <c:majorGridlines/>
        <c:numFmt formatCode="#,##0" sourceLinked="0"/>
        <c:majorTickMark val="out"/>
        <c:minorTickMark val="none"/>
        <c:tickLblPos val="nextTo"/>
        <c:crossAx val="1061041984"/>
        <c:crosses val="autoZero"/>
        <c:crossBetween val="between"/>
      </c:valAx>
      <c:spPr>
        <a:noFill/>
        <a:ln>
          <a:noFill/>
        </a:ln>
        <a:effectLst/>
      </c:spPr>
    </c:plotArea>
    <c:plotVisOnly val="1"/>
    <c:dispBlanksAs val="gap"/>
    <c:showDLblsOverMax val="0"/>
  </c:chart>
  <c:spPr>
    <a:noFill/>
    <a:ln>
      <a:noFill/>
    </a:ln>
  </c:spPr>
  <c:txPr>
    <a:bodyPr/>
    <a:lstStyle/>
    <a:p>
      <a:pPr>
        <a:defRPr sz="2400">
          <a:latin typeface="Candara"/>
          <a:cs typeface="Candara"/>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9.0942087100223598E-2"/>
          <c:y val="4.4335316042132901E-2"/>
          <c:w val="0.89825544376397404"/>
          <c:h val="0.78630536749858504"/>
        </c:manualLayout>
      </c:layout>
      <c:barChart>
        <c:barDir val="col"/>
        <c:grouping val="stacked"/>
        <c:varyColors val="0"/>
        <c:ser>
          <c:idx val="0"/>
          <c:order val="0"/>
          <c:tx>
            <c:strRef>
              <c:f>Sheet1!$B$1</c:f>
              <c:strCache>
                <c:ptCount val="1"/>
                <c:pt idx="0">
                  <c:v>Individuals with an ID</c:v>
                </c:pt>
              </c:strCache>
            </c:strRef>
          </c:tx>
          <c:invertIfNegative val="0"/>
          <c:cat>
            <c:strRef>
              <c:f>Sheet1!$A$2:$A$52</c:f>
              <c:strCache>
                <c:ptCount val="51"/>
                <c:pt idx="0">
                  <c:v>MA</c:v>
                </c:pt>
                <c:pt idx="1">
                  <c:v>SC</c:v>
                </c:pt>
                <c:pt idx="2">
                  <c:v>UT</c:v>
                </c:pt>
                <c:pt idx="3">
                  <c:v>NM</c:v>
                </c:pt>
                <c:pt idx="4">
                  <c:v>AR</c:v>
                </c:pt>
                <c:pt idx="5">
                  <c:v>NJ</c:v>
                </c:pt>
                <c:pt idx="6">
                  <c:v>AK</c:v>
                </c:pt>
                <c:pt idx="7">
                  <c:v>NY</c:v>
                </c:pt>
                <c:pt idx="8">
                  <c:v>TX</c:v>
                </c:pt>
                <c:pt idx="9">
                  <c:v>ID</c:v>
                </c:pt>
                <c:pt idx="10">
                  <c:v>NH</c:v>
                </c:pt>
                <c:pt idx="11">
                  <c:v>CA</c:v>
                </c:pt>
                <c:pt idx="12">
                  <c:v>AZ</c:v>
                </c:pt>
                <c:pt idx="13">
                  <c:v>WY</c:v>
                </c:pt>
                <c:pt idx="14">
                  <c:v>LA</c:v>
                </c:pt>
                <c:pt idx="15">
                  <c:v>MT</c:v>
                </c:pt>
                <c:pt idx="16">
                  <c:v>NV</c:v>
                </c:pt>
                <c:pt idx="17">
                  <c:v>PA</c:v>
                </c:pt>
                <c:pt idx="18">
                  <c:v>DE</c:v>
                </c:pt>
                <c:pt idx="19">
                  <c:v>MI</c:v>
                </c:pt>
                <c:pt idx="20">
                  <c:v>NE</c:v>
                </c:pt>
                <c:pt idx="21">
                  <c:v>HI</c:v>
                </c:pt>
                <c:pt idx="22">
                  <c:v>MS</c:v>
                </c:pt>
                <c:pt idx="23">
                  <c:v>FL</c:v>
                </c:pt>
                <c:pt idx="24">
                  <c:v>VT</c:v>
                </c:pt>
                <c:pt idx="25">
                  <c:v>ME</c:v>
                </c:pt>
                <c:pt idx="26">
                  <c:v>IL</c:v>
                </c:pt>
                <c:pt idx="27">
                  <c:v>WA</c:v>
                </c:pt>
                <c:pt idx="28">
                  <c:v>WV</c:v>
                </c:pt>
                <c:pt idx="29">
                  <c:v>KY</c:v>
                </c:pt>
                <c:pt idx="30">
                  <c:v>KS</c:v>
                </c:pt>
                <c:pt idx="31">
                  <c:v>DC</c:v>
                </c:pt>
                <c:pt idx="32">
                  <c:v>RI</c:v>
                </c:pt>
                <c:pt idx="33">
                  <c:v>OK</c:v>
                </c:pt>
                <c:pt idx="34">
                  <c:v>ND</c:v>
                </c:pt>
                <c:pt idx="35">
                  <c:v>MD</c:v>
                </c:pt>
                <c:pt idx="36">
                  <c:v>MN</c:v>
                </c:pt>
                <c:pt idx="37">
                  <c:v>SD</c:v>
                </c:pt>
                <c:pt idx="38">
                  <c:v>WI</c:v>
                </c:pt>
                <c:pt idx="39">
                  <c:v>CT</c:v>
                </c:pt>
                <c:pt idx="40">
                  <c:v>AL</c:v>
                </c:pt>
                <c:pt idx="41">
                  <c:v>CO</c:v>
                </c:pt>
                <c:pt idx="42">
                  <c:v>IN</c:v>
                </c:pt>
                <c:pt idx="43">
                  <c:v>OR</c:v>
                </c:pt>
                <c:pt idx="44">
                  <c:v>GA</c:v>
                </c:pt>
                <c:pt idx="45">
                  <c:v>MO</c:v>
                </c:pt>
                <c:pt idx="46">
                  <c:v>IA</c:v>
                </c:pt>
                <c:pt idx="47">
                  <c:v>VA</c:v>
                </c:pt>
                <c:pt idx="48">
                  <c:v>TN</c:v>
                </c:pt>
                <c:pt idx="49">
                  <c:v>OH</c:v>
                </c:pt>
                <c:pt idx="50">
                  <c:v>NC</c:v>
                </c:pt>
              </c:strCache>
            </c:strRef>
          </c:cat>
          <c:val>
            <c:numRef>
              <c:f>Sheet1!$B$2:$B$52</c:f>
              <c:numCache>
                <c:formatCode>0.0%</c:formatCode>
                <c:ptCount val="51"/>
                <c:pt idx="0">
                  <c:v>2.7117229870671673E-2</c:v>
                </c:pt>
                <c:pt idx="1">
                  <c:v>4.3901317805700273E-2</c:v>
                </c:pt>
                <c:pt idx="2">
                  <c:v>4.4444444444444446E-2</c:v>
                </c:pt>
                <c:pt idx="3">
                  <c:v>4.5501197399931574E-2</c:v>
                </c:pt>
                <c:pt idx="4">
                  <c:v>4.6062210456651223E-2</c:v>
                </c:pt>
                <c:pt idx="5">
                  <c:v>4.7341664901503919E-2</c:v>
                </c:pt>
                <c:pt idx="6">
                  <c:v>4.9553208773354993E-2</c:v>
                </c:pt>
                <c:pt idx="7">
                  <c:v>5.1454598883338233E-2</c:v>
                </c:pt>
                <c:pt idx="8">
                  <c:v>5.4592720970537259E-2</c:v>
                </c:pt>
                <c:pt idx="9">
                  <c:v>5.5542857142857144E-2</c:v>
                </c:pt>
                <c:pt idx="10">
                  <c:v>5.7270916334661352E-2</c:v>
                </c:pt>
                <c:pt idx="11">
                  <c:v>6.5811844715216769E-2</c:v>
                </c:pt>
                <c:pt idx="12">
                  <c:v>6.7315026697177732E-2</c:v>
                </c:pt>
                <c:pt idx="13">
                  <c:v>6.755805770584096E-2</c:v>
                </c:pt>
                <c:pt idx="14">
                  <c:v>7.0446735395189003E-2</c:v>
                </c:pt>
                <c:pt idx="15">
                  <c:v>7.2232089994079332E-2</c:v>
                </c:pt>
                <c:pt idx="16">
                  <c:v>7.3631840796019907E-2</c:v>
                </c:pt>
                <c:pt idx="17">
                  <c:v>7.4041541800144675E-2</c:v>
                </c:pt>
                <c:pt idx="18">
                  <c:v>7.7275038129130655E-2</c:v>
                </c:pt>
                <c:pt idx="19">
                  <c:v>7.781529878138306E-2</c:v>
                </c:pt>
                <c:pt idx="20">
                  <c:v>7.8536471684921935E-2</c:v>
                </c:pt>
                <c:pt idx="21">
                  <c:v>7.9041916167664678E-2</c:v>
                </c:pt>
                <c:pt idx="22">
                  <c:v>7.9829276003793873E-2</c:v>
                </c:pt>
                <c:pt idx="23">
                  <c:v>8.0350893565395917E-2</c:v>
                </c:pt>
                <c:pt idx="24">
                  <c:v>8.4153699587170533E-2</c:v>
                </c:pt>
                <c:pt idx="25">
                  <c:v>8.4578928180823909E-2</c:v>
                </c:pt>
                <c:pt idx="26">
                  <c:v>8.5058757694459988E-2</c:v>
                </c:pt>
                <c:pt idx="27">
                  <c:v>8.7743910215533738E-2</c:v>
                </c:pt>
                <c:pt idx="28">
                  <c:v>9.0498710232158205E-2</c:v>
                </c:pt>
                <c:pt idx="29">
                  <c:v>9.1361256544502611E-2</c:v>
                </c:pt>
                <c:pt idx="30">
                  <c:v>9.2045108198719902E-2</c:v>
                </c:pt>
                <c:pt idx="31">
                  <c:v>9.2864125122189639E-2</c:v>
                </c:pt>
                <c:pt idx="32">
                  <c:v>9.3101343101343104E-2</c:v>
                </c:pt>
                <c:pt idx="33">
                  <c:v>9.4743036484896043E-2</c:v>
                </c:pt>
                <c:pt idx="34">
                  <c:v>9.6551724137931033E-2</c:v>
                </c:pt>
                <c:pt idx="35">
                  <c:v>0.10128242494899446</c:v>
                </c:pt>
                <c:pt idx="36">
                  <c:v>0.10254803675856307</c:v>
                </c:pt>
                <c:pt idx="37">
                  <c:v>0.11051606621226874</c:v>
                </c:pt>
                <c:pt idx="38">
                  <c:v>0.11142596903147454</c:v>
                </c:pt>
                <c:pt idx="39">
                  <c:v>0.11625848332841546</c:v>
                </c:pt>
                <c:pt idx="40">
                  <c:v>0.11706689536878216</c:v>
                </c:pt>
                <c:pt idx="41">
                  <c:v>0.12219043727012668</c:v>
                </c:pt>
                <c:pt idx="42">
                  <c:v>0.12247868579746309</c:v>
                </c:pt>
                <c:pt idx="43">
                  <c:v>0.12861765234585656</c:v>
                </c:pt>
                <c:pt idx="44">
                  <c:v>0.13112594414192869</c:v>
                </c:pt>
                <c:pt idx="45">
                  <c:v>0.13834528192210813</c:v>
                </c:pt>
                <c:pt idx="46">
                  <c:v>0.15186915887850466</c:v>
                </c:pt>
                <c:pt idx="47">
                  <c:v>0.15586034912718205</c:v>
                </c:pt>
                <c:pt idx="48">
                  <c:v>0.16459830176355322</c:v>
                </c:pt>
                <c:pt idx="49">
                  <c:v>0.1748523792983675</c:v>
                </c:pt>
                <c:pt idx="50">
                  <c:v>0.22043651822282129</c:v>
                </c:pt>
              </c:numCache>
            </c:numRef>
          </c:val>
          <c:extLst>
            <c:ext xmlns:c16="http://schemas.microsoft.com/office/drawing/2014/chart" uri="{C3380CC4-5D6E-409C-BE32-E72D297353CC}">
              <c16:uniqueId val="{00000000-E629-C847-B694-C763D1C8509E}"/>
            </c:ext>
          </c:extLst>
        </c:ser>
        <c:dLbls>
          <c:showLegendKey val="0"/>
          <c:showVal val="0"/>
          <c:showCatName val="0"/>
          <c:showSerName val="0"/>
          <c:showPercent val="0"/>
          <c:showBubbleSize val="0"/>
        </c:dLbls>
        <c:gapWidth val="50"/>
        <c:overlap val="100"/>
        <c:axId val="-183999056"/>
        <c:axId val="-183997008"/>
      </c:barChart>
      <c:catAx>
        <c:axId val="-183999056"/>
        <c:scaling>
          <c:orientation val="minMax"/>
        </c:scaling>
        <c:delete val="0"/>
        <c:axPos val="b"/>
        <c:numFmt formatCode="General" sourceLinked="0"/>
        <c:majorTickMark val="out"/>
        <c:minorTickMark val="none"/>
        <c:tickLblPos val="nextTo"/>
        <c:txPr>
          <a:bodyPr rot="5400000" vert="horz"/>
          <a:lstStyle/>
          <a:p>
            <a:pPr>
              <a:defRPr sz="900" b="1" i="0"/>
            </a:pPr>
            <a:endParaRPr lang="en-US"/>
          </a:p>
        </c:txPr>
        <c:crossAx val="-183997008"/>
        <c:crosses val="autoZero"/>
        <c:auto val="1"/>
        <c:lblAlgn val="ctr"/>
        <c:lblOffset val="100"/>
        <c:noMultiLvlLbl val="0"/>
      </c:catAx>
      <c:valAx>
        <c:axId val="-183997008"/>
        <c:scaling>
          <c:orientation val="minMax"/>
          <c:max val="0.30000000000000004"/>
        </c:scaling>
        <c:delete val="0"/>
        <c:axPos val="l"/>
        <c:majorGridlines/>
        <c:numFmt formatCode="0%" sourceLinked="0"/>
        <c:majorTickMark val="out"/>
        <c:minorTickMark val="none"/>
        <c:tickLblPos val="nextTo"/>
        <c:crossAx val="-183999056"/>
        <c:crosses val="autoZero"/>
        <c:crossBetween val="between"/>
        <c:majorUnit val="0.1"/>
        <c:minorUnit val="0.1"/>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overlay val="0"/>
    </c:title>
    <c:autoTitleDeleted val="0"/>
    <c:plotArea>
      <c:layout>
        <c:manualLayout>
          <c:layoutTarget val="inner"/>
          <c:xMode val="edge"/>
          <c:yMode val="edge"/>
          <c:x val="9.6911476974469099E-2"/>
          <c:y val="5.6097380572491203E-2"/>
          <c:w val="0.80907015032211882"/>
          <c:h val="0.79195860282511399"/>
        </c:manualLayout>
      </c:layout>
      <c:lineChart>
        <c:grouping val="standard"/>
        <c:varyColors val="0"/>
        <c:ser>
          <c:idx val="0"/>
          <c:order val="0"/>
          <c:tx>
            <c:strRef>
              <c:f>Sheet1!$A$2</c:f>
              <c:strCache>
                <c:ptCount val="1"/>
                <c:pt idx="0">
                  <c:v>Nation</c:v>
                </c:pt>
              </c:strCache>
            </c:strRef>
          </c:tx>
          <c:spPr>
            <a:ln w="101600"/>
          </c:spPr>
          <c:marker>
            <c:symbol val="none"/>
          </c:marker>
          <c:cat>
            <c:strRef>
              <c:f>Sheet1!$B$1:$AC$1</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strCache>
            </c:strRef>
          </c:cat>
          <c:val>
            <c:numRef>
              <c:f>Sheet1!$B$2:$AC$2</c:f>
              <c:numCache>
                <c:formatCode>0</c:formatCode>
                <c:ptCount val="28"/>
                <c:pt idx="0">
                  <c:v>5384</c:v>
                </c:pt>
                <c:pt idx="1">
                  <c:v>6545</c:v>
                </c:pt>
                <c:pt idx="2">
                  <c:v>7813</c:v>
                </c:pt>
                <c:pt idx="3">
                  <c:v>8629</c:v>
                </c:pt>
                <c:pt idx="4">
                  <c:v>9484</c:v>
                </c:pt>
                <c:pt idx="5">
                  <c:v>9940</c:v>
                </c:pt>
                <c:pt idx="6">
                  <c:v>9799</c:v>
                </c:pt>
                <c:pt idx="7">
                  <c:v>9637</c:v>
                </c:pt>
                <c:pt idx="8">
                  <c:v>9301</c:v>
                </c:pt>
                <c:pt idx="9">
                  <c:v>9520</c:v>
                </c:pt>
                <c:pt idx="10">
                  <c:v>9402</c:v>
                </c:pt>
                <c:pt idx="11">
                  <c:v>8798</c:v>
                </c:pt>
                <c:pt idx="12">
                  <c:v>8047</c:v>
                </c:pt>
                <c:pt idx="13">
                  <c:v>7604</c:v>
                </c:pt>
                <c:pt idx="14">
                  <c:v>6874</c:v>
                </c:pt>
                <c:pt idx="15">
                  <c:v>6310</c:v>
                </c:pt>
                <c:pt idx="16">
                  <c:v>5650</c:v>
                </c:pt>
                <c:pt idx="17">
                  <c:v>5161</c:v>
                </c:pt>
                <c:pt idx="18">
                  <c:v>4572</c:v>
                </c:pt>
                <c:pt idx="19">
                  <c:v>3862</c:v>
                </c:pt>
                <c:pt idx="20">
                  <c:v>3491</c:v>
                </c:pt>
                <c:pt idx="21">
                  <c:v>3339</c:v>
                </c:pt>
                <c:pt idx="22">
                  <c:v>3157</c:v>
                </c:pt>
                <c:pt idx="23">
                  <c:v>2971</c:v>
                </c:pt>
                <c:pt idx="24">
                  <c:v>3033</c:v>
                </c:pt>
                <c:pt idx="25">
                  <c:v>3176</c:v>
                </c:pt>
                <c:pt idx="26">
                  <c:v>3116</c:v>
                </c:pt>
                <c:pt idx="27">
                  <c:v>3065</c:v>
                </c:pt>
              </c:numCache>
            </c:numRef>
          </c:val>
          <c:smooth val="0"/>
          <c:extLst>
            <c:ext xmlns:c16="http://schemas.microsoft.com/office/drawing/2014/chart" uri="{C3380CC4-5D6E-409C-BE32-E72D297353CC}">
              <c16:uniqueId val="{00000002-74EC-7C46-ABE0-925595533EEB}"/>
            </c:ext>
          </c:extLst>
        </c:ser>
        <c:dLbls>
          <c:showLegendKey val="0"/>
          <c:showVal val="0"/>
          <c:showCatName val="0"/>
          <c:showSerName val="0"/>
          <c:showPercent val="0"/>
          <c:showBubbleSize val="0"/>
        </c:dLbls>
        <c:smooth val="0"/>
        <c:axId val="848369952"/>
        <c:axId val="848370480"/>
      </c:lineChart>
      <c:catAx>
        <c:axId val="848369952"/>
        <c:scaling>
          <c:orientation val="minMax"/>
        </c:scaling>
        <c:delete val="0"/>
        <c:axPos val="b"/>
        <c:numFmt formatCode="General" sourceLinked="0"/>
        <c:majorTickMark val="out"/>
        <c:minorTickMark val="none"/>
        <c:tickLblPos val="nextTo"/>
        <c:txPr>
          <a:bodyPr/>
          <a:lstStyle/>
          <a:p>
            <a:pPr>
              <a:defRPr sz="1800" b="1"/>
            </a:pPr>
            <a:endParaRPr lang="en-US"/>
          </a:p>
        </c:txPr>
        <c:crossAx val="848370480"/>
        <c:crosses val="autoZero"/>
        <c:auto val="0"/>
        <c:lblAlgn val="ctr"/>
        <c:lblOffset val="100"/>
        <c:tickLblSkip val="3"/>
        <c:tickMarkSkip val="1"/>
        <c:noMultiLvlLbl val="0"/>
      </c:catAx>
      <c:valAx>
        <c:axId val="848370480"/>
        <c:scaling>
          <c:orientation val="minMax"/>
          <c:max val="15000"/>
        </c:scaling>
        <c:delete val="0"/>
        <c:axPos val="l"/>
        <c:majorGridlines/>
        <c:numFmt formatCode="#,##0" sourceLinked="0"/>
        <c:majorTickMark val="out"/>
        <c:minorTickMark val="none"/>
        <c:tickLblPos val="nextTo"/>
        <c:txPr>
          <a:bodyPr/>
          <a:lstStyle/>
          <a:p>
            <a:pPr>
              <a:defRPr b="1"/>
            </a:pPr>
            <a:endParaRPr lang="en-US"/>
          </a:p>
        </c:txPr>
        <c:crossAx val="848369952"/>
        <c:crosses val="autoZero"/>
        <c:crossBetween val="between"/>
        <c:majorUnit val="5000"/>
      </c:valAx>
      <c:spPr>
        <a:noFill/>
        <a:ln>
          <a:noFill/>
        </a:ln>
        <a:effectLst/>
      </c:spPr>
    </c:plotArea>
    <c:plotVisOnly val="1"/>
    <c:dispBlanksAs val="gap"/>
    <c:showDLblsOverMax val="0"/>
  </c:chart>
  <c:spPr>
    <a:noFill/>
    <a:ln>
      <a:noFill/>
    </a:ln>
  </c:spPr>
  <c:txPr>
    <a:bodyPr/>
    <a:lstStyle/>
    <a:p>
      <a:pPr>
        <a:defRPr sz="2400">
          <a:latin typeface="Candara"/>
          <a:cs typeface="Candara"/>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429874311349699"/>
          <c:y val="4.3478351708298203E-2"/>
          <c:w val="0.79153489693067003"/>
          <c:h val="0.80611646491949696"/>
        </c:manualLayout>
      </c:layout>
      <c:areaChart>
        <c:grouping val="stacked"/>
        <c:varyColors val="0"/>
        <c:ser>
          <c:idx val="0"/>
          <c:order val="0"/>
          <c:tx>
            <c:strRef>
              <c:f>Sheet1!$A$8:$C$8</c:f>
              <c:strCache>
                <c:ptCount val="3"/>
                <c:pt idx="0">
                  <c:v>integrated employment</c:v>
                </c:pt>
                <c:pt idx="1">
                  <c:v>33,049</c:v>
                </c:pt>
                <c:pt idx="2">
                  <c:v>43246</c:v>
                </c:pt>
              </c:strCache>
            </c:strRef>
          </c:tx>
          <c:spPr>
            <a:solidFill>
              <a:srgbClr val="9BBB59">
                <a:lumMod val="60000"/>
                <a:lumOff val="40000"/>
              </a:srgbClr>
            </a:solidFill>
            <a:ln>
              <a:solidFill>
                <a:sysClr val="windowText" lastClr="000000"/>
              </a:solidFill>
            </a:ln>
          </c:spPr>
          <c:cat>
            <c:numRef>
              <c:f>Sheet1!$D$7:$AE$7</c:f>
              <c:numCache>
                <c:formatCode>General</c:formatCode>
                <c:ptCount val="28"/>
                <c:pt idx="0">
                  <c:v>1990</c:v>
                </c:pt>
                <c:pt idx="3">
                  <c:v>1993</c:v>
                </c:pt>
                <c:pt idx="9">
                  <c:v>1999</c:v>
                </c:pt>
                <c:pt idx="14">
                  <c:v>2004</c:v>
                </c:pt>
                <c:pt idx="18">
                  <c:v>2008</c:v>
                </c:pt>
                <c:pt idx="22">
                  <c:v>2012</c:v>
                </c:pt>
                <c:pt idx="27">
                  <c:v>2017</c:v>
                </c:pt>
              </c:numCache>
            </c:numRef>
          </c:cat>
          <c:val>
            <c:numRef>
              <c:f>Sheet1!$D$8:$AE$8</c:f>
              <c:numCache>
                <c:formatCode>0</c:formatCode>
                <c:ptCount val="28"/>
                <c:pt idx="0" formatCode="#,##0">
                  <c:v>53443.027012127895</c:v>
                </c:pt>
                <c:pt idx="1">
                  <c:v>60431.286138368079</c:v>
                </c:pt>
                <c:pt idx="2">
                  <c:v>67419.545264608256</c:v>
                </c:pt>
                <c:pt idx="3" formatCode="#,##0">
                  <c:v>74407.80439084844</c:v>
                </c:pt>
                <c:pt idx="4">
                  <c:v>80145.992217251376</c:v>
                </c:pt>
                <c:pt idx="5">
                  <c:v>85884.180043654313</c:v>
                </c:pt>
                <c:pt idx="6" formatCode="#,##0">
                  <c:v>91622.367870057235</c:v>
                </c:pt>
                <c:pt idx="7">
                  <c:v>97157.287630697945</c:v>
                </c:pt>
                <c:pt idx="8">
                  <c:v>102692.20739133866</c:v>
                </c:pt>
                <c:pt idx="9" formatCode="#,##0">
                  <c:v>108227.12715197937</c:v>
                </c:pt>
                <c:pt idx="10">
                  <c:v>108850.80245768226</c:v>
                </c:pt>
                <c:pt idx="11" formatCode="#,##0">
                  <c:v>109474.47776338515</c:v>
                </c:pt>
                <c:pt idx="12">
                  <c:v>107071.11490889076</c:v>
                </c:pt>
                <c:pt idx="13">
                  <c:v>104667.75205439636</c:v>
                </c:pt>
                <c:pt idx="14" formatCode="#,##0">
                  <c:v>102264.38919990198</c:v>
                </c:pt>
                <c:pt idx="15">
                  <c:v>103502.20411456098</c:v>
                </c:pt>
                <c:pt idx="16">
                  <c:v>104740.01902921998</c:v>
                </c:pt>
                <c:pt idx="17" formatCode="#,##0">
                  <c:v>105977.83394387898</c:v>
                </c:pt>
                <c:pt idx="18" formatCode="#,##0">
                  <c:v>108014.89001890979</c:v>
                </c:pt>
                <c:pt idx="19" formatCode="#,##0">
                  <c:v>109277.66353682469</c:v>
                </c:pt>
                <c:pt idx="20" formatCode="#,##0">
                  <c:v>107721.63337543544</c:v>
                </c:pt>
                <c:pt idx="21" formatCode="#,##0">
                  <c:v>109397.26647638767</c:v>
                </c:pt>
                <c:pt idx="22" formatCode="#,##0">
                  <c:v>109701.41759731174</c:v>
                </c:pt>
                <c:pt idx="23" formatCode="#,##0">
                  <c:v>111818.56818355205</c:v>
                </c:pt>
                <c:pt idx="24" formatCode="#,##0">
                  <c:v>115504.61741580993</c:v>
                </c:pt>
                <c:pt idx="25" formatCode="#,##0">
                  <c:v>113226.00000000001</c:v>
                </c:pt>
                <c:pt idx="26" formatCode="#,##0">
                  <c:v>120621</c:v>
                </c:pt>
                <c:pt idx="27" formatCode="#,##0">
                  <c:v>129740</c:v>
                </c:pt>
              </c:numCache>
            </c:numRef>
          </c:val>
          <c:extLst>
            <c:ext xmlns:c16="http://schemas.microsoft.com/office/drawing/2014/chart" uri="{C3380CC4-5D6E-409C-BE32-E72D297353CC}">
              <c16:uniqueId val="{00000000-BCE6-4005-89D1-201200D922D4}"/>
            </c:ext>
          </c:extLst>
        </c:ser>
        <c:ser>
          <c:idx val="1"/>
          <c:order val="1"/>
          <c:tx>
            <c:strRef>
              <c:f>Sheet1!$A$9:$C$9</c:f>
              <c:strCache>
                <c:ptCount val="3"/>
                <c:pt idx="0">
                  <c:v>Facility-based work</c:v>
                </c:pt>
                <c:pt idx="1">
                  <c:v>141460</c:v>
                </c:pt>
                <c:pt idx="2">
                  <c:v>141137</c:v>
                </c:pt>
              </c:strCache>
            </c:strRef>
          </c:tx>
          <c:spPr>
            <a:solidFill>
              <a:srgbClr val="C0504D">
                <a:lumMod val="60000"/>
                <a:lumOff val="40000"/>
              </a:srgbClr>
            </a:solidFill>
          </c:spPr>
          <c:cat>
            <c:numRef>
              <c:f>Sheet1!$D$7:$AE$7</c:f>
              <c:numCache>
                <c:formatCode>General</c:formatCode>
                <c:ptCount val="28"/>
                <c:pt idx="0">
                  <c:v>1990</c:v>
                </c:pt>
                <c:pt idx="3">
                  <c:v>1993</c:v>
                </c:pt>
                <c:pt idx="9">
                  <c:v>1999</c:v>
                </c:pt>
                <c:pt idx="14">
                  <c:v>2004</c:v>
                </c:pt>
                <c:pt idx="18">
                  <c:v>2008</c:v>
                </c:pt>
                <c:pt idx="22">
                  <c:v>2012</c:v>
                </c:pt>
                <c:pt idx="27">
                  <c:v>2017</c:v>
                </c:pt>
              </c:numCache>
            </c:numRef>
          </c:cat>
          <c:val>
            <c:numRef>
              <c:f>Sheet1!$D$9:$AE$9</c:f>
              <c:numCache>
                <c:formatCode>0</c:formatCode>
                <c:ptCount val="28"/>
                <c:pt idx="0">
                  <c:v>140812.64502606666</c:v>
                </c:pt>
                <c:pt idx="1">
                  <c:v>144316.77787771251</c:v>
                </c:pt>
                <c:pt idx="2">
                  <c:v>147820.91072935835</c:v>
                </c:pt>
                <c:pt idx="3">
                  <c:v>151325.0435810042</c:v>
                </c:pt>
                <c:pt idx="4">
                  <c:v>154826.02905400281</c:v>
                </c:pt>
                <c:pt idx="5">
                  <c:v>158327.01452700142</c:v>
                </c:pt>
                <c:pt idx="6">
                  <c:v>161828</c:v>
                </c:pt>
                <c:pt idx="7">
                  <c:v>161718</c:v>
                </c:pt>
                <c:pt idx="8">
                  <c:v>161608</c:v>
                </c:pt>
                <c:pt idx="9">
                  <c:v>161498</c:v>
                </c:pt>
                <c:pt idx="10">
                  <c:v>139826.5</c:v>
                </c:pt>
                <c:pt idx="11">
                  <c:v>118155</c:v>
                </c:pt>
                <c:pt idx="12">
                  <c:v>126741.33333333333</c:v>
                </c:pt>
                <c:pt idx="13">
                  <c:v>135327.66666666666</c:v>
                </c:pt>
                <c:pt idx="14">
                  <c:v>143914</c:v>
                </c:pt>
                <c:pt idx="15">
                  <c:v>142840</c:v>
                </c:pt>
                <c:pt idx="16">
                  <c:v>141766</c:v>
                </c:pt>
                <c:pt idx="17">
                  <c:v>140692</c:v>
                </c:pt>
                <c:pt idx="18">
                  <c:v>133564</c:v>
                </c:pt>
                <c:pt idx="19">
                  <c:v>145606</c:v>
                </c:pt>
                <c:pt idx="20">
                  <c:v>138632</c:v>
                </c:pt>
                <c:pt idx="21">
                  <c:v>132441</c:v>
                </c:pt>
                <c:pt idx="22">
                  <c:v>131867</c:v>
                </c:pt>
                <c:pt idx="23">
                  <c:v>107783</c:v>
                </c:pt>
                <c:pt idx="24">
                  <c:v>113872</c:v>
                </c:pt>
                <c:pt idx="25">
                  <c:v>109834</c:v>
                </c:pt>
                <c:pt idx="26">
                  <c:v>108510</c:v>
                </c:pt>
                <c:pt idx="27">
                  <c:v>97700</c:v>
                </c:pt>
              </c:numCache>
            </c:numRef>
          </c:val>
          <c:extLst>
            <c:ext xmlns:c16="http://schemas.microsoft.com/office/drawing/2014/chart" uri="{C3380CC4-5D6E-409C-BE32-E72D297353CC}">
              <c16:uniqueId val="{00000000-495E-CC4E-A2B7-5C370EEFD01E}"/>
            </c:ext>
          </c:extLst>
        </c:ser>
        <c:ser>
          <c:idx val="2"/>
          <c:order val="2"/>
          <c:tx>
            <c:strRef>
              <c:f>Sheet1!$A$10:$C$10</c:f>
              <c:strCache>
                <c:ptCount val="3"/>
                <c:pt idx="0">
                  <c:v>Non-work</c:v>
                </c:pt>
                <c:pt idx="1">
                  <c:v>113,350</c:v>
                </c:pt>
                <c:pt idx="2">
                  <c:v>115,770</c:v>
                </c:pt>
              </c:strCache>
            </c:strRef>
          </c:tx>
          <c:spPr>
            <a:solidFill>
              <a:srgbClr val="4F81BD">
                <a:lumMod val="60000"/>
                <a:lumOff val="40000"/>
              </a:srgbClr>
            </a:solidFill>
            <a:ln>
              <a:solidFill>
                <a:sysClr val="windowText" lastClr="000000"/>
              </a:solidFill>
            </a:ln>
          </c:spPr>
          <c:cat>
            <c:numRef>
              <c:f>Sheet1!$D$7:$AE$7</c:f>
              <c:numCache>
                <c:formatCode>General</c:formatCode>
                <c:ptCount val="28"/>
                <c:pt idx="0">
                  <c:v>1990</c:v>
                </c:pt>
                <c:pt idx="3">
                  <c:v>1993</c:v>
                </c:pt>
                <c:pt idx="9">
                  <c:v>1999</c:v>
                </c:pt>
                <c:pt idx="14">
                  <c:v>2004</c:v>
                </c:pt>
                <c:pt idx="18">
                  <c:v>2008</c:v>
                </c:pt>
                <c:pt idx="22">
                  <c:v>2012</c:v>
                </c:pt>
                <c:pt idx="27">
                  <c:v>2017</c:v>
                </c:pt>
              </c:numCache>
            </c:numRef>
          </c:cat>
          <c:val>
            <c:numRef>
              <c:f>Sheet1!$D$10:$AE$10</c:f>
              <c:numCache>
                <c:formatCode>#,##0</c:formatCode>
                <c:ptCount val="28"/>
                <c:pt idx="0">
                  <c:v>118190.32796180545</c:v>
                </c:pt>
                <c:pt idx="1">
                  <c:v>125766.93598391942</c:v>
                </c:pt>
                <c:pt idx="2">
                  <c:v>133344.54400603342</c:v>
                </c:pt>
                <c:pt idx="3">
                  <c:v>142679.06012130843</c:v>
                </c:pt>
                <c:pt idx="4">
                  <c:v>147610.9787287458</c:v>
                </c:pt>
                <c:pt idx="5">
                  <c:v>154301.8054293443</c:v>
                </c:pt>
                <c:pt idx="6">
                  <c:v>159885.88009720191</c:v>
                </c:pt>
                <c:pt idx="7">
                  <c:v>170049.71236930205</c:v>
                </c:pt>
                <c:pt idx="8">
                  <c:v>179108.79260866134</c:v>
                </c:pt>
                <c:pt idx="9">
                  <c:v>186098.69972631853</c:v>
                </c:pt>
                <c:pt idx="10">
                  <c:v>205585.90904216754</c:v>
                </c:pt>
                <c:pt idx="11">
                  <c:v>225073.11835801648</c:v>
                </c:pt>
                <c:pt idx="12">
                  <c:v>234991.61237884418</c:v>
                </c:pt>
                <c:pt idx="13">
                  <c:v>244910.10639967179</c:v>
                </c:pt>
                <c:pt idx="14">
                  <c:v>254828.60042049945</c:v>
                </c:pt>
                <c:pt idx="15">
                  <c:v>267144.35276715137</c:v>
                </c:pt>
                <c:pt idx="16">
                  <c:v>279460.10511380318</c:v>
                </c:pt>
                <c:pt idx="17">
                  <c:v>291775.85746045504</c:v>
                </c:pt>
                <c:pt idx="18">
                  <c:v>291514.01489072316</c:v>
                </c:pt>
                <c:pt idx="19">
                  <c:v>300960.10774609534</c:v>
                </c:pt>
                <c:pt idx="20">
                  <c:v>316398.73430891504</c:v>
                </c:pt>
                <c:pt idx="21">
                  <c:v>331676.20146559243</c:v>
                </c:pt>
                <c:pt idx="22">
                  <c:v>360569.75608096033</c:v>
                </c:pt>
                <c:pt idx="23">
                  <c:v>365050.42719590623</c:v>
                </c:pt>
                <c:pt idx="24">
                  <c:v>374731.7604606307</c:v>
                </c:pt>
                <c:pt idx="25">
                  <c:v>387128.00000000012</c:v>
                </c:pt>
                <c:pt idx="26">
                  <c:v>403359</c:v>
                </c:pt>
                <c:pt idx="27">
                  <c:v>409690</c:v>
                </c:pt>
              </c:numCache>
            </c:numRef>
          </c:val>
          <c:extLst>
            <c:ext xmlns:c16="http://schemas.microsoft.com/office/drawing/2014/chart" uri="{C3380CC4-5D6E-409C-BE32-E72D297353CC}">
              <c16:uniqueId val="{00000001-495E-CC4E-A2B7-5C370EEFD01E}"/>
            </c:ext>
          </c:extLst>
        </c:ser>
        <c:dLbls>
          <c:showLegendKey val="0"/>
          <c:showVal val="0"/>
          <c:showCatName val="0"/>
          <c:showSerName val="0"/>
          <c:showPercent val="0"/>
          <c:showBubbleSize val="0"/>
        </c:dLbls>
        <c:axId val="1182886624"/>
        <c:axId val="1174480096"/>
      </c:areaChart>
      <c:catAx>
        <c:axId val="1182886624"/>
        <c:scaling>
          <c:orientation val="minMax"/>
        </c:scaling>
        <c:delete val="0"/>
        <c:axPos val="b"/>
        <c:numFmt formatCode="General" sourceLinked="1"/>
        <c:majorTickMark val="out"/>
        <c:minorTickMark val="none"/>
        <c:tickLblPos val="nextTo"/>
        <c:spPr>
          <a:ln w="30506">
            <a:solidFill>
              <a:schemeClr val="tx1"/>
            </a:solidFill>
            <a:prstDash val="solid"/>
          </a:ln>
        </c:spPr>
        <c:txPr>
          <a:bodyPr rot="0" vert="horz"/>
          <a:lstStyle/>
          <a:p>
            <a:pPr>
              <a:defRPr sz="2000" b="0" i="0" u="none" strike="noStrike" baseline="0">
                <a:solidFill>
                  <a:srgbClr val="000000"/>
                </a:solidFill>
                <a:latin typeface="Candara"/>
                <a:ea typeface="Helvetica"/>
                <a:cs typeface="Candara"/>
              </a:defRPr>
            </a:pPr>
            <a:endParaRPr lang="en-US"/>
          </a:p>
        </c:txPr>
        <c:crossAx val="1174480096"/>
        <c:crosses val="autoZero"/>
        <c:auto val="0"/>
        <c:lblAlgn val="ctr"/>
        <c:lblOffset val="100"/>
        <c:noMultiLvlLbl val="0"/>
      </c:catAx>
      <c:valAx>
        <c:axId val="1174480096"/>
        <c:scaling>
          <c:orientation val="minMax"/>
          <c:max val="700000"/>
        </c:scaling>
        <c:delete val="0"/>
        <c:axPos val="l"/>
        <c:majorGridlines>
          <c:spPr>
            <a:ln w="15251">
              <a:solidFill>
                <a:sysClr val="window" lastClr="FFFFFF">
                  <a:lumMod val="50000"/>
                </a:sysClr>
              </a:solidFill>
              <a:prstDash val="solid"/>
            </a:ln>
          </c:spPr>
        </c:majorGridlines>
        <c:numFmt formatCode="#,##0" sourceLinked="0"/>
        <c:majorTickMark val="out"/>
        <c:minorTickMark val="none"/>
        <c:tickLblPos val="nextTo"/>
        <c:spPr>
          <a:ln w="30506">
            <a:solidFill>
              <a:schemeClr val="tx1"/>
            </a:solidFill>
            <a:prstDash val="solid"/>
          </a:ln>
        </c:spPr>
        <c:txPr>
          <a:bodyPr rot="0" vert="horz"/>
          <a:lstStyle/>
          <a:p>
            <a:pPr>
              <a:defRPr sz="2400" b="1" i="0" u="none" strike="noStrike" baseline="0">
                <a:solidFill>
                  <a:srgbClr val="000000"/>
                </a:solidFill>
                <a:latin typeface="Candara"/>
                <a:ea typeface="Helvetica"/>
                <a:cs typeface="Candara"/>
              </a:defRPr>
            </a:pPr>
            <a:endParaRPr lang="en-US"/>
          </a:p>
        </c:txPr>
        <c:crossAx val="1182886624"/>
        <c:crosses val="autoZero"/>
        <c:crossBetween val="midCat"/>
        <c:majorUnit val="100000"/>
      </c:valAx>
      <c:spPr>
        <a:noFill/>
        <a:ln w="25404">
          <a:noFill/>
        </a:ln>
      </c:spPr>
    </c:plotArea>
    <c:plotVisOnly val="1"/>
    <c:dispBlanksAs val="gap"/>
    <c:showDLblsOverMax val="0"/>
  </c:chart>
  <c:spPr>
    <a:noFill/>
    <a:ln>
      <a:noFill/>
    </a:ln>
  </c:spPr>
  <c:txPr>
    <a:bodyPr/>
    <a:lstStyle/>
    <a:p>
      <a:pPr>
        <a:defRPr sz="2400" b="0" i="0" u="none" strike="noStrike" baseline="0">
          <a:solidFill>
            <a:srgbClr val="000000"/>
          </a:solidFill>
          <a:latin typeface="Helvetica"/>
          <a:ea typeface="Helvetica"/>
          <a:cs typeface="Helvetica"/>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5"/>
          <c:y val="5.7437526900777303E-2"/>
          <c:w val="0.85588235294117598"/>
          <c:h val="0.88665468263412495"/>
        </c:manualLayout>
      </c:layout>
      <c:barChart>
        <c:barDir val="col"/>
        <c:grouping val="clustered"/>
        <c:varyColors val="0"/>
        <c:ser>
          <c:idx val="0"/>
          <c:order val="0"/>
          <c:tx>
            <c:strRef>
              <c:f>Sheet1!$B$1</c:f>
              <c:strCache>
                <c:ptCount val="1"/>
                <c:pt idx="0">
                  <c:v>Employment Services</c:v>
                </c:pt>
              </c:strCache>
            </c:strRef>
          </c:tx>
          <c:spPr>
            <a:solidFill>
              <a:srgbClr val="1F497D">
                <a:lumMod val="60000"/>
                <a:lumOff val="40000"/>
              </a:srgbClr>
            </a:solidFill>
            <a:ln>
              <a:solidFill>
                <a:schemeClr val="tx1"/>
              </a:solidFill>
            </a:ln>
          </c:spPr>
          <c:invertIfNegative val="0"/>
          <c:dPt>
            <c:idx val="12"/>
            <c:invertIfNegative val="0"/>
            <c:bubble3D val="0"/>
            <c:extLst>
              <c:ext xmlns:c16="http://schemas.microsoft.com/office/drawing/2014/chart" uri="{C3380CC4-5D6E-409C-BE32-E72D297353CC}">
                <c16:uniqueId val="{00000001-E438-4602-9375-6D8D12D6AF9F}"/>
              </c:ext>
            </c:extLst>
          </c:dPt>
          <c:dPt>
            <c:idx val="18"/>
            <c:invertIfNegative val="0"/>
            <c:bubble3D val="0"/>
            <c:extLst>
              <c:ext xmlns:c16="http://schemas.microsoft.com/office/drawing/2014/chart" uri="{C3380CC4-5D6E-409C-BE32-E72D297353CC}">
                <c16:uniqueId val="{00000002-2640-47D9-90AC-AE0C1BE58662}"/>
              </c:ext>
            </c:extLst>
          </c:dPt>
          <c:dPt>
            <c:idx val="27"/>
            <c:invertIfNegative val="0"/>
            <c:bubble3D val="0"/>
            <c:extLst>
              <c:ext xmlns:c16="http://schemas.microsoft.com/office/drawing/2014/chart" uri="{C3380CC4-5D6E-409C-BE32-E72D297353CC}">
                <c16:uniqueId val="{00000002-E438-4602-9375-6D8D12D6AF9F}"/>
              </c:ext>
            </c:extLst>
          </c:dPt>
          <c:dPt>
            <c:idx val="30"/>
            <c:invertIfNegative val="0"/>
            <c:bubble3D val="0"/>
            <c:spPr>
              <a:solidFill>
                <a:srgbClr val="1F497D">
                  <a:lumMod val="60000"/>
                  <a:lumOff val="40000"/>
                </a:srgbClr>
              </a:solidFill>
              <a:ln>
                <a:solidFill>
                  <a:sysClr val="windowText" lastClr="000000"/>
                </a:solidFill>
              </a:ln>
            </c:spPr>
            <c:extLst>
              <c:ext xmlns:c16="http://schemas.microsoft.com/office/drawing/2014/chart" uri="{C3380CC4-5D6E-409C-BE32-E72D297353CC}">
                <c16:uniqueId val="{00000005-2640-47D9-90AC-AE0C1BE58662}"/>
              </c:ext>
            </c:extLst>
          </c:dPt>
          <c:dPt>
            <c:idx val="46"/>
            <c:invertIfNegative val="0"/>
            <c:bubble3D val="0"/>
            <c:spPr>
              <a:solidFill>
                <a:srgbClr val="1F497D">
                  <a:lumMod val="60000"/>
                  <a:lumOff val="40000"/>
                </a:srgbClr>
              </a:solidFill>
              <a:ln>
                <a:solidFill>
                  <a:sysClr val="windowText" lastClr="000000"/>
                </a:solidFill>
              </a:ln>
            </c:spPr>
            <c:extLst>
              <c:ext xmlns:c16="http://schemas.microsoft.com/office/drawing/2014/chart" uri="{C3380CC4-5D6E-409C-BE32-E72D297353CC}">
                <c16:uniqueId val="{00000007-2640-47D9-90AC-AE0C1BE58662}"/>
              </c:ext>
            </c:extLst>
          </c:dPt>
          <c:cat>
            <c:strRef>
              <c:f>Sheet1!$A$2:$A$46</c:f>
              <c:strCache>
                <c:ptCount val="45"/>
                <c:pt idx="0">
                  <c:v>NE</c:v>
                </c:pt>
                <c:pt idx="1">
                  <c:v>TX</c:v>
                </c:pt>
                <c:pt idx="2">
                  <c:v>IL</c:v>
                </c:pt>
                <c:pt idx="3">
                  <c:v>FL</c:v>
                </c:pt>
                <c:pt idx="4">
                  <c:v>MN</c:v>
                </c:pt>
                <c:pt idx="5">
                  <c:v>ID</c:v>
                </c:pt>
                <c:pt idx="6">
                  <c:v>MO</c:v>
                </c:pt>
                <c:pt idx="7">
                  <c:v>IN</c:v>
                </c:pt>
                <c:pt idx="8">
                  <c:v>AL</c:v>
                </c:pt>
                <c:pt idx="9">
                  <c:v>KS</c:v>
                </c:pt>
                <c:pt idx="10">
                  <c:v>CA</c:v>
                </c:pt>
                <c:pt idx="11">
                  <c:v>WY</c:v>
                </c:pt>
                <c:pt idx="12">
                  <c:v>GA</c:v>
                </c:pt>
                <c:pt idx="13">
                  <c:v>TN</c:v>
                </c:pt>
                <c:pt idx="14">
                  <c:v>NV</c:v>
                </c:pt>
                <c:pt idx="15">
                  <c:v>NY</c:v>
                </c:pt>
                <c:pt idx="16">
                  <c:v>ME</c:v>
                </c:pt>
                <c:pt idx="17">
                  <c:v>CO</c:v>
                </c:pt>
                <c:pt idx="18">
                  <c:v>NC</c:v>
                </c:pt>
                <c:pt idx="19">
                  <c:v>PA</c:v>
                </c:pt>
                <c:pt idx="20">
                  <c:v>AZ</c:v>
                </c:pt>
                <c:pt idx="21">
                  <c:v>WI</c:v>
                </c:pt>
                <c:pt idx="22">
                  <c:v>SD</c:v>
                </c:pt>
                <c:pt idx="23">
                  <c:v>SC</c:v>
                </c:pt>
                <c:pt idx="24">
                  <c:v>VA</c:v>
                </c:pt>
                <c:pt idx="25">
                  <c:v>NM</c:v>
                </c:pt>
                <c:pt idx="26">
                  <c:v>UT</c:v>
                </c:pt>
                <c:pt idx="27">
                  <c:v>MT</c:v>
                </c:pt>
                <c:pt idx="28">
                  <c:v>MI</c:v>
                </c:pt>
                <c:pt idx="29">
                  <c:v>OH</c:v>
                </c:pt>
                <c:pt idx="30">
                  <c:v>DC</c:v>
                </c:pt>
                <c:pt idx="31">
                  <c:v>IA</c:v>
                </c:pt>
                <c:pt idx="32">
                  <c:v>MD</c:v>
                </c:pt>
                <c:pt idx="33">
                  <c:v>LA</c:v>
                </c:pt>
                <c:pt idx="34">
                  <c:v>DE</c:v>
                </c:pt>
                <c:pt idx="35">
                  <c:v>KY</c:v>
                </c:pt>
                <c:pt idx="36">
                  <c:v>VT</c:v>
                </c:pt>
                <c:pt idx="37">
                  <c:v>RI</c:v>
                </c:pt>
                <c:pt idx="38">
                  <c:v>MA</c:v>
                </c:pt>
                <c:pt idx="39">
                  <c:v>MS</c:v>
                </c:pt>
                <c:pt idx="40">
                  <c:v>CT</c:v>
                </c:pt>
                <c:pt idx="41">
                  <c:v>NH</c:v>
                </c:pt>
                <c:pt idx="42">
                  <c:v>OR</c:v>
                </c:pt>
                <c:pt idx="43">
                  <c:v>OK</c:v>
                </c:pt>
                <c:pt idx="44">
                  <c:v>WA</c:v>
                </c:pt>
              </c:strCache>
            </c:strRef>
          </c:cat>
          <c:val>
            <c:numRef>
              <c:f>Sheet1!$B$2:$B$46</c:f>
              <c:numCache>
                <c:formatCode>0%</c:formatCode>
                <c:ptCount val="45"/>
                <c:pt idx="0">
                  <c:v>4.8802530501581565E-2</c:v>
                </c:pt>
                <c:pt idx="1">
                  <c:v>5.8038946686482983E-2</c:v>
                </c:pt>
                <c:pt idx="2">
                  <c:v>7.18191161356629E-2</c:v>
                </c:pt>
                <c:pt idx="3">
                  <c:v>0.10402245994481824</c:v>
                </c:pt>
                <c:pt idx="4">
                  <c:v>0.1048822213449138</c:v>
                </c:pt>
                <c:pt idx="5">
                  <c:v>0.10947368421052632</c:v>
                </c:pt>
                <c:pt idx="6">
                  <c:v>0.10958450587651052</c:v>
                </c:pt>
                <c:pt idx="7">
                  <c:v>0.11341047322355734</c:v>
                </c:pt>
                <c:pt idx="8">
                  <c:v>0.11726755218216318</c:v>
                </c:pt>
                <c:pt idx="9">
                  <c:v>0.11943292764477732</c:v>
                </c:pt>
                <c:pt idx="10">
                  <c:v>0.12014854649240737</c:v>
                </c:pt>
                <c:pt idx="11">
                  <c:v>0.1314484126984127</c:v>
                </c:pt>
                <c:pt idx="12">
                  <c:v>0.13590455750536548</c:v>
                </c:pt>
                <c:pt idx="13">
                  <c:v>0.17092789428325195</c:v>
                </c:pt>
                <c:pt idx="14">
                  <c:v>0.17173738991192955</c:v>
                </c:pt>
                <c:pt idx="15">
                  <c:v>0.17718627559842007</c:v>
                </c:pt>
                <c:pt idx="16">
                  <c:v>0.18030818491094658</c:v>
                </c:pt>
                <c:pt idx="17">
                  <c:v>0.18034414295168763</c:v>
                </c:pt>
                <c:pt idx="18">
                  <c:v>0.18122257618561038</c:v>
                </c:pt>
                <c:pt idx="19">
                  <c:v>0.18331637175404616</c:v>
                </c:pt>
                <c:pt idx="20">
                  <c:v>0.18707618667730355</c:v>
                </c:pt>
                <c:pt idx="21">
                  <c:v>0.20475010575935215</c:v>
                </c:pt>
                <c:pt idx="22">
                  <c:v>0.2245557350565428</c:v>
                </c:pt>
                <c:pt idx="23">
                  <c:v>0.23108157991878922</c:v>
                </c:pt>
                <c:pt idx="24">
                  <c:v>0.24591329068941009</c:v>
                </c:pt>
                <c:pt idx="25">
                  <c:v>0.25351833498513382</c:v>
                </c:pt>
                <c:pt idx="26">
                  <c:v>0.25614418350628071</c:v>
                </c:pt>
                <c:pt idx="27">
                  <c:v>0.25905150433452317</c:v>
                </c:pt>
                <c:pt idx="28">
                  <c:v>0.27290290415056712</c:v>
                </c:pt>
                <c:pt idx="29">
                  <c:v>0.27965793304221254</c:v>
                </c:pt>
                <c:pt idx="30">
                  <c:v>0.29470452801227937</c:v>
                </c:pt>
                <c:pt idx="31">
                  <c:v>0.29472369653449892</c:v>
                </c:pt>
                <c:pt idx="32">
                  <c:v>0.29716660370230452</c:v>
                </c:pt>
                <c:pt idx="33">
                  <c:v>0.30983639668753787</c:v>
                </c:pt>
                <c:pt idx="34">
                  <c:v>0.31851851851851853</c:v>
                </c:pt>
                <c:pt idx="35">
                  <c:v>0.34220492320639595</c:v>
                </c:pt>
                <c:pt idx="36">
                  <c:v>0.36843649163977704</c:v>
                </c:pt>
                <c:pt idx="37">
                  <c:v>0.40014015416958654</c:v>
                </c:pt>
                <c:pt idx="38">
                  <c:v>0.40063146816348011</c:v>
                </c:pt>
                <c:pt idx="39">
                  <c:v>0.4157986111111111</c:v>
                </c:pt>
                <c:pt idx="40">
                  <c:v>0.41642637894149381</c:v>
                </c:pt>
                <c:pt idx="41">
                  <c:v>0.46391184573002753</c:v>
                </c:pt>
                <c:pt idx="42">
                  <c:v>0.57450037945863897</c:v>
                </c:pt>
                <c:pt idx="43">
                  <c:v>0.64272844272844276</c:v>
                </c:pt>
                <c:pt idx="44" formatCode="0.0%">
                  <c:v>0.8619521259154006</c:v>
                </c:pt>
              </c:numCache>
            </c:numRef>
          </c:val>
          <c:extLst>
            <c:ext xmlns:c16="http://schemas.microsoft.com/office/drawing/2014/chart" uri="{C3380CC4-5D6E-409C-BE32-E72D297353CC}">
              <c16:uniqueId val="{00000003-E438-4602-9375-6D8D12D6AF9F}"/>
            </c:ext>
          </c:extLst>
        </c:ser>
        <c:dLbls>
          <c:showLegendKey val="0"/>
          <c:showVal val="0"/>
          <c:showCatName val="0"/>
          <c:showSerName val="0"/>
          <c:showPercent val="0"/>
          <c:showBubbleSize val="0"/>
        </c:dLbls>
        <c:gapWidth val="50"/>
        <c:axId val="1174545504"/>
        <c:axId val="1182967056"/>
      </c:barChart>
      <c:catAx>
        <c:axId val="1174545504"/>
        <c:scaling>
          <c:orientation val="minMax"/>
        </c:scaling>
        <c:delete val="1"/>
        <c:axPos val="b"/>
        <c:numFmt formatCode="General" sourceLinked="0"/>
        <c:majorTickMark val="out"/>
        <c:minorTickMark val="none"/>
        <c:tickLblPos val="none"/>
        <c:crossAx val="1182967056"/>
        <c:crosses val="autoZero"/>
        <c:auto val="1"/>
        <c:lblAlgn val="ctr"/>
        <c:lblOffset val="100"/>
        <c:noMultiLvlLbl val="0"/>
      </c:catAx>
      <c:valAx>
        <c:axId val="1182967056"/>
        <c:scaling>
          <c:orientation val="minMax"/>
        </c:scaling>
        <c:delete val="0"/>
        <c:axPos val="l"/>
        <c:numFmt formatCode="0%" sourceLinked="1"/>
        <c:majorTickMark val="out"/>
        <c:minorTickMark val="none"/>
        <c:tickLblPos val="nextTo"/>
        <c:spPr>
          <a:ln w="19047">
            <a:solidFill>
              <a:schemeClr val="tx1"/>
            </a:solidFill>
          </a:ln>
        </c:spPr>
        <c:txPr>
          <a:bodyPr/>
          <a:lstStyle/>
          <a:p>
            <a:pPr>
              <a:defRPr sz="2400" b="1" i="0"/>
            </a:pPr>
            <a:endParaRPr lang="en-US"/>
          </a:p>
        </c:txPr>
        <c:crossAx val="1174545504"/>
        <c:crosses val="autoZero"/>
        <c:crossBetween val="between"/>
        <c:majorUnit val="0.2"/>
      </c:valAx>
      <c:spPr>
        <a:noFill/>
        <a:ln w="25400">
          <a:noFill/>
        </a:ln>
      </c:spPr>
    </c:plotArea>
    <c:plotVisOnly val="1"/>
    <c:dispBlanksAs val="gap"/>
    <c:showDLblsOverMax val="0"/>
  </c:chart>
  <c:spPr>
    <a:ln>
      <a:noFill/>
    </a:ln>
  </c:spPr>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432212746624802"/>
          <c:y val="7.3369472676636197E-2"/>
          <c:w val="0.47764454092771103"/>
          <c:h val="0.70298269832947702"/>
        </c:manualLayout>
      </c:layout>
      <c:barChart>
        <c:barDir val="bar"/>
        <c:grouping val="clustered"/>
        <c:varyColors val="0"/>
        <c:ser>
          <c:idx val="1"/>
          <c:order val="0"/>
          <c:spPr>
            <a:solidFill>
              <a:srgbClr val="FCF305"/>
            </a:solidFill>
            <a:ln w="19046">
              <a:solidFill>
                <a:schemeClr val="tx1"/>
              </a:solidFill>
              <a:prstDash val="solid"/>
            </a:ln>
          </c:spPr>
          <c:invertIfNegative val="0"/>
          <c:cat>
            <c:strRef>
              <c:f>Sheet1!$B$1:$F$1</c:f>
              <c:strCache>
                <c:ptCount val="5"/>
                <c:pt idx="0">
                  <c:v>Group supported job</c:v>
                </c:pt>
                <c:pt idx="1">
                  <c:v>Individual job without supports</c:v>
                </c:pt>
                <c:pt idx="2">
                  <c:v>individual job with supports</c:v>
                </c:pt>
                <c:pt idx="3">
                  <c:v>Individual Job</c:v>
                </c:pt>
                <c:pt idx="4">
                  <c:v>Works in Integrated Employment</c:v>
                </c:pt>
              </c:strCache>
            </c:strRef>
          </c:cat>
          <c:val>
            <c:numRef>
              <c:f>Sheet1!$B$2:$F$2</c:f>
            </c:numRef>
          </c:val>
          <c:extLst>
            <c:ext xmlns:c16="http://schemas.microsoft.com/office/drawing/2014/chart" uri="{C3380CC4-5D6E-409C-BE32-E72D297353CC}">
              <c16:uniqueId val="{00000000-1DE4-489D-B83B-F2DB939745A5}"/>
            </c:ext>
          </c:extLst>
        </c:ser>
        <c:ser>
          <c:idx val="0"/>
          <c:order val="1"/>
          <c:spPr>
            <a:solidFill>
              <a:srgbClr val="3366FF"/>
            </a:solidFill>
            <a:ln>
              <a:solidFill>
                <a:schemeClr val="tx1"/>
              </a:solidFill>
            </a:ln>
          </c:spPr>
          <c:invertIfNegative val="0"/>
          <c:dPt>
            <c:idx val="0"/>
            <c:invertIfNegative val="0"/>
            <c:bubble3D val="0"/>
            <c:spPr>
              <a:solidFill>
                <a:srgbClr val="5E9732"/>
              </a:solidFill>
              <a:ln>
                <a:solidFill>
                  <a:schemeClr val="tx1"/>
                </a:solidFill>
              </a:ln>
            </c:spPr>
            <c:extLst>
              <c:ext xmlns:c16="http://schemas.microsoft.com/office/drawing/2014/chart" uri="{C3380CC4-5D6E-409C-BE32-E72D297353CC}">
                <c16:uniqueId val="{00000002-1DE4-489D-B83B-F2DB939745A5}"/>
              </c:ext>
            </c:extLst>
          </c:dPt>
          <c:dPt>
            <c:idx val="1"/>
            <c:invertIfNegative val="0"/>
            <c:bubble3D val="0"/>
            <c:spPr>
              <a:solidFill>
                <a:schemeClr val="accent3">
                  <a:lumMod val="20000"/>
                  <a:lumOff val="80000"/>
                </a:schemeClr>
              </a:solidFill>
              <a:ln>
                <a:solidFill>
                  <a:schemeClr val="tx1"/>
                </a:solidFill>
              </a:ln>
            </c:spPr>
            <c:extLst>
              <c:ext xmlns:c16="http://schemas.microsoft.com/office/drawing/2014/chart" uri="{C3380CC4-5D6E-409C-BE32-E72D297353CC}">
                <c16:uniqueId val="{00000004-1DE4-489D-B83B-F2DB939745A5}"/>
              </c:ext>
            </c:extLst>
          </c:dPt>
          <c:dPt>
            <c:idx val="2"/>
            <c:invertIfNegative val="0"/>
            <c:bubble3D val="0"/>
            <c:spPr>
              <a:solidFill>
                <a:schemeClr val="accent3">
                  <a:lumMod val="20000"/>
                  <a:lumOff val="80000"/>
                </a:schemeClr>
              </a:solidFill>
              <a:ln>
                <a:solidFill>
                  <a:schemeClr val="tx1"/>
                </a:solidFill>
              </a:ln>
            </c:spPr>
            <c:extLst>
              <c:ext xmlns:c16="http://schemas.microsoft.com/office/drawing/2014/chart" uri="{C3380CC4-5D6E-409C-BE32-E72D297353CC}">
                <c16:uniqueId val="{00000006-1DE4-489D-B83B-F2DB939745A5}"/>
              </c:ext>
            </c:extLst>
          </c:dPt>
          <c:dPt>
            <c:idx val="3"/>
            <c:invertIfNegative val="0"/>
            <c:bubble3D val="0"/>
            <c:spPr>
              <a:solidFill>
                <a:srgbClr val="5E9732"/>
              </a:solidFill>
              <a:ln>
                <a:solidFill>
                  <a:schemeClr val="tx1"/>
                </a:solidFill>
              </a:ln>
            </c:spPr>
            <c:extLst>
              <c:ext xmlns:c16="http://schemas.microsoft.com/office/drawing/2014/chart" uri="{C3380CC4-5D6E-409C-BE32-E72D297353CC}">
                <c16:uniqueId val="{00000008-1DE4-489D-B83B-F2DB939745A5}"/>
              </c:ext>
            </c:extLst>
          </c:dPt>
          <c:dPt>
            <c:idx val="4"/>
            <c:invertIfNegative val="0"/>
            <c:bubble3D val="0"/>
            <c:spPr>
              <a:solidFill>
                <a:srgbClr val="2578AF"/>
              </a:solidFill>
              <a:ln>
                <a:solidFill>
                  <a:schemeClr val="tx1"/>
                </a:solidFill>
              </a:ln>
            </c:spPr>
            <c:extLst>
              <c:ext xmlns:c16="http://schemas.microsoft.com/office/drawing/2014/chart" uri="{C3380CC4-5D6E-409C-BE32-E72D297353CC}">
                <c16:uniqueId val="{00000009-96F2-2E4F-AFA4-519A03A68846}"/>
              </c:ext>
            </c:extLst>
          </c:dPt>
          <c:dLbls>
            <c:spPr>
              <a:noFill/>
              <a:ln>
                <a:noFill/>
              </a:ln>
              <a:effectLst/>
            </c:spPr>
            <c:txPr>
              <a:bodyPr wrap="square" lIns="38100" tIns="19050" rIns="38100" bIns="19050" anchor="ctr">
                <a:spAutoFit/>
              </a:bodyPr>
              <a:lstStyle/>
              <a:p>
                <a:pPr>
                  <a:defRPr>
                    <a:latin typeface="Candara" charset="0"/>
                    <a:ea typeface="Candara" charset="0"/>
                    <a:cs typeface="Candara"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Sheet1!$B$1:$F$1</c:f>
              <c:strCache>
                <c:ptCount val="5"/>
                <c:pt idx="0">
                  <c:v>Group supported job</c:v>
                </c:pt>
                <c:pt idx="1">
                  <c:v>Individual job without supports</c:v>
                </c:pt>
                <c:pt idx="2">
                  <c:v>individual job with supports</c:v>
                </c:pt>
                <c:pt idx="3">
                  <c:v>Individual Job</c:v>
                </c:pt>
                <c:pt idx="4">
                  <c:v>Works in Integrated Employment</c:v>
                </c:pt>
              </c:strCache>
            </c:strRef>
          </c:cat>
          <c:val>
            <c:numRef>
              <c:f>Sheet1!$B$3:$F$3</c:f>
              <c:numCache>
                <c:formatCode>0.0%</c:formatCode>
                <c:ptCount val="5"/>
                <c:pt idx="0">
                  <c:v>5.5E-2</c:v>
                </c:pt>
                <c:pt idx="1">
                  <c:v>5.6000000000000001E-2</c:v>
                </c:pt>
                <c:pt idx="2">
                  <c:v>6.4000000000000001E-2</c:v>
                </c:pt>
                <c:pt idx="3">
                  <c:v>0.12</c:v>
                </c:pt>
                <c:pt idx="4">
                  <c:v>0.2</c:v>
                </c:pt>
              </c:numCache>
            </c:numRef>
          </c:val>
          <c:extLst>
            <c:ext xmlns:c16="http://schemas.microsoft.com/office/drawing/2014/chart" uri="{C3380CC4-5D6E-409C-BE32-E72D297353CC}">
              <c16:uniqueId val="{00000009-1DE4-489D-B83B-F2DB939745A5}"/>
            </c:ext>
          </c:extLst>
        </c:ser>
        <c:dLbls>
          <c:showLegendKey val="0"/>
          <c:showVal val="0"/>
          <c:showCatName val="0"/>
          <c:showSerName val="0"/>
          <c:showPercent val="0"/>
          <c:showBubbleSize val="0"/>
        </c:dLbls>
        <c:gapWidth val="50"/>
        <c:axId val="1185295312"/>
        <c:axId val="1185297792"/>
      </c:barChart>
      <c:catAx>
        <c:axId val="1185295312"/>
        <c:scaling>
          <c:orientation val="minMax"/>
        </c:scaling>
        <c:delete val="0"/>
        <c:axPos val="l"/>
        <c:numFmt formatCode="General" sourceLinked="1"/>
        <c:majorTickMark val="out"/>
        <c:minorTickMark val="none"/>
        <c:tickLblPos val="nextTo"/>
        <c:spPr>
          <a:ln w="3160">
            <a:solidFill>
              <a:srgbClr val="000000"/>
            </a:solidFill>
            <a:prstDash val="solid"/>
          </a:ln>
        </c:spPr>
        <c:txPr>
          <a:bodyPr rot="0" vert="horz"/>
          <a:lstStyle/>
          <a:p>
            <a:pPr algn="r">
              <a:defRPr sz="2389" b="1" i="0" u="none" strike="noStrike" baseline="0">
                <a:solidFill>
                  <a:srgbClr val="000000"/>
                </a:solidFill>
                <a:latin typeface="Candara"/>
                <a:ea typeface="Times"/>
                <a:cs typeface="Candara"/>
              </a:defRPr>
            </a:pPr>
            <a:endParaRPr lang="en-US"/>
          </a:p>
        </c:txPr>
        <c:crossAx val="1185297792"/>
        <c:crosses val="autoZero"/>
        <c:auto val="0"/>
        <c:lblAlgn val="ctr"/>
        <c:lblOffset val="100"/>
        <c:tickLblSkip val="1"/>
        <c:tickMarkSkip val="1"/>
        <c:noMultiLvlLbl val="0"/>
      </c:catAx>
      <c:valAx>
        <c:axId val="1185297792"/>
        <c:scaling>
          <c:orientation val="minMax"/>
          <c:max val="0.4"/>
        </c:scaling>
        <c:delete val="0"/>
        <c:axPos val="b"/>
        <c:majorGridlines>
          <c:spPr>
            <a:ln w="12643">
              <a:solidFill>
                <a:srgbClr val="FFFFFF"/>
              </a:solidFill>
              <a:prstDash val="solid"/>
            </a:ln>
          </c:spPr>
        </c:majorGridlines>
        <c:numFmt formatCode="0%" sourceLinked="0"/>
        <c:majorTickMark val="out"/>
        <c:minorTickMark val="none"/>
        <c:tickLblPos val="nextTo"/>
        <c:spPr>
          <a:ln w="3160">
            <a:solidFill>
              <a:srgbClr val="000000"/>
            </a:solidFill>
            <a:prstDash val="solid"/>
          </a:ln>
        </c:spPr>
        <c:txPr>
          <a:bodyPr rot="0" vert="horz"/>
          <a:lstStyle/>
          <a:p>
            <a:pPr>
              <a:defRPr sz="3200" b="0" i="0" u="none" strike="noStrike" baseline="0">
                <a:solidFill>
                  <a:srgbClr val="000000"/>
                </a:solidFill>
                <a:latin typeface="Candara" charset="0"/>
                <a:ea typeface="Candara" charset="0"/>
                <a:cs typeface="Candara" charset="0"/>
              </a:defRPr>
            </a:pPr>
            <a:endParaRPr lang="en-US"/>
          </a:p>
        </c:txPr>
        <c:crossAx val="1185295312"/>
        <c:crosses val="autoZero"/>
        <c:crossBetween val="between"/>
        <c:majorUnit val="0.1"/>
      </c:valAx>
      <c:spPr>
        <a:noFill/>
        <a:ln w="25395">
          <a:noFill/>
        </a:ln>
      </c:spPr>
    </c:plotArea>
    <c:plotVisOnly val="1"/>
    <c:dispBlanksAs val="gap"/>
    <c:showDLblsOverMax val="0"/>
  </c:chart>
  <c:spPr>
    <a:noFill/>
    <a:ln>
      <a:noFill/>
    </a:ln>
  </c:spPr>
  <c:txPr>
    <a:bodyPr/>
    <a:lstStyle/>
    <a:p>
      <a:pPr>
        <a:defRPr sz="2389" b="1" i="0" u="none" strike="noStrike" baseline="0">
          <a:solidFill>
            <a:srgbClr val="000000"/>
          </a:solidFill>
          <a:latin typeface="Times"/>
          <a:ea typeface="Times"/>
          <a:cs typeface="Time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2011-12</c:v>
                </c:pt>
              </c:strCache>
            </c:strRef>
          </c:tx>
          <c:spPr>
            <a:solidFill>
              <a:schemeClr val="accent1"/>
            </a:solidFill>
            <a:ln>
              <a:solidFill>
                <a:schemeClr val="accent1">
                  <a:shade val="50000"/>
                </a:schemeClr>
              </a:solid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Candara" panose="020E0502030303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Community job</c:v>
                </c:pt>
                <c:pt idx="1">
                  <c:v>Unpaid community activity</c:v>
                </c:pt>
                <c:pt idx="2">
                  <c:v>Paid FB work</c:v>
                </c:pt>
                <c:pt idx="3">
                  <c:v>Unpaid FB activity</c:v>
                </c:pt>
              </c:strCache>
            </c:strRef>
          </c:cat>
          <c:val>
            <c:numRef>
              <c:f>Sheet1!$B$2:$B$5</c:f>
              <c:numCache>
                <c:formatCode>0.00%</c:formatCode>
                <c:ptCount val="4"/>
                <c:pt idx="0">
                  <c:v>0.13</c:v>
                </c:pt>
                <c:pt idx="1">
                  <c:v>0.21</c:v>
                </c:pt>
                <c:pt idx="2">
                  <c:v>0.28000000000000003</c:v>
                </c:pt>
                <c:pt idx="3" formatCode="0%">
                  <c:v>0.5</c:v>
                </c:pt>
              </c:numCache>
            </c:numRef>
          </c:val>
          <c:extLst>
            <c:ext xmlns:c16="http://schemas.microsoft.com/office/drawing/2014/chart" uri="{C3380CC4-5D6E-409C-BE32-E72D297353CC}">
              <c16:uniqueId val="{00000000-146F-A249-B926-EE01E3184CCD}"/>
            </c:ext>
          </c:extLst>
        </c:ser>
        <c:ser>
          <c:idx val="1"/>
          <c:order val="1"/>
          <c:tx>
            <c:strRef>
              <c:f>Sheet1!$C$1</c:f>
              <c:strCache>
                <c:ptCount val="1"/>
                <c:pt idx="0">
                  <c:v>2014-15</c:v>
                </c:pt>
              </c:strCache>
            </c:strRef>
          </c:tx>
          <c:spPr>
            <a:solidFill>
              <a:schemeClr val="accent2"/>
            </a:solidFill>
            <a:ln>
              <a:solidFill>
                <a:schemeClr val="accent1">
                  <a:shade val="50000"/>
                </a:schemeClr>
              </a:solid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Candara" panose="020E0502030303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Community job</c:v>
                </c:pt>
                <c:pt idx="1">
                  <c:v>Unpaid community activity</c:v>
                </c:pt>
                <c:pt idx="2">
                  <c:v>Paid FB work</c:v>
                </c:pt>
                <c:pt idx="3">
                  <c:v>Unpaid FB activity</c:v>
                </c:pt>
              </c:strCache>
            </c:strRef>
          </c:cat>
          <c:val>
            <c:numRef>
              <c:f>Sheet1!$C$2:$C$5</c:f>
              <c:numCache>
                <c:formatCode>0.00%</c:formatCode>
                <c:ptCount val="4"/>
                <c:pt idx="0">
                  <c:v>0.15</c:v>
                </c:pt>
                <c:pt idx="1">
                  <c:v>0.19</c:v>
                </c:pt>
                <c:pt idx="2">
                  <c:v>0.2</c:v>
                </c:pt>
                <c:pt idx="3" formatCode="0%">
                  <c:v>0.44</c:v>
                </c:pt>
              </c:numCache>
            </c:numRef>
          </c:val>
          <c:extLst>
            <c:ext xmlns:c16="http://schemas.microsoft.com/office/drawing/2014/chart" uri="{C3380CC4-5D6E-409C-BE32-E72D297353CC}">
              <c16:uniqueId val="{00000001-146F-A249-B926-EE01E3184CCD}"/>
            </c:ext>
          </c:extLst>
        </c:ser>
        <c:ser>
          <c:idx val="2"/>
          <c:order val="2"/>
          <c:tx>
            <c:strRef>
              <c:f>Sheet1!$D$1</c:f>
              <c:strCache>
                <c:ptCount val="1"/>
                <c:pt idx="0">
                  <c:v>2016-17</c:v>
                </c:pt>
              </c:strCache>
            </c:strRef>
          </c:tx>
          <c:spPr>
            <a:solidFill>
              <a:schemeClr val="accent3"/>
            </a:solidFill>
            <a:ln>
              <a:solidFill>
                <a:schemeClr val="accent1">
                  <a:shade val="50000"/>
                </a:schemeClr>
              </a:solid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Candara" panose="020E0502030303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Community job</c:v>
                </c:pt>
                <c:pt idx="1">
                  <c:v>Unpaid community activity</c:v>
                </c:pt>
                <c:pt idx="2">
                  <c:v>Paid FB work</c:v>
                </c:pt>
                <c:pt idx="3">
                  <c:v>Unpaid FB activity</c:v>
                </c:pt>
              </c:strCache>
            </c:strRef>
          </c:cat>
          <c:val>
            <c:numRef>
              <c:f>Sheet1!$D$2:$D$5</c:f>
              <c:numCache>
                <c:formatCode>0%</c:formatCode>
                <c:ptCount val="4"/>
                <c:pt idx="0">
                  <c:v>0.2</c:v>
                </c:pt>
                <c:pt idx="1">
                  <c:v>0.24</c:v>
                </c:pt>
                <c:pt idx="2" formatCode="0.00%">
                  <c:v>0.21</c:v>
                </c:pt>
                <c:pt idx="3">
                  <c:v>0.38</c:v>
                </c:pt>
              </c:numCache>
            </c:numRef>
          </c:val>
          <c:extLst>
            <c:ext xmlns:c16="http://schemas.microsoft.com/office/drawing/2014/chart" uri="{C3380CC4-5D6E-409C-BE32-E72D297353CC}">
              <c16:uniqueId val="{00000002-146F-A249-B926-EE01E3184CCD}"/>
            </c:ext>
          </c:extLst>
        </c:ser>
        <c:dLbls>
          <c:showLegendKey val="0"/>
          <c:showVal val="0"/>
          <c:showCatName val="0"/>
          <c:showSerName val="0"/>
          <c:showPercent val="0"/>
          <c:showBubbleSize val="0"/>
        </c:dLbls>
        <c:gapWidth val="148"/>
        <c:overlap val="-25"/>
        <c:axId val="338365407"/>
        <c:axId val="338367087"/>
      </c:barChart>
      <c:catAx>
        <c:axId val="3383654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Candara" panose="020E0502030303020204" pitchFamily="34" charset="0"/>
                <a:ea typeface="+mn-ea"/>
                <a:cs typeface="+mn-cs"/>
              </a:defRPr>
            </a:pPr>
            <a:endParaRPr lang="en-US"/>
          </a:p>
        </c:txPr>
        <c:crossAx val="338367087"/>
        <c:crosses val="autoZero"/>
        <c:auto val="1"/>
        <c:lblAlgn val="ctr"/>
        <c:lblOffset val="100"/>
        <c:noMultiLvlLbl val="0"/>
      </c:catAx>
      <c:valAx>
        <c:axId val="33836708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Candara" panose="020E0502030303020204" pitchFamily="34" charset="0"/>
                <a:ea typeface="+mn-ea"/>
                <a:cs typeface="+mn-cs"/>
              </a:defRPr>
            </a:pPr>
            <a:endParaRPr lang="en-US"/>
          </a:p>
        </c:txPr>
        <c:crossAx val="3383654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Candara" panose="020E0502030303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Candara" panose="020E0502030303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8742481429172497E-2"/>
          <c:y val="0"/>
          <c:w val="0.84524880705531702"/>
          <c:h val="0.97348563435489399"/>
        </c:manualLayout>
      </c:layout>
      <c:pieChart>
        <c:varyColors val="1"/>
        <c:ser>
          <c:idx val="0"/>
          <c:order val="0"/>
          <c:tx>
            <c:strRef>
              <c:f>Sheet1!$B$1</c:f>
              <c:strCache>
                <c:ptCount val="1"/>
                <c:pt idx="0">
                  <c:v>Sales</c:v>
                </c:pt>
              </c:strCache>
            </c:strRef>
          </c:tx>
          <c:dPt>
            <c:idx val="0"/>
            <c:bubble3D val="0"/>
            <c:spPr>
              <a:gradFill flip="none" rotWithShape="1">
                <a:gsLst>
                  <a:gs pos="32000">
                    <a:srgbClr val="3366FF"/>
                  </a:gs>
                  <a:gs pos="100000">
                    <a:srgbClr val="FFFFFF"/>
                  </a:gs>
                </a:gsLst>
                <a:lin ang="0" scaled="1"/>
                <a:tileRect/>
              </a:gradFill>
              <a:ln>
                <a:solidFill>
                  <a:schemeClr val="tx1"/>
                </a:solidFill>
              </a:ln>
            </c:spPr>
            <c:extLst>
              <c:ext xmlns:c16="http://schemas.microsoft.com/office/drawing/2014/chart" uri="{C3380CC4-5D6E-409C-BE32-E72D297353CC}">
                <c16:uniqueId val="{00000001-C4F7-F849-AEA7-6D4A16E2B6D9}"/>
              </c:ext>
            </c:extLst>
          </c:dPt>
          <c:dPt>
            <c:idx val="1"/>
            <c:bubble3D val="0"/>
            <c:spPr>
              <a:gradFill flip="none" rotWithShape="1">
                <a:gsLst>
                  <a:gs pos="28000">
                    <a:srgbClr val="FF0000"/>
                  </a:gs>
                  <a:gs pos="100000">
                    <a:srgbClr val="FFFFFF"/>
                  </a:gs>
                </a:gsLst>
                <a:lin ang="0" scaled="1"/>
                <a:tileRect/>
              </a:gradFill>
              <a:ln>
                <a:solidFill>
                  <a:schemeClr val="tx1"/>
                </a:solidFill>
              </a:ln>
            </c:spPr>
            <c:extLst>
              <c:ext xmlns:c16="http://schemas.microsoft.com/office/drawing/2014/chart" uri="{C3380CC4-5D6E-409C-BE32-E72D297353CC}">
                <c16:uniqueId val="{00000003-C4F7-F849-AEA7-6D4A16E2B6D9}"/>
              </c:ext>
            </c:extLst>
          </c:dPt>
          <c:cat>
            <c:strRef>
              <c:f>Sheet1!$A$2:$A$3</c:f>
              <c:strCache>
                <c:ptCount val="2"/>
                <c:pt idx="0">
                  <c:v>Paid Job</c:v>
                </c:pt>
                <c:pt idx="1">
                  <c:v>No Paid Job</c:v>
                </c:pt>
              </c:strCache>
            </c:strRef>
          </c:cat>
          <c:val>
            <c:numRef>
              <c:f>Sheet1!$B$2:$B$3</c:f>
              <c:numCache>
                <c:formatCode>0%</c:formatCode>
                <c:ptCount val="2"/>
                <c:pt idx="0">
                  <c:v>0.2</c:v>
                </c:pt>
                <c:pt idx="1">
                  <c:v>0.8</c:v>
                </c:pt>
              </c:numCache>
            </c:numRef>
          </c:val>
          <c:extLst>
            <c:ext xmlns:c16="http://schemas.microsoft.com/office/drawing/2014/chart" uri="{C3380CC4-5D6E-409C-BE32-E72D297353CC}">
              <c16:uniqueId val="{00000004-C4F7-F849-AEA7-6D4A16E2B6D9}"/>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8742481429172497E-2"/>
          <c:y val="0"/>
          <c:w val="0.84524880705531702"/>
          <c:h val="0.97348563435489399"/>
        </c:manualLayout>
      </c:layout>
      <c:pieChart>
        <c:varyColors val="1"/>
        <c:ser>
          <c:idx val="0"/>
          <c:order val="0"/>
          <c:tx>
            <c:strRef>
              <c:f>Sheet1!$B$1</c:f>
              <c:strCache>
                <c:ptCount val="1"/>
                <c:pt idx="0">
                  <c:v>Sales</c:v>
                </c:pt>
              </c:strCache>
            </c:strRef>
          </c:tx>
          <c:dPt>
            <c:idx val="0"/>
            <c:bubble3D val="0"/>
            <c:spPr>
              <a:gradFill flip="none" rotWithShape="1">
                <a:gsLst>
                  <a:gs pos="32000">
                    <a:srgbClr val="3366FF"/>
                  </a:gs>
                  <a:gs pos="100000">
                    <a:srgbClr val="FFFFFF"/>
                  </a:gs>
                </a:gsLst>
                <a:lin ang="0" scaled="1"/>
                <a:tileRect/>
              </a:gradFill>
              <a:ln>
                <a:solidFill>
                  <a:schemeClr val="tx1"/>
                </a:solidFill>
              </a:ln>
            </c:spPr>
            <c:extLst>
              <c:ext xmlns:c16="http://schemas.microsoft.com/office/drawing/2014/chart" uri="{C3380CC4-5D6E-409C-BE32-E72D297353CC}">
                <c16:uniqueId val="{00000001-D627-604C-9BC7-757A8A536872}"/>
              </c:ext>
            </c:extLst>
          </c:dPt>
          <c:dPt>
            <c:idx val="1"/>
            <c:bubble3D val="0"/>
            <c:spPr>
              <a:gradFill flip="none" rotWithShape="1">
                <a:gsLst>
                  <a:gs pos="28000">
                    <a:srgbClr val="FF0000"/>
                  </a:gs>
                  <a:gs pos="100000">
                    <a:srgbClr val="FFFFFF"/>
                  </a:gs>
                </a:gsLst>
                <a:lin ang="0" scaled="1"/>
                <a:tileRect/>
              </a:gradFill>
              <a:ln>
                <a:solidFill>
                  <a:schemeClr val="tx1"/>
                </a:solidFill>
              </a:ln>
            </c:spPr>
            <c:extLst>
              <c:ext xmlns:c16="http://schemas.microsoft.com/office/drawing/2014/chart" uri="{C3380CC4-5D6E-409C-BE32-E72D297353CC}">
                <c16:uniqueId val="{00000003-D627-604C-9BC7-757A8A536872}"/>
              </c:ext>
            </c:extLst>
          </c:dPt>
          <c:cat>
            <c:strRef>
              <c:f>Sheet1!$A$2:$A$3</c:f>
              <c:strCache>
                <c:ptCount val="2"/>
                <c:pt idx="0">
                  <c:v>Wants a job</c:v>
                </c:pt>
                <c:pt idx="1">
                  <c:v>Does not want job</c:v>
                </c:pt>
              </c:strCache>
            </c:strRef>
          </c:cat>
          <c:val>
            <c:numRef>
              <c:f>Sheet1!$B$2:$B$3</c:f>
              <c:numCache>
                <c:formatCode>0%</c:formatCode>
                <c:ptCount val="2"/>
                <c:pt idx="0">
                  <c:v>0.47</c:v>
                </c:pt>
                <c:pt idx="1">
                  <c:v>0.53</c:v>
                </c:pt>
              </c:numCache>
            </c:numRef>
          </c:val>
          <c:extLst>
            <c:ext xmlns:c16="http://schemas.microsoft.com/office/drawing/2014/chart" uri="{C3380CC4-5D6E-409C-BE32-E72D297353CC}">
              <c16:uniqueId val="{00000004-D627-604C-9BC7-757A8A536872}"/>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8742481429172497E-2"/>
          <c:y val="0"/>
          <c:w val="0.84524880705531702"/>
          <c:h val="0.97348563435489399"/>
        </c:manualLayout>
      </c:layout>
      <c:pieChart>
        <c:varyColors val="1"/>
        <c:ser>
          <c:idx val="0"/>
          <c:order val="0"/>
          <c:tx>
            <c:strRef>
              <c:f>Sheet1!$B$1</c:f>
              <c:strCache>
                <c:ptCount val="1"/>
                <c:pt idx="0">
                  <c:v>Sales</c:v>
                </c:pt>
              </c:strCache>
            </c:strRef>
          </c:tx>
          <c:dPt>
            <c:idx val="0"/>
            <c:bubble3D val="0"/>
            <c:spPr>
              <a:gradFill flip="none" rotWithShape="1">
                <a:gsLst>
                  <a:gs pos="32000">
                    <a:srgbClr val="3366FF"/>
                  </a:gs>
                  <a:gs pos="100000">
                    <a:srgbClr val="FFFFFF"/>
                  </a:gs>
                </a:gsLst>
                <a:lin ang="0" scaled="1"/>
                <a:tileRect/>
              </a:gradFill>
              <a:ln>
                <a:solidFill>
                  <a:schemeClr val="tx1"/>
                </a:solidFill>
              </a:ln>
            </c:spPr>
            <c:extLst>
              <c:ext xmlns:c16="http://schemas.microsoft.com/office/drawing/2014/chart" uri="{C3380CC4-5D6E-409C-BE32-E72D297353CC}">
                <c16:uniqueId val="{00000001-D9D0-7340-84C7-B4F77C65A871}"/>
              </c:ext>
            </c:extLst>
          </c:dPt>
          <c:dPt>
            <c:idx val="1"/>
            <c:bubble3D val="0"/>
            <c:spPr>
              <a:gradFill flip="none" rotWithShape="1">
                <a:gsLst>
                  <a:gs pos="28000">
                    <a:srgbClr val="FF0000"/>
                  </a:gs>
                  <a:gs pos="100000">
                    <a:srgbClr val="FFFFFF"/>
                  </a:gs>
                </a:gsLst>
                <a:lin ang="0" scaled="1"/>
                <a:tileRect/>
              </a:gradFill>
              <a:ln>
                <a:solidFill>
                  <a:schemeClr val="tx1"/>
                </a:solidFill>
              </a:ln>
            </c:spPr>
            <c:extLst>
              <c:ext xmlns:c16="http://schemas.microsoft.com/office/drawing/2014/chart" uri="{C3380CC4-5D6E-409C-BE32-E72D297353CC}">
                <c16:uniqueId val="{00000003-D9D0-7340-84C7-B4F77C65A871}"/>
              </c:ext>
            </c:extLst>
          </c:dPt>
          <c:cat>
            <c:strRef>
              <c:f>Sheet1!$A$2:$A$4</c:f>
              <c:strCache>
                <c:ptCount val="2"/>
                <c:pt idx="0">
                  <c:v>Has goal in ISP</c:v>
                </c:pt>
                <c:pt idx="1">
                  <c:v>No goal in ISP</c:v>
                </c:pt>
              </c:strCache>
            </c:strRef>
          </c:cat>
          <c:val>
            <c:numRef>
              <c:f>Sheet1!$B$2:$B$4</c:f>
              <c:numCache>
                <c:formatCode>0%</c:formatCode>
                <c:ptCount val="3"/>
                <c:pt idx="0">
                  <c:v>0.39</c:v>
                </c:pt>
                <c:pt idx="1">
                  <c:v>0.61</c:v>
                </c:pt>
              </c:numCache>
            </c:numRef>
          </c:val>
          <c:extLst>
            <c:ext xmlns:c16="http://schemas.microsoft.com/office/drawing/2014/chart" uri="{C3380CC4-5D6E-409C-BE32-E72D297353CC}">
              <c16:uniqueId val="{00000004-D9D0-7340-84C7-B4F77C65A871}"/>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999214698831401E-2"/>
          <c:y val="9.5378884733773997E-2"/>
          <c:w val="0.76981745405475099"/>
          <c:h val="0.87467039374858901"/>
        </c:manualLayout>
      </c:layout>
      <c:pieChart>
        <c:varyColors val="1"/>
        <c:ser>
          <c:idx val="0"/>
          <c:order val="0"/>
          <c:tx>
            <c:strRef>
              <c:f>Sheet1!$B$1</c:f>
              <c:strCache>
                <c:ptCount val="1"/>
                <c:pt idx="0">
                  <c:v>Column1</c:v>
                </c:pt>
              </c:strCache>
            </c:strRef>
          </c:tx>
          <c:spPr>
            <a:gradFill rotWithShape="0">
              <a:gsLst>
                <a:gs pos="0">
                  <a:srgbClr val="9BC1FF"/>
                </a:gs>
                <a:gs pos="100000">
                  <a:srgbClr val="3F80CD"/>
                </a:gs>
              </a:gsLst>
              <a:lin ang="5400000"/>
            </a:gradFill>
            <a:ln w="25388">
              <a:solidFill>
                <a:schemeClr val="tx1"/>
              </a:solidFill>
            </a:ln>
            <a:effectLst>
              <a:outerShdw dist="35921" dir="2700000" algn="br">
                <a:srgbClr val="000000"/>
              </a:outerShdw>
            </a:effectLst>
          </c:spPr>
          <c:dPt>
            <c:idx val="0"/>
            <c:bubble3D val="0"/>
            <c:spPr>
              <a:solidFill>
                <a:srgbClr val="FFFF00"/>
              </a:solidFill>
              <a:ln>
                <a:solidFill>
                  <a:schemeClr val="tx1"/>
                </a:solidFill>
              </a:ln>
            </c:spPr>
            <c:extLst>
              <c:ext xmlns:c16="http://schemas.microsoft.com/office/drawing/2014/chart" uri="{C3380CC4-5D6E-409C-BE32-E72D297353CC}">
                <c16:uniqueId val="{00000001-8F3E-4FF0-82C9-0F0153C00261}"/>
              </c:ext>
            </c:extLst>
          </c:dPt>
          <c:dPt>
            <c:idx val="1"/>
            <c:bubble3D val="0"/>
            <c:spPr>
              <a:ln>
                <a:solidFill>
                  <a:schemeClr val="tx1"/>
                </a:solidFill>
              </a:ln>
            </c:spPr>
            <c:extLst>
              <c:ext xmlns:c16="http://schemas.microsoft.com/office/drawing/2014/chart" uri="{C3380CC4-5D6E-409C-BE32-E72D297353CC}">
                <c16:uniqueId val="{00000003-8F3E-4FF0-82C9-0F0153C00261}"/>
              </c:ext>
            </c:extLst>
          </c:dPt>
          <c:dLbls>
            <c:dLbl>
              <c:idx val="0"/>
              <c:delete val="1"/>
              <c:extLst>
                <c:ext xmlns:c15="http://schemas.microsoft.com/office/drawing/2012/chart" uri="{CE6537A1-D6FC-4f65-9D91-7224C49458BB}"/>
                <c:ext xmlns:c16="http://schemas.microsoft.com/office/drawing/2014/chart" uri="{C3380CC4-5D6E-409C-BE32-E72D297353CC}">
                  <c16:uniqueId val="{00000001-8F3E-4FF0-82C9-0F0153C00261}"/>
                </c:ext>
              </c:extLst>
            </c:dLbl>
            <c:dLbl>
              <c:idx val="1"/>
              <c:layout>
                <c:manualLayout>
                  <c:x val="0.112091528912783"/>
                  <c:y val="-0.239980984628378"/>
                </c:manualLayout>
              </c:layout>
              <c:tx>
                <c:rich>
                  <a:bodyPr/>
                  <a:lstStyle/>
                  <a:p>
                    <a:pPr>
                      <a:defRPr/>
                    </a:pPr>
                    <a:r>
                      <a:rPr lang="en-US" dirty="0"/>
                      <a:t>FB &amp; Non-Work</a:t>
                    </a:r>
                  </a:p>
                </c:rich>
              </c:tx>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39737664187891603"/>
                      <c:h val="0.26699369306236898"/>
                    </c:manualLayout>
                  </c15:layout>
                </c:ext>
                <c:ext xmlns:c16="http://schemas.microsoft.com/office/drawing/2014/chart" uri="{C3380CC4-5D6E-409C-BE32-E72D297353CC}">
                  <c16:uniqueId val="{00000003-8F3E-4FF0-82C9-0F0153C00261}"/>
                </c:ext>
              </c:extLst>
            </c:dLbl>
            <c:spPr>
              <a:noFill/>
              <a:ln>
                <a:noFill/>
              </a:ln>
              <a:effectLst/>
            </c:spPr>
            <c:showLegendKey val="0"/>
            <c:showVal val="0"/>
            <c:showCatName val="1"/>
            <c:showSerName val="0"/>
            <c:showPercent val="1"/>
            <c:showBubbleSize val="0"/>
            <c:showLeaderLines val="0"/>
            <c:extLst>
              <c:ext xmlns:c15="http://schemas.microsoft.com/office/drawing/2012/chart" uri="{CE6537A1-D6FC-4f65-9D91-7224C49458BB}"/>
            </c:extLst>
          </c:dLbls>
          <c:cat>
            <c:strRef>
              <c:f>Sheet1!$A$2:$A$3</c:f>
              <c:strCache>
                <c:ptCount val="2"/>
                <c:pt idx="0">
                  <c:v>Integrated Employment</c:v>
                </c:pt>
                <c:pt idx="1">
                  <c:v>FB &amp; Non-Work</c:v>
                </c:pt>
              </c:strCache>
            </c:strRef>
          </c:cat>
          <c:val>
            <c:numRef>
              <c:f>Sheet1!$B$2:$B$3</c:f>
              <c:numCache>
                <c:formatCode>0.0%</c:formatCode>
                <c:ptCount val="2"/>
                <c:pt idx="0">
                  <c:v>0.188</c:v>
                </c:pt>
                <c:pt idx="1">
                  <c:v>0.81200000000000006</c:v>
                </c:pt>
              </c:numCache>
            </c:numRef>
          </c:val>
          <c:extLst>
            <c:ext xmlns:c16="http://schemas.microsoft.com/office/drawing/2014/chart" uri="{C3380CC4-5D6E-409C-BE32-E72D297353CC}">
              <c16:uniqueId val="{00000004-8F3E-4FF0-82C9-0F0153C00261}"/>
            </c:ext>
          </c:extLst>
        </c:ser>
        <c:dLbls>
          <c:showLegendKey val="0"/>
          <c:showVal val="0"/>
          <c:showCatName val="1"/>
          <c:showSerName val="0"/>
          <c:showPercent val="1"/>
          <c:showBubbleSize val="0"/>
          <c:showLeaderLines val="0"/>
        </c:dLbls>
        <c:firstSliceAng val="0"/>
      </c:pieChart>
      <c:spPr>
        <a:noFill/>
        <a:ln w="25388">
          <a:noFill/>
        </a:ln>
      </c:spPr>
    </c:plotArea>
    <c:plotVisOnly val="1"/>
    <c:dispBlanksAs val="zero"/>
    <c:showDLblsOverMax val="0"/>
  </c:chart>
  <c:spPr>
    <a:noFill/>
    <a:ln w="3174">
      <a:noFill/>
      <a:prstDash val="solid"/>
    </a:ln>
  </c:spPr>
  <c:txPr>
    <a:bodyPr/>
    <a:lstStyle/>
    <a:p>
      <a:pPr>
        <a:defRPr sz="2400" b="1">
          <a:latin typeface="Candara"/>
          <a:cs typeface="Candara"/>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cs:fontRef>
    <cs:defRPr sz="1330" kern="1200"/>
  </cs:axisTitle>
  <cs:categoryAxis>
    <cs:lnRef idx="0"/>
    <cs:fillRef idx="0"/>
    <cs:effectRef idx="0"/>
    <cs:fontRef idx="minor">
      <a:schemeClr val="tx1"/>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cs:fontRef>
    <cs:defRPr sz="1197" kern="1200"/>
  </cs:dataLabel>
  <cs:dataLabelCallout>
    <cs:lnRef idx="0"/>
    <cs:fillRef idx="0"/>
    <cs:effectRef idx="0"/>
    <cs:fontRef idx="minor">
      <a:schemeClr val="dk1"/>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0.59343</cdr:x>
      <cdr:y>0.2568</cdr:y>
    </cdr:from>
    <cdr:to>
      <cdr:x>0.92909</cdr:x>
      <cdr:y>0.3762</cdr:y>
    </cdr:to>
    <cdr:sp macro="" textlink="">
      <cdr:nvSpPr>
        <cdr:cNvPr id="2" name="TextBox 1"/>
        <cdr:cNvSpPr txBox="1"/>
      </cdr:nvSpPr>
      <cdr:spPr>
        <a:xfrm xmlns:a="http://schemas.openxmlformats.org/drawingml/2006/main">
          <a:off x="4893127" y="1193649"/>
          <a:ext cx="2767676" cy="55499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r"/>
          <a:r>
            <a:rPr lang="en-US" sz="2400" b="0">
              <a:latin typeface="Candara"/>
              <a:cs typeface="Candara"/>
            </a:rPr>
            <a:t>Non-work</a:t>
          </a:r>
          <a:endParaRPr lang="en-US" sz="2400" b="0" dirty="0">
            <a:latin typeface="Candara"/>
            <a:cs typeface="Candara"/>
          </a:endParaRPr>
        </a:p>
      </cdr:txBody>
    </cdr:sp>
  </cdr:relSizeAnchor>
  <cdr:relSizeAnchor xmlns:cdr="http://schemas.openxmlformats.org/drawingml/2006/chartDrawing">
    <cdr:from>
      <cdr:x>0.45283</cdr:x>
      <cdr:y>0.60623</cdr:y>
    </cdr:from>
    <cdr:to>
      <cdr:x>0.9475</cdr:x>
      <cdr:y>0.72564</cdr:y>
    </cdr:to>
    <cdr:sp macro="" textlink="">
      <cdr:nvSpPr>
        <cdr:cNvPr id="3" name="TextBox 2"/>
        <cdr:cNvSpPr txBox="1"/>
      </cdr:nvSpPr>
      <cdr:spPr>
        <a:xfrm xmlns:a="http://schemas.openxmlformats.org/drawingml/2006/main">
          <a:off x="3733800" y="2817891"/>
          <a:ext cx="4078789" cy="555041"/>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r"/>
          <a:r>
            <a:rPr lang="en-US" sz="2400" dirty="0">
              <a:latin typeface="Candara"/>
              <a:cs typeface="Candara"/>
            </a:rPr>
            <a:t>Facility-based work</a:t>
          </a:r>
        </a:p>
      </cdr:txBody>
    </cdr:sp>
  </cdr:relSizeAnchor>
  <cdr:relSizeAnchor xmlns:cdr="http://schemas.openxmlformats.org/drawingml/2006/chartDrawing">
    <cdr:from>
      <cdr:x>0.8891</cdr:x>
      <cdr:y>0.77017</cdr:y>
    </cdr:from>
    <cdr:to>
      <cdr:x>1</cdr:x>
      <cdr:y>0.96689</cdr:y>
    </cdr:to>
    <cdr:sp macro="" textlink="">
      <cdr:nvSpPr>
        <cdr:cNvPr id="4" name="TextBox 3"/>
        <cdr:cNvSpPr txBox="1"/>
      </cdr:nvSpPr>
      <cdr:spPr>
        <a:xfrm xmlns:a="http://schemas.openxmlformats.org/drawingml/2006/main">
          <a:off x="7585147" y="357988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0.45899</cdr:x>
      <cdr:y>0.74944</cdr:y>
    </cdr:from>
    <cdr:to>
      <cdr:x>0.95366</cdr:x>
      <cdr:y>0.86885</cdr:y>
    </cdr:to>
    <cdr:sp macro="" textlink="">
      <cdr:nvSpPr>
        <cdr:cNvPr id="5" name="TextBox 4"/>
        <cdr:cNvSpPr txBox="1"/>
      </cdr:nvSpPr>
      <cdr:spPr>
        <a:xfrm xmlns:a="http://schemas.openxmlformats.org/drawingml/2006/main">
          <a:off x="3784600" y="3483559"/>
          <a:ext cx="4078789" cy="5550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2400" dirty="0">
              <a:latin typeface="Candara"/>
              <a:cs typeface="Candara"/>
            </a:rPr>
            <a:t>Integrated employment</a:t>
          </a:r>
        </a:p>
      </cdr:txBody>
    </cdr:sp>
  </cdr:relSizeAnchor>
</c:userShapes>
</file>

<file path=ppt/drawings/drawing2.xml><?xml version="1.0" encoding="utf-8"?>
<c:userShapes xmlns:c="http://schemas.openxmlformats.org/drawingml/2006/chart">
  <cdr:relSizeAnchor xmlns:cdr="http://schemas.openxmlformats.org/drawingml/2006/chartDrawing">
    <cdr:from>
      <cdr:x>0.59343</cdr:x>
      <cdr:y>0.2568</cdr:y>
    </cdr:from>
    <cdr:to>
      <cdr:x>0.92909</cdr:x>
      <cdr:y>0.3762</cdr:y>
    </cdr:to>
    <cdr:sp macro="" textlink="">
      <cdr:nvSpPr>
        <cdr:cNvPr id="2" name="TextBox 1"/>
        <cdr:cNvSpPr txBox="1"/>
      </cdr:nvSpPr>
      <cdr:spPr>
        <a:xfrm xmlns:a="http://schemas.openxmlformats.org/drawingml/2006/main">
          <a:off x="4893127" y="1193649"/>
          <a:ext cx="2767676" cy="55499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r"/>
          <a:r>
            <a:rPr lang="en-US" sz="2400" b="0">
              <a:latin typeface="Candara"/>
              <a:cs typeface="Candara"/>
            </a:rPr>
            <a:t>Non-work</a:t>
          </a:r>
          <a:endParaRPr lang="en-US" sz="2400" b="0" dirty="0">
            <a:latin typeface="Candara"/>
            <a:cs typeface="Candara"/>
          </a:endParaRPr>
        </a:p>
      </cdr:txBody>
    </cdr:sp>
  </cdr:relSizeAnchor>
  <cdr:relSizeAnchor xmlns:cdr="http://schemas.openxmlformats.org/drawingml/2006/chartDrawing">
    <cdr:from>
      <cdr:x>0.45283</cdr:x>
      <cdr:y>0.60623</cdr:y>
    </cdr:from>
    <cdr:to>
      <cdr:x>0.9475</cdr:x>
      <cdr:y>0.72564</cdr:y>
    </cdr:to>
    <cdr:sp macro="" textlink="">
      <cdr:nvSpPr>
        <cdr:cNvPr id="3" name="TextBox 2"/>
        <cdr:cNvSpPr txBox="1"/>
      </cdr:nvSpPr>
      <cdr:spPr>
        <a:xfrm xmlns:a="http://schemas.openxmlformats.org/drawingml/2006/main">
          <a:off x="3733800" y="2817891"/>
          <a:ext cx="4078789" cy="555041"/>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r"/>
          <a:r>
            <a:rPr lang="en-US" sz="2400" dirty="0">
              <a:latin typeface="Candara"/>
              <a:cs typeface="Candara"/>
            </a:rPr>
            <a:t>Facility-based work</a:t>
          </a:r>
        </a:p>
      </cdr:txBody>
    </cdr:sp>
  </cdr:relSizeAnchor>
  <cdr:relSizeAnchor xmlns:cdr="http://schemas.openxmlformats.org/drawingml/2006/chartDrawing">
    <cdr:from>
      <cdr:x>0.8891</cdr:x>
      <cdr:y>0.77017</cdr:y>
    </cdr:from>
    <cdr:to>
      <cdr:x>1</cdr:x>
      <cdr:y>0.96689</cdr:y>
    </cdr:to>
    <cdr:sp macro="" textlink="">
      <cdr:nvSpPr>
        <cdr:cNvPr id="4" name="TextBox 3"/>
        <cdr:cNvSpPr txBox="1"/>
      </cdr:nvSpPr>
      <cdr:spPr>
        <a:xfrm xmlns:a="http://schemas.openxmlformats.org/drawingml/2006/main">
          <a:off x="7585147" y="357988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0.45899</cdr:x>
      <cdr:y>0.74944</cdr:y>
    </cdr:from>
    <cdr:to>
      <cdr:x>0.95366</cdr:x>
      <cdr:y>0.86885</cdr:y>
    </cdr:to>
    <cdr:sp macro="" textlink="">
      <cdr:nvSpPr>
        <cdr:cNvPr id="5" name="TextBox 4"/>
        <cdr:cNvSpPr txBox="1"/>
      </cdr:nvSpPr>
      <cdr:spPr>
        <a:xfrm xmlns:a="http://schemas.openxmlformats.org/drawingml/2006/main">
          <a:off x="3784600" y="3483559"/>
          <a:ext cx="4078789" cy="5550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2400" dirty="0">
              <a:latin typeface="Candara"/>
              <a:cs typeface="Candara"/>
            </a:rPr>
            <a:t>Integrated employment</a:t>
          </a:r>
        </a:p>
      </cdr:txBody>
    </cdr:sp>
  </cdr:relSizeAnchor>
</c:userShapes>
</file>

<file path=ppt/drawings/drawing3.xml><?xml version="1.0" encoding="utf-8"?>
<c:userShapes xmlns:c="http://schemas.openxmlformats.org/drawingml/2006/chart">
  <cdr:relSizeAnchor xmlns:cdr="http://schemas.openxmlformats.org/drawingml/2006/chartDrawing">
    <cdr:from>
      <cdr:x>0.69294</cdr:x>
      <cdr:y>0.10647</cdr:y>
    </cdr:from>
    <cdr:to>
      <cdr:x>0.83103</cdr:x>
      <cdr:y>0.29123</cdr:y>
    </cdr:to>
    <cdr:sp macro="" textlink="">
      <cdr:nvSpPr>
        <cdr:cNvPr id="2" name="TextBox 1"/>
        <cdr:cNvSpPr txBox="1"/>
      </cdr:nvSpPr>
      <cdr:spPr>
        <a:xfrm xmlns:a="http://schemas.openxmlformats.org/drawingml/2006/main">
          <a:off x="5808220" y="473598"/>
          <a:ext cx="1157468" cy="82180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0.68483</cdr:x>
      <cdr:y>0.06795</cdr:y>
    </cdr:from>
    <cdr:to>
      <cdr:x>0.8592</cdr:x>
      <cdr:y>0.2449</cdr:y>
    </cdr:to>
    <cdr:sp macro="" textlink="">
      <cdr:nvSpPr>
        <cdr:cNvPr id="3" name="TextBox 2"/>
        <cdr:cNvSpPr txBox="1"/>
      </cdr:nvSpPr>
      <cdr:spPr>
        <a:xfrm xmlns:a="http://schemas.openxmlformats.org/drawingml/2006/main">
          <a:off x="5740235" y="302244"/>
          <a:ext cx="1461603" cy="7870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b="1" dirty="0">
              <a:solidFill>
                <a:srgbClr val="1560A0"/>
              </a:solidFill>
              <a:latin typeface="Candara" charset="0"/>
              <a:ea typeface="Candara" charset="0"/>
              <a:cs typeface="Candara" charset="0"/>
            </a:rPr>
            <a:t>– Nation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EB06C-4A58-48D3-B28C-23D7AE573CA4}" type="datetimeFigureOut">
              <a:rPr lang="en-US" smtClean="0"/>
              <a:t>1/29/19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593D01-44B5-4A3C-A714-DD2B2813F36F}" type="slidenum">
              <a:rPr lang="en-US" smtClean="0"/>
              <a:t>‹#›</a:t>
            </a:fld>
            <a:endParaRPr lang="en-US" dirty="0"/>
          </a:p>
        </p:txBody>
      </p:sp>
    </p:spTree>
    <p:extLst>
      <p:ext uri="{BB962C8B-B14F-4D97-AF65-F5344CB8AC3E}">
        <p14:creationId xmlns:p14="http://schemas.microsoft.com/office/powerpoint/2010/main" val="4236791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Arial" charset="0"/>
                <a:ea typeface="ヒラギノ角ゴ Pro W3" charset="0"/>
                <a:cs typeface="ヒラギノ角ゴ Pro W3" charset="0"/>
              </a:defRPr>
            </a:lvl1pPr>
            <a:lvl2pPr marL="742950" indent="-285750">
              <a:defRPr sz="2000">
                <a:solidFill>
                  <a:schemeClr val="tx1"/>
                </a:solidFill>
                <a:latin typeface="Arial" charset="0"/>
                <a:ea typeface="ヒラギノ角ゴ Pro W3" charset="0"/>
              </a:defRPr>
            </a:lvl2pPr>
            <a:lvl3pPr marL="1143000" indent="-228600">
              <a:defRPr sz="2000">
                <a:solidFill>
                  <a:schemeClr val="tx1"/>
                </a:solidFill>
                <a:latin typeface="Arial" charset="0"/>
                <a:ea typeface="ヒラギノ角ゴ Pro W3" charset="0"/>
              </a:defRPr>
            </a:lvl3pPr>
            <a:lvl4pPr marL="1600200" indent="-228600">
              <a:defRPr sz="2000">
                <a:solidFill>
                  <a:schemeClr val="tx1"/>
                </a:solidFill>
                <a:latin typeface="Arial" charset="0"/>
                <a:ea typeface="ヒラギノ角ゴ Pro W3" charset="0"/>
              </a:defRPr>
            </a:lvl4pPr>
            <a:lvl5pPr marL="2057400" indent="-228600">
              <a:defRPr sz="2000">
                <a:solidFill>
                  <a:schemeClr val="tx1"/>
                </a:solidFill>
                <a:latin typeface="Arial" charset="0"/>
                <a:ea typeface="ヒラギノ角ゴ Pro W3" charset="0"/>
              </a:defRPr>
            </a:lvl5pPr>
            <a:lvl6pPr marL="2514600" indent="-228600" eaLnBrk="0" fontAlgn="base" hangingPunct="0">
              <a:spcBef>
                <a:spcPct val="0"/>
              </a:spcBef>
              <a:spcAft>
                <a:spcPct val="0"/>
              </a:spcAft>
              <a:defRPr sz="2000">
                <a:solidFill>
                  <a:schemeClr val="tx1"/>
                </a:solidFill>
                <a:latin typeface="Arial" charset="0"/>
                <a:ea typeface="ヒラギノ角ゴ Pro W3" charset="0"/>
              </a:defRPr>
            </a:lvl6pPr>
            <a:lvl7pPr marL="2971800" indent="-228600" eaLnBrk="0" fontAlgn="base" hangingPunct="0">
              <a:spcBef>
                <a:spcPct val="0"/>
              </a:spcBef>
              <a:spcAft>
                <a:spcPct val="0"/>
              </a:spcAft>
              <a:defRPr sz="2000">
                <a:solidFill>
                  <a:schemeClr val="tx1"/>
                </a:solidFill>
                <a:latin typeface="Arial" charset="0"/>
                <a:ea typeface="ヒラギノ角ゴ Pro W3" charset="0"/>
              </a:defRPr>
            </a:lvl7pPr>
            <a:lvl8pPr marL="3429000" indent="-228600" eaLnBrk="0" fontAlgn="base" hangingPunct="0">
              <a:spcBef>
                <a:spcPct val="0"/>
              </a:spcBef>
              <a:spcAft>
                <a:spcPct val="0"/>
              </a:spcAft>
              <a:defRPr sz="2000">
                <a:solidFill>
                  <a:schemeClr val="tx1"/>
                </a:solidFill>
                <a:latin typeface="Arial" charset="0"/>
                <a:ea typeface="ヒラギノ角ゴ Pro W3" charset="0"/>
              </a:defRPr>
            </a:lvl8pPr>
            <a:lvl9pPr marL="3886200" indent="-228600" eaLnBrk="0" fontAlgn="base" hangingPunct="0">
              <a:spcBef>
                <a:spcPct val="0"/>
              </a:spcBef>
              <a:spcAft>
                <a:spcPct val="0"/>
              </a:spcAft>
              <a:defRPr sz="2000">
                <a:solidFill>
                  <a:schemeClr val="tx1"/>
                </a:solidFill>
                <a:latin typeface="Arial" charset="0"/>
                <a:ea typeface="ヒラギノ角ゴ Pro W3"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A41601A5-C9E7-A247-A72F-F4CC89B63294}" type="slidenum">
              <a:rPr kumimoji="0" lang="en-US" sz="1200" b="0" i="0" u="none" strike="noStrike" kern="1200" cap="none" spc="0" normalizeH="0" baseline="0" noProof="0">
                <a:ln>
                  <a:noFill/>
                </a:ln>
                <a:solidFill>
                  <a:prstClr val="black"/>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rial" charset="0"/>
              <a:ea typeface="ヒラギノ角ゴ Pro W3" charset="0"/>
            </a:endParaRPr>
          </a:p>
        </p:txBody>
      </p:sp>
      <p:sp>
        <p:nvSpPr>
          <p:cNvPr id="18435" name="Rectangle 2"/>
          <p:cNvSpPr>
            <a:spLocks noGrp="1" noRot="1" noChangeAspect="1" noChangeArrowheads="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t>Brief summary of where we are nationally</a:t>
            </a:r>
          </a:p>
          <a:p>
            <a:r>
              <a:rPr lang="en-US"/>
              <a:t>We have challenges at three levels:</a:t>
            </a:r>
          </a:p>
          <a:p>
            <a:r>
              <a:rPr lang="en-US"/>
              <a:t>	Systems that establish a priority for employment</a:t>
            </a:r>
          </a:p>
          <a:p>
            <a:r>
              <a:rPr lang="en-US"/>
              <a:t>	Organizations that get there</a:t>
            </a:r>
          </a:p>
          <a:p>
            <a:r>
              <a:rPr lang="en-US"/>
              <a:t>	Supports that are innovative, flexible, and creative</a:t>
            </a:r>
          </a:p>
        </p:txBody>
      </p:sp>
    </p:spTree>
    <p:extLst>
      <p:ext uri="{BB962C8B-B14F-4D97-AF65-F5344CB8AC3E}">
        <p14:creationId xmlns:p14="http://schemas.microsoft.com/office/powerpoint/2010/main" val="4111938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in group supported jobs are also more likely to say they want to work somewhere else</a:t>
            </a:r>
          </a:p>
          <a:p>
            <a:r>
              <a:rPr lang="en-US" dirty="0"/>
              <a:t>	25% for those in individual jobs with or without support</a:t>
            </a:r>
          </a:p>
          <a:p>
            <a:r>
              <a:rPr lang="en-US" dirty="0"/>
              <a:t>	34% for those in group supported jobs</a:t>
            </a: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0CC34AD-ECAE-264B-8D85-B004DC999135}" type="slidenum">
              <a:rPr kumimoji="0" lang="en-US" sz="1200" b="0" i="0" u="none" strike="noStrike" kern="1200" cap="none" spc="0" normalizeH="0" baseline="0" noProof="0" smtClean="0">
                <a:ln>
                  <a:noFill/>
                </a:ln>
                <a:solidFill>
                  <a:prstClr val="black"/>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ヒラギノ角ゴ Pro W3" charset="0"/>
            </a:endParaRPr>
          </a:p>
        </p:txBody>
      </p:sp>
    </p:spTree>
    <p:extLst>
      <p:ext uri="{BB962C8B-B14F-4D97-AF65-F5344CB8AC3E}">
        <p14:creationId xmlns:p14="http://schemas.microsoft.com/office/powerpoint/2010/main" val="815503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High Performing: </a:t>
            </a:r>
          </a:p>
          <a:p>
            <a:r>
              <a:rPr lang="en-US" baseline="0" dirty="0"/>
              <a:t> DE,SC, OK, CT, LA, NY, OH</a:t>
            </a:r>
          </a:p>
          <a:p>
            <a:r>
              <a:rPr lang="en-US" baseline="0" dirty="0"/>
              <a:t>Need to figure out the whole day – if we don</a:t>
            </a:r>
            <a:r>
              <a:rPr lang="fr-FR" baseline="0" dirty="0"/>
              <a:t>’</a:t>
            </a:r>
            <a:r>
              <a:rPr lang="en-US" baseline="0" dirty="0"/>
              <a:t>t someone else will</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2E4B1B5-C83E-3F4E-8507-8F4987F9A61A}" type="slidenum">
              <a:rPr kumimoji="0" lang="en-US" sz="1200" b="0" i="0" u="none" strike="noStrike" kern="1200" cap="none" spc="0" normalizeH="0" baseline="0" noProof="0" smtClean="0">
                <a:ln>
                  <a:noFill/>
                </a:ln>
                <a:solidFill>
                  <a:prstClr val="black"/>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charset="0"/>
              <a:ea typeface="ヒラギノ角ゴ Pro W3" charset="0"/>
            </a:endParaRPr>
          </a:p>
        </p:txBody>
      </p:sp>
    </p:spTree>
    <p:extLst>
      <p:ext uri="{BB962C8B-B14F-4D97-AF65-F5344CB8AC3E}">
        <p14:creationId xmlns:p14="http://schemas.microsoft.com/office/powerpoint/2010/main" val="3639145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81CCF30-75E7-4047-B971-189668F28995}" type="slidenum">
              <a:rPr kumimoji="0" lang="en-US" sz="1200" b="0" i="0" u="none" strike="noStrike" kern="1200" cap="none" spc="0" normalizeH="0" baseline="0" noProof="0" smtClean="0">
                <a:ln>
                  <a:noFill/>
                </a:ln>
                <a:solidFill>
                  <a:prstClr val="black"/>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Arial" charset="0"/>
              <a:ea typeface="ヒラギノ角ゴ Pro W3" charset="0"/>
            </a:endParaRPr>
          </a:p>
        </p:txBody>
      </p:sp>
    </p:spTree>
    <p:extLst>
      <p:ext uri="{BB962C8B-B14F-4D97-AF65-F5344CB8AC3E}">
        <p14:creationId xmlns:p14="http://schemas.microsoft.com/office/powerpoint/2010/main" val="497623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xfrm>
            <a:off x="1152525" y="692150"/>
            <a:ext cx="4552950" cy="3416300"/>
          </a:xfrm>
          <a:ln/>
        </p:spPr>
      </p:sp>
      <p:sp>
        <p:nvSpPr>
          <p:cNvPr id="49154" name="Rectangle 3"/>
          <p:cNvSpPr>
            <a:spLocks noGrp="1" noChangeArrowheads="1"/>
          </p:cNvSpPr>
          <p:nvPr>
            <p:ph type="body" idx="1"/>
          </p:nvPr>
        </p:nvSpPr>
        <p:spPr>
          <a:noFill/>
          <a:ln w="9525"/>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lstStyle/>
          <a:p>
            <a:endParaRPr lang="en-US" dirty="0">
              <a:latin typeface="Times" charset="0"/>
              <a:ea typeface="ＭＳ Ｐゴシック" charset="0"/>
              <a:cs typeface="ＭＳ Ｐゴシック" charset="0"/>
            </a:endParaRPr>
          </a:p>
        </p:txBody>
      </p:sp>
    </p:spTree>
    <p:extLst>
      <p:ext uri="{BB962C8B-B14F-4D97-AF65-F5344CB8AC3E}">
        <p14:creationId xmlns:p14="http://schemas.microsoft.com/office/powerpoint/2010/main" val="1229458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BBC7F4E8-5C46-6E4F-813B-412F7A8A819B}" type="slidenum">
              <a:rPr lang="en-US"/>
              <a:pPr/>
              <a:t>4</a:t>
            </a:fld>
            <a:endParaRPr lang="en-US" dirty="0"/>
          </a:p>
        </p:txBody>
      </p:sp>
      <p:sp>
        <p:nvSpPr>
          <p:cNvPr id="36867" name="Rectangle 2"/>
          <p:cNvSpPr>
            <a:spLocks noGrp="1" noRot="1" noChangeAspect="1" noChangeArrowheads="1"/>
          </p:cNvSpPr>
          <p:nvPr>
            <p:ph type="sldImg"/>
          </p:nvPr>
        </p:nvSpPr>
        <p:spPr>
          <a:solidFill>
            <a:srgbClr val="FFFFFF"/>
          </a:solidFill>
          <a:ln/>
        </p:spPr>
      </p:sp>
      <p:sp>
        <p:nvSpPr>
          <p:cNvPr id="36868" name="Rectangle 3"/>
          <p:cNvSpPr>
            <a:spLocks noGrp="1" noChangeArrowheads="1"/>
          </p:cNvSpPr>
          <p:nvPr>
            <p:ph type="body" idx="1"/>
          </p:nvPr>
        </p:nvSpPr>
        <p:spPr>
          <a:solidFill>
            <a:srgbClr val="FFFFFF"/>
          </a:solidFill>
          <a:ln>
            <a:solidFill>
              <a:srgbClr val="000000"/>
            </a:solidFill>
          </a:ln>
        </p:spPr>
        <p:txBody>
          <a:bodyPr/>
          <a:lstStyle/>
          <a:p>
            <a:r>
              <a:rPr lang="en-US" dirty="0"/>
              <a:t>Population focus</a:t>
            </a:r>
          </a:p>
          <a:p>
            <a:r>
              <a:rPr lang="en-US" dirty="0"/>
              <a:t>Earned income, Hours worked, Poverty, </a:t>
            </a:r>
          </a:p>
          <a:p>
            <a:r>
              <a:rPr lang="en-US" dirty="0"/>
              <a:t>Ability to explore other areas</a:t>
            </a:r>
            <a:r>
              <a:rPr lang="en-US" baseline="0" dirty="0"/>
              <a:t> including unearned income, occupation, living situation</a:t>
            </a:r>
            <a:endParaRPr lang="en-US" dirty="0"/>
          </a:p>
        </p:txBody>
      </p:sp>
      <p:sp>
        <p:nvSpPr>
          <p:cNvPr id="3" name="Header Placeholder 2"/>
          <p:cNvSpPr>
            <a:spLocks noGrp="1"/>
          </p:cNvSpPr>
          <p:nvPr>
            <p:ph type="hdr" sz="quarter" idx="11"/>
          </p:nvPr>
        </p:nvSpPr>
        <p:spPr/>
        <p:txBody>
          <a:bodyPr/>
          <a:lstStyle/>
          <a:p>
            <a:r>
              <a:rPr lang="en-US" dirty="0"/>
              <a:t>SELN Discussion - NASDDDS' Mid-Year Meeting</a:t>
            </a:r>
          </a:p>
        </p:txBody>
      </p:sp>
      <p:sp>
        <p:nvSpPr>
          <p:cNvPr id="5" name="Footer Placeholder 4"/>
          <p:cNvSpPr>
            <a:spLocks noGrp="1"/>
          </p:cNvSpPr>
          <p:nvPr>
            <p:ph type="ftr" sz="quarter" idx="12"/>
          </p:nvPr>
        </p:nvSpPr>
        <p:spPr/>
        <p:txBody>
          <a:bodyPr/>
          <a:lstStyle/>
          <a:p>
            <a:r>
              <a:rPr lang="en-US" dirty="0"/>
              <a:t>June 2014</a:t>
            </a:r>
          </a:p>
        </p:txBody>
      </p:sp>
    </p:spTree>
    <p:extLst>
      <p:ext uri="{BB962C8B-B14F-4D97-AF65-F5344CB8AC3E}">
        <p14:creationId xmlns:p14="http://schemas.microsoft.com/office/powerpoint/2010/main" val="3674058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xfrm>
            <a:off x="3884613" y="8685213"/>
            <a:ext cx="2971800" cy="457200"/>
          </a:xfrm>
          <a:prstGeom prst="rect">
            <a:avLst/>
          </a:prstGeom>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8CB7C35-A774-2E43-AD0F-BE151FDB6FAE}" type="slidenum">
              <a:rPr kumimoji="0" lang="en-US" sz="1200" b="0" i="0" u="none" strike="noStrike" kern="1200" cap="none" spc="0" normalizeH="0" baseline="0" noProof="0">
                <a:ln>
                  <a:noFill/>
                </a:ln>
                <a:solidFill>
                  <a:srgbClr val="000000"/>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ヒラギノ角ゴ Pro W3" charset="0"/>
            </a:endParaRPr>
          </a:p>
        </p:txBody>
      </p:sp>
      <p:sp>
        <p:nvSpPr>
          <p:cNvPr id="18435" name="Rectangle 2"/>
          <p:cNvSpPr>
            <a:spLocks noGrp="1" noRot="1" noChangeAspect="1" noChangeArrowheads="1"/>
          </p:cNvSpPr>
          <p:nvPr>
            <p:ph type="sldImg"/>
          </p:nvPr>
        </p:nvSpPr>
        <p:spPr>
          <a:xfrm>
            <a:off x="1152525" y="692150"/>
            <a:ext cx="4554538" cy="3416300"/>
          </a:xfrm>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t>JB</a:t>
            </a:r>
          </a:p>
        </p:txBody>
      </p:sp>
    </p:spTree>
    <p:extLst>
      <p:ext uri="{BB962C8B-B14F-4D97-AF65-F5344CB8AC3E}">
        <p14:creationId xmlns:p14="http://schemas.microsoft.com/office/powerpoint/2010/main" val="2259684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xfrm>
            <a:off x="3884613" y="8685213"/>
            <a:ext cx="2971800" cy="457200"/>
          </a:xfrm>
          <a:prstGeom prst="rect">
            <a:avLst/>
          </a:prstGeom>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8CB7C35-A774-2E43-AD0F-BE151FDB6FAE}" type="slidenum">
              <a:rPr kumimoji="0" lang="en-US" sz="1200" b="0" i="0" u="none" strike="noStrike" kern="1200" cap="none" spc="0" normalizeH="0" baseline="0" noProof="0">
                <a:ln>
                  <a:noFill/>
                </a:ln>
                <a:solidFill>
                  <a:srgbClr val="000000"/>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ヒラギノ角ゴ Pro W3" charset="0"/>
            </a:endParaRPr>
          </a:p>
        </p:txBody>
      </p:sp>
      <p:sp>
        <p:nvSpPr>
          <p:cNvPr id="18435" name="Rectangle 2"/>
          <p:cNvSpPr>
            <a:spLocks noGrp="1" noRot="1" noChangeAspect="1" noChangeArrowheads="1"/>
          </p:cNvSpPr>
          <p:nvPr>
            <p:ph type="sldImg"/>
          </p:nvPr>
        </p:nvSpPr>
        <p:spPr>
          <a:xfrm>
            <a:off x="1152525" y="692150"/>
            <a:ext cx="4554538" cy="3416300"/>
          </a:xfrm>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t>JB</a:t>
            </a:r>
          </a:p>
        </p:txBody>
      </p:sp>
    </p:spTree>
    <p:extLst>
      <p:ext uri="{BB962C8B-B14F-4D97-AF65-F5344CB8AC3E}">
        <p14:creationId xmlns:p14="http://schemas.microsoft.com/office/powerpoint/2010/main" val="4093311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xfrm>
            <a:off x="3884613" y="8685213"/>
            <a:ext cx="2971800" cy="457200"/>
          </a:xfrm>
          <a:prstGeom prst="rect">
            <a:avLst/>
          </a:prstGeom>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A7A6D81-B937-3546-8FA6-E30053F76B52}" type="slidenum">
              <a:rPr kumimoji="0" lang="en-US" sz="1200" b="0" i="0" u="none" strike="noStrike" kern="1200" cap="none" spc="0" normalizeH="0" baseline="0" noProof="0">
                <a:ln>
                  <a:noFill/>
                </a:ln>
                <a:solidFill>
                  <a:srgbClr val="000000"/>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ヒラギノ角ゴ Pro W3" charset="0"/>
            </a:endParaRPr>
          </a:p>
        </p:txBody>
      </p:sp>
      <p:sp>
        <p:nvSpPr>
          <p:cNvPr id="21507" name="Rectangle 2"/>
          <p:cNvSpPr>
            <a:spLocks noGrp="1" noRot="1" noChangeAspect="1" noChangeArrowheads="1"/>
          </p:cNvSpPr>
          <p:nvPr>
            <p:ph type="sldImg"/>
          </p:nvPr>
        </p:nvSpPr>
        <p:spPr>
          <a:xfrm>
            <a:off x="1152525" y="692150"/>
            <a:ext cx="4554538" cy="3416300"/>
          </a:xfrm>
          <a:solidFill>
            <a:srgbClr val="FFFFFF"/>
          </a:solidFill>
          <a:ln/>
        </p:spPr>
      </p:sp>
      <p:sp>
        <p:nvSpPr>
          <p:cNvPr id="2150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t>JB</a:t>
            </a:r>
          </a:p>
        </p:txBody>
      </p:sp>
    </p:spTree>
    <p:extLst>
      <p:ext uri="{BB962C8B-B14F-4D97-AF65-F5344CB8AC3E}">
        <p14:creationId xmlns:p14="http://schemas.microsoft.com/office/powerpoint/2010/main" val="1856117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ea typeface="ヒラギノ角ゴ Pro W3" charset="0"/>
                <a:cs typeface="ヒラギノ角ゴ Pro W3" charset="0"/>
              </a:defRPr>
            </a:lvl1pPr>
            <a:lvl2pPr marL="742950" indent="-285750" eaLnBrk="0" hangingPunct="0">
              <a:defRPr sz="2000">
                <a:solidFill>
                  <a:schemeClr val="tx1"/>
                </a:solidFill>
                <a:latin typeface="Arial" charset="0"/>
                <a:ea typeface="ヒラギノ角ゴ Pro W3" charset="0"/>
                <a:cs typeface="ヒラギノ角ゴ Pro W3" charset="0"/>
              </a:defRPr>
            </a:lvl2pPr>
            <a:lvl3pPr marL="1143000" indent="-228600" eaLnBrk="0" hangingPunct="0">
              <a:defRPr sz="2000">
                <a:solidFill>
                  <a:schemeClr val="tx1"/>
                </a:solidFill>
                <a:latin typeface="Arial" charset="0"/>
                <a:ea typeface="ヒラギノ角ゴ Pro W3" charset="0"/>
                <a:cs typeface="ヒラギノ角ゴ Pro W3" charset="0"/>
              </a:defRPr>
            </a:lvl3pPr>
            <a:lvl4pPr marL="1600200" indent="-228600" eaLnBrk="0" hangingPunct="0">
              <a:defRPr sz="2000">
                <a:solidFill>
                  <a:schemeClr val="tx1"/>
                </a:solidFill>
                <a:latin typeface="Arial" charset="0"/>
                <a:ea typeface="ヒラギノ角ゴ Pro W3" charset="0"/>
                <a:cs typeface="ヒラギノ角ゴ Pro W3" charset="0"/>
              </a:defRPr>
            </a:lvl4pPr>
            <a:lvl5pPr marL="2057400" indent="-228600" eaLnBrk="0" hangingPunct="0">
              <a:defRPr sz="20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0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0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0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000">
                <a:solidFill>
                  <a:schemeClr val="tx1"/>
                </a:solidFill>
                <a:latin typeface="Arial" charset="0"/>
                <a:ea typeface="ヒラギノ角ゴ Pro W3" charset="0"/>
                <a:cs typeface="ヒラギノ角ゴ Pro W3" charset="0"/>
              </a:defRPr>
            </a:lvl9pPr>
          </a:lstStyle>
          <a:p>
            <a:pPr eaLnBrk="1" hangingPunct="1"/>
            <a:fld id="{69199151-A718-654B-BEDD-E3BBE51BDB9C}" type="slidenum">
              <a:rPr lang="en-US" sz="1200">
                <a:solidFill>
                  <a:srgbClr val="000000"/>
                </a:solidFill>
              </a:rPr>
              <a:pPr eaLnBrk="1" hangingPunct="1"/>
              <a:t>8</a:t>
            </a:fld>
            <a:endParaRPr lang="en-US" sz="1200" dirty="0">
              <a:solidFill>
                <a:srgbClr val="000000"/>
              </a:solidFill>
            </a:endParaRPr>
          </a:p>
        </p:txBody>
      </p:sp>
      <p:sp>
        <p:nvSpPr>
          <p:cNvPr id="2457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177" tIns="46589" rIns="93177" bIns="46589" anchor="b"/>
          <a:lstStyle>
            <a:lvl1pPr eaLnBrk="0" hangingPunct="0">
              <a:defRPr sz="2000">
                <a:solidFill>
                  <a:schemeClr val="tx1"/>
                </a:solidFill>
                <a:latin typeface="Arial" charset="0"/>
                <a:ea typeface="ヒラギノ角ゴ Pro W3" charset="0"/>
                <a:cs typeface="ヒラギノ角ゴ Pro W3" charset="0"/>
              </a:defRPr>
            </a:lvl1pPr>
            <a:lvl2pPr marL="742950" indent="-285750" eaLnBrk="0" hangingPunct="0">
              <a:defRPr sz="2000">
                <a:solidFill>
                  <a:schemeClr val="tx1"/>
                </a:solidFill>
                <a:latin typeface="Arial" charset="0"/>
                <a:ea typeface="ヒラギノ角ゴ Pro W3" charset="0"/>
                <a:cs typeface="ヒラギノ角ゴ Pro W3" charset="0"/>
              </a:defRPr>
            </a:lvl2pPr>
            <a:lvl3pPr marL="1143000" indent="-228600" eaLnBrk="0" hangingPunct="0">
              <a:defRPr sz="2000">
                <a:solidFill>
                  <a:schemeClr val="tx1"/>
                </a:solidFill>
                <a:latin typeface="Arial" charset="0"/>
                <a:ea typeface="ヒラギノ角ゴ Pro W3" charset="0"/>
                <a:cs typeface="ヒラギノ角ゴ Pro W3" charset="0"/>
              </a:defRPr>
            </a:lvl3pPr>
            <a:lvl4pPr marL="1600200" indent="-228600" eaLnBrk="0" hangingPunct="0">
              <a:defRPr sz="2000">
                <a:solidFill>
                  <a:schemeClr val="tx1"/>
                </a:solidFill>
                <a:latin typeface="Arial" charset="0"/>
                <a:ea typeface="ヒラギノ角ゴ Pro W3" charset="0"/>
                <a:cs typeface="ヒラギノ角ゴ Pro W3" charset="0"/>
              </a:defRPr>
            </a:lvl4pPr>
            <a:lvl5pPr marL="2057400" indent="-228600" eaLnBrk="0" hangingPunct="0">
              <a:defRPr sz="20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0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0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0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000">
                <a:solidFill>
                  <a:schemeClr val="tx1"/>
                </a:solidFill>
                <a:latin typeface="Arial" charset="0"/>
                <a:ea typeface="ヒラギノ角ゴ Pro W3" charset="0"/>
                <a:cs typeface="ヒラギノ角ゴ Pro W3" charset="0"/>
              </a:defRPr>
            </a:lvl9pPr>
          </a:lstStyle>
          <a:p>
            <a:pPr algn="r"/>
            <a:fld id="{CA6740F7-4CE7-FA4E-BF04-50A946BE77C6}" type="slidenum">
              <a:rPr lang="en-US" sz="1200">
                <a:solidFill>
                  <a:srgbClr val="000000"/>
                </a:solidFill>
                <a:latin typeface="Times" charset="0"/>
                <a:ea typeface="MS PGothic" charset="0"/>
                <a:cs typeface="MS PGothic" charset="0"/>
              </a:rPr>
              <a:pPr algn="r"/>
              <a:t>8</a:t>
            </a:fld>
            <a:endParaRPr lang="en-US" sz="1200" dirty="0">
              <a:solidFill>
                <a:srgbClr val="000000"/>
              </a:solidFill>
              <a:latin typeface="Times" charset="0"/>
              <a:ea typeface="MS PGothic" charset="0"/>
              <a:cs typeface="MS PGothic" charset="0"/>
            </a:endParaRPr>
          </a:p>
        </p:txBody>
      </p:sp>
      <p:sp>
        <p:nvSpPr>
          <p:cNvPr id="93188" name="Rectangle 2"/>
          <p:cNvSpPr>
            <a:spLocks noGrp="1" noRot="1" noChangeAspect="1" noChangeArrowheads="1" noTextEdit="1"/>
          </p:cNvSpPr>
          <p:nvPr>
            <p:ph type="sldImg"/>
          </p:nvPr>
        </p:nvSpPr>
        <p:spPr>
          <a:solidFill>
            <a:srgbClr val="FFFFFF"/>
          </a:solidFill>
          <a:ln/>
        </p:spPr>
      </p:sp>
      <p:sp>
        <p:nvSpPr>
          <p:cNvPr id="9318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endParaRPr lang="en-US" dirty="0">
              <a:latin typeface="Arial" pitchFamily="34" charset="0"/>
              <a:ea typeface="ヒラギノ角ゴ Pro W3" pitchFamily="1" charset="-128"/>
            </a:endParaRPr>
          </a:p>
        </p:txBody>
      </p:sp>
      <p:sp>
        <p:nvSpPr>
          <p:cNvPr id="3" name="Header Placeholder 2"/>
          <p:cNvSpPr>
            <a:spLocks noGrp="1"/>
          </p:cNvSpPr>
          <p:nvPr>
            <p:ph type="hdr" sz="quarter"/>
          </p:nvPr>
        </p:nvSpPr>
        <p:spPr/>
        <p:txBody>
          <a:bodyPr/>
          <a:lstStyle/>
          <a:p>
            <a:pPr>
              <a:defRPr/>
            </a:pPr>
            <a:r>
              <a:rPr lang="en-US" dirty="0">
                <a:solidFill>
                  <a:prstClr val="black"/>
                </a:solidFill>
              </a:rPr>
              <a:t>SELN Discussion - NASDDDS' Mid-Year Meeting</a:t>
            </a:r>
          </a:p>
        </p:txBody>
      </p:sp>
      <p:sp>
        <p:nvSpPr>
          <p:cNvPr id="5" name="Footer Placeholder 4"/>
          <p:cNvSpPr>
            <a:spLocks noGrp="1"/>
          </p:cNvSpPr>
          <p:nvPr>
            <p:ph type="ftr" sz="quarter" idx="4"/>
          </p:nvPr>
        </p:nvSpPr>
        <p:spPr/>
        <p:txBody>
          <a:bodyPr/>
          <a:lstStyle/>
          <a:p>
            <a:pPr>
              <a:defRPr/>
            </a:pPr>
            <a:r>
              <a:rPr lang="en-US" dirty="0">
                <a:solidFill>
                  <a:prstClr val="black"/>
                </a:solidFill>
              </a:rPr>
              <a:t>June 2014</a:t>
            </a:r>
          </a:p>
        </p:txBody>
      </p:sp>
    </p:spTree>
    <p:extLst>
      <p:ext uri="{BB962C8B-B14F-4D97-AF65-F5344CB8AC3E}">
        <p14:creationId xmlns:p14="http://schemas.microsoft.com/office/powerpoint/2010/main" val="953063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BC7F4E8-5C46-6E4F-813B-412F7A8A819B}" type="slidenum">
              <a:rPr kumimoji="0" lang="en-US" sz="1200" b="0" i="0" u="none" strike="noStrike" kern="1200" cap="none" spc="0" normalizeH="0" baseline="0" noProof="0">
                <a:ln>
                  <a:noFill/>
                </a:ln>
                <a:solidFill>
                  <a:prstClr val="black"/>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ヒラギノ角ゴ Pro W3" charset="0"/>
            </a:endParaRPr>
          </a:p>
        </p:txBody>
      </p:sp>
      <p:sp>
        <p:nvSpPr>
          <p:cNvPr id="36867" name="Rectangle 2"/>
          <p:cNvSpPr>
            <a:spLocks noGrp="1" noRot="1" noChangeAspect="1" noChangeArrowheads="1"/>
          </p:cNvSpPr>
          <p:nvPr>
            <p:ph type="sldImg"/>
          </p:nvPr>
        </p:nvSpPr>
        <p:spPr>
          <a:solidFill>
            <a:srgbClr val="FFFFFF"/>
          </a:solidFill>
          <a:ln/>
        </p:spPr>
      </p:sp>
      <p:sp>
        <p:nvSpPr>
          <p:cNvPr id="36868" name="Rectangle 3"/>
          <p:cNvSpPr>
            <a:spLocks noGrp="1" noChangeArrowheads="1"/>
          </p:cNvSpPr>
          <p:nvPr>
            <p:ph type="body" idx="1"/>
          </p:nvPr>
        </p:nvSpPr>
        <p:spPr>
          <a:solidFill>
            <a:srgbClr val="FFFFFF"/>
          </a:solidFill>
          <a:ln>
            <a:solidFill>
              <a:srgbClr val="000000"/>
            </a:solidFill>
          </a:ln>
        </p:spPr>
        <p:txBody>
          <a:bodyPr/>
          <a:lstStyle/>
          <a:p>
            <a:r>
              <a:rPr lang="en-US" dirty="0"/>
              <a:t>Montana 13% in integrated employment. Percent working?</a:t>
            </a:r>
          </a:p>
        </p:txBody>
      </p:sp>
    </p:spTree>
    <p:extLst>
      <p:ext uri="{BB962C8B-B14F-4D97-AF65-F5344CB8AC3E}">
        <p14:creationId xmlns:p14="http://schemas.microsoft.com/office/powerpoint/2010/main" val="2468635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4538" cy="341630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14988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49697</a:t>
            </a:r>
          </a:p>
          <a:p>
            <a:r>
              <a:rPr lang="en-US" dirty="0"/>
              <a:t>16-21 24437  49% (49.2)</a:t>
            </a:r>
          </a:p>
          <a:p>
            <a:r>
              <a:rPr lang="en-US" dirty="0"/>
              <a:t>22-30 10520 21% (21.1)</a:t>
            </a:r>
          </a:p>
          <a:p>
            <a:r>
              <a:rPr lang="en-US" dirty="0"/>
              <a:t>Other</a:t>
            </a:r>
            <a:r>
              <a:rPr lang="en-US" baseline="0" dirty="0"/>
              <a:t> 30%  (29.7%)</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5512241-F6F2-6243-B6FB-946670D6F9FA}" type="slidenum">
              <a:rPr kumimoji="0" lang="en-US" sz="1200" b="0" i="0" u="none" strike="noStrike" kern="1200" cap="none" spc="0" normalizeH="0" baseline="0" noProof="0" smtClean="0">
                <a:ln>
                  <a:noFill/>
                </a:ln>
                <a:solidFill>
                  <a:prstClr val="black"/>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ヒラギノ角ゴ Pro W3" charset="0"/>
            </a:endParaRPr>
          </a:p>
        </p:txBody>
      </p:sp>
      <p:sp>
        <p:nvSpPr>
          <p:cNvPr id="6" name="Header Placeholder 5"/>
          <p:cNvSpPr>
            <a:spLocks noGrp="1"/>
          </p:cNvSpPr>
          <p:nvPr>
            <p:ph type="hdr" sz="quarter" idx="1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charset="0"/>
                <a:ea typeface="ヒラギノ角ゴ Pro W3" charset="0"/>
              </a:rPr>
              <a:t>SELN Discussion - NASDDDS' Mid-Year Meeting</a:t>
            </a:r>
          </a:p>
        </p:txBody>
      </p:sp>
      <p:sp>
        <p:nvSpPr>
          <p:cNvPr id="8" name="Footer Placeholder 7"/>
          <p:cNvSpPr>
            <a:spLocks noGrp="1"/>
          </p:cNvSpPr>
          <p:nvPr>
            <p:ph type="ftr"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charset="0"/>
                <a:ea typeface="ヒラギノ角ゴ Pro W3" charset="0"/>
              </a:rPr>
              <a:t>June 2014</a:t>
            </a:r>
          </a:p>
        </p:txBody>
      </p:sp>
    </p:spTree>
    <p:extLst>
      <p:ext uri="{BB962C8B-B14F-4D97-AF65-F5344CB8AC3E}">
        <p14:creationId xmlns:p14="http://schemas.microsoft.com/office/powerpoint/2010/main" val="709852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828800"/>
          </a:xfrm>
        </p:spPr>
        <p:txBody>
          <a:bodyPr/>
          <a:lstStyle/>
          <a:p>
            <a:r>
              <a:rPr lang="en-US"/>
              <a:t>Click to edit Master title style</a:t>
            </a:r>
          </a:p>
        </p:txBody>
      </p:sp>
      <p:sp>
        <p:nvSpPr>
          <p:cNvPr id="3" name="Subtitle 2"/>
          <p:cNvSpPr>
            <a:spLocks noGrp="1"/>
          </p:cNvSpPr>
          <p:nvPr>
            <p:ph type="subTitle" idx="1"/>
          </p:nvPr>
        </p:nvSpPr>
        <p:spPr>
          <a:xfrm>
            <a:off x="609600" y="3352800"/>
            <a:ext cx="7543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308C5664-C89A-1D4F-962E-558376A4545B}" type="slidenum">
              <a:rPr lang="en-US" smtClean="0"/>
              <a:pPr/>
              <a:t>‹#›</a:t>
            </a:fld>
            <a:endParaRPr lang="en-US" dirty="0"/>
          </a:p>
        </p:txBody>
      </p:sp>
    </p:spTree>
    <p:extLst>
      <p:ext uri="{BB962C8B-B14F-4D97-AF65-F5344CB8AC3E}">
        <p14:creationId xmlns:p14="http://schemas.microsoft.com/office/powerpoint/2010/main" val="87848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5CA3EE8A-D467-1E43-9BF1-BA74D447CC7B}" type="slidenum">
              <a:rPr lang="en-US" smtClean="0"/>
              <a:pPr/>
              <a:t>‹#›</a:t>
            </a:fld>
            <a:endParaRPr lang="en-US" dirty="0"/>
          </a:p>
        </p:txBody>
      </p:sp>
    </p:spTree>
    <p:extLst>
      <p:ext uri="{BB962C8B-B14F-4D97-AF65-F5344CB8AC3E}">
        <p14:creationId xmlns:p14="http://schemas.microsoft.com/office/powerpoint/2010/main" val="929775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454890-8C81-D642-A868-18D33ADD9ED7}" type="slidenum">
              <a:rPr lang="en-US" smtClean="0"/>
              <a:pPr/>
              <a:t>‹#›</a:t>
            </a:fld>
            <a:endParaRPr lang="en-US" dirty="0"/>
          </a:p>
        </p:txBody>
      </p:sp>
    </p:spTree>
    <p:extLst>
      <p:ext uri="{BB962C8B-B14F-4D97-AF65-F5344CB8AC3E}">
        <p14:creationId xmlns:p14="http://schemas.microsoft.com/office/powerpoint/2010/main" val="1934758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5613" y="400050"/>
            <a:ext cx="8229600" cy="361950"/>
          </a:xfrm>
        </p:spPr>
        <p:txBody>
          <a:bodyPr/>
          <a:lstStyle/>
          <a:p>
            <a:r>
              <a:rPr lang="en-US"/>
              <a:t>Click to edit Master title style</a:t>
            </a:r>
          </a:p>
        </p:txBody>
      </p:sp>
      <p:sp>
        <p:nvSpPr>
          <p:cNvPr id="3" name="Chart Placeholder 2"/>
          <p:cNvSpPr>
            <a:spLocks noGrp="1"/>
          </p:cNvSpPr>
          <p:nvPr>
            <p:ph type="chart" idx="1"/>
          </p:nvPr>
        </p:nvSpPr>
        <p:spPr>
          <a:xfrm>
            <a:off x="989013" y="1466850"/>
            <a:ext cx="7162800" cy="4114800"/>
          </a:xfrm>
        </p:spPr>
        <p:txBody>
          <a:bodyPr/>
          <a:lstStyle/>
          <a:p>
            <a:pPr lvl="0"/>
            <a:r>
              <a:rPr lang="en-US" noProof="0"/>
              <a:t>Click icon to add chart</a:t>
            </a:r>
            <a:endParaRPr lang="en-US" noProof="0" dirty="0"/>
          </a:p>
        </p:txBody>
      </p:sp>
      <p:sp>
        <p:nvSpPr>
          <p:cNvPr id="4" name="Slide Number Placeholder 1"/>
          <p:cNvSpPr>
            <a:spLocks noGrp="1"/>
          </p:cNvSpPr>
          <p:nvPr>
            <p:ph type="sldNum" sz="quarter" idx="4"/>
          </p:nvPr>
        </p:nvSpPr>
        <p:spPr>
          <a:xfrm>
            <a:off x="0" y="6515325"/>
            <a:ext cx="808239" cy="365125"/>
          </a:xfrm>
          <a:prstGeom prst="rect">
            <a:avLst/>
          </a:prstGeom>
        </p:spPr>
        <p:txBody>
          <a:bodyPr vert="horz" lIns="91440" tIns="45720" rIns="91440" bIns="45720" rtlCol="0" anchor="ctr"/>
          <a:lstStyle>
            <a:lvl1pPr algn="l">
              <a:defRPr sz="1800" b="1">
                <a:solidFill>
                  <a:schemeClr val="tx1">
                    <a:tint val="75000"/>
                  </a:schemeClr>
                </a:solidFill>
                <a:latin typeface="+mj-lt"/>
              </a:defRPr>
            </a:lvl1pPr>
          </a:lstStyle>
          <a:p>
            <a:fld id="{9EE7DCB3-6854-864C-BE4E-60E10F9AEF51}" type="slidenum">
              <a:rPr lang="en-US" smtClean="0"/>
              <a:pPr/>
              <a:t>‹#›</a:t>
            </a:fld>
            <a:endParaRPr lang="en-US"/>
          </a:p>
        </p:txBody>
      </p:sp>
    </p:spTree>
    <p:extLst>
      <p:ext uri="{BB962C8B-B14F-4D97-AF65-F5344CB8AC3E}">
        <p14:creationId xmlns:p14="http://schemas.microsoft.com/office/powerpoint/2010/main" val="3619621637"/>
      </p:ext>
    </p:extLst>
  </p:cSld>
  <p:clrMapOvr>
    <a:masterClrMapping/>
  </p:clrMapOvr>
  <p:transition spd="med"/>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915FAA45-AC5B-014B-9F74-53D558B73BE0}" type="slidenum">
              <a:rPr lang="en-US" smtClean="0"/>
              <a:pPr/>
              <a:t>‹#›</a:t>
            </a:fld>
            <a:endParaRPr lang="en-US" dirty="0"/>
          </a:p>
        </p:txBody>
      </p:sp>
    </p:spTree>
    <p:extLst>
      <p:ext uri="{BB962C8B-B14F-4D97-AF65-F5344CB8AC3E}">
        <p14:creationId xmlns:p14="http://schemas.microsoft.com/office/powerpoint/2010/main" val="359044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6C260E92-1CB0-4649-B042-6EA86B54D02A}" type="slidenum">
              <a:rPr lang="en-US" smtClean="0"/>
              <a:pPr/>
              <a:t>‹#›</a:t>
            </a:fld>
            <a:endParaRPr lang="en-US" dirty="0"/>
          </a:p>
        </p:txBody>
      </p:sp>
    </p:spTree>
    <p:extLst>
      <p:ext uri="{BB962C8B-B14F-4D97-AF65-F5344CB8AC3E}">
        <p14:creationId xmlns:p14="http://schemas.microsoft.com/office/powerpoint/2010/main" val="274659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915FAA45-AC5B-014B-9F74-53D558B73BE0}" type="slidenum">
              <a:rPr lang="en-US" smtClean="0"/>
              <a:pPr/>
              <a:t>‹#›</a:t>
            </a:fld>
            <a:endParaRPr lang="en-US" dirty="0"/>
          </a:p>
        </p:txBody>
      </p:sp>
    </p:spTree>
    <p:extLst>
      <p:ext uri="{BB962C8B-B14F-4D97-AF65-F5344CB8AC3E}">
        <p14:creationId xmlns:p14="http://schemas.microsoft.com/office/powerpoint/2010/main" val="3985057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915FAA45-AC5B-014B-9F74-53D558B73BE0}" type="slidenum">
              <a:rPr lang="en-US" smtClean="0"/>
              <a:pPr/>
              <a:t>‹#›</a:t>
            </a:fld>
            <a:endParaRPr lang="en-US" dirty="0"/>
          </a:p>
        </p:txBody>
      </p:sp>
    </p:spTree>
    <p:extLst>
      <p:ext uri="{BB962C8B-B14F-4D97-AF65-F5344CB8AC3E}">
        <p14:creationId xmlns:p14="http://schemas.microsoft.com/office/powerpoint/2010/main" val="3405626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329798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915FAA45-AC5B-014B-9F74-53D558B73BE0}" type="slidenum">
              <a:rPr lang="en-US" smtClean="0"/>
              <a:pPr/>
              <a:t>‹#›</a:t>
            </a:fld>
            <a:endParaRPr lang="en-US" dirty="0"/>
          </a:p>
        </p:txBody>
      </p:sp>
    </p:spTree>
    <p:extLst>
      <p:ext uri="{BB962C8B-B14F-4D97-AF65-F5344CB8AC3E}">
        <p14:creationId xmlns:p14="http://schemas.microsoft.com/office/powerpoint/2010/main" val="48388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915FAA45-AC5B-014B-9F74-53D558B73BE0}" type="slidenum">
              <a:rPr lang="en-US" smtClean="0"/>
              <a:pPr/>
              <a:t>‹#›</a:t>
            </a:fld>
            <a:endParaRPr lang="en-US" dirty="0"/>
          </a:p>
        </p:txBody>
      </p:sp>
    </p:spTree>
    <p:extLst>
      <p:ext uri="{BB962C8B-B14F-4D97-AF65-F5344CB8AC3E}">
        <p14:creationId xmlns:p14="http://schemas.microsoft.com/office/powerpoint/2010/main" val="1272507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915FAA45-AC5B-014B-9F74-53D558B73BE0}" type="slidenum">
              <a:rPr lang="en-US" smtClean="0"/>
              <a:pPr/>
              <a:t>‹#›</a:t>
            </a:fld>
            <a:endParaRPr lang="en-US" dirty="0"/>
          </a:p>
        </p:txBody>
      </p:sp>
    </p:spTree>
    <p:extLst>
      <p:ext uri="{BB962C8B-B14F-4D97-AF65-F5344CB8AC3E}">
        <p14:creationId xmlns:p14="http://schemas.microsoft.com/office/powerpoint/2010/main" val="185775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mn-ea"/>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915FAA45-AC5B-014B-9F74-53D558B73BE0}" type="slidenum">
              <a:rPr lang="en-US" smtClean="0"/>
              <a:pPr/>
              <a:t>‹#›</a:t>
            </a:fld>
            <a:endParaRPr lang="en-US" dirty="0"/>
          </a:p>
        </p:txBody>
      </p:sp>
      <p:pic>
        <p:nvPicPr>
          <p:cNvPr id="9" name="Picture 8" descr="Thinkwork logo&#10;www.thinkwork.org">
            <a:extLst>
              <a:ext uri="{FF2B5EF4-FFF2-40B4-BE49-F238E27FC236}">
                <a16:creationId xmlns:a16="http://schemas.microsoft.com/office/drawing/2014/main" id="{F57FF4E2-414A-9C44-B516-A7EF05367A43}"/>
              </a:ext>
            </a:extLst>
          </p:cNvPr>
          <p:cNvPicPr>
            <a:picLocks noChangeAspect="1"/>
          </p:cNvPicPr>
          <p:nvPr userDrawn="1"/>
        </p:nvPicPr>
        <p:blipFill>
          <a:blip r:embed="rId14" cstate="email">
            <a:extLst>
              <a:ext uri="{28A0092B-C50C-407E-A947-70E740481C1C}">
                <a14:useLocalDpi xmlns:a14="http://schemas.microsoft.com/office/drawing/2010/main" val="0"/>
              </a:ext>
            </a:extLst>
          </a:blip>
          <a:stretch>
            <a:fillRect/>
          </a:stretch>
        </p:blipFill>
        <p:spPr>
          <a:xfrm>
            <a:off x="6324600" y="6328598"/>
            <a:ext cx="2743200" cy="395021"/>
          </a:xfrm>
          <a:prstGeom prst="rect">
            <a:avLst/>
          </a:prstGeom>
        </p:spPr>
      </p:pic>
      <p:pic>
        <p:nvPicPr>
          <p:cNvPr id="11" name="Picture 10" descr="www.StateData.info">
            <a:extLst>
              <a:ext uri="{FF2B5EF4-FFF2-40B4-BE49-F238E27FC236}">
                <a16:creationId xmlns:a16="http://schemas.microsoft.com/office/drawing/2014/main" id="{47A1781F-0213-4940-A743-A8138CAB9D41}"/>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91522" y="6174979"/>
            <a:ext cx="2044620" cy="548640"/>
          </a:xfrm>
          <a:prstGeom prst="rect">
            <a:avLst/>
          </a:prstGeom>
        </p:spPr>
      </p:pic>
    </p:spTree>
    <p:extLst>
      <p:ext uri="{BB962C8B-B14F-4D97-AF65-F5344CB8AC3E}">
        <p14:creationId xmlns:p14="http://schemas.microsoft.com/office/powerpoint/2010/main" val="4859742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Lst>
  <p:hf hdr="0" ftr="0" dt="0"/>
  <p:txStyles>
    <p:titleStyle>
      <a:lvl1pPr algn="l" rtl="0" eaLnBrk="1" fontAlgn="base" hangingPunct="1">
        <a:spcBef>
          <a:spcPct val="0"/>
        </a:spcBef>
        <a:spcAft>
          <a:spcPct val="0"/>
        </a:spcAft>
        <a:defRPr lang="en-US" sz="4000" b="1" i="0" kern="1200" dirty="0">
          <a:solidFill>
            <a:schemeClr val="tx2">
              <a:lumMod val="60000"/>
              <a:lumOff val="40000"/>
            </a:schemeClr>
          </a:solidFill>
          <a:latin typeface="Candara"/>
          <a:ea typeface="ヒラギノ角ゴ Pro W3" charset="0"/>
          <a:cs typeface="Candara"/>
        </a:defRPr>
      </a:lvl1pPr>
      <a:lvl2pPr algn="ctr"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2pPr>
      <a:lvl3pPr algn="ctr"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3pPr>
      <a:lvl4pPr algn="ctr"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4pPr>
      <a:lvl5pPr algn="ctr" rtl="0" eaLnBrk="1" fontAlgn="base" hangingPunct="1">
        <a:spcBef>
          <a:spcPct val="0"/>
        </a:spcBef>
        <a:spcAft>
          <a:spcPct val="0"/>
        </a:spcAft>
        <a:defRPr sz="4400">
          <a:solidFill>
            <a:schemeClr val="tx1"/>
          </a:solidFill>
          <a:latin typeface="Calibri" charset="0"/>
          <a:ea typeface="ヒラギノ角ゴ Pro W3" charset="0"/>
          <a:cs typeface="ヒラギノ角ゴ Pro W3" charset="0"/>
        </a:defRPr>
      </a:lvl5pPr>
      <a:lvl6pPr marL="457200" algn="ctr" rtl="0" eaLnBrk="1" fontAlgn="base" hangingPunct="1">
        <a:spcBef>
          <a:spcPct val="0"/>
        </a:spcBef>
        <a:spcAft>
          <a:spcPct val="0"/>
        </a:spcAft>
        <a:defRPr sz="4400">
          <a:solidFill>
            <a:schemeClr val="tx1"/>
          </a:solidFill>
          <a:latin typeface="Calibri" charset="0"/>
          <a:ea typeface="ヒラギノ角ゴ Pro W3" charset="0"/>
        </a:defRPr>
      </a:lvl6pPr>
      <a:lvl7pPr marL="914400" algn="ctr" rtl="0" eaLnBrk="1" fontAlgn="base" hangingPunct="1">
        <a:spcBef>
          <a:spcPct val="0"/>
        </a:spcBef>
        <a:spcAft>
          <a:spcPct val="0"/>
        </a:spcAft>
        <a:defRPr sz="4400">
          <a:solidFill>
            <a:schemeClr val="tx1"/>
          </a:solidFill>
          <a:latin typeface="Calibri" charset="0"/>
          <a:ea typeface="ヒラギノ角ゴ Pro W3" charset="0"/>
        </a:defRPr>
      </a:lvl7pPr>
      <a:lvl8pPr marL="1371600" algn="ctr" rtl="0" eaLnBrk="1" fontAlgn="base" hangingPunct="1">
        <a:spcBef>
          <a:spcPct val="0"/>
        </a:spcBef>
        <a:spcAft>
          <a:spcPct val="0"/>
        </a:spcAft>
        <a:defRPr sz="4400">
          <a:solidFill>
            <a:schemeClr val="tx1"/>
          </a:solidFill>
          <a:latin typeface="Calibri" charset="0"/>
          <a:ea typeface="ヒラギノ角ゴ Pro W3" charset="0"/>
        </a:defRPr>
      </a:lvl8pPr>
      <a:lvl9pPr marL="1828800" algn="ctr" rtl="0" eaLnBrk="1" fontAlgn="base" hangingPunct="1">
        <a:spcBef>
          <a:spcPct val="0"/>
        </a:spcBef>
        <a:spcAft>
          <a:spcPct val="0"/>
        </a:spcAft>
        <a:defRPr sz="4400">
          <a:solidFill>
            <a:schemeClr val="tx1"/>
          </a:solidFill>
          <a:latin typeface="Calibri" charset="0"/>
          <a:ea typeface="ヒラギノ角ゴ Pro W3" charset="0"/>
        </a:defRPr>
      </a:lvl9pPr>
    </p:titleStyle>
    <p:bodyStyle>
      <a:lvl1pPr marL="342900" indent="-342900" algn="l" rtl="0" eaLnBrk="1" fontAlgn="base" hangingPunct="1">
        <a:spcBef>
          <a:spcPct val="20000"/>
        </a:spcBef>
        <a:spcAft>
          <a:spcPct val="0"/>
        </a:spcAft>
        <a:buClr>
          <a:srgbClr val="0000FF"/>
        </a:buClr>
        <a:buSzPct val="65000"/>
        <a:buFont typeface="Wingdings" charset="2"/>
        <a:buChar char="v"/>
        <a:defRPr sz="3600" kern="1200">
          <a:solidFill>
            <a:schemeClr val="tx1"/>
          </a:solidFill>
          <a:latin typeface="Candara"/>
          <a:ea typeface="ヒラギノ角ゴ Pro W3" charset="0"/>
          <a:cs typeface="Candara"/>
        </a:defRPr>
      </a:lvl1pPr>
      <a:lvl2pPr marL="742950" indent="-285750" algn="l" rtl="0" eaLnBrk="1" fontAlgn="base" hangingPunct="1">
        <a:spcBef>
          <a:spcPct val="20000"/>
        </a:spcBef>
        <a:spcAft>
          <a:spcPct val="0"/>
        </a:spcAft>
        <a:buClr>
          <a:srgbClr val="0000FF"/>
        </a:buClr>
        <a:buFont typeface="Wingdings" charset="2"/>
        <a:buChar char="§"/>
        <a:defRPr sz="3200" kern="1200">
          <a:solidFill>
            <a:schemeClr val="tx1"/>
          </a:solidFill>
          <a:latin typeface="Candara"/>
          <a:ea typeface="ヒラギノ角ゴ Pro W3" charset="0"/>
          <a:cs typeface="Candara"/>
        </a:defRPr>
      </a:lvl2pPr>
      <a:lvl3pPr marL="1143000" indent="-228600" algn="l" rtl="0" eaLnBrk="1" fontAlgn="base" hangingPunct="1">
        <a:spcBef>
          <a:spcPct val="20000"/>
        </a:spcBef>
        <a:spcAft>
          <a:spcPct val="0"/>
        </a:spcAft>
        <a:buFont typeface="Arial" charset="0"/>
        <a:buChar char="•"/>
        <a:defRPr sz="2800" kern="1200">
          <a:solidFill>
            <a:schemeClr val="tx1"/>
          </a:solidFill>
          <a:latin typeface="Candara"/>
          <a:ea typeface="ヒラギノ角ゴ Pro W3" charset="0"/>
          <a:cs typeface="Candara"/>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Candara"/>
          <a:ea typeface="ヒラギノ角ゴ Pro W3" charset="0"/>
          <a:cs typeface="Candara"/>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Candara"/>
          <a:ea typeface="ヒラギノ角ゴ Pro W3" charset="0"/>
          <a:cs typeface="Candara"/>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realworkstori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NUL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NUL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itle 5"/>
          <p:cNvSpPr>
            <a:spLocks noGrp="1"/>
          </p:cNvSpPr>
          <p:nvPr>
            <p:ph type="title"/>
          </p:nvPr>
        </p:nvSpPr>
        <p:spPr>
          <a:xfrm>
            <a:off x="228599" y="309350"/>
            <a:ext cx="8870001" cy="3126472"/>
          </a:xfrm>
        </p:spPr>
        <p:txBody>
          <a:bodyPr/>
          <a:lstStyle/>
          <a:p>
            <a:pPr>
              <a:spcBef>
                <a:spcPts val="2400"/>
              </a:spcBef>
              <a:spcAft>
                <a:spcPts val="2400"/>
              </a:spcAft>
            </a:pPr>
            <a:r>
              <a:rPr lang="en-US" sz="5400" dirty="0">
                <a:solidFill>
                  <a:srgbClr val="5D9732"/>
                </a:solidFill>
              </a:rPr>
              <a:t>Access to Integrated Employment</a:t>
            </a:r>
            <a:br>
              <a:rPr lang="en-US" sz="5400" dirty="0">
                <a:solidFill>
                  <a:srgbClr val="5D9732"/>
                </a:solidFill>
              </a:rPr>
            </a:br>
            <a:r>
              <a:rPr lang="en-US" dirty="0">
                <a:solidFill>
                  <a:srgbClr val="0070C0"/>
                </a:solidFill>
              </a:rPr>
              <a:t>Outcomes, Services, &amp; Opportunities</a:t>
            </a:r>
            <a:br>
              <a:rPr lang="en-US" dirty="0">
                <a:solidFill>
                  <a:srgbClr val="0070C0"/>
                </a:solidFill>
              </a:rPr>
            </a:br>
            <a:r>
              <a:rPr lang="en-US" b="0" dirty="0">
                <a:solidFill>
                  <a:srgbClr val="0070C0"/>
                </a:solidFill>
              </a:rPr>
              <a:t>February 13, 2019</a:t>
            </a:r>
            <a:endParaRPr lang="en-US" b="0" dirty="0">
              <a:solidFill>
                <a:srgbClr val="1560A0"/>
              </a:solidFill>
            </a:endParaRPr>
          </a:p>
        </p:txBody>
      </p:sp>
      <p:sp>
        <p:nvSpPr>
          <p:cNvPr id="11" name="Rectangle 9"/>
          <p:cNvSpPr txBox="1">
            <a:spLocks noChangeArrowheads="1"/>
          </p:cNvSpPr>
          <p:nvPr/>
        </p:nvSpPr>
        <p:spPr>
          <a:xfrm>
            <a:off x="4800600" y="3124200"/>
            <a:ext cx="3886200" cy="7620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 typeface="Monotype Sorts" pitchFamily="-105" charset="2"/>
              <a:buNone/>
              <a:tabLst/>
              <a:defRPr/>
            </a:pPr>
            <a:endParaRPr kumimoji="0" lang="en-US" sz="2400" b="0" i="0" u="none" strike="noStrike" kern="1200" cap="none" spc="0" normalizeH="0" baseline="0" noProof="0" dirty="0">
              <a:ln>
                <a:noFill/>
              </a:ln>
              <a:solidFill>
                <a:prstClr val="black"/>
              </a:solidFill>
              <a:effectLst/>
              <a:uLnTx/>
              <a:uFillTx/>
              <a:latin typeface="Times"/>
              <a:ea typeface="ヒラギノ角ゴ Pro W3" charset="0"/>
              <a:cs typeface="Times"/>
            </a:endParaRPr>
          </a:p>
        </p:txBody>
      </p:sp>
      <p:pic>
        <p:nvPicPr>
          <p:cNvPr id="12" name="Picture 11" descr="Displays the logo for  the website www.statedata.inf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599" y="3575714"/>
            <a:ext cx="5563461" cy="1492862"/>
          </a:xfrm>
          <a:prstGeom prst="rect">
            <a:avLst/>
          </a:prstGeom>
        </p:spPr>
      </p:pic>
      <p:pic>
        <p:nvPicPr>
          <p:cNvPr id="13" name="Picture 12" descr="ICI and UMB logos">
            <a:extLst>
              <a:ext uri="{FF2B5EF4-FFF2-40B4-BE49-F238E27FC236}">
                <a16:creationId xmlns:a16="http://schemas.microsoft.com/office/drawing/2014/main" id="{C147E340-EB48-E840-9E15-75765C3469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8000" y="5562600"/>
            <a:ext cx="2240601" cy="1180632"/>
          </a:xfrm>
          <a:prstGeom prst="rect">
            <a:avLst/>
          </a:prstGeom>
        </p:spPr>
      </p:pic>
      <p:pic>
        <p:nvPicPr>
          <p:cNvPr id="14" name="Picture 13" descr="ThinkWork Logo&#10;www.thinkwork.org">
            <a:extLst>
              <a:ext uri="{FF2B5EF4-FFF2-40B4-BE49-F238E27FC236}">
                <a16:creationId xmlns:a16="http://schemas.microsoft.com/office/drawing/2014/main" id="{83DBB326-C244-9741-8495-0E543E06A1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182" y="5758119"/>
            <a:ext cx="6209731" cy="894201"/>
          </a:xfrm>
          <a:prstGeom prst="rect">
            <a:avLst/>
          </a:prstGeom>
        </p:spPr>
      </p:pic>
    </p:spTree>
    <p:extLst>
      <p:ext uri="{BB962C8B-B14F-4D97-AF65-F5344CB8AC3E}">
        <p14:creationId xmlns:p14="http://schemas.microsoft.com/office/powerpoint/2010/main" val="4279563185"/>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2E6EA-8E78-FD4A-B142-DE80F3690E94}"/>
              </a:ext>
            </a:extLst>
          </p:cNvPr>
          <p:cNvSpPr>
            <a:spLocks noGrp="1"/>
          </p:cNvSpPr>
          <p:nvPr>
            <p:ph type="title"/>
          </p:nvPr>
        </p:nvSpPr>
        <p:spPr/>
        <p:txBody>
          <a:bodyPr/>
          <a:lstStyle/>
          <a:p>
            <a:r>
              <a:rPr lang="en-US" dirty="0"/>
              <a:t>NCI How spend time</a:t>
            </a:r>
          </a:p>
        </p:txBody>
      </p:sp>
      <p:graphicFrame>
        <p:nvGraphicFramePr>
          <p:cNvPr id="4" name="Content Placeholder 3" descr="Change in how individuals report spending their time between 2011-12 and 2016-17. Paarticipation in community jobs rose from 13% to 20%, unpaid community activity rose slightly from 21% to 24%, facility-based work dropped from 28% to 21%, and participation in facility-based non work dropped from 50% to 38% but is still the most frequently reported activity">
            <a:extLst>
              <a:ext uri="{FF2B5EF4-FFF2-40B4-BE49-F238E27FC236}">
                <a16:creationId xmlns:a16="http://schemas.microsoft.com/office/drawing/2014/main" id="{FAEC33FC-FCEC-A84D-A180-3A41E4BDF75F}"/>
              </a:ext>
            </a:extLst>
          </p:cNvPr>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7019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Supporting Choice</a:t>
            </a:r>
            <a:endParaRPr lang="en-US" sz="3600" b="0" dirty="0"/>
          </a:p>
        </p:txBody>
      </p:sp>
      <p:grpSp>
        <p:nvGrpSpPr>
          <p:cNvPr id="3" name="Group 2" descr="Three pie charts illuustrate whether an individual works in a community job, and whether they want to.&#10;In Pie chart 1 20% of individuals work in an integrated job&#10;In pie chart 2, 47% of those who do not work say they want a community job&#10;In pie chart 3, only 39% of those who want a community job report that they have a job goal in their ISP&#10;Of the approximately 630,000 people who receive a day service from a state IDD agency that means alomost 300,000 are not working but want a job, and 180,000 who want a job don't yet have a goal in their ISP">
            <a:extLst>
              <a:ext uri="{FF2B5EF4-FFF2-40B4-BE49-F238E27FC236}">
                <a16:creationId xmlns:a16="http://schemas.microsoft.com/office/drawing/2014/main" id="{275CCD70-ABB1-EE4E-89FE-0F3FF9B63AAE}"/>
              </a:ext>
            </a:extLst>
          </p:cNvPr>
          <p:cNvGrpSpPr/>
          <p:nvPr/>
        </p:nvGrpSpPr>
        <p:grpSpPr>
          <a:xfrm>
            <a:off x="0" y="1536820"/>
            <a:ext cx="9144000" cy="3742091"/>
            <a:chOff x="0" y="1536820"/>
            <a:chExt cx="9144000" cy="3742091"/>
          </a:xfrm>
        </p:grpSpPr>
        <p:graphicFrame>
          <p:nvGraphicFramePr>
            <p:cNvPr id="4" name="Chart 3"/>
            <p:cNvGraphicFramePr/>
            <p:nvPr>
              <p:extLst/>
            </p:nvPr>
          </p:nvGraphicFramePr>
          <p:xfrm>
            <a:off x="0" y="1536820"/>
            <a:ext cx="4143378" cy="37420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nvPr>
          </p:nvGraphicFramePr>
          <p:xfrm>
            <a:off x="4001156" y="2178970"/>
            <a:ext cx="2810367" cy="24577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p:nvPr>
              <p:extLst/>
            </p:nvPr>
          </p:nvGraphicFramePr>
          <p:xfrm>
            <a:off x="6683231" y="2291265"/>
            <a:ext cx="2460769" cy="2109910"/>
          </p:xfrm>
          <a:graphic>
            <a:graphicData uri="http://schemas.openxmlformats.org/drawingml/2006/chart">
              <c:chart xmlns:c="http://schemas.openxmlformats.org/drawingml/2006/chart" xmlns:r="http://schemas.openxmlformats.org/officeDocument/2006/relationships" r:id="rId5"/>
            </a:graphicData>
          </a:graphic>
        </p:graphicFrame>
      </p:grpSp>
      <p:sp>
        <p:nvSpPr>
          <p:cNvPr id="8" name="Right Arrow 7"/>
          <p:cNvSpPr/>
          <p:nvPr/>
        </p:nvSpPr>
        <p:spPr bwMode="auto">
          <a:xfrm>
            <a:off x="3874413" y="2588691"/>
            <a:ext cx="282242" cy="1411045"/>
          </a:xfrm>
          <a:prstGeom prst="rightArrow">
            <a:avLst/>
          </a:prstGeom>
          <a:solidFill>
            <a:srgbClr val="0000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0" i="0" u="sng" strike="noStrike" kern="1200" cap="none" spc="0" normalizeH="0" baseline="0" noProof="0" dirty="0">
              <a:ln>
                <a:noFill/>
              </a:ln>
              <a:solidFill>
                <a:prstClr val="white"/>
              </a:solidFill>
              <a:effectLst/>
              <a:uLnTx/>
              <a:uFillTx/>
              <a:latin typeface="Times" pitchFamily="-105" charset="0"/>
              <a:ea typeface="ヒラギノ角ゴ Pro W3" charset="0"/>
            </a:endParaRPr>
          </a:p>
        </p:txBody>
      </p:sp>
      <p:sp>
        <p:nvSpPr>
          <p:cNvPr id="9" name="Right Arrow 8"/>
          <p:cNvSpPr/>
          <p:nvPr/>
        </p:nvSpPr>
        <p:spPr bwMode="auto">
          <a:xfrm>
            <a:off x="6606255" y="2741091"/>
            <a:ext cx="282242" cy="1411045"/>
          </a:xfrm>
          <a:prstGeom prst="rightArrow">
            <a:avLst/>
          </a:prstGeom>
          <a:solidFill>
            <a:srgbClr val="0000FF"/>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0" i="0" u="sng" strike="noStrike" kern="1200" cap="none" spc="0" normalizeH="0" baseline="0" noProof="0" dirty="0">
              <a:ln>
                <a:noFill/>
              </a:ln>
              <a:solidFill>
                <a:prstClr val="white"/>
              </a:solidFill>
              <a:effectLst/>
              <a:uLnTx/>
              <a:uFillTx/>
              <a:latin typeface="Times" pitchFamily="-105" charset="0"/>
              <a:ea typeface="ヒラギノ角ゴ Pro W3" charset="0"/>
            </a:endParaRPr>
          </a:p>
        </p:txBody>
      </p:sp>
      <p:sp>
        <p:nvSpPr>
          <p:cNvPr id="10" name="TextBox 9"/>
          <p:cNvSpPr txBox="1"/>
          <p:nvPr/>
        </p:nvSpPr>
        <p:spPr>
          <a:xfrm>
            <a:off x="1205942" y="3754934"/>
            <a:ext cx="1205944" cy="70788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No paid job 80%</a:t>
            </a:r>
          </a:p>
        </p:txBody>
      </p:sp>
      <p:sp>
        <p:nvSpPr>
          <p:cNvPr id="11" name="TextBox 10"/>
          <p:cNvSpPr txBox="1"/>
          <p:nvPr/>
        </p:nvSpPr>
        <p:spPr>
          <a:xfrm>
            <a:off x="2027009" y="1998967"/>
            <a:ext cx="1205944" cy="70788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Paid job 20%</a:t>
            </a:r>
          </a:p>
        </p:txBody>
      </p:sp>
      <p:sp>
        <p:nvSpPr>
          <p:cNvPr id="12" name="TextBox 11"/>
          <p:cNvSpPr txBox="1"/>
          <p:nvPr/>
        </p:nvSpPr>
        <p:spPr>
          <a:xfrm>
            <a:off x="4267200" y="2728645"/>
            <a:ext cx="1205944" cy="92333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Does not want job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53%</a:t>
            </a:r>
          </a:p>
        </p:txBody>
      </p:sp>
      <p:sp>
        <p:nvSpPr>
          <p:cNvPr id="13" name="TextBox 12"/>
          <p:cNvSpPr txBox="1"/>
          <p:nvPr/>
        </p:nvSpPr>
        <p:spPr>
          <a:xfrm>
            <a:off x="5310506" y="2775942"/>
            <a:ext cx="1205944" cy="646331"/>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Wants job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47%</a:t>
            </a:r>
          </a:p>
        </p:txBody>
      </p:sp>
      <p:sp>
        <p:nvSpPr>
          <p:cNvPr id="14" name="TextBox 13"/>
          <p:cNvSpPr txBox="1"/>
          <p:nvPr/>
        </p:nvSpPr>
        <p:spPr>
          <a:xfrm>
            <a:off x="6888497" y="2849364"/>
            <a:ext cx="1205944" cy="1323439"/>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No job goal in ISP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61%</a:t>
            </a:r>
          </a:p>
        </p:txBody>
      </p:sp>
      <p:sp>
        <p:nvSpPr>
          <p:cNvPr id="15" name="TextBox 14"/>
          <p:cNvSpPr txBox="1"/>
          <p:nvPr/>
        </p:nvSpPr>
        <p:spPr>
          <a:xfrm>
            <a:off x="7772400" y="2652445"/>
            <a:ext cx="1205944" cy="70788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ndara"/>
                <a:ea typeface="ヒラギノ角ゴ Pro W3" charset="0"/>
                <a:cs typeface="Candara"/>
              </a:rPr>
              <a:t>Job goal 39%</a:t>
            </a:r>
          </a:p>
        </p:txBody>
      </p:sp>
      <p:cxnSp>
        <p:nvCxnSpPr>
          <p:cNvPr id="21" name="Elbow Connector 20"/>
          <p:cNvCxnSpPr>
            <a:cxnSpLocks/>
          </p:cNvCxnSpPr>
          <p:nvPr/>
        </p:nvCxnSpPr>
        <p:spPr bwMode="auto">
          <a:xfrm rot="5400000">
            <a:off x="5318341" y="4348896"/>
            <a:ext cx="1076366" cy="808241"/>
          </a:xfrm>
          <a:prstGeom prst="bentConnector3">
            <a:avLst/>
          </a:prstGeom>
          <a:solidFill>
            <a:schemeClr val="bg1"/>
          </a:solidFill>
          <a:ln w="60325" cap="flat" cmpd="sng" algn="ctr">
            <a:solidFill>
              <a:srgbClr val="0000FF"/>
            </a:solidFill>
            <a:prstDash val="solid"/>
            <a:round/>
            <a:headEnd type="none" w="med" len="med"/>
            <a:tailEnd type="arrow"/>
          </a:ln>
          <a:effectLst/>
        </p:spPr>
      </p:cxnSp>
      <p:cxnSp>
        <p:nvCxnSpPr>
          <p:cNvPr id="23" name="Elbow Connector 22"/>
          <p:cNvCxnSpPr/>
          <p:nvPr/>
        </p:nvCxnSpPr>
        <p:spPr bwMode="auto">
          <a:xfrm rot="5400000">
            <a:off x="7497341" y="4868674"/>
            <a:ext cx="809744" cy="10735"/>
          </a:xfrm>
          <a:prstGeom prst="bentConnector3">
            <a:avLst/>
          </a:prstGeom>
          <a:solidFill>
            <a:schemeClr val="bg1"/>
          </a:solidFill>
          <a:ln w="60325" cap="flat" cmpd="sng" algn="ctr">
            <a:solidFill>
              <a:srgbClr val="FF0000"/>
            </a:solidFill>
            <a:prstDash val="solid"/>
            <a:round/>
            <a:headEnd type="none" w="med" len="med"/>
            <a:tailEnd type="arrow"/>
          </a:ln>
          <a:effectLst/>
        </p:spPr>
      </p:cxnSp>
      <p:sp>
        <p:nvSpPr>
          <p:cNvPr id="22" name="Footer Placeholder 3"/>
          <p:cNvSpPr>
            <a:spLocks noGrp="1"/>
          </p:cNvSpPr>
          <p:nvPr>
            <p:ph type="ftr" sz="quarter" idx="11"/>
          </p:nvPr>
        </p:nvSpPr>
        <p:spPr>
          <a:xfrm>
            <a:off x="2143531" y="6300925"/>
            <a:ext cx="5009337"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ndara"/>
                <a:ea typeface="+mn-ea"/>
                <a:cs typeface="Candara"/>
              </a:rPr>
              <a:t>Source: National Core Indicators</a:t>
            </a:r>
            <a:br>
              <a:rPr kumimoji="0" lang="en-US" sz="2000" b="0" i="0" u="none" strike="noStrike" kern="1200" cap="none" spc="0" normalizeH="0" baseline="0" noProof="0" dirty="0">
                <a:ln>
                  <a:noFill/>
                </a:ln>
                <a:solidFill>
                  <a:prstClr val="black"/>
                </a:solidFill>
                <a:effectLst/>
                <a:uLnTx/>
                <a:uFillTx/>
                <a:latin typeface="Candara"/>
                <a:ea typeface="+mn-ea"/>
                <a:cs typeface="Candara"/>
              </a:rPr>
            </a:br>
            <a:r>
              <a:rPr kumimoji="0" lang="en-US" sz="2000" b="0" i="0" u="none" strike="noStrike" kern="1200" cap="none" spc="0" normalizeH="0" baseline="0" noProof="0" dirty="0">
                <a:ln>
                  <a:noFill/>
                </a:ln>
                <a:solidFill>
                  <a:prstClr val="black"/>
                </a:solidFill>
                <a:effectLst/>
                <a:uLnTx/>
                <a:uFillTx/>
                <a:latin typeface="Candara"/>
                <a:ea typeface="+mn-ea"/>
                <a:cs typeface="Candara"/>
              </a:rPr>
              <a:t>2016-2017</a:t>
            </a:r>
          </a:p>
        </p:txBody>
      </p:sp>
      <p:sp>
        <p:nvSpPr>
          <p:cNvPr id="26" name="TextBox 25">
            <a:extLst>
              <a:ext uri="{FF2B5EF4-FFF2-40B4-BE49-F238E27FC236}">
                <a16:creationId xmlns:a16="http://schemas.microsoft.com/office/drawing/2014/main" id="{6384E2C2-4525-384C-BC2D-F34B28E61340}"/>
              </a:ext>
            </a:extLst>
          </p:cNvPr>
          <p:cNvSpPr txBox="1"/>
          <p:nvPr/>
        </p:nvSpPr>
        <p:spPr>
          <a:xfrm>
            <a:off x="1103312" y="5291199"/>
            <a:ext cx="1950038" cy="58477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ndara"/>
                <a:ea typeface="ヒラギノ角ゴ Pro W3" charset="0"/>
                <a:cs typeface="Candara"/>
              </a:rPr>
              <a:t>637,000</a:t>
            </a:r>
          </a:p>
        </p:txBody>
      </p:sp>
      <p:sp>
        <p:nvSpPr>
          <p:cNvPr id="27" name="TextBox 26">
            <a:extLst>
              <a:ext uri="{FF2B5EF4-FFF2-40B4-BE49-F238E27FC236}">
                <a16:creationId xmlns:a16="http://schemas.microsoft.com/office/drawing/2014/main" id="{71D8FDC1-A863-694D-9A48-F0FEEBF575D3}"/>
              </a:ext>
            </a:extLst>
          </p:cNvPr>
          <p:cNvSpPr txBox="1"/>
          <p:nvPr/>
        </p:nvSpPr>
        <p:spPr>
          <a:xfrm>
            <a:off x="4477384" y="5291199"/>
            <a:ext cx="1950038" cy="584775"/>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0000FF"/>
                </a:solidFill>
                <a:effectLst/>
                <a:uLnTx/>
                <a:uFillTx/>
                <a:latin typeface="Candara"/>
                <a:ea typeface="ヒラギノ角ゴ Pro W3" charset="0"/>
                <a:cs typeface="Candara"/>
              </a:rPr>
              <a:t>297,480</a:t>
            </a:r>
          </a:p>
        </p:txBody>
      </p:sp>
      <p:sp>
        <p:nvSpPr>
          <p:cNvPr id="28" name="TextBox 27">
            <a:extLst>
              <a:ext uri="{FF2B5EF4-FFF2-40B4-BE49-F238E27FC236}">
                <a16:creationId xmlns:a16="http://schemas.microsoft.com/office/drawing/2014/main" id="{011C3975-6317-674A-A77D-030FB58F2AE9}"/>
              </a:ext>
            </a:extLst>
          </p:cNvPr>
          <p:cNvSpPr txBox="1"/>
          <p:nvPr/>
        </p:nvSpPr>
        <p:spPr>
          <a:xfrm>
            <a:off x="6888497" y="5291199"/>
            <a:ext cx="1950038" cy="58477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0000"/>
                </a:solidFill>
                <a:effectLst/>
                <a:uLnTx/>
                <a:uFillTx/>
                <a:latin typeface="Candara"/>
                <a:ea typeface="ヒラギノ角ゴ Pro W3" charset="0"/>
                <a:cs typeface="Candara"/>
              </a:rPr>
              <a:t>180,270</a:t>
            </a:r>
          </a:p>
        </p:txBody>
      </p:sp>
    </p:spTree>
    <p:extLst>
      <p:ext uri="{BB962C8B-B14F-4D97-AF65-F5344CB8AC3E}">
        <p14:creationId xmlns:p14="http://schemas.microsoft.com/office/powerpoint/2010/main" val="4267667672"/>
      </p:ext>
    </p:extLst>
  </p:cSld>
  <p:clrMapOvr>
    <a:masterClrMapping/>
  </p:clrMapOvr>
  <mc:AlternateContent xmlns:mc="http://schemas.openxmlformats.org/markup-compatibility/2006" xmlns:p14="http://schemas.microsoft.com/office/powerpoint/2010/main">
    <mc:Choice Requires="p14">
      <p:transition spd="slow" p14:dur="2000" advTm="73560"/>
    </mc:Choice>
    <mc:Fallback xmlns="">
      <p:transition xmlns:p14="http://schemas.microsoft.com/office/powerpoint/2010/main" spd="slow" advTm="7356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a:xfrm>
            <a:off x="304800" y="228600"/>
            <a:ext cx="8839200" cy="533400"/>
          </a:xfrm>
        </p:spPr>
        <p:txBody>
          <a:bodyPr/>
          <a:lstStyle/>
          <a:p>
            <a:r>
              <a:rPr lang="en-US" sz="4800" dirty="0"/>
              <a:t>Changing Investments</a:t>
            </a:r>
          </a:p>
        </p:txBody>
      </p:sp>
      <p:graphicFrame>
        <p:nvGraphicFramePr>
          <p:cNvPr id="4" name="Chart Placeholder 3" descr="The first pie chart shows the percent participating in integrated employment services of those who receive any day service from a state IDD agency. In 2016 18.8% participated in integrated employment"/>
          <p:cNvGraphicFramePr>
            <a:graphicFrameLocks noGrp="1"/>
          </p:cNvGraphicFramePr>
          <p:nvPr>
            <p:ph type="chart" idx="4294967295"/>
            <p:extLst/>
          </p:nvPr>
        </p:nvGraphicFramePr>
        <p:xfrm>
          <a:off x="140676" y="703263"/>
          <a:ext cx="5264150" cy="46307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Placeholder 3" descr="The s pie chart shows the percent of day service funding that is dedicated to integrated employment. In 2016 only 13% of all day service funding was specifically dedicated to integrated employment."/>
          <p:cNvGraphicFramePr>
            <a:graphicFrameLocks/>
          </p:cNvGraphicFramePr>
          <p:nvPr>
            <p:extLst/>
          </p:nvPr>
        </p:nvGraphicFramePr>
        <p:xfrm>
          <a:off x="4602906" y="778158"/>
          <a:ext cx="4910370" cy="4632042"/>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876795" y="5257800"/>
            <a:ext cx="2578665" cy="646331"/>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00"/>
                </a:solidFill>
                <a:effectLst/>
                <a:uLnTx/>
                <a:uFillTx/>
                <a:latin typeface="Candara"/>
                <a:ea typeface="ヒラギノ角ゴ Pro W3" charset="0"/>
                <a:cs typeface="Candara"/>
              </a:rPr>
              <a:t>Services</a:t>
            </a:r>
          </a:p>
        </p:txBody>
      </p:sp>
      <p:sp>
        <p:nvSpPr>
          <p:cNvPr id="6" name="TextBox 5"/>
          <p:cNvSpPr txBox="1"/>
          <p:nvPr/>
        </p:nvSpPr>
        <p:spPr>
          <a:xfrm>
            <a:off x="5650935" y="5257801"/>
            <a:ext cx="2578665" cy="646331"/>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00"/>
                </a:solidFill>
                <a:effectLst/>
                <a:uLnTx/>
                <a:uFillTx/>
                <a:latin typeface="Candara"/>
                <a:ea typeface="ヒラギノ角ゴ Pro W3" charset="0"/>
                <a:cs typeface="Candara"/>
              </a:rPr>
              <a:t>Funding</a:t>
            </a:r>
          </a:p>
        </p:txBody>
      </p:sp>
      <p:sp>
        <p:nvSpPr>
          <p:cNvPr id="3" name="TextBox 2"/>
          <p:cNvSpPr txBox="1"/>
          <p:nvPr/>
        </p:nvSpPr>
        <p:spPr>
          <a:xfrm>
            <a:off x="2481093" y="1701289"/>
            <a:ext cx="1905000" cy="120032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ndara"/>
                <a:ea typeface="ヒラギノ角ゴ Pro W3" charset="0"/>
                <a:cs typeface="Candara"/>
              </a:rPr>
              <a:t>Integrated Employment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ndara"/>
                <a:ea typeface="ヒラギノ角ゴ Pro W3" charset="0"/>
                <a:cs typeface="Candara"/>
              </a:rPr>
              <a:t>18.8%</a:t>
            </a:r>
          </a:p>
        </p:txBody>
      </p:sp>
      <p:sp>
        <p:nvSpPr>
          <p:cNvPr id="8" name="TextBox 7"/>
          <p:cNvSpPr txBox="1"/>
          <p:nvPr/>
        </p:nvSpPr>
        <p:spPr>
          <a:xfrm>
            <a:off x="7149489" y="1281806"/>
            <a:ext cx="2135187" cy="120032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ndara"/>
                <a:ea typeface="ヒラギノ角ゴ Pro W3" charset="0"/>
                <a:cs typeface="Candara"/>
              </a:rPr>
              <a:t>Integrated Employment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Candara"/>
                <a:ea typeface="ヒラギノ角ゴ Pro W3" charset="0"/>
                <a:cs typeface="Candara"/>
              </a:rPr>
              <a:t>13.0%</a:t>
            </a:r>
          </a:p>
        </p:txBody>
      </p:sp>
      <p:sp>
        <p:nvSpPr>
          <p:cNvPr id="10" name="Rectangle 9"/>
          <p:cNvSpPr>
            <a:spLocks noChangeArrowheads="1"/>
          </p:cNvSpPr>
          <p:nvPr/>
        </p:nvSpPr>
        <p:spPr bwMode="auto">
          <a:xfrm>
            <a:off x="2425918" y="6138610"/>
            <a:ext cx="5579492" cy="643766"/>
          </a:xfrm>
          <a:prstGeom prst="rect">
            <a:avLst/>
          </a:prstGeom>
          <a:noFill/>
          <a:ln w="12700">
            <a:noFill/>
            <a:miter lim="800000"/>
            <a:headEnd/>
            <a:tailEnd/>
          </a:ln>
        </p:spPr>
        <p:txBody>
          <a:bodyPr wrap="square" lIns="90487" tIns="44450" rIns="90487" bIns="44450">
            <a:prstTxWarp prst="textNoShape">
              <a:avLst/>
            </a:prstTxWarp>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Source: ICI National Survey of </a:t>
            </a:r>
            <a:b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b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State IDD Agencies 2016</a:t>
            </a:r>
          </a:p>
        </p:txBody>
      </p:sp>
    </p:spTree>
    <p:extLst>
      <p:ext uri="{BB962C8B-B14F-4D97-AF65-F5344CB8AC3E}">
        <p14:creationId xmlns:p14="http://schemas.microsoft.com/office/powerpoint/2010/main" val="2305875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89818" cy="1143000"/>
          </a:xfrm>
        </p:spPr>
        <p:txBody>
          <a:bodyPr>
            <a:normAutofit fontScale="90000"/>
          </a:bodyPr>
          <a:lstStyle/>
          <a:p>
            <a:r>
              <a:rPr lang="en-US" sz="4900" dirty="0">
                <a:solidFill>
                  <a:srgbClr val="1C5298"/>
                </a:solidFill>
              </a:rPr>
              <a:t>Self Sufficiency &amp; Meaningful Day</a:t>
            </a:r>
            <a:br>
              <a:rPr lang="en-US" sz="4900" dirty="0">
                <a:solidFill>
                  <a:srgbClr val="1C5298"/>
                </a:solidFill>
              </a:rPr>
            </a:br>
            <a:r>
              <a:rPr lang="en-US" sz="3600" dirty="0">
                <a:solidFill>
                  <a:srgbClr val="1C5298"/>
                </a:solidFill>
              </a:rPr>
              <a:t>Mean Hours and Wages per week</a:t>
            </a:r>
          </a:p>
        </p:txBody>
      </p:sp>
      <p:graphicFrame>
        <p:nvGraphicFramePr>
          <p:cNvPr id="5" name="Content Placeholder 4"/>
          <p:cNvGraphicFramePr>
            <a:graphicFrameLocks noGrp="1"/>
          </p:cNvGraphicFramePr>
          <p:nvPr>
            <p:ph idx="1"/>
            <p:extLst/>
          </p:nvPr>
        </p:nvGraphicFramePr>
        <p:xfrm>
          <a:off x="457201" y="2145134"/>
          <a:ext cx="8229599" cy="3668812"/>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565151">
                  <a:extLst>
                    <a:ext uri="{9D8B030D-6E8A-4147-A177-3AD203B41FA5}">
                      <a16:colId xmlns:a16="http://schemas.microsoft.com/office/drawing/2014/main" val="20001"/>
                    </a:ext>
                  </a:extLst>
                </a:gridCol>
                <a:gridCol w="2921248">
                  <a:extLst>
                    <a:ext uri="{9D8B030D-6E8A-4147-A177-3AD203B41FA5}">
                      <a16:colId xmlns:a16="http://schemas.microsoft.com/office/drawing/2014/main" val="20002"/>
                    </a:ext>
                  </a:extLst>
                </a:gridCol>
              </a:tblGrid>
              <a:tr h="594176">
                <a:tc>
                  <a:txBody>
                    <a:bodyPr/>
                    <a:lstStyle/>
                    <a:p>
                      <a:endParaRPr lang="en-US" sz="2400" dirty="0">
                        <a:latin typeface="Candara"/>
                        <a:cs typeface="Candara"/>
                      </a:endParaRPr>
                    </a:p>
                  </a:txBody>
                  <a:tcPr/>
                </a:tc>
                <a:tc>
                  <a:txBody>
                    <a:bodyPr/>
                    <a:lstStyle/>
                    <a:p>
                      <a:pPr algn="ctr"/>
                      <a:r>
                        <a:rPr lang="en-US" sz="2400" dirty="0">
                          <a:latin typeface="Candara"/>
                          <a:cs typeface="Candara"/>
                        </a:rPr>
                        <a:t>Hours worked</a:t>
                      </a:r>
                    </a:p>
                  </a:txBody>
                  <a:tcPr/>
                </a:tc>
                <a:tc>
                  <a:txBody>
                    <a:bodyPr/>
                    <a:lstStyle/>
                    <a:p>
                      <a:pPr algn="ctr"/>
                      <a:r>
                        <a:rPr lang="en-US" sz="2400" dirty="0">
                          <a:latin typeface="Candara"/>
                          <a:cs typeface="Candara"/>
                        </a:rPr>
                        <a:t>Gross Wages</a:t>
                      </a:r>
                    </a:p>
                  </a:txBody>
                  <a:tcPr/>
                </a:tc>
                <a:extLst>
                  <a:ext uri="{0D108BD9-81ED-4DB2-BD59-A6C34878D82A}">
                    <a16:rowId xmlns:a16="http://schemas.microsoft.com/office/drawing/2014/main" val="10000"/>
                  </a:ext>
                </a:extLst>
              </a:tr>
              <a:tr h="1163166">
                <a:tc>
                  <a:txBody>
                    <a:bodyPr/>
                    <a:lstStyle/>
                    <a:p>
                      <a:pPr marL="46038" lvl="1" indent="0">
                        <a:buFont typeface="Arial" panose="020B0604020202020204" pitchFamily="34" charset="0"/>
                        <a:buNone/>
                        <a:tabLst/>
                      </a:pPr>
                      <a:r>
                        <a:rPr lang="en-US" sz="2400" dirty="0">
                          <a:latin typeface="Candara"/>
                          <a:cs typeface="Candara"/>
                        </a:rPr>
                        <a:t>Individual </a:t>
                      </a:r>
                      <a:r>
                        <a:rPr lang="en-US" sz="2400" baseline="0" dirty="0">
                          <a:latin typeface="Candara"/>
                          <a:cs typeface="Candara"/>
                        </a:rPr>
                        <a:t>job with supports</a:t>
                      </a:r>
                      <a:endParaRPr lang="en-US" sz="2400" dirty="0">
                        <a:latin typeface="Candara"/>
                        <a:cs typeface="Candara"/>
                      </a:endParaRPr>
                    </a:p>
                  </a:txBody>
                  <a:tcPr/>
                </a:tc>
                <a:tc>
                  <a:txBody>
                    <a:bodyPr/>
                    <a:lstStyle/>
                    <a:p>
                      <a:pPr algn="ctr" fontAlgn="b"/>
                      <a:r>
                        <a:rPr lang="en-US" sz="2400" b="0" i="0" u="none" strike="noStrike" dirty="0">
                          <a:solidFill>
                            <a:srgbClr val="000000"/>
                          </a:solidFill>
                          <a:effectLst/>
                          <a:latin typeface="Candara"/>
                          <a:cs typeface="Candara"/>
                        </a:rPr>
                        <a:t>12.5</a:t>
                      </a:r>
                    </a:p>
                  </a:txBody>
                  <a:tcPr marL="12700" marR="12700" marT="12700" marB="0"/>
                </a:tc>
                <a:tc>
                  <a:txBody>
                    <a:bodyPr/>
                    <a:lstStyle/>
                    <a:p>
                      <a:pPr algn="ctr" fontAlgn="b"/>
                      <a:r>
                        <a:rPr lang="en-US" sz="2400" b="0" i="0" u="none" strike="noStrike" dirty="0">
                          <a:solidFill>
                            <a:srgbClr val="000000"/>
                          </a:solidFill>
                          <a:effectLst/>
                          <a:latin typeface="Candara"/>
                          <a:cs typeface="Candara"/>
                        </a:rPr>
                        <a:t>$106</a:t>
                      </a:r>
                    </a:p>
                  </a:txBody>
                  <a:tcPr marL="12700" marR="12700" marT="12700" marB="0"/>
                </a:tc>
                <a:extLst>
                  <a:ext uri="{0D108BD9-81ED-4DB2-BD59-A6C34878D82A}">
                    <a16:rowId xmlns:a16="http://schemas.microsoft.com/office/drawing/2014/main" val="10001"/>
                  </a:ext>
                </a:extLst>
              </a:tr>
              <a:tr h="955735">
                <a:tc>
                  <a:txBody>
                    <a:bodyPr/>
                    <a:lstStyle/>
                    <a:p>
                      <a:pPr marL="0" lvl="1" indent="0">
                        <a:buFont typeface="Arial" panose="020B0604020202020204" pitchFamily="34" charset="0"/>
                        <a:buNone/>
                        <a:tabLst/>
                      </a:pPr>
                      <a:r>
                        <a:rPr lang="en-US" sz="2400" dirty="0">
                          <a:latin typeface="Candara"/>
                          <a:cs typeface="Candara"/>
                        </a:rPr>
                        <a:t>Individual job without supports</a:t>
                      </a:r>
                    </a:p>
                  </a:txBody>
                  <a:tcPr/>
                </a:tc>
                <a:tc>
                  <a:txBody>
                    <a:bodyPr/>
                    <a:lstStyle/>
                    <a:p>
                      <a:pPr algn="ctr" fontAlgn="b"/>
                      <a:r>
                        <a:rPr lang="en-US" sz="2400" b="0" i="0" u="none" strike="noStrike" dirty="0">
                          <a:solidFill>
                            <a:srgbClr val="000000"/>
                          </a:solidFill>
                          <a:effectLst/>
                          <a:latin typeface="Candara"/>
                          <a:cs typeface="Candara"/>
                        </a:rPr>
                        <a:t>14.5</a:t>
                      </a:r>
                    </a:p>
                  </a:txBody>
                  <a:tcPr marL="12700" marR="12700" marT="12700" marB="0"/>
                </a:tc>
                <a:tc>
                  <a:txBody>
                    <a:bodyPr/>
                    <a:lstStyle/>
                    <a:p>
                      <a:pPr algn="ctr" fontAlgn="b"/>
                      <a:r>
                        <a:rPr lang="en-US" sz="2400" b="0" i="0" u="none" strike="noStrike" dirty="0">
                          <a:solidFill>
                            <a:srgbClr val="000000"/>
                          </a:solidFill>
                          <a:effectLst/>
                          <a:latin typeface="Candara"/>
                          <a:cs typeface="Candara"/>
                        </a:rPr>
                        <a:t>$129</a:t>
                      </a:r>
                    </a:p>
                  </a:txBody>
                  <a:tcPr marL="12700" marR="12700" marT="12700" marB="0"/>
                </a:tc>
                <a:extLst>
                  <a:ext uri="{0D108BD9-81ED-4DB2-BD59-A6C34878D82A}">
                    <a16:rowId xmlns:a16="http://schemas.microsoft.com/office/drawing/2014/main" val="10002"/>
                  </a:ext>
                </a:extLst>
              </a:tr>
              <a:tr h="955735">
                <a:tc>
                  <a:txBody>
                    <a:bodyPr/>
                    <a:lstStyle/>
                    <a:p>
                      <a:pPr marL="0" indent="0">
                        <a:buFont typeface="Arial" panose="020B0604020202020204" pitchFamily="34" charset="0"/>
                        <a:buNone/>
                      </a:pPr>
                      <a:r>
                        <a:rPr lang="en-US" sz="2400" dirty="0">
                          <a:latin typeface="Candara"/>
                          <a:cs typeface="Candara"/>
                        </a:rPr>
                        <a:t>Group</a:t>
                      </a:r>
                      <a:r>
                        <a:rPr lang="en-US" sz="2400" baseline="0" dirty="0">
                          <a:latin typeface="Candara"/>
                          <a:cs typeface="Candara"/>
                        </a:rPr>
                        <a:t> supported job</a:t>
                      </a:r>
                      <a:endParaRPr lang="en-US" sz="2400" dirty="0">
                        <a:latin typeface="Candara"/>
                        <a:cs typeface="Candara"/>
                      </a:endParaRPr>
                    </a:p>
                  </a:txBody>
                  <a:tcPr/>
                </a:tc>
                <a:tc>
                  <a:txBody>
                    <a:bodyPr/>
                    <a:lstStyle/>
                    <a:p>
                      <a:pPr algn="ctr" fontAlgn="b"/>
                      <a:r>
                        <a:rPr lang="en-US" sz="2400" b="0" i="0" u="none" strike="noStrike" dirty="0">
                          <a:solidFill>
                            <a:srgbClr val="000000"/>
                          </a:solidFill>
                          <a:effectLst/>
                          <a:latin typeface="Candara"/>
                          <a:cs typeface="Candara"/>
                        </a:rPr>
                        <a:t>15.1</a:t>
                      </a:r>
                    </a:p>
                  </a:txBody>
                  <a:tcPr marL="12700" marR="12700" marT="12700" marB="0"/>
                </a:tc>
                <a:tc>
                  <a:txBody>
                    <a:bodyPr/>
                    <a:lstStyle/>
                    <a:p>
                      <a:pPr algn="ctr" fontAlgn="b"/>
                      <a:r>
                        <a:rPr lang="en-US" sz="2400" b="0" i="0" u="none" strike="noStrike" dirty="0">
                          <a:solidFill>
                            <a:srgbClr val="000000"/>
                          </a:solidFill>
                          <a:effectLst/>
                          <a:latin typeface="Candara"/>
                          <a:cs typeface="Candara"/>
                        </a:rPr>
                        <a:t>$87</a:t>
                      </a:r>
                    </a:p>
                  </a:txBody>
                  <a:tcPr marL="12700" marR="12700" marT="12700" marB="0"/>
                </a:tc>
                <a:extLst>
                  <a:ext uri="{0D108BD9-81ED-4DB2-BD59-A6C34878D82A}">
                    <a16:rowId xmlns:a16="http://schemas.microsoft.com/office/drawing/2014/main" val="10003"/>
                  </a:ext>
                </a:extLst>
              </a:tr>
            </a:tbl>
          </a:graphicData>
        </a:graphic>
      </p:graphicFrame>
      <p:sp>
        <p:nvSpPr>
          <p:cNvPr id="7" name="Footer Placeholder 3"/>
          <p:cNvSpPr>
            <a:spLocks noGrp="1"/>
          </p:cNvSpPr>
          <p:nvPr>
            <p:ph type="ftr" sz="quarter" idx="11"/>
          </p:nvPr>
        </p:nvSpPr>
        <p:spPr>
          <a:xfrm>
            <a:off x="2143531" y="6300925"/>
            <a:ext cx="5009337"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ndara"/>
                <a:ea typeface="+mn-ea"/>
                <a:cs typeface="Candara"/>
              </a:rPr>
              <a:t>Source: National Core Indicators</a:t>
            </a:r>
            <a:br>
              <a:rPr kumimoji="0" lang="en-US" sz="2000" b="0" i="0" u="none" strike="noStrike" kern="1200" cap="none" spc="0" normalizeH="0" baseline="0" noProof="0" dirty="0">
                <a:ln>
                  <a:noFill/>
                </a:ln>
                <a:solidFill>
                  <a:prstClr val="black"/>
                </a:solidFill>
                <a:effectLst/>
                <a:uLnTx/>
                <a:uFillTx/>
                <a:latin typeface="Candara"/>
                <a:ea typeface="+mn-ea"/>
                <a:cs typeface="Candara"/>
              </a:rPr>
            </a:br>
            <a:r>
              <a:rPr kumimoji="0" lang="en-US" sz="2000" b="0" i="0" u="none" strike="noStrike" kern="1200" cap="none" spc="0" normalizeH="0" baseline="0" noProof="0" dirty="0">
                <a:ln>
                  <a:noFill/>
                </a:ln>
                <a:solidFill>
                  <a:prstClr val="black"/>
                </a:solidFill>
                <a:effectLst/>
                <a:uLnTx/>
                <a:uFillTx/>
                <a:latin typeface="Candara"/>
                <a:ea typeface="+mn-ea"/>
                <a:cs typeface="Candara"/>
              </a:rPr>
              <a:t>2016-2017</a:t>
            </a:r>
          </a:p>
        </p:txBody>
      </p:sp>
    </p:spTree>
    <p:extLst>
      <p:ext uri="{BB962C8B-B14F-4D97-AF65-F5344CB8AC3E}">
        <p14:creationId xmlns:p14="http://schemas.microsoft.com/office/powerpoint/2010/main" val="2366170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Title 2"/>
          <p:cNvSpPr>
            <a:spLocks noGrp="1"/>
          </p:cNvSpPr>
          <p:nvPr>
            <p:ph type="title"/>
          </p:nvPr>
        </p:nvSpPr>
        <p:spPr>
          <a:xfrm>
            <a:off x="304800" y="762000"/>
            <a:ext cx="8701286" cy="361950"/>
          </a:xfrm>
        </p:spPr>
        <p:txBody>
          <a:bodyPr/>
          <a:lstStyle/>
          <a:p>
            <a:r>
              <a:rPr lang="en-US" sz="4400" dirty="0">
                <a:solidFill>
                  <a:srgbClr val="0033CC"/>
                </a:solidFill>
                <a:ea typeface="ＭＳ Ｐゴシック" charset="-128"/>
              </a:rPr>
              <a:t>Self Sufficiency &amp; Meaningful Day</a:t>
            </a:r>
            <a:br>
              <a:rPr lang="en-US" sz="4800" dirty="0">
                <a:solidFill>
                  <a:srgbClr val="0033CC"/>
                </a:solidFill>
                <a:ea typeface="ＭＳ Ｐゴシック" charset="-128"/>
              </a:rPr>
            </a:br>
            <a:r>
              <a:rPr lang="en-US" sz="3600" dirty="0">
                <a:solidFill>
                  <a:srgbClr val="0033CC"/>
                </a:solidFill>
                <a:ea typeface="ＭＳ Ｐゴシック" charset="-128"/>
              </a:rPr>
              <a:t>Mean hours worked/week</a:t>
            </a:r>
            <a:br>
              <a:rPr lang="en-US" sz="4800" dirty="0">
                <a:solidFill>
                  <a:srgbClr val="0033CC"/>
                </a:solidFill>
                <a:ea typeface="ＭＳ Ｐゴシック" charset="-128"/>
              </a:rPr>
            </a:br>
            <a:r>
              <a:rPr lang="en-US" sz="3600" i="1" dirty="0">
                <a:solidFill>
                  <a:srgbClr val="0033CC"/>
                </a:solidFill>
                <a:ea typeface="ＭＳ Ｐゴシック" charset="-128"/>
              </a:rPr>
              <a:t>Individual Supported Jobs </a:t>
            </a:r>
            <a:endParaRPr lang="en-US" sz="3600" i="1" dirty="0">
              <a:ea typeface="ＭＳ Ｐゴシック" charset="-128"/>
            </a:endParaRPr>
          </a:p>
        </p:txBody>
      </p:sp>
      <p:graphicFrame>
        <p:nvGraphicFramePr>
          <p:cNvPr id="5" name="Content Placeholder 4" descr="This bar chart has a line for each state that presents the mean hoirs worked in a week for individuals who work in an individual job with paid supports. States vary from an average of 5 hours per week to an average of 21 hours per week."/>
          <p:cNvGraphicFramePr>
            <a:graphicFrameLocks noGrp="1"/>
          </p:cNvGraphicFramePr>
          <p:nvPr>
            <p:ph idx="1"/>
            <p:extLst/>
          </p:nvPr>
        </p:nvGraphicFramePr>
        <p:xfrm>
          <a:off x="125294" y="1945333"/>
          <a:ext cx="8701286"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3"/>
          <p:cNvSpPr>
            <a:spLocks noGrp="1"/>
          </p:cNvSpPr>
          <p:nvPr>
            <p:ph type="ftr" sz="quarter" idx="11"/>
          </p:nvPr>
        </p:nvSpPr>
        <p:spPr>
          <a:xfrm>
            <a:off x="2195946" y="6228408"/>
            <a:ext cx="5009337"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ndara"/>
                <a:ea typeface="+mn-ea"/>
                <a:cs typeface="Candara"/>
              </a:rPr>
              <a:t>Source: National Core Indicators</a:t>
            </a:r>
            <a:br>
              <a:rPr kumimoji="0" lang="en-US" sz="1800" b="0" i="0" u="none" strike="noStrike" kern="1200" cap="none" spc="0" normalizeH="0" baseline="0" noProof="0" dirty="0">
                <a:ln>
                  <a:noFill/>
                </a:ln>
                <a:solidFill>
                  <a:prstClr val="black"/>
                </a:solidFill>
                <a:effectLst/>
                <a:uLnTx/>
                <a:uFillTx/>
                <a:latin typeface="Candara"/>
                <a:ea typeface="+mn-ea"/>
                <a:cs typeface="Candara"/>
              </a:rPr>
            </a:br>
            <a:r>
              <a:rPr kumimoji="0" lang="en-US" sz="1800" b="0" i="0" u="none" strike="noStrike" kern="1200" cap="none" spc="0" normalizeH="0" baseline="0" noProof="0" dirty="0">
                <a:ln>
                  <a:noFill/>
                </a:ln>
                <a:solidFill>
                  <a:prstClr val="black"/>
                </a:solidFill>
                <a:effectLst/>
                <a:uLnTx/>
                <a:uFillTx/>
                <a:latin typeface="Candara"/>
                <a:ea typeface="+mn-ea"/>
                <a:cs typeface="Candara"/>
              </a:rPr>
              <a:t>2016-17</a:t>
            </a:r>
          </a:p>
        </p:txBody>
      </p:sp>
      <p:sp>
        <p:nvSpPr>
          <p:cNvPr id="2" name="TextBox 1"/>
          <p:cNvSpPr txBox="1"/>
          <p:nvPr/>
        </p:nvSpPr>
        <p:spPr>
          <a:xfrm>
            <a:off x="4572000" y="3581400"/>
            <a:ext cx="762000"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ndara"/>
                <a:ea typeface="ヒラギノ角ゴ Pro W3" charset="0"/>
                <a:cs typeface="Candara"/>
              </a:rPr>
              <a:t>13</a:t>
            </a:r>
          </a:p>
        </p:txBody>
      </p:sp>
    </p:spTree>
    <p:extLst>
      <p:ext uri="{BB962C8B-B14F-4D97-AF65-F5344CB8AC3E}">
        <p14:creationId xmlns:p14="http://schemas.microsoft.com/office/powerpoint/2010/main" val="3270974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628650"/>
            <a:ext cx="8574087" cy="361950"/>
          </a:xfrm>
        </p:spPr>
        <p:txBody>
          <a:bodyPr/>
          <a:lstStyle/>
          <a:p>
            <a:r>
              <a:rPr lang="en-US" dirty="0"/>
              <a:t>VR trends: Nation</a:t>
            </a:r>
            <a:br>
              <a:rPr lang="en-US" dirty="0"/>
            </a:br>
            <a:r>
              <a:rPr lang="en-US" sz="2800" dirty="0"/>
              <a:t>Number of closures: Persons with ID</a:t>
            </a:r>
            <a:endParaRPr lang="en-US" sz="2800" b="0" dirty="0"/>
          </a:p>
        </p:txBody>
      </p:sp>
      <p:graphicFrame>
        <p:nvGraphicFramePr>
          <p:cNvPr id="4" name="Chart Placeholder 3" descr="This trend graph shows the total number of closures or people with an ID who leave vocational rehabilitation services in each year and the number who are closed and are employed. The total number of closures drops slowly from 60,000 in 2002 to 45,000 in 2014, then rises to 51,000 in 2017. The number closed into employment drops gradually from 25,800 in 2002 to 17,500 in 2017.&#10;2017 numbers are adjusted for comparison purpoases because of changes in the annual reporting period "/>
          <p:cNvGraphicFramePr>
            <a:graphicFrameLocks noGrp="1"/>
          </p:cNvGraphicFramePr>
          <p:nvPr>
            <p:ph type="chart" idx="1"/>
            <p:extLst/>
          </p:nvPr>
        </p:nvGraphicFramePr>
        <p:xfrm>
          <a:off x="303213" y="1447799"/>
          <a:ext cx="8382000" cy="444803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228191" y="6315393"/>
            <a:ext cx="4722546" cy="342786"/>
          </a:xfrm>
          <a:prstGeom prst="rect">
            <a:avLst/>
          </a:prstGeom>
          <a:noFill/>
        </p:spPr>
        <p:txBody>
          <a:bodyPr wrap="square" rtlCol="0">
            <a:spAutoFit/>
          </a:bodyPr>
          <a:lstStyle/>
          <a:p>
            <a:pPr marL="0" marR="0" lvl="0" indent="0" algn="l" defTabSz="914400" rtl="0" eaLnBrk="0" fontAlgn="base" latinLnBrk="0" hangingPunct="0">
              <a:lnSpc>
                <a:spcPts val="186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ndara"/>
                <a:ea typeface="ヒラギノ角ゴ Pro W3" charset="0"/>
                <a:cs typeface="Candara"/>
              </a:rPr>
              <a:t>Source: RSA 911</a:t>
            </a:r>
          </a:p>
        </p:txBody>
      </p:sp>
      <p:cxnSp>
        <p:nvCxnSpPr>
          <p:cNvPr id="6" name="Straight Connector 5"/>
          <p:cNvCxnSpPr/>
          <p:nvPr/>
        </p:nvCxnSpPr>
        <p:spPr>
          <a:xfrm>
            <a:off x="4115915" y="1978974"/>
            <a:ext cx="0" cy="2862561"/>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130754" y="1978973"/>
            <a:ext cx="0" cy="2862561"/>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474562" y="4841535"/>
            <a:ext cx="1489510" cy="461665"/>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ndara" charset="0"/>
                <a:ea typeface="Candara" charset="0"/>
                <a:cs typeface="Candara" charset="0"/>
              </a:rPr>
              <a:t>Recession</a:t>
            </a:r>
          </a:p>
        </p:txBody>
      </p:sp>
      <p:sp>
        <p:nvSpPr>
          <p:cNvPr id="3" name="TextBox 2">
            <a:extLst>
              <a:ext uri="{FF2B5EF4-FFF2-40B4-BE49-F238E27FC236}">
                <a16:creationId xmlns:a16="http://schemas.microsoft.com/office/drawing/2014/main" id="{97EC854A-12AD-5048-B665-63CF2F51A919}"/>
              </a:ext>
            </a:extLst>
          </p:cNvPr>
          <p:cNvSpPr txBox="1"/>
          <p:nvPr/>
        </p:nvSpPr>
        <p:spPr>
          <a:xfrm>
            <a:off x="6608741" y="1759880"/>
            <a:ext cx="1693990" cy="4001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C00000"/>
                </a:solidFill>
                <a:effectLst/>
                <a:uLnTx/>
                <a:uFillTx/>
                <a:latin typeface="Candara" panose="020E0502030303020204" pitchFamily="34" charset="0"/>
                <a:ea typeface="ヒラギノ角ゴ Pro W3" charset="0"/>
              </a:rPr>
              <a:t>Total closures</a:t>
            </a:r>
          </a:p>
        </p:txBody>
      </p:sp>
      <p:sp>
        <p:nvSpPr>
          <p:cNvPr id="10" name="TextBox 9">
            <a:extLst>
              <a:ext uri="{FF2B5EF4-FFF2-40B4-BE49-F238E27FC236}">
                <a16:creationId xmlns:a16="http://schemas.microsoft.com/office/drawing/2014/main" id="{2F137A64-8C4F-9B45-BE24-0633E21C4A30}"/>
              </a:ext>
            </a:extLst>
          </p:cNvPr>
          <p:cNvSpPr txBox="1"/>
          <p:nvPr/>
        </p:nvSpPr>
        <p:spPr>
          <a:xfrm>
            <a:off x="5964072" y="3557051"/>
            <a:ext cx="2868093" cy="4001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557EB6"/>
                </a:solidFill>
                <a:effectLst/>
                <a:uLnTx/>
                <a:uFillTx/>
                <a:latin typeface="Candara" panose="020E0502030303020204" pitchFamily="34" charset="0"/>
                <a:ea typeface="ヒラギノ角ゴ Pro W3" charset="0"/>
              </a:rPr>
              <a:t>Closed into employment</a:t>
            </a:r>
          </a:p>
        </p:txBody>
      </p:sp>
      <p:sp>
        <p:nvSpPr>
          <p:cNvPr id="11" name="TextBox 10">
            <a:extLst>
              <a:ext uri="{FF2B5EF4-FFF2-40B4-BE49-F238E27FC236}">
                <a16:creationId xmlns:a16="http://schemas.microsoft.com/office/drawing/2014/main" id="{C406C3BE-C366-3B43-B693-0C91952D142E}"/>
              </a:ext>
            </a:extLst>
          </p:cNvPr>
          <p:cNvSpPr txBox="1"/>
          <p:nvPr/>
        </p:nvSpPr>
        <p:spPr>
          <a:xfrm>
            <a:off x="1373752" y="5849362"/>
            <a:ext cx="4722546" cy="335989"/>
          </a:xfrm>
          <a:prstGeom prst="rect">
            <a:avLst/>
          </a:prstGeom>
          <a:noFill/>
        </p:spPr>
        <p:txBody>
          <a:bodyPr wrap="square" rtlCol="0">
            <a:spAutoFit/>
          </a:bodyPr>
          <a:lstStyle/>
          <a:p>
            <a:pPr marL="0" marR="0" lvl="0" indent="0" algn="l" defTabSz="914400" rtl="0" eaLnBrk="0" fontAlgn="base" latinLnBrk="0" hangingPunct="0">
              <a:lnSpc>
                <a:spcPts val="186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ndara"/>
                <a:ea typeface="ヒラギノ角ゴ Pro W3" charset="0"/>
                <a:cs typeface="Candara"/>
              </a:rPr>
              <a:t>* PY2017 adjusted due to 9 month year</a:t>
            </a:r>
          </a:p>
        </p:txBody>
      </p:sp>
    </p:spTree>
    <p:extLst>
      <p:ext uri="{BB962C8B-B14F-4D97-AF65-F5344CB8AC3E}">
        <p14:creationId xmlns:p14="http://schemas.microsoft.com/office/powerpoint/2010/main" val="152119323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lstStyle/>
          <a:p>
            <a:r>
              <a:rPr lang="en-US" dirty="0"/>
              <a:t>VR: Engagement </a:t>
            </a:r>
            <a:br>
              <a:rPr lang="en-US" dirty="0"/>
            </a:br>
            <a:r>
              <a:rPr lang="en-US" dirty="0"/>
              <a:t>Percent of closures with an ID</a:t>
            </a:r>
          </a:p>
        </p:txBody>
      </p:sp>
      <p:graphicFrame>
        <p:nvGraphicFramePr>
          <p:cNvPr id="5" name="Content Placeholder 4" descr="This bar chart shows the percent of all closures from each state VR agency that are persons with an intellectual disability. States vary from 2.7% of closures having a report intellectual disability to 22%."/>
          <p:cNvGraphicFramePr>
            <a:graphicFrameLocks noGrp="1"/>
          </p:cNvGraphicFramePr>
          <p:nvPr>
            <p:ph idx="1"/>
            <p:extLst/>
          </p:nvPr>
        </p:nvGraphicFramePr>
        <p:xfrm>
          <a:off x="285749" y="1600200"/>
          <a:ext cx="8683625"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15FAA45-AC5B-014B-9F74-53D558B73BE0}" type="slidenum">
              <a:rPr kumimoji="0" lang="en-US" sz="1200" b="0" i="0" u="none" strike="noStrike" kern="1200" cap="none" spc="0" normalizeH="0" baseline="0" noProof="0" smtClean="0">
                <a:ln>
                  <a:noFill/>
                </a:ln>
                <a:solidFill>
                  <a:srgbClr val="898989"/>
                </a:solidFill>
                <a:effectLst/>
                <a:uLnTx/>
                <a:uFillTx/>
                <a:latin typeface="Arial" charset="0"/>
                <a:ea typeface="ヒラギノ角ゴ Pro W3" charset="0"/>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898989"/>
              </a:solidFill>
              <a:effectLst/>
              <a:uLnTx/>
              <a:uFillTx/>
              <a:latin typeface="Arial" charset="0"/>
              <a:ea typeface="ヒラギノ角ゴ Pro W3" charset="0"/>
            </a:endParaRPr>
          </a:p>
        </p:txBody>
      </p:sp>
      <p:sp>
        <p:nvSpPr>
          <p:cNvPr id="6" name="TextBox 5">
            <a:extLst>
              <a:ext uri="{FF2B5EF4-FFF2-40B4-BE49-F238E27FC236}">
                <a16:creationId xmlns:a16="http://schemas.microsoft.com/office/drawing/2014/main" id="{46DCF653-7F4A-084C-A9BF-D3B1D1EB062D}"/>
              </a:ext>
            </a:extLst>
          </p:cNvPr>
          <p:cNvSpPr txBox="1"/>
          <p:nvPr/>
        </p:nvSpPr>
        <p:spPr>
          <a:xfrm>
            <a:off x="2228191" y="6315393"/>
            <a:ext cx="3198248" cy="342786"/>
          </a:xfrm>
          <a:prstGeom prst="rect">
            <a:avLst/>
          </a:prstGeom>
          <a:noFill/>
        </p:spPr>
        <p:txBody>
          <a:bodyPr wrap="square" rtlCol="0">
            <a:spAutoFit/>
          </a:bodyPr>
          <a:lstStyle/>
          <a:p>
            <a:pPr marL="0" marR="0" lvl="0" indent="0" algn="l" defTabSz="914400" rtl="0" eaLnBrk="0" fontAlgn="base" latinLnBrk="0" hangingPunct="0">
              <a:lnSpc>
                <a:spcPts val="186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ndara"/>
                <a:ea typeface="ヒラギノ角ゴ Pro W3" charset="0"/>
                <a:cs typeface="Candara"/>
              </a:rPr>
              <a:t>Source: RSA 911 PY2017</a:t>
            </a:r>
          </a:p>
        </p:txBody>
      </p:sp>
    </p:spTree>
    <p:extLst>
      <p:ext uri="{BB962C8B-B14F-4D97-AF65-F5344CB8AC3E}">
        <p14:creationId xmlns:p14="http://schemas.microsoft.com/office/powerpoint/2010/main" val="572551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838854"/>
            <a:ext cx="8229600" cy="361950"/>
          </a:xfrm>
        </p:spPr>
        <p:txBody>
          <a:bodyPr/>
          <a:lstStyle/>
          <a:p>
            <a:r>
              <a:rPr lang="en-US" sz="3600" dirty="0"/>
              <a:t>Use of work incentives: </a:t>
            </a:r>
            <a:br>
              <a:rPr lang="en-US" sz="3600" dirty="0"/>
            </a:br>
            <a:r>
              <a:rPr lang="en-US" sz="2800" dirty="0"/>
              <a:t>Impairment Related Work Expenses</a:t>
            </a:r>
            <a:endParaRPr lang="en-US" sz="2800" b="0" dirty="0"/>
          </a:p>
        </p:txBody>
      </p:sp>
      <p:graphicFrame>
        <p:nvGraphicFramePr>
          <p:cNvPr id="4" name="Chart Placeholder 3" descr="Use of the work incentive impairment related work incentives is illustrated in a line graph. Between 1990 and 1995 the number reported using an IRWE rose from 5400 to 9900, but since then has fallen steadily to 3065 in 2017"/>
          <p:cNvGraphicFramePr>
            <a:graphicFrameLocks noGrp="1"/>
          </p:cNvGraphicFramePr>
          <p:nvPr>
            <p:ph type="chart" idx="1"/>
            <p:extLst/>
          </p:nvPr>
        </p:nvGraphicFramePr>
        <p:xfrm>
          <a:off x="455613" y="1581228"/>
          <a:ext cx="8382000" cy="4448033"/>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2228191" y="6315393"/>
            <a:ext cx="2490953" cy="352019"/>
          </a:xfrm>
          <a:prstGeom prst="rect">
            <a:avLst/>
          </a:prstGeom>
          <a:noFill/>
        </p:spPr>
        <p:txBody>
          <a:bodyPr wrap="square" rtlCol="0">
            <a:spAutoFit/>
          </a:bodyPr>
          <a:lstStyle/>
          <a:p>
            <a:pPr marL="0" marR="0" lvl="0" indent="0" algn="l" defTabSz="914400" rtl="0" eaLnBrk="0" fontAlgn="base" latinLnBrk="0" hangingPunct="0">
              <a:lnSpc>
                <a:spcPts val="186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ndara"/>
                <a:ea typeface="ヒラギノ角ゴ Pro W3" charset="0"/>
                <a:cs typeface="Candara"/>
              </a:rPr>
              <a:t>Source: SSA</a:t>
            </a:r>
          </a:p>
        </p:txBody>
      </p:sp>
    </p:spTree>
    <p:extLst>
      <p:ext uri="{BB962C8B-B14F-4D97-AF65-F5344CB8AC3E}">
        <p14:creationId xmlns:p14="http://schemas.microsoft.com/office/powerpoint/2010/main" val="391999639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Policy Influences</a:t>
            </a:r>
          </a:p>
        </p:txBody>
      </p:sp>
      <p:sp>
        <p:nvSpPr>
          <p:cNvPr id="4" name="Content Placeholder 3"/>
          <p:cNvSpPr>
            <a:spLocks noGrp="1"/>
          </p:cNvSpPr>
          <p:nvPr>
            <p:ph idx="1"/>
          </p:nvPr>
        </p:nvSpPr>
        <p:spPr/>
        <p:txBody>
          <a:bodyPr/>
          <a:lstStyle/>
          <a:p>
            <a:pPr marL="0" indent="0" algn="ctr">
              <a:buNone/>
            </a:pPr>
            <a:r>
              <a:rPr lang="en-US" sz="4400" i="1" dirty="0"/>
              <a:t>CMS Employment Guidance</a:t>
            </a:r>
          </a:p>
          <a:p>
            <a:pPr marL="0" indent="0" algn="ctr">
              <a:buNone/>
            </a:pPr>
            <a:r>
              <a:rPr lang="en-US" sz="4400" i="1" dirty="0"/>
              <a:t>CMS Settings Rule</a:t>
            </a:r>
          </a:p>
          <a:p>
            <a:pPr marL="0" indent="0" algn="ctr">
              <a:buNone/>
            </a:pPr>
            <a:r>
              <a:rPr lang="en-US" sz="4400" i="1" dirty="0"/>
              <a:t>Department of Justice</a:t>
            </a:r>
          </a:p>
          <a:p>
            <a:pPr marL="0" indent="0" algn="ctr">
              <a:buNone/>
            </a:pPr>
            <a:r>
              <a:rPr lang="en-US" sz="4400" i="1" dirty="0"/>
              <a:t>WIOA</a:t>
            </a:r>
          </a:p>
          <a:p>
            <a:pPr marL="0" indent="0" algn="ctr">
              <a:buNone/>
            </a:pPr>
            <a:r>
              <a:rPr lang="en-US" sz="4400" i="1" dirty="0"/>
              <a:t>State Employment First</a:t>
            </a:r>
          </a:p>
        </p:txBody>
      </p:sp>
    </p:spTree>
    <p:extLst>
      <p:ext uri="{BB962C8B-B14F-4D97-AF65-F5344CB8AC3E}">
        <p14:creationId xmlns:p14="http://schemas.microsoft.com/office/powerpoint/2010/main" val="54004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055" y="219218"/>
            <a:ext cx="8229600" cy="1143000"/>
          </a:xfrm>
        </p:spPr>
        <p:txBody>
          <a:bodyPr/>
          <a:lstStyle/>
          <a:p>
            <a:r>
              <a:rPr lang="en-US" dirty="0"/>
              <a:t>Focus Areas</a:t>
            </a:r>
          </a:p>
        </p:txBody>
      </p:sp>
      <p:sp>
        <p:nvSpPr>
          <p:cNvPr id="3" name="Content Placeholder 2"/>
          <p:cNvSpPr>
            <a:spLocks noGrp="1"/>
          </p:cNvSpPr>
          <p:nvPr>
            <p:ph idx="1"/>
          </p:nvPr>
        </p:nvSpPr>
        <p:spPr>
          <a:xfrm>
            <a:off x="471055" y="1244527"/>
            <a:ext cx="8229600" cy="4525963"/>
          </a:xfrm>
        </p:spPr>
        <p:txBody>
          <a:bodyPr/>
          <a:lstStyle/>
          <a:p>
            <a:pPr marL="0" indent="0">
              <a:buNone/>
            </a:pPr>
            <a:r>
              <a:rPr lang="en-US" sz="2800" dirty="0"/>
              <a:t>WIOA Implementation</a:t>
            </a:r>
            <a:br>
              <a:rPr lang="en-US" sz="2800" dirty="0"/>
            </a:br>
            <a:r>
              <a:rPr lang="en-US" sz="2800" dirty="0"/>
              <a:t>	Pre-employment Transition Services</a:t>
            </a:r>
            <a:br>
              <a:rPr lang="en-US" sz="2800" dirty="0"/>
            </a:br>
            <a:r>
              <a:rPr lang="en-US" sz="2800" dirty="0"/>
              <a:t>	Section 511: Subminimum wage</a:t>
            </a:r>
            <a:br>
              <a:rPr lang="en-US" sz="2800" dirty="0"/>
            </a:br>
            <a:r>
              <a:rPr lang="en-US" sz="2800" dirty="0"/>
              <a:t>	Interagency collaboration</a:t>
            </a:r>
          </a:p>
          <a:p>
            <a:pPr marL="0" indent="0">
              <a:buNone/>
            </a:pPr>
            <a:r>
              <a:rPr lang="en-US" sz="2800" dirty="0"/>
              <a:t>Community Life Engagement</a:t>
            </a:r>
          </a:p>
          <a:p>
            <a:pPr marL="0" indent="0">
              <a:buNone/>
            </a:pPr>
            <a:r>
              <a:rPr lang="en-US" sz="2800" dirty="0"/>
              <a:t>Provider capacity</a:t>
            </a:r>
          </a:p>
          <a:p>
            <a:pPr marL="0" indent="0">
              <a:buNone/>
            </a:pPr>
            <a:r>
              <a:rPr lang="en-US" sz="2800" dirty="0"/>
              <a:t>Case Management</a:t>
            </a:r>
          </a:p>
          <a:p>
            <a:pPr marL="0" indent="0">
              <a:buNone/>
            </a:pPr>
            <a:r>
              <a:rPr lang="en-US" sz="2800" dirty="0"/>
              <a:t>Service definition redesign</a:t>
            </a:r>
          </a:p>
          <a:p>
            <a:pPr marL="0" indent="0">
              <a:buNone/>
            </a:pPr>
            <a:r>
              <a:rPr lang="en-US" sz="2800" dirty="0"/>
              <a:t>Funding</a:t>
            </a:r>
          </a:p>
        </p:txBody>
      </p:sp>
    </p:spTree>
    <p:extLst>
      <p:ext uri="{BB962C8B-B14F-4D97-AF65-F5344CB8AC3E}">
        <p14:creationId xmlns:p14="http://schemas.microsoft.com/office/powerpoint/2010/main" val="122623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lstStyle/>
          <a:p>
            <a:r>
              <a:rPr lang="en-US" dirty="0"/>
              <a:t>Core Activities</a:t>
            </a:r>
          </a:p>
        </p:txBody>
      </p:sp>
      <p:sp>
        <p:nvSpPr>
          <p:cNvPr id="8" name="Rectangle 7"/>
          <p:cNvSpPr/>
          <p:nvPr/>
        </p:nvSpPr>
        <p:spPr>
          <a:xfrm>
            <a:off x="152400" y="1232438"/>
            <a:ext cx="8763000" cy="5293757"/>
          </a:xfrm>
          <a:prstGeom prst="rect">
            <a:avLst/>
          </a:prstGeom>
        </p:spPr>
        <p:txBody>
          <a:bodyPr wrap="square">
            <a:spAutoFit/>
          </a:bodyPr>
          <a:lstStyle/>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400" b="1" i="0" u="none" strike="noStrike" kern="1200" cap="none" spc="0" normalizeH="0" baseline="0" noProof="0" dirty="0">
                <a:ln>
                  <a:noFill/>
                </a:ln>
                <a:solidFill>
                  <a:srgbClr val="000090"/>
                </a:solidFill>
                <a:effectLst/>
                <a:uLnTx/>
                <a:uFillTx/>
                <a:latin typeface="Candara" charset="0"/>
                <a:ea typeface="Candara" charset="0"/>
                <a:cs typeface="Candara" charset="0"/>
              </a:rPr>
              <a:t>National Survey on Day and Employment Services</a:t>
            </a:r>
            <a:b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t>State IDD Agencies</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400" b="1" i="0" u="none" strike="noStrike" kern="1200" cap="none" spc="0" normalizeH="0" baseline="0" noProof="0" dirty="0">
                <a:ln>
                  <a:noFill/>
                </a:ln>
                <a:solidFill>
                  <a:srgbClr val="000090"/>
                </a:solidFill>
                <a:effectLst/>
                <a:uLnTx/>
                <a:uFillTx/>
                <a:latin typeface="Candara" charset="0"/>
                <a:ea typeface="Candara" charset="0"/>
                <a:cs typeface="Candara" charset="0"/>
              </a:rPr>
              <a:t>VR services and outcomes</a:t>
            </a:r>
            <a:b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t>RSA 911</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400" b="1" i="0" u="none" strike="noStrike" kern="1200" cap="none" spc="0" normalizeH="0" baseline="0" noProof="0" dirty="0">
                <a:ln>
                  <a:noFill/>
                </a:ln>
                <a:solidFill>
                  <a:srgbClr val="000090"/>
                </a:solidFill>
                <a:effectLst/>
                <a:uLnTx/>
                <a:uFillTx/>
                <a:latin typeface="Candara" charset="0"/>
                <a:ea typeface="Candara" charset="0"/>
                <a:cs typeface="Candara" charset="0"/>
              </a:rPr>
              <a:t>National Core Indicators</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400" b="1" i="0" u="none" strike="noStrike" kern="1200" cap="none" spc="0" normalizeH="0" baseline="0" noProof="0" dirty="0">
                <a:ln>
                  <a:noFill/>
                </a:ln>
                <a:solidFill>
                  <a:srgbClr val="000090"/>
                </a:solidFill>
                <a:effectLst/>
                <a:uLnTx/>
                <a:uFillTx/>
                <a:latin typeface="Candara" charset="0"/>
                <a:ea typeface="Candara" charset="0"/>
                <a:cs typeface="Candara" charset="0"/>
              </a:rPr>
              <a:t>American Community Survey </a:t>
            </a:r>
            <a:b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t>Employment participation and outcomes</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400" b="1" i="0" u="none" strike="noStrike" kern="1200" cap="none" spc="0" normalizeH="0" baseline="0" noProof="0" dirty="0">
                <a:ln>
                  <a:noFill/>
                </a:ln>
                <a:solidFill>
                  <a:srgbClr val="000090"/>
                </a:solidFill>
                <a:effectLst/>
                <a:uLnTx/>
                <a:uFillTx/>
                <a:latin typeface="Candara" charset="0"/>
                <a:ea typeface="Candara" charset="0"/>
                <a:cs typeface="Candara" charset="0"/>
              </a:rPr>
              <a:t>Social Security Administration</a:t>
            </a:r>
            <a:b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t>Work incentive use, work participation</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400" b="1" i="0" u="none" strike="noStrike" kern="1200" cap="none" spc="0" normalizeH="0" baseline="0" noProof="0" dirty="0">
                <a:ln>
                  <a:noFill/>
                </a:ln>
                <a:solidFill>
                  <a:srgbClr val="000090"/>
                </a:solidFill>
                <a:effectLst/>
                <a:uLnTx/>
                <a:uFillTx/>
                <a:latin typeface="Candara" charset="0"/>
                <a:ea typeface="Candara" charset="0"/>
                <a:cs typeface="Candara" charset="0"/>
              </a:rPr>
              <a:t>Workforce development</a:t>
            </a:r>
            <a:b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t>Number of customers, entry into employment</a:t>
            </a:r>
            <a:br>
              <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rPr>
            </a:br>
            <a:endParaRPr kumimoji="0" lang="en-US" sz="2400" b="0" i="0" u="none" strike="noStrike" kern="1200" cap="none" spc="0" normalizeH="0" baseline="0" noProof="0" dirty="0">
              <a:ln>
                <a:noFill/>
              </a:ln>
              <a:solidFill>
                <a:srgbClr val="000090"/>
              </a:solidFill>
              <a:effectLst/>
              <a:uLnTx/>
              <a:uFillTx/>
              <a:latin typeface="Candara" charset="0"/>
              <a:ea typeface="Candara" charset="0"/>
              <a:cs typeface="Candara" charset="0"/>
            </a:endParaRPr>
          </a:p>
        </p:txBody>
      </p:sp>
      <p:pic>
        <p:nvPicPr>
          <p:cNvPr id="3" name="Picture 2" descr="Displays the logo for  the website www.statedata.inf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0514" y="274637"/>
            <a:ext cx="3859181" cy="1035547"/>
          </a:xfrm>
          <a:prstGeom prst="rect">
            <a:avLst/>
          </a:prstGeom>
        </p:spPr>
      </p:pic>
      <p:pic>
        <p:nvPicPr>
          <p:cNvPr id="6" name="Picture 5" descr="statedata_book_cover.pdf">
            <a:extLst>
              <a:ext uri="{FF2B5EF4-FFF2-40B4-BE49-F238E27FC236}">
                <a16:creationId xmlns:a16="http://schemas.microsoft.com/office/drawing/2014/main" id="{2EDFA612-60D7-4347-8C2B-9207B2600AF4}"/>
              </a:ext>
            </a:extLst>
          </p:cNvPr>
          <p:cNvPicPr>
            <a:picLocks noChangeAspect="1"/>
          </p:cNvPicPr>
          <p:nvPr/>
        </p:nvPicPr>
        <p:blipFill>
          <a:blip r:embed="rId3"/>
          <a:stretch>
            <a:fillRect/>
          </a:stretch>
        </p:blipFill>
        <p:spPr>
          <a:xfrm>
            <a:off x="6020108" y="1781174"/>
            <a:ext cx="2994213" cy="3874868"/>
          </a:xfrm>
          <a:prstGeom prst="rect">
            <a:avLst/>
          </a:prstGeom>
        </p:spPr>
      </p:pic>
    </p:spTree>
    <p:extLst>
      <p:ext uri="{BB962C8B-B14F-4D97-AF65-F5344CB8AC3E}">
        <p14:creationId xmlns:p14="http://schemas.microsoft.com/office/powerpoint/2010/main" val="930442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834CA-3D83-8146-A61F-CB0A09123565}"/>
              </a:ext>
            </a:extLst>
          </p:cNvPr>
          <p:cNvSpPr>
            <a:spLocks noGrp="1"/>
          </p:cNvSpPr>
          <p:nvPr>
            <p:ph type="title"/>
          </p:nvPr>
        </p:nvSpPr>
        <p:spPr/>
        <p:txBody>
          <a:bodyPr/>
          <a:lstStyle/>
          <a:p>
            <a:endParaRPr lang="en-US"/>
          </a:p>
        </p:txBody>
      </p:sp>
      <p:sp>
        <p:nvSpPr>
          <p:cNvPr id="3" name="Slide Number Placeholder 2">
            <a:extLst>
              <a:ext uri="{FF2B5EF4-FFF2-40B4-BE49-F238E27FC236}">
                <a16:creationId xmlns:a16="http://schemas.microsoft.com/office/drawing/2014/main" id="{38CFD38C-00C9-9E4F-8EF1-F71EAD2E5DBB}"/>
              </a:ext>
            </a:extLst>
          </p:cNvPr>
          <p:cNvSpPr>
            <a:spLocks noGrp="1"/>
          </p:cNvSpPr>
          <p:nvPr>
            <p:ph type="sldNum" sz="quarter" idx="12"/>
          </p:nvPr>
        </p:nvSpPr>
        <p:spPr/>
        <p:txBody>
          <a:bodyPr/>
          <a:lstStyle/>
          <a:p>
            <a:fld id="{915FAA45-AC5B-014B-9F74-53D558B73BE0}" type="slidenum">
              <a:rPr lang="en-US" smtClean="0"/>
              <a:pPr/>
              <a:t>20</a:t>
            </a:fld>
            <a:endParaRPr lang="en-US" dirty="0"/>
          </a:p>
        </p:txBody>
      </p:sp>
      <p:pic>
        <p:nvPicPr>
          <p:cNvPr id="7" name="Picture 6" descr="A picture of the home page of www.StateData.info is displayed and highlights three main sections&#10;1. The ability to download the annual national report on employment services and outcomes&#10;2. The ability to display or print a one page snapshot of state services and outcomes&#10;3. A section that allows you to build a chart based on your interests">
            <a:extLst>
              <a:ext uri="{FF2B5EF4-FFF2-40B4-BE49-F238E27FC236}">
                <a16:creationId xmlns:a16="http://schemas.microsoft.com/office/drawing/2014/main" id="{2A0072E7-191E-B74B-955E-2C0763FF8F8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 y="-1"/>
            <a:ext cx="9757066" cy="6504710"/>
          </a:xfrm>
          <a:prstGeom prst="rect">
            <a:avLst/>
          </a:prstGeom>
        </p:spPr>
      </p:pic>
      <p:sp>
        <p:nvSpPr>
          <p:cNvPr id="4" name="Pentagon 3">
            <a:extLst>
              <a:ext uri="{FF2B5EF4-FFF2-40B4-BE49-F238E27FC236}">
                <a16:creationId xmlns:a16="http://schemas.microsoft.com/office/drawing/2014/main" id="{EC3EE43F-6FD8-C543-93BE-E4C0AB8DC10A}"/>
              </a:ext>
            </a:extLst>
          </p:cNvPr>
          <p:cNvSpPr/>
          <p:nvPr/>
        </p:nvSpPr>
        <p:spPr>
          <a:xfrm>
            <a:off x="222250" y="3150754"/>
            <a:ext cx="774700" cy="533400"/>
          </a:xfrm>
          <a:prstGeom prst="homePlate">
            <a:avLst/>
          </a:prstGeom>
          <a:solidFill>
            <a:srgbClr val="6B95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Candara" panose="020E0502030303020204" pitchFamily="34" charset="0"/>
              </a:rPr>
              <a:t>1</a:t>
            </a:r>
          </a:p>
        </p:txBody>
      </p:sp>
      <p:sp>
        <p:nvSpPr>
          <p:cNvPr id="8" name="Pentagon 7">
            <a:extLst>
              <a:ext uri="{FF2B5EF4-FFF2-40B4-BE49-F238E27FC236}">
                <a16:creationId xmlns:a16="http://schemas.microsoft.com/office/drawing/2014/main" id="{D87CC896-693D-DB4E-A930-C54AB15DB264}"/>
              </a:ext>
            </a:extLst>
          </p:cNvPr>
          <p:cNvSpPr/>
          <p:nvPr/>
        </p:nvSpPr>
        <p:spPr>
          <a:xfrm flipH="1">
            <a:off x="8337550" y="2299854"/>
            <a:ext cx="698500" cy="533400"/>
          </a:xfrm>
          <a:prstGeom prst="homePlate">
            <a:avLst/>
          </a:prstGeom>
          <a:solidFill>
            <a:srgbClr val="6B95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Candara" panose="020E0502030303020204" pitchFamily="34" charset="0"/>
              </a:rPr>
              <a:t>2</a:t>
            </a:r>
          </a:p>
        </p:txBody>
      </p:sp>
      <p:sp>
        <p:nvSpPr>
          <p:cNvPr id="9" name="Pentagon 8">
            <a:extLst>
              <a:ext uri="{FF2B5EF4-FFF2-40B4-BE49-F238E27FC236}">
                <a16:creationId xmlns:a16="http://schemas.microsoft.com/office/drawing/2014/main" id="{69964FAF-AB16-C442-9486-268AACBD2A35}"/>
              </a:ext>
            </a:extLst>
          </p:cNvPr>
          <p:cNvSpPr/>
          <p:nvPr/>
        </p:nvSpPr>
        <p:spPr>
          <a:xfrm flipH="1">
            <a:off x="8299450" y="4103254"/>
            <a:ext cx="698500" cy="533400"/>
          </a:xfrm>
          <a:prstGeom prst="homePlate">
            <a:avLst/>
          </a:prstGeom>
          <a:solidFill>
            <a:srgbClr val="6B954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Candara" panose="020E0502030303020204" pitchFamily="34" charset="0"/>
              </a:rPr>
              <a:t>3</a:t>
            </a:r>
          </a:p>
        </p:txBody>
      </p:sp>
    </p:spTree>
    <p:extLst>
      <p:ext uri="{BB962C8B-B14F-4D97-AF65-F5344CB8AC3E}">
        <p14:creationId xmlns:p14="http://schemas.microsoft.com/office/powerpoint/2010/main" val="976044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3"/>
          <p:cNvSpPr txBox="1">
            <a:spLocks noChangeArrowheads="1"/>
          </p:cNvSpPr>
          <p:nvPr/>
        </p:nvSpPr>
        <p:spPr bwMode="auto">
          <a:xfrm>
            <a:off x="228600" y="460735"/>
            <a:ext cx="8763000" cy="4062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spAutoFit/>
          </a:bodyPr>
          <a:lstStyle>
            <a:lvl1pPr eaLnBrk="0" hangingPunct="0">
              <a:defRPr sz="2400" b="1" u="sng">
                <a:solidFill>
                  <a:schemeClr val="bg1"/>
                </a:solidFill>
                <a:latin typeface="Times" charset="0"/>
                <a:ea typeface="ＭＳ Ｐゴシック" charset="0"/>
                <a:cs typeface="ＭＳ Ｐゴシック" charset="0"/>
              </a:defRPr>
            </a:lvl1pPr>
            <a:lvl2pPr marL="742950" indent="-285750" eaLnBrk="0" hangingPunct="0">
              <a:defRPr sz="2400" b="1" u="sng">
                <a:solidFill>
                  <a:schemeClr val="bg1"/>
                </a:solidFill>
                <a:latin typeface="Times" charset="0"/>
                <a:ea typeface="ＭＳ Ｐゴシック" charset="0"/>
              </a:defRPr>
            </a:lvl2pPr>
            <a:lvl3pPr marL="1143000" indent="-228600" eaLnBrk="0" hangingPunct="0">
              <a:defRPr sz="2400" b="1" u="sng">
                <a:solidFill>
                  <a:schemeClr val="bg1"/>
                </a:solidFill>
                <a:latin typeface="Times" charset="0"/>
                <a:ea typeface="ＭＳ Ｐゴシック" charset="0"/>
              </a:defRPr>
            </a:lvl3pPr>
            <a:lvl4pPr marL="1600200" indent="-228600" eaLnBrk="0" hangingPunct="0">
              <a:defRPr sz="2400" b="1" u="sng">
                <a:solidFill>
                  <a:schemeClr val="bg1"/>
                </a:solidFill>
                <a:latin typeface="Times" charset="0"/>
                <a:ea typeface="ＭＳ Ｐゴシック" charset="0"/>
              </a:defRPr>
            </a:lvl4pPr>
            <a:lvl5pPr marL="2057400" indent="-228600" eaLnBrk="0" hangingPunct="0">
              <a:defRPr sz="2400" b="1" u="sng">
                <a:solidFill>
                  <a:schemeClr val="bg1"/>
                </a:solidFill>
                <a:latin typeface="Times" charset="0"/>
                <a:ea typeface="ＭＳ Ｐゴシック" charset="0"/>
              </a:defRPr>
            </a:lvl5pPr>
            <a:lvl6pPr marL="2514600" indent="-228600" algn="ctr" eaLnBrk="0" fontAlgn="base" hangingPunct="0">
              <a:spcBef>
                <a:spcPct val="0"/>
              </a:spcBef>
              <a:spcAft>
                <a:spcPct val="0"/>
              </a:spcAft>
              <a:defRPr sz="2400" b="1" u="sng">
                <a:solidFill>
                  <a:schemeClr val="bg1"/>
                </a:solidFill>
                <a:latin typeface="Times" charset="0"/>
                <a:ea typeface="ＭＳ Ｐゴシック" charset="0"/>
              </a:defRPr>
            </a:lvl6pPr>
            <a:lvl7pPr marL="2971800" indent="-228600" algn="ctr" eaLnBrk="0" fontAlgn="base" hangingPunct="0">
              <a:spcBef>
                <a:spcPct val="0"/>
              </a:spcBef>
              <a:spcAft>
                <a:spcPct val="0"/>
              </a:spcAft>
              <a:defRPr sz="2400" b="1" u="sng">
                <a:solidFill>
                  <a:schemeClr val="bg1"/>
                </a:solidFill>
                <a:latin typeface="Times" charset="0"/>
                <a:ea typeface="ＭＳ Ｐゴシック" charset="0"/>
              </a:defRPr>
            </a:lvl7pPr>
            <a:lvl8pPr marL="3429000" indent="-228600" algn="ctr" eaLnBrk="0" fontAlgn="base" hangingPunct="0">
              <a:spcBef>
                <a:spcPct val="0"/>
              </a:spcBef>
              <a:spcAft>
                <a:spcPct val="0"/>
              </a:spcAft>
              <a:defRPr sz="2400" b="1" u="sng">
                <a:solidFill>
                  <a:schemeClr val="bg1"/>
                </a:solidFill>
                <a:latin typeface="Times" charset="0"/>
                <a:ea typeface="ＭＳ Ｐゴシック" charset="0"/>
              </a:defRPr>
            </a:lvl8pPr>
            <a:lvl9pPr marL="3886200" indent="-228600" algn="ctr" eaLnBrk="0" fontAlgn="base" hangingPunct="0">
              <a:spcBef>
                <a:spcPct val="0"/>
              </a:spcBef>
              <a:spcAft>
                <a:spcPct val="0"/>
              </a:spcAft>
              <a:defRPr sz="2400" b="1" u="sng">
                <a:solidFill>
                  <a:schemeClr val="bg1"/>
                </a:solidFill>
                <a:latin typeface="Times" charset="0"/>
                <a:ea typeface="ＭＳ Ｐゴシック"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en-US" sz="3600" b="1" i="0" u="none" strike="noStrike" kern="1200" cap="none" spc="0" normalizeH="0" baseline="0" noProof="0" dirty="0">
                <a:ln>
                  <a:noFill/>
                </a:ln>
                <a:solidFill>
                  <a:srgbClr val="1560A0"/>
                </a:solidFill>
                <a:effectLst/>
                <a:uLnTx/>
                <a:uFillTx/>
                <a:latin typeface="Candara"/>
                <a:ea typeface="ＭＳ Ｐゴシック" charset="0"/>
                <a:cs typeface="Candara"/>
              </a:rPr>
              <a:t>John Butterworth</a:t>
            </a:r>
          </a:p>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en-US" sz="3600" b="0" i="0" u="none" strike="noStrike" kern="1200" cap="none" spc="0" normalizeH="0" baseline="0" noProof="0" dirty="0">
                <a:ln>
                  <a:noFill/>
                </a:ln>
                <a:solidFill>
                  <a:srgbClr val="1560A0"/>
                </a:solidFill>
                <a:effectLst/>
                <a:uLnTx/>
                <a:uFillTx/>
                <a:latin typeface="Candara"/>
                <a:ea typeface="ＭＳ Ｐゴシック" charset="0"/>
                <a:cs typeface="Candara"/>
              </a:rPr>
              <a:t>(617) 287-4357</a:t>
            </a:r>
          </a:p>
          <a:p>
            <a:pPr marL="0" marR="0" lvl="0" indent="0" algn="ctr" defTabSz="914400" rtl="0" eaLnBrk="1" fontAlgn="base" latinLnBrk="0" hangingPunct="1">
              <a:lnSpc>
                <a:spcPct val="100000"/>
              </a:lnSpc>
              <a:spcBef>
                <a:spcPts val="600"/>
              </a:spcBef>
              <a:spcAft>
                <a:spcPct val="0"/>
              </a:spcAft>
              <a:buClrTx/>
              <a:buSzTx/>
              <a:buFontTx/>
              <a:buNone/>
              <a:tabLst/>
              <a:defRPr/>
            </a:pPr>
            <a:r>
              <a:rPr kumimoji="0" lang="en-US" sz="3600" b="0" i="0" u="none" strike="noStrike" kern="1200" cap="none" spc="0" normalizeH="0" baseline="0" noProof="0" dirty="0">
                <a:ln>
                  <a:noFill/>
                </a:ln>
                <a:solidFill>
                  <a:srgbClr val="1560A0"/>
                </a:solidFill>
                <a:effectLst/>
                <a:uLnTx/>
                <a:uFillTx/>
                <a:latin typeface="Candara"/>
                <a:ea typeface="ＭＳ Ｐゴシック" charset="0"/>
                <a:cs typeface="Candara"/>
              </a:rPr>
              <a:t>john.butterworth@umb.edu</a:t>
            </a:r>
          </a:p>
          <a:p>
            <a:pPr marL="0" marR="0" lvl="0" indent="0" algn="ctr" defTabSz="914400" rtl="0" eaLnBrk="1" fontAlgn="base" latinLnBrk="0" hangingPunct="1">
              <a:lnSpc>
                <a:spcPct val="100000"/>
              </a:lnSpc>
              <a:spcBef>
                <a:spcPts val="600"/>
              </a:spcBef>
              <a:spcAft>
                <a:spcPct val="0"/>
              </a:spcAft>
              <a:buClrTx/>
              <a:buSzTx/>
              <a:buFontTx/>
              <a:buNone/>
              <a:tabLst/>
              <a:defRPr/>
            </a:pPr>
            <a:endParaRPr kumimoji="0" lang="en-US" sz="3600" b="0" i="0" u="none" strike="noStrike" kern="1200" cap="none" spc="0" normalizeH="0" baseline="0" noProof="0" dirty="0">
              <a:ln>
                <a:noFill/>
              </a:ln>
              <a:solidFill>
                <a:srgbClr val="262699"/>
              </a:solidFill>
              <a:effectLst/>
              <a:uLnTx/>
              <a:uFillTx/>
              <a:latin typeface="Candara"/>
              <a:ea typeface="ＭＳ Ｐゴシック" charset="0"/>
              <a:cs typeface="Candara"/>
            </a:endParaRPr>
          </a:p>
          <a:p>
            <a:pPr marL="0" marR="0" lvl="0" indent="0" algn="ctr" defTabSz="914400" rtl="0" eaLnBrk="1" fontAlgn="base" latinLnBrk="0" hangingPunct="1">
              <a:lnSpc>
                <a:spcPct val="100000"/>
              </a:lnSpc>
              <a:spcBef>
                <a:spcPts val="600"/>
              </a:spcBef>
              <a:spcAft>
                <a:spcPct val="0"/>
              </a:spcAft>
              <a:buClrTx/>
              <a:buSzTx/>
              <a:buFontTx/>
              <a:buNone/>
              <a:tabLst/>
              <a:defRPr/>
            </a:pPr>
            <a:endParaRPr kumimoji="0" lang="en-US" sz="3600" b="0" i="0" u="none" strike="noStrike" kern="1200" cap="none" spc="0" normalizeH="0" baseline="0" noProof="0" dirty="0">
              <a:ln>
                <a:noFill/>
              </a:ln>
              <a:solidFill>
                <a:srgbClr val="262699"/>
              </a:solidFill>
              <a:effectLst/>
              <a:uLnTx/>
              <a:uFillTx/>
              <a:latin typeface="Candara"/>
              <a:ea typeface="ＭＳ Ｐゴシック" charset="0"/>
              <a:cs typeface="Candara"/>
            </a:endParaRPr>
          </a:p>
          <a:p>
            <a:pPr marL="0" marR="0" lvl="0" indent="0" algn="ctr" defTabSz="914400" rtl="0" eaLnBrk="1" fontAlgn="base" latinLnBrk="0" hangingPunct="1">
              <a:lnSpc>
                <a:spcPct val="100000"/>
              </a:lnSpc>
              <a:spcBef>
                <a:spcPts val="600"/>
              </a:spcBef>
              <a:spcAft>
                <a:spcPct val="0"/>
              </a:spcAft>
              <a:buClrTx/>
              <a:buSzTx/>
              <a:buFontTx/>
              <a:buNone/>
              <a:tabLst/>
              <a:defRPr/>
            </a:pPr>
            <a:endParaRPr kumimoji="0" lang="en-US" sz="2400" b="1" i="0" u="none" strike="noStrike" kern="1200" cap="none" spc="0" normalizeH="0" baseline="0" noProof="0" dirty="0">
              <a:ln>
                <a:noFill/>
              </a:ln>
              <a:solidFill>
                <a:srgbClr val="262699"/>
              </a:solidFill>
              <a:effectLst/>
              <a:uLnTx/>
              <a:uFillTx/>
              <a:latin typeface="Candara"/>
              <a:ea typeface="ＭＳ Ｐゴシック" charset="0"/>
              <a:cs typeface="Candara"/>
            </a:endParaRPr>
          </a:p>
          <a:p>
            <a:pPr marL="0" marR="0" lvl="0" indent="0" algn="ctr" defTabSz="914400" rtl="0" eaLnBrk="1" fontAlgn="base" latinLnBrk="0" hangingPunct="1">
              <a:lnSpc>
                <a:spcPct val="100000"/>
              </a:lnSpc>
              <a:spcBef>
                <a:spcPts val="600"/>
              </a:spcBef>
              <a:spcAft>
                <a:spcPct val="0"/>
              </a:spcAft>
              <a:buClrTx/>
              <a:buSzTx/>
              <a:buFontTx/>
              <a:buNone/>
              <a:tabLst/>
              <a:defRPr/>
            </a:pPr>
            <a:endParaRPr kumimoji="0" lang="en-US" sz="2400" b="1" i="0" u="none" strike="noStrike" kern="1200" cap="none" spc="0" normalizeH="0" baseline="0" noProof="0" dirty="0">
              <a:ln>
                <a:noFill/>
              </a:ln>
              <a:solidFill>
                <a:srgbClr val="262699"/>
              </a:solidFill>
              <a:effectLst/>
              <a:uLnTx/>
              <a:uFillTx/>
              <a:latin typeface="Candara"/>
              <a:ea typeface="ＭＳ Ｐゴシック" charset="0"/>
              <a:cs typeface="Candara"/>
            </a:endParaRPr>
          </a:p>
        </p:txBody>
      </p:sp>
      <p:sp>
        <p:nvSpPr>
          <p:cNvPr id="3" name="Rectangle 2"/>
          <p:cNvSpPr/>
          <p:nvPr/>
        </p:nvSpPr>
        <p:spPr>
          <a:xfrm>
            <a:off x="980912" y="2588305"/>
            <a:ext cx="7275132" cy="3046988"/>
          </a:xfrm>
          <a:prstGeom prst="rect">
            <a:avLst/>
          </a:prstGeom>
        </p:spPr>
        <p:txBody>
          <a:bodyPr wrap="none">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4800" b="1" i="0" u="none" strike="noStrike" kern="1200" cap="none" spc="0" normalizeH="0" baseline="0" noProof="0" dirty="0" err="1">
                <a:ln>
                  <a:noFill/>
                </a:ln>
                <a:solidFill>
                  <a:srgbClr val="0C629F"/>
                </a:solidFill>
                <a:effectLst/>
                <a:uLnTx/>
                <a:uFillTx/>
                <a:latin typeface="Candara" charset="0"/>
                <a:ea typeface="Candara" charset="0"/>
                <a:cs typeface="Candara" charset="0"/>
              </a:rPr>
              <a:t>www.Think</a:t>
            </a:r>
            <a:r>
              <a:rPr kumimoji="0" lang="en-US" sz="4800" b="1" i="0" u="none" strike="noStrike" kern="1200" cap="none" spc="0" normalizeH="0" baseline="0" noProof="0" dirty="0" err="1">
                <a:ln>
                  <a:noFill/>
                </a:ln>
                <a:solidFill>
                  <a:srgbClr val="4D8826"/>
                </a:solidFill>
                <a:effectLst/>
                <a:uLnTx/>
                <a:uFillTx/>
                <a:latin typeface="Candara" charset="0"/>
                <a:ea typeface="Candara" charset="0"/>
                <a:cs typeface="Candara" charset="0"/>
              </a:rPr>
              <a:t>Work</a:t>
            </a:r>
            <a:r>
              <a:rPr kumimoji="0" lang="en-US" sz="4800" b="1" i="0" u="none" strike="noStrike" kern="1200" cap="none" spc="0" normalizeH="0" baseline="0" noProof="0" dirty="0" err="1">
                <a:ln>
                  <a:noFill/>
                </a:ln>
                <a:solidFill>
                  <a:srgbClr val="0C629F"/>
                </a:solidFill>
                <a:effectLst/>
                <a:uLnTx/>
                <a:uFillTx/>
                <a:latin typeface="Candara" charset="0"/>
                <a:ea typeface="Candara" charset="0"/>
                <a:cs typeface="Candara" charset="0"/>
              </a:rPr>
              <a:t>.org</a:t>
            </a:r>
            <a:endParaRPr kumimoji="0" lang="en-US" sz="4800" b="1" i="0" u="none" strike="noStrike" kern="1200" cap="none" spc="0" normalizeH="0" baseline="0" noProof="0" dirty="0">
              <a:ln>
                <a:noFill/>
              </a:ln>
              <a:solidFill>
                <a:srgbClr val="0C629F"/>
              </a:solidFill>
              <a:effectLst/>
              <a:uLnTx/>
              <a:uFillTx/>
              <a:latin typeface="Candara" charset="0"/>
              <a:ea typeface="Candara" charset="0"/>
              <a:cs typeface="Candara" charset="0"/>
            </a:endParaRPr>
          </a:p>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4800" b="1" i="0" u="none" strike="noStrike" kern="1200" cap="none" spc="0" normalizeH="0" baseline="0" noProof="0" dirty="0" err="1">
                <a:ln>
                  <a:noFill/>
                </a:ln>
                <a:solidFill>
                  <a:srgbClr val="1560A0"/>
                </a:solidFill>
                <a:effectLst/>
                <a:uLnTx/>
                <a:uFillTx/>
                <a:latin typeface="Candara"/>
                <a:ea typeface="ヒラギノ角ゴ Pro W3" charset="0"/>
                <a:cs typeface="Candara"/>
              </a:rPr>
              <a:t>www.RealWorkStories.org</a:t>
            </a:r>
            <a:endParaRPr kumimoji="0" lang="en-US" sz="4800" b="1" i="0" u="none" strike="noStrike" kern="1200" cap="none" spc="0" normalizeH="0" baseline="0" noProof="0" dirty="0">
              <a:ln>
                <a:noFill/>
              </a:ln>
              <a:solidFill>
                <a:srgbClr val="1560A0"/>
              </a:solidFill>
              <a:effectLst/>
              <a:uLnTx/>
              <a:uFillTx/>
              <a:latin typeface="Candara"/>
              <a:ea typeface="ヒラギノ角ゴ Pro W3" charset="0"/>
              <a:cs typeface="Candara"/>
            </a:endParaRPr>
          </a:p>
          <a:p>
            <a:pPr marL="0" marR="0" lvl="0" indent="0" algn="ctr" defTabSz="914400" rtl="0" eaLnBrk="0" fontAlgn="base" latinLnBrk="0" hangingPunct="0">
              <a:lnSpc>
                <a:spcPct val="100000"/>
              </a:lnSpc>
              <a:spcBef>
                <a:spcPct val="50000"/>
              </a:spcBef>
              <a:spcAft>
                <a:spcPct val="0"/>
              </a:spcAft>
              <a:buClrTx/>
              <a:buSzTx/>
              <a:buFontTx/>
              <a:buNone/>
              <a:tabLst/>
              <a:defRPr/>
            </a:pPr>
            <a:r>
              <a:rPr lang="en-US" sz="4800" b="1" dirty="0" err="1">
                <a:solidFill>
                  <a:srgbClr val="1560A0"/>
                </a:solidFill>
                <a:latin typeface="Candara"/>
                <a:ea typeface="ヒラギノ角ゴ Pro W3" charset="0"/>
                <a:cs typeface="GothamHTF-Medium"/>
              </a:rPr>
              <a:t>www.StateData.info</a:t>
            </a:r>
            <a:endParaRPr kumimoji="0" lang="en-US" sz="4800" b="1" i="0" u="none" strike="noStrike" kern="1200" cap="none" spc="0" normalizeH="0" baseline="0" noProof="0" dirty="0">
              <a:ln>
                <a:noFill/>
              </a:ln>
              <a:solidFill>
                <a:srgbClr val="0C629F"/>
              </a:solidFill>
              <a:effectLst/>
              <a:uLnTx/>
              <a:uFillTx/>
              <a:latin typeface="GothamHTF-Medium"/>
              <a:ea typeface="ヒラギノ角ゴ Pro W3" charset="0"/>
              <a:cs typeface="GothamHTF-Medium"/>
            </a:endParaRPr>
          </a:p>
        </p:txBody>
      </p:sp>
    </p:spTree>
    <p:extLst>
      <p:ext uri="{BB962C8B-B14F-4D97-AF65-F5344CB8AC3E}">
        <p14:creationId xmlns:p14="http://schemas.microsoft.com/office/powerpoint/2010/main" val="2957858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Activities</a:t>
            </a:r>
          </a:p>
        </p:txBody>
      </p:sp>
      <p:sp>
        <p:nvSpPr>
          <p:cNvPr id="8" name="Rectangle 7"/>
          <p:cNvSpPr/>
          <p:nvPr/>
        </p:nvSpPr>
        <p:spPr>
          <a:xfrm>
            <a:off x="304800" y="1313795"/>
            <a:ext cx="8763000" cy="4862870"/>
          </a:xfrm>
          <a:prstGeom prst="rect">
            <a:avLst/>
          </a:prstGeom>
        </p:spPr>
        <p:txBody>
          <a:bodyPr wrap="square">
            <a:spAutoFit/>
          </a:bodyPr>
          <a:lstStyle/>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600" b="1" i="0" u="none" strike="noStrike" kern="1200" cap="none" spc="0" normalizeH="0" baseline="0" noProof="0" dirty="0">
                <a:ln>
                  <a:noFill/>
                </a:ln>
                <a:solidFill>
                  <a:srgbClr val="000090"/>
                </a:solidFill>
                <a:effectLst/>
                <a:uLnTx/>
                <a:uFillTx/>
                <a:latin typeface="Candara" charset="0"/>
                <a:ea typeface="Candara" charset="0"/>
                <a:cs typeface="Candara" charset="0"/>
              </a:rPr>
              <a:t>Promising Practices</a:t>
            </a:r>
            <a:br>
              <a:rPr kumimoji="0" lang="en-US" sz="2600" b="0"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600" b="0" i="0" u="none" strike="noStrike" kern="1200" cap="none" spc="0" normalizeH="0" baseline="0" noProof="0" dirty="0">
                <a:ln>
                  <a:noFill/>
                </a:ln>
                <a:solidFill>
                  <a:srgbClr val="000090"/>
                </a:solidFill>
                <a:effectLst/>
                <a:uLnTx/>
                <a:uFillTx/>
                <a:latin typeface="Candara" charset="0"/>
                <a:ea typeface="Candara" charset="0"/>
                <a:cs typeface="Candara" charset="0"/>
              </a:rPr>
              <a:t>IDD Agency, Community Providers, </a:t>
            </a:r>
            <a:br>
              <a:rPr kumimoji="0" lang="en-US" sz="2600" b="0"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600" b="0" i="0" u="none" strike="noStrike" kern="1200" cap="none" spc="0" normalizeH="0" baseline="0" noProof="0" dirty="0">
                <a:ln>
                  <a:noFill/>
                </a:ln>
                <a:solidFill>
                  <a:srgbClr val="000090"/>
                </a:solidFill>
                <a:effectLst/>
                <a:uLnTx/>
                <a:uFillTx/>
                <a:latin typeface="Candara" charset="0"/>
                <a:ea typeface="Candara" charset="0"/>
                <a:cs typeface="Candara" charset="0"/>
              </a:rPr>
              <a:t>Community Life Engagement</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600" b="1" i="0" u="none" strike="noStrike" kern="1200" cap="none" spc="0" normalizeH="0" baseline="0" noProof="0" dirty="0">
                <a:ln>
                  <a:noFill/>
                </a:ln>
                <a:solidFill>
                  <a:srgbClr val="000090"/>
                </a:solidFill>
                <a:effectLst/>
                <a:uLnTx/>
                <a:uFillTx/>
                <a:latin typeface="Candara" charset="0"/>
                <a:ea typeface="Candara" charset="0"/>
                <a:cs typeface="Candara" charset="0"/>
              </a:rPr>
              <a:t>National Survey of Community Rehabilitation Providers</a:t>
            </a:r>
            <a:br>
              <a:rPr kumimoji="0" lang="en-US" sz="2600" b="0"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600" b="0" i="0" u="none" strike="noStrike" kern="1200" cap="none" spc="0" normalizeH="0" baseline="0" noProof="0" dirty="0">
                <a:ln>
                  <a:noFill/>
                </a:ln>
                <a:solidFill>
                  <a:srgbClr val="000090"/>
                </a:solidFill>
                <a:effectLst/>
                <a:uLnTx/>
                <a:uFillTx/>
                <a:latin typeface="Candara" charset="0"/>
                <a:ea typeface="Candara" charset="0"/>
                <a:cs typeface="Candara" charset="0"/>
              </a:rPr>
              <a:t>1987, 1992, 2002-2003, 2010</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600" b="1" i="0" u="none" strike="noStrike" kern="1200" cap="none" spc="0" normalizeH="0" baseline="0" noProof="0" dirty="0">
                <a:ln>
                  <a:noFill/>
                </a:ln>
                <a:solidFill>
                  <a:srgbClr val="000090"/>
                </a:solidFill>
                <a:effectLst/>
                <a:uLnTx/>
                <a:uFillTx/>
                <a:latin typeface="Candara" charset="0"/>
                <a:ea typeface="Candara" charset="0"/>
                <a:cs typeface="Candara" charset="0"/>
              </a:rPr>
              <a:t>Employment first case studies</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600" b="1" i="0" u="none" strike="noStrike" kern="1200" cap="none" spc="0" normalizeH="0" baseline="0" noProof="0" dirty="0">
                <a:ln>
                  <a:noFill/>
                </a:ln>
                <a:solidFill>
                  <a:srgbClr val="000090"/>
                </a:solidFill>
                <a:effectLst/>
                <a:uLnTx/>
                <a:uFillTx/>
                <a:latin typeface="Candara" charset="0"/>
                <a:ea typeface="Candara" charset="0"/>
                <a:cs typeface="Candara" charset="0"/>
              </a:rPr>
              <a:t>Young Adult Outcomes and Services Report</a:t>
            </a: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r>
              <a:rPr kumimoji="0" lang="en-US" sz="2600" b="1" i="0" u="none" strike="noStrike" kern="1200" cap="none" spc="0" normalizeH="0" baseline="0" noProof="0" dirty="0">
                <a:ln>
                  <a:noFill/>
                </a:ln>
                <a:solidFill>
                  <a:srgbClr val="000090"/>
                </a:solidFill>
                <a:effectLst/>
                <a:uLnTx/>
                <a:uFillTx/>
                <a:latin typeface="Candara" charset="0"/>
                <a:ea typeface="Candara" charset="0"/>
                <a:cs typeface="Candara" charset="0"/>
              </a:rPr>
              <a:t>Real People Real Jobs</a:t>
            </a:r>
            <a:br>
              <a:rPr kumimoji="0" lang="en-US" sz="2600" b="1" i="0" u="none" strike="noStrike" kern="1200" cap="none" spc="0" normalizeH="0" baseline="0" noProof="0" dirty="0">
                <a:ln>
                  <a:noFill/>
                </a:ln>
                <a:solidFill>
                  <a:srgbClr val="000090"/>
                </a:solidFill>
                <a:effectLst/>
                <a:uLnTx/>
                <a:uFillTx/>
                <a:latin typeface="Candara" charset="0"/>
                <a:ea typeface="Candara" charset="0"/>
                <a:cs typeface="Candara" charset="0"/>
              </a:rPr>
            </a:br>
            <a:r>
              <a:rPr kumimoji="0" lang="en-US" sz="2600" b="0" i="0" u="none" strike="noStrike" kern="1200" cap="none" spc="0" normalizeH="0" baseline="0" noProof="0" dirty="0">
                <a:ln>
                  <a:noFill/>
                </a:ln>
                <a:solidFill>
                  <a:srgbClr val="000090"/>
                </a:solidFill>
                <a:effectLst/>
                <a:uLnTx/>
                <a:uFillTx/>
                <a:latin typeface="Candara" charset="0"/>
                <a:ea typeface="Candara" charset="0"/>
                <a:cs typeface="Candara" charset="0"/>
                <a:hlinkClick r:id="rId2"/>
              </a:rPr>
              <a:t>www.realworkstories.org</a:t>
            </a:r>
            <a:endParaRPr kumimoji="0" lang="en-US" sz="2600" b="0" i="0" u="none" strike="noStrike" kern="1200" cap="none" spc="0" normalizeH="0" baseline="0" noProof="0" dirty="0">
              <a:ln>
                <a:noFill/>
              </a:ln>
              <a:solidFill>
                <a:srgbClr val="000090"/>
              </a:solidFill>
              <a:effectLst/>
              <a:uLnTx/>
              <a:uFillTx/>
              <a:latin typeface="Candara" charset="0"/>
              <a:ea typeface="Candara" charset="0"/>
              <a:cs typeface="Candara" charset="0"/>
            </a:endParaRPr>
          </a:p>
          <a:p>
            <a:pPr marL="342900" marR="0" lvl="0" indent="-342900" algn="l" defTabSz="914400" rtl="0" eaLnBrk="0" fontAlgn="base" latinLnBrk="0" hangingPunct="0">
              <a:lnSpc>
                <a:spcPct val="100000"/>
              </a:lnSpc>
              <a:spcBef>
                <a:spcPts val="1200"/>
              </a:spcBef>
              <a:spcAft>
                <a:spcPct val="0"/>
              </a:spcAft>
              <a:buClrTx/>
              <a:buSzTx/>
              <a:buFont typeface="Wingdings" charset="2"/>
              <a:buChar char="v"/>
              <a:tabLst/>
              <a:defRPr/>
            </a:pPr>
            <a:endParaRPr kumimoji="0" lang="en-US" sz="2600" b="1" i="0" u="none" strike="noStrike" kern="1200" cap="none" spc="0" normalizeH="0" baseline="0" noProof="0" dirty="0">
              <a:ln>
                <a:noFill/>
              </a:ln>
              <a:solidFill>
                <a:srgbClr val="000090"/>
              </a:solidFill>
              <a:effectLst/>
              <a:uLnTx/>
              <a:uFillTx/>
              <a:latin typeface="Candara" charset="0"/>
              <a:ea typeface="Candara" charset="0"/>
              <a:cs typeface="Candara" charset="0"/>
            </a:endParaRPr>
          </a:p>
        </p:txBody>
      </p:sp>
      <p:pic>
        <p:nvPicPr>
          <p:cNvPr id="5" name="Picture 4" descr="ThinkWork Logo&#10;www.thinkwork.org">
            <a:extLst>
              <a:ext uri="{FF2B5EF4-FFF2-40B4-BE49-F238E27FC236}">
                <a16:creationId xmlns:a16="http://schemas.microsoft.com/office/drawing/2014/main" id="{DDFF65ED-7AD3-094F-A7B1-100B2979E7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6300" y="549872"/>
            <a:ext cx="4114800" cy="592531"/>
          </a:xfrm>
          <a:prstGeom prst="rect">
            <a:avLst/>
          </a:prstGeom>
        </p:spPr>
      </p:pic>
    </p:spTree>
    <p:extLst>
      <p:ext uri="{BB962C8B-B14F-4D97-AF65-F5344CB8AC3E}">
        <p14:creationId xmlns:p14="http://schemas.microsoft.com/office/powerpoint/2010/main" val="3788246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A chart illustrates that for people with no disability 74% work and 12% live in households below the pverty line. For people with any disability 34% work, and 275 live in households below the poverty line. For people with a cognitive disability 25% work and 32% live in a household below the poverty line."/>
          <p:cNvPicPr>
            <a:picLocks noGrp="1" noChangeAspect="1"/>
          </p:cNvPicPr>
          <p:nvPr>
            <p:ph idx="1"/>
          </p:nvPr>
        </p:nvPicPr>
        <p:blipFill>
          <a:blip r:embed="rId3"/>
          <a:stretch>
            <a:fillRect/>
          </a:stretch>
        </p:blipFill>
        <p:spPr>
          <a:xfrm>
            <a:off x="328343" y="420111"/>
            <a:ext cx="8487313" cy="5347526"/>
          </a:xfrm>
          <a:prstGeom prst="rect">
            <a:avLst/>
          </a:prstGeom>
        </p:spPr>
      </p:pic>
      <p:sp>
        <p:nvSpPr>
          <p:cNvPr id="35843" name="Rectangle 2"/>
          <p:cNvSpPr>
            <a:spLocks noGrp="1" noChangeArrowheads="1"/>
          </p:cNvSpPr>
          <p:nvPr>
            <p:ph type="title"/>
          </p:nvPr>
        </p:nvSpPr>
        <p:spPr>
          <a:solidFill>
            <a:schemeClr val="bg1"/>
          </a:solidFill>
        </p:spPr>
        <p:txBody>
          <a:bodyPr/>
          <a:lstStyle/>
          <a:p>
            <a:r>
              <a:rPr lang="en-US" sz="4000" dirty="0"/>
              <a:t>How many people are employed?</a:t>
            </a:r>
          </a:p>
        </p:txBody>
      </p:sp>
      <p:sp>
        <p:nvSpPr>
          <p:cNvPr id="7" name="Rectangle 6">
            <a:extLst>
              <a:ext uri="{FF2B5EF4-FFF2-40B4-BE49-F238E27FC236}">
                <a16:creationId xmlns:a16="http://schemas.microsoft.com/office/drawing/2014/main" id="{813F506E-F065-F042-B7ED-6AB217830248}"/>
              </a:ext>
            </a:extLst>
          </p:cNvPr>
          <p:cNvSpPr>
            <a:spLocks noChangeArrowheads="1"/>
          </p:cNvSpPr>
          <p:nvPr/>
        </p:nvSpPr>
        <p:spPr bwMode="auto">
          <a:xfrm>
            <a:off x="307561" y="2791191"/>
            <a:ext cx="4056621" cy="369332"/>
          </a:xfrm>
          <a:prstGeom prst="rect">
            <a:avLst/>
          </a:prstGeom>
          <a:solidFill>
            <a:schemeClr val="bg1"/>
          </a:solidFill>
          <a:ln w="12700">
            <a:noFill/>
            <a:miter lim="800000"/>
            <a:headEnd/>
            <a:tailEnd/>
          </a:ln>
        </p:spPr>
        <p:txBody>
          <a:bodyPr wrap="square" lIns="90487" tIns="0" rIns="90487" bIns="0" anchor="t" anchorCtr="0">
            <a:prstTxWarp prst="textNoShape">
              <a:avLst/>
            </a:prstTxWarp>
            <a:spAutoFit/>
          </a:bodyPr>
          <a:lstStyle/>
          <a:p>
            <a:pPr>
              <a:spcBef>
                <a:spcPct val="50000"/>
              </a:spcBef>
            </a:pPr>
            <a:r>
              <a:rPr lang="en-US" sz="2400" b="1" dirty="0">
                <a:solidFill>
                  <a:srgbClr val="000000"/>
                </a:solidFill>
                <a:latin typeface="Candara" panose="020E0502030303020204" pitchFamily="34" charset="0"/>
                <a:cs typeface="Times New Roman" panose="02020603050405020304" pitchFamily="18" charset="0"/>
              </a:rPr>
              <a:t>No disability</a:t>
            </a:r>
          </a:p>
        </p:txBody>
      </p:sp>
      <p:sp>
        <p:nvSpPr>
          <p:cNvPr id="5" name="Rectangle 4">
            <a:extLst>
              <a:ext uri="{FF2B5EF4-FFF2-40B4-BE49-F238E27FC236}">
                <a16:creationId xmlns:a16="http://schemas.microsoft.com/office/drawing/2014/main" id="{BA0ED3C0-34A0-6146-ACB7-5883419AD6B4}"/>
              </a:ext>
            </a:extLst>
          </p:cNvPr>
          <p:cNvSpPr>
            <a:spLocks noChangeArrowheads="1"/>
          </p:cNvSpPr>
          <p:nvPr/>
        </p:nvSpPr>
        <p:spPr bwMode="auto">
          <a:xfrm>
            <a:off x="307561" y="3974114"/>
            <a:ext cx="4056621" cy="369332"/>
          </a:xfrm>
          <a:prstGeom prst="rect">
            <a:avLst/>
          </a:prstGeom>
          <a:solidFill>
            <a:schemeClr val="bg1"/>
          </a:solidFill>
          <a:ln w="12700">
            <a:noFill/>
            <a:miter lim="800000"/>
            <a:headEnd/>
            <a:tailEnd/>
          </a:ln>
        </p:spPr>
        <p:txBody>
          <a:bodyPr wrap="square" lIns="90487" tIns="0" rIns="90487" bIns="0" anchor="t" anchorCtr="0">
            <a:prstTxWarp prst="textNoShape">
              <a:avLst/>
            </a:prstTxWarp>
            <a:spAutoFit/>
          </a:bodyPr>
          <a:lstStyle/>
          <a:p>
            <a:pPr>
              <a:spcBef>
                <a:spcPct val="50000"/>
              </a:spcBef>
            </a:pPr>
            <a:r>
              <a:rPr lang="en-US" sz="2400" b="1" dirty="0">
                <a:solidFill>
                  <a:srgbClr val="000000"/>
                </a:solidFill>
                <a:latin typeface="Candara" panose="020E0502030303020204" pitchFamily="34" charset="0"/>
                <a:cs typeface="Times New Roman" panose="02020603050405020304" pitchFamily="18" charset="0"/>
              </a:rPr>
              <a:t>Any disability</a:t>
            </a:r>
          </a:p>
        </p:txBody>
      </p:sp>
      <p:sp>
        <p:nvSpPr>
          <p:cNvPr id="6" name="Rectangle 5">
            <a:extLst>
              <a:ext uri="{FF2B5EF4-FFF2-40B4-BE49-F238E27FC236}">
                <a16:creationId xmlns:a16="http://schemas.microsoft.com/office/drawing/2014/main" id="{75FA82C3-E755-FC44-BBE1-FF77A7F547EA}"/>
              </a:ext>
            </a:extLst>
          </p:cNvPr>
          <p:cNvSpPr>
            <a:spLocks noChangeArrowheads="1"/>
          </p:cNvSpPr>
          <p:nvPr/>
        </p:nvSpPr>
        <p:spPr bwMode="auto">
          <a:xfrm>
            <a:off x="307561" y="5241804"/>
            <a:ext cx="4056621" cy="369332"/>
          </a:xfrm>
          <a:prstGeom prst="rect">
            <a:avLst/>
          </a:prstGeom>
          <a:solidFill>
            <a:schemeClr val="bg1"/>
          </a:solidFill>
          <a:ln w="12700">
            <a:noFill/>
            <a:miter lim="800000"/>
            <a:headEnd/>
            <a:tailEnd/>
          </a:ln>
        </p:spPr>
        <p:txBody>
          <a:bodyPr wrap="square" lIns="90487" tIns="0" rIns="90487" bIns="0" anchor="t" anchorCtr="0">
            <a:prstTxWarp prst="textNoShape">
              <a:avLst/>
            </a:prstTxWarp>
            <a:spAutoFit/>
          </a:bodyPr>
          <a:lstStyle/>
          <a:p>
            <a:pPr>
              <a:spcBef>
                <a:spcPct val="50000"/>
              </a:spcBef>
            </a:pPr>
            <a:r>
              <a:rPr lang="en-US" sz="2400" b="1" dirty="0">
                <a:solidFill>
                  <a:srgbClr val="000000"/>
                </a:solidFill>
                <a:latin typeface="Candara" panose="020E0502030303020204" pitchFamily="34" charset="0"/>
                <a:cs typeface="Times New Roman" panose="02020603050405020304" pitchFamily="18" charset="0"/>
              </a:rPr>
              <a:t>Cognitive disability</a:t>
            </a:r>
          </a:p>
        </p:txBody>
      </p:sp>
      <p:sp>
        <p:nvSpPr>
          <p:cNvPr id="8" name="Rectangle 7">
            <a:extLst>
              <a:ext uri="{FF2B5EF4-FFF2-40B4-BE49-F238E27FC236}">
                <a16:creationId xmlns:a16="http://schemas.microsoft.com/office/drawing/2014/main" id="{2206C1A8-F291-1547-ABF3-491A2A1DB9FF}"/>
              </a:ext>
            </a:extLst>
          </p:cNvPr>
          <p:cNvSpPr>
            <a:spLocks noChangeArrowheads="1"/>
          </p:cNvSpPr>
          <p:nvPr/>
        </p:nvSpPr>
        <p:spPr bwMode="auto">
          <a:xfrm>
            <a:off x="4759035" y="2808647"/>
            <a:ext cx="4056621" cy="369332"/>
          </a:xfrm>
          <a:prstGeom prst="rect">
            <a:avLst/>
          </a:prstGeom>
          <a:solidFill>
            <a:schemeClr val="bg1"/>
          </a:solidFill>
          <a:ln w="12700">
            <a:noFill/>
            <a:miter lim="800000"/>
            <a:headEnd/>
            <a:tailEnd/>
          </a:ln>
        </p:spPr>
        <p:txBody>
          <a:bodyPr wrap="square" lIns="90487" tIns="0" rIns="90487" bIns="0" anchor="t" anchorCtr="0">
            <a:prstTxWarp prst="textNoShape">
              <a:avLst/>
            </a:prstTxWarp>
            <a:spAutoFit/>
          </a:bodyPr>
          <a:lstStyle/>
          <a:p>
            <a:pPr algn="r">
              <a:spcBef>
                <a:spcPct val="50000"/>
              </a:spcBef>
            </a:pPr>
            <a:r>
              <a:rPr lang="en-US" sz="2400" b="1" dirty="0">
                <a:solidFill>
                  <a:srgbClr val="000000"/>
                </a:solidFill>
                <a:latin typeface="Candara" panose="020E0502030303020204" pitchFamily="34" charset="0"/>
                <a:cs typeface="Times New Roman" panose="02020603050405020304" pitchFamily="18" charset="0"/>
              </a:rPr>
              <a:t>No disability</a:t>
            </a:r>
          </a:p>
        </p:txBody>
      </p:sp>
      <p:sp>
        <p:nvSpPr>
          <p:cNvPr id="9" name="Rectangle 8">
            <a:extLst>
              <a:ext uri="{FF2B5EF4-FFF2-40B4-BE49-F238E27FC236}">
                <a16:creationId xmlns:a16="http://schemas.microsoft.com/office/drawing/2014/main" id="{957A3FCF-8FBE-7846-AE48-A83F096DCA87}"/>
              </a:ext>
            </a:extLst>
          </p:cNvPr>
          <p:cNvSpPr>
            <a:spLocks noChangeArrowheads="1"/>
          </p:cNvSpPr>
          <p:nvPr/>
        </p:nvSpPr>
        <p:spPr bwMode="auto">
          <a:xfrm>
            <a:off x="4759035" y="3991570"/>
            <a:ext cx="4056621" cy="369332"/>
          </a:xfrm>
          <a:prstGeom prst="rect">
            <a:avLst/>
          </a:prstGeom>
          <a:solidFill>
            <a:schemeClr val="bg1"/>
          </a:solidFill>
          <a:ln w="12700">
            <a:noFill/>
            <a:miter lim="800000"/>
            <a:headEnd/>
            <a:tailEnd/>
          </a:ln>
        </p:spPr>
        <p:txBody>
          <a:bodyPr wrap="square" lIns="90487" tIns="0" rIns="90487" bIns="0" anchor="t" anchorCtr="0">
            <a:prstTxWarp prst="textNoShape">
              <a:avLst/>
            </a:prstTxWarp>
            <a:spAutoFit/>
          </a:bodyPr>
          <a:lstStyle/>
          <a:p>
            <a:pPr algn="r">
              <a:spcBef>
                <a:spcPct val="50000"/>
              </a:spcBef>
            </a:pPr>
            <a:r>
              <a:rPr lang="en-US" sz="2400" b="1" dirty="0">
                <a:solidFill>
                  <a:srgbClr val="000000"/>
                </a:solidFill>
                <a:latin typeface="Candara" panose="020E0502030303020204" pitchFamily="34" charset="0"/>
                <a:cs typeface="Times New Roman" panose="02020603050405020304" pitchFamily="18" charset="0"/>
              </a:rPr>
              <a:t>Any disability</a:t>
            </a:r>
          </a:p>
        </p:txBody>
      </p:sp>
      <p:sp>
        <p:nvSpPr>
          <p:cNvPr id="10" name="Rectangle 9">
            <a:extLst>
              <a:ext uri="{FF2B5EF4-FFF2-40B4-BE49-F238E27FC236}">
                <a16:creationId xmlns:a16="http://schemas.microsoft.com/office/drawing/2014/main" id="{71A3F211-F82A-7C4C-93EC-E6C281DECEC9}"/>
              </a:ext>
            </a:extLst>
          </p:cNvPr>
          <p:cNvSpPr>
            <a:spLocks noChangeArrowheads="1"/>
          </p:cNvSpPr>
          <p:nvPr/>
        </p:nvSpPr>
        <p:spPr bwMode="auto">
          <a:xfrm>
            <a:off x="4759035" y="5259260"/>
            <a:ext cx="4056621" cy="369332"/>
          </a:xfrm>
          <a:prstGeom prst="rect">
            <a:avLst/>
          </a:prstGeom>
          <a:solidFill>
            <a:schemeClr val="bg1"/>
          </a:solidFill>
          <a:ln w="12700">
            <a:noFill/>
            <a:miter lim="800000"/>
            <a:headEnd/>
            <a:tailEnd/>
          </a:ln>
        </p:spPr>
        <p:txBody>
          <a:bodyPr wrap="square" lIns="90487" tIns="0" rIns="90487" bIns="0" anchor="t" anchorCtr="0">
            <a:prstTxWarp prst="textNoShape">
              <a:avLst/>
            </a:prstTxWarp>
            <a:spAutoFit/>
          </a:bodyPr>
          <a:lstStyle/>
          <a:p>
            <a:pPr algn="r">
              <a:spcBef>
                <a:spcPct val="50000"/>
              </a:spcBef>
            </a:pPr>
            <a:r>
              <a:rPr lang="en-US" sz="2400" b="1" dirty="0">
                <a:solidFill>
                  <a:srgbClr val="000000"/>
                </a:solidFill>
                <a:latin typeface="Candara" panose="020E0502030303020204" pitchFamily="34" charset="0"/>
                <a:cs typeface="Times New Roman" panose="02020603050405020304" pitchFamily="18" charset="0"/>
              </a:rPr>
              <a:t>Cognitive disability</a:t>
            </a:r>
          </a:p>
        </p:txBody>
      </p:sp>
      <p:sp>
        <p:nvSpPr>
          <p:cNvPr id="11" name="Rectangle 10">
            <a:extLst>
              <a:ext uri="{FF2B5EF4-FFF2-40B4-BE49-F238E27FC236}">
                <a16:creationId xmlns:a16="http://schemas.microsoft.com/office/drawing/2014/main" id="{0C54FFEE-D286-1845-B102-D8EBA21D736E}"/>
              </a:ext>
            </a:extLst>
          </p:cNvPr>
          <p:cNvSpPr>
            <a:spLocks noChangeArrowheads="1"/>
          </p:cNvSpPr>
          <p:nvPr/>
        </p:nvSpPr>
        <p:spPr bwMode="auto">
          <a:xfrm>
            <a:off x="2335871" y="6299228"/>
            <a:ext cx="5181600" cy="366767"/>
          </a:xfrm>
          <a:prstGeom prst="rect">
            <a:avLst/>
          </a:prstGeom>
          <a:noFill/>
          <a:ln w="12700">
            <a:noFill/>
            <a:miter lim="800000"/>
            <a:headEnd/>
            <a:tailEnd/>
          </a:ln>
        </p:spPr>
        <p:txBody>
          <a:bodyPr wrap="square" lIns="90487" tIns="44450" rIns="90487" bIns="44450">
            <a:prstTxWarp prst="textNoShape">
              <a:avLst/>
            </a:prstTxWarp>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Source: American Community Survey</a:t>
            </a:r>
          </a:p>
        </p:txBody>
      </p:sp>
    </p:spTree>
    <p:extLst>
      <p:ext uri="{BB962C8B-B14F-4D97-AF65-F5344CB8AC3E}">
        <p14:creationId xmlns:p14="http://schemas.microsoft.com/office/powerpoint/2010/main" val="4245651490"/>
      </p:ext>
    </p:extLst>
  </p:cSld>
  <p:clrMapOvr>
    <a:masterClrMapping/>
  </p:clrMapOvr>
  <mc:AlternateContent xmlns:mc="http://schemas.openxmlformats.org/markup-compatibility/2006" xmlns:p14="http://schemas.microsoft.com/office/powerpoint/2010/main">
    <mc:Choice Requires="p14">
      <p:transition spd="slow" p14:dur="2000" advTm="102067"/>
    </mc:Choice>
    <mc:Fallback xmlns="">
      <p:transition xmlns:p14="http://schemas.microsoft.com/office/powerpoint/2010/main" spd="slow" advTm="10206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81000" y="515996"/>
            <a:ext cx="8839200" cy="361950"/>
          </a:xfrm>
        </p:spPr>
        <p:txBody>
          <a:bodyPr/>
          <a:lstStyle/>
          <a:p>
            <a:r>
              <a:rPr lang="en-US" sz="3600" b="1" dirty="0"/>
              <a:t>Number in Employment and Day Services</a:t>
            </a:r>
            <a:br>
              <a:rPr lang="en-US" sz="3600" b="1" dirty="0"/>
            </a:br>
            <a:r>
              <a:rPr lang="en-US" sz="3600" b="1" dirty="0"/>
              <a:t>Draft 1/15/19</a:t>
            </a:r>
            <a:endParaRPr lang="en-US" sz="2400" b="1" dirty="0"/>
          </a:p>
        </p:txBody>
      </p:sp>
      <p:graphicFrame>
        <p:nvGraphicFramePr>
          <p:cNvPr id="5" name="Object 2" descr="Between 1990 and 2017 the total number participating in day an employment rose from 312,448 to 637,000. The number in integrated employment services rose from 33,049 to 129,700. The number in facility based work services fell from 141,460 to 97,700"/>
          <p:cNvGraphicFramePr>
            <a:graphicFrameLocks/>
          </p:cNvGraphicFramePr>
          <p:nvPr>
            <p:extLst/>
          </p:nvPr>
        </p:nvGraphicFramePr>
        <p:xfrm>
          <a:off x="381000" y="1369142"/>
          <a:ext cx="8245475"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001374" y="1468723"/>
            <a:ext cx="1389651" cy="461665"/>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ndara"/>
                <a:ea typeface="ヒラギノ角ゴ Pro W3" charset="0"/>
                <a:cs typeface="Candara"/>
              </a:rPr>
              <a:t>637,000</a:t>
            </a:r>
          </a:p>
        </p:txBody>
      </p:sp>
      <p:pic>
        <p:nvPicPr>
          <p:cNvPr id="8" name="Picture 7" descr="thinkwork_no_tagline.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24600" y="6324600"/>
            <a:ext cx="2743200" cy="395021"/>
          </a:xfrm>
          <a:prstGeom prst="rect">
            <a:avLst/>
          </a:prstGeom>
        </p:spPr>
      </p:pic>
      <p:sp>
        <p:nvSpPr>
          <p:cNvPr id="10" name="TextBox 9"/>
          <p:cNvSpPr txBox="1"/>
          <p:nvPr/>
        </p:nvSpPr>
        <p:spPr>
          <a:xfrm>
            <a:off x="1676828" y="2743200"/>
            <a:ext cx="1218772" cy="461665"/>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ndara"/>
                <a:ea typeface="ヒラギノ角ゴ Pro W3" charset="0"/>
                <a:cs typeface="Candara"/>
              </a:rPr>
              <a:t>312,448</a:t>
            </a:r>
          </a:p>
        </p:txBody>
      </p:sp>
      <p:sp>
        <p:nvSpPr>
          <p:cNvPr id="9" name="Rectangle 8"/>
          <p:cNvSpPr>
            <a:spLocks noChangeArrowheads="1"/>
          </p:cNvSpPr>
          <p:nvPr/>
        </p:nvSpPr>
        <p:spPr bwMode="auto">
          <a:xfrm>
            <a:off x="2263871" y="6133209"/>
            <a:ext cx="5181600" cy="643766"/>
          </a:xfrm>
          <a:prstGeom prst="rect">
            <a:avLst/>
          </a:prstGeom>
          <a:noFill/>
          <a:ln w="12700">
            <a:noFill/>
            <a:miter lim="800000"/>
            <a:headEnd/>
            <a:tailEnd/>
          </a:ln>
        </p:spPr>
        <p:txBody>
          <a:bodyPr wrap="square" lIns="90487" tIns="44450" rIns="90487" bIns="44450">
            <a:prstTxWarp prst="textNoShape">
              <a:avLst/>
            </a:prstTxWarp>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Source: ICI National Survey of</a:t>
            </a:r>
            <a:b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b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State IDD Agencies</a:t>
            </a:r>
          </a:p>
        </p:txBody>
      </p:sp>
    </p:spTree>
    <p:extLst>
      <p:ext uri="{BB962C8B-B14F-4D97-AF65-F5344CB8AC3E}">
        <p14:creationId xmlns:p14="http://schemas.microsoft.com/office/powerpoint/2010/main" val="2514958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81000" y="515996"/>
            <a:ext cx="8839200" cy="361950"/>
          </a:xfrm>
        </p:spPr>
        <p:txBody>
          <a:bodyPr/>
          <a:lstStyle/>
          <a:p>
            <a:r>
              <a:rPr lang="en-US" sz="3600" b="1" dirty="0"/>
              <a:t>Number in Employment and Day Services</a:t>
            </a:r>
            <a:br>
              <a:rPr lang="en-US" sz="3600" b="1" dirty="0"/>
            </a:br>
            <a:r>
              <a:rPr lang="en-US" sz="3600" b="1" dirty="0"/>
              <a:t>Draft 1/15/19</a:t>
            </a:r>
            <a:endParaRPr lang="en-US" sz="2400" b="1" dirty="0"/>
          </a:p>
        </p:txBody>
      </p:sp>
      <p:graphicFrame>
        <p:nvGraphicFramePr>
          <p:cNvPr id="5" name="Object 2" descr="This chart repeats the previous slide, but notes that between 2012 and 2017 the number in integrated employment has risen by 18%, the first sign of meaningful growth since the year 2000."/>
          <p:cNvGraphicFramePr>
            <a:graphicFrameLocks/>
          </p:cNvGraphicFramePr>
          <p:nvPr>
            <p:extLst/>
          </p:nvPr>
        </p:nvGraphicFramePr>
        <p:xfrm>
          <a:off x="381000" y="1369142"/>
          <a:ext cx="8245475"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001374" y="1468723"/>
            <a:ext cx="1389651" cy="461665"/>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ndara"/>
                <a:ea typeface="ヒラギノ角ゴ Pro W3" charset="0"/>
                <a:cs typeface="Candara"/>
              </a:rPr>
              <a:t>637,000</a:t>
            </a:r>
          </a:p>
        </p:txBody>
      </p:sp>
      <p:pic>
        <p:nvPicPr>
          <p:cNvPr id="8" name="Picture 7" descr="thinkwork_no_tagline.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24600" y="6324600"/>
            <a:ext cx="2743200" cy="395021"/>
          </a:xfrm>
          <a:prstGeom prst="rect">
            <a:avLst/>
          </a:prstGeom>
        </p:spPr>
      </p:pic>
      <p:sp>
        <p:nvSpPr>
          <p:cNvPr id="10" name="TextBox 9"/>
          <p:cNvSpPr txBox="1"/>
          <p:nvPr/>
        </p:nvSpPr>
        <p:spPr>
          <a:xfrm>
            <a:off x="1676828" y="2743200"/>
            <a:ext cx="1218772" cy="461665"/>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ndara"/>
                <a:ea typeface="ヒラギノ角ゴ Pro W3" charset="0"/>
                <a:cs typeface="Candara"/>
              </a:rPr>
              <a:t>312,448</a:t>
            </a:r>
          </a:p>
        </p:txBody>
      </p:sp>
      <p:sp>
        <p:nvSpPr>
          <p:cNvPr id="9" name="Rectangle 8"/>
          <p:cNvSpPr>
            <a:spLocks noChangeArrowheads="1"/>
          </p:cNvSpPr>
          <p:nvPr/>
        </p:nvSpPr>
        <p:spPr bwMode="auto">
          <a:xfrm>
            <a:off x="2263871" y="6133209"/>
            <a:ext cx="5181600" cy="643766"/>
          </a:xfrm>
          <a:prstGeom prst="rect">
            <a:avLst/>
          </a:prstGeom>
          <a:noFill/>
          <a:ln w="12700">
            <a:noFill/>
            <a:miter lim="800000"/>
            <a:headEnd/>
            <a:tailEnd/>
          </a:ln>
        </p:spPr>
        <p:txBody>
          <a:bodyPr wrap="square" lIns="90487" tIns="44450" rIns="90487" bIns="44450">
            <a:prstTxWarp prst="textNoShape">
              <a:avLst/>
            </a:prstTxWarp>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Source: ICI National Survey of</a:t>
            </a:r>
            <a:b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b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State IDD Agencies</a:t>
            </a:r>
          </a:p>
        </p:txBody>
      </p:sp>
      <p:sp>
        <p:nvSpPr>
          <p:cNvPr id="11" name="Rectangle 10">
            <a:extLst>
              <a:ext uri="{FF2B5EF4-FFF2-40B4-BE49-F238E27FC236}">
                <a16:creationId xmlns:a16="http://schemas.microsoft.com/office/drawing/2014/main" id="{1DD88CE4-6588-6C4C-8BC5-D942AAE262CF}"/>
              </a:ext>
            </a:extLst>
          </p:cNvPr>
          <p:cNvSpPr/>
          <p:nvPr/>
        </p:nvSpPr>
        <p:spPr>
          <a:xfrm>
            <a:off x="7062537" y="4872792"/>
            <a:ext cx="1981200" cy="1408133"/>
          </a:xfrm>
          <a:prstGeom prst="rect">
            <a:avLst/>
          </a:prstGeom>
          <a:solidFill>
            <a:schemeClr val="accent1">
              <a:alpha val="13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prstClr val="white"/>
              </a:solidFill>
              <a:effectLst/>
              <a:uLnTx/>
              <a:uFillTx/>
              <a:latin typeface="Calibri"/>
              <a:ea typeface="+mn-ea"/>
              <a:cs typeface="+mn-cs"/>
            </a:endParaRPr>
          </a:p>
        </p:txBody>
      </p:sp>
      <p:sp>
        <p:nvSpPr>
          <p:cNvPr id="12" name="TextBox 11">
            <a:extLst>
              <a:ext uri="{FF2B5EF4-FFF2-40B4-BE49-F238E27FC236}">
                <a16:creationId xmlns:a16="http://schemas.microsoft.com/office/drawing/2014/main" id="{82B5219A-AD47-0041-AACC-653E7BE33010}"/>
              </a:ext>
            </a:extLst>
          </p:cNvPr>
          <p:cNvSpPr txBox="1"/>
          <p:nvPr/>
        </p:nvSpPr>
        <p:spPr>
          <a:xfrm>
            <a:off x="7445471" y="5660844"/>
            <a:ext cx="1377300" cy="646331"/>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Arial" charset="0"/>
                <a:ea typeface="ヒラギノ角ゴ Pro W3" charset="0"/>
              </a:rPr>
              <a:t>+18%</a:t>
            </a:r>
          </a:p>
        </p:txBody>
      </p:sp>
    </p:spTree>
    <p:extLst>
      <p:ext uri="{BB962C8B-B14F-4D97-AF65-F5344CB8AC3E}">
        <p14:creationId xmlns:p14="http://schemas.microsoft.com/office/powerpoint/2010/main" val="1609152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228600" y="306630"/>
            <a:ext cx="8686800" cy="838200"/>
          </a:xfrm>
        </p:spPr>
        <p:txBody>
          <a:bodyPr/>
          <a:lstStyle/>
          <a:p>
            <a:pPr eaLnBrk="1" hangingPunct="1"/>
            <a:r>
              <a:rPr lang="en-US" dirty="0"/>
              <a:t>Participation in integrated </a:t>
            </a:r>
            <a:br>
              <a:rPr lang="en-US" dirty="0"/>
            </a:br>
            <a:r>
              <a:rPr lang="en-US" dirty="0"/>
              <a:t>employment services varies widely</a:t>
            </a:r>
          </a:p>
        </p:txBody>
      </p:sp>
      <p:graphicFrame>
        <p:nvGraphicFramePr>
          <p:cNvPr id="5" name="Chart 5" descr="This chart shows the distribution of the percent of all in day services who are in integrated employment services across the states. States vary from less than 5% in integrated employment to 86% in integrated employment. "/>
          <p:cNvGraphicFramePr>
            <a:graphicFrameLocks/>
          </p:cNvGraphicFramePr>
          <p:nvPr>
            <p:extLst/>
          </p:nvPr>
        </p:nvGraphicFramePr>
        <p:xfrm>
          <a:off x="304800" y="1602030"/>
          <a:ext cx="8382000" cy="39497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89FF9B22-926F-F748-8998-63B419745370}"/>
              </a:ext>
            </a:extLst>
          </p:cNvPr>
          <p:cNvSpPr>
            <a:spLocks noChangeArrowheads="1"/>
          </p:cNvSpPr>
          <p:nvPr/>
        </p:nvSpPr>
        <p:spPr bwMode="auto">
          <a:xfrm>
            <a:off x="1203159" y="5551730"/>
            <a:ext cx="5181600" cy="643766"/>
          </a:xfrm>
          <a:prstGeom prst="rect">
            <a:avLst/>
          </a:prstGeom>
          <a:noFill/>
          <a:ln w="12700">
            <a:noFill/>
            <a:miter lim="800000"/>
            <a:headEnd/>
            <a:tailEnd/>
          </a:ln>
        </p:spPr>
        <p:txBody>
          <a:bodyPr wrap="square" lIns="90487" tIns="44450" rIns="90487" bIns="44450">
            <a:prstTxWarp prst="textNoShape">
              <a:avLst/>
            </a:prstTxWarp>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Source: 2017 ICI National Survey of</a:t>
            </a:r>
            <a:b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br>
            <a:r>
              <a:rPr kumimoji="0" lang="en-US" sz="1800" b="0" i="0" u="none" strike="noStrike" kern="1200" cap="none" spc="0" normalizeH="0" baseline="0" noProof="0" dirty="0">
                <a:ln>
                  <a:noFill/>
                </a:ln>
                <a:solidFill>
                  <a:srgbClr val="000000"/>
                </a:solidFill>
                <a:effectLst/>
                <a:uLnTx/>
                <a:uFillTx/>
                <a:latin typeface="Candara"/>
                <a:ea typeface="ヒラギノ角ゴ Pro W3" charset="0"/>
                <a:cs typeface="Candara"/>
              </a:rPr>
              <a:t>State IDD Agencies</a:t>
            </a:r>
          </a:p>
        </p:txBody>
      </p:sp>
    </p:spTree>
    <p:extLst>
      <p:ext uri="{BB962C8B-B14F-4D97-AF65-F5344CB8AC3E}">
        <p14:creationId xmlns:p14="http://schemas.microsoft.com/office/powerpoint/2010/main" val="2427006813"/>
      </p:ext>
    </p:extLst>
  </p:cSld>
  <p:clrMapOvr>
    <a:masterClrMapping/>
  </p:clrMapOvr>
  <mc:AlternateContent xmlns:mc="http://schemas.openxmlformats.org/markup-compatibility/2006" xmlns:p14="http://schemas.microsoft.com/office/powerpoint/2010/main">
    <mc:Choice Requires="p14">
      <p:transition spd="slow" p14:dur="2000" advTm="113258"/>
    </mc:Choice>
    <mc:Fallback xmlns="">
      <p:transition xmlns:p14="http://schemas.microsoft.com/office/powerpoint/2010/main" spd="slow" advTm="11325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p:txBody>
          <a:bodyPr/>
          <a:lstStyle/>
          <a:p>
            <a:pPr eaLnBrk="1" hangingPunct="1"/>
            <a:r>
              <a:rPr lang="en-US" dirty="0">
                <a:latin typeface="Candara" charset="0"/>
              </a:rPr>
              <a:t>Context matters</a:t>
            </a:r>
            <a:br>
              <a:rPr lang="en-US" dirty="0">
                <a:latin typeface="Candara" charset="0"/>
              </a:rPr>
            </a:br>
            <a:r>
              <a:rPr lang="en-US" sz="3200" dirty="0">
                <a:latin typeface="Candara" charset="0"/>
              </a:rPr>
              <a:t>Higher-Performing States Model</a:t>
            </a:r>
            <a:endParaRPr sz="3200" dirty="0">
              <a:latin typeface="Candara" charset="0"/>
            </a:endParaRPr>
          </a:p>
        </p:txBody>
      </p:sp>
      <p:pic>
        <p:nvPicPr>
          <p:cNvPr id="6" name="Content Placeholder 5" descr="Diagram illustrating what we know from past research: Higher Performing States Model. On the left side is the word “Catalysts” with the words “leadership” and “values” forming a circle. To the right is a green arrow, pointing to a box with the label “Strategy.” Under that label are the words “policy &amp; goals,” “financing,” “training and technical assistance,” “service innovation,” and “outcome data.” Moving right, there is a green arrow, and then a box with the label “Integrated Jobs.” Beneath the image with arrows pointing up is a circle with the label “Interagency collaboration.”   "/>
          <p:cNvPicPr>
            <a:picLocks noGrp="1" noChangeAspect="1"/>
          </p:cNvPicPr>
          <p:nvPr>
            <p:ph sz="half" idx="1"/>
          </p:nvPr>
        </p:nvPicPr>
        <p:blipFill rotWithShape="1">
          <a:blip r:embed="rId3" cstate="email">
            <a:extLst>
              <a:ext uri="{28A0092B-C50C-407E-A947-70E740481C1C}">
                <a14:useLocalDpi xmlns:a14="http://schemas.microsoft.com/office/drawing/2010/main" val="0"/>
              </a:ext>
            </a:extLst>
          </a:blip>
          <a:srcRect l="1251" t="2712" r="2369" b="15837"/>
          <a:stretch/>
        </p:blipFill>
        <p:spPr>
          <a:xfrm>
            <a:off x="52464" y="1798820"/>
            <a:ext cx="9039069" cy="4468129"/>
          </a:xfrm>
        </p:spPr>
      </p:pic>
      <p:sp>
        <p:nvSpPr>
          <p:cNvPr id="5" name="Content Placeholder 4"/>
          <p:cNvSpPr>
            <a:spLocks noGrp="1"/>
          </p:cNvSpPr>
          <p:nvPr>
            <p:ph sz="half" idx="2"/>
          </p:nvPr>
        </p:nvSpPr>
        <p:spPr>
          <a:xfrm>
            <a:off x="3327456" y="6266949"/>
            <a:ext cx="2489083" cy="513413"/>
          </a:xfrm>
        </p:spPr>
        <p:txBody>
          <a:bodyPr/>
          <a:lstStyle/>
          <a:p>
            <a:pPr marL="0" lvl="0" indent="0" algn="ctr" eaLnBrk="0" hangingPunct="0">
              <a:spcBef>
                <a:spcPct val="0"/>
              </a:spcBef>
              <a:buClrTx/>
              <a:buSzTx/>
              <a:buNone/>
            </a:pPr>
            <a:r>
              <a:rPr lang="en-US" sz="2000" b="1" dirty="0">
                <a:solidFill>
                  <a:prstClr val="black"/>
                </a:solidFill>
                <a:latin typeface="Candara" charset="0"/>
                <a:ea typeface="Candara" charset="0"/>
                <a:cs typeface="Candara" charset="0"/>
              </a:rPr>
              <a:t>Hall et al., 2007</a:t>
            </a:r>
            <a:endParaRPr lang="en-CA" sz="2000" dirty="0"/>
          </a:p>
        </p:txBody>
      </p:sp>
    </p:spTree>
    <p:extLst>
      <p:ext uri="{BB962C8B-B14F-4D97-AF65-F5344CB8AC3E}">
        <p14:creationId xmlns:p14="http://schemas.microsoft.com/office/powerpoint/2010/main" val="3601833935"/>
      </p:ext>
    </p:extLst>
  </p:cSld>
  <p:clrMapOvr>
    <a:masterClrMapping/>
  </p:clrMapOvr>
  <p:transition spd="slow" advTm="317092"/>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533400" y="642944"/>
            <a:ext cx="8229600" cy="361950"/>
          </a:xfrm>
        </p:spPr>
        <p:txBody>
          <a:bodyPr/>
          <a:lstStyle/>
          <a:p>
            <a:r>
              <a:rPr lang="en-US" dirty="0">
                <a:solidFill>
                  <a:srgbClr val="2578AF"/>
                </a:solidFill>
              </a:rPr>
              <a:t>Works In Integrated Employment</a:t>
            </a:r>
            <a:br>
              <a:rPr lang="en-US">
                <a:solidFill>
                  <a:srgbClr val="2578AF"/>
                </a:solidFill>
              </a:rPr>
            </a:br>
            <a:r>
              <a:rPr lang="en-US">
                <a:solidFill>
                  <a:srgbClr val="2578AF"/>
                </a:solidFill>
              </a:rPr>
              <a:t>Nation</a:t>
            </a:r>
            <a:endParaRPr lang="en-US" dirty="0">
              <a:solidFill>
                <a:srgbClr val="2578AF"/>
              </a:solidFill>
            </a:endParaRPr>
          </a:p>
        </p:txBody>
      </p:sp>
      <p:graphicFrame>
        <p:nvGraphicFramePr>
          <p:cNvPr id="6" name="Object 2" descr="A bar chart illustrates the percent of individuals who work in integrated employment. Overall in 2016-2017 20% of individuals worked in any form of integrated employment. 12% worked in individual jobs, and of that 12% 6.4% wirked in an individual job with supports and 5.6% worked in an individual job without paid supports. 5.5% worked in group supported employment"/>
          <p:cNvGraphicFramePr>
            <a:graphicFrameLocks/>
          </p:cNvGraphicFramePr>
          <p:nvPr>
            <p:extLst/>
          </p:nvPr>
        </p:nvGraphicFramePr>
        <p:xfrm>
          <a:off x="381000" y="1212994"/>
          <a:ext cx="8153400" cy="5273675"/>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3"/>
          <p:cNvSpPr>
            <a:spLocks noGrp="1"/>
          </p:cNvSpPr>
          <p:nvPr>
            <p:ph type="ftr" sz="quarter" idx="11"/>
          </p:nvPr>
        </p:nvSpPr>
        <p:spPr>
          <a:xfrm>
            <a:off x="2143531" y="6300925"/>
            <a:ext cx="5009337" cy="36512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ndara"/>
                <a:ea typeface="+mn-ea"/>
                <a:cs typeface="Candara"/>
              </a:rPr>
              <a:t>Source: National Core Indicators</a:t>
            </a:r>
            <a:br>
              <a:rPr kumimoji="0" lang="en-US" sz="2000" b="0" i="0" u="none" strike="noStrike" kern="1200" cap="none" spc="0" normalizeH="0" baseline="0" noProof="0" dirty="0">
                <a:ln>
                  <a:noFill/>
                </a:ln>
                <a:solidFill>
                  <a:prstClr val="black"/>
                </a:solidFill>
                <a:effectLst/>
                <a:uLnTx/>
                <a:uFillTx/>
                <a:latin typeface="Candara"/>
                <a:ea typeface="+mn-ea"/>
                <a:cs typeface="Candara"/>
              </a:rPr>
            </a:br>
            <a:r>
              <a:rPr kumimoji="0" lang="en-US" sz="2000" b="0" i="0" u="none" strike="noStrike" kern="1200" cap="none" spc="0" normalizeH="0" baseline="0" noProof="0" dirty="0">
                <a:ln>
                  <a:noFill/>
                </a:ln>
                <a:solidFill>
                  <a:prstClr val="black"/>
                </a:solidFill>
                <a:effectLst/>
                <a:uLnTx/>
                <a:uFillTx/>
                <a:latin typeface="Candara"/>
                <a:ea typeface="+mn-ea"/>
                <a:cs typeface="Candara"/>
              </a:rPr>
              <a:t>2016-2017</a:t>
            </a:r>
          </a:p>
        </p:txBody>
      </p:sp>
    </p:spTree>
    <p:extLst>
      <p:ext uri="{BB962C8B-B14F-4D97-AF65-F5344CB8AC3E}">
        <p14:creationId xmlns:p14="http://schemas.microsoft.com/office/powerpoint/2010/main" val="2396106937"/>
      </p:ext>
    </p:extLst>
  </p:cSld>
  <p:clrMapOvr>
    <a:masterClrMapping/>
  </p:clrMapOvr>
  <mc:AlternateContent xmlns:mc="http://schemas.openxmlformats.org/markup-compatibility/2006" xmlns:p14="http://schemas.microsoft.com/office/powerpoint/2010/main">
    <mc:Choice Requires="p14">
      <p:transition spd="slow" p14:dur="2000" advTm="59547"/>
    </mc:Choice>
    <mc:Fallback xmlns="">
      <p:transition xmlns:p14="http://schemas.microsoft.com/office/powerpoint/2010/main" spd="slow" advTm="59547"/>
    </mc:Fallback>
  </mc:AlternateContent>
</p:sld>
</file>

<file path=ppt/theme/theme1.xml><?xml version="1.0" encoding="utf-8"?>
<a:theme xmlns:a="http://schemas.openxmlformats.org/drawingml/2006/main" name="ThinkWork- Candara-Adobe friendl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ASDDDS 11-07 Butterwort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ASDDDS 11-07 Butterworth">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ASDDDS 11-07 Butterwort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ASDDDS 11-07 Butterworth">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NASDDDS 11-07 Butterwort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ASDDDS 11-07 Butterworth">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NASDDDS 11-07 Butterwort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ASDDDS 11-07 Butterworth">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NASDDDS 11-07 Butterwort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ASDDDS 11-07 Butterworth">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4c59a53-fe6e-4c04-8d64-94c15d2c850d" xsi:nil="true"/>
    <lcf76f155ced4ddcb4097134ff3c332f xmlns="6c2254f5-de69-40f5-a0e2-2f56cfee075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1AD9EBC-EA5C-4C84-987A-2409C6DA9022}"/>
</file>

<file path=customXml/itemProps2.xml><?xml version="1.0" encoding="utf-8"?>
<ds:datastoreItem xmlns:ds="http://schemas.openxmlformats.org/officeDocument/2006/customXml" ds:itemID="{A1357937-9250-4388-8EAE-188B495749EB}"/>
</file>

<file path=customXml/itemProps3.xml><?xml version="1.0" encoding="utf-8"?>
<ds:datastoreItem xmlns:ds="http://schemas.openxmlformats.org/officeDocument/2006/customXml" ds:itemID="{F2667BDB-A962-4266-991A-EAB966569DDB}"/>
</file>

<file path=docProps/app.xml><?xml version="1.0" encoding="utf-8"?>
<Properties xmlns="http://schemas.openxmlformats.org/officeDocument/2006/extended-properties" xmlns:vt="http://schemas.openxmlformats.org/officeDocument/2006/docPropsVTypes">
  <TotalTime>2340</TotalTime>
  <Words>476</Words>
  <Application>Microsoft Macintosh PowerPoint</Application>
  <PresentationFormat>On-screen Show (4:3)</PresentationFormat>
  <Paragraphs>164</Paragraphs>
  <Slides>21</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Candara</vt:lpstr>
      <vt:lpstr>GothamHTF-Medium</vt:lpstr>
      <vt:lpstr>Monotype Sorts</vt:lpstr>
      <vt:lpstr>Times</vt:lpstr>
      <vt:lpstr>Wingdings</vt:lpstr>
      <vt:lpstr>ThinkWork- Candara-Adobe friendly</vt:lpstr>
      <vt:lpstr>Access to Integrated Employment Outcomes, Services, &amp; Opportunities February 13, 2019</vt:lpstr>
      <vt:lpstr>Core Activities</vt:lpstr>
      <vt:lpstr>Core Activities</vt:lpstr>
      <vt:lpstr>How many people are employed?</vt:lpstr>
      <vt:lpstr>Number in Employment and Day Services Draft 1/15/19</vt:lpstr>
      <vt:lpstr>Number in Employment and Day Services Draft 1/15/19</vt:lpstr>
      <vt:lpstr>Participation in integrated  employment services varies widely</vt:lpstr>
      <vt:lpstr>Context matters Higher-Performing States Model</vt:lpstr>
      <vt:lpstr>Works In Integrated Employment Nation</vt:lpstr>
      <vt:lpstr>NCI How spend time</vt:lpstr>
      <vt:lpstr>Supporting Choice</vt:lpstr>
      <vt:lpstr>Changing Investments</vt:lpstr>
      <vt:lpstr>Self Sufficiency &amp; Meaningful Day Mean Hours and Wages per week</vt:lpstr>
      <vt:lpstr>Self Sufficiency &amp; Meaningful Day Mean hours worked/week Individual Supported Jobs </vt:lpstr>
      <vt:lpstr>VR trends: Nation Number of closures: Persons with ID</vt:lpstr>
      <vt:lpstr>VR: Engagement  Percent of closures with an ID</vt:lpstr>
      <vt:lpstr>Use of work incentives:  Impairment Related Work Expenses</vt:lpstr>
      <vt:lpstr>Policy Influences</vt:lpstr>
      <vt:lpstr>Focus Areas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Shea Tanis, Ph.D. Principal Investigator  Amie Lulinski, Ph.D. Project Manager</dc:title>
  <dc:creator>shea tanis</dc:creator>
  <cp:lastModifiedBy>John Butterworth</cp:lastModifiedBy>
  <cp:revision>93</cp:revision>
  <dcterms:created xsi:type="dcterms:W3CDTF">2018-09-27T12:38:16Z</dcterms:created>
  <dcterms:modified xsi:type="dcterms:W3CDTF">2019-01-30T03:02:12Z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0x0101008B140C27D34B51488A959DEFAD6AF5BA</vt:lpwstr>
  </property>
  <property fmtid="{D5CDD505-2E9C-101B-9397-08002B2CF9AE}" pid="3" name="Order">
    <vt:r8>1400</vt:r8>
  </property>
  <property fmtid="{D5CDD505-2E9C-101B-9397-08002B2CF9AE}" pid="4" name="MediaServiceImageTags">
    <vt:lpwstr/>
  </property>
</Properties>
</file>