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9.xml" ContentType="application/vnd.openxmlformats-officedocument.presentationml.notesSlide+xml"/>
  <Override PartName="/ppt/slideLayouts/slideLayout7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7.xml" ContentType="application/vnd.openxmlformats-officedocument.presentationml.notesSlide+xml"/>
  <Override PartName="/ppt/slideLayouts/slideLayout8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11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rts/colors2.xml" ContentType="application/vnd.ms-office.chartcolorstyle+xml"/>
  <Override PartName="/ppt/theme/theme2.xml" ContentType="application/vnd.openxmlformats-officedocument.theme+xml"/>
  <Override PartName="/ppt/theme/theme1.xml" ContentType="application/vnd.openxmlformats-officedocument.them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charts/chart2.xml" ContentType="application/vnd.openxmlformats-officedocument.drawingml.chart+xml"/>
  <Override PartName="/ppt/charts/style2.xml" ContentType="application/vnd.ms-office.chartstyle+xml"/>
  <Override PartName="/ppt/notesMasters/notesMaster1.xml" ContentType="application/vnd.openxmlformats-officedocument.presentationml.notesMaster+xml"/>
  <Override PartName="/ppt/charts/style1.xml" ContentType="application/vnd.ms-office.chartstyle+xml"/>
  <Override PartName="/ppt/charts/colors1.xml" ContentType="application/vnd.ms-office.chartcolorstyle+xml"/>
  <Override PartName="/ppt/charts/chart1.xml" ContentType="application/vnd.openxmlformats-officedocument.drawingml.chart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96" r:id="rId2"/>
    <p:sldId id="304" r:id="rId3"/>
    <p:sldId id="307" r:id="rId4"/>
    <p:sldId id="319" r:id="rId5"/>
    <p:sldId id="308" r:id="rId6"/>
    <p:sldId id="312" r:id="rId7"/>
    <p:sldId id="302" r:id="rId8"/>
    <p:sldId id="314" r:id="rId9"/>
    <p:sldId id="303" r:id="rId10"/>
    <p:sldId id="315" r:id="rId11"/>
    <p:sldId id="316" r:id="rId12"/>
    <p:sldId id="317" r:id="rId13"/>
    <p:sldId id="294" r:id="rId14"/>
  </p:sldIdLst>
  <p:sldSz cx="9144000" cy="6858000" type="screen4x3"/>
  <p:notesSz cx="6985000" cy="9283700"/>
  <p:custDataLst>
    <p:tags r:id="rId17"/>
  </p:custDataLst>
  <p:defaultTextStyle>
    <a:defPPr>
      <a:defRPr lang="en-US"/>
    </a:defPPr>
    <a:lvl1pPr algn="l" rtl="0" eaLnBrk="0" fontAlgn="base" hangingPunct="0">
      <a:spcBef>
        <a:spcPct val="50000"/>
      </a:spcBef>
      <a:spcAft>
        <a:spcPct val="0"/>
      </a:spcAft>
      <a:defRPr sz="1200" b="1" kern="1200">
        <a:solidFill>
          <a:schemeClr val="bg2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50000"/>
      </a:spcBef>
      <a:spcAft>
        <a:spcPct val="0"/>
      </a:spcAft>
      <a:defRPr sz="1200" b="1" kern="1200">
        <a:solidFill>
          <a:schemeClr val="bg2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50000"/>
      </a:spcBef>
      <a:spcAft>
        <a:spcPct val="0"/>
      </a:spcAft>
      <a:defRPr sz="1200" b="1" kern="1200">
        <a:solidFill>
          <a:schemeClr val="bg2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50000"/>
      </a:spcBef>
      <a:spcAft>
        <a:spcPct val="0"/>
      </a:spcAft>
      <a:defRPr sz="1200" b="1" kern="1200">
        <a:solidFill>
          <a:schemeClr val="bg2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50000"/>
      </a:spcBef>
      <a:spcAft>
        <a:spcPct val="0"/>
      </a:spcAft>
      <a:defRPr sz="1200" b="1" kern="1200">
        <a:solidFill>
          <a:schemeClr val="bg2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b="1" kern="1200">
        <a:solidFill>
          <a:schemeClr val="bg2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200" b="1" kern="1200">
        <a:solidFill>
          <a:schemeClr val="bg2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200" b="1" kern="1200">
        <a:solidFill>
          <a:schemeClr val="bg2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200" b="1" kern="1200">
        <a:solidFill>
          <a:schemeClr val="bg2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 userDrawn="1">
          <p15:clr>
            <a:srgbClr val="A4A3A4"/>
          </p15:clr>
        </p15:guide>
        <p15:guide id="2" pos="220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B5D5ED"/>
    <a:srgbClr val="79B4E1"/>
    <a:srgbClr val="2067B6"/>
    <a:srgbClr val="A2CAE8"/>
    <a:srgbClr val="F80E62"/>
    <a:srgbClr val="CC3300"/>
    <a:srgbClr val="FFCC00"/>
    <a:srgbClr val="FFFF81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EC20E35-A176-4012-BC5E-935CFFF8708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8" autoAdjust="0"/>
    <p:restoredTop sz="86470" autoAdjust="0"/>
  </p:normalViewPr>
  <p:slideViewPr>
    <p:cSldViewPr snapToGrid="0">
      <p:cViewPr varScale="1">
        <p:scale>
          <a:sx n="61" d="100"/>
          <a:sy n="61" d="100"/>
        </p:scale>
        <p:origin x="101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82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3" d="100"/>
          <a:sy n="53" d="100"/>
        </p:scale>
        <p:origin x="2904" y="90"/>
      </p:cViewPr>
      <p:guideLst>
        <p:guide orient="horz" pos="2923"/>
        <p:guide pos="22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>
                <a:solidFill>
                  <a:srgbClr val="000000"/>
                </a:solidFill>
              </a:rPr>
              <a:t>Percent</a:t>
            </a:r>
            <a:r>
              <a:rPr lang="en-US" baseline="0" dirty="0" smtClean="0">
                <a:solidFill>
                  <a:srgbClr val="000000"/>
                </a:solidFill>
              </a:rPr>
              <a:t> of Initial Contacts That Were Call-Ins </a:t>
            </a:r>
            <a:endParaRPr lang="en-US" dirty="0">
              <a:solidFill>
                <a:srgbClr val="000000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rgbClr val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Original</c:v>
                </c:pt>
                <c:pt idx="1">
                  <c:v>Concrete</c:v>
                </c:pt>
                <c:pt idx="2">
                  <c:v>Personally 
Relevant</c:v>
                </c:pt>
                <c:pt idx="3">
                  <c:v>Concrete and 
Personally Relevant</c:v>
                </c:pt>
              </c:strCache>
            </c:strRef>
          </c:cat>
          <c:val>
            <c:numRef>
              <c:f>Sheet1!$B$2:$B$5</c:f>
              <c:numCache>
                <c:formatCode>0.0%</c:formatCode>
                <c:ptCount val="4"/>
                <c:pt idx="0">
                  <c:v>4.7E-2</c:v>
                </c:pt>
                <c:pt idx="1">
                  <c:v>7.1999999999999995E-2</c:v>
                </c:pt>
                <c:pt idx="2">
                  <c:v>5.2999999999999999E-2</c:v>
                </c:pt>
                <c:pt idx="3">
                  <c:v>6.7000000000000004E-2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Original</c:v>
                </c:pt>
                <c:pt idx="1">
                  <c:v>Concrete</c:v>
                </c:pt>
                <c:pt idx="2">
                  <c:v>Personally 
Relevant</c:v>
                </c:pt>
                <c:pt idx="3">
                  <c:v>Concrete and 
Personally Relevant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Original</c:v>
                </c:pt>
                <c:pt idx="1">
                  <c:v>Concrete</c:v>
                </c:pt>
                <c:pt idx="2">
                  <c:v>Personally 
Relevant</c:v>
                </c:pt>
                <c:pt idx="3">
                  <c:v>Concrete and 
Personally Relevant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50"/>
        <c:axId val="188792424"/>
        <c:axId val="188792816"/>
      </c:barChart>
      <c:catAx>
        <c:axId val="188792424"/>
        <c:scaling>
          <c:orientation val="minMax"/>
        </c:scaling>
        <c:delete val="0"/>
        <c:axPos val="b"/>
        <c:numFmt formatCode="#,##0.00" sourceLinked="0"/>
        <c:majorTickMark val="none"/>
        <c:minorTickMark val="none"/>
        <c:tickLblPos val="low"/>
        <c:spPr>
          <a:noFill/>
          <a:ln w="9525" cap="flat" cmpd="sng" algn="ctr">
            <a:solidFill>
              <a:srgbClr val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8792816"/>
        <c:crosses val="autoZero"/>
        <c:auto val="1"/>
        <c:lblAlgn val="l"/>
        <c:lblOffset val="100"/>
        <c:noMultiLvlLbl val="0"/>
      </c:catAx>
      <c:valAx>
        <c:axId val="1887928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87924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>
                <a:solidFill>
                  <a:srgbClr val="000000"/>
                </a:solidFill>
              </a:rPr>
              <a:t>Call-In</a:t>
            </a:r>
            <a:r>
              <a:rPr lang="en-US" baseline="0" dirty="0" smtClean="0">
                <a:solidFill>
                  <a:srgbClr val="000000"/>
                </a:solidFill>
              </a:rPr>
              <a:t> Outcomes</a:t>
            </a:r>
            <a:endParaRPr lang="en-US" dirty="0">
              <a:solidFill>
                <a:srgbClr val="000000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rgbClr val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Complete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Original</c:v>
                </c:pt>
                <c:pt idx="1">
                  <c:v>Concrete</c:v>
                </c:pt>
                <c:pt idx="2">
                  <c:v>Personally Relevant</c:v>
                </c:pt>
                <c:pt idx="3">
                  <c:v>Concrete and Personally Relevant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0.51</c:v>
                </c:pt>
                <c:pt idx="1">
                  <c:v>0.56000000000000005</c:v>
                </c:pt>
                <c:pt idx="2">
                  <c:v>0.43</c:v>
                </c:pt>
                <c:pt idx="3">
                  <c:v>0.36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Appointment</c:v>
                </c:pt>
              </c:strCache>
            </c:strRef>
          </c:tx>
          <c:spPr>
            <a:solidFill>
              <a:srgbClr val="B5D5ED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Original</c:v>
                </c:pt>
                <c:pt idx="1">
                  <c:v>Concrete</c:v>
                </c:pt>
                <c:pt idx="2">
                  <c:v>Personally Relevant</c:v>
                </c:pt>
                <c:pt idx="3">
                  <c:v>Concrete and Personally Relevant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0.39</c:v>
                </c:pt>
                <c:pt idx="1">
                  <c:v>0.32</c:v>
                </c:pt>
                <c:pt idx="2">
                  <c:v>0.48</c:v>
                </c:pt>
                <c:pt idx="3">
                  <c:v>0.48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Refusal</c:v>
                </c:pt>
              </c:strCache>
            </c:strRef>
          </c:tx>
          <c:spPr>
            <a:solidFill>
              <a:srgbClr val="2067B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Original</c:v>
                </c:pt>
                <c:pt idx="1">
                  <c:v>Concrete</c:v>
                </c:pt>
                <c:pt idx="2">
                  <c:v>Personally Relevant</c:v>
                </c:pt>
                <c:pt idx="3">
                  <c:v>Concrete and Personally Relevant</c:v>
                </c:pt>
              </c:strCache>
            </c:strRef>
          </c:cat>
          <c:val>
            <c:numRef>
              <c:f>Sheet1!$D$2:$D$5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0.03</c:v>
                </c:pt>
                <c:pt idx="3">
                  <c:v>0.02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Other</c:v>
                </c:pt>
              </c:strCache>
            </c:strRef>
          </c:tx>
          <c:spPr>
            <a:solidFill>
              <a:srgbClr val="79B4E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Original</c:v>
                </c:pt>
                <c:pt idx="1">
                  <c:v>Concrete</c:v>
                </c:pt>
                <c:pt idx="2">
                  <c:v>Personally Relevant</c:v>
                </c:pt>
                <c:pt idx="3">
                  <c:v>Concrete and Personally Relevant</c:v>
                </c:pt>
              </c:strCache>
            </c:strRef>
          </c:cat>
          <c:val>
            <c:numRef>
              <c:f>Sheet1!$E$2:$E$5</c:f>
              <c:numCache>
                <c:formatCode>0%</c:formatCode>
                <c:ptCount val="4"/>
                <c:pt idx="0">
                  <c:v>0.1</c:v>
                </c:pt>
                <c:pt idx="1">
                  <c:v>0.12</c:v>
                </c:pt>
                <c:pt idx="2">
                  <c:v>0.05</c:v>
                </c:pt>
                <c:pt idx="3">
                  <c:v>0.14000000000000001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126977848"/>
        <c:axId val="188793600"/>
      </c:barChart>
      <c:catAx>
        <c:axId val="1269778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8793600"/>
        <c:crosses val="autoZero"/>
        <c:auto val="1"/>
        <c:lblAlgn val="ctr"/>
        <c:lblOffset val="100"/>
        <c:noMultiLvlLbl val="0"/>
      </c:catAx>
      <c:valAx>
        <c:axId val="1887936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69778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9002584230129943"/>
          <c:y val="0.90618841268621242"/>
          <c:w val="0.6029990415296701"/>
          <c:h val="7.485733943550668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rgbClr val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67916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41400" y="700088"/>
            <a:ext cx="4756150" cy="35671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9" name="Rectangle 1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57976" y="8561988"/>
            <a:ext cx="728925" cy="508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7" tIns="46354" rIns="92707" bIns="46354" numCol="1" anchor="ctr" anchorCtr="0" compatLnSpc="1">
            <a:prstTxWarp prst="textNoShape">
              <a:avLst/>
            </a:prstTxWarp>
          </a:bodyPr>
          <a:lstStyle>
            <a:lvl1pPr algn="r" defTabSz="927100">
              <a:spcBef>
                <a:spcPct val="0"/>
              </a:spcBef>
              <a:defRPr sz="1400" b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fld id="{A2EC10AC-6804-4420-81E7-A8E1421417D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0664" y="4439962"/>
            <a:ext cx="5143673" cy="41299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707" tIns="46354" rIns="92707" bIns="4635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415877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EC10AC-6804-4420-81E7-A8E1421417D7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16515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EC10AC-6804-4420-81E7-A8E1421417D7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52907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EC10AC-6804-4420-81E7-A8E1421417D7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4428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EC10AC-6804-4420-81E7-A8E1421417D7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403538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EC10AC-6804-4420-81E7-A8E1421417D7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13114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EC10AC-6804-4420-81E7-A8E1421417D7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991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EC10AC-6804-4420-81E7-A8E1421417D7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85730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EC10AC-6804-4420-81E7-A8E1421417D7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2554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EC10AC-6804-4420-81E7-A8E1421417D7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653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EC10AC-6804-4420-81E7-A8E1421417D7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50697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EC10AC-6804-4420-81E7-A8E1421417D7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58835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EC10AC-6804-4420-81E7-A8E1421417D7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19030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EC10AC-6804-4420-81E7-A8E1421417D7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96223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6" name="Rectangle 3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25613"/>
            <a:ext cx="7772400" cy="1190625"/>
          </a:xfrm>
          <a:effectLst/>
        </p:spPr>
        <p:txBody>
          <a:bodyPr>
            <a:spAutoFit/>
          </a:bodyPr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107" name="Rectangle 3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276600"/>
            <a:ext cx="6400800" cy="1511300"/>
          </a:xfrm>
          <a:effectLst/>
        </p:spPr>
        <p:txBody>
          <a:bodyPr anchor="t" anchorCtr="0"/>
          <a:lstStyle>
            <a:lvl1pPr marL="0" indent="0" algn="ctr">
              <a:buFont typeface="Wingdings" pitchFamily="2" charset="2"/>
              <a:buNone/>
              <a:defRPr sz="320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2050" name="Picture 2" descr="C:\Users\Wgarrett\AppData\Local\Microsoft\Windows\Temporary Internet Files\Content.Outlook\CBT9801S\CSDP logo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0682" y="5381602"/>
            <a:ext cx="2326325" cy="857067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defRPr/>
            </a:lvl1pPr>
            <a:lvl2pPr>
              <a:spcBef>
                <a:spcPts val="300"/>
              </a:spcBef>
              <a:spcAft>
                <a:spcPts val="300"/>
              </a:spcAft>
              <a:defRPr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0" y="1841500"/>
            <a:ext cx="40449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5350" y="1841500"/>
            <a:ext cx="40449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1475" y="203200"/>
            <a:ext cx="2111375" cy="57531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4175" y="203200"/>
            <a:ext cx="6184900" cy="57531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175" y="203200"/>
            <a:ext cx="8448675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1841500"/>
            <a:ext cx="82423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pyright La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175" y="203200"/>
            <a:ext cx="8448675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1841500"/>
            <a:ext cx="82423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34"/>
          <p:cNvSpPr>
            <a:spLocks noGrp="1" noChangeArrowheads="1"/>
          </p:cNvSpPr>
          <p:nvPr>
            <p:ph type="title"/>
          </p:nvPr>
        </p:nvSpPr>
        <p:spPr bwMode="auto">
          <a:xfrm>
            <a:off x="384175" y="203200"/>
            <a:ext cx="84486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Rectangle 35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1841500"/>
            <a:ext cx="82423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65" name="Line 41"/>
          <p:cNvSpPr>
            <a:spLocks noChangeShapeType="1"/>
          </p:cNvSpPr>
          <p:nvPr/>
        </p:nvSpPr>
        <p:spPr bwMode="auto">
          <a:xfrm>
            <a:off x="393700" y="1377950"/>
            <a:ext cx="8461375" cy="1588"/>
          </a:xfrm>
          <a:prstGeom prst="line">
            <a:avLst/>
          </a:prstGeom>
          <a:noFill/>
          <a:ln w="38100">
            <a:solidFill>
              <a:srgbClr val="00436E"/>
            </a:solidFill>
            <a:round/>
            <a:headEnd type="none" w="sm" len="sm"/>
            <a:tailEnd type="none" w="sm" len="sm"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spcBef>
                <a:spcPct val="0"/>
              </a:spcBef>
              <a:defRPr/>
            </a:pPr>
            <a:endParaRPr lang="en-US" sz="2400" b="0" dirty="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1070" name="Line 46"/>
          <p:cNvSpPr>
            <a:spLocks noChangeShapeType="1"/>
          </p:cNvSpPr>
          <p:nvPr/>
        </p:nvSpPr>
        <p:spPr bwMode="auto">
          <a:xfrm>
            <a:off x="222250" y="6071898"/>
            <a:ext cx="8705850" cy="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spcBef>
                <a:spcPct val="0"/>
              </a:spcBef>
              <a:defRPr/>
            </a:pPr>
            <a:endParaRPr lang="en-US" sz="2400" b="0" dirty="0">
              <a:solidFill>
                <a:schemeClr val="tx1"/>
              </a:solidFill>
              <a:latin typeface="Times New Roman" charset="0"/>
            </a:endParaRPr>
          </a:p>
        </p:txBody>
      </p:sp>
      <p:pic>
        <p:nvPicPr>
          <p:cNvPr id="1026" name="Picture 2" descr="C:\Users\Wgarrett\AppData\Local\Microsoft\Windows\Temporary Internet Files\Content.Outlook\CBT9801S\CSDP logo.jpg"/>
          <p:cNvPicPr>
            <a:picLocks noChangeAspect="1" noChangeArrowheads="1"/>
          </p:cNvPicPr>
          <p:nvPr userDrawn="1"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57998" y="6147099"/>
            <a:ext cx="1535826" cy="565831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62" r:id="rId1"/>
    <p:sldLayoutId id="2147483850" r:id="rId2"/>
    <p:sldLayoutId id="2147483851" r:id="rId3"/>
    <p:sldLayoutId id="2147483852" r:id="rId4"/>
    <p:sldLayoutId id="2147483856" r:id="rId5"/>
    <p:sldLayoutId id="2147483858" r:id="rId6"/>
    <p:sldLayoutId id="2147483859" r:id="rId7"/>
    <p:sldLayoutId id="2147483861" r:id="rId8"/>
    <p:sldLayoutId id="2147483863" r:id="rId9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FF00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FF00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FF00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FF00"/>
          </a:solidFill>
          <a:latin typeface="Arial" charset="0"/>
        </a:defRPr>
      </a:lvl9pPr>
    </p:titleStyle>
    <p:bodyStyle>
      <a:lvl1pPr marL="342900" indent="-3429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buClr>
          <a:srgbClr val="CF1141"/>
        </a:buClr>
        <a:buFont typeface="Arial" pitchFamily="34" charset="0"/>
        <a:buChar char="●"/>
        <a:defRPr sz="2800" b="1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buClr>
          <a:srgbClr val="CF1141"/>
        </a:buClr>
        <a:buFont typeface="Arial" pitchFamily="34" charset="0"/>
        <a:buChar char="–"/>
        <a:defRPr sz="2400" b="1">
          <a:solidFill>
            <a:schemeClr val="bg2"/>
          </a:solidFill>
          <a:latin typeface="+mn-lt"/>
        </a:defRPr>
      </a:lvl2pPr>
      <a:lvl3pPr marL="1143000" indent="-228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buClr>
          <a:srgbClr val="CF1141"/>
        </a:buClr>
        <a:buFont typeface="Arial" pitchFamily="34" charset="0"/>
        <a:buChar char="▪"/>
        <a:defRPr sz="2000" b="1">
          <a:solidFill>
            <a:schemeClr val="bg2"/>
          </a:solidFill>
          <a:latin typeface="+mn-lt"/>
        </a:defRPr>
      </a:lvl3pPr>
      <a:lvl4pPr marL="1600200" indent="-228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buClr>
          <a:srgbClr val="CC3300"/>
        </a:buClr>
        <a:buFont typeface="Wingdings" pitchFamily="2" charset="2"/>
        <a:defRPr sz="2000" b="1">
          <a:solidFill>
            <a:schemeClr val="bg2"/>
          </a:solidFill>
          <a:latin typeface="+mn-lt"/>
        </a:defRPr>
      </a:lvl4pPr>
      <a:lvl5pPr marL="2057400" indent="-228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buClr>
          <a:srgbClr val="CC3300"/>
        </a:buClr>
        <a:buFont typeface="Wingdings" pitchFamily="2" charset="2"/>
        <a:defRPr sz="2000" b="1">
          <a:solidFill>
            <a:schemeClr val="bg2"/>
          </a:solidFill>
          <a:latin typeface="+mn-lt"/>
        </a:defRPr>
      </a:lvl5pPr>
      <a:lvl6pPr marL="2514600" indent="-228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buClr>
          <a:srgbClr val="CC3300"/>
        </a:buClr>
        <a:buSzPct val="75000"/>
        <a:buFont typeface="Wingdings" pitchFamily="2" charset="2"/>
        <a:defRPr sz="2800" b="1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buClr>
          <a:srgbClr val="CC3300"/>
        </a:buClr>
        <a:buSzPct val="75000"/>
        <a:buFont typeface="Wingdings" pitchFamily="2" charset="2"/>
        <a:defRPr sz="2800" b="1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buClr>
          <a:srgbClr val="CC3300"/>
        </a:buClr>
        <a:buSzPct val="75000"/>
        <a:buFont typeface="Wingdings" pitchFamily="2" charset="2"/>
        <a:defRPr sz="2800" b="1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buClr>
          <a:srgbClr val="CC3300"/>
        </a:buClr>
        <a:buSzPct val="75000"/>
        <a:buFont typeface="Wingdings" pitchFamily="2" charset="2"/>
        <a:defRPr sz="28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isabilitypolicyresearch.org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685800" y="709951"/>
            <a:ext cx="7772400" cy="1616469"/>
          </a:xfrm>
        </p:spPr>
        <p:txBody>
          <a:bodyPr/>
          <a:lstStyle/>
          <a:p>
            <a:r>
              <a:rPr lang="en-US" sz="3300" dirty="0" smtClean="0"/>
              <a:t>Using Behavioral Science to Improve Survey </a:t>
            </a:r>
            <a:r>
              <a:rPr lang="en-US" sz="3300" dirty="0" smtClean="0">
                <a:solidFill>
                  <a:schemeClr val="tx1"/>
                </a:solidFill>
              </a:rPr>
              <a:t>Participation</a:t>
            </a:r>
            <a:r>
              <a:rPr lang="en-US" sz="3300" dirty="0" smtClean="0"/>
              <a:t>: An Experiment with the National Beneficiary Survey</a:t>
            </a:r>
            <a:endParaRPr lang="en-US" sz="3300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1201471" y="3159636"/>
            <a:ext cx="6823177" cy="2121811"/>
          </a:xfrm>
        </p:spPr>
        <p:txBody>
          <a:bodyPr/>
          <a:lstStyle/>
          <a:p>
            <a:pPr>
              <a:spcAft>
                <a:spcPts val="2000"/>
              </a:spcAft>
            </a:pPr>
            <a:r>
              <a:rPr lang="en-US" sz="2000" dirty="0" smtClean="0"/>
              <a:t>Jason Markesich, Ryan Callahan, Jesse Chandler </a:t>
            </a:r>
            <a:br>
              <a:rPr lang="en-US" sz="2000" dirty="0" smtClean="0"/>
            </a:br>
            <a:r>
              <a:rPr lang="en-US" sz="2000" dirty="0" smtClean="0"/>
              <a:t>and Amy Johnson</a:t>
            </a:r>
          </a:p>
          <a:p>
            <a:r>
              <a:rPr lang="en-US" sz="1800" i="1" dirty="0" smtClean="0"/>
              <a:t>Presented at the 2017 Annual Disability Statistics Compendium Event</a:t>
            </a:r>
          </a:p>
          <a:p>
            <a:pPr>
              <a:spcAft>
                <a:spcPts val="2000"/>
              </a:spcAft>
            </a:pPr>
            <a:r>
              <a:rPr lang="en-US" sz="2000" dirty="0" smtClean="0"/>
              <a:t>Washington, DC</a:t>
            </a:r>
          </a:p>
          <a:p>
            <a:r>
              <a:rPr lang="en-US" sz="2000" dirty="0" smtClean="0"/>
              <a:t>February 13, 2018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172741"/>
              </p:ext>
            </p:extLst>
          </p:nvPr>
        </p:nvGraphicFramePr>
        <p:xfrm>
          <a:off x="508000" y="1686910"/>
          <a:ext cx="8163034" cy="35884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4175" y="140138"/>
            <a:ext cx="8448675" cy="1143000"/>
          </a:xfrm>
        </p:spPr>
        <p:txBody>
          <a:bodyPr/>
          <a:lstStyle/>
          <a:p>
            <a:r>
              <a:rPr lang="en-US" sz="2800" dirty="0" smtClean="0">
                <a:latin typeface="+mn-lt"/>
              </a:rPr>
              <a:t>Concrete Letter Boosted Call-In Rates by More Than 50%</a:t>
            </a:r>
            <a:endParaRPr lang="en-US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25063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Content Placeholder 1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7771945"/>
              </p:ext>
            </p:extLst>
          </p:nvPr>
        </p:nvGraphicFramePr>
        <p:xfrm>
          <a:off x="508000" y="1529255"/>
          <a:ext cx="8242300" cy="40202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Concrete Letter Generated Highest Percentage of Completed Interviews for Call-Ins</a:t>
            </a:r>
            <a:endParaRPr lang="en-US" sz="2800" dirty="0"/>
          </a:p>
        </p:txBody>
      </p:sp>
      <p:sp>
        <p:nvSpPr>
          <p:cNvPr id="17" name="TextBox 16"/>
          <p:cNvSpPr txBox="1"/>
          <p:nvPr/>
        </p:nvSpPr>
        <p:spPr>
          <a:xfrm>
            <a:off x="608724" y="5603892"/>
            <a:ext cx="80408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7663" indent="-347663"/>
            <a:r>
              <a:rPr lang="en-US" sz="1000" b="0" dirty="0" smtClean="0">
                <a:solidFill>
                  <a:srgbClr val="000000"/>
                </a:solidFill>
              </a:rPr>
              <a:t>Note:	Others </a:t>
            </a:r>
            <a:r>
              <a:rPr lang="en-US" sz="1000" b="0" dirty="0">
                <a:solidFill>
                  <a:srgbClr val="000000"/>
                </a:solidFill>
              </a:rPr>
              <a:t>include gatekeepers/family members who provided new contact </a:t>
            </a:r>
            <a:r>
              <a:rPr lang="en-US" sz="1000" b="0" dirty="0" smtClean="0">
                <a:solidFill>
                  <a:srgbClr val="000000"/>
                </a:solidFill>
              </a:rPr>
              <a:t>information, </a:t>
            </a:r>
            <a:r>
              <a:rPr lang="en-US" sz="1000" b="0" dirty="0">
                <a:solidFill>
                  <a:srgbClr val="000000"/>
                </a:solidFill>
              </a:rPr>
              <a:t>and sample members who were ineligible for the </a:t>
            </a:r>
            <a:r>
              <a:rPr lang="en-US" sz="1000" b="0" dirty="0" smtClean="0">
                <a:solidFill>
                  <a:srgbClr val="000000"/>
                </a:solidFill>
              </a:rPr>
              <a:t>interview.</a:t>
            </a:r>
            <a:endParaRPr lang="en-US" sz="1000" b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2860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08000" y="1623785"/>
            <a:ext cx="8242300" cy="4114800"/>
          </a:xfrm>
        </p:spPr>
        <p:txBody>
          <a:bodyPr/>
          <a:lstStyle/>
          <a:p>
            <a:r>
              <a:rPr lang="en-US" dirty="0" smtClean="0"/>
              <a:t>Apply a skim test</a:t>
            </a:r>
          </a:p>
          <a:p>
            <a:r>
              <a:rPr lang="en-US" dirty="0" smtClean="0"/>
              <a:t>Put your bottom-line up front</a:t>
            </a:r>
          </a:p>
          <a:p>
            <a:r>
              <a:rPr lang="en-US" dirty="0" smtClean="0"/>
              <a:t>Use simple, non-technical language</a:t>
            </a:r>
          </a:p>
          <a:p>
            <a:r>
              <a:rPr lang="en-US" dirty="0"/>
              <a:t>Provide a clear, single next step or action </a:t>
            </a:r>
            <a:br>
              <a:rPr lang="en-US" dirty="0"/>
            </a:br>
            <a:r>
              <a:rPr lang="en-US" dirty="0"/>
              <a:t>for the reader to </a:t>
            </a:r>
            <a:r>
              <a:rPr lang="en-US" dirty="0" smtClean="0"/>
              <a:t>take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Behavioral Science Tips to Improve Your Communications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3540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1776184"/>
            <a:ext cx="8242300" cy="4114800"/>
          </a:xfrm>
        </p:spPr>
        <p:txBody>
          <a:bodyPr/>
          <a:lstStyle/>
          <a:p>
            <a:pPr>
              <a:buNone/>
            </a:pPr>
            <a:r>
              <a:rPr lang="en-US" sz="2600" dirty="0" smtClean="0">
                <a:solidFill>
                  <a:schemeClr val="tx1"/>
                </a:solidFill>
              </a:rPr>
              <a:t>Jason Markesich</a:t>
            </a:r>
          </a:p>
          <a:p>
            <a:pPr>
              <a:buNone/>
            </a:pPr>
            <a:r>
              <a:rPr lang="en-US" sz="2600" dirty="0" smtClean="0">
                <a:solidFill>
                  <a:schemeClr val="tx1"/>
                </a:solidFill>
              </a:rPr>
              <a:t>Center for Studying Disability Policy</a:t>
            </a:r>
          </a:p>
          <a:p>
            <a:pPr>
              <a:buNone/>
            </a:pPr>
            <a:r>
              <a:rPr lang="en-US" sz="2600" dirty="0" smtClean="0">
                <a:solidFill>
                  <a:schemeClr val="tx1"/>
                </a:solidFill>
              </a:rPr>
              <a:t>Mathematica Policy Research</a:t>
            </a:r>
          </a:p>
          <a:p>
            <a:pPr>
              <a:buNone/>
            </a:pPr>
            <a:r>
              <a:rPr lang="en-US" sz="2600" dirty="0" smtClean="0">
                <a:solidFill>
                  <a:schemeClr val="tx1"/>
                </a:solidFill>
              </a:rPr>
              <a:t>600 Alexander Park</a:t>
            </a:r>
          </a:p>
          <a:p>
            <a:pPr>
              <a:buNone/>
            </a:pPr>
            <a:r>
              <a:rPr lang="en-US" sz="2600" dirty="0" smtClean="0">
                <a:solidFill>
                  <a:schemeClr val="tx1"/>
                </a:solidFill>
              </a:rPr>
              <a:t>Princeton, NJ 08540</a:t>
            </a:r>
          </a:p>
          <a:p>
            <a:pPr>
              <a:buNone/>
            </a:pPr>
            <a:r>
              <a:rPr lang="en-US" sz="2600" dirty="0" smtClean="0">
                <a:solidFill>
                  <a:schemeClr val="tx1"/>
                </a:solidFill>
              </a:rPr>
              <a:t>(609) 275-2326</a:t>
            </a:r>
          </a:p>
          <a:p>
            <a:pPr>
              <a:buNone/>
            </a:pPr>
            <a:endParaRPr lang="en-US" sz="2600" dirty="0" smtClean="0"/>
          </a:p>
          <a:p>
            <a:pPr>
              <a:buNone/>
            </a:pPr>
            <a:r>
              <a:rPr lang="en-US" sz="2600" dirty="0" smtClean="0"/>
              <a:t>JMarkesich@mathematica-mpr.com</a:t>
            </a:r>
            <a:br>
              <a:rPr lang="en-US" sz="2600" dirty="0" smtClean="0"/>
            </a:br>
            <a:endParaRPr lang="en-US" sz="2600" dirty="0" smtClean="0"/>
          </a:p>
          <a:p>
            <a:pPr>
              <a:buNone/>
            </a:pPr>
            <a:r>
              <a:rPr lang="en-US" sz="2600" dirty="0" smtClean="0">
                <a:hlinkClick r:id="rId3"/>
              </a:rPr>
              <a:t>http://www.DisabilityPolicyResearch.org</a:t>
            </a:r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08000" y="1469357"/>
            <a:ext cx="8242300" cy="4114800"/>
          </a:xfrm>
        </p:spPr>
        <p:txBody>
          <a:bodyPr/>
          <a:lstStyle/>
          <a:p>
            <a:r>
              <a:rPr lang="en-US" sz="2400" dirty="0"/>
              <a:t>S</a:t>
            </a:r>
            <a:r>
              <a:rPr lang="en-US" sz="2400" dirty="0" smtClean="0"/>
              <a:t>ponsored </a:t>
            </a:r>
            <a:r>
              <a:rPr lang="en-US" sz="2400" dirty="0"/>
              <a:t>by the Social Security Administration’s (SSA’s) Office of Retirement and Disability </a:t>
            </a:r>
            <a:r>
              <a:rPr lang="en-US" sz="2400" dirty="0" smtClean="0"/>
              <a:t>Policy</a:t>
            </a:r>
          </a:p>
          <a:p>
            <a:r>
              <a:rPr lang="en-US" sz="2400" dirty="0"/>
              <a:t>Mathematica has conducted six rounds of the survey since the NBS began in </a:t>
            </a:r>
            <a:r>
              <a:rPr lang="en-US" sz="2400" dirty="0" smtClean="0"/>
              <a:t>2004</a:t>
            </a:r>
          </a:p>
          <a:p>
            <a:r>
              <a:rPr lang="en-US" sz="2400" dirty="0" smtClean="0"/>
              <a:t>Collects </a:t>
            </a:r>
            <a:r>
              <a:rPr lang="en-US" sz="2400" dirty="0"/>
              <a:t>data on the employment-related activities of working-age </a:t>
            </a:r>
            <a:r>
              <a:rPr lang="en-US" sz="2400" dirty="0" smtClean="0"/>
              <a:t>Social Security Disability Insurance (SSDI) and Supplemental Security Income (SSI) beneficiaries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the National Beneficiary Survey (NBS)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0405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22514" y="1882339"/>
            <a:ext cx="8227786" cy="3804557"/>
          </a:xfrm>
        </p:spPr>
        <p:txBody>
          <a:bodyPr/>
          <a:lstStyle/>
          <a:p>
            <a:r>
              <a:rPr lang="en-US" sz="2400" dirty="0" smtClean="0"/>
              <a:t>Dual-mode administration: telephone </a:t>
            </a:r>
            <a:r>
              <a:rPr lang="en-US" sz="2400" dirty="0"/>
              <a:t>i</a:t>
            </a:r>
            <a:r>
              <a:rPr lang="en-US" sz="2400" dirty="0" smtClean="0"/>
              <a:t>nterviewing  with in-person locating and interviewing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Methods to promote response include:</a:t>
            </a:r>
          </a:p>
          <a:p>
            <a:pPr lvl="1"/>
            <a:r>
              <a:rPr lang="en-US" sz="2200" dirty="0" smtClean="0">
                <a:solidFill>
                  <a:schemeClr val="tx1"/>
                </a:solidFill>
              </a:rPr>
              <a:t>Incentives </a:t>
            </a:r>
            <a:r>
              <a:rPr lang="en-US" sz="2200" dirty="0">
                <a:solidFill>
                  <a:schemeClr val="tx1"/>
                </a:solidFill>
              </a:rPr>
              <a:t>($30)</a:t>
            </a:r>
          </a:p>
          <a:p>
            <a:pPr lvl="1"/>
            <a:r>
              <a:rPr lang="en-US" sz="2200" dirty="0" smtClean="0">
                <a:solidFill>
                  <a:schemeClr val="tx1"/>
                </a:solidFill>
              </a:rPr>
              <a:t>Advance letters and reminder notifications</a:t>
            </a:r>
          </a:p>
          <a:p>
            <a:pPr lvl="1"/>
            <a:r>
              <a:rPr lang="en-US" sz="2200" dirty="0" smtClean="0">
                <a:solidFill>
                  <a:schemeClr val="tx1"/>
                </a:solidFill>
              </a:rPr>
              <a:t>Spanish language interviews</a:t>
            </a:r>
          </a:p>
          <a:p>
            <a:pPr lvl="1"/>
            <a:r>
              <a:rPr lang="en-US" sz="2200" dirty="0" smtClean="0">
                <a:solidFill>
                  <a:schemeClr val="tx1"/>
                </a:solidFill>
              </a:rPr>
              <a:t>Assistive technologies </a:t>
            </a:r>
          </a:p>
          <a:p>
            <a:pPr lvl="1"/>
            <a:r>
              <a:rPr lang="en-US" sz="2200" dirty="0" smtClean="0">
                <a:solidFill>
                  <a:schemeClr val="tx1"/>
                </a:solidFill>
              </a:rPr>
              <a:t>Assisted interviews and proxies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the NBS</a:t>
            </a:r>
            <a:r>
              <a:rPr lang="en-US" dirty="0"/>
              <a:t> </a:t>
            </a:r>
            <a:r>
              <a:rPr lang="en-US" dirty="0" smtClean="0"/>
              <a:t>(cont’d)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427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1197324"/>
              </p:ext>
            </p:extLst>
          </p:nvPr>
        </p:nvGraphicFramePr>
        <p:xfrm>
          <a:off x="685799" y="1534884"/>
          <a:ext cx="7364187" cy="4131023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3971261"/>
                <a:gridCol w="3392926"/>
              </a:tblGrid>
              <a:tr h="580831">
                <a:tc>
                  <a:txBody>
                    <a:bodyPr/>
                    <a:lstStyle/>
                    <a:p>
                      <a:r>
                        <a:rPr lang="en-US" dirty="0" smtClean="0"/>
                        <a:t>Metric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Trend </a:t>
                      </a:r>
                    </a:p>
                    <a:p>
                      <a:pPr algn="ctr"/>
                      <a:r>
                        <a:rPr lang="en-US" dirty="0" smtClean="0"/>
                        <a:t>(2004 to 2015)</a:t>
                      </a:r>
                    </a:p>
                  </a:txBody>
                  <a:tcPr anchor="b"/>
                </a:tc>
              </a:tr>
              <a:tr h="580831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Call-in rate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80831">
                <a:tc>
                  <a:txBody>
                    <a:bodyPr/>
                    <a:lstStyle/>
                    <a:p>
                      <a:r>
                        <a:rPr lang="en-US" sz="2000" baseline="0" dirty="0" smtClean="0"/>
                        <a:t>Completion rate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867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aseline="0" dirty="0" smtClean="0"/>
                        <a:t>Refusal rate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80831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Attempts/complete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80831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Attempts/non-complete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80831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Interviewer hours/complete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Growing Challenge: </a:t>
            </a:r>
            <a:r>
              <a:rPr lang="en-US" sz="2800" dirty="0" smtClean="0">
                <a:solidFill>
                  <a:schemeClr val="tx1"/>
                </a:solidFill>
              </a:rPr>
              <a:t>Reaching Sample Members and Gaining Cooperation</a:t>
            </a:r>
            <a:endParaRPr lang="en-US" sz="2800" dirty="0"/>
          </a:p>
        </p:txBody>
      </p:sp>
      <p:sp>
        <p:nvSpPr>
          <p:cNvPr id="9" name="Down Arrow 8"/>
          <p:cNvSpPr>
            <a:spLocks noChangeAspect="1"/>
          </p:cNvSpPr>
          <p:nvPr/>
        </p:nvSpPr>
        <p:spPr>
          <a:xfrm rot="10800000">
            <a:off x="6134116" y="4011533"/>
            <a:ext cx="292608" cy="318060"/>
          </a:xfrm>
          <a:prstGeom prst="downArrow">
            <a:avLst/>
          </a:prstGeom>
          <a:solidFill>
            <a:srgbClr val="F80E62"/>
          </a:solidFill>
          <a:ln>
            <a:solidFill>
              <a:srgbClr val="F80E6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Down Arrow 9"/>
          <p:cNvSpPr>
            <a:spLocks noChangeAspect="1"/>
          </p:cNvSpPr>
          <p:nvPr/>
        </p:nvSpPr>
        <p:spPr>
          <a:xfrm rot="10800000">
            <a:off x="6134116" y="4584117"/>
            <a:ext cx="292608" cy="318060"/>
          </a:xfrm>
          <a:prstGeom prst="downArrow">
            <a:avLst/>
          </a:prstGeom>
          <a:solidFill>
            <a:srgbClr val="F80E62"/>
          </a:solidFill>
          <a:ln>
            <a:solidFill>
              <a:srgbClr val="F80E6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Down Arrow 10"/>
          <p:cNvSpPr>
            <a:spLocks noChangeAspect="1"/>
          </p:cNvSpPr>
          <p:nvPr/>
        </p:nvSpPr>
        <p:spPr>
          <a:xfrm rot="10800000">
            <a:off x="6134116" y="5152051"/>
            <a:ext cx="292608" cy="318060"/>
          </a:xfrm>
          <a:prstGeom prst="downArrow">
            <a:avLst/>
          </a:prstGeom>
          <a:solidFill>
            <a:srgbClr val="F80E62"/>
          </a:solidFill>
          <a:ln>
            <a:solidFill>
              <a:srgbClr val="F80E6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Down Arrow 11"/>
          <p:cNvSpPr>
            <a:spLocks noChangeAspect="1"/>
          </p:cNvSpPr>
          <p:nvPr/>
        </p:nvSpPr>
        <p:spPr>
          <a:xfrm>
            <a:off x="6137366" y="2314129"/>
            <a:ext cx="292608" cy="318054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3" name="Down Arrow 12"/>
          <p:cNvSpPr>
            <a:spLocks noChangeAspect="1"/>
          </p:cNvSpPr>
          <p:nvPr/>
        </p:nvSpPr>
        <p:spPr>
          <a:xfrm>
            <a:off x="6134115" y="2882056"/>
            <a:ext cx="294435" cy="32004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Down Arrow 13"/>
          <p:cNvSpPr>
            <a:spLocks noChangeAspect="1"/>
          </p:cNvSpPr>
          <p:nvPr/>
        </p:nvSpPr>
        <p:spPr>
          <a:xfrm rot="10800000">
            <a:off x="6140375" y="3448130"/>
            <a:ext cx="292608" cy="318060"/>
          </a:xfrm>
          <a:prstGeom prst="downArrow">
            <a:avLst/>
          </a:prstGeom>
          <a:solidFill>
            <a:srgbClr val="F80E62"/>
          </a:solidFill>
          <a:ln>
            <a:solidFill>
              <a:srgbClr val="F80E6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489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08000" y="1645552"/>
            <a:ext cx="8242300" cy="4114800"/>
          </a:xfrm>
        </p:spPr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he study of how people make decisions in a complex world where making the right decision is often difficult</a:t>
            </a:r>
          </a:p>
          <a:p>
            <a:r>
              <a:rPr lang="en-US" dirty="0" smtClean="0"/>
              <a:t>Involves diagnosing and designing solutions to common behavioral bottlenecks:</a:t>
            </a:r>
          </a:p>
          <a:p>
            <a:pPr lvl="1"/>
            <a:r>
              <a:rPr lang="en-US" dirty="0" smtClean="0"/>
              <a:t>Limited attention</a:t>
            </a:r>
          </a:p>
          <a:p>
            <a:pPr lvl="1"/>
            <a:r>
              <a:rPr lang="en-US" dirty="0" smtClean="0"/>
              <a:t>Forgetfulness</a:t>
            </a:r>
          </a:p>
          <a:p>
            <a:pPr lvl="1"/>
            <a:r>
              <a:rPr lang="en-US" dirty="0" smtClean="0"/>
              <a:t>Procrastination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chemeClr val="tx1"/>
                </a:solidFill>
              </a:rPr>
              <a:t>Strategy: Leverage Behavioral Science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7515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Could the Advance Letter </a:t>
            </a:r>
            <a:br>
              <a:rPr lang="en-US" sz="3200" dirty="0" smtClean="0"/>
            </a:br>
            <a:r>
              <a:rPr lang="en-US" sz="3200" dirty="0" smtClean="0">
                <a:solidFill>
                  <a:schemeClr val="tx1"/>
                </a:solidFill>
              </a:rPr>
              <a:t>be Contributing to </a:t>
            </a:r>
            <a:r>
              <a:rPr lang="en-US" sz="3200" dirty="0" smtClean="0"/>
              <a:t>Bottlenecks?</a:t>
            </a:r>
            <a:endParaRPr lang="en-US" sz="32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t="26944" b="18259"/>
          <a:stretch/>
        </p:blipFill>
        <p:spPr>
          <a:xfrm>
            <a:off x="1368911" y="1432817"/>
            <a:ext cx="6479202" cy="4586146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404419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1663262"/>
              </p:ext>
            </p:extLst>
          </p:nvPr>
        </p:nvGraphicFramePr>
        <p:xfrm>
          <a:off x="508000" y="1592318"/>
          <a:ext cx="8242300" cy="4083268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1620345"/>
                <a:gridCol w="6621955"/>
              </a:tblGrid>
              <a:tr h="385089">
                <a:tc>
                  <a:txBody>
                    <a:bodyPr/>
                    <a:lstStyle/>
                    <a:p>
                      <a:r>
                        <a:rPr lang="en-US" dirty="0" smtClean="0"/>
                        <a:t>Letter 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Feature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96272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Original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States that an interviewer will call soon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Invites sample members to call in or call/email with questions</a:t>
                      </a:r>
                      <a:endParaRPr lang="en-US" sz="1800" dirty="0"/>
                    </a:p>
                  </a:txBody>
                  <a:tcPr/>
                </a:tc>
              </a:tr>
              <a:tr h="810013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Concrete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aseline="0" dirty="0" smtClean="0"/>
                        <a:t>Provides a clear action step. 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Call </a:t>
                      </a:r>
                      <a:r>
                        <a:rPr lang="en-US" sz="1800" baseline="0" dirty="0" smtClean="0"/>
                        <a:t>to: complete the interview, schedule a time to be interviewed, or decline participation</a:t>
                      </a:r>
                      <a:endParaRPr lang="en-US" sz="1800" dirty="0"/>
                    </a:p>
                  </a:txBody>
                  <a:tcPr/>
                </a:tc>
              </a:tr>
              <a:tr h="96272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Personally Relevant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Incorporates language that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explains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how SSA would like “you to tell us about yourself and your experiences with programs like SSDI and SSI”</a:t>
                      </a:r>
                      <a:endParaRPr lang="en-US" sz="1800" dirty="0"/>
                    </a:p>
                  </a:txBody>
                  <a:tcPr/>
                </a:tc>
              </a:tr>
              <a:tr h="96272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Concrete</a:t>
                      </a:r>
                      <a:r>
                        <a:rPr lang="en-US" sz="1800" baseline="0" dirty="0" smtClean="0"/>
                        <a:t> and Personally Relevant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Includes both the personable language and the action step mentioned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above</a:t>
                      </a:r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4175" y="203200"/>
            <a:ext cx="8448675" cy="1142999"/>
          </a:xfrm>
        </p:spPr>
        <p:txBody>
          <a:bodyPr/>
          <a:lstStyle/>
          <a:p>
            <a:r>
              <a:rPr lang="en-US" dirty="0" smtClean="0"/>
              <a:t>Comparing the Four Advance Letters Tested in the Experiment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613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8" t="29778" r="-238" b="16076"/>
          <a:stretch/>
        </p:blipFill>
        <p:spPr>
          <a:xfrm>
            <a:off x="1367589" y="1487156"/>
            <a:ext cx="6481846" cy="4541855"/>
          </a:xfrm>
          <a:ln>
            <a:solidFill>
              <a:schemeClr val="accent1"/>
            </a:solidFill>
          </a:ln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Concrete Letter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4472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08000" y="1602014"/>
            <a:ext cx="8242300" cy="4114800"/>
          </a:xfrm>
        </p:spPr>
        <p:txBody>
          <a:bodyPr/>
          <a:lstStyle/>
          <a:p>
            <a:r>
              <a:rPr lang="en-US" sz="2400" dirty="0" smtClean="0"/>
              <a:t>Randomly </a:t>
            </a:r>
            <a:r>
              <a:rPr lang="en-US" sz="2400" dirty="0"/>
              <a:t>assigned </a:t>
            </a:r>
            <a:r>
              <a:rPr lang="en-US" sz="2400" dirty="0" smtClean="0"/>
              <a:t>5,020 cases to </a:t>
            </a:r>
            <a:r>
              <a:rPr lang="en-US" sz="2400" dirty="0"/>
              <a:t>one of four experiment </a:t>
            </a:r>
            <a:r>
              <a:rPr lang="en-US" sz="2400" dirty="0" smtClean="0"/>
              <a:t>groups</a:t>
            </a:r>
          </a:p>
          <a:p>
            <a:r>
              <a:rPr lang="en-US" sz="2400" dirty="0"/>
              <a:t>M</a:t>
            </a:r>
            <a:r>
              <a:rPr lang="en-US" sz="2400" dirty="0" smtClean="0"/>
              <a:t>ailed </a:t>
            </a:r>
            <a:r>
              <a:rPr lang="en-US" sz="2400" dirty="0"/>
              <a:t>the advance letters </a:t>
            </a:r>
            <a:r>
              <a:rPr lang="en-US" sz="2400" dirty="0" smtClean="0"/>
              <a:t>first class</a:t>
            </a:r>
          </a:p>
          <a:p>
            <a:r>
              <a:rPr lang="en-US" sz="2400" dirty="0" smtClean="0"/>
              <a:t>Did not conduct any outbound dialing for 8 days after letters mailed; accepted call-ins and tracked call-in outcomes during this timeframe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4399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8"/>
  <p:tag name="MMPROD_UIDATA" val="&lt;database version=&quot;6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Employment and Work Expectations of Social Security Disability Beneficiaries&amp;quot;&quot;/&gt;&lt;property id=&quot;20307&quot; value=&quot;256&quot;/&gt;&lt;/object&gt;&lt;object type=&quot;3&quot; unique_id=&quot;10005&quot;&gt;&lt;property id=&quot;20148&quot; value=&quot;5&quot;/&gt;&lt;property id=&quot;20300&quot; value=&quot;Slide 2 - &amp;quot;Purpose of the Presentation&amp;quot;&quot;/&gt;&lt;property id=&quot;20307&quot; value=&quot;272&quot;/&gt;&lt;/object&gt;&lt;object type=&quot;3&quot; unique_id=&quot;10006&quot;&gt;&lt;property id=&quot;20148&quot; value=&quot;5&quot;/&gt;&lt;property id=&quot;20300&quot; value=&quot;Slide 3 - &amp;quot;Why Is This Interesting?&amp;quot;&quot;/&gt;&lt;property id=&quot;20307&quot; value=&quot;284&quot;/&gt;&lt;/object&gt;&lt;object type=&quot;3&quot; unique_id=&quot;10007&quot;&gt;&lt;property id=&quot;20148&quot; value=&quot;5&quot;/&gt;&lt;property id=&quot;20300&quot; value=&quot;Slide 4 - &amp;quot;Why Is This Interesting? (cont’d) &amp;quot;&quot;/&gt;&lt;property id=&quot;20307&quot; value=&quot;285&quot;/&gt;&lt;/object&gt;&lt;object type=&quot;3&quot; unique_id=&quot;10008&quot;&gt;&lt;property id=&quot;20148&quot; value=&quot;5&quot;/&gt;&lt;property id=&quot;20300&quot; value=&quot;Slide 5 - &amp;quot;About the Data&amp;quot;&quot;/&gt;&lt;property id=&quot;20307&quot; value=&quot;286&quot;/&gt;&lt;/object&gt;&lt;object type=&quot;3&quot; unique_id=&quot;10009&quot;&gt;&lt;property id=&quot;20148&quot; value=&quot;5&quot;/&gt;&lt;property id=&quot;20300&quot; value=&quot;Slide 6 - &amp;quot;Share of Working-Age SSI and SSDI Beneficiaries Who Are Employed&amp;quot;&quot;/&gt;&lt;property id=&quot;20307&quot; value=&quot;300&quot;/&gt;&lt;/object&gt;&lt;object type=&quot;3&quot; unique_id=&quot;10010&quot;&gt;&lt;property id=&quot;20148&quot; value=&quot;5&quot;/&gt;&lt;property id=&quot;20300&quot; value=&quot;Slide 7 - &amp;quot;Characteristics of the &amp;#x0D;&amp;#x0A;9 Percent Who Are Working&amp;quot;&quot;/&gt;&lt;property id=&quot;20307&quot; value=&quot;288&quot;/&gt;&lt;/object&gt;&lt;object type=&quot;3&quot; unique_id=&quot;10011&quot;&gt;&lt;property id=&quot;20148&quot; value=&quot;5&quot;/&gt;&lt;property id=&quot;20300&quot; value=&quot;Slide 8 - &amp;quot;Selected Characteristics of Working and All SSI/SSDI Beneficiaries&amp;quot;&quot;/&gt;&lt;property id=&quot;20307&quot; value=&quot;289&quot;/&gt;&lt;/object&gt;&lt;object type=&quot;3&quot; unique_id=&quot;10012&quot;&gt;&lt;property id=&quot;20148&quot; value=&quot;5&quot;/&gt;&lt;property id=&quot;20300&quot; value=&quot;Slide 9 - &amp;quot;Job Characteristics of Working Beneficiaries&amp;quot;&quot;/&gt;&lt;property id=&quot;20307&quot; value=&quot;299&quot;/&gt;&lt;/object&gt;&lt;object type=&quot;3&quot; unique_id=&quot;10013&quot;&gt;&lt;property id=&quot;20148&quot; value=&quot;5&quot;/&gt;&lt;property id=&quot;20300&quot; value=&quot;Slide 10 - &amp;quot;Working SSI-Only Beneficiaries Were More Likely to:&amp;quot;&quot;/&gt;&lt;property id=&quot;20307&quot; value=&quot;298&quot;/&gt;&lt;/object&gt;&lt;object type=&quot;3&quot; unique_id=&quot;10014&quot;&gt;&lt;property id=&quot;20148&quot; value=&quot;5&quot;/&gt;&lt;property id=&quot;20300&quot; value=&quot;Slide 11 - &amp;quot;Share of Beneficiaries Who Say &amp;#x0D;&amp;#x0A;They Want to Work&amp;quot;&quot;/&gt;&lt;property id=&quot;20307&quot; value=&quot;291&quot;/&gt;&lt;/object&gt;&lt;object type=&quot;3&quot; unique_id=&quot;10015&quot;&gt;&lt;property id=&quot;20148&quot; value=&quot;5&quot;/&gt;&lt;property id=&quot;20300&quot; value=&quot;Slide 12 - &amp;quot;Reasons Beneficiaries Give for &amp;#x0D;&amp;#x0A;Not Working&amp;quot;&quot;/&gt;&lt;property id=&quot;20307&quot; value=&quot;292&quot;/&gt;&lt;/object&gt;&lt;object type=&quot;3&quot; unique_id=&quot;10016&quot;&gt;&lt;property id=&quot;20148&quot; value=&quot;5&quot;/&gt;&lt;property id=&quot;20300&quot; value=&quot;Slide 13 - &amp;quot;Other Challenges to Employment Faced by Working-Age Beneficiaries&amp;quot;&quot;/&gt;&lt;property id=&quot;20307&quot; value=&quot;294&quot;/&gt;&lt;/object&gt;&lt;object type=&quot;3&quot; unique_id=&quot;10017&quot;&gt;&lt;property id=&quot;20148&quot; value=&quot;5&quot;/&gt;&lt;property id=&quot;20300&quot; value=&quot;Slide 14 - &amp;quot;Efforts to Promote Employment Among Beneficiaries Are Not Futile&amp;quot;&quot;/&gt;&lt;property id=&quot;20307&quot; value=&quot;295&quot;/&gt;&lt;/object&gt;&lt;object type=&quot;3&quot; unique_id=&quot;10018&quot;&gt;&lt;property id=&quot;20148&quot; value=&quot;5&quot;/&gt;&lt;property id=&quot;20300&quot; value=&quot;Slide 15 - &amp;quot;Efforts to Promote Employment Among Beneficiaries Will Be Challenging&amp;quot;&quot;/&gt;&lt;property id=&quot;20307&quot; value=&quot;303&quot;/&gt;&lt;/object&gt;&lt;object type=&quot;3&quot; unique_id=&quot;10019&quot;&gt;&lt;property id=&quot;20148&quot; value=&quot;5&quot;/&gt;&lt;property id=&quot;20300&quot; value=&quot;Slide 16 - &amp;quot;Contact Information&amp;quot;&quot;/&gt;&lt;property id=&quot;20307&quot; value=&quot;283&quot;/&gt;&lt;/object&gt;&lt;/object&gt;&lt;/object&gt;&lt;/database&gt;"/>
</p:tagLst>
</file>

<file path=ppt/theme/theme1.xml><?xml version="1.0" encoding="utf-8"?>
<a:theme xmlns:a="http://schemas.openxmlformats.org/drawingml/2006/main" name="4 CSDP Slide Template">
  <a:themeElements>
    <a:clrScheme name="Custom 1">
      <a:dk1>
        <a:srgbClr val="151515"/>
      </a:dk1>
      <a:lt1>
        <a:srgbClr val="FFFFFF"/>
      </a:lt1>
      <a:dk2>
        <a:srgbClr val="0066CC"/>
      </a:dk2>
      <a:lt2>
        <a:srgbClr val="151515"/>
      </a:lt2>
      <a:accent1>
        <a:srgbClr val="003266"/>
      </a:accent1>
      <a:accent2>
        <a:srgbClr val="E7E7E7"/>
      </a:accent2>
      <a:accent3>
        <a:srgbClr val="A5A5A5"/>
      </a:accent3>
      <a:accent4>
        <a:srgbClr val="DADADA"/>
      </a:accent4>
      <a:accent5>
        <a:srgbClr val="ADE2E2"/>
      </a:accent5>
      <a:accent6>
        <a:srgbClr val="5CB9E7"/>
      </a:accent6>
      <a:hlink>
        <a:srgbClr val="0066CC"/>
      </a:hlink>
      <a:folHlink>
        <a:srgbClr val="FFCC66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3333FF"/>
        </a:dk2>
        <a:lt2>
          <a:srgbClr val="00FFFF"/>
        </a:lt2>
        <a:accent1>
          <a:srgbClr val="00CCCC"/>
        </a:accent1>
        <a:accent2>
          <a:srgbClr val="CC99FF"/>
        </a:accent2>
        <a:accent3>
          <a:srgbClr val="ADADFF"/>
        </a:accent3>
        <a:accent4>
          <a:srgbClr val="DADADA"/>
        </a:accent4>
        <a:accent5>
          <a:srgbClr val="AAE2E2"/>
        </a:accent5>
        <a:accent6>
          <a:srgbClr val="B98AE7"/>
        </a:accent6>
        <a:hlink>
          <a:srgbClr val="6600CC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CCECFF"/>
        </a:lt1>
        <a:dk2>
          <a:srgbClr val="330099"/>
        </a:dk2>
        <a:lt2>
          <a:srgbClr val="0099CC"/>
        </a:lt2>
        <a:accent1>
          <a:srgbClr val="009999"/>
        </a:accent1>
        <a:accent2>
          <a:srgbClr val="FF99CC"/>
        </a:accent2>
        <a:accent3>
          <a:srgbClr val="E2F4FF"/>
        </a:accent3>
        <a:accent4>
          <a:srgbClr val="000000"/>
        </a:accent4>
        <a:accent5>
          <a:srgbClr val="AACACA"/>
        </a:accent5>
        <a:accent6>
          <a:srgbClr val="E78AB9"/>
        </a:accent6>
        <a:hlink>
          <a:srgbClr val="6600CC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A6035985C436640B305F1B268648FB9" ma:contentTypeVersion="14" ma:contentTypeDescription="Create a new document." ma:contentTypeScope="" ma:versionID="095cbefc95275a9d528924ea897f8e38">
  <xsd:schema xmlns:xsd="http://www.w3.org/2001/XMLSchema" xmlns:xs="http://www.w3.org/2001/XMLSchema" xmlns:p="http://schemas.microsoft.com/office/2006/metadata/properties" xmlns:ns2="6c2254f5-de69-40f5-a0e2-2f56cfee0758" xmlns:ns3="44c59a53-fe6e-4c04-8d64-94c15d2c850d" targetNamespace="http://schemas.microsoft.com/office/2006/metadata/properties" ma:root="true" ma:fieldsID="c54b3e5da46c047bc1eae8518a3c6aa5" ns2:_="" ns3:_="">
    <xsd:import namespace="6c2254f5-de69-40f5-a0e2-2f56cfee0758"/>
    <xsd:import namespace="44c59a53-fe6e-4c04-8d64-94c15d2c850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SearchPropertie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2254f5-de69-40f5-a0e2-2f56cfee075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c04022ad-ef34-4d1e-9200-18c9974f960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c59a53-fe6e-4c04-8d64-94c15d2c850d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c43f9cc9-fa78-4f07-9939-db416f8c77be}" ma:internalName="TaxCatchAll" ma:showField="CatchAllData" ma:web="44c59a53-fe6e-4c04-8d64-94c15d2c85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c2254f5-de69-40f5-a0e2-2f56cfee0758">
      <Terms xmlns="http://schemas.microsoft.com/office/infopath/2007/PartnerControls"/>
    </lcf76f155ced4ddcb4097134ff3c332f>
    <TaxCatchAll xmlns="44c59a53-fe6e-4c04-8d64-94c15d2c850d" xsi:nil="true"/>
  </documentManagement>
</p:properties>
</file>

<file path=customXml/itemProps1.xml><?xml version="1.0" encoding="utf-8"?>
<ds:datastoreItem xmlns:ds="http://schemas.openxmlformats.org/officeDocument/2006/customXml" ds:itemID="{CA0C8A3B-7FE0-4B03-B495-FCE736B9019B}"/>
</file>

<file path=customXml/itemProps2.xml><?xml version="1.0" encoding="utf-8"?>
<ds:datastoreItem xmlns:ds="http://schemas.openxmlformats.org/officeDocument/2006/customXml" ds:itemID="{271225DD-6164-4965-B263-34051284EF96}"/>
</file>

<file path=customXml/itemProps3.xml><?xml version="1.0" encoding="utf-8"?>
<ds:datastoreItem xmlns:ds="http://schemas.openxmlformats.org/officeDocument/2006/customXml" ds:itemID="{494A415C-8508-4DD7-91D5-2E21F8943C57}"/>
</file>

<file path=docProps/app.xml><?xml version="1.0" encoding="utf-8"?>
<Properties xmlns="http://schemas.openxmlformats.org/officeDocument/2006/extended-properties" xmlns:vt="http://schemas.openxmlformats.org/officeDocument/2006/docPropsVTypes">
  <Template>3 CSDP Slide Template</Template>
  <TotalTime>11742</TotalTime>
  <Words>426</Words>
  <Application>Microsoft Office PowerPoint</Application>
  <PresentationFormat>On-screen Show (4:3)</PresentationFormat>
  <Paragraphs>84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Times New Roman</vt:lpstr>
      <vt:lpstr>Wingdings</vt:lpstr>
      <vt:lpstr>4 CSDP Slide Template</vt:lpstr>
      <vt:lpstr>Using Behavioral Science to Improve Survey Participation: An Experiment with the National Beneficiary Survey</vt:lpstr>
      <vt:lpstr>About the National Beneficiary Survey (NBS)</vt:lpstr>
      <vt:lpstr>About the NBS (cont’d)</vt:lpstr>
      <vt:lpstr>Growing Challenge: Reaching Sample Members and Gaining Cooperation</vt:lpstr>
      <vt:lpstr>Strategy: Leverage Behavioral Science</vt:lpstr>
      <vt:lpstr>Could the Advance Letter  be Contributing to Bottlenecks?</vt:lpstr>
      <vt:lpstr>Comparing the Four Advance Letters Tested in the Experiment</vt:lpstr>
      <vt:lpstr>Concrete Letter</vt:lpstr>
      <vt:lpstr>Methods</vt:lpstr>
      <vt:lpstr>Concrete Letter Boosted Call-In Rates by More Than 50%</vt:lpstr>
      <vt:lpstr>Concrete Letter Generated Highest Percentage of Completed Interviews for Call-Ins</vt:lpstr>
      <vt:lpstr>Behavioral Science Tips to Improve Your Communications</vt:lpstr>
      <vt:lpstr>Contact Information</vt:lpstr>
    </vt:vector>
  </TitlesOfParts>
  <Company>Mathematica,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Jason Markesich</dc:creator>
  <dc:description>Use "save as PDF" method to create PDF (April 24, 2009).</dc:description>
  <cp:lastModifiedBy>Jason Markesich</cp:lastModifiedBy>
  <cp:revision>212</cp:revision>
  <cp:lastPrinted>2018-01-22T22:08:22Z</cp:lastPrinted>
  <dcterms:created xsi:type="dcterms:W3CDTF">2018-01-06T20:12:51Z</dcterms:created>
  <dcterms:modified xsi:type="dcterms:W3CDTF">2018-01-24T01:01:37Z</dcterms:modified>
  <cp:contentStatus>April 24, 2009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0x010100DA6035985C436640B305F1B268648FB9</vt:lpwstr>
  </property>
</Properties>
</file>