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52" r:id="rId5"/>
    <p:sldMasterId id="2147483738" r:id="rId6"/>
  </p:sldMasterIdLst>
  <p:notesMasterIdLst>
    <p:notesMasterId r:id="rId21"/>
  </p:notesMasterIdLst>
  <p:sldIdLst>
    <p:sldId id="260" r:id="rId7"/>
    <p:sldId id="274" r:id="rId8"/>
    <p:sldId id="284" r:id="rId9"/>
    <p:sldId id="290" r:id="rId10"/>
    <p:sldId id="305" r:id="rId11"/>
    <p:sldId id="308" r:id="rId12"/>
    <p:sldId id="297" r:id="rId13"/>
    <p:sldId id="301" r:id="rId14"/>
    <p:sldId id="302" r:id="rId15"/>
    <p:sldId id="303" r:id="rId16"/>
    <p:sldId id="307" r:id="rId17"/>
    <p:sldId id="291" r:id="rId18"/>
    <p:sldId id="309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4388"/>
    <a:srgbClr val="00040C"/>
    <a:srgbClr val="C3380D"/>
    <a:srgbClr val="EE5125"/>
    <a:srgbClr val="F05626"/>
    <a:srgbClr val="F45A26"/>
    <a:srgbClr val="F45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1461" autoAdjust="0"/>
  </p:normalViewPr>
  <p:slideViewPr>
    <p:cSldViewPr snapToGrid="0">
      <p:cViewPr varScale="1">
        <p:scale>
          <a:sx n="56" d="100"/>
          <a:sy n="56" d="100"/>
        </p:scale>
        <p:origin x="43" y="235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B324-DAB0-439B-93D7-6F3A0558355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3497-73C4-47F8-A748-2E4F1A1B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2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1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5804952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3837607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00000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00E1DD-3BB2-4E61-8BC5-67B632461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53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219985A-B3A9-4B72-B418-9549027C7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t="12600" r="6677" b="4862"/>
          <a:stretch/>
        </p:blipFill>
        <p:spPr>
          <a:xfrm>
            <a:off x="-11132" y="1225208"/>
            <a:ext cx="5137265" cy="566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70050-D1B7-4CBA-8DE1-683288EB2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2037" y="1221306"/>
            <a:ext cx="6250372" cy="1760006"/>
          </a:xfrm>
          <a:noFill/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Release of the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BB6A-2C60-4860-9F73-B3B6C793E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9978" y="4194268"/>
            <a:ext cx="5842431" cy="5115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 dirty="0"/>
            </a:br>
            <a:endParaRPr lang="en-US" dirty="0"/>
          </a:p>
          <a:p>
            <a:r>
              <a:rPr lang="en-US" dirty="0"/>
              <a:t>February 12, 2021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9" name="Picture 8" descr="Institute on Disability/UCED">
            <a:extLst>
              <a:ext uri="{FF2B5EF4-FFF2-40B4-BE49-F238E27FC236}">
                <a16:creationId xmlns:a16="http://schemas.microsoft.com/office/drawing/2014/main" id="{7AF86F4B-0841-4B0E-A552-B7AF17EDDF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68" y="5952467"/>
            <a:ext cx="2348851" cy="649682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BD533B3-68C2-4997-875E-216599B062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55" y="1816887"/>
            <a:ext cx="5405607" cy="486357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03DE92-DBC0-4BF5-83D7-57A56F4A9F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8" y="4990724"/>
            <a:ext cx="5343695" cy="928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11F24B-4B00-4FBD-9BC5-F3BDFCF2BB4B}"/>
              </a:ext>
            </a:extLst>
          </p:cNvPr>
          <p:cNvSpPr/>
          <p:nvPr userDrawn="1"/>
        </p:nvSpPr>
        <p:spPr>
          <a:xfrm>
            <a:off x="45456" y="346759"/>
            <a:ext cx="12101088" cy="174707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3690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0394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1587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/>
        </p:nvCxnSpPr>
        <p:spPr>
          <a:xfrm flipV="1">
            <a:off x="0" y="4671793"/>
            <a:ext cx="7141580" cy="31980"/>
          </a:xfrm>
          <a:prstGeom prst="line">
            <a:avLst/>
          </a:prstGeom>
          <a:ln w="22225">
            <a:solidFill>
              <a:srgbClr val="C3380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4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/>
        </p:nvCxnSpPr>
        <p:spPr>
          <a:xfrm flipV="1">
            <a:off x="0" y="4671793"/>
            <a:ext cx="7141580" cy="31980"/>
          </a:xfrm>
          <a:prstGeom prst="line">
            <a:avLst/>
          </a:prstGeom>
          <a:ln w="22225">
            <a:solidFill>
              <a:srgbClr val="1B438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5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78126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58843AA-AE33-4A9C-8111-2188E6A18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" y="5487565"/>
            <a:ext cx="1662548" cy="1259284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39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219985A-B3A9-4B72-B418-9549027C7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t="12600" r="6677" b="4862"/>
          <a:stretch/>
        </p:blipFill>
        <p:spPr>
          <a:xfrm>
            <a:off x="0" y="1223672"/>
            <a:ext cx="5137265" cy="566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70050-D1B7-4CBA-8DE1-683288EB2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2037" y="1528880"/>
            <a:ext cx="6250372" cy="1760006"/>
          </a:xfrm>
          <a:noFill/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Release of the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BB6A-2C60-4860-9F73-B3B6C793E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9979" y="3566596"/>
            <a:ext cx="5842431" cy="1760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 dirty="0"/>
            </a:br>
            <a:r>
              <a:rPr lang="en-US" dirty="0"/>
              <a:t>February 9-12, 2021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Rehabilitation Research and Training Center on Disability Statistics and Demographics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StatsRRTC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US" dirty="0"/>
              <a:t>University of New Hampshire’s Institute on Disability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Institute on Disability/UCED">
            <a:extLst>
              <a:ext uri="{FF2B5EF4-FFF2-40B4-BE49-F238E27FC236}">
                <a16:creationId xmlns:a16="http://schemas.microsoft.com/office/drawing/2014/main" id="{7AF86F4B-0841-4B0E-A552-B7AF17EDDF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2" y="5487651"/>
            <a:ext cx="2243496" cy="620541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BD533B3-68C2-4997-875E-216599B062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55" y="1816887"/>
            <a:ext cx="5405607" cy="486357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03DE92-DBC0-4BF5-83D7-57A56F4A9F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9" y="5481687"/>
            <a:ext cx="2984498" cy="518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11F24B-4B00-4FBD-9BC5-F3BDFCF2BB4B}"/>
              </a:ext>
            </a:extLst>
          </p:cNvPr>
          <p:cNvSpPr/>
          <p:nvPr userDrawn="1"/>
        </p:nvSpPr>
        <p:spPr>
          <a:xfrm>
            <a:off x="0" y="1117164"/>
            <a:ext cx="12101088" cy="174707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3599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/>
        </p:nvSpPr>
        <p:spPr>
          <a:xfrm>
            <a:off x="10931858" y="0"/>
            <a:ext cx="1260142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391802"/>
            <a:ext cx="10637833" cy="110771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22" y="1692322"/>
            <a:ext cx="10637832" cy="4773876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00000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00E1DD-3BB2-4E61-8BC5-67B632461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815254" y="5598219"/>
            <a:ext cx="1260142" cy="11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584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201AE3-841D-4447-B74E-A9D84285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622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201AE3-841D-4447-B74E-A9D84285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128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97329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4425B41-87C9-44AC-A903-999AD86C6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59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+ R. Pic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37" y="614033"/>
            <a:ext cx="7483764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2699" y="1812175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</p:txBody>
      </p:sp>
    </p:spTree>
    <p:extLst>
      <p:ext uri="{BB962C8B-B14F-4D97-AF65-F5344CB8AC3E}">
        <p14:creationId xmlns:p14="http://schemas.microsoft.com/office/powerpoint/2010/main" val="127824268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Data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5771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4176">
          <p15:clr>
            <a:srgbClr val="FBAE40"/>
          </p15:clr>
        </p15:guide>
        <p15:guide id="8" pos="3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0114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837F85-57AB-487D-9AE8-A0E58E062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501065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967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1897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Media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02541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with COPY + Pic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19" y="571505"/>
            <a:ext cx="7539182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80757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troduction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97329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4425B41-87C9-44AC-A903-999AD86C6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5115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 + R. Pic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37" y="614033"/>
            <a:ext cx="7483764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2699" y="1812175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</p:txBody>
      </p:sp>
    </p:spTree>
    <p:extLst>
      <p:ext uri="{BB962C8B-B14F-4D97-AF65-F5344CB8AC3E}">
        <p14:creationId xmlns:p14="http://schemas.microsoft.com/office/powerpoint/2010/main" val="354852280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Title with Copy + Data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6038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4176">
          <p15:clr>
            <a:srgbClr val="FBAE40"/>
          </p15:clr>
        </p15:guide>
        <p15:guide id="8" pos="3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0114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837F85-57AB-487D-9AE8-A0E58E062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501065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615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23959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Media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64744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with COPY + Pic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19" y="571505"/>
            <a:ext cx="7539182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3014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86CE584-7426-419E-A21E-CA5859CB9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35A8D-EB64-4A4E-B05C-23F4989AC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86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/>
              <a:t>#</a:t>
            </a:r>
            <a:r>
              <a:rPr lang="en-US">
                <a:latin typeface="Segoe UI" panose="020B0502040204020203" pitchFamily="34" charset="0"/>
              </a:rPr>
              <a:t>DisabilityCompendium</a:t>
            </a:r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0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1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F297843-DD37-4732-B474-0F70396A77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8" y="5404441"/>
            <a:ext cx="1662548" cy="1259284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8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2" r:id="rId2"/>
    <p:sldLayoutId id="2147483755" r:id="rId3"/>
    <p:sldLayoutId id="2147483763" r:id="rId4"/>
    <p:sldLayoutId id="2147483759" r:id="rId5"/>
    <p:sldLayoutId id="214748376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26B9A7B-5421-4F0A-8830-788795CB4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99879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9" r:id="rId2"/>
    <p:sldLayoutId id="2147483740" r:id="rId3"/>
    <p:sldLayoutId id="2147483742" r:id="rId4"/>
    <p:sldLayoutId id="2147483743" r:id="rId5"/>
    <p:sldLayoutId id="2147483744" r:id="rId6"/>
    <p:sldLayoutId id="2147483746" r:id="rId7"/>
    <p:sldLayoutId id="2147483747" r:id="rId8"/>
    <p:sldLayoutId id="2147483748" r:id="rId9"/>
    <p:sldLayoutId id="214748374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Phillips@unh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6C3E-B0FB-4CF2-AAD3-2C4D4BD56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037" y="1401607"/>
            <a:ext cx="6250372" cy="1760006"/>
          </a:xfrm>
        </p:spPr>
        <p:txBody>
          <a:bodyPr>
            <a:normAutofit fontScale="90000"/>
          </a:bodyPr>
          <a:lstStyle/>
          <a:p>
            <a:r>
              <a:rPr lang="en-US" dirty="0"/>
              <a:t>Telehealth experiences of adults with and without disabilities during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C39F2-EC9F-439D-BD42-CEF034434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978" y="4213862"/>
            <a:ext cx="5842431" cy="688986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Segoe UI" panose="020B0502040204020203" pitchFamily="34" charset="0"/>
              </a:rPr>
              <a:t>February 12, 2021</a:t>
            </a:r>
            <a:endParaRPr lang="en-US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D9247-97C1-46A4-81AA-D80530DAD8A9}"/>
              </a:ext>
            </a:extLst>
          </p:cNvPr>
          <p:cNvSpPr txBox="1">
            <a:spLocks/>
          </p:cNvSpPr>
          <p:nvPr/>
        </p:nvSpPr>
        <p:spPr>
          <a:xfrm>
            <a:off x="5919978" y="3869369"/>
            <a:ext cx="5842431" cy="688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333333"/>
                </a:solidFill>
                <a:latin typeface="Segoe UI" panose="020B0502040204020203" pitchFamily="34" charset="0"/>
              </a:rPr>
              <a:t>Kimberly Phillips</a:t>
            </a:r>
          </a:p>
        </p:txBody>
      </p:sp>
    </p:spTree>
    <p:extLst>
      <p:ext uri="{BB962C8B-B14F-4D97-AF65-F5344CB8AC3E}">
        <p14:creationId xmlns:p14="http://schemas.microsoft.com/office/powerpoint/2010/main" val="40104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Mental Health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9CCA1-D9CB-48FD-9F1F-59E86201F65D}"/>
              </a:ext>
            </a:extLst>
          </p:cNvPr>
          <p:cNvSpPr txBox="1"/>
          <p:nvPr/>
        </p:nvSpPr>
        <p:spPr>
          <a:xfrm>
            <a:off x="1317006" y="4816443"/>
            <a:ext cx="736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Adjusted for age, race, gender, household income, health insurance status,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3EF04-FAD4-4325-9512-5A64C2807FDA}"/>
              </a:ext>
            </a:extLst>
          </p:cNvPr>
          <p:cNvSpPr txBox="1"/>
          <p:nvPr/>
        </p:nvSpPr>
        <p:spPr>
          <a:xfrm>
            <a:off x="1317006" y="5621427"/>
            <a:ext cx="1835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  *p &lt; .05</a:t>
            </a:r>
          </a:p>
          <a:p>
            <a:r>
              <a:rPr lang="en-US" sz="2200" dirty="0">
                <a:solidFill>
                  <a:srgbClr val="000000"/>
                </a:solidFill>
              </a:rPr>
              <a:t>**p &lt; .01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26C68C9E-D98B-4B59-9082-A032F8BE8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804327"/>
              </p:ext>
            </p:extLst>
          </p:nvPr>
        </p:nvGraphicFramePr>
        <p:xfrm>
          <a:off x="1255594" y="1798923"/>
          <a:ext cx="8673155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1780">
                  <a:extLst>
                    <a:ext uri="{9D8B030D-6E8A-4147-A177-3AD203B41FA5}">
                      <a16:colId xmlns:a16="http://schemas.microsoft.com/office/drawing/2014/main" val="1402908315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313331899"/>
                    </a:ext>
                  </a:extLst>
                </a:gridCol>
                <a:gridCol w="372340">
                  <a:extLst>
                    <a:ext uri="{9D8B030D-6E8A-4147-A177-3AD203B41FA5}">
                      <a16:colId xmlns:a16="http://schemas.microsoft.com/office/drawing/2014/main" val="2880667569"/>
                    </a:ext>
                  </a:extLst>
                </a:gridCol>
                <a:gridCol w="1183504">
                  <a:extLst>
                    <a:ext uri="{9D8B030D-6E8A-4147-A177-3AD203B41FA5}">
                      <a16:colId xmlns:a16="http://schemas.microsoft.com/office/drawing/2014/main" val="36076185"/>
                    </a:ext>
                  </a:extLst>
                </a:gridCol>
                <a:gridCol w="1132766">
                  <a:extLst>
                    <a:ext uri="{9D8B030D-6E8A-4147-A177-3AD203B41FA5}">
                      <a16:colId xmlns:a16="http://schemas.microsoft.com/office/drawing/2014/main" val="2815464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Percent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Overall quality fair or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10.1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Lack confidence in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17.2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Not recommend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10.0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0.8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7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Not recommend telehealth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17.2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1.5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36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35FD5A-7DA5-4DA2-A1F6-86919D616010}"/>
              </a:ext>
            </a:extLst>
          </p:cNvPr>
          <p:cNvSpPr txBox="1"/>
          <p:nvPr/>
        </p:nvSpPr>
        <p:spPr>
          <a:xfrm>
            <a:off x="7124130" y="1772052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Disability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17E6E-F407-4983-8C92-3D291A610ED6}"/>
              </a:ext>
            </a:extLst>
          </p:cNvPr>
          <p:cNvSpPr txBox="1"/>
          <p:nvPr/>
        </p:nvSpPr>
        <p:spPr>
          <a:xfrm>
            <a:off x="7929350" y="2233378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Odds Ratio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954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Areas for Improvement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FE423CA-CC6E-45B7-A93B-9901035871B8}"/>
              </a:ext>
            </a:extLst>
          </p:cNvPr>
          <p:cNvGraphicFramePr>
            <a:graphicFrameLocks noGrp="1"/>
          </p:cNvGraphicFramePr>
          <p:nvPr/>
        </p:nvGraphicFramePr>
        <p:xfrm>
          <a:off x="873457" y="1701649"/>
          <a:ext cx="9212239" cy="405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30606">
                  <a:extLst>
                    <a:ext uri="{9D8B030D-6E8A-4147-A177-3AD203B41FA5}">
                      <a16:colId xmlns:a16="http://schemas.microsoft.com/office/drawing/2014/main" val="1402908315"/>
                    </a:ext>
                  </a:extLst>
                </a:gridCol>
                <a:gridCol w="2103215">
                  <a:extLst>
                    <a:ext uri="{9D8B030D-6E8A-4147-A177-3AD203B41FA5}">
                      <a16:colId xmlns:a16="http://schemas.microsoft.com/office/drawing/2014/main" val="313331899"/>
                    </a:ext>
                  </a:extLst>
                </a:gridCol>
                <a:gridCol w="1078418">
                  <a:extLst>
                    <a:ext uri="{9D8B030D-6E8A-4147-A177-3AD203B41FA5}">
                      <a16:colId xmlns:a16="http://schemas.microsoft.com/office/drawing/2014/main" val="2815464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  <a:p>
                      <a:pPr algn="l"/>
                      <a:r>
                        <a:rPr lang="en-US" sz="2800" dirty="0"/>
                        <a:t>Provider did not...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Disability</a:t>
                      </a:r>
                    </a:p>
                    <a:p>
                      <a:pPr algn="ctr"/>
                      <a:r>
                        <a:rPr lang="en-US" sz="2800" dirty="0"/>
                        <a:t>Odds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Explain in a way I understand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Listen carefully to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Show respect for what I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Make personal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6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Understand my health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7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Spend enough time with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820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89CCA1-D9CB-48FD-9F1F-59E86201F65D}"/>
              </a:ext>
            </a:extLst>
          </p:cNvPr>
          <p:cNvSpPr txBox="1"/>
          <p:nvPr/>
        </p:nvSpPr>
        <p:spPr>
          <a:xfrm>
            <a:off x="873457" y="5757565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Adjusted for age, race, gender, household income, health insurance status,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3EF04-FAD4-4325-9512-5A64C2807FDA}"/>
              </a:ext>
            </a:extLst>
          </p:cNvPr>
          <p:cNvSpPr txBox="1"/>
          <p:nvPr/>
        </p:nvSpPr>
        <p:spPr>
          <a:xfrm>
            <a:off x="8673151" y="5820887"/>
            <a:ext cx="1835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  **p &lt; .01</a:t>
            </a:r>
          </a:p>
          <a:p>
            <a:r>
              <a:rPr lang="en-US" sz="2200" dirty="0">
                <a:solidFill>
                  <a:srgbClr val="000000"/>
                </a:solidFill>
              </a:rPr>
              <a:t>***p &lt; .001</a:t>
            </a:r>
          </a:p>
        </p:txBody>
      </p:sp>
    </p:spTree>
    <p:extLst>
      <p:ext uri="{BB962C8B-B14F-4D97-AF65-F5344CB8AC3E}">
        <p14:creationId xmlns:p14="http://schemas.microsoft.com/office/powerpoint/2010/main" val="388074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063E-253C-4479-9EDE-827ABB4A97D0}"/>
              </a:ext>
            </a:extLst>
          </p:cNvPr>
          <p:cNvSpPr txBox="1"/>
          <p:nvPr/>
        </p:nvSpPr>
        <p:spPr>
          <a:xfrm>
            <a:off x="777922" y="1815152"/>
            <a:ext cx="9420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Self-report, Internet panel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Does not account for the digital divide</a:t>
            </a:r>
          </a:p>
          <a:p>
            <a:endParaRPr lang="en-US" sz="3600" dirty="0">
              <a:solidFill>
                <a:srgbClr val="00040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4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0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063E-253C-4479-9EDE-827ABB4A97D0}"/>
              </a:ext>
            </a:extLst>
          </p:cNvPr>
          <p:cNvSpPr txBox="1"/>
          <p:nvPr/>
        </p:nvSpPr>
        <p:spPr>
          <a:xfrm>
            <a:off x="777922" y="1815152"/>
            <a:ext cx="9420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Self-report, Internet panel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Does not account for the digital divide</a:t>
            </a:r>
          </a:p>
          <a:p>
            <a:endParaRPr lang="en-US" sz="3600" dirty="0">
              <a:solidFill>
                <a:srgbClr val="00040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40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4C8450-ADF9-4049-A155-2D45E9D3D2A0}"/>
              </a:ext>
            </a:extLst>
          </p:cNvPr>
          <p:cNvGraphicFramePr>
            <a:graphicFrameLocks noGrp="1"/>
          </p:cNvGraphicFramePr>
          <p:nvPr/>
        </p:nvGraphicFramePr>
        <p:xfrm>
          <a:off x="1009932" y="3189431"/>
          <a:ext cx="9062115" cy="2499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48114">
                  <a:extLst>
                    <a:ext uri="{9D8B030D-6E8A-4147-A177-3AD203B41FA5}">
                      <a16:colId xmlns:a16="http://schemas.microsoft.com/office/drawing/2014/main" val="1402908315"/>
                    </a:ext>
                  </a:extLst>
                </a:gridCol>
                <a:gridCol w="1711996">
                  <a:extLst>
                    <a:ext uri="{9D8B030D-6E8A-4147-A177-3AD203B41FA5}">
                      <a16:colId xmlns:a16="http://schemas.microsoft.com/office/drawing/2014/main" val="3097887750"/>
                    </a:ext>
                  </a:extLst>
                </a:gridCol>
                <a:gridCol w="1583140">
                  <a:extLst>
                    <a:ext uri="{9D8B030D-6E8A-4147-A177-3AD203B41FA5}">
                      <a16:colId xmlns:a16="http://schemas.microsoft.com/office/drawing/2014/main" val="313331899"/>
                    </a:ext>
                  </a:extLst>
                </a:gridCol>
                <a:gridCol w="818865">
                  <a:extLst>
                    <a:ext uri="{9D8B030D-6E8A-4147-A177-3AD203B41FA5}">
                      <a16:colId xmlns:a16="http://schemas.microsoft.com/office/drawing/2014/main" val="2483748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Disability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No Disability</a:t>
                      </a:r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Smartphone (vs laptop)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60.9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56.4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Dial-up internet (vs cable)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Audio/video quality fair or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36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D74D74-612A-43D6-8CA6-54C9DC86BF4A}"/>
              </a:ext>
            </a:extLst>
          </p:cNvPr>
          <p:cNvSpPr txBox="1"/>
          <p:nvPr/>
        </p:nvSpPr>
        <p:spPr>
          <a:xfrm>
            <a:off x="7001848" y="3661810"/>
            <a:ext cx="11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B8137-E5D0-4EFD-A587-45B7D2C039A8}"/>
              </a:ext>
            </a:extLst>
          </p:cNvPr>
          <p:cNvSpPr txBox="1"/>
          <p:nvPr/>
        </p:nvSpPr>
        <p:spPr>
          <a:xfrm>
            <a:off x="8769233" y="3661811"/>
            <a:ext cx="11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F0C51-61F2-4106-9854-38BDF481FE2D}"/>
              </a:ext>
            </a:extLst>
          </p:cNvPr>
          <p:cNvSpPr txBox="1"/>
          <p:nvPr/>
        </p:nvSpPr>
        <p:spPr>
          <a:xfrm>
            <a:off x="8352976" y="5752016"/>
            <a:ext cx="200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***p &lt; .001</a:t>
            </a:r>
          </a:p>
        </p:txBody>
      </p:sp>
    </p:spTree>
    <p:extLst>
      <p:ext uri="{BB962C8B-B14F-4D97-AF65-F5344CB8AC3E}">
        <p14:creationId xmlns:p14="http://schemas.microsoft.com/office/powerpoint/2010/main" val="37199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063E-253C-4479-9EDE-827ABB4A97D0}"/>
              </a:ext>
            </a:extLst>
          </p:cNvPr>
          <p:cNvSpPr txBox="1"/>
          <p:nvPr/>
        </p:nvSpPr>
        <p:spPr>
          <a:xfrm>
            <a:off x="832513" y="2224585"/>
            <a:ext cx="9420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  <a:hlinkClick r:id="rId3"/>
              </a:rPr>
              <a:t>Kimberly.Phillips@unh.edu</a:t>
            </a:r>
            <a:endParaRPr lang="en-US" sz="3600" dirty="0">
              <a:solidFill>
                <a:srgbClr val="00040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603-862-0060 | Relay 711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40C"/>
              </a:solidFill>
            </a:endParaRPr>
          </a:p>
          <a:p>
            <a:r>
              <a:rPr lang="en-US" sz="3600" i="1" dirty="0">
                <a:solidFill>
                  <a:srgbClr val="00040C"/>
                </a:solidFill>
              </a:rPr>
              <a:t>     	Thank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4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063E-253C-4479-9EDE-827ABB4A97D0}"/>
              </a:ext>
            </a:extLst>
          </p:cNvPr>
          <p:cNvSpPr txBox="1"/>
          <p:nvPr/>
        </p:nvSpPr>
        <p:spPr>
          <a:xfrm>
            <a:off x="777923" y="1815152"/>
            <a:ext cx="5609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People with disabilities experience many barriers to quality health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COVID-19: switch to remote care or telehealth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Equitable access for people with disabilities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40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DCEC6-5B08-4831-BCDF-39AD0A0D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40" y="1403983"/>
            <a:ext cx="3030960" cy="45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063E-253C-4479-9EDE-827ABB4A97D0}"/>
              </a:ext>
            </a:extLst>
          </p:cNvPr>
          <p:cNvSpPr txBox="1"/>
          <p:nvPr/>
        </p:nvSpPr>
        <p:spPr>
          <a:xfrm>
            <a:off x="3259160" y="1802452"/>
            <a:ext cx="6348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040C"/>
                </a:solidFill>
              </a:rPr>
              <a:t>Who is accessing telehealth?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040C"/>
                </a:solidFill>
              </a:rPr>
              <a:t>For which kinds of care?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040C"/>
                </a:solidFill>
              </a:rPr>
              <a:t>Is telehealth working for people with disabilities?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040C"/>
                </a:solidFill>
              </a:rPr>
              <a:t>If not, what can be done to improve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40C"/>
              </a:solidFill>
            </a:endParaRPr>
          </a:p>
        </p:txBody>
      </p: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CF006B21-DDB4-4CD7-B863-E85FAF3C2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894" y="1802452"/>
            <a:ext cx="21551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063E-253C-4479-9EDE-827ABB4A97D0}"/>
              </a:ext>
            </a:extLst>
          </p:cNvPr>
          <p:cNvSpPr txBox="1"/>
          <p:nvPr/>
        </p:nvSpPr>
        <p:spPr>
          <a:xfrm>
            <a:off x="720049" y="1664884"/>
            <a:ext cx="94201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Internet panel survey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40C"/>
                </a:solidFill>
              </a:rPr>
              <a:t>n </a:t>
            </a:r>
            <a:r>
              <a:rPr lang="en-US" sz="3600" dirty="0">
                <a:solidFill>
                  <a:srgbClr val="00040C"/>
                </a:solidFill>
              </a:rPr>
              <a:t>= 13,277, ages 18-64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Previous 6 months (March-August 2020)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40C"/>
                </a:solidFill>
              </a:rPr>
              <a:t>Donelan</a:t>
            </a:r>
            <a:r>
              <a:rPr lang="en-US" sz="3600" dirty="0">
                <a:solidFill>
                  <a:srgbClr val="00040C"/>
                </a:solidFill>
              </a:rPr>
              <a:t> et al., 2019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Frequencies, logistic regression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4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8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Sample Characteristics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063E-253C-4479-9EDE-827ABB4A97D0}"/>
              </a:ext>
            </a:extLst>
          </p:cNvPr>
          <p:cNvSpPr txBox="1"/>
          <p:nvPr/>
        </p:nvSpPr>
        <p:spPr>
          <a:xfrm>
            <a:off x="777922" y="1815152"/>
            <a:ext cx="9420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Quotas based on American Community Survey</a:t>
            </a:r>
          </a:p>
          <a:p>
            <a:pPr lvl="2"/>
            <a:r>
              <a:rPr lang="en-US" sz="3600" dirty="0">
                <a:solidFill>
                  <a:srgbClr val="00040C"/>
                </a:solidFill>
              </a:rPr>
              <a:t>age, race &amp; ethnicity, gender, household income, region</a:t>
            </a:r>
          </a:p>
          <a:p>
            <a:pPr lvl="2"/>
            <a:endParaRPr lang="en-US" sz="3600" dirty="0">
              <a:solidFill>
                <a:srgbClr val="00040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40C"/>
                </a:solidFill>
              </a:rPr>
              <a:t>People with disabilities (</a:t>
            </a:r>
            <a:r>
              <a:rPr lang="en-US" sz="3600" i="1" dirty="0">
                <a:solidFill>
                  <a:srgbClr val="00040C"/>
                </a:solidFill>
              </a:rPr>
              <a:t>n</a:t>
            </a:r>
            <a:r>
              <a:rPr lang="en-US" sz="3600" dirty="0">
                <a:solidFill>
                  <a:srgbClr val="00040C"/>
                </a:solidFill>
              </a:rPr>
              <a:t> = 3,880, 29.2%)</a:t>
            </a:r>
          </a:p>
          <a:p>
            <a:pPr lvl="2"/>
            <a:r>
              <a:rPr lang="en-US" sz="3600" dirty="0">
                <a:solidFill>
                  <a:srgbClr val="00040C"/>
                </a:solidFill>
              </a:rPr>
              <a:t>younger, more diverse, lower income</a:t>
            </a:r>
          </a:p>
        </p:txBody>
      </p:sp>
    </p:spTree>
    <p:extLst>
      <p:ext uri="{BB962C8B-B14F-4D97-AF65-F5344CB8AC3E}">
        <p14:creationId xmlns:p14="http://schemas.microsoft.com/office/powerpoint/2010/main" val="130439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Telehealth Utilization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FE423CA-CC6E-45B7-A93B-990103587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31389"/>
              </p:ext>
            </p:extLst>
          </p:nvPr>
        </p:nvGraphicFramePr>
        <p:xfrm>
          <a:off x="1412542" y="2165974"/>
          <a:ext cx="8673155" cy="2499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1780">
                  <a:extLst>
                    <a:ext uri="{9D8B030D-6E8A-4147-A177-3AD203B41FA5}">
                      <a16:colId xmlns:a16="http://schemas.microsoft.com/office/drawing/2014/main" val="1402908315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313331899"/>
                    </a:ext>
                  </a:extLst>
                </a:gridCol>
                <a:gridCol w="372340">
                  <a:extLst>
                    <a:ext uri="{9D8B030D-6E8A-4147-A177-3AD203B41FA5}">
                      <a16:colId xmlns:a16="http://schemas.microsoft.com/office/drawing/2014/main" val="2880667569"/>
                    </a:ext>
                  </a:extLst>
                </a:gridCol>
                <a:gridCol w="1183504">
                  <a:extLst>
                    <a:ext uri="{9D8B030D-6E8A-4147-A177-3AD203B41FA5}">
                      <a16:colId xmlns:a16="http://schemas.microsoft.com/office/drawing/2014/main" val="36076185"/>
                    </a:ext>
                  </a:extLst>
                </a:gridCol>
                <a:gridCol w="1132766">
                  <a:extLst>
                    <a:ext uri="{9D8B030D-6E8A-4147-A177-3AD203B41FA5}">
                      <a16:colId xmlns:a16="http://schemas.microsoft.com/office/drawing/2014/main" val="2815464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Percent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Any telehealth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66.1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2.3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Any remote primary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51.2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Any remote mental 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38.3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3.4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36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89CCA1-D9CB-48FD-9F1F-59E86201F65D}"/>
              </a:ext>
            </a:extLst>
          </p:cNvPr>
          <p:cNvSpPr txBox="1"/>
          <p:nvPr/>
        </p:nvSpPr>
        <p:spPr>
          <a:xfrm>
            <a:off x="1412542" y="4816443"/>
            <a:ext cx="736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Adjusted for age, race, gender, household income, health insurance status,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3EF04-FAD4-4325-9512-5A64C2807FDA}"/>
              </a:ext>
            </a:extLst>
          </p:cNvPr>
          <p:cNvSpPr txBox="1"/>
          <p:nvPr/>
        </p:nvSpPr>
        <p:spPr>
          <a:xfrm>
            <a:off x="1412542" y="5621427"/>
            <a:ext cx="1835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***p &lt; .001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35F69-6C71-4C00-A686-EAAD281FE438}"/>
              </a:ext>
            </a:extLst>
          </p:cNvPr>
          <p:cNvSpPr txBox="1"/>
          <p:nvPr/>
        </p:nvSpPr>
        <p:spPr>
          <a:xfrm>
            <a:off x="7130955" y="2117728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Disability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E831C-6E16-4424-90A8-574AD8AD7932}"/>
              </a:ext>
            </a:extLst>
          </p:cNvPr>
          <p:cNvSpPr txBox="1"/>
          <p:nvPr/>
        </p:nvSpPr>
        <p:spPr>
          <a:xfrm>
            <a:off x="7936175" y="2592702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Odds Ratio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54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How COVID Affected Use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FE423CA-CC6E-45B7-A93B-990103587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93180"/>
              </p:ext>
            </p:extLst>
          </p:nvPr>
        </p:nvGraphicFramePr>
        <p:xfrm>
          <a:off x="1255594" y="2392680"/>
          <a:ext cx="8666329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62316">
                  <a:extLst>
                    <a:ext uri="{9D8B030D-6E8A-4147-A177-3AD203B41FA5}">
                      <a16:colId xmlns:a16="http://schemas.microsoft.com/office/drawing/2014/main" val="1402908315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097887750"/>
                    </a:ext>
                  </a:extLst>
                </a:gridCol>
                <a:gridCol w="2210937">
                  <a:extLst>
                    <a:ext uri="{9D8B030D-6E8A-4147-A177-3AD203B41FA5}">
                      <a16:colId xmlns:a16="http://schemas.microsoft.com/office/drawing/2014/main" val="313331899"/>
                    </a:ext>
                  </a:extLst>
                </a:gridCol>
                <a:gridCol w="805219">
                  <a:extLst>
                    <a:ext uri="{9D8B030D-6E8A-4147-A177-3AD203B41FA5}">
                      <a16:colId xmlns:a16="http://schemas.microsoft.com/office/drawing/2014/main" val="2815464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Disability</a:t>
                      </a:r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No Disability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Stay-at-home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Didn’t want go to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Remote visit sooner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64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89CCA1-D9CB-48FD-9F1F-59E86201F65D}"/>
              </a:ext>
            </a:extLst>
          </p:cNvPr>
          <p:cNvSpPr txBox="1"/>
          <p:nvPr/>
        </p:nvSpPr>
        <p:spPr>
          <a:xfrm>
            <a:off x="6619164" y="5353423"/>
            <a:ext cx="352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***p &lt; .001; **p &lt; .01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5367C-3577-4E2B-B5B0-A7271A44E5BC}"/>
              </a:ext>
            </a:extLst>
          </p:cNvPr>
          <p:cNvSpPr txBox="1"/>
          <p:nvPr/>
        </p:nvSpPr>
        <p:spPr>
          <a:xfrm>
            <a:off x="6237027" y="2800777"/>
            <a:ext cx="11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BEB8F-EA14-41AA-AFD9-01EE2D292770}"/>
              </a:ext>
            </a:extLst>
          </p:cNvPr>
          <p:cNvSpPr txBox="1"/>
          <p:nvPr/>
        </p:nvSpPr>
        <p:spPr>
          <a:xfrm>
            <a:off x="8614011" y="2800777"/>
            <a:ext cx="11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4009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Patient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9CCA1-D9CB-48FD-9F1F-59E86201F65D}"/>
              </a:ext>
            </a:extLst>
          </p:cNvPr>
          <p:cNvSpPr txBox="1"/>
          <p:nvPr/>
        </p:nvSpPr>
        <p:spPr>
          <a:xfrm>
            <a:off x="1248766" y="4816443"/>
            <a:ext cx="736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Adjusted for age, race, gender, household income, health insurance status,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3EF04-FAD4-4325-9512-5A64C2807FDA}"/>
              </a:ext>
            </a:extLst>
          </p:cNvPr>
          <p:cNvSpPr txBox="1"/>
          <p:nvPr/>
        </p:nvSpPr>
        <p:spPr>
          <a:xfrm>
            <a:off x="1248766" y="5621427"/>
            <a:ext cx="1835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***p &lt; .001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7EAEE39-8BB9-42D5-A188-81AF3ACF2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67949"/>
              </p:ext>
            </p:extLst>
          </p:nvPr>
        </p:nvGraphicFramePr>
        <p:xfrm>
          <a:off x="1255594" y="2239674"/>
          <a:ext cx="8673155" cy="2499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1780">
                  <a:extLst>
                    <a:ext uri="{9D8B030D-6E8A-4147-A177-3AD203B41FA5}">
                      <a16:colId xmlns:a16="http://schemas.microsoft.com/office/drawing/2014/main" val="1402908315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313331899"/>
                    </a:ext>
                  </a:extLst>
                </a:gridCol>
                <a:gridCol w="372340">
                  <a:extLst>
                    <a:ext uri="{9D8B030D-6E8A-4147-A177-3AD203B41FA5}">
                      <a16:colId xmlns:a16="http://schemas.microsoft.com/office/drawing/2014/main" val="2880667569"/>
                    </a:ext>
                  </a:extLst>
                </a:gridCol>
                <a:gridCol w="1183504">
                  <a:extLst>
                    <a:ext uri="{9D8B030D-6E8A-4147-A177-3AD203B41FA5}">
                      <a16:colId xmlns:a16="http://schemas.microsoft.com/office/drawing/2014/main" val="36076185"/>
                    </a:ext>
                  </a:extLst>
                </a:gridCol>
                <a:gridCol w="1132766">
                  <a:extLst>
                    <a:ext uri="{9D8B030D-6E8A-4147-A177-3AD203B41FA5}">
                      <a16:colId xmlns:a16="http://schemas.microsoft.com/office/drawing/2014/main" val="2815464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Percent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Overall quality fair or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10.1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Lack confidence in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12.7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Not recommend telehealth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17.3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36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7B6AB2-CE30-4FBA-B1FC-9685F4017DAF}"/>
              </a:ext>
            </a:extLst>
          </p:cNvPr>
          <p:cNvSpPr txBox="1"/>
          <p:nvPr/>
        </p:nvSpPr>
        <p:spPr>
          <a:xfrm>
            <a:off x="7130955" y="2199616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Disability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B8E1A-7E10-41FC-99B6-D9FE01B8150E}"/>
              </a:ext>
            </a:extLst>
          </p:cNvPr>
          <p:cNvSpPr txBox="1"/>
          <p:nvPr/>
        </p:nvSpPr>
        <p:spPr>
          <a:xfrm>
            <a:off x="7936175" y="2674590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Odds Ratio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57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047A-9652-42F7-9A4F-335AF7E3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391802"/>
            <a:ext cx="9559659" cy="1107715"/>
          </a:xfrm>
        </p:spPr>
        <p:txBody>
          <a:bodyPr/>
          <a:lstStyle/>
          <a:p>
            <a:r>
              <a:rPr lang="en-US" dirty="0"/>
              <a:t>Primary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9CCA1-D9CB-48FD-9F1F-59E86201F65D}"/>
              </a:ext>
            </a:extLst>
          </p:cNvPr>
          <p:cNvSpPr txBox="1"/>
          <p:nvPr/>
        </p:nvSpPr>
        <p:spPr>
          <a:xfrm>
            <a:off x="1412542" y="4816443"/>
            <a:ext cx="736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Adjusted for age, race, gender, household income, health insurance status,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3EF04-FAD4-4325-9512-5A64C2807FDA}"/>
              </a:ext>
            </a:extLst>
          </p:cNvPr>
          <p:cNvSpPr txBox="1"/>
          <p:nvPr/>
        </p:nvSpPr>
        <p:spPr>
          <a:xfrm>
            <a:off x="1412542" y="5621427"/>
            <a:ext cx="1835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***p &lt; .001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34849BE-24BD-4999-A5BB-0AA728898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89792"/>
              </p:ext>
            </p:extLst>
          </p:nvPr>
        </p:nvGraphicFramePr>
        <p:xfrm>
          <a:off x="1412542" y="1649220"/>
          <a:ext cx="8673155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1780">
                  <a:extLst>
                    <a:ext uri="{9D8B030D-6E8A-4147-A177-3AD203B41FA5}">
                      <a16:colId xmlns:a16="http://schemas.microsoft.com/office/drawing/2014/main" val="1402908315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313331899"/>
                    </a:ext>
                  </a:extLst>
                </a:gridCol>
                <a:gridCol w="372340">
                  <a:extLst>
                    <a:ext uri="{9D8B030D-6E8A-4147-A177-3AD203B41FA5}">
                      <a16:colId xmlns:a16="http://schemas.microsoft.com/office/drawing/2014/main" val="2880667569"/>
                    </a:ext>
                  </a:extLst>
                </a:gridCol>
                <a:gridCol w="1183504">
                  <a:extLst>
                    <a:ext uri="{9D8B030D-6E8A-4147-A177-3AD203B41FA5}">
                      <a16:colId xmlns:a16="http://schemas.microsoft.com/office/drawing/2014/main" val="36076185"/>
                    </a:ext>
                  </a:extLst>
                </a:gridCol>
                <a:gridCol w="1132766">
                  <a:extLst>
                    <a:ext uri="{9D8B030D-6E8A-4147-A177-3AD203B41FA5}">
                      <a16:colId xmlns:a16="http://schemas.microsoft.com/office/drawing/2014/main" val="2815464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Percent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Overall quality fair or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10.0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Lack confidence in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11.8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Not recommend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10.7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1.8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7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Not recommend telehealth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16.1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1.3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36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54F95C-2EBE-4F57-B888-C92CC4FF828D}"/>
              </a:ext>
            </a:extLst>
          </p:cNvPr>
          <p:cNvSpPr txBox="1"/>
          <p:nvPr/>
        </p:nvSpPr>
        <p:spPr>
          <a:xfrm>
            <a:off x="7124130" y="1621924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Disability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CC216-DD6B-4FD2-A6FA-02F4E5F16C18}"/>
              </a:ext>
            </a:extLst>
          </p:cNvPr>
          <p:cNvSpPr txBox="1"/>
          <p:nvPr/>
        </p:nvSpPr>
        <p:spPr>
          <a:xfrm>
            <a:off x="7929350" y="2083250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Odds Ratio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6489191"/>
      </p:ext>
    </p:extLst>
  </p:cSld>
  <p:clrMapOvr>
    <a:masterClrMapping/>
  </p:clrMapOvr>
</p:sld>
</file>

<file path=ppt/theme/theme1.xml><?xml version="1.0" encoding="utf-8"?>
<a:theme xmlns:a="http://schemas.openxmlformats.org/drawingml/2006/main" name="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0E61D24A-462F-461D-813C-5A1FF984039E}"/>
    </a:ext>
  </a:extLst>
</a:theme>
</file>

<file path=ppt/theme/theme2.xml><?xml version="1.0" encoding="utf-8"?>
<a:theme xmlns:a="http://schemas.openxmlformats.org/drawingml/2006/main" name="3_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91639ECA-EE86-415F-BFEE-A8E54237E5AB}"/>
    </a:ext>
  </a:extLst>
</a:theme>
</file>

<file path=ppt/theme/theme3.xml><?xml version="1.0" encoding="utf-8"?>
<a:theme xmlns:a="http://schemas.openxmlformats.org/drawingml/2006/main" name="2_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6F767406-DB67-4962-A125-787E6FD69B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A6C756-23FB-42C1-B974-B02D516FA95A}"/>
</file>

<file path=customXml/itemProps2.xml><?xml version="1.0" encoding="utf-8"?>
<ds:datastoreItem xmlns:ds="http://schemas.openxmlformats.org/officeDocument/2006/customXml" ds:itemID="{55F3AE54-E525-407A-9473-4F14C43EA8FD}">
  <ds:schemaRefs>
    <ds:schemaRef ds:uri="http://schemas.microsoft.com/office/2006/metadata/properties"/>
    <ds:schemaRef ds:uri="http://purl.org/dc/dcmitype/"/>
    <ds:schemaRef ds:uri="af1aecce-9966-48e2-adf8-ad84ee7f2c0f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D5A9C1-89C8-4876-9660-866F4774C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556</Words>
  <Application>Microsoft Office PowerPoint</Application>
  <PresentationFormat>Widescreen</PresentationFormat>
  <Paragraphs>195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Segoe UI</vt:lpstr>
      <vt:lpstr>Source Sans Pro</vt:lpstr>
      <vt:lpstr>Source Sans Pro Light</vt:lpstr>
      <vt:lpstr>IOD General Theme 2020</vt:lpstr>
      <vt:lpstr>3_IOD General Theme 2020</vt:lpstr>
      <vt:lpstr>2_IOD General Theme 2020</vt:lpstr>
      <vt:lpstr>Telehealth experiences of adults with and without disabilities during COVID-19</vt:lpstr>
      <vt:lpstr>Background</vt:lpstr>
      <vt:lpstr>Research Questions</vt:lpstr>
      <vt:lpstr>Methods</vt:lpstr>
      <vt:lpstr>Sample Characteristics</vt:lpstr>
      <vt:lpstr>Telehealth Utilization</vt:lpstr>
      <vt:lpstr>How COVID Affected Use</vt:lpstr>
      <vt:lpstr>Patient Experience</vt:lpstr>
      <vt:lpstr>Primary Care</vt:lpstr>
      <vt:lpstr>Mental Health Care</vt:lpstr>
      <vt:lpstr>Areas for Improvement</vt:lpstr>
      <vt:lpstr>Limitations</vt:lpstr>
      <vt:lpstr>Limitations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Filanoski, Kate</dc:creator>
  <cp:lastModifiedBy>Phillips, Kimberly</cp:lastModifiedBy>
  <cp:revision>103</cp:revision>
  <dcterms:created xsi:type="dcterms:W3CDTF">2020-09-03T15:55:14Z</dcterms:created>
  <dcterms:modified xsi:type="dcterms:W3CDTF">2021-02-01T18:55:02Z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</Properties>
</file>