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13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19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8.xml" ContentType="application/vnd.openxmlformats-officedocument.presentationml.notesSlide+xml"/>
  <Override PartName="/ppt/slideLayouts/slideLayout5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charts/colors1.xml" ContentType="application/vnd.ms-office.chartcolorstyl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charts/chart1.xml" ContentType="application/vnd.openxmlformats-officedocument.drawingml.chart+xml"/>
  <Override PartName="/ppt/charts/style1.xml" ContentType="application/vnd.ms-office.chartstyl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26"/>
  </p:notesMasterIdLst>
  <p:handoutMasterIdLst>
    <p:handoutMasterId r:id="rId27"/>
  </p:handoutMasterIdLst>
  <p:sldIdLst>
    <p:sldId id="415" r:id="rId2"/>
    <p:sldId id="322" r:id="rId3"/>
    <p:sldId id="420" r:id="rId4"/>
    <p:sldId id="421" r:id="rId5"/>
    <p:sldId id="422" r:id="rId6"/>
    <p:sldId id="423" r:id="rId7"/>
    <p:sldId id="417" r:id="rId8"/>
    <p:sldId id="418" r:id="rId9"/>
    <p:sldId id="419" r:id="rId10"/>
    <p:sldId id="327" r:id="rId11"/>
    <p:sldId id="365" r:id="rId12"/>
    <p:sldId id="413" r:id="rId13"/>
    <p:sldId id="414" r:id="rId14"/>
    <p:sldId id="406" r:id="rId15"/>
    <p:sldId id="408" r:id="rId16"/>
    <p:sldId id="407" r:id="rId17"/>
    <p:sldId id="409" r:id="rId18"/>
    <p:sldId id="428" r:id="rId19"/>
    <p:sldId id="363" r:id="rId20"/>
    <p:sldId id="395" r:id="rId21"/>
    <p:sldId id="429" r:id="rId22"/>
    <p:sldId id="376" r:id="rId23"/>
    <p:sldId id="360" r:id="rId24"/>
    <p:sldId id="430" r:id="rId2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CF85"/>
    <a:srgbClr val="E37857"/>
    <a:srgbClr val="47A5F3"/>
    <a:srgbClr val="A780DA"/>
    <a:srgbClr val="D75D01"/>
    <a:srgbClr val="FFC000"/>
    <a:srgbClr val="375F92"/>
    <a:srgbClr val="558ED5"/>
    <a:srgbClr val="17375E"/>
    <a:srgbClr val="8CCD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84099" autoAdjust="0"/>
  </p:normalViewPr>
  <p:slideViewPr>
    <p:cSldViewPr>
      <p:cViewPr varScale="1">
        <p:scale>
          <a:sx n="69" d="100"/>
          <a:sy n="69" d="100"/>
        </p:scale>
        <p:origin x="176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2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Chart%20in%20Microsoft%20PowerPoint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7255438235959173E-2"/>
          <c:y val="0.12353567167740397"/>
          <c:w val="0.89661964199907918"/>
          <c:h val="0.68970069620477759"/>
        </c:manualLayout>
      </c:layout>
      <c:lineChart>
        <c:grouping val="standard"/>
        <c:varyColors val="0"/>
        <c:ser>
          <c:idx val="1"/>
          <c:order val="0"/>
          <c:tx>
            <c:v>Mean</c:v>
          </c:tx>
          <c:spPr>
            <a:ln w="38100" cap="rnd">
              <a:solidFill>
                <a:srgbClr val="A780DA"/>
              </a:solidFill>
              <a:round/>
            </a:ln>
            <a:effectLst/>
          </c:spPr>
          <c:marker>
            <c:symbol val="none"/>
          </c:marker>
          <c:cat>
            <c:strRef>
              <c:f>'[Chart in Microsoft PowerPoint]Sheet1'!$B$4:$AO$4</c:f>
              <c:strCache>
                <c:ptCount val="40"/>
                <c:pt idx="0">
                  <c:v>2006 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2007 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  <c:pt idx="8">
                  <c:v>2008 Q1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2009 Q1</c:v>
                </c:pt>
                <c:pt idx="13">
                  <c:v>Q2</c:v>
                </c:pt>
                <c:pt idx="14">
                  <c:v>Q3</c:v>
                </c:pt>
                <c:pt idx="15">
                  <c:v>Q4</c:v>
                </c:pt>
                <c:pt idx="16">
                  <c:v>2010 Q1</c:v>
                </c:pt>
                <c:pt idx="17">
                  <c:v>Q2</c:v>
                </c:pt>
                <c:pt idx="18">
                  <c:v>Q3</c:v>
                </c:pt>
                <c:pt idx="19">
                  <c:v>Q4</c:v>
                </c:pt>
                <c:pt idx="20">
                  <c:v>2011 Q1</c:v>
                </c:pt>
                <c:pt idx="21">
                  <c:v>Q2</c:v>
                </c:pt>
                <c:pt idx="22">
                  <c:v>Q3</c:v>
                </c:pt>
                <c:pt idx="23">
                  <c:v>Q4</c:v>
                </c:pt>
                <c:pt idx="24">
                  <c:v>2012 Q1</c:v>
                </c:pt>
                <c:pt idx="25">
                  <c:v>Q2</c:v>
                </c:pt>
                <c:pt idx="26">
                  <c:v>Q3</c:v>
                </c:pt>
                <c:pt idx="27">
                  <c:v>Q4</c:v>
                </c:pt>
                <c:pt idx="28">
                  <c:v>2013 Q1</c:v>
                </c:pt>
                <c:pt idx="29">
                  <c:v>Q2</c:v>
                </c:pt>
                <c:pt idx="30">
                  <c:v>Q3</c:v>
                </c:pt>
                <c:pt idx="31">
                  <c:v>Q4</c:v>
                </c:pt>
                <c:pt idx="32">
                  <c:v>2014 Q1</c:v>
                </c:pt>
                <c:pt idx="33">
                  <c:v>Q2</c:v>
                </c:pt>
                <c:pt idx="34">
                  <c:v>Q3</c:v>
                </c:pt>
                <c:pt idx="35">
                  <c:v>Q4</c:v>
                </c:pt>
                <c:pt idx="36">
                  <c:v>2015 Q1</c:v>
                </c:pt>
                <c:pt idx="37">
                  <c:v>Q2</c:v>
                </c:pt>
                <c:pt idx="38">
                  <c:v>Q3</c:v>
                </c:pt>
                <c:pt idx="39">
                  <c:v>Q4</c:v>
                </c:pt>
              </c:strCache>
            </c:strRef>
          </c:cat>
          <c:val>
            <c:numRef>
              <c:f>'[Chart in Microsoft PowerPoint]Sheet1'!$B$2:$AO$2</c:f>
              <c:numCache>
                <c:formatCode>General</c:formatCode>
                <c:ptCount val="40"/>
                <c:pt idx="0">
                  <c:v>59</c:v>
                </c:pt>
                <c:pt idx="1">
                  <c:v>57</c:v>
                </c:pt>
                <c:pt idx="2">
                  <c:v>56</c:v>
                </c:pt>
                <c:pt idx="3">
                  <c:v>59</c:v>
                </c:pt>
                <c:pt idx="4">
                  <c:v>75</c:v>
                </c:pt>
                <c:pt idx="5">
                  <c:v>71</c:v>
                </c:pt>
                <c:pt idx="6">
                  <c:v>73</c:v>
                </c:pt>
                <c:pt idx="7">
                  <c:v>71</c:v>
                </c:pt>
                <c:pt idx="8">
                  <c:v>78</c:v>
                </c:pt>
                <c:pt idx="9">
                  <c:v>77</c:v>
                </c:pt>
                <c:pt idx="10">
                  <c:v>69</c:v>
                </c:pt>
                <c:pt idx="11">
                  <c:v>74</c:v>
                </c:pt>
                <c:pt idx="12">
                  <c:v>60</c:v>
                </c:pt>
                <c:pt idx="13">
                  <c:v>61</c:v>
                </c:pt>
                <c:pt idx="14">
                  <c:v>61</c:v>
                </c:pt>
                <c:pt idx="15">
                  <c:v>62</c:v>
                </c:pt>
                <c:pt idx="16">
                  <c:v>86</c:v>
                </c:pt>
                <c:pt idx="17">
                  <c:v>83</c:v>
                </c:pt>
                <c:pt idx="18">
                  <c:v>82</c:v>
                </c:pt>
                <c:pt idx="19">
                  <c:v>83</c:v>
                </c:pt>
                <c:pt idx="20">
                  <c:v>70</c:v>
                </c:pt>
                <c:pt idx="21">
                  <c:v>69</c:v>
                </c:pt>
                <c:pt idx="22">
                  <c:v>67</c:v>
                </c:pt>
                <c:pt idx="23">
                  <c:v>68</c:v>
                </c:pt>
                <c:pt idx="24">
                  <c:v>82</c:v>
                </c:pt>
                <c:pt idx="25">
                  <c:v>79</c:v>
                </c:pt>
                <c:pt idx="26">
                  <c:v>79</c:v>
                </c:pt>
                <c:pt idx="27">
                  <c:v>77</c:v>
                </c:pt>
                <c:pt idx="28">
                  <c:v>80</c:v>
                </c:pt>
                <c:pt idx="29">
                  <c:v>79</c:v>
                </c:pt>
                <c:pt idx="30">
                  <c:v>78</c:v>
                </c:pt>
                <c:pt idx="31">
                  <c:v>78</c:v>
                </c:pt>
                <c:pt idx="32">
                  <c:v>85</c:v>
                </c:pt>
                <c:pt idx="33">
                  <c:v>84</c:v>
                </c:pt>
                <c:pt idx="34">
                  <c:v>85</c:v>
                </c:pt>
                <c:pt idx="35">
                  <c:v>83</c:v>
                </c:pt>
                <c:pt idx="36">
                  <c:v>101</c:v>
                </c:pt>
                <c:pt idx="37">
                  <c:v>98</c:v>
                </c:pt>
                <c:pt idx="38">
                  <c:v>97</c:v>
                </c:pt>
                <c:pt idx="39">
                  <c:v>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B20-45B0-9F96-61FB2384274A}"/>
            </c:ext>
          </c:extLst>
        </c:ser>
        <c:ser>
          <c:idx val="2"/>
          <c:order val="1"/>
          <c:tx>
            <c:v>Median</c:v>
          </c:tx>
          <c:spPr>
            <a:ln w="38100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strRef>
              <c:f>'[Chart in Microsoft PowerPoint]Sheet1'!$B$4:$AO$4</c:f>
              <c:strCache>
                <c:ptCount val="40"/>
                <c:pt idx="0">
                  <c:v>2006 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2007 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  <c:pt idx="8">
                  <c:v>2008 Q1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2009 Q1</c:v>
                </c:pt>
                <c:pt idx="13">
                  <c:v>Q2</c:v>
                </c:pt>
                <c:pt idx="14">
                  <c:v>Q3</c:v>
                </c:pt>
                <c:pt idx="15">
                  <c:v>Q4</c:v>
                </c:pt>
                <c:pt idx="16">
                  <c:v>2010 Q1</c:v>
                </c:pt>
                <c:pt idx="17">
                  <c:v>Q2</c:v>
                </c:pt>
                <c:pt idx="18">
                  <c:v>Q3</c:v>
                </c:pt>
                <c:pt idx="19">
                  <c:v>Q4</c:v>
                </c:pt>
                <c:pt idx="20">
                  <c:v>2011 Q1</c:v>
                </c:pt>
                <c:pt idx="21">
                  <c:v>Q2</c:v>
                </c:pt>
                <c:pt idx="22">
                  <c:v>Q3</c:v>
                </c:pt>
                <c:pt idx="23">
                  <c:v>Q4</c:v>
                </c:pt>
                <c:pt idx="24">
                  <c:v>2012 Q1</c:v>
                </c:pt>
                <c:pt idx="25">
                  <c:v>Q2</c:v>
                </c:pt>
                <c:pt idx="26">
                  <c:v>Q3</c:v>
                </c:pt>
                <c:pt idx="27">
                  <c:v>Q4</c:v>
                </c:pt>
                <c:pt idx="28">
                  <c:v>2013 Q1</c:v>
                </c:pt>
                <c:pt idx="29">
                  <c:v>Q2</c:v>
                </c:pt>
                <c:pt idx="30">
                  <c:v>Q3</c:v>
                </c:pt>
                <c:pt idx="31">
                  <c:v>Q4</c:v>
                </c:pt>
                <c:pt idx="32">
                  <c:v>2014 Q1</c:v>
                </c:pt>
                <c:pt idx="33">
                  <c:v>Q2</c:v>
                </c:pt>
                <c:pt idx="34">
                  <c:v>Q3</c:v>
                </c:pt>
                <c:pt idx="35">
                  <c:v>Q4</c:v>
                </c:pt>
                <c:pt idx="36">
                  <c:v>2015 Q1</c:v>
                </c:pt>
                <c:pt idx="37">
                  <c:v>Q2</c:v>
                </c:pt>
                <c:pt idx="38">
                  <c:v>Q3</c:v>
                </c:pt>
                <c:pt idx="39">
                  <c:v>Q4</c:v>
                </c:pt>
              </c:strCache>
            </c:strRef>
          </c:cat>
          <c:val>
            <c:numRef>
              <c:f>'[Chart in Microsoft PowerPoint]Sheet1'!$B$3:$AO$3</c:f>
              <c:numCache>
                <c:formatCode>General</c:formatCode>
                <c:ptCount val="40"/>
                <c:pt idx="0">
                  <c:v>48</c:v>
                </c:pt>
                <c:pt idx="1">
                  <c:v>45</c:v>
                </c:pt>
                <c:pt idx="2">
                  <c:v>45</c:v>
                </c:pt>
                <c:pt idx="3">
                  <c:v>46</c:v>
                </c:pt>
                <c:pt idx="4">
                  <c:v>60</c:v>
                </c:pt>
                <c:pt idx="5">
                  <c:v>59</c:v>
                </c:pt>
                <c:pt idx="6">
                  <c:v>58</c:v>
                </c:pt>
                <c:pt idx="7">
                  <c:v>56</c:v>
                </c:pt>
                <c:pt idx="8">
                  <c:v>65</c:v>
                </c:pt>
                <c:pt idx="9">
                  <c:v>62</c:v>
                </c:pt>
                <c:pt idx="10">
                  <c:v>64</c:v>
                </c:pt>
                <c:pt idx="11">
                  <c:v>69</c:v>
                </c:pt>
                <c:pt idx="12">
                  <c:v>56</c:v>
                </c:pt>
                <c:pt idx="13">
                  <c:v>55</c:v>
                </c:pt>
                <c:pt idx="14">
                  <c:v>57</c:v>
                </c:pt>
                <c:pt idx="15">
                  <c:v>56</c:v>
                </c:pt>
                <c:pt idx="16">
                  <c:v>81</c:v>
                </c:pt>
                <c:pt idx="17">
                  <c:v>78</c:v>
                </c:pt>
                <c:pt idx="18">
                  <c:v>77</c:v>
                </c:pt>
                <c:pt idx="19">
                  <c:v>78</c:v>
                </c:pt>
                <c:pt idx="20">
                  <c:v>65</c:v>
                </c:pt>
                <c:pt idx="21">
                  <c:v>64</c:v>
                </c:pt>
                <c:pt idx="22">
                  <c:v>62</c:v>
                </c:pt>
                <c:pt idx="23">
                  <c:v>63</c:v>
                </c:pt>
                <c:pt idx="24">
                  <c:v>76</c:v>
                </c:pt>
                <c:pt idx="25">
                  <c:v>74</c:v>
                </c:pt>
                <c:pt idx="26">
                  <c:v>73</c:v>
                </c:pt>
                <c:pt idx="27">
                  <c:v>72</c:v>
                </c:pt>
                <c:pt idx="28">
                  <c:v>74</c:v>
                </c:pt>
                <c:pt idx="29">
                  <c:v>74</c:v>
                </c:pt>
                <c:pt idx="30">
                  <c:v>73</c:v>
                </c:pt>
                <c:pt idx="31">
                  <c:v>72</c:v>
                </c:pt>
                <c:pt idx="32">
                  <c:v>79</c:v>
                </c:pt>
                <c:pt idx="33">
                  <c:v>78</c:v>
                </c:pt>
                <c:pt idx="34">
                  <c:v>79</c:v>
                </c:pt>
                <c:pt idx="35">
                  <c:v>77</c:v>
                </c:pt>
                <c:pt idx="36">
                  <c:v>95</c:v>
                </c:pt>
                <c:pt idx="37">
                  <c:v>92</c:v>
                </c:pt>
                <c:pt idx="38">
                  <c:v>91</c:v>
                </c:pt>
                <c:pt idx="39">
                  <c:v>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B20-45B0-9F96-61FB238427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4724424"/>
        <c:axId val="154724816"/>
      </c:lineChart>
      <c:catAx>
        <c:axId val="15472442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Year and Quarter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39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4724816"/>
        <c:crosses val="autoZero"/>
        <c:auto val="1"/>
        <c:lblAlgn val="ctr"/>
        <c:lblOffset val="100"/>
        <c:noMultiLvlLbl val="0"/>
      </c:catAx>
      <c:valAx>
        <c:axId val="154724816"/>
        <c:scaling>
          <c:orientation val="minMax"/>
          <c:max val="110"/>
        </c:scaling>
        <c:delete val="0"/>
        <c:axPos val="l"/>
        <c:majorGridlines>
          <c:spPr>
            <a:ln w="9525" cap="flat" cmpd="sng" algn="ctr">
              <a:solidFill>
                <a:schemeClr val="accent4">
                  <a:lumMod val="40000"/>
                  <a:lumOff val="6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Time in Minutes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472442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41008879786703201"/>
          <c:y val="0.70494949494949499"/>
          <c:w val="0.20260240276309793"/>
          <c:h val="4.142129961027599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aseline="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576022085321135"/>
          <c:y val="4.3247398438125681E-2"/>
          <c:w val="0.66006149156927552"/>
          <c:h val="0.6948915558410403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Family module</c:v>
                </c:pt>
              </c:strCache>
            </c:strRef>
          </c:tx>
          <c:spPr>
            <a:ln w="44450"/>
          </c:spPr>
          <c:marker>
            <c:symbol val="none"/>
          </c:marker>
          <c:cat>
            <c:numRef>
              <c:f>Sheet1!$A$2:$A$20</c:f>
              <c:numCache>
                <c:formatCode>General</c:formatCode>
                <c:ptCount val="19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</c:numCache>
            </c:numRef>
          </c:cat>
          <c:val>
            <c:numRef>
              <c:f>Sheet1!$B$2:$B$20</c:f>
              <c:numCache>
                <c:formatCode>General</c:formatCode>
                <c:ptCount val="19"/>
                <c:pt idx="0">
                  <c:v>90.3</c:v>
                </c:pt>
                <c:pt idx="1">
                  <c:v>88.2</c:v>
                </c:pt>
                <c:pt idx="2">
                  <c:v>86.1</c:v>
                </c:pt>
                <c:pt idx="3">
                  <c:v>87.3</c:v>
                </c:pt>
                <c:pt idx="4">
                  <c:v>87.6</c:v>
                </c:pt>
                <c:pt idx="5">
                  <c:v>88.1</c:v>
                </c:pt>
                <c:pt idx="6">
                  <c:v>87.9</c:v>
                </c:pt>
                <c:pt idx="7">
                  <c:v>86.5</c:v>
                </c:pt>
                <c:pt idx="8">
                  <c:v>86.1</c:v>
                </c:pt>
                <c:pt idx="9">
                  <c:v>87</c:v>
                </c:pt>
                <c:pt idx="10">
                  <c:v>86.6</c:v>
                </c:pt>
                <c:pt idx="11">
                  <c:v>84.5</c:v>
                </c:pt>
                <c:pt idx="12">
                  <c:v>81.599999999999994</c:v>
                </c:pt>
                <c:pt idx="13">
                  <c:v>78.7</c:v>
                </c:pt>
                <c:pt idx="14">
                  <c:v>81.3</c:v>
                </c:pt>
                <c:pt idx="15">
                  <c:v>76.8</c:v>
                </c:pt>
                <c:pt idx="16">
                  <c:v>75.7</c:v>
                </c:pt>
                <c:pt idx="17">
                  <c:v>73.8</c:v>
                </c:pt>
                <c:pt idx="18">
                  <c:v>69.3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8FE-4BBC-9555-4CB334CBCFC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Sample Child module</c:v>
                </c:pt>
              </c:strCache>
            </c:strRef>
          </c:tx>
          <c:spPr>
            <a:ln w="44450">
              <a:solidFill>
                <a:srgbClr val="92D050"/>
              </a:solidFill>
            </a:ln>
          </c:spPr>
          <c:marker>
            <c:symbol val="none"/>
          </c:marker>
          <c:cat>
            <c:numRef>
              <c:f>Sheet1!$A$2:$A$20</c:f>
              <c:numCache>
                <c:formatCode>General</c:formatCode>
                <c:ptCount val="19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</c:numCache>
            </c:numRef>
          </c:cat>
          <c:val>
            <c:numRef>
              <c:f>Sheet1!$C$2:$C$20</c:f>
              <c:numCache>
                <c:formatCode>General</c:formatCode>
                <c:ptCount val="19"/>
                <c:pt idx="0">
                  <c:v>84.1</c:v>
                </c:pt>
                <c:pt idx="1">
                  <c:v>82.4</c:v>
                </c:pt>
                <c:pt idx="2">
                  <c:v>78.2</c:v>
                </c:pt>
                <c:pt idx="3">
                  <c:v>79.400000000000006</c:v>
                </c:pt>
                <c:pt idx="4">
                  <c:v>80.599999999999994</c:v>
                </c:pt>
                <c:pt idx="5">
                  <c:v>81.3</c:v>
                </c:pt>
                <c:pt idx="6">
                  <c:v>81.099999999999994</c:v>
                </c:pt>
                <c:pt idx="7">
                  <c:v>79.400000000000006</c:v>
                </c:pt>
                <c:pt idx="8">
                  <c:v>77.5</c:v>
                </c:pt>
                <c:pt idx="9">
                  <c:v>78.8</c:v>
                </c:pt>
                <c:pt idx="10">
                  <c:v>76.5</c:v>
                </c:pt>
                <c:pt idx="11">
                  <c:v>72.3</c:v>
                </c:pt>
                <c:pt idx="12">
                  <c:v>73.400000000000006</c:v>
                </c:pt>
                <c:pt idx="13">
                  <c:v>70.7</c:v>
                </c:pt>
                <c:pt idx="14">
                  <c:v>74.599999999999994</c:v>
                </c:pt>
                <c:pt idx="15">
                  <c:v>69.7</c:v>
                </c:pt>
                <c:pt idx="16">
                  <c:v>69</c:v>
                </c:pt>
                <c:pt idx="17">
                  <c:v>66.599999999999994</c:v>
                </c:pt>
                <c:pt idx="18">
                  <c:v>63.4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8FE-4BBC-9555-4CB334CBCFC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Sample Adult module</c:v>
                </c:pt>
              </c:strCache>
            </c:strRef>
          </c:tx>
          <c:spPr>
            <a:ln w="44450"/>
          </c:spPr>
          <c:marker>
            <c:symbol val="none"/>
          </c:marker>
          <c:cat>
            <c:numRef>
              <c:f>Sheet1!$A$2:$A$20</c:f>
              <c:numCache>
                <c:formatCode>General</c:formatCode>
                <c:ptCount val="19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</c:numCache>
            </c:numRef>
          </c:cat>
          <c:val>
            <c:numRef>
              <c:f>Sheet1!$D$2:$D$20</c:f>
              <c:numCache>
                <c:formatCode>General</c:formatCode>
                <c:ptCount val="19"/>
                <c:pt idx="0">
                  <c:v>80.400000000000006</c:v>
                </c:pt>
                <c:pt idx="1">
                  <c:v>73.900000000000006</c:v>
                </c:pt>
                <c:pt idx="2">
                  <c:v>69.599999999999994</c:v>
                </c:pt>
                <c:pt idx="3">
                  <c:v>72.099999999999994</c:v>
                </c:pt>
                <c:pt idx="4">
                  <c:v>73.8</c:v>
                </c:pt>
                <c:pt idx="5">
                  <c:v>74.3</c:v>
                </c:pt>
                <c:pt idx="6">
                  <c:v>74.2</c:v>
                </c:pt>
                <c:pt idx="7">
                  <c:v>72.5</c:v>
                </c:pt>
                <c:pt idx="8">
                  <c:v>69</c:v>
                </c:pt>
                <c:pt idx="9">
                  <c:v>70.8</c:v>
                </c:pt>
                <c:pt idx="10">
                  <c:v>67.8</c:v>
                </c:pt>
                <c:pt idx="11">
                  <c:v>62.6</c:v>
                </c:pt>
                <c:pt idx="12">
                  <c:v>65.400000000000006</c:v>
                </c:pt>
                <c:pt idx="13">
                  <c:v>60.8</c:v>
                </c:pt>
                <c:pt idx="14">
                  <c:v>66.3</c:v>
                </c:pt>
                <c:pt idx="15">
                  <c:v>61.2</c:v>
                </c:pt>
                <c:pt idx="16">
                  <c:v>61.2</c:v>
                </c:pt>
                <c:pt idx="17">
                  <c:v>58.9</c:v>
                </c:pt>
                <c:pt idx="18">
                  <c:v>55.2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8FE-4BBC-9555-4CB334CBCF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4056720"/>
        <c:axId val="154057112"/>
      </c:lineChart>
      <c:catAx>
        <c:axId val="1540567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1627308739185381"/>
              <c:y val="0.9267123699144161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noFill/>
          </a:ln>
        </c:spPr>
        <c:crossAx val="154057112"/>
        <c:crosses val="autoZero"/>
        <c:auto val="1"/>
        <c:lblAlgn val="ctr"/>
        <c:lblOffset val="100"/>
        <c:noMultiLvlLbl val="0"/>
      </c:catAx>
      <c:valAx>
        <c:axId val="154057112"/>
        <c:scaling>
          <c:orientation val="minMax"/>
          <c:min val="50"/>
        </c:scaling>
        <c:delete val="0"/>
        <c:axPos val="l"/>
        <c:majorGridlines>
          <c:spPr>
            <a:ln>
              <a:solidFill>
                <a:schemeClr val="accent4">
                  <a:lumMod val="40000"/>
                  <a:lumOff val="60000"/>
                </a:scheme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r>
                  <a:rPr lang="en-US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Percentage</a:t>
                </a:r>
              </a:p>
            </c:rich>
          </c:tx>
          <c:layout>
            <c:manualLayout>
              <c:xMode val="edge"/>
              <c:yMode val="edge"/>
              <c:x val="5.959463400408282E-3"/>
              <c:y val="0.2665296493465683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noFill/>
          </a:ln>
        </c:spPr>
        <c:crossAx val="154056720"/>
        <c:crosses val="autoZero"/>
        <c:crossBetween val="between"/>
      </c:valAx>
      <c:spPr>
        <a:noFill/>
        <a:ln>
          <a:noFill/>
        </a:ln>
      </c:spPr>
    </c:plotArea>
    <c:legend>
      <c:legendPos val="r"/>
      <c:layout>
        <c:manualLayout>
          <c:xMode val="edge"/>
          <c:yMode val="edge"/>
          <c:x val="0.77255054266865286"/>
          <c:y val="0.25788415682360116"/>
          <c:w val="0.22744950359465937"/>
          <c:h val="0.50454354450546024"/>
        </c:manualLayout>
      </c:layout>
      <c:overlay val="0"/>
    </c:legend>
    <c:plotVisOnly val="1"/>
    <c:dispBlanksAs val="gap"/>
    <c:showDLblsOverMax val="0"/>
  </c:chart>
  <c:spPr>
    <a:noFill/>
  </c:spPr>
  <c:txPr>
    <a:bodyPr/>
    <a:lstStyle/>
    <a:p>
      <a:pPr>
        <a:defRPr sz="1800">
          <a:solidFill>
            <a:schemeClr val="tx1"/>
          </a:solidFill>
        </a:defRPr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372" cy="464184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436" y="0"/>
            <a:ext cx="3038372" cy="464184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r">
              <a:defRPr sz="1200"/>
            </a:lvl1pPr>
          </a:lstStyle>
          <a:p>
            <a:fld id="{A7FC0EC9-FA54-47AA-A2FA-796171CD9033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627"/>
            <a:ext cx="3038372" cy="464184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436" y="8830627"/>
            <a:ext cx="3038372" cy="464184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r">
              <a:defRPr sz="1200"/>
            </a:lvl1pPr>
          </a:lstStyle>
          <a:p>
            <a:fld id="{1FE27202-C40C-4F8B-95D8-934583C042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0815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372" cy="464184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436" y="0"/>
            <a:ext cx="3038372" cy="464184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r">
              <a:defRPr sz="1200"/>
            </a:lvl1pPr>
          </a:lstStyle>
          <a:p>
            <a:fld id="{8BE8370E-2DD6-4D36-BE43-7372BC64E9C6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50" tIns="45825" rIns="91650" bIns="4582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6108"/>
            <a:ext cx="5608320" cy="4182427"/>
          </a:xfrm>
          <a:prstGeom prst="rect">
            <a:avLst/>
          </a:prstGeom>
        </p:spPr>
        <p:txBody>
          <a:bodyPr vert="horz" lIns="91650" tIns="45825" rIns="91650" bIns="4582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627"/>
            <a:ext cx="3038372" cy="464184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436" y="8830627"/>
            <a:ext cx="3038372" cy="464184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r">
              <a:defRPr sz="1200"/>
            </a:lvl1pPr>
          </a:lstStyle>
          <a:p>
            <a:fld id="{48EBEE18-6E61-4D12-8DC0-A22F6DD132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286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Myriad Web Pro" panose="020B0503030403020204" pitchFamily="34" charset="0"/>
              </a:defRPr>
            </a:lvl1pPr>
            <a:lvl2pPr marL="716130" indent="-275434">
              <a:defRPr>
                <a:solidFill>
                  <a:schemeClr val="tx1"/>
                </a:solidFill>
                <a:latin typeface="Myriad Web Pro" panose="020B0503030403020204" pitchFamily="34" charset="0"/>
              </a:defRPr>
            </a:lvl2pPr>
            <a:lvl3pPr marL="1101738" indent="-220348">
              <a:defRPr>
                <a:solidFill>
                  <a:schemeClr val="tx1"/>
                </a:solidFill>
                <a:latin typeface="Myriad Web Pro" panose="020B0503030403020204" pitchFamily="34" charset="0"/>
              </a:defRPr>
            </a:lvl3pPr>
            <a:lvl4pPr marL="1542433" indent="-220348">
              <a:defRPr>
                <a:solidFill>
                  <a:schemeClr val="tx1"/>
                </a:solidFill>
                <a:latin typeface="Myriad Web Pro" panose="020B0503030403020204" pitchFamily="34" charset="0"/>
              </a:defRPr>
            </a:lvl4pPr>
            <a:lvl5pPr marL="1983128" indent="-220348">
              <a:defRPr>
                <a:solidFill>
                  <a:schemeClr val="tx1"/>
                </a:solidFill>
                <a:latin typeface="Myriad Web Pro" panose="020B0503030403020204" pitchFamily="34" charset="0"/>
              </a:defRPr>
            </a:lvl5pPr>
            <a:lvl6pPr marL="2423823" indent="-22034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Web Pro" panose="020B0503030403020204" pitchFamily="34" charset="0"/>
              </a:defRPr>
            </a:lvl6pPr>
            <a:lvl7pPr marL="2864518" indent="-22034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Web Pro" panose="020B0503030403020204" pitchFamily="34" charset="0"/>
              </a:defRPr>
            </a:lvl7pPr>
            <a:lvl8pPr marL="3305213" indent="-22034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Web Pro" panose="020B0503030403020204" pitchFamily="34" charset="0"/>
              </a:defRPr>
            </a:lvl8pPr>
            <a:lvl9pPr marL="3745908" indent="-22034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Web Pro" panose="020B0503030403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F084AA2-EDF3-41B6-9BD5-4D1331E35CE7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1439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E51666-BCAE-402F-B34B-531E5BE43928}" type="slidenum">
              <a:rPr lang="en-US"/>
              <a:pPr/>
              <a:t>10</a:t>
            </a:fld>
            <a:endParaRPr lang="en-US"/>
          </a:p>
        </p:txBody>
      </p:sp>
      <p:sp>
        <p:nvSpPr>
          <p:cNvPr id="304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ln/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359" y="4416109"/>
            <a:ext cx="5607684" cy="418242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244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E51666-BCAE-402F-B34B-531E5BE43928}" type="slidenum">
              <a:rPr lang="en-US"/>
              <a:pPr/>
              <a:t>11</a:t>
            </a:fld>
            <a:endParaRPr lang="en-US"/>
          </a:p>
        </p:txBody>
      </p:sp>
      <p:sp>
        <p:nvSpPr>
          <p:cNvPr id="304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ln/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359" y="4416109"/>
            <a:ext cx="5607684" cy="418242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19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E51666-BCAE-402F-B34B-531E5BE43928}" type="slidenum">
              <a:rPr lang="en-US"/>
              <a:pPr/>
              <a:t>12</a:t>
            </a:fld>
            <a:endParaRPr lang="en-US"/>
          </a:p>
        </p:txBody>
      </p:sp>
      <p:sp>
        <p:nvSpPr>
          <p:cNvPr id="304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ln/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359" y="4416109"/>
            <a:ext cx="5607684" cy="418242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7224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348271-C121-4FF6-A6A4-81CA8D79688A}" type="slidenum">
              <a:rPr lang="en-US" smtClean="0"/>
              <a:pPr/>
              <a:t>13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739374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38CAEC-4554-485B-9189-C45C7447A404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0998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38CAEC-4554-485B-9189-C45C7447A404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4660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348271-C121-4FF6-A6A4-81CA8D79688A}" type="slidenum">
              <a:rPr lang="en-US" smtClean="0"/>
              <a:pPr/>
              <a:t>16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306335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348271-C121-4FF6-A6A4-81CA8D79688A}" type="slidenum">
              <a:rPr lang="en-US" smtClean="0"/>
              <a:pPr/>
              <a:t>17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224936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E51666-BCAE-402F-B34B-531E5BE43928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4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ln/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359" y="4416109"/>
            <a:ext cx="5607684" cy="418242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3863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2716"/>
            <a:fld id="{FB54C14E-70ED-4997-992B-D029AB77A589}" type="slidenum">
              <a:rPr lang="en-US" smtClean="0"/>
              <a:pPr defTabSz="912716"/>
              <a:t>19</a:t>
            </a:fld>
            <a:endParaRPr lang="en-US" dirty="0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6" y="4416426"/>
            <a:ext cx="5607050" cy="4181475"/>
          </a:xfrm>
          <a:noFill/>
          <a:ln/>
        </p:spPr>
        <p:txBody>
          <a:bodyPr>
            <a:normAutofit/>
          </a:bodyPr>
          <a:lstStyle/>
          <a:p>
            <a:pPr marL="228576" indent="-228576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84946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348271-C121-4FF6-A6A4-81CA8D79688A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1983909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2716"/>
            <a:fld id="{38E88DCC-DDEF-4F60-93C0-A47E9759FE29}" type="slidenum">
              <a:rPr lang="en-US" smtClean="0"/>
              <a:pPr defTabSz="912716"/>
              <a:t>20</a:t>
            </a:fld>
            <a:endParaRPr lang="en-US" dirty="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/>
          </a:bodyPr>
          <a:lstStyle/>
          <a:p>
            <a:pPr marL="228576" indent="-228576"/>
            <a:endParaRPr lang="en-US" i="0" dirty="0" smtClean="0"/>
          </a:p>
        </p:txBody>
      </p:sp>
    </p:spTree>
    <p:extLst>
      <p:ext uri="{BB962C8B-B14F-4D97-AF65-F5344CB8AC3E}">
        <p14:creationId xmlns:p14="http://schemas.microsoft.com/office/powerpoint/2010/main" val="13458717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2716"/>
            <a:fld id="{38E88DCC-DDEF-4F60-93C0-A47E9759FE29}" type="slidenum">
              <a:rPr lang="en-US" smtClean="0"/>
              <a:pPr defTabSz="912716"/>
              <a:t>21</a:t>
            </a:fld>
            <a:endParaRPr lang="en-US" dirty="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/>
          </a:bodyPr>
          <a:lstStyle/>
          <a:p>
            <a:pPr marL="228576" indent="-228576"/>
            <a:endParaRPr lang="en-US" i="0" dirty="0" smtClean="0"/>
          </a:p>
        </p:txBody>
      </p:sp>
    </p:spTree>
    <p:extLst>
      <p:ext uri="{BB962C8B-B14F-4D97-AF65-F5344CB8AC3E}">
        <p14:creationId xmlns:p14="http://schemas.microsoft.com/office/powerpoint/2010/main" val="39984004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E51666-BCAE-402F-B34B-531E5BE43928}" type="slidenum">
              <a:rPr lang="en-US"/>
              <a:pPr/>
              <a:t>23</a:t>
            </a:fld>
            <a:endParaRPr lang="en-US"/>
          </a:p>
        </p:txBody>
      </p:sp>
      <p:sp>
        <p:nvSpPr>
          <p:cNvPr id="304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ln/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359" y="4416109"/>
            <a:ext cx="5607684" cy="4182427"/>
          </a:xfrm>
        </p:spPr>
        <p:txBody>
          <a:bodyPr/>
          <a:lstStyle/>
          <a:p>
            <a:r>
              <a:rPr lang="en-US" sz="1200" b="1" i="0" u="none" strike="noStrike" baseline="0" dirty="0" smtClean="0"/>
              <a:t>Hearing Disability</a:t>
            </a:r>
            <a:r>
              <a:rPr lang="en-US" sz="1200" b="0" i="0" u="none" strike="noStrike" baseline="0" dirty="0" smtClean="0"/>
              <a:t> (asked of all ages):</a:t>
            </a:r>
            <a:br>
              <a:rPr lang="en-US" sz="1200" b="0" i="0" u="none" strike="noStrike" baseline="0" dirty="0" smtClean="0"/>
            </a:br>
            <a:r>
              <a:rPr lang="en-US" sz="1200" b="0" i="0" u="none" strike="noStrike" baseline="0" dirty="0" smtClean="0"/>
              <a:t>16a. Is this person deaf or does he/she have serious difficulty hearing? </a:t>
            </a:r>
          </a:p>
          <a:p>
            <a:r>
              <a:rPr lang="en-US" sz="1200" b="1" i="0" u="none" strike="noStrike" baseline="0" dirty="0" smtClean="0"/>
              <a:t>Visual Disability </a:t>
            </a:r>
            <a:r>
              <a:rPr lang="en-US" sz="1200" b="0" i="0" u="none" strike="noStrike" baseline="0" dirty="0" smtClean="0"/>
              <a:t>(asked of all ages): 16b. Is this person blind or does he/she have serious difficulty seeing even when wearing glasses? </a:t>
            </a:r>
          </a:p>
          <a:p>
            <a:r>
              <a:rPr lang="en-US" sz="1200" b="1" i="0" u="none" strike="noStrike" baseline="0" dirty="0" smtClean="0"/>
              <a:t>Cognitive Disability</a:t>
            </a:r>
            <a:r>
              <a:rPr lang="en-US" sz="1200" b="0" i="0" u="none" strike="noStrike" baseline="0" dirty="0" smtClean="0"/>
              <a:t> (asked of persons ages 5 or older):</a:t>
            </a:r>
            <a:br>
              <a:rPr lang="en-US" sz="1200" b="0" i="0" u="none" strike="noStrike" baseline="0" dirty="0" smtClean="0"/>
            </a:br>
            <a:r>
              <a:rPr lang="en-US" sz="1200" b="0" i="0" u="none" strike="noStrike" baseline="0" dirty="0" smtClean="0"/>
              <a:t>17a. Because of a physical, mental, or emotional condition, does this person have serious difficulty concentrating, remembering, or making decisions? </a:t>
            </a:r>
          </a:p>
          <a:p>
            <a:r>
              <a:rPr lang="en-US" sz="1200" b="1" i="0" u="none" strike="noStrike" baseline="0" dirty="0" smtClean="0"/>
              <a:t>Ambulatory Disability</a:t>
            </a:r>
            <a:r>
              <a:rPr lang="en-US" sz="1200" b="0" i="0" u="none" strike="noStrike" baseline="0" dirty="0" smtClean="0"/>
              <a:t> (asked of persons ages 5 or older):</a:t>
            </a:r>
            <a:br>
              <a:rPr lang="en-US" sz="1200" b="0" i="0" u="none" strike="noStrike" baseline="0" dirty="0" smtClean="0"/>
            </a:br>
            <a:r>
              <a:rPr lang="en-US" sz="1200" b="0" i="0" u="none" strike="noStrike" baseline="0" dirty="0" smtClean="0"/>
              <a:t>17b. Does this person have serious difficulty walking or climbing stairs? </a:t>
            </a:r>
          </a:p>
          <a:p>
            <a:r>
              <a:rPr lang="en-US" sz="1200" b="1" i="0" u="none" strike="noStrike" baseline="0" dirty="0" smtClean="0"/>
              <a:t>Self-Care Disability</a:t>
            </a:r>
            <a:r>
              <a:rPr lang="en-US" sz="1200" b="0" i="0" u="none" strike="noStrike" baseline="0" dirty="0" smtClean="0"/>
              <a:t> (asked of persons ages 5 or older):</a:t>
            </a:r>
            <a:br>
              <a:rPr lang="en-US" sz="1200" b="0" i="0" u="none" strike="noStrike" baseline="0" dirty="0" smtClean="0"/>
            </a:br>
            <a:r>
              <a:rPr lang="en-US" sz="1200" b="0" i="0" u="none" strike="noStrike" baseline="0" dirty="0" smtClean="0"/>
              <a:t>17c. Does this person have difficulty dressing or bathing? </a:t>
            </a:r>
          </a:p>
          <a:p>
            <a:r>
              <a:rPr lang="en-US" sz="1200" b="1" i="0" u="none" strike="noStrike" baseline="0" dirty="0" smtClean="0"/>
              <a:t>Independent Living Disability</a:t>
            </a:r>
            <a:r>
              <a:rPr lang="en-US" sz="1200" b="0" i="0" u="none" strike="noStrike" baseline="0" dirty="0" smtClean="0"/>
              <a:t> (asked of persons ages 15 or older):</a:t>
            </a:r>
            <a:br>
              <a:rPr lang="en-US" sz="1200" b="0" i="0" u="none" strike="noStrike" baseline="0" dirty="0" smtClean="0"/>
            </a:br>
            <a:r>
              <a:rPr lang="en-US" sz="1200" b="0" i="0" u="none" strike="noStrike" baseline="0" dirty="0" smtClean="0"/>
              <a:t>18. Because of a physical, mental, or emotional condition, does this person have difficulty doing errands alone such as visiting a doctor's office or shopping?</a:t>
            </a:r>
          </a:p>
        </p:txBody>
      </p:sp>
    </p:spTree>
    <p:extLst>
      <p:ext uri="{BB962C8B-B14F-4D97-AF65-F5344CB8AC3E}">
        <p14:creationId xmlns:p14="http://schemas.microsoft.com/office/powerpoint/2010/main" val="26002927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348271-C121-4FF6-A6A4-81CA8D79688A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290677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38CAEC-4554-485B-9189-C45C7447A40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479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38CAEC-4554-485B-9189-C45C7447A40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1385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348271-C121-4FF6-A6A4-81CA8D79688A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898925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B5D045-4746-4CFE-A6E2-2B21A1C9E5B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6067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B5D045-4746-4CFE-A6E2-2B21A1C9E5B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5411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B5D045-4746-4CFE-A6E2-2B21A1C9E5B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334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79775"/>
            <a:ext cx="7772400" cy="1673225"/>
          </a:xfrm>
        </p:spPr>
        <p:txBody>
          <a:bodyPr/>
          <a:lstStyle>
            <a:lvl1pPr marL="0" indent="0" algn="ctr">
              <a:buNone/>
              <a:defRPr>
                <a:solidFill>
                  <a:srgbClr val="FFC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53200"/>
            <a:ext cx="914400" cy="168275"/>
          </a:xfrm>
        </p:spPr>
        <p:txBody>
          <a:bodyPr/>
          <a:lstStyle/>
          <a:p>
            <a:fld id="{ED655340-09A0-4AFA-ADD2-0DF10A5A41C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2010-NCHS-Conference-Motif-[PPTdarkbg]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43800" y="5105400"/>
            <a:ext cx="1371600" cy="15773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0CADEE-37FE-42A6-BAEC-A410AF26B7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154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NCH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860"/>
          <a:stretch/>
        </p:blipFill>
        <p:spPr>
          <a:xfrm>
            <a:off x="0" y="2"/>
            <a:ext cx="9144000" cy="1227785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386071"/>
            <a:ext cx="8229600" cy="1155779"/>
          </a:xfrm>
          <a:prstGeom prst="rect">
            <a:avLst/>
          </a:prstGeom>
        </p:spPr>
        <p:txBody>
          <a:bodyPr/>
          <a:lstStyle>
            <a:lvl1pPr algn="l">
              <a:lnSpc>
                <a:spcPts val="3000"/>
              </a:lnSpc>
              <a:defRPr sz="2800" b="1" baseline="0">
                <a:solidFill>
                  <a:srgbClr val="006858"/>
                </a:solidFill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57200" y="2859349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 baseline="0">
                <a:solidFill>
                  <a:srgbClr val="006858"/>
                </a:solidFill>
                <a:effectLst/>
                <a:latin typeface="Calibri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 smtClean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457200" y="3946019"/>
            <a:ext cx="6400800" cy="1295400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2000"/>
              </a:lnSpc>
              <a:buNone/>
              <a:defRPr sz="1800" baseline="0">
                <a:solidFill>
                  <a:srgbClr val="006858"/>
                </a:solidFill>
                <a:latin typeface="Calibri" pitchFamily="34" charset="0"/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457200" y="120204"/>
            <a:ext cx="6903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>
                    <a:lumMod val="95000"/>
                  </a:schemeClr>
                </a:solidFill>
                <a:latin typeface="Calibri" panose="020F0502020204030204" pitchFamily="34" charset="0"/>
              </a:rPr>
              <a:t>National Center for Health Statistics</a:t>
            </a: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971067" y="6338810"/>
            <a:ext cx="20574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B4093-6569-4583-BBAF-934D396EF2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470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5340-09A0-4AFA-ADD2-0DF10A5A41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6096000"/>
            <a:ext cx="8229600" cy="228600"/>
          </a:xfrm>
        </p:spPr>
        <p:txBody>
          <a:bodyPr>
            <a:noAutofit/>
          </a:bodyPr>
          <a:lstStyle>
            <a:lvl1pPr>
              <a:buFont typeface="Arial" pitchFamily="34" charset="0"/>
              <a:buNone/>
              <a:defRPr sz="1400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SOURCE: NCHS, </a:t>
            </a:r>
            <a:endParaRPr lang="en-US" dirty="0"/>
          </a:p>
        </p:txBody>
      </p:sp>
      <p:sp>
        <p:nvSpPr>
          <p:cNvPr id="9" name="Chart Placeholder 8"/>
          <p:cNvSpPr>
            <a:spLocks noGrp="1"/>
          </p:cNvSpPr>
          <p:nvPr>
            <p:ph type="chart" sz="quarter" idx="14"/>
          </p:nvPr>
        </p:nvSpPr>
        <p:spPr>
          <a:xfrm>
            <a:off x="457200" y="1295400"/>
            <a:ext cx="8229600" cy="4724400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D655340-09A0-4AFA-ADD2-0DF10A5A41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6669087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53200"/>
            <a:ext cx="914400" cy="168275"/>
          </a:xfrm>
        </p:spPr>
        <p:txBody>
          <a:bodyPr/>
          <a:lstStyle/>
          <a:p>
            <a:fld id="{ED655340-09A0-4AFA-ADD2-0DF10A5A41C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2010-NCHS-Conference-Motif-[PPTdarkbg]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43800" y="5105400"/>
            <a:ext cx="1371600" cy="15773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C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C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5340-09A0-4AFA-ADD2-0DF10A5A41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6096000"/>
            <a:ext cx="8229600" cy="228600"/>
          </a:xfrm>
        </p:spPr>
        <p:txBody>
          <a:bodyPr>
            <a:noAutofit/>
          </a:bodyPr>
          <a:lstStyle>
            <a:lvl1pPr>
              <a:buFont typeface="Arial" pitchFamily="34" charset="0"/>
              <a:buNone/>
              <a:defRPr sz="1400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SOURCE: NCHS, 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5340-09A0-4AFA-ADD2-0DF10A5A41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6096000"/>
            <a:ext cx="8229600" cy="228600"/>
          </a:xfrm>
        </p:spPr>
        <p:txBody>
          <a:bodyPr>
            <a:noAutofit/>
          </a:bodyPr>
          <a:lstStyle>
            <a:lvl1pPr>
              <a:buFont typeface="Arial" pitchFamily="34" charset="0"/>
              <a:buNone/>
              <a:defRPr sz="1400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SOURCE: NCHS, 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5340-09A0-4AFA-ADD2-0DF10A5A41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5340-09A0-4AFA-ADD2-0DF10A5A41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5340-09A0-4AFA-ADD2-0DF10A5A41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17375E"/>
            </a:gs>
            <a:gs pos="39999">
              <a:srgbClr val="17375E"/>
            </a:gs>
            <a:gs pos="70000">
              <a:srgbClr val="375F92"/>
            </a:gs>
            <a:gs pos="100000">
              <a:srgbClr val="558ED5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53200"/>
            <a:ext cx="2133600" cy="168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168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53200"/>
            <a:ext cx="2133600" cy="168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55340-09A0-4AFA-ADD2-0DF10A5A41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arallelogram 8"/>
          <p:cNvSpPr/>
          <p:nvPr/>
        </p:nvSpPr>
        <p:spPr>
          <a:xfrm flipH="1">
            <a:off x="7772400" y="7239000"/>
            <a:ext cx="1371600" cy="1371600"/>
          </a:xfrm>
          <a:prstGeom prst="parallelogram">
            <a:avLst>
              <a:gd name="adj" fmla="val 4608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arallelogram 12"/>
          <p:cNvSpPr/>
          <p:nvPr/>
        </p:nvSpPr>
        <p:spPr>
          <a:xfrm flipH="1">
            <a:off x="6886222" y="7239000"/>
            <a:ext cx="1371600" cy="1371600"/>
          </a:xfrm>
          <a:prstGeom prst="parallelogram">
            <a:avLst>
              <a:gd name="adj" fmla="val 4608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arallelogram 13"/>
          <p:cNvSpPr/>
          <p:nvPr/>
        </p:nvSpPr>
        <p:spPr>
          <a:xfrm flipH="1">
            <a:off x="6000044" y="7239000"/>
            <a:ext cx="1371600" cy="1371600"/>
          </a:xfrm>
          <a:prstGeom prst="parallelogram">
            <a:avLst>
              <a:gd name="adj" fmla="val 4608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allelogram 14"/>
          <p:cNvSpPr/>
          <p:nvPr/>
        </p:nvSpPr>
        <p:spPr>
          <a:xfrm flipH="1">
            <a:off x="5113866" y="7239000"/>
            <a:ext cx="1371600" cy="1371600"/>
          </a:xfrm>
          <a:prstGeom prst="parallelogram">
            <a:avLst>
              <a:gd name="adj" fmla="val 4608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Parallelogram 10"/>
          <p:cNvSpPr/>
          <p:nvPr userDrawn="1"/>
        </p:nvSpPr>
        <p:spPr>
          <a:xfrm flipH="1">
            <a:off x="7772400" y="7239000"/>
            <a:ext cx="1371600" cy="1371600"/>
          </a:xfrm>
          <a:prstGeom prst="parallelogram">
            <a:avLst>
              <a:gd name="adj" fmla="val 4608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Parallelogram 11"/>
          <p:cNvSpPr/>
          <p:nvPr userDrawn="1"/>
        </p:nvSpPr>
        <p:spPr>
          <a:xfrm flipH="1">
            <a:off x="6886222" y="7239000"/>
            <a:ext cx="1371600" cy="1371600"/>
          </a:xfrm>
          <a:prstGeom prst="parallelogram">
            <a:avLst>
              <a:gd name="adj" fmla="val 4608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Parallelogram 15"/>
          <p:cNvSpPr/>
          <p:nvPr userDrawn="1"/>
        </p:nvSpPr>
        <p:spPr>
          <a:xfrm flipH="1">
            <a:off x="6000044" y="7239000"/>
            <a:ext cx="1371600" cy="1371600"/>
          </a:xfrm>
          <a:prstGeom prst="parallelogram">
            <a:avLst>
              <a:gd name="adj" fmla="val 4608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7" name="Parallelogram 16"/>
          <p:cNvSpPr/>
          <p:nvPr userDrawn="1"/>
        </p:nvSpPr>
        <p:spPr>
          <a:xfrm flipH="1">
            <a:off x="5113866" y="7239000"/>
            <a:ext cx="1371600" cy="1371600"/>
          </a:xfrm>
          <a:prstGeom prst="parallelogram">
            <a:avLst>
              <a:gd name="adj" fmla="val 4608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40" r:id="rId3"/>
    <p:sldLayoutId id="2147483733" r:id="rId4"/>
    <p:sldLayoutId id="2147483735" r:id="rId5"/>
    <p:sldLayoutId id="2147483738" r:id="rId6"/>
    <p:sldLayoutId id="2147483739" r:id="rId7"/>
    <p:sldLayoutId id="2147483736" r:id="rId8"/>
    <p:sldLayoutId id="2147483737" r:id="rId9"/>
    <p:sldLayoutId id="2147483741" r:id="rId10"/>
    <p:sldLayoutId id="2147483742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tx2"/>
          </a:solidFill>
          <a:effectLst/>
          <a:latin typeface="Tahoma" pitchFamily="34" charset="0"/>
          <a:ea typeface="+mj-ea"/>
          <a:cs typeface="Tahom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3200" b="0" kern="1200">
          <a:solidFill>
            <a:schemeClr val="accent5"/>
          </a:solidFill>
          <a:latin typeface="Tahoma" pitchFamily="34" charset="0"/>
          <a:ea typeface="+mn-ea"/>
          <a:cs typeface="Tahom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0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3"/>
          <p:cNvSpPr>
            <a:spLocks noGrp="1"/>
          </p:cNvSpPr>
          <p:nvPr>
            <p:ph type="title"/>
          </p:nvPr>
        </p:nvSpPr>
        <p:spPr>
          <a:xfrm>
            <a:off x="457200" y="2539957"/>
            <a:ext cx="8229600" cy="866834"/>
          </a:xfrm>
        </p:spPr>
        <p:txBody>
          <a:bodyPr>
            <a:normAutofit/>
          </a:bodyPr>
          <a:lstStyle/>
          <a:p>
            <a:pPr algn="ctr"/>
            <a:r>
              <a:rPr lang="en-US" sz="3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Disability Statistics at NCHS:</a:t>
            </a:r>
            <a:br>
              <a:rPr lang="en-US" sz="3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Changing Landscape</a:t>
            </a:r>
            <a:endParaRPr lang="en-US" altLang="en-US" sz="3300" dirty="0">
              <a:solidFill>
                <a:schemeClr val="tx1"/>
              </a:solidFill>
            </a:endParaRPr>
          </a:p>
        </p:txBody>
      </p:sp>
      <p:pic>
        <p:nvPicPr>
          <p:cNvPr id="7172" name="Picture 6" descr="Logos of the United States Department of Health and Human Services and Centers for Disease Control and Preventio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743576"/>
            <a:ext cx="19050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CB4093-6569-4583-BBAF-934D396EF243}" type="slidenum">
              <a:rPr lang="en-US" smtClean="0"/>
              <a:t>1</a:t>
            </a:fld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47800" y="3984638"/>
            <a:ext cx="6400800" cy="342900"/>
          </a:xfrm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Julie D. Weeks,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Ph.D.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060545" y="5306705"/>
            <a:ext cx="5931055" cy="120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zh-TW" sz="1600" dirty="0"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2017 Annual Disability Statistics Meeting</a:t>
            </a:r>
          </a:p>
          <a:p>
            <a:pPr algn="ctr">
              <a:lnSpc>
                <a:spcPct val="90000"/>
              </a:lnSpc>
            </a:pPr>
            <a:r>
              <a:rPr lang="en-US" altLang="zh-TW" sz="1600" dirty="0" smtClean="0"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The National Academies of Science</a:t>
            </a:r>
          </a:p>
          <a:p>
            <a:pPr algn="ctr">
              <a:lnSpc>
                <a:spcPct val="90000"/>
              </a:lnSpc>
            </a:pPr>
            <a:r>
              <a:rPr lang="en-US" altLang="zh-TW" sz="1600" dirty="0" smtClean="0"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Washington</a:t>
            </a:r>
            <a:r>
              <a:rPr lang="en-US" altLang="zh-TW" sz="1600" dirty="0"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, DC</a:t>
            </a:r>
          </a:p>
          <a:p>
            <a:pPr algn="ctr">
              <a:lnSpc>
                <a:spcPct val="90000"/>
              </a:lnSpc>
            </a:pPr>
            <a:r>
              <a:rPr lang="en-US" altLang="zh-TW" sz="1600" dirty="0"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February 13, 2018</a:t>
            </a:r>
          </a:p>
          <a:p>
            <a:pPr algn="ctr"/>
            <a:endParaRPr lang="en-US" altLang="zh-TW" sz="1500" dirty="0">
              <a:solidFill>
                <a:srgbClr val="FFFFFF"/>
              </a:solidFill>
              <a:latin typeface="Times New Roman" pitchFamily="18" charset="0"/>
              <a:ea typeface="PMingLiU" pitchFamily="18" charset="-120"/>
              <a:cs typeface="Times New Roman" pitchFamily="18" charset="0"/>
            </a:endParaRPr>
          </a:p>
        </p:txBody>
      </p:sp>
      <p:pic>
        <p:nvPicPr>
          <p:cNvPr id="7" name="Picture 3" descr="stat city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934" y="4734577"/>
            <a:ext cx="3143066" cy="2199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3940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385175" cy="914400"/>
          </a:xfrm>
        </p:spPr>
        <p:txBody>
          <a:bodyPr/>
          <a:lstStyle/>
          <a:p>
            <a:pPr algn="ctr"/>
            <a:r>
              <a:rPr lang="en-US" sz="4000" dirty="0">
                <a:latin typeface="Times New Roman" pitchFamily="18" charset="0"/>
              </a:rPr>
              <a:t>WG </a:t>
            </a:r>
            <a:r>
              <a:rPr lang="en-US" sz="4000" dirty="0" smtClean="0">
                <a:latin typeface="Times New Roman" pitchFamily="18" charset="0"/>
              </a:rPr>
              <a:t>Short Set on Functioning</a:t>
            </a:r>
            <a:endParaRPr lang="en-US" sz="4000" dirty="0">
              <a:latin typeface="Times New Roman" pitchFamily="18" charset="0"/>
            </a:endParaRP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34400" cy="5943600"/>
          </a:xfrm>
        </p:spPr>
        <p:txBody>
          <a:bodyPr/>
          <a:lstStyle/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1-5. How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</a:rPr>
              <a:t>much difficulty do you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have: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	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seeing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</a:rPr>
              <a:t>even if wearing glasses?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	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hearing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</a:rPr>
              <a:t>even if using a hearing aid?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	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remembering 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or concentrating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</a:rPr>
              <a:t>? 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	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walking 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or climbing stairs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</a:rPr>
              <a:t>?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	with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</a:rPr>
              <a:t>self-care, such as 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washing all over or dressing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</a:rPr>
              <a:t>?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400" dirty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6. Because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</a:rPr>
              <a:t>of a physical, mental or health condition, how much difficulty do you have 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communicating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</a:rPr>
              <a:t>, for example understanding or being understood by others?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Response:</a:t>
            </a:r>
            <a:endParaRPr lang="en-US" sz="2400" dirty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a)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</a:rPr>
              <a:t>No, no difficulty  		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c)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</a:rPr>
              <a:t>Yes – a lot of difficulty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b)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</a:rPr>
              <a:t>Yes – some difficulty  	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d)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</a:rPr>
              <a:t>Cannot do at all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l"/>
            </a:pPr>
            <a:endParaRPr lang="en-US" sz="24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385175" cy="914400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itchFamily="18" charset="0"/>
              </a:rPr>
              <a:t>WG </a:t>
            </a:r>
            <a:r>
              <a:rPr lang="en-US" sz="4000" dirty="0" smtClean="0">
                <a:latin typeface="Times New Roman" pitchFamily="18" charset="0"/>
              </a:rPr>
              <a:t>Extended Set on Functioning</a:t>
            </a:r>
            <a:endParaRPr lang="en-US" sz="4000" dirty="0">
              <a:latin typeface="Times New Roman" pitchFamily="18" charset="0"/>
            </a:endParaRP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534400" cy="594360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SzPct val="175000"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Additional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questions in these domains:</a:t>
            </a:r>
            <a:endParaRPr lang="en-US" sz="2800" dirty="0">
              <a:solidFill>
                <a:schemeClr val="accent5">
                  <a:lumMod val="60000"/>
                  <a:lumOff val="40000"/>
                </a:schemeClr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marL="804863" indent="-231775">
              <a:lnSpc>
                <a:spcPct val="80000"/>
              </a:lnSpc>
              <a:buClr>
                <a:schemeClr val="tx2"/>
              </a:buClr>
              <a:buSzPct val="150000"/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DBCF85"/>
                </a:solidFill>
                <a:latin typeface="Times New Roman" pitchFamily="18" charset="0"/>
                <a:cs typeface="Times New Roman" panose="02020603050405020304" pitchFamily="18" charset="0"/>
              </a:rPr>
              <a:t>Hearing</a:t>
            </a:r>
          </a:p>
          <a:p>
            <a:pPr marL="804863" indent="-231775">
              <a:lnSpc>
                <a:spcPct val="80000"/>
              </a:lnSpc>
              <a:buClr>
                <a:schemeClr val="tx2"/>
              </a:buClr>
              <a:buSzPct val="150000"/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DBCF85"/>
                </a:solidFill>
                <a:latin typeface="Times New Roman" pitchFamily="18" charset="0"/>
                <a:cs typeface="Times New Roman" panose="02020603050405020304" pitchFamily="18" charset="0"/>
              </a:rPr>
              <a:t> Cognition</a:t>
            </a:r>
          </a:p>
          <a:p>
            <a:pPr marL="804863" indent="-231775">
              <a:lnSpc>
                <a:spcPct val="80000"/>
              </a:lnSpc>
              <a:buClr>
                <a:schemeClr val="tx2"/>
              </a:buClr>
              <a:buSzPct val="150000"/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DBCF85"/>
                </a:solidFill>
                <a:latin typeface="Times New Roman" pitchFamily="18" charset="0"/>
                <a:cs typeface="Times New Roman" panose="02020603050405020304" pitchFamily="18" charset="0"/>
              </a:rPr>
              <a:t> Mobility</a:t>
            </a:r>
            <a:endParaRPr lang="en-US" sz="2800" dirty="0">
              <a:solidFill>
                <a:srgbClr val="DBCF85"/>
              </a:solidFill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buClr>
                <a:schemeClr val="tx2"/>
              </a:buClr>
              <a:buSzPct val="150000"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Additional functional domains:</a:t>
            </a:r>
          </a:p>
          <a:p>
            <a:pPr marL="914400" indent="-341313">
              <a:lnSpc>
                <a:spcPct val="80000"/>
              </a:lnSpc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DBCF85"/>
                </a:solidFill>
                <a:latin typeface="Times New Roman" pitchFamily="18" charset="0"/>
                <a:cs typeface="Times New Roman" panose="02020603050405020304" pitchFamily="18" charset="0"/>
              </a:rPr>
              <a:t>Communication</a:t>
            </a:r>
          </a:p>
          <a:p>
            <a:pPr marL="804863" indent="-231775">
              <a:lnSpc>
                <a:spcPct val="80000"/>
              </a:lnSpc>
              <a:buClr>
                <a:schemeClr val="tx2"/>
              </a:buClr>
              <a:buSzPct val="150000"/>
              <a:buFont typeface="Arial" pitchFamily="34" charset="0"/>
              <a:buChar char="•"/>
            </a:pPr>
            <a:r>
              <a:rPr lang="en-US" sz="2800" dirty="0">
                <a:solidFill>
                  <a:srgbClr val="DBCF85"/>
                </a:solidFill>
                <a:latin typeface="Times New Roman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smtClean="0">
                <a:solidFill>
                  <a:srgbClr val="DBCF85"/>
                </a:solidFill>
                <a:latin typeface="Times New Roman" pitchFamily="18" charset="0"/>
                <a:cs typeface="Times New Roman" panose="02020603050405020304" pitchFamily="18" charset="0"/>
              </a:rPr>
              <a:t>Upper body</a:t>
            </a:r>
          </a:p>
          <a:p>
            <a:pPr marL="804863" indent="-231775">
              <a:lnSpc>
                <a:spcPct val="80000"/>
              </a:lnSpc>
              <a:buClr>
                <a:schemeClr val="tx2"/>
              </a:buClr>
              <a:buSzPct val="150000"/>
              <a:buFont typeface="Arial" pitchFamily="34" charset="0"/>
              <a:buChar char="•"/>
            </a:pPr>
            <a:r>
              <a:rPr lang="en-US" sz="2800" dirty="0">
                <a:solidFill>
                  <a:srgbClr val="DBCF85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DBCF85"/>
                </a:solidFill>
                <a:latin typeface="Times New Roman" pitchFamily="18" charset="0"/>
                <a:cs typeface="Times New Roman" panose="02020603050405020304" pitchFamily="18" charset="0"/>
              </a:rPr>
              <a:t>Affect (anxiety and depression)</a:t>
            </a:r>
          </a:p>
          <a:p>
            <a:pPr marL="804863" indent="-231775">
              <a:lnSpc>
                <a:spcPct val="80000"/>
              </a:lnSpc>
              <a:buClr>
                <a:schemeClr val="tx2"/>
              </a:buClr>
              <a:buSzPct val="150000"/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DBCF85"/>
                </a:solidFill>
                <a:latin typeface="Times New Roman" pitchFamily="18" charset="0"/>
                <a:cs typeface="Times New Roman" panose="02020603050405020304" pitchFamily="18" charset="0"/>
              </a:rPr>
              <a:t> Pain</a:t>
            </a:r>
          </a:p>
          <a:p>
            <a:pPr marL="804863" indent="-231775">
              <a:lnSpc>
                <a:spcPct val="80000"/>
              </a:lnSpc>
              <a:buClr>
                <a:schemeClr val="tx2"/>
              </a:buClr>
              <a:buSzPct val="150000"/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DBCF85"/>
                </a:solidFill>
                <a:latin typeface="Times New Roman" pitchFamily="18" charset="0"/>
                <a:cs typeface="Times New Roman" panose="02020603050405020304" pitchFamily="18" charset="0"/>
              </a:rPr>
              <a:t> Fatigue</a:t>
            </a:r>
          </a:p>
          <a:p>
            <a:pPr marL="0" indent="0">
              <a:lnSpc>
                <a:spcPct val="80000"/>
              </a:lnSpc>
              <a:buClr>
                <a:schemeClr val="tx2"/>
              </a:buClr>
              <a:buSzPct val="150000"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Four-category response options</a:t>
            </a:r>
            <a:endParaRPr lang="en-US" sz="28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marL="573088" indent="0">
              <a:lnSpc>
                <a:spcPct val="80000"/>
              </a:lnSpc>
              <a:buClr>
                <a:schemeClr val="tx2"/>
              </a:buClr>
              <a:buSzPct val="150000"/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63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85175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latin typeface="Times New Roman" pitchFamily="18" charset="0"/>
              </a:rPr>
              <a:t>WG-UNICEF</a:t>
            </a:r>
            <a:r>
              <a:rPr lang="en-US" sz="4000" dirty="0" smtClean="0">
                <a:latin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</a:rPr>
              <a:t>Child Functioning Module</a:t>
            </a:r>
            <a:endParaRPr lang="en-US" sz="4000" dirty="0">
              <a:latin typeface="Times New Roman" pitchFamily="18" charset="0"/>
            </a:endParaRP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839200" cy="4876800"/>
          </a:xfrm>
        </p:spPr>
        <p:txBody>
          <a:bodyPr>
            <a:normAutofit/>
          </a:bodyPr>
          <a:lstStyle/>
          <a:p>
            <a:pPr marL="0" indent="0">
              <a:buClr>
                <a:schemeClr val="accent3"/>
              </a:buClr>
              <a:defRPr/>
            </a:pPr>
            <a:r>
              <a:rPr lang="en-US" altLang="en-US" sz="2400" dirty="0" smtClean="0">
                <a:solidFill>
                  <a:srgbClr val="DBCF8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survey </a:t>
            </a:r>
            <a:r>
              <a:rPr lang="en-US" altLang="en-US" sz="2400" dirty="0">
                <a:solidFill>
                  <a:srgbClr val="DBCF8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module specifically designed to capture </a:t>
            </a:r>
            <a:r>
              <a:rPr lang="en-US" altLang="en-US" sz="2400" dirty="0" smtClean="0">
                <a:solidFill>
                  <a:srgbClr val="DBCF8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functioning for </a:t>
            </a:r>
            <a:r>
              <a:rPr lang="en-US" altLang="en-US" sz="2400" dirty="0">
                <a:solidFill>
                  <a:srgbClr val="DBCF8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children 2-4 and 5-17 </a:t>
            </a:r>
            <a:r>
              <a:rPr lang="en-US" altLang="en-US" sz="2400" dirty="0" smtClean="0">
                <a:solidFill>
                  <a:srgbClr val="DBCF8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years.</a:t>
            </a:r>
          </a:p>
          <a:p>
            <a:pPr marL="0" indent="0">
              <a:buClr>
                <a:schemeClr val="accent3"/>
              </a:buClr>
              <a:defRPr/>
            </a:pPr>
            <a:endParaRPr lang="en-US" alt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69963" indent="-969963" defTabSz="1057275">
              <a:lnSpc>
                <a:spcPct val="80000"/>
              </a:lnSpc>
            </a:pPr>
            <a:r>
              <a:rPr lang="en-GB" alt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Seeing					Emotions (Anxiety and Depression)</a:t>
            </a:r>
            <a:r>
              <a:rPr lang="en-GB" altLang="en-US" sz="2200" b="1" baseline="300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</a:t>
            </a:r>
            <a:endParaRPr lang="en-GB" altLang="en-US" sz="2200" dirty="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969963" indent="-969963" defTabSz="1057275">
              <a:lnSpc>
                <a:spcPct val="80000"/>
              </a:lnSpc>
            </a:pPr>
            <a:r>
              <a:rPr lang="en-GB" alt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Hearing					Controlling </a:t>
            </a: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Behaviour</a:t>
            </a:r>
          </a:p>
          <a:p>
            <a:pPr marL="969963" indent="-969963" defTabSz="1057275">
              <a:lnSpc>
                <a:spcPct val="80000"/>
              </a:lnSpc>
            </a:pPr>
            <a:r>
              <a:rPr lang="en-GB" alt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Mobility				Focusing Attention / </a:t>
            </a: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Concentrating</a:t>
            </a:r>
            <a:r>
              <a:rPr lang="en-GB" altLang="en-US" sz="2200" b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</a:t>
            </a:r>
            <a:endParaRPr lang="en-GB" altLang="en-US" sz="2200" dirty="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969963" indent="-969963" defTabSz="1057275">
              <a:lnSpc>
                <a:spcPct val="80000"/>
              </a:lnSpc>
            </a:pP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Self-care</a:t>
            </a:r>
            <a:r>
              <a:rPr lang="en-GB" altLang="en-US" sz="2200" b="1" baseline="300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			</a:t>
            </a:r>
            <a:r>
              <a:rPr lang="en-GB" alt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Coping </a:t>
            </a: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with </a:t>
            </a:r>
            <a:r>
              <a:rPr lang="en-GB" alt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Change</a:t>
            </a:r>
            <a:r>
              <a:rPr lang="en-GB" altLang="en-US" sz="2200" b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</a:t>
            </a:r>
            <a:endParaRPr lang="en-GB" altLang="en-US" sz="2200" b="1" baseline="30000" dirty="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969963" indent="-969963" defTabSz="1057275">
              <a:lnSpc>
                <a:spcPct val="80000"/>
              </a:lnSpc>
            </a:pP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Fine </a:t>
            </a:r>
            <a:r>
              <a:rPr lang="en-GB" alt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Motor*			Relationships</a:t>
            </a:r>
            <a:r>
              <a:rPr lang="en-GB" altLang="en-US" sz="2200" b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</a:t>
            </a:r>
            <a:endParaRPr lang="en-GB" altLang="en-US" sz="2200" dirty="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969963" indent="-969963" defTabSz="1057275">
              <a:lnSpc>
                <a:spcPct val="80000"/>
              </a:lnSpc>
            </a:pPr>
            <a:r>
              <a:rPr lang="en-GB" alt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Communication			Playing*</a:t>
            </a:r>
            <a:endParaRPr lang="en-GB" altLang="en-US" sz="2200" dirty="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969963" indent="-969963">
              <a:lnSpc>
                <a:spcPct val="80000"/>
              </a:lnSpc>
            </a:pP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Learning (and Remembering</a:t>
            </a:r>
            <a:r>
              <a:rPr lang="en-GB" altLang="en-US" sz="2200" b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</a:t>
            </a:r>
            <a:r>
              <a:rPr lang="en-GB" alt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)</a:t>
            </a:r>
            <a:endParaRPr lang="en-GB" altLang="en-US" sz="2200" b="1" dirty="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969963" indent="-969963">
              <a:lnSpc>
                <a:spcPct val="80000"/>
              </a:lnSpc>
            </a:pPr>
            <a:endParaRPr lang="en-GB" altLang="en-US" sz="2200" dirty="0" smtClean="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0" indent="0" algn="ctr">
              <a:lnSpc>
                <a:spcPct val="80000"/>
              </a:lnSpc>
            </a:pPr>
            <a:r>
              <a:rPr lang="en-GB" alt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* Domains </a:t>
            </a: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specific to those 2-4 years of </a:t>
            </a:r>
            <a:r>
              <a:rPr lang="en-GB" alt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age</a:t>
            </a:r>
          </a:p>
          <a:p>
            <a:pPr marL="0" indent="0" algn="ctr">
              <a:lnSpc>
                <a:spcPct val="80000"/>
              </a:lnSpc>
            </a:pPr>
            <a:r>
              <a:rPr lang="en-US" altLang="en-US" sz="2200" b="1" baseline="300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  </a:t>
            </a:r>
            <a:r>
              <a:rPr lang="en-US" alt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Domains specific to those 5-17 years of </a:t>
            </a:r>
            <a:r>
              <a:rPr lang="en-US" alt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age</a:t>
            </a:r>
            <a:endParaRPr lang="en-US" sz="2200" dirty="0">
              <a:solidFill>
                <a:schemeClr val="tx1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94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Clr>
                <a:schemeClr val="bg2">
                  <a:lumMod val="20000"/>
                  <a:lumOff val="80000"/>
                </a:schemeClr>
              </a:buClr>
              <a:buSzPct val="150000"/>
            </a:pPr>
            <a:r>
              <a:rPr lang="en-US" sz="2900" dirty="0" smtClean="0">
                <a:solidFill>
                  <a:srgbClr val="DBCF85"/>
                </a:solidFill>
                <a:latin typeface="Times New Roman" pitchFamily="18" charset="0"/>
                <a:cs typeface="Times New Roman" pitchFamily="18" charset="0"/>
              </a:rPr>
              <a:t>Purpose</a:t>
            </a:r>
          </a:p>
          <a:p>
            <a:pPr marL="457200" lvl="1" inden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hlink"/>
              </a:buClr>
              <a:buNone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address the association between environmental barriers and school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participation.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90000"/>
              </a:lnSpc>
              <a:buClr>
                <a:schemeClr val="bg2">
                  <a:lumMod val="20000"/>
                  <a:lumOff val="80000"/>
                </a:schemeClr>
              </a:buClr>
              <a:buSzPct val="150000"/>
            </a:pP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Proposed content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</a:pPr>
            <a:r>
              <a:rPr lang="en-US" altLang="en-US" sz="2400" dirty="0">
                <a:solidFill>
                  <a:srgbClr val="DBCF8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Attitudes: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societal and cultural norms; perceptions and attitudes of parents, other students and school staff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</a:pPr>
            <a:r>
              <a:rPr lang="en-US" altLang="en-US" sz="2400" dirty="0">
                <a:solidFill>
                  <a:srgbClr val="DBCF8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School Environment: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and academic accessibility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</a:pPr>
            <a:r>
              <a:rPr lang="en-US" altLang="en-US" sz="2400" dirty="0">
                <a:solidFill>
                  <a:srgbClr val="DBCF8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Affordability: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fees, costs, and competition for resources associated with attendance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</a:pPr>
            <a:r>
              <a:rPr lang="en-US" altLang="en-US" sz="2400" dirty="0">
                <a:solidFill>
                  <a:srgbClr val="DBCF8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 of school: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reasons why a child may be out of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school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en-US" sz="40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WG-UNICEF </a:t>
            </a:r>
            <a:r>
              <a:rPr lang="en-US" altLang="en-US" sz="4000" dirty="0">
                <a:solidFill>
                  <a:schemeClr val="bg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Module </a:t>
            </a:r>
            <a:r>
              <a:rPr lang="en-US" altLang="en-US" sz="40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br>
              <a:rPr lang="en-US" altLang="en-US" sz="40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40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Inclusive </a:t>
            </a:r>
            <a:r>
              <a:rPr lang="en-US" altLang="en-US" sz="4000" dirty="0">
                <a:solidFill>
                  <a:schemeClr val="bg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endParaRPr lang="en-US" sz="4000" dirty="0">
              <a:solidFill>
                <a:schemeClr val="bg2">
                  <a:lumMod val="20000"/>
                  <a:lumOff val="8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38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-152400" y="533400"/>
            <a:ext cx="2667000" cy="588963"/>
          </a:xfrm>
        </p:spPr>
        <p:txBody>
          <a:bodyPr>
            <a:noAutofit/>
          </a:bodyPr>
          <a:lstStyle/>
          <a:p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Quilt</a:t>
            </a: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228601" y="1600200"/>
            <a:ext cx="2743199" cy="4095749"/>
          </a:xfrm>
        </p:spPr>
        <p:txBody>
          <a:bodyPr>
            <a:normAutofit fontScale="70000" lnSpcReduction="20000"/>
          </a:bodyPr>
          <a:lstStyle/>
          <a:p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Annual core</a:t>
            </a:r>
          </a:p>
          <a:p>
            <a:pPr marL="341313" lvl="1" indent="-231775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 measures</a:t>
            </a:r>
          </a:p>
          <a:p>
            <a:pPr marL="341313" lvl="1" indent="-231775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Sociodemographics</a:t>
            </a:r>
          </a:p>
          <a:p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Rotating core</a:t>
            </a:r>
          </a:p>
          <a:p>
            <a:pPr marL="341313" lvl="1" indent="-231775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Newer topic areas</a:t>
            </a:r>
          </a:p>
          <a:p>
            <a:pPr marL="341313" lvl="1" indent="-231775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Expanded detail</a:t>
            </a:r>
          </a:p>
          <a:p>
            <a:pPr marL="341313" lvl="1" indent="-231775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Varying periodicity</a:t>
            </a:r>
          </a:p>
          <a:p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Sponsored supplements</a:t>
            </a:r>
          </a:p>
          <a:p>
            <a:pPr marL="341313" lvl="1" indent="-231775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“Sustaining” sponsors</a:t>
            </a:r>
          </a:p>
          <a:p>
            <a:pPr marL="341313" lvl="1" indent="-231775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 or 2-year modules</a:t>
            </a:r>
          </a:p>
          <a:p>
            <a:pPr marL="341313" lvl="1" indent="-231775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min or less</a:t>
            </a:r>
          </a:p>
          <a:p>
            <a:pPr lvl="1"/>
            <a:endParaRPr lang="en-US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9400" y="152400"/>
            <a:ext cx="6172200" cy="647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528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81000" y="990600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US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 NHIS:</a:t>
            </a:r>
            <a:br>
              <a:rPr lang="en-US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Core Modules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body" sz="quarter" idx="4294967295"/>
          </p:nvPr>
        </p:nvSpPr>
        <p:spPr>
          <a:xfrm>
            <a:off x="240489" y="1920876"/>
            <a:ext cx="5626911" cy="4098924"/>
          </a:xfrm>
          <a:noFill/>
          <a:ln/>
        </p:spPr>
        <p:txBody>
          <a:bodyPr vert="horz" wrap="square" lIns="67866" tIns="33338" rIns="67866" bIns="33338" numCol="1" rtlCol="0" anchor="t" anchorCtr="0" compatLnSpc="1">
            <a:prstTxWarp prst="textNoShape">
              <a:avLst/>
            </a:prstTxWarp>
            <a:normAutofit fontScale="77500" lnSpcReduction="20000"/>
          </a:bodyPr>
          <a:lstStyle/>
          <a:p>
            <a:pPr>
              <a:spcBef>
                <a:spcPts val="0"/>
              </a:spcBef>
            </a:pPr>
            <a:endParaRPr lang="en-US" sz="2000" b="1" dirty="0">
              <a:solidFill>
                <a:srgbClr val="006858"/>
              </a:solidFill>
            </a:endParaRPr>
          </a:p>
          <a:p>
            <a:pPr>
              <a:spcBef>
                <a:spcPts val="0"/>
              </a:spcBef>
            </a:pPr>
            <a:endParaRPr lang="en-US" sz="2000" b="1" dirty="0">
              <a:solidFill>
                <a:srgbClr val="006858"/>
              </a:solidFill>
            </a:endParaRPr>
          </a:p>
          <a:p>
            <a:pPr>
              <a:spcBef>
                <a:spcPts val="0"/>
              </a:spcBef>
            </a:pPr>
            <a:r>
              <a:rPr lang="en-US" sz="3600" b="1" dirty="0">
                <a:solidFill>
                  <a:srgbClr val="DBCF8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Sample Adult Core</a:t>
            </a:r>
          </a:p>
          <a:p>
            <a:pPr marL="571500" indent="-571500">
              <a:spcBef>
                <a:spcPts val="0"/>
              </a:spcBef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Self-response (unless unable)</a:t>
            </a:r>
          </a:p>
          <a:p>
            <a:pPr marL="571500" indent="-571500">
              <a:spcBef>
                <a:spcPts val="0"/>
              </a:spcBef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Relevant family-level data</a:t>
            </a: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spcBef>
                <a:spcPts val="0"/>
              </a:spcBef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Fielded with fixed periodicity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en-US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3600" b="1" dirty="0">
                <a:solidFill>
                  <a:srgbClr val="DBCF8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Sample Child Core</a:t>
            </a:r>
          </a:p>
          <a:p>
            <a:pPr marL="571500" indent="-571500">
              <a:spcBef>
                <a:spcPts val="0"/>
              </a:spcBef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Knowledgeable adult responds for child</a:t>
            </a:r>
          </a:p>
          <a:p>
            <a:pPr marL="571500" indent="-571500">
              <a:spcBef>
                <a:spcPts val="0"/>
              </a:spcBef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Relevant family-level data</a:t>
            </a:r>
          </a:p>
          <a:p>
            <a:pPr marL="571500" indent="-571500">
              <a:spcBef>
                <a:spcPts val="0"/>
              </a:spcBef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Fielded with fixed periodicity</a:t>
            </a:r>
          </a:p>
          <a:p>
            <a:pPr>
              <a:spcBef>
                <a:spcPts val="0"/>
              </a:spcBef>
              <a:buSzPct val="50000"/>
            </a:pPr>
            <a:r>
              <a:rPr lang="en-US" sz="1800" b="1" dirty="0">
                <a:solidFill>
                  <a:srgbClr val="000000"/>
                </a:solidFill>
              </a:rPr>
              <a:t>    </a:t>
            </a: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5817053" y="2258935"/>
            <a:ext cx="285750" cy="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6115050" y="2258936"/>
            <a:ext cx="0" cy="3284615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5823176" y="5543550"/>
            <a:ext cx="285750" cy="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6123215" y="3700574"/>
            <a:ext cx="34290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6603190" y="2777729"/>
            <a:ext cx="2336275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Demographics, some family relationships, and family income; Health insurance, utilization, conditions, and behaviors</a:t>
            </a:r>
          </a:p>
        </p:txBody>
      </p:sp>
    </p:spTree>
    <p:extLst>
      <p:ext uri="{BB962C8B-B14F-4D97-AF65-F5344CB8AC3E}">
        <p14:creationId xmlns:p14="http://schemas.microsoft.com/office/powerpoint/2010/main" val="3802624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534400" cy="4800600"/>
          </a:xfrm>
        </p:spPr>
        <p:txBody>
          <a:bodyPr>
            <a:normAutofit/>
          </a:bodyPr>
          <a:lstStyle/>
          <a:p>
            <a:pPr marL="0" indent="0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</a:t>
            </a:r>
            <a:r>
              <a:rPr lang="en-US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balance the collection of relevant health content and crucial covariates with respondent burden and funding constraints?</a:t>
            </a:r>
          </a:p>
          <a:p>
            <a:pPr marL="0" indent="0"/>
            <a:r>
              <a:rPr lang="en-US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questions will appear with fixed </a:t>
            </a:r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periodicity, not </a:t>
            </a:r>
            <a:r>
              <a:rPr lang="en-US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annually</a:t>
            </a:r>
          </a:p>
          <a:p>
            <a:r>
              <a:rPr lang="en-US" sz="2500" b="1" dirty="0">
                <a:solidFill>
                  <a:srgbClr val="DBCF8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Pros: </a:t>
            </a:r>
          </a:p>
          <a:p>
            <a:pPr lvl="1"/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Less time intensive than asking all questions every year</a:t>
            </a:r>
          </a:p>
          <a:p>
            <a:pPr lvl="1"/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still monitor changes in trends with periodic data</a:t>
            </a:r>
          </a:p>
          <a:p>
            <a:r>
              <a:rPr lang="en-US" sz="2500" b="1" dirty="0">
                <a:solidFill>
                  <a:srgbClr val="DBCF8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Cons: </a:t>
            </a:r>
          </a:p>
          <a:p>
            <a:pPr marL="736600" lvl="1" indent="-279400"/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will not be available </a:t>
            </a:r>
            <a:endParaRPr lang="en-US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36600" lvl="1" indent="-279400">
              <a:buNone/>
            </a:pP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annually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topics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5438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Rotating Content</a:t>
            </a:r>
            <a:endParaRPr lang="en-US" sz="4000" dirty="0">
              <a:solidFill>
                <a:schemeClr val="bg2">
                  <a:lumMod val="20000"/>
                  <a:lumOff val="8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4692316"/>
            <a:ext cx="3416968" cy="170848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26371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752600"/>
            <a:ext cx="8991600" cy="4800600"/>
          </a:xfrm>
        </p:spPr>
        <p:txBody>
          <a:bodyPr>
            <a:noAutofit/>
          </a:bodyPr>
          <a:lstStyle/>
          <a:p>
            <a:pPr marL="0" indent="0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Shifting </a:t>
            </a:r>
            <a:r>
              <a:rPr lang="en-US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 from collection in family module to collection in sample adult and/or sample child modules</a:t>
            </a:r>
          </a:p>
          <a:p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Changes in:</a:t>
            </a:r>
          </a:p>
          <a:p>
            <a:pPr marL="341313" lvl="1" indent="-163513"/>
            <a:r>
              <a:rPr lang="en-US" sz="2500" dirty="0">
                <a:solidFill>
                  <a:srgbClr val="DBCF8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Salience: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Gets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health questions quickly</a:t>
            </a:r>
          </a:p>
          <a:p>
            <a:pPr marL="341313" lvl="1" indent="-163513"/>
            <a:r>
              <a:rPr lang="en-US" sz="2500" dirty="0">
                <a:solidFill>
                  <a:srgbClr val="DBCF8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Basic</a:t>
            </a:r>
            <a:r>
              <a:rPr lang="en-US" sz="2500" b="1" i="1" dirty="0">
                <a:solidFill>
                  <a:srgbClr val="DBCF8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>
                <a:solidFill>
                  <a:srgbClr val="DBCF8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demographics: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Collected on all household members</a:t>
            </a:r>
          </a:p>
          <a:p>
            <a:pPr marL="341313" lvl="1" indent="-163513"/>
            <a:r>
              <a:rPr lang="en-US" sz="2500" dirty="0">
                <a:solidFill>
                  <a:srgbClr val="DBCF8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Demographic detail: 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Collected for sample adult and sample child</a:t>
            </a:r>
          </a:p>
          <a:p>
            <a:pPr marL="341313" lvl="1" indent="-163513"/>
            <a:r>
              <a:rPr lang="en-US" sz="2500" dirty="0">
                <a:solidFill>
                  <a:srgbClr val="DBCF8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Person-level sample size: 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Limits utility 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rare event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</a:t>
            </a:r>
          </a:p>
          <a:p>
            <a:pPr marL="341313" lvl="1" indent="-163513"/>
            <a:r>
              <a:rPr lang="en-US" sz="2500" dirty="0">
                <a:solidFill>
                  <a:srgbClr val="DBCF8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Respondent for adult health status and disability: 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proxy to self</a:t>
            </a:r>
          </a:p>
          <a:p>
            <a:pPr marL="341313" lvl="1" indent="-163513"/>
            <a:r>
              <a:rPr lang="en-US" sz="2500" dirty="0">
                <a:solidFill>
                  <a:srgbClr val="DBCF8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Respondent for demographics and insurance: 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family respondent to sample adult</a:t>
            </a:r>
            <a:endParaRPr lang="en-US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5438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NHIS: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Impact of Module Approach</a:t>
            </a:r>
            <a:endParaRPr lang="en-US" sz="4000" dirty="0">
              <a:solidFill>
                <a:schemeClr val="bg2">
                  <a:lumMod val="20000"/>
                  <a:lumOff val="8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0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133201" y="685800"/>
            <a:ext cx="6890659" cy="685800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latin typeface="Times New Roman" pitchFamily="18" charset="0"/>
              </a:rPr>
              <a:t>Periodicity of Functioning Content on NHIS</a:t>
            </a: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7976" y="1925139"/>
            <a:ext cx="4171950" cy="3762103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SzPct val="175000"/>
            </a:pP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Annual Core - Adults:</a:t>
            </a:r>
          </a:p>
          <a:p>
            <a:pPr marL="0" indent="0">
              <a:lnSpc>
                <a:spcPct val="80000"/>
              </a:lnSpc>
              <a:buSzPct val="175000"/>
            </a:pPr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WG Short Set</a:t>
            </a:r>
          </a:p>
          <a:p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WG Extended Set (almost*)</a:t>
            </a:r>
          </a:p>
          <a:p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Social Activity Limitation</a:t>
            </a:r>
          </a:p>
          <a:p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Participation (ACS IADL) limitation</a:t>
            </a:r>
          </a:p>
          <a:p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 Limitation</a:t>
            </a:r>
            <a:r>
              <a:rPr lang="en-US" sz="15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`</a:t>
            </a:r>
            <a:endParaRPr lang="en-US" sz="1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3-year Rotation - Adults:</a:t>
            </a:r>
          </a:p>
          <a:p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Mental Health Assessment</a:t>
            </a:r>
          </a:p>
          <a:p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K-6 and GAD/PHQ-9 (but not at same time)</a:t>
            </a:r>
          </a:p>
          <a:p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Hearing Detail*</a:t>
            </a:r>
          </a:p>
          <a:p>
            <a:endParaRPr lang="en-US" sz="1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2-year Rotation - Adults (non-overlapping):</a:t>
            </a:r>
          </a:p>
          <a:p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Pain*</a:t>
            </a:r>
          </a:p>
          <a:p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Fatigue*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886009" y="1904126"/>
            <a:ext cx="2901462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Annual Core - Children:</a:t>
            </a:r>
          </a:p>
          <a:p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WG-UNICEF Child Module (vision, hearing, mobility, motor skills and self-care, communication, cognition, affect, behavior)</a:t>
            </a:r>
          </a:p>
          <a:p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Social/emotional screening for very young children</a:t>
            </a:r>
          </a:p>
          <a:p>
            <a:endParaRPr lang="en-US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SDQ, SDQ-Impact</a:t>
            </a:r>
          </a:p>
        </p:txBody>
      </p:sp>
    </p:spTree>
    <p:extLst>
      <p:ext uri="{BB962C8B-B14F-4D97-AF65-F5344CB8AC3E}">
        <p14:creationId xmlns:p14="http://schemas.microsoft.com/office/powerpoint/2010/main" val="331925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534400" cy="1371600"/>
          </a:xfrm>
        </p:spPr>
        <p:txBody>
          <a:bodyPr/>
          <a:lstStyle/>
          <a:p>
            <a:pPr algn="ctr" eaLnBrk="1" hangingPunct="1"/>
            <a:r>
              <a:rPr lang="en-US" sz="4000" dirty="0" smtClean="0">
                <a:latin typeface="Times New Roman" pitchFamily="18" charset="0"/>
              </a:rPr>
              <a:t>WG Question Sets Milestones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610600" cy="2895600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80000"/>
              </a:lnSpc>
              <a:buSzPct val="175000"/>
              <a:buFontTx/>
              <a:buNone/>
            </a:pPr>
            <a:r>
              <a:rPr lang="en-US" sz="22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anose="02020603050405020304" pitchFamily="18" charset="0"/>
              </a:rPr>
              <a:t>Short Set on Functioning (6 questions): </a:t>
            </a:r>
          </a:p>
          <a:p>
            <a:pPr marL="804863" indent="-231775" eaLnBrk="1" hangingPunct="1">
              <a:lnSpc>
                <a:spcPct val="80000"/>
              </a:lnSpc>
              <a:buClr>
                <a:schemeClr val="tx2"/>
              </a:buClr>
              <a:buSzPct val="150000"/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Adopted in 2006</a:t>
            </a:r>
          </a:p>
          <a:p>
            <a:pPr marL="804863" indent="-231775">
              <a:lnSpc>
                <a:spcPct val="80000"/>
              </a:lnSpc>
              <a:buClr>
                <a:schemeClr val="tx2"/>
              </a:buClr>
              <a:buSzPct val="150000"/>
              <a:buFont typeface="Arial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Added to 2009 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NHIS</a:t>
            </a:r>
            <a:endParaRPr lang="en-US" sz="2200" b="1" dirty="0" smtClean="0">
              <a:solidFill>
                <a:schemeClr val="tx1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marL="804863" indent="-231775" eaLnBrk="1" hangingPunct="1">
              <a:lnSpc>
                <a:spcPct val="80000"/>
              </a:lnSpc>
              <a:buClr>
                <a:schemeClr val="tx2"/>
              </a:buClr>
              <a:buSzPct val="150000"/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Adopted as the international standard for disability measurement for the 2020 Round of Censuses by UN and UNECE</a:t>
            </a:r>
          </a:p>
          <a:p>
            <a:pPr marL="804863" indent="-231775" eaLnBrk="1" hangingPunct="1">
              <a:lnSpc>
                <a:spcPct val="80000"/>
              </a:lnSpc>
              <a:buClr>
                <a:schemeClr val="tx2"/>
              </a:buClr>
              <a:buSzPct val="150000"/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Implemented in surveys and censuses internationally, including DHS</a:t>
            </a:r>
          </a:p>
          <a:p>
            <a:pPr marL="804863" indent="-231775" eaLnBrk="1" hangingPunct="1">
              <a:lnSpc>
                <a:spcPct val="80000"/>
              </a:lnSpc>
              <a:buClr>
                <a:schemeClr val="tx2"/>
              </a:buClr>
              <a:buSzPct val="150000"/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Used to monitor the CRPD and the SDGs</a:t>
            </a:r>
          </a:p>
          <a:p>
            <a:pPr marL="0" indent="0" eaLnBrk="1" hangingPunct="1">
              <a:lnSpc>
                <a:spcPct val="80000"/>
              </a:lnSpc>
              <a:buSzPct val="175000"/>
              <a:buFontTx/>
              <a:buNone/>
            </a:pPr>
            <a:r>
              <a:rPr lang="en-US" sz="22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anose="02020603050405020304" pitchFamily="18" charset="0"/>
              </a:rPr>
              <a:t>Extended Set on Functioning (additional functional domains):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	</a:t>
            </a:r>
            <a:endParaRPr lang="en-US" sz="2200" dirty="0" smtClean="0">
              <a:latin typeface="Times New Roman" pitchFamily="18" charset="0"/>
              <a:cs typeface="Times New Roman" panose="02020603050405020304" pitchFamily="18" charset="0"/>
            </a:endParaRPr>
          </a:p>
          <a:p>
            <a:pPr marL="804863" indent="-231775">
              <a:lnSpc>
                <a:spcPct val="80000"/>
              </a:lnSpc>
              <a:buClr>
                <a:schemeClr val="tx2"/>
              </a:buClr>
              <a:buSzPct val="150000"/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Adopted in 2010	</a:t>
            </a:r>
          </a:p>
          <a:p>
            <a:pPr marL="804863" indent="-231775">
              <a:lnSpc>
                <a:spcPct val="80000"/>
              </a:lnSpc>
              <a:buClr>
                <a:schemeClr val="tx2"/>
              </a:buClr>
              <a:buSzPct val="150000"/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Added to 2010 NHIS</a:t>
            </a:r>
            <a:endParaRPr lang="en-US" sz="2200" dirty="0">
              <a:solidFill>
                <a:schemeClr val="tx1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SzPct val="175000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Module on Child Functioning and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Disability</a:t>
            </a:r>
            <a:endParaRPr lang="en-US" sz="2200" dirty="0">
              <a:solidFill>
                <a:schemeClr val="accent5">
                  <a:lumMod val="60000"/>
                  <a:lumOff val="40000"/>
                </a:schemeClr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marL="804863" indent="-231775">
              <a:lnSpc>
                <a:spcPct val="80000"/>
              </a:lnSpc>
              <a:buClr>
                <a:schemeClr val="tx2"/>
              </a:buClr>
              <a:buSzPct val="150000"/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Developed in collaboration with UNICEF</a:t>
            </a:r>
          </a:p>
          <a:p>
            <a:pPr marL="804863" indent="-231775">
              <a:lnSpc>
                <a:spcPct val="80000"/>
              </a:lnSpc>
              <a:buClr>
                <a:schemeClr val="tx2"/>
              </a:buClr>
              <a:buSzPct val="150000"/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Adopted in 2016</a:t>
            </a:r>
          </a:p>
          <a:p>
            <a:pPr marL="804863" indent="-231775">
              <a:lnSpc>
                <a:spcPct val="80000"/>
              </a:lnSpc>
              <a:buClr>
                <a:schemeClr val="tx2"/>
              </a:buClr>
              <a:buSzPct val="150000"/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Added to 2019 NHIS</a:t>
            </a:r>
            <a:endParaRPr lang="en-US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SzPct val="175000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Module on Inclusive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endParaRPr lang="en-US" sz="2200" dirty="0">
              <a:solidFill>
                <a:schemeClr val="accent5">
                  <a:lumMod val="60000"/>
                  <a:lumOff val="40000"/>
                </a:schemeClr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marL="804863" indent="-231775">
              <a:lnSpc>
                <a:spcPct val="80000"/>
              </a:lnSpc>
              <a:buClr>
                <a:schemeClr val="tx2"/>
              </a:buClr>
              <a:buSzPct val="150000"/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Under 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consideration for addition to NHIS</a:t>
            </a:r>
            <a:endParaRPr lang="en-US" sz="2200" dirty="0">
              <a:solidFill>
                <a:schemeClr val="tx1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Clr>
                <a:schemeClr val="hlink"/>
              </a:buClr>
              <a:defRPr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Clr>
                <a:schemeClr val="tx2"/>
              </a:buClr>
              <a:buSzPct val="150000"/>
            </a:pPr>
            <a:endParaRPr lang="en-US" sz="2200" dirty="0" smtClean="0">
              <a:solidFill>
                <a:schemeClr val="tx1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00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209800"/>
            <a:ext cx="8229600" cy="441960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Clr>
                <a:schemeClr val="bg2">
                  <a:lumMod val="20000"/>
                  <a:lumOff val="80000"/>
                </a:schemeClr>
              </a:buClr>
              <a:buSzPct val="150000"/>
            </a:pPr>
            <a:r>
              <a:rPr lang="en-US" sz="2900" dirty="0" smtClean="0">
                <a:solidFill>
                  <a:srgbClr val="DBCF85"/>
                </a:solidFill>
                <a:latin typeface="Times New Roman" pitchFamily="18" charset="0"/>
                <a:cs typeface="Times New Roman" pitchFamily="18" charset="0"/>
              </a:rPr>
              <a:t>National Health Interview Survey (NHIS)</a:t>
            </a:r>
          </a:p>
          <a:p>
            <a:pPr marL="914400" lvl="1" indent="-514350">
              <a:lnSpc>
                <a:spcPct val="90000"/>
              </a:lnSpc>
              <a:buClr>
                <a:schemeClr val="bg2">
                  <a:lumMod val="20000"/>
                  <a:lumOff val="80000"/>
                </a:schemeClr>
              </a:buClr>
              <a:buSzPct val="150000"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Content redesign for 2019</a:t>
            </a:r>
            <a:endParaRPr lang="en-US" sz="2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514350">
              <a:lnSpc>
                <a:spcPct val="90000"/>
              </a:lnSpc>
              <a:buClr>
                <a:schemeClr val="bg2">
                  <a:lumMod val="20000"/>
                  <a:lumOff val="80000"/>
                </a:schemeClr>
              </a:buClr>
              <a:buSzPct val="150000"/>
            </a:pP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Extensive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changes to disability content</a:t>
            </a:r>
          </a:p>
          <a:p>
            <a:pPr marL="914400" lvl="1" indent="-514350">
              <a:lnSpc>
                <a:spcPct val="90000"/>
              </a:lnSpc>
              <a:buClr>
                <a:schemeClr val="bg2">
                  <a:lumMod val="20000"/>
                  <a:lumOff val="80000"/>
                </a:schemeClr>
              </a:buClr>
              <a:buSzPct val="150000"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Changes to structure and periodicity of measures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lnSpc>
                <a:spcPct val="90000"/>
              </a:lnSpc>
              <a:buClr>
                <a:schemeClr val="bg2">
                  <a:lumMod val="20000"/>
                  <a:lumOff val="80000"/>
                </a:schemeClr>
              </a:buClr>
              <a:buSzPct val="150000"/>
              <a:buNone/>
            </a:pPr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90000"/>
              </a:lnSpc>
              <a:buClr>
                <a:schemeClr val="bg2">
                  <a:lumMod val="20000"/>
                  <a:lumOff val="80000"/>
                </a:schemeClr>
              </a:buClr>
              <a:buSzPct val="150000"/>
            </a:pP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Washington Group measures for adults and children</a:t>
            </a:r>
          </a:p>
          <a:p>
            <a:pPr marL="514350" indent="-514350">
              <a:lnSpc>
                <a:spcPct val="90000"/>
              </a:lnSpc>
              <a:buClr>
                <a:schemeClr val="bg2">
                  <a:lumMod val="20000"/>
                  <a:lumOff val="80000"/>
                </a:schemeClr>
              </a:buClr>
              <a:buSzPct val="150000"/>
            </a:pP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Disability statistics: implications to consider</a:t>
            </a:r>
            <a:endParaRPr lang="en-US" sz="2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90000"/>
              </a:lnSpc>
              <a:buClr>
                <a:schemeClr val="bg2">
                  <a:lumMod val="20000"/>
                  <a:lumOff val="80000"/>
                </a:schemeClr>
              </a:buClr>
              <a:buSzPct val="150000"/>
            </a:pPr>
            <a:endParaRPr lang="en-US" sz="29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5438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A number of disability measurement developments…</a:t>
            </a:r>
            <a:endParaRPr lang="en-US" sz="4000" dirty="0">
              <a:solidFill>
                <a:schemeClr val="bg2">
                  <a:lumMod val="20000"/>
                  <a:lumOff val="8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534400" cy="1371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itchFamily="18" charset="0"/>
              </a:rPr>
              <a:t>Disability Statistics from the NHIS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8305800" cy="5486400"/>
          </a:xfrm>
        </p:spPr>
        <p:txBody>
          <a:bodyPr>
            <a:normAutofit fontScale="92500" lnSpcReduction="10000"/>
          </a:bodyPr>
          <a:lstStyle/>
          <a:p>
            <a:pPr marL="233363" indent="-233363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</a:pPr>
            <a:r>
              <a:rPr lang="en-US" sz="2100" dirty="0" smtClean="0">
                <a:latin typeface="Times New Roman" pitchFamily="18" charset="0"/>
              </a:rPr>
              <a:t>Inform Departmental and Federal disability-related activities.</a:t>
            </a:r>
          </a:p>
          <a:p>
            <a:pPr marL="233363" indent="-233363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</a:pPr>
            <a:endParaRPr lang="en-US" sz="2100" dirty="0" smtClean="0">
              <a:latin typeface="Times New Roman" pitchFamily="18" charset="0"/>
            </a:endParaRPr>
          </a:p>
          <a:p>
            <a:pPr marL="233363" indent="-233363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</a:pPr>
            <a:r>
              <a:rPr lang="en-US" sz="2100" i="1" dirty="0" smtClean="0">
                <a:latin typeface="Times New Roman" pitchFamily="18" charset="0"/>
              </a:rPr>
              <a:t>Health, U.S.</a:t>
            </a:r>
            <a:r>
              <a:rPr lang="en-US" sz="2100" dirty="0" smtClean="0">
                <a:latin typeface="Times New Roman" pitchFamily="18" charset="0"/>
              </a:rPr>
              <a:t>:</a:t>
            </a:r>
          </a:p>
          <a:p>
            <a:pPr marL="231775" lvl="1" indent="-231775">
              <a:lnSpc>
                <a:spcPct val="12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</a:pPr>
            <a:r>
              <a:rPr lang="en-US" sz="2100" dirty="0" smtClean="0">
                <a:latin typeface="Times New Roman" pitchFamily="18" charset="0"/>
              </a:rPr>
              <a:t>Historically, used “limitation of activity due to a chronic condition”</a:t>
            </a:r>
          </a:p>
          <a:p>
            <a:pPr marL="231775" lvl="1" indent="-231775">
              <a:lnSpc>
                <a:spcPct val="12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</a:pPr>
            <a:r>
              <a:rPr lang="en-US" sz="2100" dirty="0" smtClean="0">
                <a:latin typeface="Times New Roman" pitchFamily="18" charset="0"/>
              </a:rPr>
              <a:t>In 2009, moved to Basic Actions Difficulties and Complex Activity Limitation</a:t>
            </a:r>
          </a:p>
          <a:p>
            <a:pPr marL="231775" lvl="1" indent="-231775">
              <a:lnSpc>
                <a:spcPct val="12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</a:pPr>
            <a:r>
              <a:rPr lang="en-US" sz="2100" dirty="0" smtClean="0">
                <a:latin typeface="Times New Roman" pitchFamily="18" charset="0"/>
              </a:rPr>
              <a:t>In 2017, will use the WG Short Set on Functioning (WG-SS)</a:t>
            </a:r>
          </a:p>
          <a:p>
            <a:pPr marL="631825" lvl="1" indent="-282575">
              <a:lnSpc>
                <a:spcPct val="12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  <a:buNone/>
            </a:pPr>
            <a:endParaRPr lang="en-US" sz="2100" dirty="0" smtClean="0">
              <a:latin typeface="Times New Roman" pitchFamily="18" charset="0"/>
            </a:endParaRPr>
          </a:p>
          <a:p>
            <a:pPr marL="233363" indent="-233363">
              <a:lnSpc>
                <a:spcPct val="80000"/>
              </a:lnSpc>
              <a:buSzPct val="175000"/>
            </a:pPr>
            <a:r>
              <a:rPr lang="en-US" sz="2100" dirty="0" smtClean="0">
                <a:latin typeface="Times New Roman" pitchFamily="18" charset="0"/>
              </a:rPr>
              <a:t>Healthy People</a:t>
            </a:r>
          </a:p>
          <a:p>
            <a:pPr marL="0" indent="0">
              <a:lnSpc>
                <a:spcPct val="120000"/>
              </a:lnSpc>
              <a:buSzPct val="175000"/>
            </a:pPr>
            <a:r>
              <a:rPr lang="en-US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Include in the core of </a:t>
            </a:r>
            <a:r>
              <a:rPr lang="en-US" sz="21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en-US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applicable Healthy People population data systems a </a:t>
            </a:r>
            <a:r>
              <a:rPr lang="en-US" sz="21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standardized</a:t>
            </a:r>
            <a:r>
              <a:rPr lang="en-US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set of questions that identify “people with disabilities.”</a:t>
            </a:r>
            <a:endParaRPr lang="en-US" sz="2100" i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231775" lvl="1" indent="-231775">
              <a:lnSpc>
                <a:spcPct val="12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</a:pPr>
            <a:r>
              <a:rPr lang="en-US" sz="2100" dirty="0" smtClean="0">
                <a:latin typeface="Times New Roman" pitchFamily="18" charset="0"/>
              </a:rPr>
              <a:t>HP2020: Adopted ACS as the standard measure of disability</a:t>
            </a:r>
          </a:p>
          <a:p>
            <a:pPr marL="231775" lvl="1" indent="-231775">
              <a:lnSpc>
                <a:spcPct val="12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</a:pPr>
            <a:r>
              <a:rPr lang="en-US" sz="2100" dirty="0" smtClean="0">
                <a:latin typeface="Times New Roman" pitchFamily="18" charset="0"/>
              </a:rPr>
              <a:t>HP2030</a:t>
            </a:r>
            <a:r>
              <a:rPr lang="en-US" sz="2100" dirty="0">
                <a:latin typeface="Times New Roman" pitchFamily="18" charset="0"/>
              </a:rPr>
              <a:t>: </a:t>
            </a:r>
            <a:r>
              <a:rPr lang="en-US" sz="2100" dirty="0" smtClean="0">
                <a:latin typeface="Times New Roman" pitchFamily="18" charset="0"/>
              </a:rPr>
              <a:t>WG-SS used as </a:t>
            </a:r>
            <a:r>
              <a:rPr lang="en-US" sz="2100" dirty="0">
                <a:latin typeface="Times New Roman" pitchFamily="18" charset="0"/>
              </a:rPr>
              <a:t>the standard measure of </a:t>
            </a:r>
            <a:r>
              <a:rPr lang="en-US" sz="2100" dirty="0" smtClean="0">
                <a:latin typeface="Times New Roman" pitchFamily="18" charset="0"/>
              </a:rPr>
              <a:t>disability from NHIS</a:t>
            </a:r>
          </a:p>
          <a:p>
            <a:pPr marL="0" lvl="1" indent="0">
              <a:lnSpc>
                <a:spcPct val="12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  <a:buNone/>
            </a:pPr>
            <a:endParaRPr lang="en-US" sz="2100" dirty="0" smtClean="0">
              <a:solidFill>
                <a:srgbClr val="DBCF85"/>
              </a:solidFill>
              <a:latin typeface="Times New Roman" pitchFamily="18" charset="0"/>
            </a:endParaRPr>
          </a:p>
          <a:p>
            <a:pPr marL="0" lvl="1" indent="0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  <a:buNone/>
            </a:pPr>
            <a:r>
              <a:rPr lang="en-US" sz="2100" dirty="0" smtClean="0">
                <a:solidFill>
                  <a:srgbClr val="DBCF85"/>
                </a:solidFill>
                <a:latin typeface="Times New Roman" pitchFamily="18" charset="0"/>
              </a:rPr>
              <a:t>OMB Reporting</a:t>
            </a:r>
            <a:endParaRPr lang="en-US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31775" lvl="1" indent="-231775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50000"/>
            </a:pP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WG-SS used for Social Indicators, Analytical Perspectives: Budget of the U.S. Government (</a:t>
            </a:r>
            <a:r>
              <a:rPr lang="en-US" sz="2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://www.whitehouse.gov/omb/budget/Analytical_Perspectives/ </a:t>
            </a:r>
            <a:r>
              <a:rPr lang="en-US" sz="2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  <a:buNone/>
            </a:pPr>
            <a:endParaRPr lang="en-US" sz="2400" dirty="0" smtClean="0">
              <a:solidFill>
                <a:srgbClr val="DBCF85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40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534400" cy="1371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itchFamily="18" charset="0"/>
              </a:rPr>
              <a:t>Disability Statistics from the NHIS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8305800" cy="5486400"/>
          </a:xfrm>
        </p:spPr>
        <p:txBody>
          <a:bodyPr>
            <a:normAutofit/>
          </a:bodyPr>
          <a:lstStyle/>
          <a:p>
            <a:pPr marL="233363" indent="-233363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</a:pPr>
            <a:endParaRPr lang="en-US" sz="2100" dirty="0" smtClean="0">
              <a:latin typeface="Times New Roman" pitchFamily="18" charset="0"/>
            </a:endParaRPr>
          </a:p>
          <a:p>
            <a:pPr marL="233363" indent="-233363">
              <a:lnSpc>
                <a:spcPct val="80000"/>
              </a:lnSpc>
              <a:buSzPct val="175000"/>
            </a:pPr>
            <a:r>
              <a:rPr lang="en-US" sz="2100" dirty="0" smtClean="0">
                <a:latin typeface="Times New Roman" pitchFamily="18" charset="0"/>
              </a:rPr>
              <a:t>Other NCHS data collections</a:t>
            </a:r>
          </a:p>
          <a:p>
            <a:pPr marL="231775" lvl="1" indent="-231775">
              <a:buClr>
                <a:schemeClr val="bg2">
                  <a:lumMod val="20000"/>
                  <a:lumOff val="80000"/>
                </a:schemeClr>
              </a:buClr>
              <a:buSzPct val="175000"/>
            </a:pPr>
            <a:r>
              <a:rPr lang="en-US" sz="2100" dirty="0" smtClean="0">
                <a:latin typeface="Times New Roman" pitchFamily="18" charset="0"/>
              </a:rPr>
              <a:t>NHANES</a:t>
            </a:r>
          </a:p>
          <a:p>
            <a:pPr marL="231775" lvl="1" indent="-231775">
              <a:buClr>
                <a:schemeClr val="bg2">
                  <a:lumMod val="20000"/>
                  <a:lumOff val="80000"/>
                </a:schemeClr>
              </a:buClr>
              <a:buSzPct val="175000"/>
            </a:pPr>
            <a:r>
              <a:rPr lang="en-US" sz="2100" dirty="0" smtClean="0">
                <a:latin typeface="Times New Roman" pitchFamily="18" charset="0"/>
              </a:rPr>
              <a:t>NSFG</a:t>
            </a:r>
          </a:p>
          <a:p>
            <a:pPr marL="231775" lvl="1" indent="-231775">
              <a:lnSpc>
                <a:spcPct val="12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</a:pPr>
            <a:endParaRPr lang="en-US" sz="2100" dirty="0" smtClean="0">
              <a:solidFill>
                <a:srgbClr val="DBCF85"/>
              </a:solidFill>
              <a:latin typeface="Times New Roman" pitchFamily="18" charset="0"/>
            </a:endParaRPr>
          </a:p>
          <a:p>
            <a:pPr marL="0" lvl="1" indent="0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  <a:buNone/>
            </a:pPr>
            <a:r>
              <a:rPr lang="en-US" sz="2100" dirty="0" smtClean="0">
                <a:solidFill>
                  <a:srgbClr val="DBCF85"/>
                </a:solidFill>
                <a:latin typeface="Times New Roman" pitchFamily="18" charset="0"/>
              </a:rPr>
              <a:t>Forthcoming Publications to Inform Change</a:t>
            </a:r>
          </a:p>
          <a:p>
            <a:pPr marL="231775" lvl="1" indent="-231775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50000"/>
            </a:pPr>
            <a:r>
              <a:rPr lang="en-US" sz="2100" dirty="0" smtClean="0">
                <a:latin typeface="Times New Roman" pitchFamily="18" charset="0"/>
              </a:rPr>
              <a:t>Transition from ACS to WG</a:t>
            </a:r>
          </a:p>
          <a:p>
            <a:pPr marL="231775" lvl="1" indent="-231775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50000"/>
            </a:pPr>
            <a:r>
              <a:rPr lang="en-US" sz="2100" dirty="0" smtClean="0">
                <a:latin typeface="Times New Roman" pitchFamily="18" charset="0"/>
              </a:rPr>
              <a:t>Comparison of ADLs and WG</a:t>
            </a:r>
          </a:p>
          <a:p>
            <a:pPr marL="231775" lvl="1" indent="-231775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50000"/>
            </a:pPr>
            <a:r>
              <a:rPr lang="en-US" sz="2100" dirty="0" smtClean="0">
                <a:latin typeface="Times New Roman" pitchFamily="18" charset="0"/>
              </a:rPr>
              <a:t>Identification of special populations (e.g., DD, program eligibility/receipt)</a:t>
            </a:r>
          </a:p>
          <a:p>
            <a:pPr marL="0" lvl="1" indent="0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  <a:buNone/>
            </a:pPr>
            <a:endParaRPr lang="en-US" sz="2400" dirty="0" smtClean="0">
              <a:solidFill>
                <a:srgbClr val="DBCF85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64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82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385175" cy="914400"/>
          </a:xfrm>
        </p:spPr>
        <p:txBody>
          <a:bodyPr/>
          <a:lstStyle/>
          <a:p>
            <a:pPr algn="ctr"/>
            <a:r>
              <a:rPr lang="en-US" sz="4000" dirty="0" smtClean="0">
                <a:latin typeface="Times New Roman" pitchFamily="18" charset="0"/>
              </a:rPr>
              <a:t>ACS Questions</a:t>
            </a:r>
            <a:endParaRPr lang="en-US" sz="4000" dirty="0">
              <a:latin typeface="Times New Roman" pitchFamily="18" charset="0"/>
            </a:endParaRP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534400" cy="533400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person deaf or does he/she have serious difficulty 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hearing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person blind or does he/she have serious difficulty 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seeing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even when wearing glasses? 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Because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a physical, mental, or emotional condition, does this person have serious difficulty 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concentrating, remembering, or making decisions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person have serious difficulty 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walking or climbing stairs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person have difficulty 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dressing or bathing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Because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a physical, mental, or emotional condition, does this person have difficulty 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doing errands alone such as visiting a doctor's office or 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shopping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Response: Yes / No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12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429500" cy="857250"/>
          </a:xfrm>
        </p:spPr>
        <p:txBody>
          <a:bodyPr>
            <a:no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Comparison of ACS vs. WG-SS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 noChangeAspect="1"/>
          </p:cNvGraphicFramePr>
          <p:nvPr>
            <p:ph idx="1"/>
            <p:extLst/>
          </p:nvPr>
        </p:nvGraphicFramePr>
        <p:xfrm>
          <a:off x="685802" y="1796700"/>
          <a:ext cx="7759873" cy="4067828"/>
        </p:xfrm>
        <a:graphic>
          <a:graphicData uri="http://schemas.openxmlformats.org/drawingml/2006/table">
            <a:tbl>
              <a:tblPr/>
              <a:tblGrid>
                <a:gridCol w="854203">
                  <a:extLst>
                    <a:ext uri="{9D8B030D-6E8A-4147-A177-3AD203B41FA5}">
                      <a16:colId xmlns:a16="http://schemas.microsoft.com/office/drawing/2014/main" val="2759068414"/>
                    </a:ext>
                  </a:extLst>
                </a:gridCol>
                <a:gridCol w="3890228">
                  <a:extLst>
                    <a:ext uri="{9D8B030D-6E8A-4147-A177-3AD203B41FA5}">
                      <a16:colId xmlns:a16="http://schemas.microsoft.com/office/drawing/2014/main" val="977265303"/>
                    </a:ext>
                  </a:extLst>
                </a:gridCol>
                <a:gridCol w="3015442">
                  <a:extLst>
                    <a:ext uri="{9D8B030D-6E8A-4147-A177-3AD203B41FA5}">
                      <a16:colId xmlns:a16="http://schemas.microsoft.com/office/drawing/2014/main" val="1819861837"/>
                    </a:ext>
                  </a:extLst>
                </a:gridCol>
              </a:tblGrid>
              <a:tr h="49644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Functioning</a:t>
                      </a:r>
                      <a:b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Domain</a:t>
                      </a:r>
                    </a:p>
                  </a:txBody>
                  <a:tcPr marL="6374" marR="6374" marT="63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ACS</a:t>
                      </a:r>
                      <a:b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Question Text</a:t>
                      </a:r>
                    </a:p>
                  </a:txBody>
                  <a:tcPr marL="6374" marR="6374" marT="63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WG-SS</a:t>
                      </a:r>
                      <a:br>
                        <a:rPr lang="en-US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en-US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Question Text</a:t>
                      </a:r>
                    </a:p>
                  </a:txBody>
                  <a:tcPr marL="6374" marR="6374" marT="63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6983074"/>
                  </a:ext>
                </a:extLst>
              </a:tr>
              <a:tr h="5101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Hearing</a:t>
                      </a:r>
                    </a:p>
                  </a:txBody>
                  <a:tcPr marL="6374" marR="6374" marT="63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Are you deaf or do you have serious difficulty hearing? </a:t>
                      </a:r>
                    </a:p>
                  </a:txBody>
                  <a:tcPr marL="6374" marR="6374" marT="63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Do you have difficulty seeing, even when wearing glasses?</a:t>
                      </a:r>
                    </a:p>
                  </a:txBody>
                  <a:tcPr marL="6374" marR="6374" marT="63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2936297"/>
                  </a:ext>
                </a:extLst>
              </a:tr>
              <a:tr h="5101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Vision</a:t>
                      </a:r>
                    </a:p>
                  </a:txBody>
                  <a:tcPr marL="6374" marR="6374" marT="6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Are you blind or do you have serious difficulty seeing even when wearing glasses?</a:t>
                      </a:r>
                    </a:p>
                  </a:txBody>
                  <a:tcPr marL="6374" marR="6374" marT="6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Do you have difficulty hearing, even when using a hearing aid?</a:t>
                      </a:r>
                    </a:p>
                  </a:txBody>
                  <a:tcPr marL="6374" marR="6374" marT="6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4688888"/>
                  </a:ext>
                </a:extLst>
              </a:tr>
              <a:tr h="5101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Cognition</a:t>
                      </a:r>
                    </a:p>
                  </a:txBody>
                  <a:tcPr marL="6374" marR="6374" marT="6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Because of a physical, mental, or emotional condition, do you have serious difficulty concentrating, remembering, or making decisions?</a:t>
                      </a:r>
                    </a:p>
                  </a:txBody>
                  <a:tcPr marL="6374" marR="6374" marT="6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Do you have difficulty remembering or concentrating?</a:t>
                      </a:r>
                    </a:p>
                  </a:txBody>
                  <a:tcPr marL="6374" marR="6374" marT="6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9257801"/>
                  </a:ext>
                </a:extLst>
              </a:tr>
              <a:tr h="5101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Mobility</a:t>
                      </a:r>
                    </a:p>
                  </a:txBody>
                  <a:tcPr marL="6374" marR="6374" marT="6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Do you have serious difficulty walking or climbing stairs?</a:t>
                      </a:r>
                    </a:p>
                  </a:txBody>
                  <a:tcPr marL="6374" marR="6374" marT="6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Do you have difficulty walking or climbing stairs?</a:t>
                      </a:r>
                    </a:p>
                  </a:txBody>
                  <a:tcPr marL="6374" marR="6374" marT="6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0681192"/>
                  </a:ext>
                </a:extLst>
              </a:tr>
              <a:tr h="5101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Self-Care</a:t>
                      </a:r>
                    </a:p>
                  </a:txBody>
                  <a:tcPr marL="6374" marR="6374" marT="6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Do you have difficulty dressing or bathing?</a:t>
                      </a:r>
                    </a:p>
                  </a:txBody>
                  <a:tcPr marL="6374" marR="6374" marT="6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Do you have difficulty (with self-care such as) washing all over or dressing?</a:t>
                      </a:r>
                    </a:p>
                  </a:txBody>
                  <a:tcPr marL="6374" marR="6374" marT="6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3729354"/>
                  </a:ext>
                </a:extLst>
              </a:tr>
              <a:tr h="5101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Independence</a:t>
                      </a:r>
                      <a:b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(IADLs)</a:t>
                      </a:r>
                    </a:p>
                  </a:txBody>
                  <a:tcPr marL="6374" marR="6374" marT="6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Because of a physical, mental, or emotional condition, do you have difficulty doing errands alone such as visiting a doctor's office or shopping?</a:t>
                      </a:r>
                    </a:p>
                  </a:txBody>
                  <a:tcPr marL="6374" marR="6374" marT="6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n/a</a:t>
                      </a:r>
                    </a:p>
                  </a:txBody>
                  <a:tcPr marL="6374" marR="6374" marT="6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9524716"/>
                  </a:ext>
                </a:extLst>
              </a:tr>
              <a:tr h="5101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Communication</a:t>
                      </a:r>
                    </a:p>
                  </a:txBody>
                  <a:tcPr marL="6374" marR="6374" marT="6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n/a</a:t>
                      </a:r>
                    </a:p>
                  </a:txBody>
                  <a:tcPr marL="6374" marR="6374" marT="6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Using your usual (customary) language, do you have difficulty communicating, for example understanding or being understood?</a:t>
                      </a:r>
                    </a:p>
                  </a:txBody>
                  <a:tcPr marL="6374" marR="6374" marT="6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77916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488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80060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Clr>
                <a:schemeClr val="bg2">
                  <a:lumMod val="20000"/>
                  <a:lumOff val="80000"/>
                </a:schemeClr>
              </a:buClr>
              <a:buSzPct val="150000"/>
            </a:pPr>
            <a:r>
              <a:rPr lang="en-US" sz="2900" dirty="0" smtClean="0">
                <a:solidFill>
                  <a:srgbClr val="DBCF85"/>
                </a:solidFill>
                <a:latin typeface="Times New Roman" pitchFamily="18" charset="0"/>
                <a:cs typeface="Times New Roman" pitchFamily="18" charset="0"/>
              </a:rPr>
              <a:t>Why redesign?</a:t>
            </a:r>
          </a:p>
          <a:p>
            <a:pPr marL="914400" lvl="1" indent="-514350">
              <a:lnSpc>
                <a:spcPct val="90000"/>
              </a:lnSpc>
              <a:buClr>
                <a:schemeClr val="bg2">
                  <a:lumMod val="20000"/>
                  <a:lumOff val="80000"/>
                </a:schemeClr>
              </a:buClr>
              <a:buSzPct val="150000"/>
            </a:pP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Most recent major content redesign occurred in 1997</a:t>
            </a:r>
          </a:p>
          <a:p>
            <a:pPr marL="914400" lvl="1" indent="-514350">
              <a:lnSpc>
                <a:spcPct val="90000"/>
              </a:lnSpc>
              <a:buClr>
                <a:schemeClr val="bg2">
                  <a:lumMod val="20000"/>
                  <a:lumOff val="80000"/>
                </a:schemeClr>
              </a:buClr>
              <a:buSzPct val="150000"/>
            </a:pP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Respondent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burden increasing and response rates 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decreasing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90000"/>
              </a:lnSpc>
              <a:buClr>
                <a:schemeClr val="bg2">
                  <a:lumMod val="20000"/>
                  <a:lumOff val="80000"/>
                </a:schemeClr>
              </a:buClr>
              <a:buSzPct val="150000"/>
            </a:pP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Why now?</a:t>
            </a:r>
          </a:p>
          <a:p>
            <a:pPr marL="914400" indent="-569913"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Reduce respondent burden and improve data </a:t>
            </a:r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quality</a:t>
            </a:r>
          </a:p>
          <a:p>
            <a:pPr marL="914400" indent="-569913"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Necessary </a:t>
            </a:r>
            <a:r>
              <a:rPr lang="en-US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sampling frame redesign in 2016 introduced additional </a:t>
            </a:r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complexity</a:t>
            </a:r>
          </a:p>
          <a:p>
            <a:pPr marL="914400" indent="-569913"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Final </a:t>
            </a:r>
            <a:r>
              <a:rPr lang="en-US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measurements for Healthy People 2020 objectives can be completed in 2016 and </a:t>
            </a:r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</a:t>
            </a:r>
          </a:p>
          <a:p>
            <a:pPr marL="914400" indent="-569913"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Long-term </a:t>
            </a:r>
            <a:r>
              <a:rPr lang="en-US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planning can help sponsors target </a:t>
            </a:r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</a:t>
            </a:r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5438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NHIS Redesign</a:t>
            </a:r>
            <a:endParaRPr lang="en-US" sz="4000" dirty="0">
              <a:solidFill>
                <a:schemeClr val="bg2">
                  <a:lumMod val="20000"/>
                  <a:lumOff val="8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95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609600"/>
            <a:ext cx="8991600" cy="857250"/>
          </a:xfrm>
        </p:spPr>
        <p:txBody>
          <a:bodyPr>
            <a:no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Length of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Completed Interviews,</a:t>
            </a:r>
            <a:b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Quarter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NHIS,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2006-2015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hart 3"/>
          <p:cNvGraphicFramePr>
            <a:graphicFrameLocks noGrp="1"/>
          </p:cNvGraphicFramePr>
          <p:nvPr>
            <p:extLst/>
          </p:nvPr>
        </p:nvGraphicFramePr>
        <p:xfrm>
          <a:off x="230272" y="1581150"/>
          <a:ext cx="8456528" cy="4819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27831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609600"/>
            <a:ext cx="8229600" cy="857250"/>
          </a:xfrm>
        </p:spPr>
        <p:txBody>
          <a:bodyPr>
            <a:no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NHIS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Family, Child, and Adult</a:t>
            </a:r>
            <a:b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Response Rates, NHIS 1997-2015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4" descr="Line graph showing declining NHIS response rates between 1997 and 2014" title="NHIS Unconditional Response Rates"/>
          <p:cNvGraphicFramePr>
            <a:graphicFrameLocks/>
          </p:cNvGraphicFramePr>
          <p:nvPr>
            <p:extLst/>
          </p:nvPr>
        </p:nvGraphicFramePr>
        <p:xfrm>
          <a:off x="457200" y="1920480"/>
          <a:ext cx="8458200" cy="4327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11867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800600"/>
          </a:xfrm>
        </p:spPr>
        <p:txBody>
          <a:bodyPr>
            <a:normAutofit fontScale="85000" lnSpcReduction="10000"/>
          </a:bodyPr>
          <a:lstStyle/>
          <a:p>
            <a:pPr marL="341313" indent="-341313"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DBCF8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Strong </a:t>
            </a:r>
            <a:r>
              <a:rPr lang="en-US" sz="2800" dirty="0">
                <a:solidFill>
                  <a:srgbClr val="DBCF8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link to public health: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Leading causes of morbidity/mortality, known risk or protective factors, priority populations at risk, intermediate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outcomes</a:t>
            </a:r>
          </a:p>
          <a:p>
            <a:pPr marL="341313" indent="-341313"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DBCF8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Relevant </a:t>
            </a:r>
            <a:r>
              <a:rPr lang="en-US" sz="2800" dirty="0">
                <a:solidFill>
                  <a:srgbClr val="DBCF8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HHS agency goals: 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 of HHS strategic plan, HHS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initiatives</a:t>
            </a:r>
          </a:p>
          <a:p>
            <a:pPr marL="341313" indent="-341313"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DBCF8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Needed </a:t>
            </a:r>
            <a:r>
              <a:rPr lang="en-US" sz="2800" dirty="0">
                <a:solidFill>
                  <a:srgbClr val="DBCF8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long-term monitoring: 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Leading health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indicators</a:t>
            </a:r>
          </a:p>
          <a:p>
            <a:pPr marL="341313" indent="-341313"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DBCF8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 </a:t>
            </a:r>
            <a:r>
              <a:rPr lang="en-US" sz="2800" dirty="0">
                <a:solidFill>
                  <a:srgbClr val="DBCF8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quality measurement: 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 can be measured well in household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interviews</a:t>
            </a:r>
          </a:p>
          <a:p>
            <a:pPr marL="341313" indent="-341313"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DBCF8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Consistent </a:t>
            </a:r>
            <a:r>
              <a:rPr lang="en-US" sz="2800" dirty="0">
                <a:solidFill>
                  <a:srgbClr val="DBCF8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other federal surveys: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 is used by others for calibration, does not duplicate detail collected by targeted HHS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surveys</a:t>
            </a:r>
          </a:p>
          <a:p>
            <a:pPr marL="341313" indent="-341313"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DBCF8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</a:t>
            </a:r>
            <a:r>
              <a:rPr lang="en-US" sz="2800" dirty="0">
                <a:solidFill>
                  <a:srgbClr val="DBCF8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estimated reliably with one or two years of data: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 focus on rare conditions or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behaviors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5438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4000" dirty="0">
                <a:latin typeface="Times New Roman" pitchFamily="18" charset="0"/>
              </a:rPr>
              <a:t>Criteria for Prioritizing Content</a:t>
            </a:r>
            <a:endParaRPr lang="en-US" sz="4000" dirty="0">
              <a:solidFill>
                <a:schemeClr val="bg2">
                  <a:lumMod val="20000"/>
                  <a:lumOff val="8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13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0" y="381000"/>
            <a:ext cx="6172200" cy="1028700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itchFamily="18" charset="0"/>
              </a:rPr>
              <a:t>NHIS Disability Content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189437" y="1600200"/>
            <a:ext cx="2800350" cy="3600450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b="0" kern="1200">
                <a:solidFill>
                  <a:schemeClr val="accent5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8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7175" indent="-257175" defTabSz="685800">
              <a:buSzPct val="175000"/>
              <a:defRPr/>
            </a:pPr>
            <a:r>
              <a:rPr lang="en-US" sz="1800" b="1" dirty="0">
                <a:solidFill>
                  <a:srgbClr val="FFFFFF"/>
                </a:solidFill>
                <a:latin typeface="Times New Roman" pitchFamily="18" charset="0"/>
              </a:rPr>
              <a:t>Before redesign:</a:t>
            </a:r>
            <a:endParaRPr lang="en-US" sz="1800" b="1" dirty="0">
              <a:solidFill>
                <a:srgbClr val="DBCF85"/>
              </a:solidFill>
              <a:latin typeface="Times New Roman" pitchFamily="18" charset="0"/>
            </a:endParaRPr>
          </a:p>
          <a:p>
            <a:pPr marL="257175" indent="-257175" defTabSz="685800">
              <a:buSzPct val="175000"/>
              <a:defRPr/>
            </a:pPr>
            <a:r>
              <a:rPr lang="en-US" sz="1800" b="1" dirty="0">
                <a:latin typeface="Times New Roman" pitchFamily="18" charset="0"/>
              </a:rPr>
              <a:t>ADLs</a:t>
            </a:r>
          </a:p>
          <a:p>
            <a:pPr marL="257175" indent="-257175" defTabSz="685800">
              <a:buSzPct val="175000"/>
              <a:defRPr/>
            </a:pPr>
            <a:r>
              <a:rPr lang="en-US" sz="1800" b="1" dirty="0">
                <a:latin typeface="Times New Roman" pitchFamily="18" charset="0"/>
              </a:rPr>
              <a:t>IADLs</a:t>
            </a:r>
          </a:p>
          <a:p>
            <a:pPr marL="257175" indent="-257175" defTabSz="685800">
              <a:buSzPct val="175000"/>
              <a:defRPr/>
            </a:pPr>
            <a:r>
              <a:rPr lang="en-US" sz="1800" b="1" dirty="0">
                <a:latin typeface="Times New Roman" pitchFamily="18" charset="0"/>
              </a:rPr>
              <a:t>Basic Actions Difficulties</a:t>
            </a:r>
            <a:endParaRPr lang="en-US" sz="1800" dirty="0">
              <a:latin typeface="Times New Roman" pitchFamily="18" charset="0"/>
            </a:endParaRPr>
          </a:p>
          <a:p>
            <a:pPr marL="257175" indent="-257175" defTabSz="685800">
              <a:buSzPct val="175000"/>
              <a:defRPr/>
            </a:pPr>
            <a:r>
              <a:rPr lang="en-US" sz="1800" b="1" dirty="0">
                <a:latin typeface="Times New Roman" pitchFamily="18" charset="0"/>
              </a:rPr>
              <a:t>Complex Activity Limitations</a:t>
            </a:r>
          </a:p>
          <a:p>
            <a:pPr marL="257175" indent="-257175" defTabSz="685800">
              <a:buSzPct val="175000"/>
              <a:defRPr/>
            </a:pPr>
            <a:r>
              <a:rPr lang="en-US" sz="1800" b="1" dirty="0">
                <a:latin typeface="Times New Roman" pitchFamily="18" charset="0"/>
              </a:rPr>
              <a:t>Personal Care</a:t>
            </a:r>
          </a:p>
          <a:p>
            <a:pPr marL="257175" indent="-257175" defTabSz="685800">
              <a:buSzPct val="175000"/>
              <a:defRPr/>
            </a:pPr>
            <a:r>
              <a:rPr lang="en-US" sz="1800" b="1" dirty="0">
                <a:latin typeface="Times New Roman" pitchFamily="18" charset="0"/>
              </a:rPr>
              <a:t>ACS Set</a:t>
            </a:r>
          </a:p>
          <a:p>
            <a:pPr marL="257175" indent="-257175" defTabSz="685800">
              <a:buSzPct val="175000"/>
              <a:defRPr/>
            </a:pPr>
            <a:r>
              <a:rPr lang="en-US" sz="1800" b="1" dirty="0">
                <a:latin typeface="Times New Roman" pitchFamily="18" charset="0"/>
              </a:rPr>
              <a:t>WG Short Set</a:t>
            </a:r>
          </a:p>
          <a:p>
            <a:pPr marL="257175" indent="-257175" defTabSz="685800">
              <a:buSzPct val="175000"/>
              <a:defRPr/>
            </a:pPr>
            <a:r>
              <a:rPr lang="en-US" sz="1800" b="1" dirty="0">
                <a:latin typeface="Times New Roman" pitchFamily="18" charset="0"/>
              </a:rPr>
              <a:t>WG Extended Set</a:t>
            </a:r>
          </a:p>
          <a:p>
            <a:pPr marL="257175" indent="-257175" defTabSz="685800">
              <a:buSzPct val="175000"/>
              <a:defRPr/>
            </a:pPr>
            <a:r>
              <a:rPr lang="en-US" sz="1800" b="1" dirty="0">
                <a:latin typeface="Times New Roman" pitchFamily="18" charset="0"/>
              </a:rPr>
              <a:t>Work Limitation</a:t>
            </a:r>
          </a:p>
          <a:p>
            <a:pPr marL="257175" indent="-257175" defTabSz="685800">
              <a:buSzPct val="175000"/>
              <a:defRPr/>
            </a:pPr>
            <a:r>
              <a:rPr lang="en-US" sz="1800" b="1" dirty="0">
                <a:latin typeface="Times New Roman" pitchFamily="18" charset="0"/>
              </a:rPr>
              <a:t>Social Activity Limitation</a:t>
            </a:r>
          </a:p>
          <a:p>
            <a:pPr marL="257175" indent="-257175" defTabSz="685800">
              <a:buSzPct val="175000"/>
              <a:defRPr/>
            </a:pPr>
            <a:r>
              <a:rPr lang="en-US" sz="1800" b="1" dirty="0">
                <a:latin typeface="Times New Roman" pitchFamily="18" charset="0"/>
              </a:rPr>
              <a:t>Participation Limitation</a:t>
            </a:r>
          </a:p>
          <a:p>
            <a:pPr marL="257175" indent="-257175" defTabSz="685800">
              <a:buSzPct val="175000"/>
              <a:defRPr/>
            </a:pPr>
            <a:r>
              <a:rPr lang="en-US" sz="1800" b="1" dirty="0">
                <a:latin typeface="Times New Roman" pitchFamily="18" charset="0"/>
              </a:rPr>
              <a:t>Age of onset</a:t>
            </a:r>
          </a:p>
        </p:txBody>
      </p:sp>
    </p:spTree>
    <p:extLst>
      <p:ext uri="{BB962C8B-B14F-4D97-AF65-F5344CB8AC3E}">
        <p14:creationId xmlns:p14="http://schemas.microsoft.com/office/powerpoint/2010/main" val="282364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81000"/>
            <a:ext cx="7105650" cy="1028700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latin typeface="Times New Roman" pitchFamily="18" charset="0"/>
              </a:rPr>
              <a:t>NHIS Disability Variable Count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762000" y="1524000"/>
            <a:ext cx="8077199" cy="3600450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b="0" kern="1200">
                <a:solidFill>
                  <a:schemeClr val="accent5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8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Functioning variables on the core section NHIS – approximately 170 functioning variables:</a:t>
            </a:r>
          </a:p>
          <a:p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  - 36 asked on the Family section</a:t>
            </a:r>
          </a:p>
          <a:p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  - 100 asked of the Sample Child</a:t>
            </a:r>
          </a:p>
          <a:p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  - 33 asked of the Sample Adult </a:t>
            </a:r>
          </a:p>
          <a:p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ACS variables:</a:t>
            </a:r>
          </a:p>
          <a:p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  - 6 asked on the Family section</a:t>
            </a:r>
          </a:p>
          <a:p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  - 6 asked of the Sample Child</a:t>
            </a:r>
          </a:p>
          <a:p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  - 6 asked of the Sample Adult</a:t>
            </a:r>
          </a:p>
          <a:p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WG variables</a:t>
            </a:r>
          </a:p>
          <a:p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  - 63 asked of Sample Adult</a:t>
            </a:r>
          </a:p>
          <a:p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/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is a total of roughly 250 disability variables to program, administer, clean, weight, etc.</a:t>
            </a:r>
            <a:endParaRPr lang="en-US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76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028700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latin typeface="Times New Roman" pitchFamily="18" charset="0"/>
              </a:rPr>
              <a:t>Redesign NHIS Disability Content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048250" y="1676400"/>
            <a:ext cx="2800350" cy="3600450"/>
          </a:xfrm>
        </p:spPr>
        <p:txBody>
          <a:bodyPr>
            <a:normAutofit/>
          </a:bodyPr>
          <a:lstStyle/>
          <a:p>
            <a:pPr>
              <a:buSzPct val="175000"/>
            </a:pPr>
            <a:r>
              <a:rPr lang="en-US" sz="1800" b="1" dirty="0">
                <a:solidFill>
                  <a:schemeClr val="tx1"/>
                </a:solidFill>
                <a:latin typeface="Times New Roman" pitchFamily="18" charset="0"/>
              </a:rPr>
              <a:t>After redesign:</a:t>
            </a:r>
          </a:p>
          <a:p>
            <a:pPr>
              <a:buSzPct val="175000"/>
            </a:pPr>
            <a:r>
              <a:rPr lang="en-US" sz="1800" b="1" dirty="0">
                <a:latin typeface="Times New Roman" pitchFamily="18" charset="0"/>
              </a:rPr>
              <a:t>WG Short Set</a:t>
            </a:r>
          </a:p>
          <a:p>
            <a:pPr>
              <a:buSzPct val="175000"/>
            </a:pPr>
            <a:r>
              <a:rPr lang="en-US" sz="1800" b="1" dirty="0">
                <a:latin typeface="Times New Roman" pitchFamily="18" charset="0"/>
              </a:rPr>
              <a:t>WG Extended Set</a:t>
            </a:r>
          </a:p>
          <a:p>
            <a:pPr>
              <a:buSzPct val="175000"/>
            </a:pPr>
            <a:r>
              <a:rPr lang="en-US" sz="1800" b="1" dirty="0">
                <a:latin typeface="Times New Roman" pitchFamily="18" charset="0"/>
              </a:rPr>
              <a:t>Work Limitation</a:t>
            </a:r>
          </a:p>
          <a:p>
            <a:pPr>
              <a:buSzPct val="175000"/>
            </a:pPr>
            <a:r>
              <a:rPr lang="en-US" sz="1800" b="1" dirty="0">
                <a:latin typeface="Times New Roman" pitchFamily="18" charset="0"/>
              </a:rPr>
              <a:t>Social Activity Limitation</a:t>
            </a:r>
          </a:p>
          <a:p>
            <a:pPr>
              <a:buSzPct val="175000"/>
            </a:pPr>
            <a:r>
              <a:rPr lang="en-US" sz="1800" b="1" dirty="0">
                <a:latin typeface="Times New Roman" pitchFamily="18" charset="0"/>
              </a:rPr>
              <a:t>Participation (IADL) Limitation</a:t>
            </a:r>
          </a:p>
          <a:p>
            <a:pPr>
              <a:buSzPct val="175000"/>
            </a:pPr>
            <a:r>
              <a:rPr lang="en-US" sz="1800" b="1" dirty="0">
                <a:latin typeface="Times New Roman" pitchFamily="18" charset="0"/>
              </a:rPr>
              <a:t>WG-UNICEF Child Module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914400" y="1676400"/>
            <a:ext cx="3600450" cy="3600450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b="0" kern="1200">
                <a:solidFill>
                  <a:schemeClr val="accent5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8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7175" indent="-257175" defTabSz="685800">
              <a:buSzPct val="175000"/>
              <a:defRPr/>
            </a:pPr>
            <a:r>
              <a:rPr lang="en-US" sz="1800" b="1" dirty="0">
                <a:solidFill>
                  <a:srgbClr val="FFFFFF"/>
                </a:solidFill>
                <a:latin typeface="Times New Roman" pitchFamily="18" charset="0"/>
              </a:rPr>
              <a:t>Before redesign:</a:t>
            </a:r>
            <a:endParaRPr lang="en-US" sz="1800" b="1" dirty="0">
              <a:solidFill>
                <a:srgbClr val="DBCF85"/>
              </a:solidFill>
              <a:latin typeface="Times New Roman" pitchFamily="18" charset="0"/>
            </a:endParaRPr>
          </a:p>
          <a:p>
            <a:pPr marL="257175" indent="-257175" defTabSz="685800">
              <a:buSzPct val="175000"/>
              <a:defRPr/>
            </a:pPr>
            <a:r>
              <a:rPr lang="en-US" sz="1800" b="1" strike="sngStrike" dirty="0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itchFamily="18" charset="0"/>
              </a:rPr>
              <a:t>ADLs</a:t>
            </a:r>
          </a:p>
          <a:p>
            <a:pPr marL="257175" indent="-257175" defTabSz="685800">
              <a:buSzPct val="175000"/>
              <a:defRPr/>
            </a:pPr>
            <a:r>
              <a:rPr lang="en-US" sz="1800" b="1" strike="sngStrike" dirty="0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itchFamily="18" charset="0"/>
              </a:rPr>
              <a:t>IADLs</a:t>
            </a:r>
          </a:p>
          <a:p>
            <a:pPr marL="257175" indent="-257175" defTabSz="685800">
              <a:buSzPct val="175000"/>
              <a:defRPr/>
            </a:pPr>
            <a:r>
              <a:rPr lang="en-US" sz="1800" b="1" strike="sngStrike" dirty="0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itchFamily="18" charset="0"/>
              </a:rPr>
              <a:t>Basic Actions Difficulties</a:t>
            </a:r>
            <a:endParaRPr lang="en-US" sz="1800" strike="sngStrike" dirty="0">
              <a:solidFill>
                <a:schemeClr val="accent5">
                  <a:lumMod val="40000"/>
                  <a:lumOff val="60000"/>
                </a:schemeClr>
              </a:solidFill>
              <a:latin typeface="Times New Roman" pitchFamily="18" charset="0"/>
            </a:endParaRPr>
          </a:p>
          <a:p>
            <a:pPr marL="257175" indent="-257175" defTabSz="685800">
              <a:buSzPct val="175000"/>
              <a:defRPr/>
            </a:pPr>
            <a:r>
              <a:rPr lang="en-US" sz="1800" b="1" strike="sngStrike" dirty="0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itchFamily="18" charset="0"/>
              </a:rPr>
              <a:t>Complex Activity Limitations</a:t>
            </a:r>
          </a:p>
          <a:p>
            <a:pPr marL="257175" indent="-257175" defTabSz="685800">
              <a:buSzPct val="175000"/>
              <a:defRPr/>
            </a:pPr>
            <a:r>
              <a:rPr lang="en-US" sz="1800" b="1" strike="sngStrike" dirty="0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itchFamily="18" charset="0"/>
              </a:rPr>
              <a:t>Personal Care</a:t>
            </a:r>
          </a:p>
          <a:p>
            <a:pPr marL="257175" indent="-257175" defTabSz="685800">
              <a:buSzPct val="175000"/>
              <a:defRPr/>
            </a:pPr>
            <a:r>
              <a:rPr lang="en-US" sz="1800" b="1" strike="sngStrike" dirty="0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itchFamily="18" charset="0"/>
              </a:rPr>
              <a:t>ACS Set</a:t>
            </a:r>
          </a:p>
          <a:p>
            <a:pPr marL="257175" indent="-257175" defTabSz="685800">
              <a:buSzPct val="175000"/>
              <a:defRPr/>
            </a:pPr>
            <a:r>
              <a:rPr lang="en-US" sz="1800" b="1" dirty="0">
                <a:solidFill>
                  <a:srgbClr val="DBCF85"/>
                </a:solidFill>
                <a:latin typeface="Times New Roman" pitchFamily="18" charset="0"/>
              </a:rPr>
              <a:t>WG Short Set</a:t>
            </a:r>
          </a:p>
          <a:p>
            <a:pPr marL="257175" indent="-257175" defTabSz="685800">
              <a:buSzPct val="175000"/>
              <a:defRPr/>
            </a:pPr>
            <a:r>
              <a:rPr lang="en-US" sz="1800" b="1" dirty="0">
                <a:solidFill>
                  <a:srgbClr val="DBCF85"/>
                </a:solidFill>
                <a:latin typeface="Times New Roman" pitchFamily="18" charset="0"/>
              </a:rPr>
              <a:t>WG Extended Set</a:t>
            </a:r>
          </a:p>
          <a:p>
            <a:pPr marL="257175" indent="-257175" defTabSz="685800">
              <a:buSzPct val="175000"/>
              <a:defRPr/>
            </a:pPr>
            <a:r>
              <a:rPr lang="en-US" sz="1800" b="1" dirty="0">
                <a:solidFill>
                  <a:srgbClr val="DBCF85"/>
                </a:solidFill>
                <a:latin typeface="Times New Roman" pitchFamily="18" charset="0"/>
              </a:rPr>
              <a:t>Work Limitation</a:t>
            </a:r>
          </a:p>
          <a:p>
            <a:pPr marL="257175" indent="-257175" defTabSz="685800">
              <a:buSzPct val="175000"/>
              <a:defRPr/>
            </a:pPr>
            <a:r>
              <a:rPr lang="en-US" sz="1800" b="1" dirty="0">
                <a:solidFill>
                  <a:srgbClr val="DBCF85"/>
                </a:solidFill>
                <a:latin typeface="Times New Roman" pitchFamily="18" charset="0"/>
              </a:rPr>
              <a:t>Social Activity Limitation</a:t>
            </a:r>
          </a:p>
          <a:p>
            <a:pPr marL="257175" indent="-257175" defTabSz="685800">
              <a:buSzPct val="175000"/>
              <a:defRPr/>
            </a:pPr>
            <a:r>
              <a:rPr lang="en-US" sz="1800" b="1" dirty="0">
                <a:solidFill>
                  <a:srgbClr val="DBCF85"/>
                </a:solidFill>
                <a:latin typeface="Times New Roman" pitchFamily="18" charset="0"/>
              </a:rPr>
              <a:t>Participation (IADL) </a:t>
            </a:r>
            <a:r>
              <a:rPr lang="en-US" sz="1800" b="1" dirty="0" smtClean="0">
                <a:solidFill>
                  <a:srgbClr val="DBCF85"/>
                </a:solidFill>
                <a:latin typeface="Times New Roman" pitchFamily="18" charset="0"/>
              </a:rPr>
              <a:t>Limitation</a:t>
            </a:r>
          </a:p>
          <a:p>
            <a:pPr marL="257175" indent="-257175" defTabSz="685800">
              <a:buSzPct val="175000"/>
              <a:defRPr/>
            </a:pPr>
            <a:r>
              <a:rPr lang="en-US" sz="1800" b="1" dirty="0" smtClean="0">
                <a:solidFill>
                  <a:srgbClr val="DBCF85"/>
                </a:solidFill>
                <a:latin typeface="Times New Roman" pitchFamily="18" charset="0"/>
              </a:rPr>
              <a:t>Condition Causing (problem)</a:t>
            </a:r>
            <a:endParaRPr lang="en-US" sz="1800" b="1" dirty="0">
              <a:solidFill>
                <a:srgbClr val="DBCF85"/>
              </a:solidFill>
              <a:latin typeface="Times New Roman" pitchFamily="18" charset="0"/>
            </a:endParaRPr>
          </a:p>
          <a:p>
            <a:pPr marL="257175" indent="-257175" defTabSz="685800">
              <a:buSzPct val="175000"/>
              <a:defRPr/>
            </a:pPr>
            <a:r>
              <a:rPr lang="en-US" sz="1800" b="1" dirty="0">
                <a:solidFill>
                  <a:srgbClr val="DBCF85"/>
                </a:solidFill>
                <a:latin typeface="Times New Roman" pitchFamily="18" charset="0"/>
              </a:rPr>
              <a:t>Age of onset</a:t>
            </a:r>
          </a:p>
        </p:txBody>
      </p:sp>
    </p:spTree>
    <p:extLst>
      <p:ext uri="{BB962C8B-B14F-4D97-AF65-F5344CB8AC3E}">
        <p14:creationId xmlns:p14="http://schemas.microsoft.com/office/powerpoint/2010/main" val="420318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S2010conference">
  <a:themeElements>
    <a:clrScheme name="NCHS 2010 conference">
      <a:dk1>
        <a:srgbClr val="FFFFFF"/>
      </a:dk1>
      <a:lt1>
        <a:srgbClr val="000000"/>
      </a:lt1>
      <a:dk2>
        <a:srgbClr val="C4D1EB"/>
      </a:dk2>
      <a:lt2>
        <a:srgbClr val="17375E"/>
      </a:lt2>
      <a:accent1>
        <a:srgbClr val="47A5F3"/>
      </a:accent1>
      <a:accent2>
        <a:srgbClr val="8CCDCF"/>
      </a:accent2>
      <a:accent3>
        <a:srgbClr val="A780DA"/>
      </a:accent3>
      <a:accent4>
        <a:srgbClr val="99D05C"/>
      </a:accent4>
      <a:accent5>
        <a:srgbClr val="DBCF85"/>
      </a:accent5>
      <a:accent6>
        <a:srgbClr val="6AB477"/>
      </a:accent6>
      <a:hlink>
        <a:srgbClr val="9999FF"/>
      </a:hlink>
      <a:folHlink>
        <a:srgbClr val="6565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6035985C436640B305F1B268648FB9" ma:contentTypeVersion="14" ma:contentTypeDescription="Create a new document." ma:contentTypeScope="" ma:versionID="095cbefc95275a9d528924ea897f8e38">
  <xsd:schema xmlns:xsd="http://www.w3.org/2001/XMLSchema" xmlns:xs="http://www.w3.org/2001/XMLSchema" xmlns:p="http://schemas.microsoft.com/office/2006/metadata/properties" xmlns:ns2="6c2254f5-de69-40f5-a0e2-2f56cfee0758" xmlns:ns3="44c59a53-fe6e-4c04-8d64-94c15d2c850d" targetNamespace="http://schemas.microsoft.com/office/2006/metadata/properties" ma:root="true" ma:fieldsID="c54b3e5da46c047bc1eae8518a3c6aa5" ns2:_="" ns3:_="">
    <xsd:import namespace="6c2254f5-de69-40f5-a0e2-2f56cfee0758"/>
    <xsd:import namespace="44c59a53-fe6e-4c04-8d64-94c15d2c85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2254f5-de69-40f5-a0e2-2f56cfee07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c04022ad-ef34-4d1e-9200-18c9974f96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c59a53-fe6e-4c04-8d64-94c15d2c850d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c43f9cc9-fa78-4f07-9939-db416f8c77be}" ma:internalName="TaxCatchAll" ma:showField="CatchAllData" ma:web="44c59a53-fe6e-4c04-8d64-94c15d2c85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c2254f5-de69-40f5-a0e2-2f56cfee0758">
      <Terms xmlns="http://schemas.microsoft.com/office/infopath/2007/PartnerControls"/>
    </lcf76f155ced4ddcb4097134ff3c332f>
    <TaxCatchAll xmlns="44c59a53-fe6e-4c04-8d64-94c15d2c850d" xsi:nil="true"/>
  </documentManagement>
</p:properties>
</file>

<file path=customXml/itemProps1.xml><?xml version="1.0" encoding="utf-8"?>
<ds:datastoreItem xmlns:ds="http://schemas.openxmlformats.org/officeDocument/2006/customXml" ds:itemID="{C131BB13-21F9-4547-A705-F320657BB259}"/>
</file>

<file path=customXml/itemProps2.xml><?xml version="1.0" encoding="utf-8"?>
<ds:datastoreItem xmlns:ds="http://schemas.openxmlformats.org/officeDocument/2006/customXml" ds:itemID="{FF1A1232-E58F-4AD7-8472-95363F5D16B8}"/>
</file>

<file path=customXml/itemProps3.xml><?xml version="1.0" encoding="utf-8"?>
<ds:datastoreItem xmlns:ds="http://schemas.openxmlformats.org/officeDocument/2006/customXml" ds:itemID="{84CA394B-50DF-4B90-A1DF-DCC26953F38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5133</TotalTime>
  <Words>1312</Words>
  <Application>Microsoft Office PowerPoint</Application>
  <PresentationFormat>On-screen Show (4:3)</PresentationFormat>
  <Paragraphs>306</Paragraphs>
  <Slides>24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MS PGothic</vt:lpstr>
      <vt:lpstr>PMingLiU</vt:lpstr>
      <vt:lpstr>Arial</vt:lpstr>
      <vt:lpstr>Calibri</vt:lpstr>
      <vt:lpstr>Courier New</vt:lpstr>
      <vt:lpstr>Symbol</vt:lpstr>
      <vt:lpstr>Tahoma</vt:lpstr>
      <vt:lpstr>Times New Roman</vt:lpstr>
      <vt:lpstr>Wingdings</vt:lpstr>
      <vt:lpstr>NCHS2010conference</vt:lpstr>
      <vt:lpstr>Disability Statistics at NCHS: A Changing Landscape</vt:lpstr>
      <vt:lpstr>A number of disability measurement developments…</vt:lpstr>
      <vt:lpstr>NHIS Redesign</vt:lpstr>
      <vt:lpstr>Length of Completed Interviews, by Quarter: NHIS, 2006-2015</vt:lpstr>
      <vt:lpstr>NHIS Family, Child, and Adult Response Rates, NHIS 1997-2015</vt:lpstr>
      <vt:lpstr>Criteria for Prioritizing Content</vt:lpstr>
      <vt:lpstr>NHIS Disability Content</vt:lpstr>
      <vt:lpstr>NHIS Disability Variable Count</vt:lpstr>
      <vt:lpstr>Redesign NHIS Disability Content</vt:lpstr>
      <vt:lpstr>WG Short Set on Functioning</vt:lpstr>
      <vt:lpstr>WG Extended Set on Functioning</vt:lpstr>
      <vt:lpstr>WG-UNICEF Child Functioning Module</vt:lpstr>
      <vt:lpstr>WG-UNICEF Module on Inclusive Education</vt:lpstr>
      <vt:lpstr>The Quilt</vt:lpstr>
      <vt:lpstr>2019 NHIS: Proposed Core Modules </vt:lpstr>
      <vt:lpstr>Rotating Content</vt:lpstr>
      <vt:lpstr>2019 NHIS: Impact of Module Approach</vt:lpstr>
      <vt:lpstr>Periodicity of Functioning Content on NHIS</vt:lpstr>
      <vt:lpstr>WG Question Sets Milestones</vt:lpstr>
      <vt:lpstr>Disability Statistics from the NHIS</vt:lpstr>
      <vt:lpstr>Disability Statistics from the NHIS</vt:lpstr>
      <vt:lpstr>Thank You</vt:lpstr>
      <vt:lpstr>ACS Questions</vt:lpstr>
      <vt:lpstr>Comparison of ACS vs. WG-SS</vt:lpstr>
    </vt:vector>
  </TitlesOfParts>
  <Company>CDC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Tommy Seibert</dc:creator>
  <cp:lastModifiedBy>jad3</cp:lastModifiedBy>
  <cp:revision>355</cp:revision>
  <dcterms:created xsi:type="dcterms:W3CDTF">2010-07-23T19:51:19Z</dcterms:created>
  <dcterms:modified xsi:type="dcterms:W3CDTF">2018-02-12T21:55:18Z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0x010100DA6035985C436640B305F1B268648FB9</vt:lpwstr>
  </property>
</Properties>
</file>