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315" r:id="rId2"/>
    <p:sldId id="333" r:id="rId3"/>
    <p:sldId id="338" r:id="rId4"/>
    <p:sldId id="344" r:id="rId5"/>
    <p:sldId id="345" r:id="rId6"/>
    <p:sldId id="346" r:id="rId7"/>
    <p:sldId id="347" r:id="rId8"/>
    <p:sldId id="341" r:id="rId9"/>
    <p:sldId id="343" r:id="rId10"/>
    <p:sldId id="335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F0D"/>
    <a:srgbClr val="000080"/>
    <a:srgbClr val="F2CB07"/>
    <a:srgbClr val="F2C108"/>
    <a:srgbClr val="F2A30B"/>
    <a:srgbClr val="F2990C"/>
    <a:srgbClr val="F2B709"/>
    <a:srgbClr val="0B4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77281" autoAdjust="0"/>
  </p:normalViewPr>
  <p:slideViewPr>
    <p:cSldViewPr>
      <p:cViewPr varScale="1">
        <p:scale>
          <a:sx n="67" d="100"/>
          <a:sy n="67" d="100"/>
        </p:scale>
        <p:origin x="10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80" y="3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363062790228141E-3"/>
          <c:y val="2.369129226493747E-2"/>
          <c:w val="0.98004832929537666"/>
          <c:h val="0.86021051412691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80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77.7</c:v>
                </c:pt>
                <c:pt idx="1">
                  <c:v>74.3</c:v>
                </c:pt>
                <c:pt idx="2">
                  <c:v>72.8</c:v>
                </c:pt>
                <c:pt idx="3">
                  <c:v>72.8</c:v>
                </c:pt>
                <c:pt idx="4">
                  <c:v>73.599999999999994</c:v>
                </c:pt>
                <c:pt idx="5">
                  <c:v>74.2</c:v>
                </c:pt>
                <c:pt idx="6">
                  <c:v>75.400000000000006</c:v>
                </c:pt>
                <c:pt idx="7">
                  <c:v>76</c:v>
                </c:pt>
                <c:pt idx="8">
                  <c:v>76.8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51-42BA-880E-9520B17BE6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2A30B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39.1</c:v>
                </c:pt>
                <c:pt idx="1">
                  <c:v>35.299999999999997</c:v>
                </c:pt>
                <c:pt idx="2" formatCode="0.0">
                  <c:v>33.4</c:v>
                </c:pt>
                <c:pt idx="3" formatCode="0.0">
                  <c:v>32.6</c:v>
                </c:pt>
                <c:pt idx="4">
                  <c:v>32.700000000000003</c:v>
                </c:pt>
                <c:pt idx="5">
                  <c:v>33.9</c:v>
                </c:pt>
                <c:pt idx="6">
                  <c:v>34.4</c:v>
                </c:pt>
                <c:pt idx="7">
                  <c:v>34.9</c:v>
                </c:pt>
                <c:pt idx="8">
                  <c:v>35.9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51-42BA-880E-9520B17BE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608589200"/>
        <c:axId val="608589592"/>
      </c:barChart>
      <c:catAx>
        <c:axId val="60858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8589592"/>
        <c:crosses val="autoZero"/>
        <c:auto val="1"/>
        <c:lblAlgn val="ctr"/>
        <c:lblOffset val="100"/>
        <c:noMultiLvlLbl val="0"/>
      </c:catAx>
      <c:valAx>
        <c:axId val="608589592"/>
        <c:scaling>
          <c:orientation val="minMax"/>
          <c:max val="80"/>
        </c:scaling>
        <c:delete val="1"/>
        <c:axPos val="l"/>
        <c:numFmt formatCode="General" sourceLinked="1"/>
        <c:majorTickMark val="out"/>
        <c:minorTickMark val="none"/>
        <c:tickLblPos val="nextTo"/>
        <c:crossAx val="608589200"/>
        <c:crosses val="autoZero"/>
        <c:crossBetween val="between"/>
        <c:majorUnit val="20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7604B2F-4C23-49D1-B52A-780C162449A6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BF4AA8F-969A-4DF6-B13F-2E6EB4CE0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8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DC5BF3A7-7ADB-44B5-A588-E84FF536D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0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89929EE-FC37-405F-9FB4-8833CF609A79}" type="slidenum">
              <a:rPr lang="en-US" smtClean="0"/>
              <a:pPr eaLnBrk="1" hangingPunct="1">
                <a:defRPr/>
              </a:pPr>
              <a:t>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617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89929EE-FC37-405F-9FB4-8833CF609A79}" type="slidenum">
              <a:rPr lang="en-US" smtClean="0"/>
              <a:pPr eaLnBrk="1" hangingPunct="1">
                <a:defRPr/>
              </a:pPr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194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89929EE-FC37-405F-9FB4-8833CF609A79}" type="slidenum">
              <a:rPr lang="en-US" smtClean="0"/>
              <a:pPr eaLnBrk="1" hangingPunct="1">
                <a:defRPr/>
              </a:pPr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714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89929EE-FC37-405F-9FB4-8833CF609A79}" type="slidenum">
              <a:rPr lang="en-US" smtClean="0"/>
              <a:pPr eaLnBrk="1" hangingPunct="1">
                <a:defRPr/>
              </a:pPr>
              <a:t>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919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89929EE-FC37-405F-9FB4-8833CF609A79}" type="slidenum">
              <a:rPr lang="en-US" smtClean="0"/>
              <a:pPr eaLnBrk="1" hangingPunct="1">
                <a:defRPr/>
              </a:pPr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114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89929EE-FC37-405F-9FB4-8833CF609A79}" type="slidenum">
              <a:rPr lang="en-US" smtClean="0"/>
              <a:pPr eaLnBrk="1" hangingPunct="1">
                <a:defRPr/>
              </a:pPr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4038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88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0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83523E3-0C76-46AD-8C1B-E02F95745094}" type="slidenum">
              <a:rPr lang="en-US" smtClean="0"/>
              <a:pPr eaLnBrk="1" hangingPunct="1">
                <a:defRPr/>
              </a:pPr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389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0B660-498D-42BD-91AE-00904B7AF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5572C-35BB-4B02-B37E-37CC56181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0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988BA-757D-40E6-A0BD-41E08C8E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1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C8C51-5C2C-4384-A700-77A3B77AC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3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FB420-C5F5-4EF3-B438-91EDCABFD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3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5941-3660-4154-BA97-9ED7FD3E0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4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747FE-C9EB-4A66-BA89-18553EA0E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1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CE5DB-CAF2-4810-9D55-5FF39FC38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7A91-280D-4251-A28F-329E9B932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2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57F0-3D4B-4C65-8E30-69263C160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6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762DF-21F7-4179-BDA2-8C47ECAC9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2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5029200" y="0"/>
            <a:ext cx="312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400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Houtenville@unh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1209"/>
            <a:ext cx="9144000" cy="6822318"/>
          </a:xfrm>
          <a:prstGeom prst="rect">
            <a:avLst/>
          </a:prstGeom>
        </p:spPr>
      </p:pic>
      <p:sp>
        <p:nvSpPr>
          <p:cNvPr id="2053" name="Title 1"/>
          <p:cNvSpPr txBox="1">
            <a:spLocks/>
          </p:cNvSpPr>
          <p:nvPr/>
        </p:nvSpPr>
        <p:spPr bwMode="auto">
          <a:xfrm>
            <a:off x="152400" y="2819400"/>
            <a:ext cx="5257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Long-Term</a:t>
            </a:r>
          </a:p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Trends in </a:t>
            </a:r>
          </a:p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Employment</a:t>
            </a:r>
          </a:p>
        </p:txBody>
      </p:sp>
      <p:sp>
        <p:nvSpPr>
          <p:cNvPr id="2054" name="Subtitle 2"/>
          <p:cNvSpPr txBox="1">
            <a:spLocks/>
          </p:cNvSpPr>
          <p:nvPr/>
        </p:nvSpPr>
        <p:spPr bwMode="auto">
          <a:xfrm>
            <a:off x="5719313" y="2910681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sz="2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Andrew J. Houtenville</a:t>
            </a:r>
          </a:p>
          <a:p>
            <a:pPr algn="ctr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University of New Hampshire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February 13, 2018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15300" cy="464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sz="2000" dirty="0" smtClean="0"/>
              <a:t>Institute on Disability</a:t>
            </a:r>
          </a:p>
          <a:p>
            <a:pPr algn="ctr" eaLnBrk="1" hangingPunct="1">
              <a:buFontTx/>
              <a:buNone/>
            </a:pPr>
            <a:r>
              <a:rPr lang="en-US" sz="2000" dirty="0" smtClean="0"/>
              <a:t>	University of New Hampshire</a:t>
            </a:r>
            <a:endParaRPr lang="en-US" sz="2000" dirty="0" smtClean="0">
              <a:latin typeface="Microsoft Sans Serif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2000" dirty="0" smtClean="0">
                <a:latin typeface="Microsoft Sans Serif" pitchFamily="34" charset="0"/>
              </a:rPr>
              <a:t>	10 West Edge Drive, Suite 101</a:t>
            </a:r>
          </a:p>
          <a:p>
            <a:pPr algn="ctr" eaLnBrk="1" hangingPunct="1">
              <a:buFontTx/>
              <a:buNone/>
            </a:pPr>
            <a:r>
              <a:rPr lang="en-US" sz="2000" dirty="0" smtClean="0">
                <a:latin typeface="Microsoft Sans Serif" pitchFamily="34" charset="0"/>
              </a:rPr>
              <a:t>	Durham, NH  03824</a:t>
            </a:r>
          </a:p>
          <a:p>
            <a:pPr algn="ctr" eaLnBrk="1" hangingPunct="1">
              <a:buFontTx/>
              <a:buNone/>
            </a:pPr>
            <a:endParaRPr lang="en-US" sz="2000" dirty="0">
              <a:latin typeface="Microsoft Sans Serif" pitchFamily="34" charset="0"/>
            </a:endParaRPr>
          </a:p>
          <a:p>
            <a:pPr algn="ctr" eaLnBrk="1" hangingPunct="1">
              <a:buNone/>
            </a:pPr>
            <a:r>
              <a:rPr lang="en-US" sz="2000" dirty="0" smtClean="0"/>
              <a:t>Andrew J. Houtenville, Ph.D.</a:t>
            </a:r>
            <a:endParaRPr lang="en-US" sz="2000" dirty="0"/>
          </a:p>
          <a:p>
            <a:pPr algn="ctr" eaLnBrk="1" hangingPunct="1">
              <a:buFontTx/>
              <a:buNone/>
            </a:pPr>
            <a:r>
              <a:rPr lang="en-US" sz="2000" dirty="0" smtClean="0"/>
              <a:t>	(603) 862-3999</a:t>
            </a:r>
          </a:p>
          <a:p>
            <a:pPr algn="ctr" eaLnBrk="1" hangingPunct="1">
              <a:buFontTx/>
              <a:buNone/>
            </a:pPr>
            <a:r>
              <a:rPr lang="en-US" sz="2000" dirty="0" smtClean="0">
                <a:latin typeface="Microsoft Sans Serif" pitchFamily="34" charset="0"/>
              </a:rPr>
              <a:t>	</a:t>
            </a:r>
            <a:r>
              <a:rPr lang="en-US" sz="2000" dirty="0" smtClean="0">
                <a:latin typeface="Microsoft Sans Serif" pitchFamily="34" charset="0"/>
                <a:hlinkClick r:id="rId3"/>
              </a:rPr>
              <a:t>Andrew.Houtenville@unh.edu</a:t>
            </a:r>
            <a:endParaRPr lang="en-US" sz="2000" dirty="0" smtClean="0">
              <a:latin typeface="Microsoft Sans Serif" pitchFamily="34" charset="0"/>
            </a:endParaRPr>
          </a:p>
          <a:p>
            <a:pPr algn="ctr" eaLnBrk="1" hangingPunct="1">
              <a:buFontTx/>
              <a:buNone/>
            </a:pPr>
            <a:endParaRPr lang="en-US" sz="2000" dirty="0" smtClean="0">
              <a:latin typeface="Microsoft Sans Serif" pitchFamily="34" charset="0"/>
            </a:endParaRPr>
          </a:p>
          <a:p>
            <a:pPr algn="ctr"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2531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Contact Information</a:t>
            </a:r>
          </a:p>
        </p:txBody>
      </p:sp>
      <p:sp>
        <p:nvSpPr>
          <p:cNvPr id="22532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0CF7398A-2DEC-466B-96EF-6A782123F952}" type="slidenum">
              <a:rPr lang="en-US" sz="1200"/>
              <a:pPr algn="ctr"/>
              <a:t>10</a:t>
            </a:fld>
            <a:endParaRPr lang="en-US" sz="120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304958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800" dirty="0" smtClean="0"/>
              <a:t>Civilians Ages 18-64 (Living in the Community)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			</a:t>
            </a:r>
          </a:p>
        </p:txBody>
      </p:sp>
      <p:sp>
        <p:nvSpPr>
          <p:cNvPr id="1331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Employment-Population Ratio, Since 2008</a:t>
            </a: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86A4338E-A280-4F78-AE28-AB962FC74448}" type="slidenum">
              <a:rPr lang="en-US" sz="1200"/>
              <a:pPr algn="ctr"/>
              <a:t>2</a:t>
            </a:fld>
            <a:endParaRPr lang="en-US" sz="1200"/>
          </a:p>
        </p:txBody>
      </p:sp>
      <p:graphicFrame>
        <p:nvGraphicFramePr>
          <p:cNvPr id="2" name="Chart 2" descr="In 2008, the employment rate for people with no disability was 77.7% and for people with any disability it was 39.1%. The gap was 38.6 points. In 2013 these numbers were 74.2% for people with no disability and 33.9% for people with any disability for a gap of 40.3 points." title="Employment rates since 20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837937"/>
              </p:ext>
            </p:extLst>
          </p:nvPr>
        </p:nvGraphicFramePr>
        <p:xfrm>
          <a:off x="533400" y="2057400"/>
          <a:ext cx="8340725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2" name="TextBox 18"/>
          <p:cNvSpPr txBox="1">
            <a:spLocks noChangeArrowheads="1"/>
          </p:cNvSpPr>
          <p:nvPr/>
        </p:nvSpPr>
        <p:spPr bwMode="auto">
          <a:xfrm>
            <a:off x="1869436" y="3077369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i="1" dirty="0" smtClean="0"/>
              <a:t>39.0 pts</a:t>
            </a:r>
            <a:endParaRPr lang="en-US" sz="1400" i="1" dirty="0"/>
          </a:p>
        </p:txBody>
      </p:sp>
      <p:sp>
        <p:nvSpPr>
          <p:cNvPr id="13323" name="TextBox 18"/>
          <p:cNvSpPr txBox="1">
            <a:spLocks noChangeArrowheads="1"/>
          </p:cNvSpPr>
          <p:nvPr/>
        </p:nvSpPr>
        <p:spPr bwMode="auto">
          <a:xfrm>
            <a:off x="3686322" y="3077369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i="1" dirty="0" smtClean="0"/>
              <a:t>40.2 </a:t>
            </a:r>
            <a:r>
              <a:rPr lang="en-US" sz="1400" i="1" dirty="0"/>
              <a:t>pts</a:t>
            </a:r>
          </a:p>
        </p:txBody>
      </p:sp>
      <p:sp>
        <p:nvSpPr>
          <p:cNvPr id="13324" name="TextBox 19"/>
          <p:cNvSpPr txBox="1">
            <a:spLocks noChangeArrowheads="1"/>
          </p:cNvSpPr>
          <p:nvPr/>
        </p:nvSpPr>
        <p:spPr bwMode="auto">
          <a:xfrm>
            <a:off x="4586176" y="3077369"/>
            <a:ext cx="617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i="1" dirty="0" smtClean="0"/>
              <a:t>40.9 pts</a:t>
            </a:r>
            <a:endParaRPr lang="en-US" sz="1400" i="1" dirty="0"/>
          </a:p>
        </p:txBody>
      </p:sp>
      <p:pic>
        <p:nvPicPr>
          <p:cNvPr id="1332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78135" y="308112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i="1" dirty="0" smtClean="0"/>
              <a:t>39.4 </a:t>
            </a:r>
            <a:r>
              <a:rPr lang="en-US" sz="1400" i="1" dirty="0"/>
              <a:t>pts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928822" y="3077369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i="1" dirty="0" smtClean="0"/>
              <a:t>38.6 pts</a:t>
            </a:r>
            <a:endParaRPr lang="en-US" sz="1400" i="1" dirty="0"/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6412070" y="3077369"/>
            <a:ext cx="6027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i="1" dirty="0" smtClean="0"/>
              <a:t>41.0 pts</a:t>
            </a:r>
            <a:endParaRPr lang="en-US" sz="1400" i="1" dirty="0"/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5491722" y="3077369"/>
            <a:ext cx="6027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i="1" dirty="0" smtClean="0"/>
              <a:t>40.3 pts</a:t>
            </a:r>
            <a:endParaRPr lang="en-US" sz="1400" i="1" dirty="0"/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rot="-5400000">
            <a:off x="-450773" y="4415832"/>
            <a:ext cx="142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/>
              <a:t>Percentage</a:t>
            </a:r>
            <a:endParaRPr lang="en-US" b="1" dirty="0"/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7331788" y="3077369"/>
            <a:ext cx="6027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i="1" dirty="0" smtClean="0"/>
              <a:t>41.1 pts</a:t>
            </a:r>
            <a:endParaRPr lang="en-US" sz="1400" i="1" dirty="0"/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8234674" y="3077369"/>
            <a:ext cx="6027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i="1" dirty="0" smtClean="0"/>
              <a:t>40.9 pts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172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Gap in </a:t>
            </a:r>
            <a:r>
              <a:rPr lang="en-US" sz="3200" b="1" u="sng" dirty="0" err="1">
                <a:solidFill>
                  <a:schemeClr val="tx1"/>
                </a:solidFill>
                <a:latin typeface="Microsoft Sans Serif" pitchFamily="34" charset="0"/>
              </a:rPr>
              <a:t>Emp</a:t>
            </a:r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-Pop Ratio, Since 1981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86A4338E-A280-4F78-AE28-AB962FC74448}" type="slidenum">
              <a:rPr lang="en-US" sz="1200"/>
              <a:pPr algn="ctr"/>
              <a:t>3</a:t>
            </a:fld>
            <a:endParaRPr lang="en-US" sz="1200"/>
          </a:p>
        </p:txBody>
      </p:sp>
      <p:pic>
        <p:nvPicPr>
          <p:cNvPr id="1332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19" y="1490066"/>
            <a:ext cx="8321761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Gap in </a:t>
            </a:r>
            <a:r>
              <a:rPr lang="en-US" sz="3200" b="1" u="sng" dirty="0" err="1">
                <a:solidFill>
                  <a:schemeClr val="tx1"/>
                </a:solidFill>
                <a:latin typeface="Microsoft Sans Serif" pitchFamily="34" charset="0"/>
              </a:rPr>
              <a:t>Emp</a:t>
            </a:r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-Pop Ratio, Since 1981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86A4338E-A280-4F78-AE28-AB962FC74448}" type="slidenum">
              <a:rPr lang="en-US" sz="1200"/>
              <a:pPr algn="ctr"/>
              <a:t>4</a:t>
            </a:fld>
            <a:endParaRPr lang="en-US" sz="1200"/>
          </a:p>
        </p:txBody>
      </p:sp>
      <p:pic>
        <p:nvPicPr>
          <p:cNvPr id="1332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19" y="1490066"/>
            <a:ext cx="8321761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Gap in </a:t>
            </a:r>
            <a:r>
              <a:rPr lang="en-US" sz="3200" b="1" u="sng" dirty="0" err="1">
                <a:solidFill>
                  <a:schemeClr val="tx1"/>
                </a:solidFill>
                <a:latin typeface="Microsoft Sans Serif" pitchFamily="34" charset="0"/>
              </a:rPr>
              <a:t>Emp</a:t>
            </a:r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-Pop Ratio, Since 1981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86A4338E-A280-4F78-AE28-AB962FC74448}" type="slidenum">
              <a:rPr lang="en-US" sz="1200"/>
              <a:pPr algn="ctr"/>
              <a:t>5</a:t>
            </a:fld>
            <a:endParaRPr lang="en-US" sz="1200"/>
          </a:p>
        </p:txBody>
      </p:sp>
      <p:pic>
        <p:nvPicPr>
          <p:cNvPr id="1332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19" y="1490066"/>
            <a:ext cx="8321761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Gap in </a:t>
            </a:r>
            <a:r>
              <a:rPr lang="en-US" sz="3200" b="1" u="sng" dirty="0" err="1">
                <a:solidFill>
                  <a:schemeClr val="tx1"/>
                </a:solidFill>
                <a:latin typeface="Microsoft Sans Serif" pitchFamily="34" charset="0"/>
              </a:rPr>
              <a:t>Emp</a:t>
            </a:r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-Pop Ratio, Since 1981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86A4338E-A280-4F78-AE28-AB962FC74448}" type="slidenum">
              <a:rPr lang="en-US" sz="1200"/>
              <a:pPr algn="ctr"/>
              <a:t>6</a:t>
            </a:fld>
            <a:endParaRPr lang="en-US" sz="1200"/>
          </a:p>
        </p:txBody>
      </p:sp>
      <p:pic>
        <p:nvPicPr>
          <p:cNvPr id="1332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19" y="1490066"/>
            <a:ext cx="8321761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Gap in </a:t>
            </a:r>
            <a:r>
              <a:rPr lang="en-US" sz="3200" b="1" u="sng" dirty="0" err="1">
                <a:solidFill>
                  <a:schemeClr val="tx1"/>
                </a:solidFill>
                <a:latin typeface="Microsoft Sans Serif" pitchFamily="34" charset="0"/>
              </a:rPr>
              <a:t>Emp</a:t>
            </a:r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-Pop Ratio, Since 1981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1331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86A4338E-A280-4F78-AE28-AB962FC74448}" type="slidenum">
              <a:rPr lang="en-US" sz="1200"/>
              <a:pPr algn="ctr"/>
              <a:t>7</a:t>
            </a:fld>
            <a:endParaRPr lang="en-US" sz="1200"/>
          </a:p>
        </p:txBody>
      </p:sp>
      <p:pic>
        <p:nvPicPr>
          <p:cNvPr id="1332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533524"/>
            <a:ext cx="6759878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" y="6858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nTIDE: Monthly </a:t>
            </a:r>
            <a:r>
              <a:rPr lang="en-US" sz="3600" b="1" u="sng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Emp</a:t>
            </a:r>
            <a:r>
              <a:rPr lang="en-US" sz="36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-Pop Ratio (CPS, 18-64) </a:t>
            </a:r>
            <a:endParaRPr lang="en-US" sz="36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8</a:t>
            </a:fld>
            <a:endParaRPr lang="en-US" sz="120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9240"/>
            <a:ext cx="9144000" cy="41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3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" y="6858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nTIDE: Monthly </a:t>
            </a:r>
            <a:r>
              <a:rPr lang="en-US" sz="3600" b="1" u="sng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Emp</a:t>
            </a:r>
            <a:r>
              <a:rPr lang="en-US" sz="36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-Pop Ratio (CPS, 18-64) </a:t>
            </a:r>
            <a:endParaRPr lang="en-US" sz="36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9</a:t>
            </a:fld>
            <a:endParaRPr lang="en-US" sz="120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9240"/>
            <a:ext cx="9144000" cy="41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utenville_2014 compendium (4)">
  <a:themeElements>
    <a:clrScheme name="experimental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erimental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perimental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35985C436640B305F1B268648FB9" ma:contentTypeVersion="14" ma:contentTypeDescription="Create a new document." ma:contentTypeScope="" ma:versionID="095cbefc95275a9d528924ea897f8e38">
  <xsd:schema xmlns:xsd="http://www.w3.org/2001/XMLSchema" xmlns:xs="http://www.w3.org/2001/XMLSchema" xmlns:p="http://schemas.microsoft.com/office/2006/metadata/properties" xmlns:ns2="6c2254f5-de69-40f5-a0e2-2f56cfee0758" xmlns:ns3="44c59a53-fe6e-4c04-8d64-94c15d2c850d" targetNamespace="http://schemas.microsoft.com/office/2006/metadata/properties" ma:root="true" ma:fieldsID="c54b3e5da46c047bc1eae8518a3c6aa5" ns2:_="" ns3:_="">
    <xsd:import namespace="6c2254f5-de69-40f5-a0e2-2f56cfee0758"/>
    <xsd:import namespace="44c59a53-fe6e-4c04-8d64-94c15d2c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54f5-de69-40f5-a0e2-2f56cfee0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59a53-fe6e-4c04-8d64-94c15d2c85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3f9cc9-fa78-4f07-9939-db416f8c77be}" ma:internalName="TaxCatchAll" ma:showField="CatchAllData" ma:web="44c59a53-fe6e-4c04-8d64-94c15d2c8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2254f5-de69-40f5-a0e2-2f56cfee0758">
      <Terms xmlns="http://schemas.microsoft.com/office/infopath/2007/PartnerControls"/>
    </lcf76f155ced4ddcb4097134ff3c332f>
    <TaxCatchAll xmlns="44c59a53-fe6e-4c04-8d64-94c15d2c850d" xsi:nil="true"/>
  </documentManagement>
</p:properties>
</file>

<file path=customXml/itemProps1.xml><?xml version="1.0" encoding="utf-8"?>
<ds:datastoreItem xmlns:ds="http://schemas.openxmlformats.org/officeDocument/2006/customXml" ds:itemID="{B4E230FF-2012-4869-9E13-3C949ECDA7B4}"/>
</file>

<file path=customXml/itemProps2.xml><?xml version="1.0" encoding="utf-8"?>
<ds:datastoreItem xmlns:ds="http://schemas.openxmlformats.org/officeDocument/2006/customXml" ds:itemID="{F68A40FC-DAC3-4A64-91CB-8FA47F059AFC}"/>
</file>

<file path=customXml/itemProps3.xml><?xml version="1.0" encoding="utf-8"?>
<ds:datastoreItem xmlns:ds="http://schemas.openxmlformats.org/officeDocument/2006/customXml" ds:itemID="{7D018946-B354-4ADA-A6CE-BF1770A76C1C}"/>
</file>

<file path=docProps/app.xml><?xml version="1.0" encoding="utf-8"?>
<Properties xmlns="http://schemas.openxmlformats.org/officeDocument/2006/extended-properties" xmlns:vt="http://schemas.openxmlformats.org/officeDocument/2006/docPropsVTypes">
  <Template>Houtenville_2014 compendium (4)</Template>
  <TotalTime>2097</TotalTime>
  <Words>124</Words>
  <Application>Microsoft Office PowerPoint</Application>
  <PresentationFormat>On-screen Show (4:3)</PresentationFormat>
  <Paragraphs>55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Microsoft Sans Serif</vt:lpstr>
      <vt:lpstr>Houtenville_2014 compendium (4)</vt:lpstr>
      <vt:lpstr>PowerPoint Presentation</vt:lpstr>
      <vt:lpstr>Employment-Population Ratio, Since 2008</vt:lpstr>
      <vt:lpstr>Gap in Emp-Pop Ratio, Since 1981</vt:lpstr>
      <vt:lpstr>Gap in Emp-Pop Ratio, Since 1981</vt:lpstr>
      <vt:lpstr>Gap in Emp-Pop Ratio, Since 1981</vt:lpstr>
      <vt:lpstr>Gap in Emp-Pop Ratio, Since 1981</vt:lpstr>
      <vt:lpstr>Gap in Emp-Pop Ratio, Since 1981</vt:lpstr>
      <vt:lpstr>nTIDE: Monthly Emp-Pop Ratio (CPS, 18-64) </vt:lpstr>
      <vt:lpstr>nTIDE: Monthly Emp-Pop Ratio (CPS, 18-64) </vt:lpstr>
      <vt:lpstr>Contact Information</vt:lpstr>
    </vt:vector>
  </TitlesOfParts>
  <Company>Institute on Disability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Gould, Penny</dc:creator>
  <cp:lastModifiedBy>Houtenville, Andrew</cp:lastModifiedBy>
  <cp:revision>73</cp:revision>
  <dcterms:created xsi:type="dcterms:W3CDTF">2016-01-08T20:42:16Z</dcterms:created>
  <dcterms:modified xsi:type="dcterms:W3CDTF">2018-02-13T04:20:01Z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0x010100DA6035985C436640B305F1B268648FB9</vt:lpwstr>
  </property>
</Properties>
</file>