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  <p:sldMasterId id="2147483670" r:id="rId5"/>
    <p:sldMasterId id="2147483672" r:id="rId6"/>
  </p:sldMasterIdLst>
  <p:notesMasterIdLst>
    <p:notesMasterId r:id="rId29"/>
  </p:notesMasterIdLst>
  <p:handoutMasterIdLst>
    <p:handoutMasterId r:id="rId30"/>
  </p:handoutMasterIdLst>
  <p:sldIdLst>
    <p:sldId id="263" r:id="rId7"/>
    <p:sldId id="376" r:id="rId8"/>
    <p:sldId id="267" r:id="rId9"/>
    <p:sldId id="386" r:id="rId10"/>
    <p:sldId id="387" r:id="rId11"/>
    <p:sldId id="378" r:id="rId12"/>
    <p:sldId id="351" r:id="rId13"/>
    <p:sldId id="381" r:id="rId14"/>
    <p:sldId id="265" r:id="rId15"/>
    <p:sldId id="393" r:id="rId16"/>
    <p:sldId id="375" r:id="rId17"/>
    <p:sldId id="315" r:id="rId18"/>
    <p:sldId id="394" r:id="rId19"/>
    <p:sldId id="323" r:id="rId20"/>
    <p:sldId id="280" r:id="rId21"/>
    <p:sldId id="396" r:id="rId22"/>
    <p:sldId id="369" r:id="rId23"/>
    <p:sldId id="341" r:id="rId24"/>
    <p:sldId id="358" r:id="rId25"/>
    <p:sldId id="359" r:id="rId26"/>
    <p:sldId id="362" r:id="rId27"/>
    <p:sldId id="259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ssner, Michelle - BLS" initials="DM-B" lastIdx="51" clrIdx="0">
    <p:extLst>
      <p:ext uri="{19B8F6BF-5375-455C-9EA6-DF929625EA0E}">
        <p15:presenceInfo xmlns:p15="http://schemas.microsoft.com/office/powerpoint/2012/main" userId="S-1-5-21-18574106-98394105-1388058041-64273" providerId="AD"/>
      </p:ext>
    </p:extLst>
  </p:cmAuthor>
  <p:cmAuthor id="2" name="Ranon, Jesus - BLS" initials="RJ-B" lastIdx="39" clrIdx="1">
    <p:extLst>
      <p:ext uri="{19B8F6BF-5375-455C-9EA6-DF929625EA0E}">
        <p15:presenceInfo xmlns:p15="http://schemas.microsoft.com/office/powerpoint/2012/main" userId="S-1-5-21-18574106-98394105-1388058041-65991" providerId="AD"/>
      </p:ext>
    </p:extLst>
  </p:cmAuthor>
  <p:cmAuthor id="3" name="Litschgi, Karen - BLS" initials="LK-B" lastIdx="15" clrIdx="2">
    <p:extLst>
      <p:ext uri="{19B8F6BF-5375-455C-9EA6-DF929625EA0E}">
        <p15:presenceInfo xmlns:p15="http://schemas.microsoft.com/office/powerpoint/2012/main" userId="S-1-5-21-18574106-98394105-1388058041-53907" providerId="AD"/>
      </p:ext>
    </p:extLst>
  </p:cmAuthor>
  <p:cmAuthor id="4" name="Clark, Charis R - BLS" initials="CCR-B" lastIdx="10" clrIdx="3">
    <p:extLst>
      <p:ext uri="{19B8F6BF-5375-455C-9EA6-DF929625EA0E}">
        <p15:presenceInfo xmlns:p15="http://schemas.microsoft.com/office/powerpoint/2012/main" userId="S-1-5-21-18574106-98394105-1388058041-884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2168"/>
    <a:srgbClr val="000000"/>
    <a:srgbClr val="C024CC"/>
    <a:srgbClr val="004BA6"/>
    <a:srgbClr val="8D8D9C"/>
    <a:srgbClr val="9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68210" autoAdjust="0"/>
  </p:normalViewPr>
  <p:slideViewPr>
    <p:cSldViewPr snapToGrid="0" showGuides="1">
      <p:cViewPr varScale="1">
        <p:scale>
          <a:sx n="59" d="100"/>
          <a:sy n="59" d="100"/>
        </p:scale>
        <p:origin x="1470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28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ocwcfile\SI&amp;P\Presentations\2021\NIOSH\NIOSH_char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ocwcfile\SI&amp;P\Presentations\2021\Brown%20Bag\ORS_20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ocwcfile\si&amp;p\Presentations\2021\Brown%20Bag\ORS_2020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ocwcfile\si&amp;p\Presentations\2021\Brown%20Bag\ORS_2020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ocwcfile\si&amp;p\Presentations\2021\Brown%20Bag\ORS_2020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rgbClr val="192168"/>
                </a:solidFill>
              </a:rPr>
              <a:t>Speaking </a:t>
            </a:r>
            <a:r>
              <a:rPr lang="en-US" sz="2800" b="1" dirty="0" smtClean="0">
                <a:solidFill>
                  <a:srgbClr val="192168"/>
                </a:solidFill>
              </a:rPr>
              <a:t>requirement </a:t>
            </a:r>
          </a:p>
          <a:p>
            <a:pPr>
              <a:defRPr sz="2800">
                <a:solidFill>
                  <a:srgbClr val="000000"/>
                </a:solidFill>
              </a:defRPr>
            </a:pPr>
            <a:r>
              <a:rPr lang="en-US" sz="2800" b="1" dirty="0" smtClean="0">
                <a:solidFill>
                  <a:srgbClr val="192168"/>
                </a:solidFill>
              </a:rPr>
              <a:t>Civilian</a:t>
            </a:r>
            <a:r>
              <a:rPr lang="en-US" sz="2800" b="1" baseline="0" dirty="0" smtClean="0">
                <a:solidFill>
                  <a:srgbClr val="192168"/>
                </a:solidFill>
              </a:rPr>
              <a:t> </a:t>
            </a:r>
            <a:r>
              <a:rPr lang="en-US" sz="2800" b="1" dirty="0" smtClean="0">
                <a:solidFill>
                  <a:srgbClr val="192168"/>
                </a:solidFill>
              </a:rPr>
              <a:t>workers</a:t>
            </a:r>
            <a:endParaRPr lang="en-US" sz="2800" b="1" dirty="0">
              <a:solidFill>
                <a:srgbClr val="192168"/>
              </a:solidFill>
            </a:endParaRPr>
          </a:p>
        </c:rich>
      </c:tx>
      <c:layout>
        <c:manualLayout>
          <c:xMode val="edge"/>
          <c:yMode val="edge"/>
          <c:x val="0.3415127763492802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Speaking Requirement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5.5459996217409442E-2"/>
                  <c:y val="-0.1979438371149960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2858728905199905E-2"/>
                  <c:y val="8.473396439198306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Required</c:v>
                </c:pt>
                <c:pt idx="1">
                  <c:v>Not required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0.94</c:v>
                </c:pt>
                <c:pt idx="1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rgbClr val="192168"/>
                </a:solidFill>
              </a:rPr>
              <a:t>Speaking </a:t>
            </a:r>
            <a:r>
              <a:rPr lang="en-US" sz="2800" b="1" dirty="0" smtClean="0">
                <a:solidFill>
                  <a:srgbClr val="192168"/>
                </a:solidFill>
              </a:rPr>
              <a:t>duration</a:t>
            </a:r>
          </a:p>
          <a:p>
            <a:pPr>
              <a:defRPr sz="2800">
                <a:solidFill>
                  <a:srgbClr val="000000"/>
                </a:solidFill>
              </a:defRPr>
            </a:pPr>
            <a:r>
              <a:rPr lang="en-US" sz="2800" b="1" dirty="0" smtClean="0">
                <a:solidFill>
                  <a:srgbClr val="192168"/>
                </a:solidFill>
              </a:rPr>
              <a:t>Project</a:t>
            </a:r>
            <a:r>
              <a:rPr lang="en-US" sz="2800" b="1" baseline="0" dirty="0" smtClean="0">
                <a:solidFill>
                  <a:srgbClr val="192168"/>
                </a:solidFill>
              </a:rPr>
              <a:t> management specialists</a:t>
            </a:r>
            <a:endParaRPr lang="en-US" sz="2800" b="1" dirty="0">
              <a:solidFill>
                <a:srgbClr val="192168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Speaking Requirement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0838204742098075"/>
                  <c:y val="-8.147812612869374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7032832019773349E-2"/>
                  <c:y val="8.143158072104823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Occasional speaking</c:v>
                </c:pt>
                <c:pt idx="1">
                  <c:v>Frequent speaking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0.67900000000000005</c:v>
                </c:pt>
                <c:pt idx="1">
                  <c:v>0.32100000000000001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rgbClr val="192168"/>
                </a:solidFill>
                <a:latin typeface="+mn-lt"/>
                <a:ea typeface="+mn-ea"/>
                <a:cs typeface="+mn-cs"/>
              </a:defRPr>
            </a:pPr>
            <a:r>
              <a:rPr lang="en-US" sz="2800" b="1" i="0" baseline="0">
                <a:solidFill>
                  <a:srgbClr val="192168"/>
                </a:solidFill>
                <a:effectLst/>
              </a:rPr>
              <a:t>Mean (average) maximum weight lifted or carried (in pounds) by occupational group, 2020</a:t>
            </a:r>
            <a:endParaRPr lang="en-US" sz="2800">
              <a:solidFill>
                <a:srgbClr val="192168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rgbClr val="192168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91754448826225E-2"/>
          <c:y val="0.22280627605372857"/>
          <c:w val="0.94802909634201926"/>
          <c:h val="0.46483634398641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'Slide 5'!$B$1</c:f>
              <c:strCache>
                <c:ptCount val="1"/>
                <c:pt idx="0">
                  <c:v>Mean weight lifted or carried</c:v>
                </c:pt>
              </c:strCache>
            </c:strRef>
          </c:tx>
          <c:spPr>
            <a:solidFill>
              <a:srgbClr val="192168"/>
            </a:solidFill>
            <a:ln>
              <a:noFill/>
            </a:ln>
            <a:effectLst/>
          </c:spPr>
          <c:invertIfNegative val="0"/>
          <c:cat>
            <c:strRef>
              <c:f>'Slide 5'!$A$2:$A$7</c:f>
              <c:strCache>
                <c:ptCount val="6"/>
                <c:pt idx="0">
                  <c:v>All workers</c:v>
                </c:pt>
                <c:pt idx="1">
                  <c:v>Office and administrative support</c:v>
                </c:pt>
                <c:pt idx="2">
                  <c:v>Management</c:v>
                </c:pt>
                <c:pt idx="3">
                  <c:v>Healthcare practitioners and technical </c:v>
                </c:pt>
                <c:pt idx="4">
                  <c:v>Construction and extraction</c:v>
                </c:pt>
                <c:pt idx="5">
                  <c:v>Installation, maintenance, and repair</c:v>
                </c:pt>
              </c:strCache>
            </c:strRef>
          </c:cat>
          <c:val>
            <c:numRef>
              <c:f>'Slide 5'!$B$2:$B$7</c:f>
              <c:numCache>
                <c:formatCode>0.00</c:formatCode>
                <c:ptCount val="6"/>
                <c:pt idx="0">
                  <c:v>27.21</c:v>
                </c:pt>
                <c:pt idx="1">
                  <c:v>9.9</c:v>
                </c:pt>
                <c:pt idx="2">
                  <c:v>10.039999999999999</c:v>
                </c:pt>
                <c:pt idx="3">
                  <c:v>35.06</c:v>
                </c:pt>
                <c:pt idx="4">
                  <c:v>52.31</c:v>
                </c:pt>
                <c:pt idx="5">
                  <c:v>58.11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37906320"/>
        <c:axId val="-1437900336"/>
      </c:barChart>
      <c:catAx>
        <c:axId val="-143790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37900336"/>
        <c:crosses val="autoZero"/>
        <c:auto val="1"/>
        <c:lblAlgn val="ctr"/>
        <c:lblOffset val="100"/>
        <c:noMultiLvlLbl val="0"/>
      </c:catAx>
      <c:valAx>
        <c:axId val="-143790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37906320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192168"/>
                </a:solidFill>
              </a:rPr>
              <a:t>Percentile maximum weight lifted or carried (in pounds) for </a:t>
            </a:r>
            <a:r>
              <a:rPr lang="en-US" b="1" dirty="0" smtClean="0">
                <a:solidFill>
                  <a:srgbClr val="192168"/>
                </a:solidFill>
              </a:rPr>
              <a:t>healthcare practitioners and technical </a:t>
            </a:r>
            <a:r>
              <a:rPr lang="en-US" b="1" dirty="0">
                <a:solidFill>
                  <a:srgbClr val="192168"/>
                </a:solidFill>
              </a:rPr>
              <a:t>occupations, 2020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6'!$B$1</c:f>
              <c:strCache>
                <c:ptCount val="1"/>
                <c:pt idx="0">
                  <c:v>Percentile maximum weight lifted or carried (in pounds) for installation, maintenance, and repair occupations, 2020</c:v>
                </c:pt>
              </c:strCache>
            </c:strRef>
          </c:tx>
          <c:spPr>
            <a:solidFill>
              <a:srgbClr val="192168"/>
            </a:solidFill>
            <a:ln>
              <a:noFill/>
            </a:ln>
            <a:effectLst/>
          </c:spPr>
          <c:invertIfNegative val="0"/>
          <c:cat>
            <c:strRef>
              <c:f>'Slide 6'!$A$2:$A$6</c:f>
              <c:strCache>
                <c:ptCount val="5"/>
                <c:pt idx="0">
                  <c:v>10th percentile</c:v>
                </c:pt>
                <c:pt idx="1">
                  <c:v>25th percentile</c:v>
                </c:pt>
                <c:pt idx="2">
                  <c:v>50th percentile (median)</c:v>
                </c:pt>
                <c:pt idx="3">
                  <c:v>75th percentile</c:v>
                </c:pt>
                <c:pt idx="4">
                  <c:v>90th percentile</c:v>
                </c:pt>
              </c:strCache>
            </c:strRef>
          </c:cat>
          <c:val>
            <c:numRef>
              <c:f>'Slide 6'!$B$2:$B$6</c:f>
              <c:numCache>
                <c:formatCode>General</c:formatCode>
                <c:ptCount val="5"/>
                <c:pt idx="0">
                  <c:v>2</c:v>
                </c:pt>
                <c:pt idx="1">
                  <c:v>10</c:v>
                </c:pt>
                <c:pt idx="2">
                  <c:v>30</c:v>
                </c:pt>
                <c:pt idx="3">
                  <c:v>50</c:v>
                </c:pt>
                <c:pt idx="4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204440400"/>
        <c:axId val="-1204439312"/>
      </c:barChart>
      <c:catAx>
        <c:axId val="-120444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04439312"/>
        <c:crosses val="autoZero"/>
        <c:auto val="1"/>
        <c:lblAlgn val="ctr"/>
        <c:lblOffset val="100"/>
        <c:noMultiLvlLbl val="0"/>
      </c:catAx>
      <c:valAx>
        <c:axId val="-12044393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04440400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'Slide 21'!$B$1</c:f>
              <c:strCache>
                <c:ptCount val="1"/>
                <c:pt idx="0">
                  <c:v>Civilian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4.0363704536933711E-3"/>
                  <c:y val="2.7700258630924204E-2"/>
                </c:manualLayout>
              </c:layout>
              <c:tx>
                <c:rich>
                  <a:bodyPr/>
                  <a:lstStyle/>
                  <a:p>
                    <a:fld id="{F84B7C97-C4A0-4C20-BA2B-129574E770FA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r>
                      <a:rPr lang="en-US" baseline="0" dirty="0" smtClean="0"/>
                      <a:t>27.4%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5528148267180889E-2"/>
                  <c:y val="-4.025535483231079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9529701644436889E-3"/>
                  <c:y val="1.628828807166926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7052600567786211E-2"/>
                  <c:y val="4.902566322075899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9385969610941487E-3"/>
                  <c:y val="-3.540333249677776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19216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'Slide 21'!$A$2:$A$6</c:f>
              <c:strCache>
                <c:ptCount val="5"/>
                <c:pt idx="0">
                  <c:v>Sedentary</c:v>
                </c:pt>
                <c:pt idx="1">
                  <c:v>Light</c:v>
                </c:pt>
                <c:pt idx="2">
                  <c:v>Medium</c:v>
                </c:pt>
                <c:pt idx="3">
                  <c:v>Heavy</c:v>
                </c:pt>
                <c:pt idx="4">
                  <c:v>Very heavy</c:v>
                </c:pt>
              </c:strCache>
            </c:strRef>
          </c:cat>
          <c:val>
            <c:numRef>
              <c:f>'Slide 21'!$B$2:$B$6</c:f>
              <c:numCache>
                <c:formatCode>0.0%</c:formatCode>
                <c:ptCount val="5"/>
                <c:pt idx="0">
                  <c:v>0.247</c:v>
                </c:pt>
                <c:pt idx="1">
                  <c:v>0.33400000000000002</c:v>
                </c:pt>
                <c:pt idx="2">
                  <c:v>0.28399999999999997</c:v>
                </c:pt>
                <c:pt idx="3">
                  <c:v>9.4E-2</c:v>
                </c:pt>
                <c:pt idx="4">
                  <c:v>1.2999999999999999E-2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'Slide 22'!$B$1</c:f>
              <c:strCache>
                <c:ptCount val="1"/>
                <c:pt idx="0">
                  <c:v>Sedentary</c:v>
                </c:pt>
              </c:strCache>
            </c:strRef>
          </c:tx>
          <c:spPr>
            <a:solidFill>
              <a:schemeClr val="tx1">
                <a:lumMod val="10000"/>
                <a:lumOff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'Slide 22'!$A$2:$A$8</c:f>
              <c:strCache>
                <c:ptCount val="7"/>
                <c:pt idx="0">
                  <c:v>Business and financial operations</c:v>
                </c:pt>
                <c:pt idx="1">
                  <c:v>Computer and mathematical</c:v>
                </c:pt>
                <c:pt idx="2">
                  <c:v>Healthcare support </c:v>
                </c:pt>
                <c:pt idx="3">
                  <c:v>Food preparation and serving related</c:v>
                </c:pt>
                <c:pt idx="4">
                  <c:v>Transportation and material moving</c:v>
                </c:pt>
                <c:pt idx="5">
                  <c:v>Construction and extraction</c:v>
                </c:pt>
                <c:pt idx="6">
                  <c:v>Production</c:v>
                </c:pt>
              </c:strCache>
            </c:strRef>
          </c:cat>
          <c:val>
            <c:numRef>
              <c:f>'Slide 22'!$B$2:$B$8</c:f>
              <c:numCache>
                <c:formatCode>0.0%</c:formatCode>
                <c:ptCount val="7"/>
                <c:pt idx="0">
                  <c:v>0.82399999999999995</c:v>
                </c:pt>
                <c:pt idx="1">
                  <c:v>0.78200000000000003</c:v>
                </c:pt>
                <c:pt idx="2">
                  <c:v>0.05</c:v>
                </c:pt>
                <c:pt idx="4">
                  <c:v>9.0999999999999998E-2</c:v>
                </c:pt>
                <c:pt idx="5">
                  <c:v>2.3E-2</c:v>
                </c:pt>
                <c:pt idx="6">
                  <c:v>5.0999999999999997E-2</c:v>
                </c:pt>
              </c:numCache>
            </c:numRef>
          </c:val>
        </c:ser>
        <c:ser>
          <c:idx val="1"/>
          <c:order val="1"/>
          <c:tx>
            <c:strRef>
              <c:f>'Slide 22'!$C$1</c:f>
              <c:strCache>
                <c:ptCount val="1"/>
                <c:pt idx="0">
                  <c:v>Light</c:v>
                </c:pt>
              </c:strCache>
            </c:strRef>
          </c:tx>
          <c:spPr>
            <a:solidFill>
              <a:schemeClr val="tx1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'Slide 22'!$A$2:$A$8</c:f>
              <c:strCache>
                <c:ptCount val="7"/>
                <c:pt idx="0">
                  <c:v>Business and financial operations</c:v>
                </c:pt>
                <c:pt idx="1">
                  <c:v>Computer and mathematical</c:v>
                </c:pt>
                <c:pt idx="2">
                  <c:v>Healthcare support </c:v>
                </c:pt>
                <c:pt idx="3">
                  <c:v>Food preparation and serving related</c:v>
                </c:pt>
                <c:pt idx="4">
                  <c:v>Transportation and material moving</c:v>
                </c:pt>
                <c:pt idx="5">
                  <c:v>Construction and extraction</c:v>
                </c:pt>
                <c:pt idx="6">
                  <c:v>Production</c:v>
                </c:pt>
              </c:strCache>
            </c:strRef>
          </c:cat>
          <c:val>
            <c:numRef>
              <c:f>'Slide 22'!$C$2:$C$8</c:f>
              <c:numCache>
                <c:formatCode>0.0%</c:formatCode>
                <c:ptCount val="7"/>
                <c:pt idx="0">
                  <c:v>0.14399999999999999</c:v>
                </c:pt>
                <c:pt idx="1">
                  <c:v>0.13800000000000001</c:v>
                </c:pt>
                <c:pt idx="2">
                  <c:v>0.39800000000000002</c:v>
                </c:pt>
                <c:pt idx="3">
                  <c:v>0.54600000000000004</c:v>
                </c:pt>
                <c:pt idx="4">
                  <c:v>0.152</c:v>
                </c:pt>
                <c:pt idx="5">
                  <c:v>0.157</c:v>
                </c:pt>
                <c:pt idx="6">
                  <c:v>0.29600000000000004</c:v>
                </c:pt>
              </c:numCache>
            </c:numRef>
          </c:val>
        </c:ser>
        <c:ser>
          <c:idx val="2"/>
          <c:order val="2"/>
          <c:tx>
            <c:strRef>
              <c:f>'Slide 22'!$D$1</c:f>
              <c:strCache>
                <c:ptCount val="1"/>
                <c:pt idx="0">
                  <c:v>Medium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'Slide 22'!$A$2:$A$8</c:f>
              <c:strCache>
                <c:ptCount val="7"/>
                <c:pt idx="0">
                  <c:v>Business and financial operations</c:v>
                </c:pt>
                <c:pt idx="1">
                  <c:v>Computer and mathematical</c:v>
                </c:pt>
                <c:pt idx="2">
                  <c:v>Healthcare support </c:v>
                </c:pt>
                <c:pt idx="3">
                  <c:v>Food preparation and serving related</c:v>
                </c:pt>
                <c:pt idx="4">
                  <c:v>Transportation and material moving</c:v>
                </c:pt>
                <c:pt idx="5">
                  <c:v>Construction and extraction</c:v>
                </c:pt>
                <c:pt idx="6">
                  <c:v>Production</c:v>
                </c:pt>
              </c:strCache>
            </c:strRef>
          </c:cat>
          <c:val>
            <c:numRef>
              <c:f>'Slide 22'!$D$2:$D$8</c:f>
              <c:numCache>
                <c:formatCode>0.0%</c:formatCode>
                <c:ptCount val="7"/>
                <c:pt idx="0">
                  <c:v>0.03</c:v>
                </c:pt>
                <c:pt idx="1">
                  <c:v>6.5000000000000002E-2</c:v>
                </c:pt>
                <c:pt idx="2">
                  <c:v>0.38300000000000001</c:v>
                </c:pt>
                <c:pt idx="3">
                  <c:v>0.42</c:v>
                </c:pt>
                <c:pt idx="4">
                  <c:v>0.47599999999999998</c:v>
                </c:pt>
                <c:pt idx="5">
                  <c:v>0.496</c:v>
                </c:pt>
                <c:pt idx="6">
                  <c:v>0.51200000000000001</c:v>
                </c:pt>
              </c:numCache>
            </c:numRef>
          </c:val>
        </c:ser>
        <c:ser>
          <c:idx val="3"/>
          <c:order val="3"/>
          <c:tx>
            <c:strRef>
              <c:f>'Slide 22'!$E$1</c:f>
              <c:strCache>
                <c:ptCount val="1"/>
                <c:pt idx="0">
                  <c:v>Heavy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'Slide 22'!$A$2:$A$8</c:f>
              <c:strCache>
                <c:ptCount val="7"/>
                <c:pt idx="0">
                  <c:v>Business and financial operations</c:v>
                </c:pt>
                <c:pt idx="1">
                  <c:v>Computer and mathematical</c:v>
                </c:pt>
                <c:pt idx="2">
                  <c:v>Healthcare support </c:v>
                </c:pt>
                <c:pt idx="3">
                  <c:v>Food preparation and serving related</c:v>
                </c:pt>
                <c:pt idx="4">
                  <c:v>Transportation and material moving</c:v>
                </c:pt>
                <c:pt idx="5">
                  <c:v>Construction and extraction</c:v>
                </c:pt>
                <c:pt idx="6">
                  <c:v>Production</c:v>
                </c:pt>
              </c:strCache>
            </c:strRef>
          </c:cat>
          <c:val>
            <c:numRef>
              <c:f>'Slide 22'!$E$2:$E$8</c:f>
              <c:numCache>
                <c:formatCode>General</c:formatCode>
                <c:ptCount val="7"/>
                <c:pt idx="2" formatCode="0.0%">
                  <c:v>0.14799999999999999</c:v>
                </c:pt>
                <c:pt idx="3" formatCode="0.0%">
                  <c:v>3.4000000000000002E-2</c:v>
                </c:pt>
                <c:pt idx="4" formatCode="0.0%">
                  <c:v>0.26200000000000001</c:v>
                </c:pt>
                <c:pt idx="5" formatCode="0.0%">
                  <c:v>0.29699999999999999</c:v>
                </c:pt>
                <c:pt idx="6" formatCode="0.0%">
                  <c:v>0.13600000000000001</c:v>
                </c:pt>
              </c:numCache>
            </c:numRef>
          </c:val>
        </c:ser>
        <c:ser>
          <c:idx val="4"/>
          <c:order val="4"/>
          <c:tx>
            <c:strRef>
              <c:f>'Slide 22'!$F$1</c:f>
              <c:strCache>
                <c:ptCount val="1"/>
                <c:pt idx="0">
                  <c:v>Very heavy</c:v>
                </c:pt>
              </c:strCache>
            </c:strRef>
          </c:tx>
          <c:spPr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cat>
            <c:strRef>
              <c:f>'Slide 22'!$A$2:$A$8</c:f>
              <c:strCache>
                <c:ptCount val="7"/>
                <c:pt idx="0">
                  <c:v>Business and financial operations</c:v>
                </c:pt>
                <c:pt idx="1">
                  <c:v>Computer and mathematical</c:v>
                </c:pt>
                <c:pt idx="2">
                  <c:v>Healthcare support </c:v>
                </c:pt>
                <c:pt idx="3">
                  <c:v>Food preparation and serving related</c:v>
                </c:pt>
                <c:pt idx="4">
                  <c:v>Transportation and material moving</c:v>
                </c:pt>
                <c:pt idx="5">
                  <c:v>Construction and extraction</c:v>
                </c:pt>
                <c:pt idx="6">
                  <c:v>Production</c:v>
                </c:pt>
              </c:strCache>
            </c:strRef>
          </c:cat>
          <c:val>
            <c:numRef>
              <c:f>'Slide 22'!$F$2:$F$8</c:f>
              <c:numCache>
                <c:formatCode>General</c:formatCode>
                <c:ptCount val="7"/>
                <c:pt idx="2" formatCode="0.0%">
                  <c:v>0.02</c:v>
                </c:pt>
                <c:pt idx="4" formatCode="0.0%">
                  <c:v>1.9E-2</c:v>
                </c:pt>
                <c:pt idx="5" formatCode="0.0%">
                  <c:v>2.7E-2</c:v>
                </c:pt>
                <c:pt idx="6" formatCode="0.0%">
                  <c:v>5.0000000000000001E-3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429412384"/>
        <c:axId val="-1429425984"/>
      </c:barChart>
      <c:catAx>
        <c:axId val="-1429412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19216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29425984"/>
        <c:crosses val="autoZero"/>
        <c:auto val="1"/>
        <c:lblAlgn val="ctr"/>
        <c:lblOffset val="100"/>
        <c:noMultiLvlLbl val="0"/>
      </c:catAx>
      <c:valAx>
        <c:axId val="-1429425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9216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2941238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192168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outdoors!$B$1</c:f>
              <c:strCache>
                <c:ptCount val="1"/>
                <c:pt idx="0">
                  <c:v>ESTIMATE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outdoors!$A$2:$A$13</c:f>
              <c:strCache>
                <c:ptCount val="12"/>
                <c:pt idx="0">
                  <c:v>Cooks, restaurant</c:v>
                </c:pt>
                <c:pt idx="1">
                  <c:v>Waiters and waitresses</c:v>
                </c:pt>
                <c:pt idx="2">
                  <c:v>All workers</c:v>
                </c:pt>
                <c:pt idx="3">
                  <c:v>Stockers and order fillers</c:v>
                </c:pt>
                <c:pt idx="4">
                  <c:v>Shipping, receiving, and inventory clerks</c:v>
                </c:pt>
                <c:pt idx="5">
                  <c:v>Welders, cutters, solderers, and brazers</c:v>
                </c:pt>
                <c:pt idx="6">
                  <c:v>Personal care aides</c:v>
                </c:pt>
                <c:pt idx="7">
                  <c:v>Automotive service technicians and mechanics</c:v>
                </c:pt>
                <c:pt idx="8">
                  <c:v>Correctional officers and jailers</c:v>
                </c:pt>
                <c:pt idx="9">
                  <c:v>Heavy and tractor-trailer truck drivers</c:v>
                </c:pt>
                <c:pt idx="10">
                  <c:v>Construction laborers</c:v>
                </c:pt>
                <c:pt idx="11">
                  <c:v>Highway maintenance workers</c:v>
                </c:pt>
              </c:strCache>
            </c:strRef>
          </c:cat>
          <c:val>
            <c:numRef>
              <c:f>outdoors!$B$2:$B$13</c:f>
              <c:numCache>
                <c:formatCode>0.0\%</c:formatCode>
                <c:ptCount val="12"/>
                <c:pt idx="0">
                  <c:v>18.8</c:v>
                </c:pt>
                <c:pt idx="1">
                  <c:v>29</c:v>
                </c:pt>
                <c:pt idx="2">
                  <c:v>33.799999999999997</c:v>
                </c:pt>
                <c:pt idx="3">
                  <c:v>33.9</c:v>
                </c:pt>
                <c:pt idx="4">
                  <c:v>36</c:v>
                </c:pt>
                <c:pt idx="5">
                  <c:v>40.5</c:v>
                </c:pt>
                <c:pt idx="6">
                  <c:v>54.9</c:v>
                </c:pt>
                <c:pt idx="7">
                  <c:v>82.4</c:v>
                </c:pt>
                <c:pt idx="8">
                  <c:v>90</c:v>
                </c:pt>
                <c:pt idx="9">
                  <c:v>91.8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429423264"/>
        <c:axId val="-1429420544"/>
      </c:barChart>
      <c:catAx>
        <c:axId val="-1429423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19216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29420544"/>
        <c:crosses val="autoZero"/>
        <c:auto val="1"/>
        <c:lblAlgn val="ctr"/>
        <c:lblOffset val="100"/>
        <c:noMultiLvlLbl val="0"/>
      </c:catAx>
      <c:valAx>
        <c:axId val="-142942054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\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9216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29423264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9096078899229"/>
          <c:y val="3.3825977938324717E-2"/>
          <c:w val="0.86732015032211884"/>
          <c:h val="0.6578342397921909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19216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education!$A$2:$A$8</c:f>
              <c:strCache>
                <c:ptCount val="7"/>
                <c:pt idx="0">
                  <c:v>No minimum education </c:v>
                </c:pt>
                <c:pt idx="1">
                  <c:v>High school diploma</c:v>
                </c:pt>
                <c:pt idx="2">
                  <c:v>Associate's vocational degree</c:v>
                </c:pt>
                <c:pt idx="3">
                  <c:v>Associate's degree</c:v>
                </c:pt>
                <c:pt idx="4">
                  <c:v>Bachelor's degree</c:v>
                </c:pt>
                <c:pt idx="5">
                  <c:v>Master's degree</c:v>
                </c:pt>
                <c:pt idx="6">
                  <c:v>Professional degree</c:v>
                </c:pt>
              </c:strCache>
            </c:strRef>
          </c:cat>
          <c:val>
            <c:numRef>
              <c:f>education!$B$2:$B$8</c:f>
              <c:numCache>
                <c:formatCode>0.0\%</c:formatCode>
                <c:ptCount val="7"/>
                <c:pt idx="0">
                  <c:v>29.7</c:v>
                </c:pt>
                <c:pt idx="1">
                  <c:v>40.4</c:v>
                </c:pt>
                <c:pt idx="2">
                  <c:v>2.2999999999999998</c:v>
                </c:pt>
                <c:pt idx="3">
                  <c:v>4.3</c:v>
                </c:pt>
                <c:pt idx="4">
                  <c:v>18.5</c:v>
                </c:pt>
                <c:pt idx="5">
                  <c:v>2.6</c:v>
                </c:pt>
                <c:pt idx="6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268730560"/>
        <c:axId val="-1268736544"/>
      </c:barChart>
      <c:catAx>
        <c:axId val="-126873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19216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68736544"/>
        <c:crosses val="autoZero"/>
        <c:auto val="1"/>
        <c:lblAlgn val="ctr"/>
        <c:lblOffset val="100"/>
        <c:noMultiLvlLbl val="0"/>
      </c:catAx>
      <c:valAx>
        <c:axId val="-1268736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\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9216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6873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crowds!$B$2:$B$12</c:f>
              <c:strCache>
                <c:ptCount val="11"/>
                <c:pt idx="0">
                  <c:v>All workers</c:v>
                </c:pt>
                <c:pt idx="1">
                  <c:v>Teaching assistants, special education</c:v>
                </c:pt>
                <c:pt idx="2">
                  <c:v>Hosts and hostesses</c:v>
                </c:pt>
                <c:pt idx="3">
                  <c:v>Waiters and waitresses</c:v>
                </c:pt>
                <c:pt idx="4">
                  <c:v>Meeting, convention, and event planners</c:v>
                </c:pt>
                <c:pt idx="5">
                  <c:v>Security guards</c:v>
                </c:pt>
                <c:pt idx="6">
                  <c:v>Correctional officers and jailers</c:v>
                </c:pt>
                <c:pt idx="7">
                  <c:v>Emergency medical technicians</c:v>
                </c:pt>
                <c:pt idx="8">
                  <c:v>News analysts, reporters, and journalists</c:v>
                </c:pt>
                <c:pt idx="9">
                  <c:v>Firefighters</c:v>
                </c:pt>
                <c:pt idx="10">
                  <c:v>Police and sheriff's patrol officers</c:v>
                </c:pt>
              </c:strCache>
            </c:strRef>
          </c:cat>
          <c:val>
            <c:numRef>
              <c:f>crowds!$C$2:$C$12</c:f>
              <c:numCache>
                <c:formatCode>0.0\%</c:formatCode>
                <c:ptCount val="11"/>
                <c:pt idx="0">
                  <c:v>4.0999999999999996</c:v>
                </c:pt>
                <c:pt idx="1">
                  <c:v>12.8</c:v>
                </c:pt>
                <c:pt idx="2">
                  <c:v>20.5</c:v>
                </c:pt>
                <c:pt idx="3">
                  <c:v>24.9</c:v>
                </c:pt>
                <c:pt idx="4">
                  <c:v>31.1</c:v>
                </c:pt>
                <c:pt idx="5">
                  <c:v>35.4</c:v>
                </c:pt>
                <c:pt idx="6">
                  <c:v>39.6</c:v>
                </c:pt>
                <c:pt idx="7">
                  <c:v>43.6</c:v>
                </c:pt>
                <c:pt idx="8">
                  <c:v>64.400000000000006</c:v>
                </c:pt>
                <c:pt idx="9">
                  <c:v>72.2</c:v>
                </c:pt>
                <c:pt idx="10">
                  <c:v>80.7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268736000"/>
        <c:axId val="-1268734912"/>
      </c:barChart>
      <c:catAx>
        <c:axId val="-1268736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19216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68734912"/>
        <c:crosses val="autoZero"/>
        <c:auto val="1"/>
        <c:lblAlgn val="ctr"/>
        <c:lblOffset val="100"/>
        <c:noMultiLvlLbl val="0"/>
      </c:catAx>
      <c:valAx>
        <c:axId val="-1268734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\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9216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68736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793597-89AD-46E4-B2BC-908DE677D529}" type="doc">
      <dgm:prSet loTypeId="urn:microsoft.com/office/officeart/2005/8/layout/pyramid2" loCatId="pyramid" qsTypeId="urn:microsoft.com/office/officeart/2005/8/quickstyle/simple1" qsCatId="simple" csTypeId="urn:microsoft.com/office/officeart/2005/8/colors/accent4_4" csCatId="accent4" phldr="1"/>
      <dgm:spPr/>
    </dgm:pt>
    <dgm:pt modelId="{A0BFE822-BDD4-4B49-8656-3332A04418E8}">
      <dgm:prSet phldrT="[Text]"/>
      <dgm:spPr/>
      <dgm:t>
        <a:bodyPr/>
        <a:lstStyle/>
        <a:p>
          <a:r>
            <a:rPr lang="en-US" dirty="0" smtClean="0"/>
            <a:t>20,000 Establishments</a:t>
          </a:r>
          <a:endParaRPr lang="en-US" dirty="0"/>
        </a:p>
      </dgm:t>
    </dgm:pt>
    <dgm:pt modelId="{896B1CE0-706A-428B-A9DF-2FFEEF5DDF23}" type="parTrans" cxnId="{400AE040-FBF3-469E-AB1F-37F949D269D3}">
      <dgm:prSet/>
      <dgm:spPr/>
      <dgm:t>
        <a:bodyPr/>
        <a:lstStyle/>
        <a:p>
          <a:endParaRPr lang="en-US"/>
        </a:p>
      </dgm:t>
    </dgm:pt>
    <dgm:pt modelId="{0800BE12-D88E-46A9-A0E1-0BB2D220A510}" type="sibTrans" cxnId="{400AE040-FBF3-469E-AB1F-37F949D269D3}">
      <dgm:prSet/>
      <dgm:spPr/>
      <dgm:t>
        <a:bodyPr/>
        <a:lstStyle/>
        <a:p>
          <a:endParaRPr lang="en-US"/>
        </a:p>
      </dgm:t>
    </dgm:pt>
    <dgm:pt modelId="{FBF58C6C-E80F-45F6-AFA5-402DBADCABF5}">
      <dgm:prSet phldrT="[Text]"/>
      <dgm:spPr/>
      <dgm:t>
        <a:bodyPr/>
        <a:lstStyle/>
        <a:p>
          <a:r>
            <a:rPr lang="en-US" dirty="0" smtClean="0"/>
            <a:t>35,693 Estimates</a:t>
          </a:r>
          <a:endParaRPr lang="en-US" dirty="0"/>
        </a:p>
      </dgm:t>
    </dgm:pt>
    <dgm:pt modelId="{28D2B65B-68DC-4039-AABA-02C890F15CE6}" type="parTrans" cxnId="{05B08000-F0D9-468E-A985-D4C92B7EA446}">
      <dgm:prSet/>
      <dgm:spPr/>
      <dgm:t>
        <a:bodyPr/>
        <a:lstStyle/>
        <a:p>
          <a:endParaRPr lang="en-US"/>
        </a:p>
      </dgm:t>
    </dgm:pt>
    <dgm:pt modelId="{16F1B6C1-2CA3-4FE1-A562-854648B6ED62}" type="sibTrans" cxnId="{05B08000-F0D9-468E-A985-D4C92B7EA446}">
      <dgm:prSet/>
      <dgm:spPr/>
      <dgm:t>
        <a:bodyPr/>
        <a:lstStyle/>
        <a:p>
          <a:endParaRPr lang="en-US"/>
        </a:p>
      </dgm:t>
    </dgm:pt>
    <dgm:pt modelId="{647677F2-DCD4-4898-BC21-C975BC435D42}">
      <dgm:prSet phldrT="[Text]"/>
      <dgm:spPr/>
      <dgm:t>
        <a:bodyPr/>
        <a:lstStyle/>
        <a:p>
          <a:r>
            <a:rPr lang="en-US" dirty="0" smtClean="0"/>
            <a:t>305 Detailed occupations</a:t>
          </a:r>
          <a:endParaRPr lang="en-US" dirty="0"/>
        </a:p>
      </dgm:t>
    </dgm:pt>
    <dgm:pt modelId="{45524E47-40C8-4979-9FE8-B9EABBB285F2}" type="parTrans" cxnId="{F99A9061-23E1-4B8F-8293-32660B36100E}">
      <dgm:prSet/>
      <dgm:spPr/>
      <dgm:t>
        <a:bodyPr/>
        <a:lstStyle/>
        <a:p>
          <a:endParaRPr lang="en-US"/>
        </a:p>
      </dgm:t>
    </dgm:pt>
    <dgm:pt modelId="{E2F3C2BA-4BFA-42D2-8A07-FBD23726C98F}" type="sibTrans" cxnId="{F99A9061-23E1-4B8F-8293-32660B36100E}">
      <dgm:prSet/>
      <dgm:spPr/>
      <dgm:t>
        <a:bodyPr/>
        <a:lstStyle/>
        <a:p>
          <a:endParaRPr lang="en-US"/>
        </a:p>
      </dgm:t>
    </dgm:pt>
    <dgm:pt modelId="{6884DF0F-ED03-451E-9F21-6734717EF01F}">
      <dgm:prSet phldrT="[Text]"/>
      <dgm:spPr/>
      <dgm:t>
        <a:bodyPr/>
        <a:lstStyle/>
        <a:p>
          <a:r>
            <a:rPr lang="en-US" dirty="0" smtClean="0"/>
            <a:t>22 Occupational groups</a:t>
          </a:r>
          <a:endParaRPr lang="en-US" dirty="0"/>
        </a:p>
      </dgm:t>
    </dgm:pt>
    <dgm:pt modelId="{2EF5D813-EFAD-4450-B002-E218D72C4B11}" type="parTrans" cxnId="{DF34744C-8EE2-4CF6-8E36-E67D2049006E}">
      <dgm:prSet/>
      <dgm:spPr/>
      <dgm:t>
        <a:bodyPr/>
        <a:lstStyle/>
        <a:p>
          <a:endParaRPr lang="en-US"/>
        </a:p>
      </dgm:t>
    </dgm:pt>
    <dgm:pt modelId="{5B211CFB-E4A6-46A8-B2E9-8D11F8F5748B}" type="sibTrans" cxnId="{DF34744C-8EE2-4CF6-8E36-E67D2049006E}">
      <dgm:prSet/>
      <dgm:spPr/>
      <dgm:t>
        <a:bodyPr/>
        <a:lstStyle/>
        <a:p>
          <a:endParaRPr lang="en-US"/>
        </a:p>
      </dgm:t>
    </dgm:pt>
    <dgm:pt modelId="{BF1031D0-3A12-49C3-B68A-8C835A1EDEC3}" type="pres">
      <dgm:prSet presAssocID="{E9793597-89AD-46E4-B2BC-908DE677D529}" presName="compositeShape" presStyleCnt="0">
        <dgm:presLayoutVars>
          <dgm:dir/>
          <dgm:resizeHandles/>
        </dgm:presLayoutVars>
      </dgm:prSet>
      <dgm:spPr/>
    </dgm:pt>
    <dgm:pt modelId="{57C8F18B-0D03-4519-9A6D-845B34BDAF22}" type="pres">
      <dgm:prSet presAssocID="{E9793597-89AD-46E4-B2BC-908DE677D529}" presName="pyramid" presStyleLbl="node1" presStyleIdx="0" presStyleCnt="1"/>
      <dgm:spPr/>
    </dgm:pt>
    <dgm:pt modelId="{9B6A1947-01BC-4E3D-8D38-F287B28379A6}" type="pres">
      <dgm:prSet presAssocID="{E9793597-89AD-46E4-B2BC-908DE677D529}" presName="theList" presStyleCnt="0"/>
      <dgm:spPr/>
    </dgm:pt>
    <dgm:pt modelId="{4CA9F3C3-DA96-499C-B1FC-06497413573E}" type="pres">
      <dgm:prSet presAssocID="{A0BFE822-BDD4-4B49-8656-3332A04418E8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BC4084-6A09-45A8-8766-9248A6E951B1}" type="pres">
      <dgm:prSet presAssocID="{A0BFE822-BDD4-4B49-8656-3332A04418E8}" presName="aSpace" presStyleCnt="0"/>
      <dgm:spPr/>
    </dgm:pt>
    <dgm:pt modelId="{2549EB79-3CBA-43D3-914C-10BE95CBF1B1}" type="pres">
      <dgm:prSet presAssocID="{FBF58C6C-E80F-45F6-AFA5-402DBADCABF5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DDB2D6-5A37-405F-BAA8-60D091A15796}" type="pres">
      <dgm:prSet presAssocID="{FBF58C6C-E80F-45F6-AFA5-402DBADCABF5}" presName="aSpace" presStyleCnt="0"/>
      <dgm:spPr/>
    </dgm:pt>
    <dgm:pt modelId="{C2F9EF36-01D3-4B62-9FC3-6B12975C8DBA}" type="pres">
      <dgm:prSet presAssocID="{6884DF0F-ED03-451E-9F21-6734717EF01F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A3B45F-696D-4343-B2A8-44881AB1DA25}" type="pres">
      <dgm:prSet presAssocID="{6884DF0F-ED03-451E-9F21-6734717EF01F}" presName="aSpace" presStyleCnt="0"/>
      <dgm:spPr/>
    </dgm:pt>
    <dgm:pt modelId="{3E41EFBC-3160-41D5-ACF0-A7214BB3752B}" type="pres">
      <dgm:prSet presAssocID="{647677F2-DCD4-4898-BC21-C975BC435D42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2ABAD7-9A4D-4972-A16A-AE75AA85AA1A}" type="pres">
      <dgm:prSet presAssocID="{647677F2-DCD4-4898-BC21-C975BC435D42}" presName="aSpace" presStyleCnt="0"/>
      <dgm:spPr/>
    </dgm:pt>
  </dgm:ptLst>
  <dgm:cxnLst>
    <dgm:cxn modelId="{400AE040-FBF3-469E-AB1F-37F949D269D3}" srcId="{E9793597-89AD-46E4-B2BC-908DE677D529}" destId="{A0BFE822-BDD4-4B49-8656-3332A04418E8}" srcOrd="0" destOrd="0" parTransId="{896B1CE0-706A-428B-A9DF-2FFEEF5DDF23}" sibTransId="{0800BE12-D88E-46A9-A0E1-0BB2D220A510}"/>
    <dgm:cxn modelId="{45507808-96EA-46DB-BAB9-7AECADE6BCFA}" type="presOf" srcId="{6884DF0F-ED03-451E-9F21-6734717EF01F}" destId="{C2F9EF36-01D3-4B62-9FC3-6B12975C8DBA}" srcOrd="0" destOrd="0" presId="urn:microsoft.com/office/officeart/2005/8/layout/pyramid2"/>
    <dgm:cxn modelId="{0D4C2F55-5B8D-4B16-9F42-6F2A8EFE14E5}" type="presOf" srcId="{647677F2-DCD4-4898-BC21-C975BC435D42}" destId="{3E41EFBC-3160-41D5-ACF0-A7214BB3752B}" srcOrd="0" destOrd="0" presId="urn:microsoft.com/office/officeart/2005/8/layout/pyramid2"/>
    <dgm:cxn modelId="{F08FB7B9-D026-4BE4-935B-175986410940}" type="presOf" srcId="{E9793597-89AD-46E4-B2BC-908DE677D529}" destId="{BF1031D0-3A12-49C3-B68A-8C835A1EDEC3}" srcOrd="0" destOrd="0" presId="urn:microsoft.com/office/officeart/2005/8/layout/pyramid2"/>
    <dgm:cxn modelId="{05B08000-F0D9-468E-A985-D4C92B7EA446}" srcId="{E9793597-89AD-46E4-B2BC-908DE677D529}" destId="{FBF58C6C-E80F-45F6-AFA5-402DBADCABF5}" srcOrd="1" destOrd="0" parTransId="{28D2B65B-68DC-4039-AABA-02C890F15CE6}" sibTransId="{16F1B6C1-2CA3-4FE1-A562-854648B6ED62}"/>
    <dgm:cxn modelId="{F99A9061-23E1-4B8F-8293-32660B36100E}" srcId="{E9793597-89AD-46E4-B2BC-908DE677D529}" destId="{647677F2-DCD4-4898-BC21-C975BC435D42}" srcOrd="3" destOrd="0" parTransId="{45524E47-40C8-4979-9FE8-B9EABBB285F2}" sibTransId="{E2F3C2BA-4BFA-42D2-8A07-FBD23726C98F}"/>
    <dgm:cxn modelId="{B51CF4DA-7A63-4BCC-9A96-276DE26BD315}" type="presOf" srcId="{FBF58C6C-E80F-45F6-AFA5-402DBADCABF5}" destId="{2549EB79-3CBA-43D3-914C-10BE95CBF1B1}" srcOrd="0" destOrd="0" presId="urn:microsoft.com/office/officeart/2005/8/layout/pyramid2"/>
    <dgm:cxn modelId="{DF34744C-8EE2-4CF6-8E36-E67D2049006E}" srcId="{E9793597-89AD-46E4-B2BC-908DE677D529}" destId="{6884DF0F-ED03-451E-9F21-6734717EF01F}" srcOrd="2" destOrd="0" parTransId="{2EF5D813-EFAD-4450-B002-E218D72C4B11}" sibTransId="{5B211CFB-E4A6-46A8-B2E9-8D11F8F5748B}"/>
    <dgm:cxn modelId="{F7D645B0-6D22-42EC-97AF-667C576B8277}" type="presOf" srcId="{A0BFE822-BDD4-4B49-8656-3332A04418E8}" destId="{4CA9F3C3-DA96-499C-B1FC-06497413573E}" srcOrd="0" destOrd="0" presId="urn:microsoft.com/office/officeart/2005/8/layout/pyramid2"/>
    <dgm:cxn modelId="{8C4DA1FD-C0F4-4751-A06A-A412EAFB1E36}" type="presParOf" srcId="{BF1031D0-3A12-49C3-B68A-8C835A1EDEC3}" destId="{57C8F18B-0D03-4519-9A6D-845B34BDAF22}" srcOrd="0" destOrd="0" presId="urn:microsoft.com/office/officeart/2005/8/layout/pyramid2"/>
    <dgm:cxn modelId="{916C387C-AB3A-4773-9B07-9A6B3511E34E}" type="presParOf" srcId="{BF1031D0-3A12-49C3-B68A-8C835A1EDEC3}" destId="{9B6A1947-01BC-4E3D-8D38-F287B28379A6}" srcOrd="1" destOrd="0" presId="urn:microsoft.com/office/officeart/2005/8/layout/pyramid2"/>
    <dgm:cxn modelId="{C9D5E4D8-1C99-4C04-8519-7A5D58272B2E}" type="presParOf" srcId="{9B6A1947-01BC-4E3D-8D38-F287B28379A6}" destId="{4CA9F3C3-DA96-499C-B1FC-06497413573E}" srcOrd="0" destOrd="0" presId="urn:microsoft.com/office/officeart/2005/8/layout/pyramid2"/>
    <dgm:cxn modelId="{A1395C80-F0D2-4313-88A2-23347D123FED}" type="presParOf" srcId="{9B6A1947-01BC-4E3D-8D38-F287B28379A6}" destId="{0CBC4084-6A09-45A8-8766-9248A6E951B1}" srcOrd="1" destOrd="0" presId="urn:microsoft.com/office/officeart/2005/8/layout/pyramid2"/>
    <dgm:cxn modelId="{AA335B67-70A5-4B22-88C1-BAE3823021A5}" type="presParOf" srcId="{9B6A1947-01BC-4E3D-8D38-F287B28379A6}" destId="{2549EB79-3CBA-43D3-914C-10BE95CBF1B1}" srcOrd="2" destOrd="0" presId="urn:microsoft.com/office/officeart/2005/8/layout/pyramid2"/>
    <dgm:cxn modelId="{13056F2F-CD1C-45D1-8546-A5139F582577}" type="presParOf" srcId="{9B6A1947-01BC-4E3D-8D38-F287B28379A6}" destId="{66DDB2D6-5A37-405F-BAA8-60D091A15796}" srcOrd="3" destOrd="0" presId="urn:microsoft.com/office/officeart/2005/8/layout/pyramid2"/>
    <dgm:cxn modelId="{90B86CC0-4775-46B4-87B5-68F494457EF0}" type="presParOf" srcId="{9B6A1947-01BC-4E3D-8D38-F287B28379A6}" destId="{C2F9EF36-01D3-4B62-9FC3-6B12975C8DBA}" srcOrd="4" destOrd="0" presId="urn:microsoft.com/office/officeart/2005/8/layout/pyramid2"/>
    <dgm:cxn modelId="{73A00F01-8490-4CD5-AC2E-D16ADDDC5E9C}" type="presParOf" srcId="{9B6A1947-01BC-4E3D-8D38-F287B28379A6}" destId="{AAA3B45F-696D-4343-B2A8-44881AB1DA25}" srcOrd="5" destOrd="0" presId="urn:microsoft.com/office/officeart/2005/8/layout/pyramid2"/>
    <dgm:cxn modelId="{161D50B7-F5A0-4984-9BDA-2440949A01C3}" type="presParOf" srcId="{9B6A1947-01BC-4E3D-8D38-F287B28379A6}" destId="{3E41EFBC-3160-41D5-ACF0-A7214BB3752B}" srcOrd="6" destOrd="0" presId="urn:microsoft.com/office/officeart/2005/8/layout/pyramid2"/>
    <dgm:cxn modelId="{C65F8CBE-BCAF-451B-B5FB-54702CDB46C2}" type="presParOf" srcId="{9B6A1947-01BC-4E3D-8D38-F287B28379A6}" destId="{3A2ABAD7-9A4D-4972-A16A-AE75AA85AA1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5883A6-B38D-4514-BD89-3D1174D08B7D}" type="doc">
      <dgm:prSet loTypeId="urn:microsoft.com/office/officeart/2005/8/layout/equation1" loCatId="relationship" qsTypeId="urn:microsoft.com/office/officeart/2005/8/quickstyle/simple3" qsCatId="simple" csTypeId="urn:microsoft.com/office/officeart/2005/8/colors/colorful5" csCatId="colorful" phldr="1"/>
      <dgm:spPr/>
    </dgm:pt>
    <dgm:pt modelId="{963FA965-CF3C-47B9-B407-3B53671B9EB9}">
      <dgm:prSet phldrT="[Text]"/>
      <dgm:spPr/>
      <dgm:t>
        <a:bodyPr/>
        <a:lstStyle/>
        <a:p>
          <a:r>
            <a:rPr lang="en-US" dirty="0" smtClean="0"/>
            <a:t>Formal education</a:t>
          </a:r>
          <a:endParaRPr lang="en-US" dirty="0"/>
        </a:p>
      </dgm:t>
    </dgm:pt>
    <dgm:pt modelId="{158C555B-AC39-4527-8E9D-7E91F0BA96F1}" type="parTrans" cxnId="{0EA627B3-A7E1-434F-ABCC-F85FBC6E7260}">
      <dgm:prSet/>
      <dgm:spPr/>
      <dgm:t>
        <a:bodyPr/>
        <a:lstStyle/>
        <a:p>
          <a:endParaRPr lang="en-US"/>
        </a:p>
      </dgm:t>
    </dgm:pt>
    <dgm:pt modelId="{26A05ED9-14AB-41BF-965E-9AE84BC7A0B1}" type="sibTrans" cxnId="{0EA627B3-A7E1-434F-ABCC-F85FBC6E7260}">
      <dgm:prSet/>
      <dgm:spPr/>
      <dgm:t>
        <a:bodyPr/>
        <a:lstStyle/>
        <a:p>
          <a:endParaRPr lang="en-US"/>
        </a:p>
      </dgm:t>
    </dgm:pt>
    <dgm:pt modelId="{526D9E36-5E17-4EF6-AB5B-5BC63F10DBBD}">
      <dgm:prSet phldrT="[Text]"/>
      <dgm:spPr/>
      <dgm:t>
        <a:bodyPr/>
        <a:lstStyle/>
        <a:p>
          <a:r>
            <a:rPr lang="en-US" dirty="0" smtClean="0"/>
            <a:t>Prior work experience</a:t>
          </a:r>
          <a:endParaRPr lang="en-US" dirty="0"/>
        </a:p>
      </dgm:t>
    </dgm:pt>
    <dgm:pt modelId="{87560606-94F1-4222-94DF-EFB884ED7AFB}" type="parTrans" cxnId="{4C550530-B2D1-4796-A0B5-057F89CEFEBE}">
      <dgm:prSet/>
      <dgm:spPr/>
      <dgm:t>
        <a:bodyPr/>
        <a:lstStyle/>
        <a:p>
          <a:endParaRPr lang="en-US"/>
        </a:p>
      </dgm:t>
    </dgm:pt>
    <dgm:pt modelId="{E1A8DD52-920F-4FB0-9FF7-6DA886D8FE1D}" type="sibTrans" cxnId="{4C550530-B2D1-4796-A0B5-057F89CEFEBE}">
      <dgm:prSet/>
      <dgm:spPr/>
      <dgm:t>
        <a:bodyPr/>
        <a:lstStyle/>
        <a:p>
          <a:endParaRPr lang="en-US"/>
        </a:p>
      </dgm:t>
    </dgm:pt>
    <dgm:pt modelId="{2AE1089D-99B0-4C48-896A-148C14605F6C}">
      <dgm:prSet phldrT="[Text]"/>
      <dgm:spPr/>
      <dgm:t>
        <a:bodyPr/>
        <a:lstStyle/>
        <a:p>
          <a:r>
            <a:rPr lang="en-US" dirty="0" smtClean="0"/>
            <a:t>Specific vocational preparation</a:t>
          </a:r>
          <a:endParaRPr lang="en-US" dirty="0"/>
        </a:p>
      </dgm:t>
    </dgm:pt>
    <dgm:pt modelId="{5FDE83DF-5F19-405A-8729-F3178BFACE0C}" type="parTrans" cxnId="{27339BBD-C144-44AD-A58C-3F463150C316}">
      <dgm:prSet/>
      <dgm:spPr/>
      <dgm:t>
        <a:bodyPr/>
        <a:lstStyle/>
        <a:p>
          <a:endParaRPr lang="en-US"/>
        </a:p>
      </dgm:t>
    </dgm:pt>
    <dgm:pt modelId="{3038F248-8BF8-46FA-8BEE-D3F344F0F7A1}" type="sibTrans" cxnId="{27339BBD-C144-44AD-A58C-3F463150C316}">
      <dgm:prSet/>
      <dgm:spPr/>
      <dgm:t>
        <a:bodyPr/>
        <a:lstStyle/>
        <a:p>
          <a:endParaRPr lang="en-US"/>
        </a:p>
      </dgm:t>
    </dgm:pt>
    <dgm:pt modelId="{46EB482E-00EF-48E0-9C7B-3BE23E1FA035}">
      <dgm:prSet phldrT="[Text]"/>
      <dgm:spPr/>
      <dgm:t>
        <a:bodyPr/>
        <a:lstStyle/>
        <a:p>
          <a:r>
            <a:rPr lang="en-US" dirty="0" smtClean="0"/>
            <a:t>Credentials</a:t>
          </a:r>
          <a:endParaRPr lang="en-US" dirty="0"/>
        </a:p>
      </dgm:t>
    </dgm:pt>
    <dgm:pt modelId="{A53B54B3-1548-4806-8213-97E4E5367169}" type="parTrans" cxnId="{B7964CF0-6308-42BE-833C-A95F140DF904}">
      <dgm:prSet/>
      <dgm:spPr/>
      <dgm:t>
        <a:bodyPr/>
        <a:lstStyle/>
        <a:p>
          <a:endParaRPr lang="en-US"/>
        </a:p>
      </dgm:t>
    </dgm:pt>
    <dgm:pt modelId="{6F1E24DB-CD69-4A1A-80F6-15F3AABBB77A}" type="sibTrans" cxnId="{B7964CF0-6308-42BE-833C-A95F140DF904}">
      <dgm:prSet/>
      <dgm:spPr/>
      <dgm:t>
        <a:bodyPr/>
        <a:lstStyle/>
        <a:p>
          <a:endParaRPr lang="en-US"/>
        </a:p>
      </dgm:t>
    </dgm:pt>
    <dgm:pt modelId="{D8BFB16F-6EC3-4905-AAAC-5A9C11A7D492}">
      <dgm:prSet phldrT="[Text]"/>
      <dgm:spPr/>
      <dgm:t>
        <a:bodyPr/>
        <a:lstStyle/>
        <a:p>
          <a:r>
            <a:rPr lang="en-US" dirty="0" smtClean="0"/>
            <a:t>On-the-job training</a:t>
          </a:r>
          <a:endParaRPr lang="en-US" dirty="0"/>
        </a:p>
      </dgm:t>
    </dgm:pt>
    <dgm:pt modelId="{D3D954C1-830C-4B88-97D1-D596FE25E286}" type="parTrans" cxnId="{F5637F2D-37A3-45BC-84E2-322595730312}">
      <dgm:prSet/>
      <dgm:spPr/>
      <dgm:t>
        <a:bodyPr/>
        <a:lstStyle/>
        <a:p>
          <a:endParaRPr lang="en-US"/>
        </a:p>
      </dgm:t>
    </dgm:pt>
    <dgm:pt modelId="{305A79E3-4EE0-458C-8A0B-00D4753C6D33}" type="sibTrans" cxnId="{F5637F2D-37A3-45BC-84E2-322595730312}">
      <dgm:prSet/>
      <dgm:spPr/>
      <dgm:t>
        <a:bodyPr/>
        <a:lstStyle/>
        <a:p>
          <a:endParaRPr lang="en-US"/>
        </a:p>
      </dgm:t>
    </dgm:pt>
    <dgm:pt modelId="{55B3E88C-5A84-476E-92B5-41399180996A}" type="pres">
      <dgm:prSet presAssocID="{9A5883A6-B38D-4514-BD89-3D1174D08B7D}" presName="linearFlow" presStyleCnt="0">
        <dgm:presLayoutVars>
          <dgm:dir/>
          <dgm:resizeHandles val="exact"/>
        </dgm:presLayoutVars>
      </dgm:prSet>
      <dgm:spPr/>
    </dgm:pt>
    <dgm:pt modelId="{AAA525B8-F64B-469C-A497-702D21728DDF}" type="pres">
      <dgm:prSet presAssocID="{963FA965-CF3C-47B9-B407-3B53671B9EB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7391F-3C10-495E-88BE-072308FBA880}" type="pres">
      <dgm:prSet presAssocID="{26A05ED9-14AB-41BF-965E-9AE84BC7A0B1}" presName="spacerL" presStyleCnt="0"/>
      <dgm:spPr/>
    </dgm:pt>
    <dgm:pt modelId="{0EB23591-8AB0-472B-BD7E-0B94FB306E3F}" type="pres">
      <dgm:prSet presAssocID="{26A05ED9-14AB-41BF-965E-9AE84BC7A0B1}" presName="sibTrans" presStyleLbl="sibTrans2D1" presStyleIdx="0" presStyleCnt="4"/>
      <dgm:spPr/>
      <dgm:t>
        <a:bodyPr/>
        <a:lstStyle/>
        <a:p>
          <a:endParaRPr lang="en-US"/>
        </a:p>
      </dgm:t>
    </dgm:pt>
    <dgm:pt modelId="{CC2321CB-C3D5-4333-AC48-42AE502BFF97}" type="pres">
      <dgm:prSet presAssocID="{26A05ED9-14AB-41BF-965E-9AE84BC7A0B1}" presName="spacerR" presStyleCnt="0"/>
      <dgm:spPr/>
    </dgm:pt>
    <dgm:pt modelId="{CD6C112C-3CE7-41AD-B33C-A5D3AF06A3A5}" type="pres">
      <dgm:prSet presAssocID="{46EB482E-00EF-48E0-9C7B-3BE23E1FA03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791FBE-4DA3-4044-A5D4-DCEE0913E470}" type="pres">
      <dgm:prSet presAssocID="{6F1E24DB-CD69-4A1A-80F6-15F3AABBB77A}" presName="spacerL" presStyleCnt="0"/>
      <dgm:spPr/>
    </dgm:pt>
    <dgm:pt modelId="{57511ACE-022F-4E34-95FC-2B761AB9B99E}" type="pres">
      <dgm:prSet presAssocID="{6F1E24DB-CD69-4A1A-80F6-15F3AABBB77A}" presName="sibTrans" presStyleLbl="sibTrans2D1" presStyleIdx="1" presStyleCnt="4"/>
      <dgm:spPr/>
      <dgm:t>
        <a:bodyPr/>
        <a:lstStyle/>
        <a:p>
          <a:endParaRPr lang="en-US"/>
        </a:p>
      </dgm:t>
    </dgm:pt>
    <dgm:pt modelId="{77262E06-75CC-4695-8F49-974DDD94C44B}" type="pres">
      <dgm:prSet presAssocID="{6F1E24DB-CD69-4A1A-80F6-15F3AABBB77A}" presName="spacerR" presStyleCnt="0"/>
      <dgm:spPr/>
    </dgm:pt>
    <dgm:pt modelId="{2DAF90CE-DCD1-4DD4-B644-39885BF55A60}" type="pres">
      <dgm:prSet presAssocID="{526D9E36-5E17-4EF6-AB5B-5BC63F10DBB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D3EDF-1473-4C9B-9132-A90C5472E7C3}" type="pres">
      <dgm:prSet presAssocID="{E1A8DD52-920F-4FB0-9FF7-6DA886D8FE1D}" presName="spacerL" presStyleCnt="0"/>
      <dgm:spPr/>
    </dgm:pt>
    <dgm:pt modelId="{2626FCB5-DBA3-4288-8814-52BC6D3C3A53}" type="pres">
      <dgm:prSet presAssocID="{E1A8DD52-920F-4FB0-9FF7-6DA886D8FE1D}" presName="sibTrans" presStyleLbl="sibTrans2D1" presStyleIdx="2" presStyleCnt="4"/>
      <dgm:spPr/>
      <dgm:t>
        <a:bodyPr/>
        <a:lstStyle/>
        <a:p>
          <a:endParaRPr lang="en-US"/>
        </a:p>
      </dgm:t>
    </dgm:pt>
    <dgm:pt modelId="{0411A16F-971D-42DE-A887-A36DF5A43D67}" type="pres">
      <dgm:prSet presAssocID="{E1A8DD52-920F-4FB0-9FF7-6DA886D8FE1D}" presName="spacerR" presStyleCnt="0"/>
      <dgm:spPr/>
    </dgm:pt>
    <dgm:pt modelId="{86A020A3-D970-47B8-8044-FA8481540E50}" type="pres">
      <dgm:prSet presAssocID="{D8BFB16F-6EC3-4905-AAAC-5A9C11A7D49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ACCFD-1CF0-4A4B-A6F8-8A93AFF30695}" type="pres">
      <dgm:prSet presAssocID="{305A79E3-4EE0-458C-8A0B-00D4753C6D33}" presName="spacerL" presStyleCnt="0"/>
      <dgm:spPr/>
    </dgm:pt>
    <dgm:pt modelId="{E15B4923-1252-4704-BB7D-26BB79116134}" type="pres">
      <dgm:prSet presAssocID="{305A79E3-4EE0-458C-8A0B-00D4753C6D33}" presName="sibTrans" presStyleLbl="sibTrans2D1" presStyleIdx="3" presStyleCnt="4"/>
      <dgm:spPr/>
      <dgm:t>
        <a:bodyPr/>
        <a:lstStyle/>
        <a:p>
          <a:endParaRPr lang="en-US"/>
        </a:p>
      </dgm:t>
    </dgm:pt>
    <dgm:pt modelId="{E56A0320-9F49-4916-8509-D22E5AA67C6C}" type="pres">
      <dgm:prSet presAssocID="{305A79E3-4EE0-458C-8A0B-00D4753C6D33}" presName="spacerR" presStyleCnt="0"/>
      <dgm:spPr/>
    </dgm:pt>
    <dgm:pt modelId="{7CD46540-7CE7-4639-B552-E3D95267EF73}" type="pres">
      <dgm:prSet presAssocID="{2AE1089D-99B0-4C48-896A-148C14605F6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DC621D-3131-43D0-A7C1-61911F9DD9E7}" type="presOf" srcId="{6F1E24DB-CD69-4A1A-80F6-15F3AABBB77A}" destId="{57511ACE-022F-4E34-95FC-2B761AB9B99E}" srcOrd="0" destOrd="0" presId="urn:microsoft.com/office/officeart/2005/8/layout/equation1"/>
    <dgm:cxn modelId="{CC185D07-B0A5-44EA-BF8E-18C3A8D07693}" type="presOf" srcId="{D8BFB16F-6EC3-4905-AAAC-5A9C11A7D492}" destId="{86A020A3-D970-47B8-8044-FA8481540E50}" srcOrd="0" destOrd="0" presId="urn:microsoft.com/office/officeart/2005/8/layout/equation1"/>
    <dgm:cxn modelId="{E4F97836-A8FD-4190-BDB1-96639AF0D24F}" type="presOf" srcId="{9A5883A6-B38D-4514-BD89-3D1174D08B7D}" destId="{55B3E88C-5A84-476E-92B5-41399180996A}" srcOrd="0" destOrd="0" presId="urn:microsoft.com/office/officeart/2005/8/layout/equation1"/>
    <dgm:cxn modelId="{7C67442E-713A-475D-8C0B-5482631C3308}" type="presOf" srcId="{46EB482E-00EF-48E0-9C7B-3BE23E1FA035}" destId="{CD6C112C-3CE7-41AD-B33C-A5D3AF06A3A5}" srcOrd="0" destOrd="0" presId="urn:microsoft.com/office/officeart/2005/8/layout/equation1"/>
    <dgm:cxn modelId="{5B9E771E-BB10-4C70-B16D-2D867603F33D}" type="presOf" srcId="{2AE1089D-99B0-4C48-896A-148C14605F6C}" destId="{7CD46540-7CE7-4639-B552-E3D95267EF73}" srcOrd="0" destOrd="0" presId="urn:microsoft.com/office/officeart/2005/8/layout/equation1"/>
    <dgm:cxn modelId="{4DB060C5-AB7A-413B-9D38-53672429E0C6}" type="presOf" srcId="{963FA965-CF3C-47B9-B407-3B53671B9EB9}" destId="{AAA525B8-F64B-469C-A497-702D21728DDF}" srcOrd="0" destOrd="0" presId="urn:microsoft.com/office/officeart/2005/8/layout/equation1"/>
    <dgm:cxn modelId="{AD878B09-4D15-491F-9679-32DA2A807B67}" type="presOf" srcId="{26A05ED9-14AB-41BF-965E-9AE84BC7A0B1}" destId="{0EB23591-8AB0-472B-BD7E-0B94FB306E3F}" srcOrd="0" destOrd="0" presId="urn:microsoft.com/office/officeart/2005/8/layout/equation1"/>
    <dgm:cxn modelId="{93D2432F-4930-45FC-BDA1-5BABE8DBE83F}" type="presOf" srcId="{305A79E3-4EE0-458C-8A0B-00D4753C6D33}" destId="{E15B4923-1252-4704-BB7D-26BB79116134}" srcOrd="0" destOrd="0" presId="urn:microsoft.com/office/officeart/2005/8/layout/equation1"/>
    <dgm:cxn modelId="{4C550530-B2D1-4796-A0B5-057F89CEFEBE}" srcId="{9A5883A6-B38D-4514-BD89-3D1174D08B7D}" destId="{526D9E36-5E17-4EF6-AB5B-5BC63F10DBBD}" srcOrd="2" destOrd="0" parTransId="{87560606-94F1-4222-94DF-EFB884ED7AFB}" sibTransId="{E1A8DD52-920F-4FB0-9FF7-6DA886D8FE1D}"/>
    <dgm:cxn modelId="{F5637F2D-37A3-45BC-84E2-322595730312}" srcId="{9A5883A6-B38D-4514-BD89-3D1174D08B7D}" destId="{D8BFB16F-6EC3-4905-AAAC-5A9C11A7D492}" srcOrd="3" destOrd="0" parTransId="{D3D954C1-830C-4B88-97D1-D596FE25E286}" sibTransId="{305A79E3-4EE0-458C-8A0B-00D4753C6D33}"/>
    <dgm:cxn modelId="{27339BBD-C144-44AD-A58C-3F463150C316}" srcId="{9A5883A6-B38D-4514-BD89-3D1174D08B7D}" destId="{2AE1089D-99B0-4C48-896A-148C14605F6C}" srcOrd="4" destOrd="0" parTransId="{5FDE83DF-5F19-405A-8729-F3178BFACE0C}" sibTransId="{3038F248-8BF8-46FA-8BEE-D3F344F0F7A1}"/>
    <dgm:cxn modelId="{B7964CF0-6308-42BE-833C-A95F140DF904}" srcId="{9A5883A6-B38D-4514-BD89-3D1174D08B7D}" destId="{46EB482E-00EF-48E0-9C7B-3BE23E1FA035}" srcOrd="1" destOrd="0" parTransId="{A53B54B3-1548-4806-8213-97E4E5367169}" sibTransId="{6F1E24DB-CD69-4A1A-80F6-15F3AABBB77A}"/>
    <dgm:cxn modelId="{4C06DC80-E449-417F-92CF-275560C6FADF}" type="presOf" srcId="{E1A8DD52-920F-4FB0-9FF7-6DA886D8FE1D}" destId="{2626FCB5-DBA3-4288-8814-52BC6D3C3A53}" srcOrd="0" destOrd="0" presId="urn:microsoft.com/office/officeart/2005/8/layout/equation1"/>
    <dgm:cxn modelId="{0EA627B3-A7E1-434F-ABCC-F85FBC6E7260}" srcId="{9A5883A6-B38D-4514-BD89-3D1174D08B7D}" destId="{963FA965-CF3C-47B9-B407-3B53671B9EB9}" srcOrd="0" destOrd="0" parTransId="{158C555B-AC39-4527-8E9D-7E91F0BA96F1}" sibTransId="{26A05ED9-14AB-41BF-965E-9AE84BC7A0B1}"/>
    <dgm:cxn modelId="{B55541C1-82FF-4E3D-BFAD-CEE3D5609079}" type="presOf" srcId="{526D9E36-5E17-4EF6-AB5B-5BC63F10DBBD}" destId="{2DAF90CE-DCD1-4DD4-B644-39885BF55A60}" srcOrd="0" destOrd="0" presId="urn:microsoft.com/office/officeart/2005/8/layout/equation1"/>
    <dgm:cxn modelId="{D4C3CB8B-FD36-4479-8EE1-57F7A24B2388}" type="presParOf" srcId="{55B3E88C-5A84-476E-92B5-41399180996A}" destId="{AAA525B8-F64B-469C-A497-702D21728DDF}" srcOrd="0" destOrd="0" presId="urn:microsoft.com/office/officeart/2005/8/layout/equation1"/>
    <dgm:cxn modelId="{A2B9F4FC-FB2A-4E5B-8F4E-C8A81162D84B}" type="presParOf" srcId="{55B3E88C-5A84-476E-92B5-41399180996A}" destId="{1DE7391F-3C10-495E-88BE-072308FBA880}" srcOrd="1" destOrd="0" presId="urn:microsoft.com/office/officeart/2005/8/layout/equation1"/>
    <dgm:cxn modelId="{55FEE527-BDAC-4DA9-BFC1-B74F1BFE00ED}" type="presParOf" srcId="{55B3E88C-5A84-476E-92B5-41399180996A}" destId="{0EB23591-8AB0-472B-BD7E-0B94FB306E3F}" srcOrd="2" destOrd="0" presId="urn:microsoft.com/office/officeart/2005/8/layout/equation1"/>
    <dgm:cxn modelId="{2A499E1A-0A87-495E-BF82-7AC567F62BD4}" type="presParOf" srcId="{55B3E88C-5A84-476E-92B5-41399180996A}" destId="{CC2321CB-C3D5-4333-AC48-42AE502BFF97}" srcOrd="3" destOrd="0" presId="urn:microsoft.com/office/officeart/2005/8/layout/equation1"/>
    <dgm:cxn modelId="{985D3FF7-466C-4183-BC6C-16BB52155A28}" type="presParOf" srcId="{55B3E88C-5A84-476E-92B5-41399180996A}" destId="{CD6C112C-3CE7-41AD-B33C-A5D3AF06A3A5}" srcOrd="4" destOrd="0" presId="urn:microsoft.com/office/officeart/2005/8/layout/equation1"/>
    <dgm:cxn modelId="{F4133656-E3BE-4222-A255-1FFBA1F39EF5}" type="presParOf" srcId="{55B3E88C-5A84-476E-92B5-41399180996A}" destId="{6C791FBE-4DA3-4044-A5D4-DCEE0913E470}" srcOrd="5" destOrd="0" presId="urn:microsoft.com/office/officeart/2005/8/layout/equation1"/>
    <dgm:cxn modelId="{A6B896CD-1C5A-4B80-B1C4-18B43D24538E}" type="presParOf" srcId="{55B3E88C-5A84-476E-92B5-41399180996A}" destId="{57511ACE-022F-4E34-95FC-2B761AB9B99E}" srcOrd="6" destOrd="0" presId="urn:microsoft.com/office/officeart/2005/8/layout/equation1"/>
    <dgm:cxn modelId="{DD8998CD-296C-47A6-B0A9-2D0E0EA4B19F}" type="presParOf" srcId="{55B3E88C-5A84-476E-92B5-41399180996A}" destId="{77262E06-75CC-4695-8F49-974DDD94C44B}" srcOrd="7" destOrd="0" presId="urn:microsoft.com/office/officeart/2005/8/layout/equation1"/>
    <dgm:cxn modelId="{27D2D9C2-32B3-4DFE-991E-EAB26556B9BF}" type="presParOf" srcId="{55B3E88C-5A84-476E-92B5-41399180996A}" destId="{2DAF90CE-DCD1-4DD4-B644-39885BF55A60}" srcOrd="8" destOrd="0" presId="urn:microsoft.com/office/officeart/2005/8/layout/equation1"/>
    <dgm:cxn modelId="{8FC0F43F-9099-40C4-9DF8-745E0CDFA86B}" type="presParOf" srcId="{55B3E88C-5A84-476E-92B5-41399180996A}" destId="{51ED3EDF-1473-4C9B-9132-A90C5472E7C3}" srcOrd="9" destOrd="0" presId="urn:microsoft.com/office/officeart/2005/8/layout/equation1"/>
    <dgm:cxn modelId="{944AC3AB-A8A5-49F2-8EE1-779F7E6E7410}" type="presParOf" srcId="{55B3E88C-5A84-476E-92B5-41399180996A}" destId="{2626FCB5-DBA3-4288-8814-52BC6D3C3A53}" srcOrd="10" destOrd="0" presId="urn:microsoft.com/office/officeart/2005/8/layout/equation1"/>
    <dgm:cxn modelId="{08F9F139-5F63-4D9F-98DC-69402CA44A6F}" type="presParOf" srcId="{55B3E88C-5A84-476E-92B5-41399180996A}" destId="{0411A16F-971D-42DE-A887-A36DF5A43D67}" srcOrd="11" destOrd="0" presId="urn:microsoft.com/office/officeart/2005/8/layout/equation1"/>
    <dgm:cxn modelId="{E318001B-20CB-401E-92E2-3C0E951A0BB5}" type="presParOf" srcId="{55B3E88C-5A84-476E-92B5-41399180996A}" destId="{86A020A3-D970-47B8-8044-FA8481540E50}" srcOrd="12" destOrd="0" presId="urn:microsoft.com/office/officeart/2005/8/layout/equation1"/>
    <dgm:cxn modelId="{AEFE0DD8-F8CE-403A-9931-C8ADB865A472}" type="presParOf" srcId="{55B3E88C-5A84-476E-92B5-41399180996A}" destId="{850ACCFD-1CF0-4A4B-A6F8-8A93AFF30695}" srcOrd="13" destOrd="0" presId="urn:microsoft.com/office/officeart/2005/8/layout/equation1"/>
    <dgm:cxn modelId="{2E9D8A8D-1AE7-4412-8584-D4CE565E870B}" type="presParOf" srcId="{55B3E88C-5A84-476E-92B5-41399180996A}" destId="{E15B4923-1252-4704-BB7D-26BB79116134}" srcOrd="14" destOrd="0" presId="urn:microsoft.com/office/officeart/2005/8/layout/equation1"/>
    <dgm:cxn modelId="{D4413780-740D-447F-86DE-D184BCC26067}" type="presParOf" srcId="{55B3E88C-5A84-476E-92B5-41399180996A}" destId="{E56A0320-9F49-4916-8509-D22E5AA67C6C}" srcOrd="15" destOrd="0" presId="urn:microsoft.com/office/officeart/2005/8/layout/equation1"/>
    <dgm:cxn modelId="{9C679BD1-8E55-4DBC-95B2-86AA330482B2}" type="presParOf" srcId="{55B3E88C-5A84-476E-92B5-41399180996A}" destId="{7CD46540-7CE7-4639-B552-E3D95267EF73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8F18B-0D03-4519-9A6D-845B34BDAF22}">
      <dsp:nvSpPr>
        <dsp:cNvPr id="0" name=""/>
        <dsp:cNvSpPr/>
      </dsp:nvSpPr>
      <dsp:spPr>
        <a:xfrm>
          <a:off x="2834640" y="0"/>
          <a:ext cx="4810539" cy="4810539"/>
        </a:xfrm>
        <a:prstGeom prst="triangle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9F3C3-DA96-499C-B1FC-06497413573E}">
      <dsp:nvSpPr>
        <dsp:cNvPr id="0" name=""/>
        <dsp:cNvSpPr/>
      </dsp:nvSpPr>
      <dsp:spPr>
        <a:xfrm>
          <a:off x="5239909" y="481523"/>
          <a:ext cx="3126850" cy="8549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20,000 Establishments</a:t>
          </a:r>
          <a:endParaRPr lang="en-US" sz="2200" kern="1200" dirty="0"/>
        </a:p>
      </dsp:txBody>
      <dsp:txXfrm>
        <a:off x="5281647" y="523261"/>
        <a:ext cx="3043374" cy="771522"/>
      </dsp:txXfrm>
    </dsp:sp>
    <dsp:sp modelId="{2549EB79-3CBA-43D3-914C-10BE95CBF1B1}">
      <dsp:nvSpPr>
        <dsp:cNvPr id="0" name=""/>
        <dsp:cNvSpPr/>
      </dsp:nvSpPr>
      <dsp:spPr>
        <a:xfrm>
          <a:off x="5239909" y="1443396"/>
          <a:ext cx="3126850" cy="8549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50000"/>
              <a:hueOff val="320140"/>
              <a:satOff val="-9616"/>
              <a:lumOff val="24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35,693 Estimates</a:t>
          </a:r>
          <a:endParaRPr lang="en-US" sz="2200" kern="1200" dirty="0"/>
        </a:p>
      </dsp:txBody>
      <dsp:txXfrm>
        <a:off x="5281647" y="1485134"/>
        <a:ext cx="3043374" cy="771522"/>
      </dsp:txXfrm>
    </dsp:sp>
    <dsp:sp modelId="{C2F9EF36-01D3-4B62-9FC3-6B12975C8DBA}">
      <dsp:nvSpPr>
        <dsp:cNvPr id="0" name=""/>
        <dsp:cNvSpPr/>
      </dsp:nvSpPr>
      <dsp:spPr>
        <a:xfrm>
          <a:off x="5239909" y="2405269"/>
          <a:ext cx="3126850" cy="8549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50000"/>
              <a:hueOff val="640280"/>
              <a:satOff val="-19232"/>
              <a:lumOff val="489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22 Occupational groups</a:t>
          </a:r>
          <a:endParaRPr lang="en-US" sz="2200" kern="1200" dirty="0"/>
        </a:p>
      </dsp:txBody>
      <dsp:txXfrm>
        <a:off x="5281647" y="2447007"/>
        <a:ext cx="3043374" cy="771522"/>
      </dsp:txXfrm>
    </dsp:sp>
    <dsp:sp modelId="{3E41EFBC-3160-41D5-ACF0-A7214BB3752B}">
      <dsp:nvSpPr>
        <dsp:cNvPr id="0" name=""/>
        <dsp:cNvSpPr/>
      </dsp:nvSpPr>
      <dsp:spPr>
        <a:xfrm>
          <a:off x="5239909" y="3367142"/>
          <a:ext cx="3126850" cy="8549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50000"/>
              <a:hueOff val="320140"/>
              <a:satOff val="-9616"/>
              <a:lumOff val="24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305 Detailed occupations</a:t>
          </a:r>
          <a:endParaRPr lang="en-US" sz="2200" kern="1200" dirty="0"/>
        </a:p>
      </dsp:txBody>
      <dsp:txXfrm>
        <a:off x="5281647" y="3408880"/>
        <a:ext cx="3043374" cy="7715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525B8-F64B-469C-A497-702D21728DDF}">
      <dsp:nvSpPr>
        <dsp:cNvPr id="0" name=""/>
        <dsp:cNvSpPr/>
      </dsp:nvSpPr>
      <dsp:spPr>
        <a:xfrm>
          <a:off x="9959" y="2322270"/>
          <a:ext cx="1345440" cy="134544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Formal education</a:t>
          </a:r>
          <a:endParaRPr lang="en-US" sz="1500" kern="1200" dirty="0"/>
        </a:p>
      </dsp:txBody>
      <dsp:txXfrm>
        <a:off x="206994" y="2519305"/>
        <a:ext cx="951370" cy="951370"/>
      </dsp:txXfrm>
    </dsp:sp>
    <dsp:sp modelId="{0EB23591-8AB0-472B-BD7E-0B94FB306E3F}">
      <dsp:nvSpPr>
        <dsp:cNvPr id="0" name=""/>
        <dsp:cNvSpPr/>
      </dsp:nvSpPr>
      <dsp:spPr>
        <a:xfrm>
          <a:off x="1464650" y="2604813"/>
          <a:ext cx="780355" cy="780355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568086" y="2903221"/>
        <a:ext cx="573483" cy="183539"/>
      </dsp:txXfrm>
    </dsp:sp>
    <dsp:sp modelId="{CD6C112C-3CE7-41AD-B33C-A5D3AF06A3A5}">
      <dsp:nvSpPr>
        <dsp:cNvPr id="0" name=""/>
        <dsp:cNvSpPr/>
      </dsp:nvSpPr>
      <dsp:spPr>
        <a:xfrm>
          <a:off x="2354255" y="2322270"/>
          <a:ext cx="1345440" cy="1345440"/>
        </a:xfrm>
        <a:prstGeom prst="ellipse">
          <a:avLst/>
        </a:prstGeom>
        <a:gradFill rotWithShape="0">
          <a:gsLst>
            <a:gs pos="0">
              <a:schemeClr val="accent5">
                <a:hueOff val="1463945"/>
                <a:satOff val="-6081"/>
                <a:lumOff val="-8824"/>
                <a:alphaOff val="0"/>
                <a:tint val="50000"/>
                <a:satMod val="300000"/>
              </a:schemeClr>
            </a:gs>
            <a:gs pos="35000">
              <a:schemeClr val="accent5">
                <a:hueOff val="1463945"/>
                <a:satOff val="-6081"/>
                <a:lumOff val="-8824"/>
                <a:alphaOff val="0"/>
                <a:tint val="37000"/>
                <a:satMod val="300000"/>
              </a:schemeClr>
            </a:gs>
            <a:gs pos="100000">
              <a:schemeClr val="accent5">
                <a:hueOff val="1463945"/>
                <a:satOff val="-6081"/>
                <a:lumOff val="-882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Credentials</a:t>
          </a:r>
          <a:endParaRPr lang="en-US" sz="1500" kern="1200" dirty="0"/>
        </a:p>
      </dsp:txBody>
      <dsp:txXfrm>
        <a:off x="2551290" y="2519305"/>
        <a:ext cx="951370" cy="951370"/>
      </dsp:txXfrm>
    </dsp:sp>
    <dsp:sp modelId="{57511ACE-022F-4E34-95FC-2B761AB9B99E}">
      <dsp:nvSpPr>
        <dsp:cNvPr id="0" name=""/>
        <dsp:cNvSpPr/>
      </dsp:nvSpPr>
      <dsp:spPr>
        <a:xfrm>
          <a:off x="3808945" y="2604813"/>
          <a:ext cx="780355" cy="780355"/>
        </a:xfrm>
        <a:prstGeom prst="mathPlus">
          <a:avLst/>
        </a:prstGeom>
        <a:gradFill rotWithShape="0">
          <a:gsLst>
            <a:gs pos="0">
              <a:schemeClr val="accent5">
                <a:hueOff val="1951927"/>
                <a:satOff val="-8108"/>
                <a:lumOff val="-11765"/>
                <a:alphaOff val="0"/>
                <a:tint val="50000"/>
                <a:satMod val="300000"/>
              </a:schemeClr>
            </a:gs>
            <a:gs pos="35000">
              <a:schemeClr val="accent5">
                <a:hueOff val="1951927"/>
                <a:satOff val="-8108"/>
                <a:lumOff val="-11765"/>
                <a:alphaOff val="0"/>
                <a:tint val="37000"/>
                <a:satMod val="300000"/>
              </a:schemeClr>
            </a:gs>
            <a:gs pos="100000">
              <a:schemeClr val="accent5">
                <a:hueOff val="1951927"/>
                <a:satOff val="-8108"/>
                <a:lumOff val="-1176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912381" y="2903221"/>
        <a:ext cx="573483" cy="183539"/>
      </dsp:txXfrm>
    </dsp:sp>
    <dsp:sp modelId="{2DAF90CE-DCD1-4DD4-B644-39885BF55A60}">
      <dsp:nvSpPr>
        <dsp:cNvPr id="0" name=""/>
        <dsp:cNvSpPr/>
      </dsp:nvSpPr>
      <dsp:spPr>
        <a:xfrm>
          <a:off x="4698551" y="2322270"/>
          <a:ext cx="1345440" cy="1345440"/>
        </a:xfrm>
        <a:prstGeom prst="ellipse">
          <a:avLst/>
        </a:prstGeom>
        <a:gradFill rotWithShape="0">
          <a:gsLst>
            <a:gs pos="0">
              <a:schemeClr val="accent5">
                <a:hueOff val="2927891"/>
                <a:satOff val="-12161"/>
                <a:lumOff val="-17648"/>
                <a:alphaOff val="0"/>
                <a:tint val="50000"/>
                <a:satMod val="300000"/>
              </a:schemeClr>
            </a:gs>
            <a:gs pos="35000">
              <a:schemeClr val="accent5">
                <a:hueOff val="2927891"/>
                <a:satOff val="-12161"/>
                <a:lumOff val="-17648"/>
                <a:alphaOff val="0"/>
                <a:tint val="37000"/>
                <a:satMod val="300000"/>
              </a:schemeClr>
            </a:gs>
            <a:gs pos="100000">
              <a:schemeClr val="accent5">
                <a:hueOff val="2927891"/>
                <a:satOff val="-12161"/>
                <a:lumOff val="-1764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Prior work experience</a:t>
          </a:r>
          <a:endParaRPr lang="en-US" sz="1500" kern="1200" dirty="0"/>
        </a:p>
      </dsp:txBody>
      <dsp:txXfrm>
        <a:off x="4895586" y="2519305"/>
        <a:ext cx="951370" cy="951370"/>
      </dsp:txXfrm>
    </dsp:sp>
    <dsp:sp modelId="{2626FCB5-DBA3-4288-8814-52BC6D3C3A53}">
      <dsp:nvSpPr>
        <dsp:cNvPr id="0" name=""/>
        <dsp:cNvSpPr/>
      </dsp:nvSpPr>
      <dsp:spPr>
        <a:xfrm>
          <a:off x="6153241" y="2604813"/>
          <a:ext cx="780355" cy="780355"/>
        </a:xfrm>
        <a:prstGeom prst="mathPlus">
          <a:avLst/>
        </a:prstGeom>
        <a:gradFill rotWithShape="0">
          <a:gsLst>
            <a:gs pos="0">
              <a:schemeClr val="accent5">
                <a:hueOff val="3903854"/>
                <a:satOff val="-16215"/>
                <a:lumOff val="-23530"/>
                <a:alphaOff val="0"/>
                <a:tint val="50000"/>
                <a:satMod val="300000"/>
              </a:schemeClr>
            </a:gs>
            <a:gs pos="35000">
              <a:schemeClr val="accent5">
                <a:hueOff val="3903854"/>
                <a:satOff val="-16215"/>
                <a:lumOff val="-23530"/>
                <a:alphaOff val="0"/>
                <a:tint val="37000"/>
                <a:satMod val="300000"/>
              </a:schemeClr>
            </a:gs>
            <a:gs pos="100000">
              <a:schemeClr val="accent5">
                <a:hueOff val="3903854"/>
                <a:satOff val="-16215"/>
                <a:lumOff val="-235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6256677" y="2903221"/>
        <a:ext cx="573483" cy="183539"/>
      </dsp:txXfrm>
    </dsp:sp>
    <dsp:sp modelId="{86A020A3-D970-47B8-8044-FA8481540E50}">
      <dsp:nvSpPr>
        <dsp:cNvPr id="0" name=""/>
        <dsp:cNvSpPr/>
      </dsp:nvSpPr>
      <dsp:spPr>
        <a:xfrm>
          <a:off x="7042846" y="2322270"/>
          <a:ext cx="1345440" cy="1345440"/>
        </a:xfrm>
        <a:prstGeom prst="ellipse">
          <a:avLst/>
        </a:prstGeom>
        <a:gradFill rotWithShape="0">
          <a:gsLst>
            <a:gs pos="0">
              <a:schemeClr val="accent5">
                <a:hueOff val="4391836"/>
                <a:satOff val="-18242"/>
                <a:lumOff val="-26471"/>
                <a:alphaOff val="0"/>
                <a:tint val="50000"/>
                <a:satMod val="300000"/>
              </a:schemeClr>
            </a:gs>
            <a:gs pos="35000">
              <a:schemeClr val="accent5">
                <a:hueOff val="4391836"/>
                <a:satOff val="-18242"/>
                <a:lumOff val="-26471"/>
                <a:alphaOff val="0"/>
                <a:tint val="37000"/>
                <a:satMod val="300000"/>
              </a:schemeClr>
            </a:gs>
            <a:gs pos="100000">
              <a:schemeClr val="accent5">
                <a:hueOff val="4391836"/>
                <a:satOff val="-18242"/>
                <a:lumOff val="-2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On-the-job training</a:t>
          </a:r>
          <a:endParaRPr lang="en-US" sz="1500" kern="1200" dirty="0"/>
        </a:p>
      </dsp:txBody>
      <dsp:txXfrm>
        <a:off x="7239881" y="2519305"/>
        <a:ext cx="951370" cy="951370"/>
      </dsp:txXfrm>
    </dsp:sp>
    <dsp:sp modelId="{E15B4923-1252-4704-BB7D-26BB79116134}">
      <dsp:nvSpPr>
        <dsp:cNvPr id="0" name=""/>
        <dsp:cNvSpPr/>
      </dsp:nvSpPr>
      <dsp:spPr>
        <a:xfrm>
          <a:off x="8497537" y="2604813"/>
          <a:ext cx="780355" cy="780355"/>
        </a:xfrm>
        <a:prstGeom prst="mathEqual">
          <a:avLst/>
        </a:prstGeom>
        <a:gradFill rotWithShape="0">
          <a:gsLst>
            <a:gs pos="0">
              <a:schemeClr val="accent5">
                <a:hueOff val="5855782"/>
                <a:satOff val="-24323"/>
                <a:lumOff val="-35295"/>
                <a:alphaOff val="0"/>
                <a:tint val="50000"/>
                <a:satMod val="300000"/>
              </a:schemeClr>
            </a:gs>
            <a:gs pos="35000">
              <a:schemeClr val="accent5">
                <a:hueOff val="5855782"/>
                <a:satOff val="-24323"/>
                <a:lumOff val="-35295"/>
                <a:alphaOff val="0"/>
                <a:tint val="37000"/>
                <a:satMod val="300000"/>
              </a:schemeClr>
            </a:gs>
            <a:gs pos="100000">
              <a:schemeClr val="accent5">
                <a:hueOff val="5855782"/>
                <a:satOff val="-24323"/>
                <a:lumOff val="-3529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8600973" y="2765566"/>
        <a:ext cx="573483" cy="458849"/>
      </dsp:txXfrm>
    </dsp:sp>
    <dsp:sp modelId="{7CD46540-7CE7-4639-B552-E3D95267EF73}">
      <dsp:nvSpPr>
        <dsp:cNvPr id="0" name=""/>
        <dsp:cNvSpPr/>
      </dsp:nvSpPr>
      <dsp:spPr>
        <a:xfrm>
          <a:off x="9387142" y="2322270"/>
          <a:ext cx="1345440" cy="1345440"/>
        </a:xfrm>
        <a:prstGeom prst="ellipse">
          <a:avLst/>
        </a:prstGeom>
        <a:gradFill rotWithShape="0">
          <a:gsLst>
            <a:gs pos="0">
              <a:schemeClr val="accent5">
                <a:hueOff val="5855782"/>
                <a:satOff val="-24323"/>
                <a:lumOff val="-35295"/>
                <a:alphaOff val="0"/>
                <a:tint val="50000"/>
                <a:satMod val="300000"/>
              </a:schemeClr>
            </a:gs>
            <a:gs pos="35000">
              <a:schemeClr val="accent5">
                <a:hueOff val="5855782"/>
                <a:satOff val="-24323"/>
                <a:lumOff val="-35295"/>
                <a:alphaOff val="0"/>
                <a:tint val="37000"/>
                <a:satMod val="300000"/>
              </a:schemeClr>
            </a:gs>
            <a:gs pos="100000">
              <a:schemeClr val="accent5">
                <a:hueOff val="5855782"/>
                <a:satOff val="-24323"/>
                <a:lumOff val="-3529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Specific vocational preparation</a:t>
          </a:r>
          <a:endParaRPr lang="en-US" sz="1500" kern="1200" dirty="0"/>
        </a:p>
      </dsp:txBody>
      <dsp:txXfrm>
        <a:off x="9584177" y="2519305"/>
        <a:ext cx="951370" cy="951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53D39A-FB07-40D8-B455-E5E7D563DE76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A58EA67-873D-465F-B78C-7C9FBF3A9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004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269C55-8ED6-4ADB-8F4E-53BEE4065BC6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89293B5-1FEA-4520-844B-6675653751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349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0514D-EE40-404F-AA06-F3ACAEE004F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000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73731-4047-4010-A9CB-DC9059728ED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279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400" strike="sngStrik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0514D-EE40-404F-AA06-F3ACAEE004F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946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0514D-EE40-404F-AA06-F3ACAEE004F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58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0514D-EE40-404F-AA06-F3ACAEE004F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547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B6F3E-AB95-4C39-AC01-544588516DC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776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0514D-EE40-404F-AA06-F3ACAEE004F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159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0514D-EE40-404F-AA06-F3ACAEE004F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325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933D2-C204-4504-BA6C-4C98EB668C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04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93B5-1FEA-4520-844B-6675653751D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664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0514D-EE40-404F-AA06-F3ACAEE004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27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93B5-1FEA-4520-844B-6675653751D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8807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sngStrik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0514D-EE40-404F-AA06-F3ACAEE004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421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0514D-EE40-404F-AA06-F3ACAEE004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457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93B5-1FEA-4520-844B-6675653751D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081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FE367-9CB8-4904-A658-5CF41A201FE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971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/>
          </a:p>
          <a:p>
            <a:r>
              <a:rPr lang="en-US" i="0" baseline="0" dirty="0" smtClean="0"/>
              <a:t> </a:t>
            </a:r>
            <a:endParaRPr lang="en-US" i="0" baseline="0" dirty="0" smtClean="0"/>
          </a:p>
          <a:p>
            <a:endParaRPr lang="en-US" i="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93B5-1FEA-4520-844B-6675653751D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269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93B5-1FEA-4520-844B-6675653751D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92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93B5-1FEA-4520-844B-6675653751D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886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93B5-1FEA-4520-844B-6675653751D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11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93B5-1FEA-4520-844B-6675653751D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700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F98B8-2348-4D94-90A0-7266BB1812B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86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495300" y="1970532"/>
            <a:ext cx="11201400" cy="1175005"/>
          </a:xfrm>
          <a:prstGeom prst="rect">
            <a:avLst/>
          </a:prstGeom>
        </p:spPr>
        <p:txBody>
          <a:bodyPr/>
          <a:lstStyle>
            <a:lvl1pPr>
              <a:lnSpc>
                <a:spcPts val="4500"/>
              </a:lnSpc>
              <a:spcBef>
                <a:spcPts val="600"/>
              </a:spcBef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443483"/>
            <a:ext cx="11201400" cy="1527048"/>
          </a:xfrm>
          <a:prstGeom prst="rect">
            <a:avLst/>
          </a:prstGeom>
        </p:spPr>
        <p:txBody>
          <a:bodyPr/>
          <a:lstStyle>
            <a:lvl1pPr>
              <a:lnSpc>
                <a:spcPts val="57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Click, add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62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57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804672"/>
          </a:xfrm>
        </p:spPr>
        <p:txBody>
          <a:bodyPr/>
          <a:lstStyle>
            <a:lvl1pPr>
              <a:defRPr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722438"/>
            <a:ext cx="11201400" cy="3992563"/>
          </a:xfrm>
        </p:spPr>
        <p:txBody>
          <a:bodyPr/>
          <a:lstStyle>
            <a:lvl1pPr>
              <a:defRPr baseline="0"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Clr>
                <a:srgbClr val="CE1126"/>
              </a:buClr>
              <a:buNone/>
              <a:defRPr>
                <a:solidFill>
                  <a:srgbClr val="000000"/>
                </a:solidFill>
              </a:defRPr>
            </a:lvl5pPr>
            <a:lvl9pPr marL="3657600" indent="0">
              <a:buNone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(not recommended)</a:t>
            </a:r>
          </a:p>
        </p:txBody>
      </p:sp>
    </p:spTree>
    <p:extLst>
      <p:ext uri="{BB962C8B-B14F-4D97-AF65-F5344CB8AC3E}">
        <p14:creationId xmlns:p14="http://schemas.microsoft.com/office/powerpoint/2010/main" val="4509417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28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89635" y="1641021"/>
            <a:ext cx="5314950" cy="4401004"/>
          </a:xfrm>
        </p:spPr>
        <p:txBody>
          <a:bodyPr/>
          <a:lstStyle>
            <a:lvl1pPr>
              <a:buSzPct val="90000"/>
              <a:defRPr/>
            </a:lvl1pPr>
            <a:lvl2pPr>
              <a:buSzPct val="90000"/>
              <a:defRPr/>
            </a:lvl2pPr>
            <a:lvl3pPr>
              <a:buSzPct val="90000"/>
              <a:defRPr/>
            </a:lvl3pPr>
            <a:lvl4pPr>
              <a:buSzPct val="90000"/>
              <a:defRPr/>
            </a:lvl4pPr>
            <a:lvl5pPr>
              <a:buSzPct val="9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6381750" y="1641021"/>
            <a:ext cx="5314950" cy="4401004"/>
          </a:xfrm>
        </p:spPr>
        <p:txBody>
          <a:bodyPr/>
          <a:lstStyle>
            <a:lvl1pPr>
              <a:buSzPct val="90000"/>
              <a:defRPr/>
            </a:lvl1pPr>
            <a:lvl2pPr>
              <a:buSzPct val="90000"/>
              <a:defRPr/>
            </a:lvl2pPr>
            <a:lvl3pPr>
              <a:buSzPct val="90000"/>
              <a:defRPr/>
            </a:lvl3pPr>
            <a:lvl4pPr>
              <a:buSzPct val="90000"/>
              <a:defRPr/>
            </a:lvl4pPr>
            <a:lvl5pPr>
              <a:buSzPct val="9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482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05962" y="1958975"/>
            <a:ext cx="5314950" cy="4083050"/>
          </a:xfrm>
        </p:spPr>
        <p:txBody>
          <a:bodyPr/>
          <a:lstStyle>
            <a:lvl1pPr>
              <a:buSzPct val="90000"/>
              <a:defRPr/>
            </a:lvl1pPr>
            <a:lvl2pPr>
              <a:buSzPct val="90000"/>
              <a:defRPr/>
            </a:lvl2pPr>
            <a:lvl3pPr>
              <a:buSzPct val="90000"/>
              <a:defRPr/>
            </a:lvl3pPr>
            <a:lvl4pPr>
              <a:buSzPct val="90000"/>
              <a:defRPr/>
            </a:lvl4pPr>
            <a:lvl5pPr>
              <a:buSzPct val="9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6381750" y="1958975"/>
            <a:ext cx="5314950" cy="4083050"/>
          </a:xfrm>
        </p:spPr>
        <p:txBody>
          <a:bodyPr/>
          <a:lstStyle>
            <a:lvl1pPr>
              <a:buSzPct val="90000"/>
              <a:defRPr/>
            </a:lvl1pPr>
            <a:lvl2pPr>
              <a:buSzPct val="90000"/>
              <a:defRPr/>
            </a:lvl2pPr>
            <a:lvl3pPr>
              <a:buSzPct val="90000"/>
              <a:defRPr/>
            </a:lvl3pPr>
            <a:lvl4pPr>
              <a:buSzPct val="90000"/>
              <a:defRPr/>
            </a:lvl4pPr>
            <a:lvl5pPr>
              <a:buSzPct val="9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05967" y="1493838"/>
            <a:ext cx="5314950" cy="3587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381750" y="1493837"/>
            <a:ext cx="5314950" cy="3587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04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2552471"/>
            <a:ext cx="11201400" cy="182358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section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82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582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955721" y="555625"/>
            <a:ext cx="6702879" cy="54213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5925" y="555172"/>
            <a:ext cx="4522788" cy="800100"/>
          </a:xfrm>
        </p:spPr>
        <p:txBody>
          <a:bodyPr/>
          <a:lstStyle>
            <a:lvl1pPr marL="0" indent="0">
              <a:buNone/>
              <a:defRPr/>
            </a:lvl1pPr>
            <a:lvl2pPr marL="457200" indent="0" algn="l">
              <a:buNone/>
              <a:defRPr sz="2400">
                <a:solidFill>
                  <a:schemeClr val="tx1"/>
                </a:solidFill>
              </a:defRPr>
            </a:lvl2pPr>
          </a:lstStyle>
          <a:p>
            <a:pPr lvl="0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5925" y="1355725"/>
            <a:ext cx="4522788" cy="4621213"/>
          </a:xfrm>
        </p:spPr>
        <p:txBody>
          <a:bodyPr/>
          <a:lstStyle>
            <a:lvl1pPr>
              <a:buSzPct val="90000"/>
              <a:defRPr/>
            </a:lvl1pPr>
            <a:lvl2pPr>
              <a:buSzPct val="90000"/>
              <a:defRPr/>
            </a:lvl2pPr>
            <a:lvl3pPr>
              <a:buSzPct val="90000"/>
              <a:defRPr/>
            </a:lvl3pPr>
            <a:lvl4pPr>
              <a:buSzPct val="90000"/>
              <a:defRPr/>
            </a:lvl4pPr>
            <a:lvl5pPr marL="1828800" indent="0">
              <a:buSzPct val="90000"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1805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5861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3" r="4623"/>
          <a:stretch/>
        </p:blipFill>
        <p:spPr>
          <a:xfrm>
            <a:off x="-233988" y="0"/>
            <a:ext cx="1242598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13684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825625"/>
            <a:ext cx="11201400" cy="1056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495300" y="6335377"/>
            <a:ext cx="7754833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192168"/>
                </a:solidFill>
                <a:latin typeface="Verdan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11A96E3-A9FF-4894-9186-F52C729C3EF4}" type="slidenum">
              <a:rPr lang="en-US" sz="1050" b="0" kern="1200" spc="45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Tahoma" pitchFamily="34" charset="0"/>
              </a:rPr>
              <a:pPr/>
              <a:t>‹#›</a:t>
            </a:fld>
            <a:r>
              <a:rPr lang="en-US" sz="1600" spc="45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—</a:t>
            </a:r>
            <a:r>
              <a:rPr lang="en-US" sz="1600" spc="45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U.S. Bureau of Labor Statistics</a:t>
            </a:r>
            <a:r>
              <a:rPr lang="en-US" sz="1050" spc="45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 • </a:t>
            </a:r>
            <a:r>
              <a:rPr lang="en-US" sz="1050" b="1" spc="45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bls.gov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569" y="6176385"/>
            <a:ext cx="1065034" cy="6374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26" y="5828258"/>
            <a:ext cx="11178308" cy="101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5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12" userDrawn="1">
          <p15:clr>
            <a:srgbClr val="F26B43"/>
          </p15:clr>
        </p15:guide>
        <p15:guide id="2" pos="7368" userDrawn="1">
          <p15:clr>
            <a:srgbClr val="F26B43"/>
          </p15:clr>
        </p15:guide>
        <p15:guide id="3" orient="horz" pos="2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 userDrawn="1">
            <p:ph type="title"/>
          </p:nvPr>
        </p:nvSpPr>
        <p:spPr bwMode="auto">
          <a:xfrm>
            <a:off x="495300" y="274638"/>
            <a:ext cx="112014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1027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495300" y="1752601"/>
            <a:ext cx="11201400" cy="396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(not recommended)</a:t>
            </a:r>
          </a:p>
          <a:p>
            <a:pPr lvl="4"/>
            <a:endParaRPr lang="en-US" dirty="0" smtClean="0"/>
          </a:p>
          <a:p>
            <a:pPr lvl="3"/>
            <a:endParaRPr lang="en-US" dirty="0" smtClean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88043" y="6335377"/>
            <a:ext cx="7749390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192168"/>
                </a:solidFill>
                <a:latin typeface="Verdan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11A96E3-A9FF-4894-9186-F52C729C3EF4}" type="slidenum">
              <a:rPr lang="en-US" sz="1050" b="0" kern="1200" spc="45" smtClean="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Tahoma" pitchFamily="34" charset="0"/>
              </a:rPr>
              <a:pPr/>
              <a:t>‹#›</a:t>
            </a:fld>
            <a:r>
              <a:rPr lang="en-US" sz="1600" spc="45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—</a:t>
            </a:r>
            <a:r>
              <a:rPr lang="en-US" sz="1600" spc="45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U.S. Bureau of Labor Statistics</a:t>
            </a:r>
            <a:r>
              <a:rPr lang="en-US" sz="1050" spc="45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 • </a:t>
            </a:r>
            <a:r>
              <a:rPr lang="en-US" sz="1050" b="1" spc="45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bls.gov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550" y="6172200"/>
            <a:ext cx="1098497" cy="6574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1" y="5829624"/>
            <a:ext cx="11212286" cy="102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8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71" r:id="rId2"/>
    <p:sldLayoutId id="2147483690" r:id="rId3"/>
    <p:sldLayoutId id="2147483692" r:id="rId4"/>
    <p:sldLayoutId id="2147483693" r:id="rId5"/>
    <p:sldLayoutId id="2147483694" r:id="rId6"/>
    <p:sldLayoutId id="2147483695" r:id="rId7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92168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90000"/>
        <a:buFont typeface="Wingdings" pitchFamily="2" charset="2"/>
        <a:buChar char=""/>
        <a:defRPr sz="3200" kern="1200">
          <a:solidFill>
            <a:srgbClr val="19216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90000"/>
        <a:buFont typeface="Wingdings 3" pitchFamily="18" charset="2"/>
        <a:buChar char=""/>
        <a:defRPr sz="2800" kern="1200">
          <a:solidFill>
            <a:srgbClr val="19216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90000"/>
        <a:buFont typeface="Calibri" pitchFamily="34" charset="0"/>
        <a:buChar char="–"/>
        <a:defRPr sz="2400" kern="1200">
          <a:solidFill>
            <a:srgbClr val="19216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90000"/>
        <a:buFont typeface="Arial" charset="0"/>
        <a:buChar char="•"/>
        <a:defRPr sz="2000" kern="1200">
          <a:solidFill>
            <a:srgbClr val="19216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000" kern="1200">
          <a:solidFill>
            <a:srgbClr val="000000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12">
          <p15:clr>
            <a:srgbClr val="F26B43"/>
          </p15:clr>
        </p15:guide>
        <p15:guide id="2" pos="7368">
          <p15:clr>
            <a:srgbClr val="F26B43"/>
          </p15:clr>
        </p15:guide>
        <p15:guide id="3" orient="horz" pos="28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 r="995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95300" y="466344"/>
            <a:ext cx="1120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Contact Information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495300" y="6335377"/>
            <a:ext cx="7754833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192168"/>
                </a:solidFill>
                <a:latin typeface="Verdan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11A96E3-A9FF-4894-9186-F52C729C3EF4}" type="slidenum">
              <a:rPr lang="en-US" sz="1050" b="0" kern="1200" spc="45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Tahoma" pitchFamily="34" charset="0"/>
              </a:rPr>
              <a:pPr/>
              <a:t>‹#›</a:t>
            </a:fld>
            <a:r>
              <a:rPr lang="en-US" sz="1600" spc="45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—</a:t>
            </a:r>
            <a:r>
              <a:rPr lang="en-US" sz="1600" spc="45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U.S. Bureau of Labor Statistics</a:t>
            </a:r>
            <a:r>
              <a:rPr lang="en-US" sz="1050" spc="45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 • </a:t>
            </a:r>
            <a:r>
              <a:rPr lang="en-US" sz="1050" b="1" spc="45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bls.gov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26" y="5828258"/>
            <a:ext cx="11178308" cy="10197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569" y="6176385"/>
            <a:ext cx="1065034" cy="63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12" userDrawn="1">
          <p15:clr>
            <a:srgbClr val="F26B43"/>
          </p15:clr>
        </p15:guide>
        <p15:guide id="2" pos="7368" userDrawn="1">
          <p15:clr>
            <a:srgbClr val="F26B43"/>
          </p15:clr>
        </p15:guide>
        <p15:guide id="3" orient="horz" pos="2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s.gov/ORS/data.ht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s.gov/ors/data.ht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s.gov/ors/additional-publications/publications.ht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s.gov/or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5299" y="946043"/>
            <a:ext cx="11201400" cy="18987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Occupational Requirements Survey </a:t>
            </a:r>
            <a:br>
              <a:rPr lang="en-US" dirty="0" smtClean="0"/>
            </a:br>
            <a:r>
              <a:rPr lang="en-US" dirty="0" smtClean="0"/>
              <a:t>(ORS)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845623" y="3781640"/>
            <a:ext cx="8500753" cy="256946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ts val="3400"/>
              </a:lnSpc>
              <a:spcBef>
                <a:spcPts val="6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300"/>
              </a:lnSpc>
            </a:pPr>
            <a:r>
              <a:rPr lang="en-US" dirty="0" smtClean="0"/>
              <a:t>Michelle Dressner</a:t>
            </a:r>
          </a:p>
          <a:p>
            <a:pPr>
              <a:lnSpc>
                <a:spcPts val="3300"/>
              </a:lnSpc>
            </a:pPr>
            <a:r>
              <a:rPr lang="en-US" dirty="0" smtClean="0"/>
              <a:t>Bureau of Labor Statistics</a:t>
            </a:r>
          </a:p>
          <a:p>
            <a:pPr>
              <a:lnSpc>
                <a:spcPts val="3300"/>
              </a:lnSpc>
            </a:pPr>
            <a:r>
              <a:rPr lang="en-US" dirty="0" smtClean="0"/>
              <a:t>Disability Statistics Compendium</a:t>
            </a:r>
          </a:p>
          <a:p>
            <a:pPr>
              <a:lnSpc>
                <a:spcPts val="3300"/>
              </a:lnSpc>
            </a:pPr>
            <a:r>
              <a:rPr lang="en-US" b="0" dirty="0" smtClean="0"/>
              <a:t>February 10, 2021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72353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945" y="2962276"/>
            <a:ext cx="11201400" cy="804672"/>
          </a:xfrm>
        </p:spPr>
        <p:txBody>
          <a:bodyPr/>
          <a:lstStyle/>
          <a:p>
            <a:r>
              <a:rPr lang="en-US" dirty="0" smtClean="0"/>
              <a:t>Physical Demands</a:t>
            </a:r>
            <a:endParaRPr lang="en-US" dirty="0"/>
          </a:p>
        </p:txBody>
      </p:sp>
      <p:pic>
        <p:nvPicPr>
          <p:cNvPr id="1026" name="Picture 2" descr="https://www.bls.gov/ors/factsheet/images/physical-072015-sitting-airpla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47" y="405404"/>
            <a:ext cx="353301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anding and/or walking exam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04" y="3653696"/>
            <a:ext cx="38481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bls.gov/ors/factsheet/images/physical-072015-carrying-warehous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242" y="697612"/>
            <a:ext cx="19907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bls.gov/ors/factsheet/images/physical-072015-pushing-pulling-warehous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534" y="4081228"/>
            <a:ext cx="20288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bls.gov/ors/factsheet/images/physical-072015-overhead-shel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317" y="3522251"/>
            <a:ext cx="1883011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riving examp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457200"/>
            <a:ext cx="379095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42" y="457200"/>
            <a:ext cx="11201400" cy="804672"/>
          </a:xfrm>
        </p:spPr>
        <p:txBody>
          <a:bodyPr/>
          <a:lstStyle/>
          <a:p>
            <a:r>
              <a:rPr lang="en-US" sz="3200" dirty="0" smtClean="0"/>
              <a:t>Strength level </a:t>
            </a:r>
            <a:r>
              <a:rPr lang="en-US" sz="3200" dirty="0"/>
              <a:t>r</a:t>
            </a:r>
            <a:r>
              <a:rPr lang="en-US" sz="3200" dirty="0" smtClean="0"/>
              <a:t>equired for civilian workers, 2020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988916"/>
              </p:ext>
            </p:extLst>
          </p:nvPr>
        </p:nvGraphicFramePr>
        <p:xfrm>
          <a:off x="495300" y="1722438"/>
          <a:ext cx="11201400" cy="3992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289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6390" y="145774"/>
            <a:ext cx="9561689" cy="117107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 smtClean="0">
                <a:solidFill>
                  <a:srgbClr val="192168"/>
                </a:solidFill>
              </a:rPr>
              <a:t>Percentage </a:t>
            </a:r>
            <a:r>
              <a:rPr lang="en-US" sz="2800" b="1" dirty="0">
                <a:solidFill>
                  <a:srgbClr val="192168"/>
                </a:solidFill>
              </a:rPr>
              <a:t>of workers </a:t>
            </a:r>
            <a:r>
              <a:rPr lang="en-US" sz="2800" b="1" dirty="0" smtClean="0">
                <a:solidFill>
                  <a:srgbClr val="192168"/>
                </a:solidFill>
              </a:rPr>
              <a:t>with </a:t>
            </a:r>
            <a:r>
              <a:rPr lang="en-US" sz="2800" b="1" dirty="0" smtClean="0">
                <a:solidFill>
                  <a:srgbClr val="192168"/>
                </a:solidFill>
              </a:rPr>
              <a:t>strength </a:t>
            </a:r>
            <a:r>
              <a:rPr lang="en-US" sz="2800" b="1" dirty="0" smtClean="0">
                <a:solidFill>
                  <a:srgbClr val="192168"/>
                </a:solidFill>
              </a:rPr>
              <a:t>levels by occupational group, 2020</a:t>
            </a:r>
            <a:endParaRPr lang="en-US" sz="2800" b="1" dirty="0">
              <a:solidFill>
                <a:srgbClr val="192168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7062997"/>
              </p:ext>
            </p:extLst>
          </p:nvPr>
        </p:nvGraphicFramePr>
        <p:xfrm>
          <a:off x="1010257" y="1316848"/>
          <a:ext cx="10493954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507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300" y="601922"/>
            <a:ext cx="4593535" cy="804672"/>
          </a:xfrm>
        </p:spPr>
        <p:txBody>
          <a:bodyPr/>
          <a:lstStyle/>
          <a:p>
            <a:r>
              <a:rPr lang="en-US" dirty="0" smtClean="0"/>
              <a:t>Environmental Conditions</a:t>
            </a:r>
            <a:endParaRPr lang="en-US" dirty="0"/>
          </a:p>
        </p:txBody>
      </p:sp>
      <p:pic>
        <p:nvPicPr>
          <p:cNvPr id="2050" name="Picture 2" descr="https://www.bls.gov/ors/factsheet/images/environmental-072015-chef-extreme-he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01" y="601922"/>
            <a:ext cx="3276166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bls.gov/ors/factsheet/images/environmental-072015-wetness-carwas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180" y="601922"/>
            <a:ext cx="289179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ww.bls.gov/ors/factsheet/images/environmental-072015-exposed-places-tow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73" y="3942657"/>
            <a:ext cx="290322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www.bls.gov/ors/factsheet/images/environmental-072015-fumes-sawdus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555" y="3211137"/>
            <a:ext cx="3427041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eavy vibration examp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389" y="2248704"/>
            <a:ext cx="2359355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58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2739" y="449102"/>
            <a:ext cx="10646895" cy="49671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rgbClr val="192168"/>
                </a:solidFill>
              </a:rPr>
              <a:t>Percentage of w</a:t>
            </a:r>
            <a:r>
              <a:rPr lang="en-US" sz="2800" b="1" dirty="0" smtClean="0">
                <a:solidFill>
                  <a:srgbClr val="192168"/>
                </a:solidFill>
              </a:rPr>
              <a:t>orkers </a:t>
            </a:r>
            <a:r>
              <a:rPr lang="en-US" sz="2800" b="1" dirty="0">
                <a:solidFill>
                  <a:srgbClr val="192168"/>
                </a:solidFill>
              </a:rPr>
              <a:t>e</a:t>
            </a:r>
            <a:r>
              <a:rPr lang="en-US" sz="2800" b="1" dirty="0" smtClean="0">
                <a:solidFill>
                  <a:srgbClr val="192168"/>
                </a:solidFill>
              </a:rPr>
              <a:t>xposed </a:t>
            </a:r>
            <a:r>
              <a:rPr lang="en-US" sz="2800" b="1" dirty="0">
                <a:solidFill>
                  <a:srgbClr val="192168"/>
                </a:solidFill>
              </a:rPr>
              <a:t>to the </a:t>
            </a:r>
            <a:r>
              <a:rPr lang="en-US" sz="2800" b="1" dirty="0" smtClean="0">
                <a:solidFill>
                  <a:srgbClr val="192168"/>
                </a:solidFill>
              </a:rPr>
              <a:t>outdoors by occupation, 2020</a:t>
            </a:r>
            <a:endParaRPr lang="en-US" sz="2800" b="1" dirty="0">
              <a:solidFill>
                <a:srgbClr val="192168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015957"/>
              </p:ext>
            </p:extLst>
          </p:nvPr>
        </p:nvGraphicFramePr>
        <p:xfrm>
          <a:off x="470236" y="1181100"/>
          <a:ext cx="113919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385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24417009"/>
              </p:ext>
            </p:extLst>
          </p:nvPr>
        </p:nvGraphicFramePr>
        <p:xfrm>
          <a:off x="724728" y="318054"/>
          <a:ext cx="10742543" cy="5989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Education, Training and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75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42" y="457200"/>
            <a:ext cx="11201400" cy="804672"/>
          </a:xfrm>
        </p:spPr>
        <p:txBody>
          <a:bodyPr/>
          <a:lstStyle/>
          <a:p>
            <a:r>
              <a:rPr lang="en-US" sz="2800" dirty="0" smtClean="0"/>
              <a:t>Percentage of workers by minimum education level, 2020</a:t>
            </a:r>
            <a:endParaRPr lang="en-US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10723"/>
              </p:ext>
            </p:extLst>
          </p:nvPr>
        </p:nvGraphicFramePr>
        <p:xfrm>
          <a:off x="1056042" y="1228344"/>
          <a:ext cx="10058400" cy="5543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892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9635" y="636145"/>
            <a:ext cx="11201400" cy="1096962"/>
          </a:xfrm>
        </p:spPr>
        <p:txBody>
          <a:bodyPr/>
          <a:lstStyle/>
          <a:p>
            <a:r>
              <a:rPr lang="en-US" dirty="0" smtClean="0"/>
              <a:t>Cognitive and Mental Requirements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89635" y="1641021"/>
            <a:ext cx="3359351" cy="2771491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Work Review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Frequency of work </a:t>
            </a:r>
            <a:r>
              <a:rPr lang="en-US" sz="2800" dirty="0"/>
              <a:t>b</a:t>
            </a:r>
            <a:r>
              <a:rPr lang="en-US" sz="2800" dirty="0" smtClean="0"/>
              <a:t>eing </a:t>
            </a:r>
            <a:r>
              <a:rPr lang="en-US" sz="2800" dirty="0"/>
              <a:t>c</a:t>
            </a:r>
            <a:r>
              <a:rPr lang="en-US" sz="2800" dirty="0" smtClean="0"/>
              <a:t>hecked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Presence of supervisor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078693" y="1641021"/>
            <a:ext cx="3740446" cy="268643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Pace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Control of workload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Work pace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Pause control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8048847" y="1641021"/>
            <a:ext cx="3740446" cy="332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90000"/>
              <a:buFont typeface="Wingdings" pitchFamily="2" charset="2"/>
              <a:buChar char=""/>
              <a:defRPr sz="32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90000"/>
              <a:buFont typeface="Wingdings 3" pitchFamily="18" charset="2"/>
              <a:buChar char=""/>
              <a:defRPr sz="28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90000"/>
              <a:buFont typeface="Calibri" pitchFamily="34" charset="0"/>
              <a:buChar char="–"/>
              <a:defRPr sz="24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90000"/>
              <a:buFont typeface="Arial" charset="0"/>
              <a:buChar char="•"/>
              <a:defRPr sz="20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v"/>
              <a:defRPr sz="2000" kern="1200">
                <a:solidFill>
                  <a:srgbClr val="000000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u="sng" dirty="0" smtClean="0"/>
              <a:t>Interactions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Working with the general </a:t>
            </a:r>
            <a:r>
              <a:rPr lang="en-US" sz="2800" dirty="0"/>
              <a:t>p</a:t>
            </a:r>
            <a:r>
              <a:rPr lang="en-US" sz="2800" dirty="0" smtClean="0"/>
              <a:t>ublic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Working around crowds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Telework</a:t>
            </a:r>
          </a:p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 bwMode="auto">
          <a:xfrm>
            <a:off x="489635" y="4515355"/>
            <a:ext cx="3359351" cy="138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90000"/>
              <a:buFont typeface="Wingdings" pitchFamily="2" charset="2"/>
              <a:buChar char=""/>
              <a:defRPr sz="32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90000"/>
              <a:buFont typeface="Wingdings 3" pitchFamily="18" charset="2"/>
              <a:buChar char=""/>
              <a:defRPr sz="28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90000"/>
              <a:buFont typeface="Calibri" pitchFamily="34" charset="0"/>
              <a:buChar char="–"/>
              <a:defRPr sz="24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90000"/>
              <a:buFont typeface="Arial" charset="0"/>
              <a:buChar char="•"/>
              <a:defRPr sz="20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v"/>
              <a:defRPr sz="2000" kern="1200">
                <a:solidFill>
                  <a:srgbClr val="000000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u="sng" dirty="0" smtClean="0"/>
              <a:t>Problem Solving</a:t>
            </a:r>
          </a:p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 bwMode="auto">
          <a:xfrm>
            <a:off x="4078693" y="4515355"/>
            <a:ext cx="3359351" cy="138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90000"/>
              <a:buFont typeface="Wingdings" pitchFamily="2" charset="2"/>
              <a:buChar char=""/>
              <a:defRPr sz="32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90000"/>
              <a:buFont typeface="Wingdings 3" pitchFamily="18" charset="2"/>
              <a:buChar char=""/>
              <a:defRPr sz="28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90000"/>
              <a:buFont typeface="Calibri" pitchFamily="34" charset="0"/>
              <a:buChar char="–"/>
              <a:defRPr sz="24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90000"/>
              <a:buFont typeface="Arial" charset="0"/>
              <a:buChar char="•"/>
              <a:defRPr sz="20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v"/>
              <a:defRPr sz="2000" kern="1200">
                <a:solidFill>
                  <a:srgbClr val="000000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u="sng" dirty="0" smtClean="0"/>
              <a:t>Personal Contacts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Verbal interactions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People skills</a:t>
            </a:r>
          </a:p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8048847" y="4965405"/>
            <a:ext cx="3359351" cy="138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90000"/>
              <a:buFont typeface="Wingdings" pitchFamily="2" charset="2"/>
              <a:buChar char=""/>
              <a:defRPr sz="32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90000"/>
              <a:buFont typeface="Wingdings 3" pitchFamily="18" charset="2"/>
              <a:buChar char=""/>
              <a:defRPr sz="28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90000"/>
              <a:buFont typeface="Calibri" pitchFamily="34" charset="0"/>
              <a:buChar char="–"/>
              <a:defRPr sz="24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90000"/>
              <a:buFont typeface="Arial" charset="0"/>
              <a:buChar char="•"/>
              <a:defRPr sz="20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v"/>
              <a:defRPr sz="2000" kern="1200">
                <a:solidFill>
                  <a:srgbClr val="000000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u="sng" dirty="0" smtClean="0"/>
              <a:t>Supervising Others</a:t>
            </a:r>
            <a:endParaRPr lang="en-US" u="sng" dirty="0" smtClean="0"/>
          </a:p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2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Percentage of workers required to work around crowds by occupational group, 2020</a:t>
            </a:r>
            <a:endParaRPr lang="en-US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869394"/>
              </p:ext>
            </p:extLst>
          </p:nvPr>
        </p:nvGraphicFramePr>
        <p:xfrm>
          <a:off x="495300" y="1431985"/>
          <a:ext cx="11201400" cy="4283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170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the Estimates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58054"/>
            <a:ext cx="11201400" cy="4647540"/>
          </a:xfrm>
        </p:spPr>
        <p:txBody>
          <a:bodyPr/>
          <a:lstStyle/>
          <a:p>
            <a:r>
              <a:rPr lang="en-US" dirty="0" smtClean="0"/>
              <a:t>Accessible via </a:t>
            </a:r>
            <a:r>
              <a:rPr lang="en-US" dirty="0" smtClean="0">
                <a:hlinkClick r:id="rId3"/>
              </a:rPr>
              <a:t>www.bls.gov/ors/data.htm</a:t>
            </a:r>
            <a:endParaRPr lang="en-US" dirty="0" smtClean="0"/>
          </a:p>
          <a:p>
            <a:pPr lvl="1"/>
            <a:r>
              <a:rPr lang="en-US" dirty="0" smtClean="0"/>
              <a:t>Single screen and multi-screen options for data retrieval</a:t>
            </a:r>
          </a:p>
          <a:p>
            <a:pPr lvl="1"/>
            <a:r>
              <a:rPr lang="en-US" dirty="0" smtClean="0"/>
              <a:t>Excel spreadsheet</a:t>
            </a:r>
          </a:p>
          <a:p>
            <a:pPr lvl="1"/>
            <a:r>
              <a:rPr lang="en-US" dirty="0" smtClean="0"/>
              <a:t>Occupation profiles for major groups</a:t>
            </a:r>
          </a:p>
          <a:p>
            <a:pPr lvl="1"/>
            <a:r>
              <a:rPr lang="en-US" dirty="0" smtClean="0"/>
              <a:t>Highlights in “The Economics Daily”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75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3000"/>
            <a:lum/>
          </a:blip>
          <a:srcRect/>
          <a:stretch>
            <a:fillRect l="14000"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background</a:t>
            </a:r>
          </a:p>
          <a:p>
            <a:r>
              <a:rPr lang="en-US" dirty="0" smtClean="0"/>
              <a:t>Introduce estimates</a:t>
            </a:r>
          </a:p>
          <a:p>
            <a:pPr lvl="1"/>
            <a:r>
              <a:rPr lang="en-US" dirty="0" smtClean="0"/>
              <a:t>Physical demands</a:t>
            </a:r>
          </a:p>
          <a:p>
            <a:pPr lvl="1"/>
            <a:r>
              <a:rPr lang="en-US" dirty="0" smtClean="0"/>
              <a:t>Environmental conditions</a:t>
            </a:r>
          </a:p>
          <a:p>
            <a:pPr lvl="1"/>
            <a:r>
              <a:rPr lang="en-US" dirty="0" smtClean="0"/>
              <a:t>Education, training, and experience </a:t>
            </a:r>
          </a:p>
          <a:p>
            <a:pPr lvl="1"/>
            <a:r>
              <a:rPr lang="en-US" dirty="0" smtClean="0"/>
              <a:t>Cognitive and mental requirements</a:t>
            </a:r>
            <a:endParaRPr lang="en-US" dirty="0"/>
          </a:p>
          <a:p>
            <a:r>
              <a:rPr lang="en-US" dirty="0" smtClean="0"/>
              <a:t>Tools and resources</a:t>
            </a:r>
          </a:p>
        </p:txBody>
      </p:sp>
    </p:spTree>
    <p:extLst>
      <p:ext uri="{BB962C8B-B14F-4D97-AF65-F5344CB8AC3E}">
        <p14:creationId xmlns:p14="http://schemas.microsoft.com/office/powerpoint/2010/main" val="252836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the Estimates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71748"/>
            <a:ext cx="11201400" cy="4647540"/>
          </a:xfrm>
        </p:spPr>
        <p:txBody>
          <a:bodyPr/>
          <a:lstStyle/>
          <a:p>
            <a:r>
              <a:rPr lang="en-US" dirty="0" smtClean="0"/>
              <a:t>Accessible via </a:t>
            </a:r>
            <a:r>
              <a:rPr lang="en-US" dirty="0" smtClean="0">
                <a:hlinkClick r:id="rId3"/>
              </a:rPr>
              <a:t>www.bls.gov/ors/data.htm</a:t>
            </a:r>
            <a:endParaRPr lang="en-US" dirty="0" smtClean="0"/>
          </a:p>
          <a:p>
            <a:pPr lvl="1"/>
            <a:r>
              <a:rPr lang="en-US" dirty="0" smtClean="0"/>
              <a:t>Single screen option for data retrieval</a:t>
            </a:r>
          </a:p>
          <a:p>
            <a:pPr lvl="1"/>
            <a:r>
              <a:rPr lang="en-US" dirty="0"/>
              <a:t>Text files for all data </a:t>
            </a:r>
            <a:r>
              <a:rPr lang="en-US" dirty="0" smtClean="0"/>
              <a:t>available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420" y="3340194"/>
            <a:ext cx="8987022" cy="245100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888856" y="4640601"/>
            <a:ext cx="1005840" cy="1005840"/>
          </a:xfrm>
          <a:prstGeom prst="ellipse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83016" y="4640601"/>
            <a:ext cx="1005840" cy="1005840"/>
          </a:xfrm>
          <a:prstGeom prst="ellipse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1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the Estimates: Excel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58054"/>
            <a:ext cx="5687786" cy="4647540"/>
          </a:xfrm>
        </p:spPr>
        <p:txBody>
          <a:bodyPr/>
          <a:lstStyle/>
          <a:p>
            <a:r>
              <a:rPr lang="en-US" dirty="0" smtClean="0"/>
              <a:t>Accessible via </a:t>
            </a:r>
            <a:r>
              <a:rPr lang="en-US" dirty="0" smtClean="0">
                <a:hlinkClick r:id="rId3"/>
              </a:rPr>
              <a:t>www.bls.gov/ors/additional-publications/publications.htm</a:t>
            </a:r>
            <a:endParaRPr lang="en-US" dirty="0" smtClean="0"/>
          </a:p>
          <a:p>
            <a:pPr lvl="1"/>
            <a:r>
              <a:rPr lang="en-US" dirty="0" smtClean="0"/>
              <a:t>Excel spreadsheet</a:t>
            </a:r>
          </a:p>
          <a:p>
            <a:pPr lvl="1"/>
            <a:r>
              <a:rPr lang="en-US" dirty="0" smtClean="0"/>
              <a:t>Contains all estimates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86" y="1655046"/>
            <a:ext cx="5939938" cy="38966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Oval 4"/>
          <p:cNvSpPr/>
          <p:nvPr/>
        </p:nvSpPr>
        <p:spPr>
          <a:xfrm>
            <a:off x="6208170" y="4114800"/>
            <a:ext cx="5091201" cy="14369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6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495300" y="1828800"/>
            <a:ext cx="11201400" cy="381138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ts val="3400"/>
              </a:lnSpc>
              <a:spcBef>
                <a:spcPts val="6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00"/>
              </a:lnSpc>
            </a:pPr>
            <a:r>
              <a:rPr lang="en-US" sz="3600" b="0" dirty="0" smtClean="0"/>
              <a:t>Occupational Requirements Survey</a:t>
            </a:r>
            <a:endParaRPr lang="en-US" sz="3600" b="0" dirty="0"/>
          </a:p>
          <a:p>
            <a:pPr>
              <a:lnSpc>
                <a:spcPts val="3700"/>
              </a:lnSpc>
            </a:pPr>
            <a:r>
              <a:rPr lang="en-US" sz="3600" b="0" dirty="0" smtClean="0">
                <a:hlinkClick r:id="rId3"/>
              </a:rPr>
              <a:t>www.bls.gov/ors</a:t>
            </a:r>
            <a:endParaRPr lang="en-US" sz="3600" b="0" dirty="0" smtClean="0"/>
          </a:p>
          <a:p>
            <a:pPr>
              <a:lnSpc>
                <a:spcPts val="3700"/>
              </a:lnSpc>
            </a:pPr>
            <a:r>
              <a:rPr lang="en-US" sz="3600" b="0" dirty="0" smtClean="0"/>
              <a:t>Michelle Dressner </a:t>
            </a:r>
          </a:p>
          <a:p>
            <a:pPr>
              <a:lnSpc>
                <a:spcPts val="3700"/>
              </a:lnSpc>
            </a:pPr>
            <a:r>
              <a:rPr lang="en-US" sz="3600" b="0" dirty="0" smtClean="0"/>
              <a:t>202-691-6199</a:t>
            </a:r>
            <a:endParaRPr lang="en-US" sz="3600" b="0" dirty="0"/>
          </a:p>
          <a:p>
            <a:pPr>
              <a:lnSpc>
                <a:spcPts val="3700"/>
              </a:lnSpc>
            </a:pPr>
            <a:r>
              <a:rPr lang="en-US" sz="3600" b="0" dirty="0" smtClean="0"/>
              <a:t>orsinfo@bls.gov</a:t>
            </a:r>
            <a:endParaRPr lang="en-US" sz="3600" b="0" dirty="0"/>
          </a:p>
        </p:txBody>
      </p:sp>
    </p:spTree>
    <p:extLst>
      <p:ext uri="{BB962C8B-B14F-4D97-AF65-F5344CB8AC3E}">
        <p14:creationId xmlns:p14="http://schemas.microsoft.com/office/powerpoint/2010/main" val="153521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Estimates - Percentages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147489266"/>
              </p:ext>
            </p:extLst>
          </p:nvPr>
        </p:nvGraphicFramePr>
        <p:xfrm>
          <a:off x="-446156" y="1696278"/>
          <a:ext cx="6926470" cy="3845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211789542"/>
              </p:ext>
            </p:extLst>
          </p:nvPr>
        </p:nvGraphicFramePr>
        <p:xfrm>
          <a:off x="4901096" y="1696277"/>
          <a:ext cx="6926470" cy="3845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076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Estimates - Means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0849876"/>
              </p:ext>
            </p:extLst>
          </p:nvPr>
        </p:nvGraphicFramePr>
        <p:xfrm>
          <a:off x="637032" y="1143000"/>
          <a:ext cx="10917936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62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Estimates - Percentiles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5785402"/>
              </p:ext>
            </p:extLst>
          </p:nvPr>
        </p:nvGraphicFramePr>
        <p:xfrm>
          <a:off x="609600" y="1143000"/>
          <a:ext cx="10972800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25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2505" y="457199"/>
            <a:ext cx="11504195" cy="842211"/>
          </a:xfrm>
        </p:spPr>
        <p:txBody>
          <a:bodyPr/>
          <a:lstStyle/>
          <a:p>
            <a:r>
              <a:rPr lang="en-US" dirty="0" smtClean="0"/>
              <a:t>Survey Scope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5300" y="1299410"/>
            <a:ext cx="11201400" cy="5432694"/>
          </a:xfrm>
        </p:spPr>
        <p:txBody>
          <a:bodyPr/>
          <a:lstStyle/>
          <a:p>
            <a:r>
              <a:rPr lang="en-US" dirty="0" smtClean="0"/>
              <a:t>Includes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Private industry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State &amp; local government</a:t>
            </a:r>
          </a:p>
          <a:p>
            <a:r>
              <a:rPr lang="en-US" dirty="0" smtClean="0"/>
              <a:t>Excludes 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Federal government &amp; military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Agriculture workers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Volunteers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Self-employed/business owners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331" y="1862194"/>
            <a:ext cx="5382857" cy="302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3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2505" y="457199"/>
            <a:ext cx="11504195" cy="842211"/>
          </a:xfrm>
        </p:spPr>
        <p:txBody>
          <a:bodyPr/>
          <a:lstStyle/>
          <a:p>
            <a:r>
              <a:rPr lang="en-US" dirty="0" smtClean="0"/>
              <a:t>Classifying Jobs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5300" y="1520688"/>
            <a:ext cx="11201400" cy="5211416"/>
          </a:xfrm>
        </p:spPr>
        <p:txBody>
          <a:bodyPr/>
          <a:lstStyle/>
          <a:p>
            <a:r>
              <a:rPr lang="en-US" dirty="0" smtClean="0"/>
              <a:t>Standard Occupational Classification (SOC) System</a:t>
            </a:r>
          </a:p>
          <a:p>
            <a:pPr lvl="1"/>
            <a:r>
              <a:rPr lang="en-US" dirty="0" smtClean="0"/>
              <a:t>Allows for comparison</a:t>
            </a:r>
          </a:p>
          <a:p>
            <a:pPr lvl="1"/>
            <a:r>
              <a:rPr lang="en-US" dirty="0" smtClean="0"/>
              <a:t>Updated to reflect modern jobs </a:t>
            </a:r>
            <a:endParaRPr lang="en-US" dirty="0"/>
          </a:p>
          <a:p>
            <a:r>
              <a:rPr lang="en-US" dirty="0" smtClean="0"/>
              <a:t>Based on job requirements</a:t>
            </a:r>
          </a:p>
          <a:p>
            <a:pPr lvl="1"/>
            <a:r>
              <a:rPr lang="en-US" dirty="0" smtClean="0"/>
              <a:t>Critical job function</a:t>
            </a:r>
          </a:p>
          <a:p>
            <a:pPr lvl="1"/>
            <a:r>
              <a:rPr lang="en-US" dirty="0" smtClean="0"/>
              <a:t>Critical tasks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41" y="1999422"/>
            <a:ext cx="47625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4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443" y="457200"/>
            <a:ext cx="11408465" cy="804672"/>
          </a:xfrm>
        </p:spPr>
        <p:txBody>
          <a:bodyPr/>
          <a:lstStyle/>
          <a:p>
            <a:r>
              <a:rPr lang="en-US" dirty="0" smtClean="0"/>
              <a:t>2020 Estimates – Year 2 of the ‘Second Wave’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581150"/>
              </p:ext>
            </p:extLst>
          </p:nvPr>
        </p:nvGraphicFramePr>
        <p:xfrm>
          <a:off x="762000" y="1361263"/>
          <a:ext cx="11201400" cy="4810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022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Requirements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4623" y="1382081"/>
            <a:ext cx="2683459" cy="1302871"/>
          </a:xfrm>
        </p:spPr>
        <p:txBody>
          <a:bodyPr/>
          <a:lstStyle/>
          <a:p>
            <a:r>
              <a:rPr lang="en-US" dirty="0" smtClean="0"/>
              <a:t>Physical demands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245618" y="1367004"/>
            <a:ext cx="5226977" cy="4250180"/>
            <a:chOff x="3255667" y="2259360"/>
            <a:chExt cx="5226977" cy="4250180"/>
          </a:xfrm>
        </p:grpSpPr>
        <p:pic>
          <p:nvPicPr>
            <p:cNvPr id="102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193"/>
            <a:stretch>
              <a:fillRect/>
            </a:stretch>
          </p:blipFill>
          <p:spPr bwMode="auto">
            <a:xfrm>
              <a:off x="3255667" y="2259360"/>
              <a:ext cx="2642846" cy="2132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021"/>
            <a:stretch>
              <a:fillRect/>
            </a:stretch>
          </p:blipFill>
          <p:spPr bwMode="auto">
            <a:xfrm>
              <a:off x="5898513" y="2259360"/>
              <a:ext cx="2584131" cy="2117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193"/>
            <a:stretch>
              <a:fillRect/>
            </a:stretch>
          </p:blipFill>
          <p:spPr bwMode="auto">
            <a:xfrm>
              <a:off x="3255667" y="4376912"/>
              <a:ext cx="2642845" cy="2132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634"/>
            <a:stretch>
              <a:fillRect/>
            </a:stretch>
          </p:blipFill>
          <p:spPr bwMode="auto">
            <a:xfrm>
              <a:off x="5898514" y="4376911"/>
              <a:ext cx="2584130" cy="2099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8472595" y="1382081"/>
            <a:ext cx="3719405" cy="1241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90000"/>
              <a:buFont typeface="Wingdings" pitchFamily="2" charset="2"/>
              <a:buChar char=""/>
              <a:defRPr sz="2400" kern="1200" baseline="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90000"/>
              <a:buFont typeface="Wingdings 3" pitchFamily="18" charset="2"/>
              <a:buChar char=""/>
              <a:defRPr sz="21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90000"/>
              <a:buFont typeface="Calibri" pitchFamily="34" charset="0"/>
              <a:buChar char="–"/>
              <a:defRPr sz="18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90000"/>
              <a:buFont typeface="Arial" charset="0"/>
              <a:buChar char="•"/>
              <a:defRPr sz="15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Wingdings" pitchFamily="2" charset="2"/>
              <a:buNone/>
              <a:defRPr sz="1500" kern="1200">
                <a:solidFill>
                  <a:srgbClr val="000000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Environmental conditions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8472595" y="3499633"/>
            <a:ext cx="2941994" cy="149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90000"/>
              <a:buFont typeface="Wingdings" pitchFamily="2" charset="2"/>
              <a:buChar char=""/>
              <a:defRPr sz="2400" kern="1200" baseline="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90000"/>
              <a:buFont typeface="Wingdings 3" pitchFamily="18" charset="2"/>
              <a:buChar char=""/>
              <a:defRPr sz="21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90000"/>
              <a:buFont typeface="Calibri" pitchFamily="34" charset="0"/>
              <a:buChar char="–"/>
              <a:defRPr sz="18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90000"/>
              <a:buFont typeface="Arial" charset="0"/>
              <a:buChar char="•"/>
              <a:defRPr sz="15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Wingdings" pitchFamily="2" charset="2"/>
              <a:buNone/>
              <a:defRPr sz="1500" kern="1200">
                <a:solidFill>
                  <a:srgbClr val="000000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Cognitive and mental requirements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354623" y="3604765"/>
            <a:ext cx="3215891" cy="139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90000"/>
              <a:buFont typeface="Wingdings" pitchFamily="2" charset="2"/>
              <a:buChar char=""/>
              <a:defRPr sz="2400" kern="1200" baseline="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90000"/>
              <a:buFont typeface="Wingdings 3" pitchFamily="18" charset="2"/>
              <a:buChar char=""/>
              <a:defRPr sz="21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90000"/>
              <a:buFont typeface="Calibri" pitchFamily="34" charset="0"/>
              <a:buChar char="–"/>
              <a:defRPr sz="18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90000"/>
              <a:buFont typeface="Arial" charset="0"/>
              <a:buChar char="•"/>
              <a:defRPr sz="15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Wingdings" pitchFamily="2" charset="2"/>
              <a:buNone/>
              <a:defRPr sz="1500" kern="1200">
                <a:solidFill>
                  <a:srgbClr val="000000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3200" dirty="0" smtClean="0"/>
              <a:t>Education, training and experience</a:t>
            </a:r>
          </a:p>
        </p:txBody>
      </p:sp>
    </p:spTree>
    <p:extLst>
      <p:ext uri="{BB962C8B-B14F-4D97-AF65-F5344CB8AC3E}">
        <p14:creationId xmlns:p14="http://schemas.microsoft.com/office/powerpoint/2010/main" val="334206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S-Brand_core-widescreen-slides.potx" id="{EF0090F2-93A8-4A4D-B539-A380A752E5F4}" vid="{A599D729-591D-4759-9ED8-301693338D9F}"/>
    </a:ext>
  </a:extLst>
</a:theme>
</file>

<file path=ppt/theme/theme2.xml><?xml version="1.0" encoding="utf-8"?>
<a:theme xmlns:a="http://schemas.openxmlformats.org/drawingml/2006/main" name="BLS Trendline Content Slide">
  <a:themeElements>
    <a:clrScheme name="Custom 1">
      <a:dk1>
        <a:srgbClr val="002060"/>
      </a:dk1>
      <a:lt1>
        <a:sysClr val="window" lastClr="FFFFFF"/>
      </a:lt1>
      <a:dk2>
        <a:srgbClr val="002060"/>
      </a:dk2>
      <a:lt2>
        <a:srgbClr val="FFFFFF"/>
      </a:lt2>
      <a:accent1>
        <a:srgbClr val="3E3F67"/>
      </a:accent1>
      <a:accent2>
        <a:srgbClr val="FFC000"/>
      </a:accent2>
      <a:accent3>
        <a:srgbClr val="C00000"/>
      </a:accent3>
      <a:accent4>
        <a:srgbClr val="00B0F0"/>
      </a:accent4>
      <a:accent5>
        <a:srgbClr val="92D050"/>
      </a:accent5>
      <a:accent6>
        <a:srgbClr val="244448"/>
      </a:accent6>
      <a:hlink>
        <a:srgbClr val="00B0F0"/>
      </a:hlink>
      <a:folHlink>
        <a:srgbClr val="00B0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Tahoma" pitchFamily="34" charset="0"/>
            <a:ea typeface="+mj-ea"/>
            <a:cs typeface="Tahoma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S-Brand_core-widescreen-slides.potx" id="{EF0090F2-93A8-4A4D-B539-A380A752E5F4}" vid="{67D88B36-7266-430C-9E3B-FDFC33C298B7}"/>
    </a:ext>
  </a:extLst>
</a:theme>
</file>

<file path=ppt/theme/theme3.xml><?xml version="1.0" encoding="utf-8"?>
<a:theme xmlns:a="http://schemas.openxmlformats.org/drawingml/2006/main" name="Contact Information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S-Brand_core-widescreen-slides.potx" id="{EF0090F2-93A8-4A4D-B539-A380A752E5F4}" vid="{F8C32204-564B-4169-9AB5-0F771E180D6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lcf76f155ced4ddcb4097134ff3c332f xmlns="6c2254f5-de69-40f5-a0e2-2f56cfee0758">
      <Terms xmlns="http://schemas.microsoft.com/office/infopath/2007/PartnerControls"/>
    </lcf76f155ced4ddcb4097134ff3c332f>
    <TaxCatchAll xmlns="44c59a53-fe6e-4c04-8d64-94c15d2c850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035985C436640B305F1B268648FB9" ma:contentTypeVersion="14" ma:contentTypeDescription="Create a new document." ma:contentTypeScope="" ma:versionID="095cbefc95275a9d528924ea897f8e38">
  <xsd:schema xmlns:xsd="http://www.w3.org/2001/XMLSchema" xmlns:xs="http://www.w3.org/2001/XMLSchema" xmlns:p="http://schemas.microsoft.com/office/2006/metadata/properties" xmlns:ns2="6c2254f5-de69-40f5-a0e2-2f56cfee0758" xmlns:ns3="44c59a53-fe6e-4c04-8d64-94c15d2c850d" targetNamespace="http://schemas.microsoft.com/office/2006/metadata/properties" ma:root="true" ma:fieldsID="c54b3e5da46c047bc1eae8518a3c6aa5" ns2:_="" ns3:_="">
    <xsd:import namespace="6c2254f5-de69-40f5-a0e2-2f56cfee0758"/>
    <xsd:import namespace="44c59a53-fe6e-4c04-8d64-94c15d2c85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254f5-de69-40f5-a0e2-2f56cfee07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04022ad-ef34-4d1e-9200-18c9974f96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59a53-fe6e-4c04-8d64-94c15d2c850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43f9cc9-fa78-4f07-9939-db416f8c77be}" ma:internalName="TaxCatchAll" ma:showField="CatchAllData" ma:web="44c59a53-fe6e-4c04-8d64-94c15d2c85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D57739-CFE2-489B-80E7-1402192F26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7A7B0C-0821-433A-8EA6-FE22DFCAEA69}">
  <ds:schemaRefs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2006/documentManagement/types"/>
  </ds:schemaRefs>
</ds:datastoreItem>
</file>

<file path=customXml/itemProps3.xml><?xml version="1.0" encoding="utf-8"?>
<ds:datastoreItem xmlns:ds="http://schemas.openxmlformats.org/officeDocument/2006/customXml" ds:itemID="{E6F99C50-BD13-4244-8B7B-457103103FB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33684</TotalTime>
  <Words>404</Words>
  <Application>Microsoft Office PowerPoint</Application>
  <PresentationFormat>Widescreen</PresentationFormat>
  <Paragraphs>132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Century Gothic</vt:lpstr>
      <vt:lpstr>Tahoma</vt:lpstr>
      <vt:lpstr>Wingdings</vt:lpstr>
      <vt:lpstr>Wingdings 3</vt:lpstr>
      <vt:lpstr>Custom Design</vt:lpstr>
      <vt:lpstr>BLS Trendline Content Slide</vt:lpstr>
      <vt:lpstr>Contact Information</vt:lpstr>
      <vt:lpstr>Occupational Requirements Survey  (ORS) </vt:lpstr>
      <vt:lpstr>Objectives</vt:lpstr>
      <vt:lpstr>Types of Estimates - Percentages</vt:lpstr>
      <vt:lpstr>Types of Estimates - Means</vt:lpstr>
      <vt:lpstr>Types of Estimates - Percentiles</vt:lpstr>
      <vt:lpstr>Survey Scope</vt:lpstr>
      <vt:lpstr>Classifying Jobs</vt:lpstr>
      <vt:lpstr>2020 Estimates – Year 2 of the ‘Second Wave’</vt:lpstr>
      <vt:lpstr>Job Requirements</vt:lpstr>
      <vt:lpstr>Physical Demands</vt:lpstr>
      <vt:lpstr>Strength level required for civilian workers, 2020</vt:lpstr>
      <vt:lpstr>PowerPoint Presentation</vt:lpstr>
      <vt:lpstr>Environmental Conditions</vt:lpstr>
      <vt:lpstr>PowerPoint Presentation</vt:lpstr>
      <vt:lpstr>Education, Training and Experience</vt:lpstr>
      <vt:lpstr>Percentage of workers by minimum education level, 2020</vt:lpstr>
      <vt:lpstr>Cognitive and Mental Requirements</vt:lpstr>
      <vt:lpstr>Percentage of workers required to work around crowds by occupational group, 2020</vt:lpstr>
      <vt:lpstr>Accessing the Estimates</vt:lpstr>
      <vt:lpstr>Accessing the Estimates</vt:lpstr>
      <vt:lpstr>Accessing the Estimates: Excel Dataset</vt:lpstr>
      <vt:lpstr>PowerPoint Presentation</vt:lpstr>
    </vt:vector>
  </TitlesOfParts>
  <Company>Bureau of Labor Statistics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Liddel, Emily L - BLS</dc:creator>
  <cp:lastModifiedBy>Dressner, Michelle - BLS</cp:lastModifiedBy>
  <cp:revision>1344</cp:revision>
  <cp:lastPrinted>2020-02-14T14:19:45Z</cp:lastPrinted>
  <dcterms:created xsi:type="dcterms:W3CDTF">2016-03-31T20:28:24Z</dcterms:created>
  <dcterms:modified xsi:type="dcterms:W3CDTF">2021-02-04T20:53:19Z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0x010100DA6035985C436640B305F1B268648FB9</vt:lpwstr>
  </property>
</Properties>
</file>