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5.xml" ContentType="application/vnd.ms-office.chartcolorstyle+xml"/>
  <Override PartName="/ppt/handoutMasters/handoutMaster1.xml" ContentType="application/vnd.openxmlformats-officedocument.presentationml.handoutMaster+xml"/>
  <Override PartName="/ppt/charts/chart5.xml" ContentType="application/vnd.openxmlformats-officedocument.drawingml.chart+xml"/>
  <Override PartName="/ppt/charts/style5.xml" ContentType="application/vnd.ms-office.chartstyle+xml"/>
  <Override PartName="/ppt/charts/colors4.xml" ContentType="application/vnd.ms-office.chartcolor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403" r:id="rId2"/>
    <p:sldId id="366" r:id="rId3"/>
    <p:sldId id="405" r:id="rId4"/>
    <p:sldId id="436" r:id="rId5"/>
    <p:sldId id="438" r:id="rId6"/>
    <p:sldId id="425" r:id="rId7"/>
    <p:sldId id="426" r:id="rId8"/>
    <p:sldId id="439" r:id="rId9"/>
    <p:sldId id="440" r:id="rId10"/>
    <p:sldId id="441" r:id="rId11"/>
    <p:sldId id="442" r:id="rId12"/>
    <p:sldId id="443" r:id="rId13"/>
    <p:sldId id="325" r:id="rId14"/>
    <p:sldId id="423" r:id="rId15"/>
    <p:sldId id="444" r:id="rId16"/>
    <p:sldId id="41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709"/>
    <a:srgbClr val="FBE29B"/>
    <a:srgbClr val="F2990C"/>
    <a:srgbClr val="F28F0D"/>
    <a:srgbClr val="000080"/>
    <a:srgbClr val="F2CB07"/>
    <a:srgbClr val="F2C108"/>
    <a:srgbClr val="F2A30B"/>
    <a:srgbClr val="0B4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2" autoAdjust="0"/>
    <p:restoredTop sz="86820" autoAdjust="0"/>
  </p:normalViewPr>
  <p:slideViewPr>
    <p:cSldViewPr>
      <p:cViewPr varScale="1">
        <p:scale>
          <a:sx n="73" d="100"/>
          <a:sy n="73" d="100"/>
        </p:scale>
        <p:origin x="7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2"/>
    </p:cViewPr>
  </p:sorterViewPr>
  <p:notesViewPr>
    <p:cSldViewPr>
      <p:cViewPr>
        <p:scale>
          <a:sx n="100" d="100"/>
          <a:sy n="100" d="100"/>
        </p:scale>
        <p:origin x="-864" y="1229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2B709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04-4A3C-937D-9251985173D2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04-4A3C-937D-9251985173D2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04-4A3C-937D-9251985173D2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271995</c:v>
                </c:pt>
                <c:pt idx="1">
                  <c:v>113287</c:v>
                </c:pt>
                <c:pt idx="2">
                  <c:v>748033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04-4A3C-937D-925198517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rgbClr val="F2B70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Child (0-17)</c:v>
                </c:pt>
                <c:pt idx="2">
                  <c:v>Rural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65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7-4A6C-BA54-75259C831E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Child (0-17)</c:v>
                </c:pt>
                <c:pt idx="2">
                  <c:v>Rural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52</c:v>
                </c:pt>
                <c:pt idx="1">
                  <c:v>23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7-4A6C-BA54-75259C831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-5"/>
        <c:axId val="599184744"/>
        <c:axId val="599185072"/>
      </c:barChart>
      <c:catAx>
        <c:axId val="59918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599185072"/>
        <c:crosses val="autoZero"/>
        <c:auto val="1"/>
        <c:lblAlgn val="ctr"/>
        <c:lblOffset val="100"/>
        <c:noMultiLvlLbl val="0"/>
      </c:catAx>
      <c:valAx>
        <c:axId val="599185072"/>
        <c:scaling>
          <c:orientation val="minMax"/>
          <c:max val="7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599184744"/>
        <c:crosses val="autoZero"/>
        <c:crossBetween val="between"/>
        <c:majorUnit val="15"/>
      </c:valAx>
      <c:spPr>
        <a:noFill/>
        <a:ln w="0">
          <a:noFill/>
        </a:ln>
        <a:effectLst/>
      </c:spPr>
    </c:plotArea>
    <c:legend>
      <c:legendPos val="b"/>
      <c:layout>
        <c:manualLayout>
          <c:xMode val="edge"/>
          <c:yMode val="edge"/>
          <c:x val="0.56810919231686952"/>
          <c:y val="1.4178824093688765E-2"/>
          <c:w val="0.39020690232869826"/>
          <c:h val="6.99840968154842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IDD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Adult (18-64)</c:v>
                </c:pt>
                <c:pt idx="2">
                  <c:v>Rural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51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7-4A6C-BA54-75259C831E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IDD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Adult (18-64)</c:v>
                </c:pt>
                <c:pt idx="2">
                  <c:v>Rural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45</c:v>
                </c:pt>
                <c:pt idx="1">
                  <c:v>34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7-4A6C-BA54-75259C831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-5"/>
        <c:axId val="599184744"/>
        <c:axId val="599185072"/>
      </c:barChart>
      <c:catAx>
        <c:axId val="59918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599185072"/>
        <c:crosses val="autoZero"/>
        <c:auto val="1"/>
        <c:lblAlgn val="ctr"/>
        <c:lblOffset val="100"/>
        <c:noMultiLvlLbl val="0"/>
      </c:catAx>
      <c:valAx>
        <c:axId val="599185072"/>
        <c:scaling>
          <c:orientation val="minMax"/>
          <c:max val="7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599184744"/>
        <c:crosses val="autoZero"/>
        <c:crossBetween val="between"/>
        <c:majorUnit val="15"/>
      </c:valAx>
      <c:spPr>
        <a:noFill/>
        <a:ln w="0">
          <a:noFill/>
        </a:ln>
        <a:effectLst/>
      </c:spPr>
    </c:plotArea>
    <c:legend>
      <c:legendPos val="b"/>
      <c:layout>
        <c:manualLayout>
          <c:xMode val="edge"/>
          <c:yMode val="edge"/>
          <c:x val="0.56810919231686952"/>
          <c:y val="1.4178824093688765E-2"/>
          <c:w val="0.2989942480594181"/>
          <c:h val="6.99840968154842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79242754230195E-2"/>
          <c:y val="9.4384236453201986E-2"/>
          <c:w val="0.89855196291952866"/>
          <c:h val="0.77298824715876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IDD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Child (0-17)</c:v>
                </c:pt>
                <c:pt idx="2">
                  <c:v>Urban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</c:v>
                </c:pt>
                <c:pt idx="1">
                  <c:v>66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7-4A6C-BA54-75259C831E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IDD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Child (0-17)</c:v>
                </c:pt>
                <c:pt idx="2">
                  <c:v>Urban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48</c:v>
                </c:pt>
                <c:pt idx="1">
                  <c:v>23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7-4A6C-BA54-75259C831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-5"/>
        <c:axId val="599184744"/>
        <c:axId val="599185072"/>
      </c:barChart>
      <c:catAx>
        <c:axId val="59918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599185072"/>
        <c:crosses val="autoZero"/>
        <c:auto val="1"/>
        <c:lblAlgn val="ctr"/>
        <c:lblOffset val="100"/>
        <c:noMultiLvlLbl val="0"/>
      </c:catAx>
      <c:valAx>
        <c:axId val="599185072"/>
        <c:scaling>
          <c:orientation val="minMax"/>
          <c:max val="7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599184744"/>
        <c:crosses val="autoZero"/>
        <c:crossBetween val="between"/>
        <c:majorUnit val="15"/>
      </c:valAx>
      <c:spPr>
        <a:noFill/>
        <a:ln w="0">
          <a:noFill/>
        </a:ln>
        <a:effectLst/>
      </c:spPr>
    </c:plotArea>
    <c:legend>
      <c:legendPos val="b"/>
      <c:layout>
        <c:manualLayout>
          <c:xMode val="edge"/>
          <c:yMode val="edge"/>
          <c:x val="0.6266198972468866"/>
          <c:y val="4.3266358946510994E-3"/>
          <c:w val="0.2989942480594181"/>
          <c:h val="6.99840968154842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rgbClr val="F2B70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Adult (0-17)</c:v>
                </c:pt>
                <c:pt idx="2">
                  <c:v>Rural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</c:v>
                </c:pt>
                <c:pt idx="1">
                  <c:v>51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7-4A6C-BA54-75259C831E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Adult (0-17)</c:v>
                </c:pt>
                <c:pt idx="2">
                  <c:v>Rural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</c:v>
                </c:pt>
                <c:pt idx="1">
                  <c:v>34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7-4A6C-BA54-75259C831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-5"/>
        <c:axId val="599184744"/>
        <c:axId val="599185072"/>
      </c:barChart>
      <c:catAx>
        <c:axId val="59918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599185072"/>
        <c:crosses val="autoZero"/>
        <c:auto val="1"/>
        <c:lblAlgn val="ctr"/>
        <c:lblOffset val="100"/>
        <c:noMultiLvlLbl val="0"/>
      </c:catAx>
      <c:valAx>
        <c:axId val="599185072"/>
        <c:scaling>
          <c:orientation val="minMax"/>
          <c:max val="7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599184744"/>
        <c:crosses val="autoZero"/>
        <c:crossBetween val="between"/>
        <c:majorUnit val="15"/>
      </c:valAx>
      <c:spPr>
        <a:noFill/>
        <a:ln w="0">
          <a:noFill/>
        </a:ln>
        <a:effectLst/>
      </c:spPr>
    </c:plotArea>
    <c:legend>
      <c:legendPos val="b"/>
      <c:layout>
        <c:manualLayout>
          <c:xMode val="edge"/>
          <c:yMode val="edge"/>
          <c:x val="0.56810919231686952"/>
          <c:y val="1.4178824093688765E-2"/>
          <c:w val="0.39020690232869826"/>
          <c:h val="6.99840968154842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604B2F-4C23-49D1-B52A-780C162449A6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BF4AA8F-969A-4DF6-B13F-2E6EB4CE0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68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C5BF3A7-7ADB-44B5-A588-E84FF536D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0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3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0" indent="-280370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7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6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58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49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40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3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2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421715E-3053-42FA-A1A3-CA45572C97F0}" type="slidenum">
              <a:rPr lang="en-US" smtClean="0"/>
              <a:pPr eaLnBrk="1" hangingPunct="1">
                <a:defRPr/>
              </a:pPr>
              <a:t>10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Chi square</a:t>
            </a:r>
          </a:p>
        </p:txBody>
      </p:sp>
    </p:spTree>
    <p:extLst>
      <p:ext uri="{BB962C8B-B14F-4D97-AF65-F5344CB8AC3E}">
        <p14:creationId xmlns:p14="http://schemas.microsoft.com/office/powerpoint/2010/main" val="124395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0" indent="-280370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7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6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58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49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40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3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2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421715E-3053-42FA-A1A3-CA45572C97F0}" type="slidenum">
              <a:rPr lang="en-US" smtClean="0"/>
              <a:pPr eaLnBrk="1" hangingPunct="1">
                <a:defRPr/>
              </a:pPr>
              <a:t>11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Chi square</a:t>
            </a:r>
          </a:p>
        </p:txBody>
      </p:sp>
    </p:spTree>
    <p:extLst>
      <p:ext uri="{BB962C8B-B14F-4D97-AF65-F5344CB8AC3E}">
        <p14:creationId xmlns:p14="http://schemas.microsoft.com/office/powerpoint/2010/main" val="419750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0" indent="-280370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7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6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58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49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40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3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2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421715E-3053-42FA-A1A3-CA45572C97F0}" type="slidenum">
              <a:rPr lang="en-US" smtClean="0"/>
              <a:pPr eaLnBrk="1" hangingPunct="1">
                <a:defRPr/>
              </a:pPr>
              <a:t>12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Chi square</a:t>
            </a:r>
          </a:p>
        </p:txBody>
      </p:sp>
    </p:spTree>
    <p:extLst>
      <p:ext uri="{BB962C8B-B14F-4D97-AF65-F5344CB8AC3E}">
        <p14:creationId xmlns:p14="http://schemas.microsoft.com/office/powerpoint/2010/main" val="1634540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Especially</a:t>
            </a:r>
            <a:r>
              <a:rPr lang="en-US" baseline="0" dirty="0"/>
              <a:t> based on what we know about Medicaid – lower income, areas with less access, less choice of providers,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4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74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68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9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89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BECAUSE including commercial beneficiaries is likely</a:t>
            </a:r>
            <a:r>
              <a:rPr lang="en-US" baseline="0" dirty="0"/>
              <a:t> to produce more complete and accurate health surveillance than Medicaid claims alone</a:t>
            </a:r>
          </a:p>
          <a:p>
            <a:pPr eaLnBrk="1" hangingPunct="1"/>
            <a:r>
              <a:rPr lang="en-US" baseline="0" dirty="0"/>
              <a:t>ALSO included comparison to people without IDD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09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limited use data agreement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with state</a:t>
            </a:r>
          </a:p>
          <a:p>
            <a:pPr eaLnBrk="1" hangingPunct="1"/>
            <a:endParaRPr lang="en-US" sz="1200" kern="1200" baseline="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eaLnBrk="1" hangingPunct="1"/>
            <a:r>
              <a:rPr lang="en-US" sz="120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Note: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NH had not yet established managed care organizations, and the following waivers were active in the state: Home and Community Based Care for Acquired Brain Disorder (HCBC-ABD) and for Developmentally Disabled (HCBC-DD), Choices for Independence (CFI; formerly Home and Community Based Care for Elderly and Chronically Ill), and In-Home Supports (IHS).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89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limited use data agreement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with state</a:t>
            </a:r>
          </a:p>
          <a:p>
            <a:pPr eaLnBrk="1" hangingPunct="1"/>
            <a:endParaRPr lang="en-US" sz="1200" kern="1200" baseline="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eaLnBrk="1" hangingPunct="1"/>
            <a:r>
              <a:rPr lang="en-US" sz="120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Note: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NH had not yet established managed care organizations, and the following waivers were active in the state: Home and Community Based Care for Acquired Brain Disorder (HCBC-ABD) and for Developmentally Disabled (HCBC-DD), Choices for Independence (CFI; formerly Home and Community Based Care for Elderly and Chronically Ill), and In-Home Supports (IHS).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64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0" indent="-280370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7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6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58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49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40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3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2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421715E-3053-42FA-A1A3-CA45572C97F0}" type="slidenum">
              <a:rPr lang="en-US" smtClean="0"/>
              <a:pPr eaLnBrk="1" hangingPunct="1">
                <a:defRPr/>
              </a:pPr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sz="2000" kern="1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a.</a:t>
            </a:r>
            <a:r>
              <a:rPr lang="en-US" sz="2000" kern="1200" baseline="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2000" kern="1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Down syndrome, </a:t>
            </a:r>
            <a:r>
              <a:rPr lang="en-US" sz="2000" kern="12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Patau’s</a:t>
            </a:r>
            <a:r>
              <a:rPr lang="en-US" sz="2000" kern="1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syndrome, Edwards’ syndrome, cri-du-chat syndrome, </a:t>
            </a:r>
            <a:r>
              <a:rPr lang="en-US" sz="2000" kern="12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velo</a:t>
            </a:r>
            <a:r>
              <a:rPr lang="en-US" sz="2000" kern="1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-cardio-facial syndrome, other microdeletions,  other autosomal deletions, other conditions due to autosomal anomalies, multiple congenital anomalies, </a:t>
            </a:r>
            <a:r>
              <a:rPr lang="en-US" sz="2000" kern="12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Prader</a:t>
            </a:r>
            <a:r>
              <a:rPr lang="en-US" sz="2000" kern="1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-Willi syndrome, Fragile X syndrome, &amp; other specified congenital anomalies)</a:t>
            </a:r>
            <a:r>
              <a:rPr lang="en-US" sz="2000" kern="1200" baseline="30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</a:t>
            </a:r>
            <a:r>
              <a:rPr lang="en-US" sz="2000" kern="1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 </a:t>
            </a:r>
            <a:endParaRPr lang="en-US" sz="2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68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0" indent="-280370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7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6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58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49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40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3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2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421715E-3053-42FA-A1A3-CA45572C97F0}" type="slidenum">
              <a:rPr lang="en-US" smtClean="0"/>
              <a:pPr eaLnBrk="1" hangingPunct="1">
                <a:defRPr/>
              </a:pPr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Chi square</a:t>
            </a:r>
          </a:p>
        </p:txBody>
      </p:sp>
    </p:spTree>
    <p:extLst>
      <p:ext uri="{BB962C8B-B14F-4D97-AF65-F5344CB8AC3E}">
        <p14:creationId xmlns:p14="http://schemas.microsoft.com/office/powerpoint/2010/main" val="1541621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0" indent="-280370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7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6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58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49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40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3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2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421715E-3053-42FA-A1A3-CA45572C97F0}" type="slidenum">
              <a:rPr lang="en-US" smtClean="0"/>
              <a:pPr eaLnBrk="1" hangingPunct="1">
                <a:defRPr/>
              </a:pPr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 Test</a:t>
            </a:r>
          </a:p>
          <a:p>
            <a:pPr eaLnBrk="1" hangingPunct="1"/>
            <a:r>
              <a:rPr lang="en-US" dirty="0"/>
              <a:t>Prevalence</a:t>
            </a:r>
            <a:r>
              <a:rPr lang="en-US" baseline="0" dirty="0"/>
              <a:t> higher among Medicaid – but interesting that sample size increases by 80%</a:t>
            </a:r>
          </a:p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917021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0" indent="-280370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7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67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58" indent="-224295" defTabSz="91431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49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40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3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21" indent="-224295" defTabSz="9143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421715E-3053-42FA-A1A3-CA45572C97F0}" type="slidenum">
              <a:rPr lang="en-US" smtClean="0"/>
              <a:pPr eaLnBrk="1" hangingPunct="1">
                <a:defRPr/>
              </a:pPr>
              <a:t>9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24747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0B660-498D-42BD-91AE-00904B7AF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5572C-35BB-4B02-B37E-37CC56181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988BA-757D-40E6-A0BD-41E08C8E0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1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B420-C5F5-4EF3-B438-91EDCABF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3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75941-3660-4154-BA97-9ED7FD3E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747FE-C9EB-4A66-BA89-18553EA0E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1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E5DB-CAF2-4810-9D55-5FF39FC38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97A91-280D-4251-A28F-329E9B932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C57F0-3D4B-4C65-8E30-69263C160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762DF-21F7-4179-BDA2-8C47ECAC9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2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43CCB1A-5FAC-44C2-A958-39EC00897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5029200" y="0"/>
            <a:ext cx="312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4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imberly.phillips@unh.edu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1131887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Surveillance of People with IDD Using Medicaid and Commercial Claims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200" dirty="0">
                <a:latin typeface="Microsoft Sans Serif" pitchFamily="34" charset="0"/>
              </a:rPr>
              <a:t>Kimberly G. Phillips, PhD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200" dirty="0">
                <a:latin typeface="Microsoft Sans Serif" pitchFamily="34" charset="0"/>
              </a:rPr>
              <a:t>Project Director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sz="22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200" dirty="0">
                <a:latin typeface="Microsoft Sans Serif" pitchFamily="34" charset="0"/>
              </a:rPr>
              <a:t>University of New Hampshire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sz="2400" dirty="0">
              <a:latin typeface="Microsoft Sans Serif" pitchFamily="34" charset="0"/>
            </a:endParaRP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2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8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9811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latin typeface="Microsoft Sans Serif" pitchFamily="34" charset="0"/>
              </a:rPr>
              <a:t>Medicaid: IDD vs No-IDD</a:t>
            </a:r>
            <a:endParaRPr lang="en-US" sz="3200" b="1" dirty="0">
              <a:solidFill>
                <a:schemeClr val="tx1"/>
              </a:solidFill>
              <a:latin typeface="Microsoft Sans Serif" pitchFamily="34" charset="0"/>
            </a:endParaRPr>
          </a:p>
        </p:txBody>
      </p:sp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2863"/>
            <a:ext cx="571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17991519"/>
              </p:ext>
            </p:extLst>
          </p:nvPr>
        </p:nvGraphicFramePr>
        <p:xfrm>
          <a:off x="1066800" y="1397000"/>
          <a:ext cx="71628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6167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9811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latin typeface="Microsoft Sans Serif" pitchFamily="34" charset="0"/>
              </a:rPr>
              <a:t>Private: IDD vs No-IDD</a:t>
            </a:r>
            <a:endParaRPr lang="en-US" sz="3200" b="1" dirty="0">
              <a:solidFill>
                <a:schemeClr val="tx1"/>
              </a:solidFill>
              <a:latin typeface="Microsoft Sans Serif" pitchFamily="34" charset="0"/>
            </a:endParaRPr>
          </a:p>
        </p:txBody>
      </p:sp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2863"/>
            <a:ext cx="571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61720441"/>
              </p:ext>
            </p:extLst>
          </p:nvPr>
        </p:nvGraphicFramePr>
        <p:xfrm>
          <a:off x="1143000" y="1447800"/>
          <a:ext cx="71628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41642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9811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latin typeface="Microsoft Sans Serif" pitchFamily="34" charset="0"/>
              </a:rPr>
              <a:t>IDD: Medicaid vs Private</a:t>
            </a:r>
            <a:endParaRPr lang="en-US" sz="3200" b="1" dirty="0">
              <a:solidFill>
                <a:schemeClr val="tx1"/>
              </a:solidFill>
              <a:latin typeface="Microsoft Sans Serif" pitchFamily="34" charset="0"/>
            </a:endParaRPr>
          </a:p>
        </p:txBody>
      </p:sp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2863"/>
            <a:ext cx="571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95248953"/>
              </p:ext>
            </p:extLst>
          </p:nvPr>
        </p:nvGraphicFramePr>
        <p:xfrm>
          <a:off x="1066800" y="1397000"/>
          <a:ext cx="71628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08375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0050" y="1421606"/>
            <a:ext cx="8648700" cy="289718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Medicaid and private = improvement over Medicaid alone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200" dirty="0">
                <a:latin typeface="Microsoft Sans Serif" pitchFamily="34" charset="0"/>
              </a:rPr>
              <a:t>Compare and contrast the IDD population by insurance type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200" dirty="0">
                <a:latin typeface="Microsoft Sans Serif" pitchFamily="34" charset="0"/>
              </a:rPr>
              <a:t>More thorough examination across gender and age spectra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Differ in ways relevant to public health &amp; social services policy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Health care policy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200" dirty="0">
                <a:latin typeface="Microsoft Sans Serif" pitchFamily="34" charset="0"/>
              </a:rPr>
              <a:t>When including health care utilization and cost variables</a:t>
            </a: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Microsoft Sans Serif" pitchFamily="34" charset="0"/>
              </a:rPr>
              <a:t>Summary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13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2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36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0070" y="1676400"/>
            <a:ext cx="8648700" cy="289718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Claims data underrepresents population of people with IDD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No single variable to identify IDD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May miss milder impairments not yet diagnosed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Excludes uninsured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>
                <a:latin typeface="Microsoft Sans Serif" pitchFamily="34" charset="0"/>
              </a:rPr>
              <a:t>Missing </a:t>
            </a:r>
            <a:r>
              <a:rPr lang="en-US" sz="2800" dirty="0">
                <a:latin typeface="Microsoft Sans Serif" pitchFamily="34" charset="0"/>
              </a:rPr>
              <a:t>8 months of data in the study period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No reliable race/ethnicity data in NH</a:t>
            </a:r>
          </a:p>
          <a:p>
            <a:pPr eaLnBrk="1" hangingPunct="1">
              <a:spcBef>
                <a:spcPts val="1800"/>
              </a:spcBef>
            </a:pPr>
            <a:endParaRPr lang="en-US" sz="2800" b="1" dirty="0">
              <a:latin typeface="Microsoft Sans Serif" pitchFamily="34" charset="0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Microsoft Sans Serif" pitchFamily="34" charset="0"/>
              </a:rPr>
              <a:t>Limitations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14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2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62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601" y="1510506"/>
            <a:ext cx="8648700" cy="289718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Continued collaboration among 7 states funded by CDC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Intervention planned based on Medicaid data findings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In NH, continue to pull in private claims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Quality of care markers, utilization &amp; cost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Investigate health surveillance on other disability populations</a:t>
            </a:r>
          </a:p>
          <a:p>
            <a:pPr eaLnBrk="1" hangingPunct="1">
              <a:spcBef>
                <a:spcPts val="1800"/>
              </a:spcBef>
            </a:pPr>
            <a:endParaRPr lang="en-US" sz="2800" b="1" dirty="0">
              <a:latin typeface="Microsoft Sans Serif" pitchFamily="34" charset="0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Microsoft Sans Serif" pitchFamily="34" charset="0"/>
              </a:rPr>
              <a:t>Next Steps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15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2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41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648700" cy="2897188"/>
          </a:xfrm>
        </p:spPr>
        <p:txBody>
          <a:bodyPr/>
          <a:lstStyle/>
          <a:p>
            <a:pPr fontAlgn="ctr">
              <a:spcBef>
                <a:spcPts val="1200"/>
              </a:spcBef>
            </a:pPr>
            <a:endParaRPr lang="en-US" sz="2400" dirty="0">
              <a:latin typeface="Microsoft Sans Serif" pitchFamily="34" charset="0"/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800" dirty="0">
              <a:latin typeface="Microsoft Sans Serif" pitchFamily="34" charset="0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Microsoft Sans Serif" pitchFamily="34" charset="0"/>
              </a:rPr>
              <a:t>Contact Information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16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2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47650" y="2145506"/>
            <a:ext cx="8648700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en-US" sz="2800" kern="0" dirty="0"/>
              <a:t>Institute on Disability, University of New Hampshire</a:t>
            </a:r>
          </a:p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en-US" sz="2800" kern="0" dirty="0">
                <a:hlinkClick r:id="rId5"/>
              </a:rPr>
              <a:t>kimberly.phillips@unh.edu</a:t>
            </a:r>
            <a:r>
              <a:rPr lang="en-US" sz="2800" kern="0" dirty="0"/>
              <a:t> </a:t>
            </a:r>
          </a:p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en-US" sz="2800" kern="0" dirty="0"/>
              <a:t>603-862-4320 | Relay 711</a:t>
            </a:r>
          </a:p>
        </p:txBody>
      </p:sp>
    </p:spTree>
    <p:extLst>
      <p:ext uri="{BB962C8B-B14F-4D97-AF65-F5344CB8AC3E}">
        <p14:creationId xmlns:p14="http://schemas.microsoft.com/office/powerpoint/2010/main" val="134662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Microsoft Sans Serif" pitchFamily="34" charset="0"/>
              </a:rPr>
              <a:t>Acknowledgements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2</a:t>
            </a:fld>
            <a:endParaRPr lang="en-US" sz="120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2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pic>
        <p:nvPicPr>
          <p:cNvPr id="13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2920" y="1750218"/>
            <a:ext cx="8077200" cy="4221163"/>
          </a:xfrm>
        </p:spPr>
        <p:txBody>
          <a:bodyPr/>
          <a:lstStyle/>
          <a:p>
            <a:r>
              <a:rPr lang="en-US" sz="2800" dirty="0"/>
              <a:t>Supported by U.S. Centers for Disease Control and Prevention (CDC) grant numbers 1U01DD000917-01 and NU27DD000007-02-02</a:t>
            </a:r>
          </a:p>
          <a:p>
            <a:endParaRPr lang="en-US" sz="2800" dirty="0"/>
          </a:p>
          <a:p>
            <a:r>
              <a:rPr lang="en-US" sz="2800" dirty="0"/>
              <a:t>Phillips, Reichard, &amp; </a:t>
            </a:r>
            <a:r>
              <a:rPr lang="en-US" sz="2800" dirty="0" err="1"/>
              <a:t>Houtenville</a:t>
            </a:r>
            <a:r>
              <a:rPr lang="en-US" sz="2800" dirty="0"/>
              <a:t> (manuscript under review)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5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5130" y="1510506"/>
            <a:ext cx="8648700" cy="289718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Improve health surveillance for people with intellectual and developmental disabilities (IDD) (</a:t>
            </a:r>
            <a:r>
              <a:rPr lang="en-US" sz="2800" dirty="0" err="1">
                <a:latin typeface="Microsoft Sans Serif" pitchFamily="34" charset="0"/>
              </a:rPr>
              <a:t>Krahn</a:t>
            </a:r>
            <a:r>
              <a:rPr lang="en-US" sz="2800" dirty="0">
                <a:latin typeface="Microsoft Sans Serif" pitchFamily="34" charset="0"/>
              </a:rPr>
              <a:t> et al., 2010)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Replicate algorithm to identify people with IDD using ICD-9 diagnosis codes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developed by 5 states, in cooperation with CDC (McDermott et al., in press)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Extend findings by including private claims</a:t>
            </a:r>
          </a:p>
          <a:p>
            <a:pPr eaLnBrk="1" hangingPunct="1">
              <a:spcBef>
                <a:spcPts val="1800"/>
              </a:spcBef>
            </a:pPr>
            <a:endParaRPr lang="en-US" sz="2400" dirty="0">
              <a:latin typeface="Microsoft Sans Serif" pitchFamily="34" charset="0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Microsoft Sans Serif" pitchFamily="34" charset="0"/>
              </a:rPr>
              <a:t>Purpose of the Study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3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2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6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897" y="1510506"/>
            <a:ext cx="8648700" cy="289718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New Hampshire (NH) All-Payer Claims Data files 2010-2014</a:t>
            </a: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Medicaid-only vs Any-private group: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0 to 64 &amp; eligibility 11/12 months of calendar year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No Medicare</a:t>
            </a:r>
            <a:endParaRPr lang="en-US" sz="2800" dirty="0">
              <a:latin typeface="Microsoft Sans Serif" pitchFamily="34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sz="2800" dirty="0">
                <a:latin typeface="Microsoft Sans Serif" pitchFamily="34" charset="0"/>
              </a:rPr>
              <a:t>IDD diagnostic criteria: 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At least 1 inpatient or 2 outpatient visits (at least 30 days apart) with an IDD code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Mutually exclusive algorithm</a:t>
            </a:r>
          </a:p>
          <a:p>
            <a:pPr lvl="1"/>
            <a:endParaRPr lang="en-US" sz="2400" dirty="0"/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Microsoft Sans Serif" pitchFamily="34" charset="0"/>
              </a:rPr>
              <a:t>Data &amp; Methods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4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2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Microsoft Sans Serif" pitchFamily="34" charset="0"/>
              </a:rPr>
              <a:t>Sample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5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2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1070629221"/>
              </p:ext>
            </p:extLst>
          </p:nvPr>
        </p:nvGraphicFramePr>
        <p:xfrm>
          <a:off x="2325872" y="2527300"/>
          <a:ext cx="4800600" cy="349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57500" y="1561919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76% of NH Population under 65 in 2010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79643" y="29261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Medicaid-only n = 113,287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5412" y="2741433"/>
            <a:ext cx="191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1800"/>
              </a:spcBef>
            </a:pPr>
            <a:r>
              <a:rPr lang="en-US" sz="2400" dirty="0">
                <a:latin typeface="Microsoft Sans Serif" pitchFamily="34" charset="0"/>
              </a:rPr>
              <a:t>Any private insurance   n = 748,033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590800" y="3239745"/>
            <a:ext cx="800100" cy="341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943600" y="3239745"/>
            <a:ext cx="536044" cy="1706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9811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latin typeface="Microsoft Sans Serif" pitchFamily="34" charset="0"/>
              </a:rPr>
              <a:t>IDD Conditions &amp; </a:t>
            </a:r>
            <a:br>
              <a:rPr lang="en-US" sz="3200" b="1" dirty="0">
                <a:latin typeface="Microsoft Sans Serif" pitchFamily="34" charset="0"/>
              </a:rPr>
            </a:br>
            <a:r>
              <a:rPr lang="en-US" sz="3200" b="1" dirty="0">
                <a:latin typeface="Microsoft Sans Serif" pitchFamily="34" charset="0"/>
              </a:rPr>
              <a:t>Mutually Exclusive Hierarchy</a:t>
            </a:r>
            <a:endParaRPr lang="en-US" sz="3200" b="1" dirty="0">
              <a:solidFill>
                <a:schemeClr val="tx1"/>
              </a:solidFill>
              <a:latin typeface="Microsoft Sans Serif" pitchFamily="34" charset="0"/>
            </a:endParaRPr>
          </a:p>
        </p:txBody>
      </p:sp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2863"/>
            <a:ext cx="571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20609"/>
              </p:ext>
            </p:extLst>
          </p:nvPr>
        </p:nvGraphicFramePr>
        <p:xfrm>
          <a:off x="685800" y="2074331"/>
          <a:ext cx="7810500" cy="34258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83811613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125634445"/>
                    </a:ext>
                  </a:extLst>
                </a:gridCol>
              </a:tblGrid>
              <a:tr h="80405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Chromosomal anomalies, autosomal deletion syndromes, and other congenital </a:t>
                      </a:r>
                      <a:r>
                        <a:rPr lang="en-US" sz="2400" b="0" dirty="0" err="1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anomalies</a:t>
                      </a:r>
                      <a:r>
                        <a:rPr lang="en-US" sz="2400" kern="1200" baseline="30000" dirty="0" err="1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</a:t>
                      </a:r>
                      <a:r>
                        <a:rPr lang="en-US" sz="2400" b="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 </a:t>
                      </a:r>
                      <a:r>
                        <a:rPr lang="en-US" sz="24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30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Cerebral Palsy</a:t>
                      </a:r>
                    </a:p>
                  </a:txBody>
                  <a:tcPr marL="0" marR="0" marT="0" marB="0">
                    <a:solidFill>
                      <a:srgbClr val="FBE2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FBE2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635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Pervasive Developmental Disorders</a:t>
                      </a:r>
                      <a:r>
                        <a:rPr lang="en-US" sz="2400" baseline="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/ Autism</a:t>
                      </a:r>
                      <a:endParaRPr lang="en-US" sz="24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BE2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FBE2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Mild intellectual disabilities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846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Moderate, severe, or profound intellectual disabilities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828413"/>
                  </a:ext>
                </a:extLst>
              </a:tr>
              <a:tr h="449707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Unspecified intellectual disabilities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922214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5943600"/>
            <a:ext cx="762000" cy="533400"/>
          </a:xfrm>
          <a:prstGeom prst="rect">
            <a:avLst/>
          </a:prstGeom>
          <a:solidFill>
            <a:srgbClr val="FBE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5887134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Research team additions to CMS Chronic Conditions Warehouse</a:t>
            </a:r>
          </a:p>
        </p:txBody>
      </p:sp>
    </p:spTree>
    <p:extLst>
      <p:ext uri="{BB962C8B-B14F-4D97-AF65-F5344CB8AC3E}">
        <p14:creationId xmlns:p14="http://schemas.microsoft.com/office/powerpoint/2010/main" val="395066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9811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latin typeface="Microsoft Sans Serif" pitchFamily="34" charset="0"/>
              </a:rPr>
              <a:t>Demographics: Medicaid vs Private</a:t>
            </a:r>
            <a:endParaRPr lang="en-US" sz="3200" b="1" dirty="0">
              <a:solidFill>
                <a:schemeClr val="tx1"/>
              </a:solidFill>
              <a:latin typeface="Microsoft Sans Serif" pitchFamily="34" charset="0"/>
            </a:endParaRPr>
          </a:p>
        </p:txBody>
      </p:sp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2863"/>
            <a:ext cx="571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85887084"/>
              </p:ext>
            </p:extLst>
          </p:nvPr>
        </p:nvGraphicFramePr>
        <p:xfrm>
          <a:off x="1066800" y="1397000"/>
          <a:ext cx="71628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85968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9811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latin typeface="Microsoft Sans Serif" pitchFamily="34" charset="0"/>
              </a:rPr>
              <a:t>IDD Prevalence: Medicaid vs Private</a:t>
            </a:r>
            <a:endParaRPr lang="en-US" sz="3200" b="1" dirty="0">
              <a:solidFill>
                <a:schemeClr val="tx1"/>
              </a:solidFill>
              <a:latin typeface="Microsoft Sans Serif" pitchFamily="34" charset="0"/>
            </a:endParaRPr>
          </a:p>
        </p:txBody>
      </p:sp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2863"/>
            <a:ext cx="571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2476"/>
              </p:ext>
            </p:extLst>
          </p:nvPr>
        </p:nvGraphicFramePr>
        <p:xfrm>
          <a:off x="914400" y="1522694"/>
          <a:ext cx="7472886" cy="484788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90962">
                  <a:extLst>
                    <a:ext uri="{9D8B030D-6E8A-4147-A177-3AD203B41FA5}">
                      <a16:colId xmlns:a16="http://schemas.microsoft.com/office/drawing/2014/main" val="1459460651"/>
                    </a:ext>
                  </a:extLst>
                </a:gridCol>
                <a:gridCol w="2490962">
                  <a:extLst>
                    <a:ext uri="{9D8B030D-6E8A-4147-A177-3AD203B41FA5}">
                      <a16:colId xmlns:a16="http://schemas.microsoft.com/office/drawing/2014/main" val="4210950502"/>
                    </a:ext>
                  </a:extLst>
                </a:gridCol>
                <a:gridCol w="2490962">
                  <a:extLst>
                    <a:ext uri="{9D8B030D-6E8A-4147-A177-3AD203B41FA5}">
                      <a16:colId xmlns:a16="http://schemas.microsoft.com/office/drawing/2014/main" val="28475471"/>
                    </a:ext>
                  </a:extLst>
                </a:gridCol>
              </a:tblGrid>
              <a:tr h="80798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Medicaid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Private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3936397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Any</a:t>
                      </a:r>
                      <a:r>
                        <a:rPr lang="en-US" sz="2400" baseline="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IDD</a:t>
                      </a:r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rgbClr val="F2B70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4,918 (4.3%)</a:t>
                      </a:r>
                    </a:p>
                  </a:txBody>
                  <a:tcPr anchor="ctr">
                    <a:solidFill>
                      <a:srgbClr val="F2B70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3,910 (0.5%)</a:t>
                      </a:r>
                    </a:p>
                  </a:txBody>
                  <a:tcPr anchor="ctr">
                    <a:solidFill>
                      <a:srgbClr val="F2B709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193942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vl="0" algn="ctr"/>
                      <a:endParaRPr lang="en-US" sz="22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3814630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vl="0" algn="ctr"/>
                      <a:endParaRPr lang="en-US" sz="22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9144666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vl="0" algn="ctr"/>
                      <a:endParaRPr lang="en-US" sz="22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584470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vl="0" algn="ctr"/>
                      <a:endParaRPr lang="en-US" sz="22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462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75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9811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latin typeface="Microsoft Sans Serif" pitchFamily="34" charset="0"/>
              </a:rPr>
              <a:t>IDD Type: Medicaid vs Private</a:t>
            </a:r>
            <a:endParaRPr lang="en-US" sz="3200" b="1" dirty="0">
              <a:solidFill>
                <a:schemeClr val="tx1"/>
              </a:solidFill>
              <a:latin typeface="Microsoft Sans Serif" pitchFamily="34" charset="0"/>
            </a:endParaRPr>
          </a:p>
        </p:txBody>
      </p:sp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 rot="-5400000">
            <a:off x="-1790700" y="2095500"/>
            <a:ext cx="3886200" cy="3048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2863"/>
            <a:ext cx="571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 flipV="1">
            <a:off x="0" y="4191000"/>
            <a:ext cx="301625" cy="990600"/>
          </a:xfrm>
          <a:prstGeom prst="triangle">
            <a:avLst>
              <a:gd name="adj" fmla="val 0"/>
            </a:avLst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93596"/>
              </p:ext>
            </p:extLst>
          </p:nvPr>
        </p:nvGraphicFramePr>
        <p:xfrm>
          <a:off x="914400" y="1447800"/>
          <a:ext cx="7472886" cy="484788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90962">
                  <a:extLst>
                    <a:ext uri="{9D8B030D-6E8A-4147-A177-3AD203B41FA5}">
                      <a16:colId xmlns:a16="http://schemas.microsoft.com/office/drawing/2014/main" val="1459460651"/>
                    </a:ext>
                  </a:extLst>
                </a:gridCol>
                <a:gridCol w="2490962">
                  <a:extLst>
                    <a:ext uri="{9D8B030D-6E8A-4147-A177-3AD203B41FA5}">
                      <a16:colId xmlns:a16="http://schemas.microsoft.com/office/drawing/2014/main" val="4210950502"/>
                    </a:ext>
                  </a:extLst>
                </a:gridCol>
                <a:gridCol w="2490962">
                  <a:extLst>
                    <a:ext uri="{9D8B030D-6E8A-4147-A177-3AD203B41FA5}">
                      <a16:colId xmlns:a16="http://schemas.microsoft.com/office/drawing/2014/main" val="28475471"/>
                    </a:ext>
                  </a:extLst>
                </a:gridCol>
              </a:tblGrid>
              <a:tr h="80798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Medicaid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Private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3936397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Any</a:t>
                      </a:r>
                      <a:r>
                        <a:rPr lang="en-US" sz="2400" baseline="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IDD</a:t>
                      </a:r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4,918 (4.3%)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3,910 (0.5%)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193942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Cerebral Palsy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en-US" sz="2200" i="1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</a:t>
                      </a:r>
                      <a:r>
                        <a:rPr lang="en-US" sz="2200" i="1" kern="1200" baseline="-250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(8,826)</a:t>
                      </a:r>
                      <a:r>
                        <a:rPr lang="en-US" sz="2200" kern="1200" baseline="-250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= 4.28</a:t>
                      </a:r>
                      <a:endParaRPr lang="en-US" sz="22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3814630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Down Syndrome</a:t>
                      </a:r>
                    </a:p>
                  </a:txBody>
                  <a:tcPr anchor="ctr">
                    <a:solidFill>
                      <a:srgbClr val="FBE29B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en-US" sz="2200" i="1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</a:t>
                      </a:r>
                      <a:r>
                        <a:rPr lang="en-US" sz="2200" i="1" kern="1200" baseline="-250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(8,826)</a:t>
                      </a:r>
                      <a:r>
                        <a:rPr lang="en-US" sz="2200" kern="1200" baseline="-250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= -8.52</a:t>
                      </a:r>
                      <a:endParaRPr lang="en-US" sz="22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rgbClr val="FBE2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9144666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Autism</a:t>
                      </a:r>
                      <a:r>
                        <a:rPr lang="en-US" sz="2400" baseline="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/ PDD</a:t>
                      </a:r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rgbClr val="FBE29B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en-US" sz="2200" i="1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</a:t>
                      </a:r>
                      <a:r>
                        <a:rPr lang="en-US" sz="2200" i="1" kern="1200" baseline="-250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(8,826)</a:t>
                      </a:r>
                      <a:r>
                        <a:rPr lang="en-US" sz="2200" kern="1200" baseline="-250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= -16.74</a:t>
                      </a:r>
                      <a:endParaRPr lang="en-US" sz="22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rgbClr val="FBE2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584470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Non-specific</a:t>
                      </a:r>
                      <a:r>
                        <a:rPr lang="en-US" sz="2400" baseline="0" dirty="0">
                          <a:solidFill>
                            <a:schemeClr val="accent4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IDD</a:t>
                      </a:r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en-US" sz="2200" i="1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</a:t>
                      </a:r>
                      <a:r>
                        <a:rPr lang="en-US" sz="2200" i="1" kern="1200" baseline="-250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(8,826)</a:t>
                      </a:r>
                      <a:r>
                        <a:rPr lang="en-US" sz="2200" kern="1200" baseline="-250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= 29.37</a:t>
                      </a:r>
                      <a:endParaRPr lang="en-US" sz="22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462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7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perimental3">
  <a:themeElements>
    <a:clrScheme name="experimental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perimental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xperimental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2254f5-de69-40f5-a0e2-2f56cfee0758">
      <Terms xmlns="http://schemas.microsoft.com/office/infopath/2007/PartnerControls"/>
    </lcf76f155ced4ddcb4097134ff3c332f>
    <TaxCatchAll xmlns="44c59a53-fe6e-4c04-8d64-94c15d2c850d" xsi:nil="true"/>
  </documentManagement>
</p:properties>
</file>

<file path=customXml/itemProps1.xml><?xml version="1.0" encoding="utf-8"?>
<ds:datastoreItem xmlns:ds="http://schemas.openxmlformats.org/officeDocument/2006/customXml" ds:itemID="{C7A1EFA4-5C16-4519-8588-6E5A2D5B4354}"/>
</file>

<file path=customXml/itemProps2.xml><?xml version="1.0" encoding="utf-8"?>
<ds:datastoreItem xmlns:ds="http://schemas.openxmlformats.org/officeDocument/2006/customXml" ds:itemID="{98833116-E969-4B7C-B148-702D4DAFC976}"/>
</file>

<file path=customXml/itemProps3.xml><?xml version="1.0" encoding="utf-8"?>
<ds:datastoreItem xmlns:ds="http://schemas.openxmlformats.org/officeDocument/2006/customXml" ds:itemID="{CC1D09FB-4967-4668-B426-4C93C3833C57}"/>
</file>

<file path=docProps/app.xml><?xml version="1.0" encoding="utf-8"?>
<Properties xmlns="http://schemas.openxmlformats.org/officeDocument/2006/extended-properties" xmlns:vt="http://schemas.openxmlformats.org/officeDocument/2006/docPropsVTypes">
  <TotalTime>12491</TotalTime>
  <Words>712</Words>
  <Application>Microsoft Office PowerPoint</Application>
  <PresentationFormat>On-screen Show (4:3)</PresentationFormat>
  <Paragraphs>129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Microsoft Sans Serif</vt:lpstr>
      <vt:lpstr>experimental3</vt:lpstr>
      <vt:lpstr>Surveillance of People with IDD Using Medicaid and Commercial Claims</vt:lpstr>
      <vt:lpstr>Acknowledgements</vt:lpstr>
      <vt:lpstr>Purpose of the Study</vt:lpstr>
      <vt:lpstr>Data &amp; Methods</vt:lpstr>
      <vt:lpstr>Sample</vt:lpstr>
      <vt:lpstr>IDD Conditions &amp;  Mutually Exclusive Hierarchy</vt:lpstr>
      <vt:lpstr>Demographics: Medicaid vs Private</vt:lpstr>
      <vt:lpstr>IDD Prevalence: Medicaid vs Private</vt:lpstr>
      <vt:lpstr>IDD Type: Medicaid vs Private</vt:lpstr>
      <vt:lpstr>Medicaid: IDD vs No-IDD</vt:lpstr>
      <vt:lpstr>Private: IDD vs No-IDD</vt:lpstr>
      <vt:lpstr>IDD: Medicaid vs Private</vt:lpstr>
      <vt:lpstr>Summary</vt:lpstr>
      <vt:lpstr>Limitations</vt:lpstr>
      <vt:lpstr>Next Steps</vt:lpstr>
      <vt:lpstr>Contact Information</vt:lpstr>
    </vt:vector>
  </TitlesOfParts>
  <Company>New Editions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Houtenville</dc:creator>
  <cp:lastModifiedBy>Volle, Karen</cp:lastModifiedBy>
  <cp:revision>586</cp:revision>
  <cp:lastPrinted>2013-02-22T18:10:19Z</cp:lastPrinted>
  <dcterms:created xsi:type="dcterms:W3CDTF">2008-09-30T16:04:58Z</dcterms:created>
  <dcterms:modified xsi:type="dcterms:W3CDTF">2018-02-08T13:52:29Z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0x010100DA6035985C436640B305F1B268648FB9</vt:lpwstr>
  </property>
</Properties>
</file>