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s/slide16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notesSlides/notesSlide12.xml" ContentType="application/vnd.openxmlformats-officedocument.presentationml.notesSlide+xml"/>
  <Override PartName="/ppt/notesSlides/notesSlide1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6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Masters/notesMaster1.xml" ContentType="application/vnd.openxmlformats-officedocument.presentationml.notesMaster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olors1.xml" ContentType="application/vnd.ms-office.chartcolorstyle+xml"/>
  <Override PartName="/ppt/charts/style1.xml" ContentType="application/vnd.ms-office.chartstyle+xml"/>
  <Override PartName="/ppt/charts/chart1.xml" ContentType="application/vnd.openxmlformats-officedocument.drawingml.char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charts/style3.xml" ContentType="application/vnd.ms-office.chartstyle+xml"/>
  <Override PartName="/ppt/charts/chart3.xml" ContentType="application/vnd.openxmlformats-officedocument.drawingml.chart+xml"/>
  <Override PartName="/ppt/charts/colors5.xml" ContentType="application/vnd.ms-office.chartcolorstyle+xml"/>
  <Override PartName="/ppt/handoutMasters/handoutMaster1.xml" ContentType="application/vnd.openxmlformats-officedocument.presentationml.handoutMaster+xml"/>
  <Override PartName="/ppt/charts/chart5.xml" ContentType="application/vnd.openxmlformats-officedocument.drawingml.chart+xml"/>
  <Override PartName="/ppt/charts/style5.xml" ContentType="application/vnd.ms-office.chartstyle+xml"/>
  <Override PartName="/ppt/charts/colors4.xml" ContentType="application/vnd.ms-office.chartcolor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403" r:id="rId2"/>
    <p:sldId id="366" r:id="rId3"/>
    <p:sldId id="405" r:id="rId4"/>
    <p:sldId id="436" r:id="rId5"/>
    <p:sldId id="438" r:id="rId6"/>
    <p:sldId id="425" r:id="rId7"/>
    <p:sldId id="426" r:id="rId8"/>
    <p:sldId id="439" r:id="rId9"/>
    <p:sldId id="440" r:id="rId10"/>
    <p:sldId id="441" r:id="rId11"/>
    <p:sldId id="442" r:id="rId12"/>
    <p:sldId id="443" r:id="rId13"/>
    <p:sldId id="325" r:id="rId14"/>
    <p:sldId id="423" r:id="rId15"/>
    <p:sldId id="444" r:id="rId16"/>
    <p:sldId id="418" r:id="rId1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B709"/>
    <a:srgbClr val="FBE29B"/>
    <a:srgbClr val="F2990C"/>
    <a:srgbClr val="F28F0D"/>
    <a:srgbClr val="000080"/>
    <a:srgbClr val="F2CB07"/>
    <a:srgbClr val="F2C108"/>
    <a:srgbClr val="F2A30B"/>
    <a:srgbClr val="0B44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2" autoAdjust="0"/>
    <p:restoredTop sz="86820" autoAdjust="0"/>
  </p:normalViewPr>
  <p:slideViewPr>
    <p:cSldViewPr>
      <p:cViewPr varScale="1">
        <p:scale>
          <a:sx n="73" d="100"/>
          <a:sy n="73" d="100"/>
        </p:scale>
        <p:origin x="77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02"/>
    </p:cViewPr>
  </p:sorterViewPr>
  <p:notesViewPr>
    <p:cSldViewPr>
      <p:cViewPr>
        <p:scale>
          <a:sx n="100" d="100"/>
          <a:sy n="100" d="100"/>
        </p:scale>
        <p:origin x="-864" y="1229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F2B709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C04-4A3C-937D-9251985173D2}"/>
              </c:ext>
            </c:extLst>
          </c:dPt>
          <c:dPt>
            <c:idx val="1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8C04-4A3C-937D-9251985173D2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C04-4A3C-937D-9251985173D2}"/>
              </c:ext>
            </c:extLst>
          </c:dPt>
          <c:cat>
            <c:strRef>
              <c:f>Sheet1!$A$2:$A$4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271995</c:v>
                </c:pt>
                <c:pt idx="1">
                  <c:v>113287</c:v>
                </c:pt>
                <c:pt idx="2">
                  <c:v>748033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04-4A3C-937D-9251985173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Medicaid</c:v>
                </c:pt>
              </c:strCache>
            </c:strRef>
          </c:tx>
          <c:spPr>
            <a:solidFill>
              <a:srgbClr val="F2B70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icrosoft Sans Serif" panose="020B0604020202020204" pitchFamily="34" charset="0"/>
                    <a:ea typeface="Microsoft Sans Serif" panose="020B0604020202020204" pitchFamily="34" charset="0"/>
                    <a:cs typeface="Microsoft Sans Serif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Female</c:v>
                </c:pt>
                <c:pt idx="1">
                  <c:v>Child (0-17)</c:v>
                </c:pt>
                <c:pt idx="2">
                  <c:v>Rural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54</c:v>
                </c:pt>
                <c:pt idx="1">
                  <c:v>65</c:v>
                </c:pt>
                <c:pt idx="2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07-4A6C-BA54-75259C831EF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Private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icrosoft Sans Serif" panose="020B0604020202020204" pitchFamily="34" charset="0"/>
                    <a:ea typeface="Microsoft Sans Serif" panose="020B0604020202020204" pitchFamily="34" charset="0"/>
                    <a:cs typeface="Microsoft Sans Serif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Female</c:v>
                </c:pt>
                <c:pt idx="1">
                  <c:v>Child (0-17)</c:v>
                </c:pt>
                <c:pt idx="2">
                  <c:v>Rural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52</c:v>
                </c:pt>
                <c:pt idx="1">
                  <c:v>23</c:v>
                </c:pt>
                <c:pt idx="2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07-4A6C-BA54-75259C831E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4"/>
        <c:overlap val="-5"/>
        <c:axId val="599184744"/>
        <c:axId val="599185072"/>
      </c:barChart>
      <c:catAx>
        <c:axId val="599184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endParaRPr lang="en-US"/>
          </a:p>
        </c:txPr>
        <c:crossAx val="599185072"/>
        <c:crosses val="autoZero"/>
        <c:auto val="1"/>
        <c:lblAlgn val="ctr"/>
        <c:lblOffset val="100"/>
        <c:noMultiLvlLbl val="0"/>
      </c:catAx>
      <c:valAx>
        <c:axId val="599185072"/>
        <c:scaling>
          <c:orientation val="minMax"/>
          <c:max val="75"/>
          <c:min val="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endParaRPr lang="en-US"/>
          </a:p>
        </c:txPr>
        <c:crossAx val="599184744"/>
        <c:crosses val="autoZero"/>
        <c:crossBetween val="between"/>
        <c:majorUnit val="15"/>
      </c:valAx>
      <c:spPr>
        <a:noFill/>
        <a:ln w="0">
          <a:noFill/>
        </a:ln>
        <a:effectLst/>
      </c:spPr>
    </c:plotArea>
    <c:legend>
      <c:legendPos val="b"/>
      <c:layout>
        <c:manualLayout>
          <c:xMode val="edge"/>
          <c:yMode val="edge"/>
          <c:x val="0.56810919231686952"/>
          <c:y val="1.4178824093688765E-2"/>
          <c:w val="0.39020690232869826"/>
          <c:h val="6.99840968154842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IDD</c:v>
                </c:pt>
              </c:strCache>
            </c:strRef>
          </c:tx>
          <c:spPr>
            <a:solidFill>
              <a:schemeClr val="accent1">
                <a:lumMod val="9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icrosoft Sans Serif" panose="020B0604020202020204" pitchFamily="34" charset="0"/>
                    <a:ea typeface="Microsoft Sans Serif" panose="020B0604020202020204" pitchFamily="34" charset="0"/>
                    <a:cs typeface="Microsoft Sans Serif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Male</c:v>
                </c:pt>
                <c:pt idx="1">
                  <c:v>Adult (18-64)</c:v>
                </c:pt>
                <c:pt idx="2">
                  <c:v>Rural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62</c:v>
                </c:pt>
                <c:pt idx="1">
                  <c:v>51</c:v>
                </c:pt>
                <c:pt idx="2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07-4A6C-BA54-75259C831EF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 IDD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icrosoft Sans Serif" panose="020B0604020202020204" pitchFamily="34" charset="0"/>
                    <a:ea typeface="Microsoft Sans Serif" panose="020B0604020202020204" pitchFamily="34" charset="0"/>
                    <a:cs typeface="Microsoft Sans Serif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Male</c:v>
                </c:pt>
                <c:pt idx="1">
                  <c:v>Adult (18-64)</c:v>
                </c:pt>
                <c:pt idx="2">
                  <c:v>Rural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45</c:v>
                </c:pt>
                <c:pt idx="1">
                  <c:v>34</c:v>
                </c:pt>
                <c:pt idx="2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07-4A6C-BA54-75259C831E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4"/>
        <c:overlap val="-5"/>
        <c:axId val="599184744"/>
        <c:axId val="599185072"/>
      </c:barChart>
      <c:catAx>
        <c:axId val="599184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endParaRPr lang="en-US"/>
          </a:p>
        </c:txPr>
        <c:crossAx val="599185072"/>
        <c:crosses val="autoZero"/>
        <c:auto val="1"/>
        <c:lblAlgn val="ctr"/>
        <c:lblOffset val="100"/>
        <c:noMultiLvlLbl val="0"/>
      </c:catAx>
      <c:valAx>
        <c:axId val="599185072"/>
        <c:scaling>
          <c:orientation val="minMax"/>
          <c:max val="75"/>
          <c:min val="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endParaRPr lang="en-US"/>
          </a:p>
        </c:txPr>
        <c:crossAx val="599184744"/>
        <c:crosses val="autoZero"/>
        <c:crossBetween val="between"/>
        <c:majorUnit val="15"/>
      </c:valAx>
      <c:spPr>
        <a:noFill/>
        <a:ln w="0">
          <a:noFill/>
        </a:ln>
        <a:effectLst/>
      </c:spPr>
    </c:plotArea>
    <c:legend>
      <c:legendPos val="b"/>
      <c:layout>
        <c:manualLayout>
          <c:xMode val="edge"/>
          <c:yMode val="edge"/>
          <c:x val="0.56810919231686952"/>
          <c:y val="1.4178824093688765E-2"/>
          <c:w val="0.2989942480594181"/>
          <c:h val="6.99840968154842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3079242754230195E-2"/>
          <c:y val="9.4384236453201986E-2"/>
          <c:w val="0.89855196291952866"/>
          <c:h val="0.772988247158760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IDD</c:v>
                </c:pt>
              </c:strCache>
            </c:strRef>
          </c:tx>
          <c:spPr>
            <a:solidFill>
              <a:schemeClr val="accent1">
                <a:lumMod val="9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icrosoft Sans Serif" panose="020B0604020202020204" pitchFamily="34" charset="0"/>
                    <a:ea typeface="Microsoft Sans Serif" panose="020B0604020202020204" pitchFamily="34" charset="0"/>
                    <a:cs typeface="Microsoft Sans Serif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Male</c:v>
                </c:pt>
                <c:pt idx="1">
                  <c:v>Child (0-17)</c:v>
                </c:pt>
                <c:pt idx="2">
                  <c:v>Urban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66</c:v>
                </c:pt>
                <c:pt idx="1">
                  <c:v>66</c:v>
                </c:pt>
                <c:pt idx="2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07-4A6C-BA54-75259C831EF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 IDD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icrosoft Sans Serif" panose="020B0604020202020204" pitchFamily="34" charset="0"/>
                    <a:ea typeface="Microsoft Sans Serif" panose="020B0604020202020204" pitchFamily="34" charset="0"/>
                    <a:cs typeface="Microsoft Sans Serif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Male</c:v>
                </c:pt>
                <c:pt idx="1">
                  <c:v>Child (0-17)</c:v>
                </c:pt>
                <c:pt idx="2">
                  <c:v>Urban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48</c:v>
                </c:pt>
                <c:pt idx="1">
                  <c:v>23</c:v>
                </c:pt>
                <c:pt idx="2">
                  <c:v>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07-4A6C-BA54-75259C831E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4"/>
        <c:overlap val="-5"/>
        <c:axId val="599184744"/>
        <c:axId val="599185072"/>
      </c:barChart>
      <c:catAx>
        <c:axId val="599184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endParaRPr lang="en-US"/>
          </a:p>
        </c:txPr>
        <c:crossAx val="599185072"/>
        <c:crosses val="autoZero"/>
        <c:auto val="1"/>
        <c:lblAlgn val="ctr"/>
        <c:lblOffset val="100"/>
        <c:noMultiLvlLbl val="0"/>
      </c:catAx>
      <c:valAx>
        <c:axId val="599185072"/>
        <c:scaling>
          <c:orientation val="minMax"/>
          <c:max val="75"/>
          <c:min val="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endParaRPr lang="en-US"/>
          </a:p>
        </c:txPr>
        <c:crossAx val="599184744"/>
        <c:crosses val="autoZero"/>
        <c:crossBetween val="between"/>
        <c:majorUnit val="15"/>
      </c:valAx>
      <c:spPr>
        <a:noFill/>
        <a:ln w="0">
          <a:noFill/>
        </a:ln>
        <a:effectLst/>
      </c:spPr>
    </c:plotArea>
    <c:legend>
      <c:legendPos val="b"/>
      <c:layout>
        <c:manualLayout>
          <c:xMode val="edge"/>
          <c:yMode val="edge"/>
          <c:x val="0.6266198972468866"/>
          <c:y val="4.3266358946510994E-3"/>
          <c:w val="0.2989942480594181"/>
          <c:h val="6.99840968154842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Medicaid</c:v>
                </c:pt>
              </c:strCache>
            </c:strRef>
          </c:tx>
          <c:spPr>
            <a:solidFill>
              <a:srgbClr val="F2B70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icrosoft Sans Serif" panose="020B0604020202020204" pitchFamily="34" charset="0"/>
                    <a:ea typeface="Microsoft Sans Serif" panose="020B0604020202020204" pitchFamily="34" charset="0"/>
                    <a:cs typeface="Microsoft Sans Serif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Female</c:v>
                </c:pt>
                <c:pt idx="1">
                  <c:v>Adult (0-17)</c:v>
                </c:pt>
                <c:pt idx="2">
                  <c:v>Rural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38</c:v>
                </c:pt>
                <c:pt idx="1">
                  <c:v>51</c:v>
                </c:pt>
                <c:pt idx="2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07-4A6C-BA54-75259C831EF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Private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icrosoft Sans Serif" panose="020B0604020202020204" pitchFamily="34" charset="0"/>
                    <a:ea typeface="Microsoft Sans Serif" panose="020B0604020202020204" pitchFamily="34" charset="0"/>
                    <a:cs typeface="Microsoft Sans Serif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Female</c:v>
                </c:pt>
                <c:pt idx="1">
                  <c:v>Adult (0-17)</c:v>
                </c:pt>
                <c:pt idx="2">
                  <c:v>Rural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34</c:v>
                </c:pt>
                <c:pt idx="1">
                  <c:v>34</c:v>
                </c:pt>
                <c:pt idx="2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07-4A6C-BA54-75259C831E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4"/>
        <c:overlap val="-5"/>
        <c:axId val="599184744"/>
        <c:axId val="599185072"/>
      </c:barChart>
      <c:catAx>
        <c:axId val="599184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endParaRPr lang="en-US"/>
          </a:p>
        </c:txPr>
        <c:crossAx val="599185072"/>
        <c:crosses val="autoZero"/>
        <c:auto val="1"/>
        <c:lblAlgn val="ctr"/>
        <c:lblOffset val="100"/>
        <c:noMultiLvlLbl val="0"/>
      </c:catAx>
      <c:valAx>
        <c:axId val="599185072"/>
        <c:scaling>
          <c:orientation val="minMax"/>
          <c:max val="75"/>
          <c:min val="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endParaRPr lang="en-US"/>
          </a:p>
        </c:txPr>
        <c:crossAx val="599184744"/>
        <c:crosses val="autoZero"/>
        <c:crossBetween val="between"/>
        <c:majorUnit val="15"/>
      </c:valAx>
      <c:spPr>
        <a:noFill/>
        <a:ln w="0">
          <a:noFill/>
        </a:ln>
        <a:effectLst/>
      </c:spPr>
    </c:plotArea>
    <c:legend>
      <c:legendPos val="b"/>
      <c:layout>
        <c:manualLayout>
          <c:xMode val="edge"/>
          <c:yMode val="edge"/>
          <c:x val="0.56810919231686952"/>
          <c:y val="1.4178824093688765E-2"/>
          <c:w val="0.39020690232869826"/>
          <c:h val="6.99840968154842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7604B2F-4C23-49D1-B52A-780C162449A6}" type="datetimeFigureOut">
              <a:rPr lang="en-US"/>
              <a:pPr>
                <a:defRPr/>
              </a:pPr>
              <a:t>2/8/2018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BF4AA8F-969A-4DF6-B13F-2E6EB4CE0E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68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cs typeface="+mn-cs"/>
              </a:defRPr>
            </a:lvl1pPr>
          </a:lstStyle>
          <a:p>
            <a:pPr>
              <a:defRPr/>
            </a:pPr>
            <a:fld id="{DC5BF3A7-7ADB-44B5-A588-E84FF536DC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230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57E1D9B3-D4B7-40CA-BF6A-07960A00F7E0}" type="slidenum">
              <a:rPr lang="en-US" smtClean="0"/>
              <a:pPr eaLnBrk="1" hangingPunct="1">
                <a:defRPr/>
              </a:pPr>
              <a:t>1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331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316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28960" indent="-280370" defTabSz="914316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1477" indent="-224295" defTabSz="91431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70067" indent="-224295" defTabSz="91431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18658" indent="-224295" defTabSz="91431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67249" indent="-224295" defTabSz="9143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15840" indent="-224295" defTabSz="9143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4431" indent="-224295" defTabSz="9143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3021" indent="-224295" defTabSz="9143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6421715E-3053-42FA-A1A3-CA45572C97F0}" type="slidenum">
              <a:rPr lang="en-US" smtClean="0"/>
              <a:pPr eaLnBrk="1" hangingPunct="1">
                <a:defRPr/>
              </a:pPr>
              <a:t>10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/>
              <a:t>Chi square</a:t>
            </a:r>
          </a:p>
        </p:txBody>
      </p:sp>
    </p:spTree>
    <p:extLst>
      <p:ext uri="{BB962C8B-B14F-4D97-AF65-F5344CB8AC3E}">
        <p14:creationId xmlns:p14="http://schemas.microsoft.com/office/powerpoint/2010/main" val="1243954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316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28960" indent="-280370" defTabSz="914316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1477" indent="-224295" defTabSz="91431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70067" indent="-224295" defTabSz="91431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18658" indent="-224295" defTabSz="91431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67249" indent="-224295" defTabSz="9143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15840" indent="-224295" defTabSz="9143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4431" indent="-224295" defTabSz="9143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3021" indent="-224295" defTabSz="9143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6421715E-3053-42FA-A1A3-CA45572C97F0}" type="slidenum">
              <a:rPr lang="en-US" smtClean="0"/>
              <a:pPr eaLnBrk="1" hangingPunct="1">
                <a:defRPr/>
              </a:pPr>
              <a:t>11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/>
              <a:t>Chi square</a:t>
            </a:r>
          </a:p>
        </p:txBody>
      </p:sp>
    </p:spTree>
    <p:extLst>
      <p:ext uri="{BB962C8B-B14F-4D97-AF65-F5344CB8AC3E}">
        <p14:creationId xmlns:p14="http://schemas.microsoft.com/office/powerpoint/2010/main" val="4197501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316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28960" indent="-280370" defTabSz="914316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1477" indent="-224295" defTabSz="91431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70067" indent="-224295" defTabSz="91431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18658" indent="-224295" defTabSz="91431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67249" indent="-224295" defTabSz="9143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15840" indent="-224295" defTabSz="9143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4431" indent="-224295" defTabSz="9143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3021" indent="-224295" defTabSz="9143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6421715E-3053-42FA-A1A3-CA45572C97F0}" type="slidenum">
              <a:rPr lang="en-US" smtClean="0"/>
              <a:pPr eaLnBrk="1" hangingPunct="1">
                <a:defRPr/>
              </a:pPr>
              <a:t>12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/>
              <a:t>Chi square</a:t>
            </a:r>
          </a:p>
        </p:txBody>
      </p:sp>
    </p:spTree>
    <p:extLst>
      <p:ext uri="{BB962C8B-B14F-4D97-AF65-F5344CB8AC3E}">
        <p14:creationId xmlns:p14="http://schemas.microsoft.com/office/powerpoint/2010/main" val="16345407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57E1D9B3-D4B7-40CA-BF6A-07960A00F7E0}" type="slidenum">
              <a:rPr lang="en-US" smtClean="0"/>
              <a:pPr eaLnBrk="1" hangingPunct="1">
                <a:defRPr/>
              </a:pPr>
              <a:t>13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/>
              <a:t>Especially</a:t>
            </a:r>
            <a:r>
              <a:rPr lang="en-US" baseline="0" dirty="0"/>
              <a:t> based on what we know about Medicaid – lower income, areas with less access, less choice of providers,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449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57E1D9B3-D4B7-40CA-BF6A-07960A00F7E0}" type="slidenum">
              <a:rPr lang="en-US" smtClean="0"/>
              <a:pPr eaLnBrk="1" hangingPunct="1">
                <a:defRPr/>
              </a:pPr>
              <a:t>14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6740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57E1D9B3-D4B7-40CA-BF6A-07960A00F7E0}" type="slidenum">
              <a:rPr lang="en-US" smtClean="0"/>
              <a:pPr eaLnBrk="1" hangingPunct="1">
                <a:defRPr/>
              </a:pPr>
              <a:t>15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6683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57E1D9B3-D4B7-40CA-BF6A-07960A00F7E0}" type="slidenum">
              <a:rPr lang="en-US" smtClean="0"/>
              <a:pPr eaLnBrk="1" hangingPunct="1">
                <a:defRPr/>
              </a:pPr>
              <a:t>16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096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57E1D9B3-D4B7-40CA-BF6A-07960A00F7E0}" type="slidenum">
              <a:rPr lang="en-US" smtClean="0"/>
              <a:pPr eaLnBrk="1" hangingPunct="1">
                <a:defRPr/>
              </a:pPr>
              <a:t>2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789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57E1D9B3-D4B7-40CA-BF6A-07960A00F7E0}" type="slidenum">
              <a:rPr lang="en-US" smtClean="0"/>
              <a:pPr eaLnBrk="1" hangingPunct="1">
                <a:defRPr/>
              </a:pPr>
              <a:t>3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/>
              <a:t>BECAUSE including commercial beneficiaries is likely</a:t>
            </a:r>
            <a:r>
              <a:rPr lang="en-US" baseline="0" dirty="0"/>
              <a:t> to produce more complete and accurate health surveillance than Medicaid claims alone</a:t>
            </a:r>
          </a:p>
          <a:p>
            <a:pPr eaLnBrk="1" hangingPunct="1"/>
            <a:r>
              <a:rPr lang="en-US" baseline="0" dirty="0"/>
              <a:t>ALSO included comparison to people without IDD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1098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57E1D9B3-D4B7-40CA-BF6A-07960A00F7E0}" type="slidenum">
              <a:rPr lang="en-US" smtClean="0"/>
              <a:pPr eaLnBrk="1" hangingPunct="1">
                <a:defRPr/>
              </a:pPr>
              <a:t>4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1. limited use data agreement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with state</a:t>
            </a:r>
          </a:p>
          <a:p>
            <a:pPr eaLnBrk="1" hangingPunct="1"/>
            <a:endParaRPr lang="en-US" sz="1200" kern="1200" baseline="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eaLnBrk="1" hangingPunct="1"/>
            <a:r>
              <a:rPr lang="en-US" sz="1200" kern="1200" baseline="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Note: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NH had not yet established managed care organizations, and the following waivers were active in the state: Home and Community Based Care for Acquired Brain Disorder (HCBC-ABD) and for Developmentally Disabled (HCBC-DD), Choices for Independence (CFI; formerly Home and Community Based Care for Elderly and Chronically Ill), and In-Home Supports (IHS).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2896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57E1D9B3-D4B7-40CA-BF6A-07960A00F7E0}" type="slidenum">
              <a:rPr lang="en-US" smtClean="0"/>
              <a:pPr eaLnBrk="1" hangingPunct="1">
                <a:defRPr/>
              </a:pPr>
              <a:t>5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1. limited use data agreement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with state</a:t>
            </a:r>
          </a:p>
          <a:p>
            <a:pPr eaLnBrk="1" hangingPunct="1"/>
            <a:endParaRPr lang="en-US" sz="1200" kern="1200" baseline="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eaLnBrk="1" hangingPunct="1"/>
            <a:r>
              <a:rPr lang="en-US" sz="1200" kern="1200" baseline="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Note: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NH had not yet established managed care organizations, and the following waivers were active in the state: Home and Community Based Care for Acquired Brain Disorder (HCBC-ABD) and for Developmentally Disabled (HCBC-DD), Choices for Independence (CFI; formerly Home and Community Based Care for Elderly and Chronically Ill), and In-Home Supports (IHS).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3641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316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28960" indent="-280370" defTabSz="914316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1477" indent="-224295" defTabSz="91431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70067" indent="-224295" defTabSz="91431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18658" indent="-224295" defTabSz="91431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67249" indent="-224295" defTabSz="9143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15840" indent="-224295" defTabSz="9143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4431" indent="-224295" defTabSz="9143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3021" indent="-224295" defTabSz="9143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6421715E-3053-42FA-A1A3-CA45572C97F0}" type="slidenum">
              <a:rPr lang="en-US" smtClean="0"/>
              <a:pPr eaLnBrk="1" hangingPunct="1">
                <a:defRPr/>
              </a:pPr>
              <a:t>6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sz="2000" kern="12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a.</a:t>
            </a:r>
            <a:r>
              <a:rPr lang="en-US" sz="2000" kern="1200" baseline="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en-US" sz="2000" kern="12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Down syndrome, </a:t>
            </a:r>
            <a:r>
              <a:rPr lang="en-US" sz="2000" kern="1200" dirty="0" err="1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Patau’s</a:t>
            </a:r>
            <a:r>
              <a:rPr lang="en-US" sz="2000" kern="12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syndrome, Edwards’ syndrome, cri-du-chat syndrome, </a:t>
            </a:r>
            <a:r>
              <a:rPr lang="en-US" sz="2000" kern="1200" dirty="0" err="1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velo</a:t>
            </a:r>
            <a:r>
              <a:rPr lang="en-US" sz="2000" kern="12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-cardio-facial syndrome, other microdeletions,  other autosomal deletions, other conditions due to autosomal anomalies, multiple congenital anomalies, </a:t>
            </a:r>
            <a:r>
              <a:rPr lang="en-US" sz="2000" kern="1200" dirty="0" err="1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Prader</a:t>
            </a:r>
            <a:r>
              <a:rPr lang="en-US" sz="2000" kern="12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-Willi syndrome, Fragile X syndrome, &amp; other specified congenital anomalies)</a:t>
            </a:r>
            <a:r>
              <a:rPr lang="en-US" sz="2000" kern="1200" baseline="300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a</a:t>
            </a:r>
            <a:r>
              <a:rPr lang="en-US" sz="2000" kern="12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 </a:t>
            </a:r>
            <a:endParaRPr lang="en-US" sz="20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1684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316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28960" indent="-280370" defTabSz="914316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1477" indent="-224295" defTabSz="91431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70067" indent="-224295" defTabSz="91431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18658" indent="-224295" defTabSz="91431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67249" indent="-224295" defTabSz="9143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15840" indent="-224295" defTabSz="9143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4431" indent="-224295" defTabSz="9143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3021" indent="-224295" defTabSz="9143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6421715E-3053-42FA-A1A3-CA45572C97F0}" type="slidenum">
              <a:rPr lang="en-US" smtClean="0"/>
              <a:pPr eaLnBrk="1" hangingPunct="1">
                <a:defRPr/>
              </a:pPr>
              <a:t>7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/>
              <a:t>Chi square</a:t>
            </a:r>
          </a:p>
        </p:txBody>
      </p:sp>
    </p:spTree>
    <p:extLst>
      <p:ext uri="{BB962C8B-B14F-4D97-AF65-F5344CB8AC3E}">
        <p14:creationId xmlns:p14="http://schemas.microsoft.com/office/powerpoint/2010/main" val="15416214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316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28960" indent="-280370" defTabSz="914316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1477" indent="-224295" defTabSz="91431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70067" indent="-224295" defTabSz="91431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18658" indent="-224295" defTabSz="91431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67249" indent="-224295" defTabSz="9143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15840" indent="-224295" defTabSz="9143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4431" indent="-224295" defTabSz="9143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3021" indent="-224295" defTabSz="9143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6421715E-3053-42FA-A1A3-CA45572C97F0}" type="slidenum">
              <a:rPr lang="en-US" smtClean="0"/>
              <a:pPr eaLnBrk="1" hangingPunct="1">
                <a:defRPr/>
              </a:pPr>
              <a:t>8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/>
              <a:t>T Test</a:t>
            </a:r>
          </a:p>
          <a:p>
            <a:pPr eaLnBrk="1" hangingPunct="1"/>
            <a:r>
              <a:rPr lang="en-US" dirty="0"/>
              <a:t>Prevalence</a:t>
            </a:r>
            <a:r>
              <a:rPr lang="en-US" baseline="0" dirty="0"/>
              <a:t> higher among Medicaid – but interesting that sample size increases by 80%</a:t>
            </a:r>
          </a:p>
          <a:p>
            <a:pPr eaLnBrk="1" hangingPunct="1"/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29170213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316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28960" indent="-280370" defTabSz="914316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1477" indent="-224295" defTabSz="91431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70067" indent="-224295" defTabSz="91431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18658" indent="-224295" defTabSz="91431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67249" indent="-224295" defTabSz="9143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15840" indent="-224295" defTabSz="9143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4431" indent="-224295" defTabSz="9143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3021" indent="-224295" defTabSz="9143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6421715E-3053-42FA-A1A3-CA45572C97F0}" type="slidenum">
              <a:rPr lang="en-US" smtClean="0"/>
              <a:pPr eaLnBrk="1" hangingPunct="1">
                <a:defRPr/>
              </a:pPr>
              <a:t>9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1247471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40B660-498D-42BD-91AE-00904B7AFE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55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5572C-35BB-4B02-B37E-37CC56181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706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A988BA-757D-40E6-A0BD-41E08C8E02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21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3C8C51-5C2C-4384-A700-77A3B77AC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937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FB420-C5F5-4EF3-B438-91EDCABFDC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138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3962400" cy="4221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905000"/>
            <a:ext cx="3962400" cy="4221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75941-3660-4154-BA97-9ED7FD3E04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749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747FE-C9EB-4A66-BA89-18553EA0E7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518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CE5DB-CAF2-4810-9D55-5FF39FC389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910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997A91-280D-4251-A28F-329E9B9326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225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3C57F0-3D4B-4C65-8E30-69263C160A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363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762DF-21F7-4179-BDA2-8C47ECAC96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28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077200" cy="422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843CCB1A-5FAC-44C2-A958-39EC008975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Text Box 15"/>
          <p:cNvSpPr txBox="1">
            <a:spLocks noChangeArrowheads="1"/>
          </p:cNvSpPr>
          <p:nvPr/>
        </p:nvSpPr>
        <p:spPr bwMode="auto">
          <a:xfrm>
            <a:off x="5029200" y="0"/>
            <a:ext cx="312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z="140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kimberly.phillips@unh.edu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12"/>
          <p:cNvSpPr txBox="1">
            <a:spLocks noGrp="1" noChangeArrowheads="1"/>
          </p:cNvSpPr>
          <p:nvPr>
            <p:ph type="ctrTitle"/>
          </p:nvPr>
        </p:nvSpPr>
        <p:spPr bwMode="auto">
          <a:xfrm>
            <a:off x="685800" y="1131887"/>
            <a:ext cx="7772400" cy="147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ts val="1200"/>
              </a:spcBef>
            </a:pPr>
            <a:r>
              <a:rPr lang="en-US" sz="3200" b="1" u="sng" dirty="0">
                <a:solidFill>
                  <a:schemeClr val="tx1"/>
                </a:solidFill>
                <a:latin typeface="Microsoft Sans Serif" pitchFamily="34" charset="0"/>
              </a:rPr>
              <a:t>Surveillance of People with IDD Using Medicaid and Commercial Claims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124200"/>
            <a:ext cx="6400800" cy="1752600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sz="2200" dirty="0">
                <a:latin typeface="Microsoft Sans Serif" pitchFamily="34" charset="0"/>
              </a:rPr>
              <a:t>Kimberly G. Phillips, PhD</a:t>
            </a:r>
          </a:p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sz="2200" dirty="0">
                <a:latin typeface="Microsoft Sans Serif" pitchFamily="34" charset="0"/>
              </a:rPr>
              <a:t>Project Director</a:t>
            </a:r>
          </a:p>
          <a:p>
            <a:pPr marL="0" indent="0" algn="ctr" eaLnBrk="1" hangingPunct="1">
              <a:spcBef>
                <a:spcPts val="0"/>
              </a:spcBef>
              <a:buNone/>
            </a:pPr>
            <a:endParaRPr lang="en-US" sz="2200" dirty="0">
              <a:latin typeface="Microsoft Sans Serif" pitchFamily="34" charset="0"/>
            </a:endParaRPr>
          </a:p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sz="2200" dirty="0">
                <a:latin typeface="Microsoft Sans Serif" pitchFamily="34" charset="0"/>
              </a:rPr>
              <a:t>University of New Hampshire</a:t>
            </a:r>
          </a:p>
          <a:p>
            <a:pPr marL="0" indent="0" algn="ctr" eaLnBrk="1" hangingPunct="1">
              <a:spcBef>
                <a:spcPts val="0"/>
              </a:spcBef>
              <a:buNone/>
            </a:pPr>
            <a:endParaRPr lang="en-US" sz="2400" dirty="0">
              <a:latin typeface="Microsoft Sans Serif" pitchFamily="34" charset="0"/>
            </a:endParaRPr>
          </a:p>
        </p:txBody>
      </p:sp>
      <p:sp>
        <p:nvSpPr>
          <p:cNvPr id="3078" name="Rectangle 17"/>
          <p:cNvSpPr>
            <a:spLocks noChangeArrowheads="1"/>
          </p:cNvSpPr>
          <p:nvPr/>
        </p:nvSpPr>
        <p:spPr bwMode="auto">
          <a:xfrm>
            <a:off x="152400" y="63754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fld id="{DDA93816-0A6E-4D55-A181-5BC76F89334B}" type="slidenum">
              <a:rPr lang="en-US" sz="1200"/>
              <a:pPr algn="ctr"/>
              <a:t>1</a:t>
            </a:fld>
            <a:endParaRPr lang="en-US" sz="1200"/>
          </a:p>
        </p:txBody>
      </p:sp>
      <p:pic>
        <p:nvPicPr>
          <p:cNvPr id="9" name="Picture 2" descr="http://www.unh.edu/sites/www.unh.edu/files/emblem-only_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7286" y="6019800"/>
            <a:ext cx="604314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002C7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 rot="-5400000">
            <a:off x="-1790700" y="2095500"/>
            <a:ext cx="3886200" cy="304800"/>
          </a:xfrm>
          <a:prstGeom prst="rect">
            <a:avLst/>
          </a:prstGeom>
          <a:solidFill>
            <a:srgbClr val="002C7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12" name="Isosceles Triangle 11"/>
          <p:cNvSpPr/>
          <p:nvPr/>
        </p:nvSpPr>
        <p:spPr>
          <a:xfrm flipV="1">
            <a:off x="0" y="4191000"/>
            <a:ext cx="301625" cy="990600"/>
          </a:xfrm>
          <a:prstGeom prst="triangle">
            <a:avLst>
              <a:gd name="adj" fmla="val 0"/>
            </a:avLst>
          </a:prstGeom>
          <a:solidFill>
            <a:srgbClr val="002C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34400" y="42862"/>
            <a:ext cx="5715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282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1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689811"/>
            <a:ext cx="91440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200" b="1" dirty="0">
                <a:latin typeface="Microsoft Sans Serif" pitchFamily="34" charset="0"/>
              </a:rPr>
              <a:t>Medicaid: IDD vs No-IDD</a:t>
            </a:r>
            <a:endParaRPr lang="en-US" sz="3200" b="1" dirty="0">
              <a:solidFill>
                <a:schemeClr val="tx1"/>
              </a:solidFill>
              <a:latin typeface="Microsoft Sans Serif" pitchFamily="34" charset="0"/>
            </a:endParaRPr>
          </a:p>
        </p:txBody>
      </p:sp>
      <p:sp>
        <p:nvSpPr>
          <p:cNvPr id="5124" name="Rectangle 14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Rectangle 15"/>
          <p:cNvSpPr>
            <a:spLocks noChangeArrowheads="1"/>
          </p:cNvSpPr>
          <p:nvPr/>
        </p:nvSpPr>
        <p:spPr bwMode="auto">
          <a:xfrm rot="-5400000">
            <a:off x="-1790700" y="2095500"/>
            <a:ext cx="3886200" cy="304800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300" y="42863"/>
            <a:ext cx="5715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Isosceles Triangle 1"/>
          <p:cNvSpPr/>
          <p:nvPr/>
        </p:nvSpPr>
        <p:spPr>
          <a:xfrm flipV="1">
            <a:off x="0" y="4191000"/>
            <a:ext cx="301625" cy="990600"/>
          </a:xfrm>
          <a:prstGeom prst="triangle">
            <a:avLst>
              <a:gd name="adj" fmla="val 0"/>
            </a:avLst>
          </a:prstGeom>
          <a:solidFill>
            <a:srgbClr val="000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7" name="Picture 2" descr="http://www.unh.edu/sites/www.unh.edu/files/emblem-only_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7286" y="6019800"/>
            <a:ext cx="604314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917991519"/>
              </p:ext>
            </p:extLst>
          </p:nvPr>
        </p:nvGraphicFramePr>
        <p:xfrm>
          <a:off x="1066800" y="1397000"/>
          <a:ext cx="7162800" cy="515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061672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1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689811"/>
            <a:ext cx="91440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200" b="1" dirty="0">
                <a:latin typeface="Microsoft Sans Serif" pitchFamily="34" charset="0"/>
              </a:rPr>
              <a:t>Private: IDD vs No-IDD</a:t>
            </a:r>
            <a:endParaRPr lang="en-US" sz="3200" b="1" dirty="0">
              <a:solidFill>
                <a:schemeClr val="tx1"/>
              </a:solidFill>
              <a:latin typeface="Microsoft Sans Serif" pitchFamily="34" charset="0"/>
            </a:endParaRPr>
          </a:p>
        </p:txBody>
      </p:sp>
      <p:sp>
        <p:nvSpPr>
          <p:cNvPr id="5124" name="Rectangle 14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Rectangle 15"/>
          <p:cNvSpPr>
            <a:spLocks noChangeArrowheads="1"/>
          </p:cNvSpPr>
          <p:nvPr/>
        </p:nvSpPr>
        <p:spPr bwMode="auto">
          <a:xfrm rot="-5400000">
            <a:off x="-1790700" y="2095500"/>
            <a:ext cx="3886200" cy="304800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300" y="42863"/>
            <a:ext cx="5715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Isosceles Triangle 1"/>
          <p:cNvSpPr/>
          <p:nvPr/>
        </p:nvSpPr>
        <p:spPr>
          <a:xfrm flipV="1">
            <a:off x="0" y="4191000"/>
            <a:ext cx="301625" cy="990600"/>
          </a:xfrm>
          <a:prstGeom prst="triangle">
            <a:avLst>
              <a:gd name="adj" fmla="val 0"/>
            </a:avLst>
          </a:prstGeom>
          <a:solidFill>
            <a:srgbClr val="000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7" name="Picture 2" descr="http://www.unh.edu/sites/www.unh.edu/files/emblem-only_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7286" y="6019800"/>
            <a:ext cx="604314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861720441"/>
              </p:ext>
            </p:extLst>
          </p:nvPr>
        </p:nvGraphicFramePr>
        <p:xfrm>
          <a:off x="1143000" y="1447800"/>
          <a:ext cx="7162800" cy="515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2416428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1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689811"/>
            <a:ext cx="91440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200" b="1" dirty="0">
                <a:latin typeface="Microsoft Sans Serif" pitchFamily="34" charset="0"/>
              </a:rPr>
              <a:t>IDD: Medicaid vs Private</a:t>
            </a:r>
            <a:endParaRPr lang="en-US" sz="3200" b="1" dirty="0">
              <a:solidFill>
                <a:schemeClr val="tx1"/>
              </a:solidFill>
              <a:latin typeface="Microsoft Sans Serif" pitchFamily="34" charset="0"/>
            </a:endParaRPr>
          </a:p>
        </p:txBody>
      </p:sp>
      <p:sp>
        <p:nvSpPr>
          <p:cNvPr id="5124" name="Rectangle 14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Rectangle 15"/>
          <p:cNvSpPr>
            <a:spLocks noChangeArrowheads="1"/>
          </p:cNvSpPr>
          <p:nvPr/>
        </p:nvSpPr>
        <p:spPr bwMode="auto">
          <a:xfrm rot="-5400000">
            <a:off x="-1790700" y="2095500"/>
            <a:ext cx="3886200" cy="304800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300" y="42863"/>
            <a:ext cx="5715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Isosceles Triangle 1"/>
          <p:cNvSpPr/>
          <p:nvPr/>
        </p:nvSpPr>
        <p:spPr>
          <a:xfrm flipV="1">
            <a:off x="0" y="4191000"/>
            <a:ext cx="301625" cy="990600"/>
          </a:xfrm>
          <a:prstGeom prst="triangle">
            <a:avLst>
              <a:gd name="adj" fmla="val 0"/>
            </a:avLst>
          </a:prstGeom>
          <a:solidFill>
            <a:srgbClr val="000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7" name="Picture 2" descr="http://www.unh.edu/sites/www.unh.edu/files/emblem-only_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7286" y="6019800"/>
            <a:ext cx="604314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695248953"/>
              </p:ext>
            </p:extLst>
          </p:nvPr>
        </p:nvGraphicFramePr>
        <p:xfrm>
          <a:off x="1066800" y="1397000"/>
          <a:ext cx="7162800" cy="515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1083753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00050" y="1421606"/>
            <a:ext cx="8648700" cy="2897188"/>
          </a:xfrm>
        </p:spPr>
        <p:txBody>
          <a:bodyPr/>
          <a:lstStyle/>
          <a:p>
            <a:pPr eaLnBrk="1" hangingPunct="1">
              <a:spcBef>
                <a:spcPts val="1800"/>
              </a:spcBef>
            </a:pPr>
            <a:r>
              <a:rPr lang="en-US" sz="2800" dirty="0">
                <a:latin typeface="Microsoft Sans Serif" pitchFamily="34" charset="0"/>
              </a:rPr>
              <a:t>Medicaid and private = improvement over Medicaid alone</a:t>
            </a:r>
          </a:p>
          <a:p>
            <a:pPr lvl="1" eaLnBrk="1" hangingPunct="1">
              <a:spcBef>
                <a:spcPts val="1800"/>
              </a:spcBef>
            </a:pPr>
            <a:r>
              <a:rPr lang="en-US" sz="2200" dirty="0">
                <a:latin typeface="Microsoft Sans Serif" pitchFamily="34" charset="0"/>
              </a:rPr>
              <a:t>Compare and contrast the IDD population by insurance type</a:t>
            </a:r>
          </a:p>
          <a:p>
            <a:pPr lvl="1" eaLnBrk="1" hangingPunct="1">
              <a:spcBef>
                <a:spcPts val="1800"/>
              </a:spcBef>
            </a:pPr>
            <a:r>
              <a:rPr lang="en-US" sz="2200" dirty="0">
                <a:latin typeface="Microsoft Sans Serif" pitchFamily="34" charset="0"/>
              </a:rPr>
              <a:t>More thorough examination across gender and age spectra</a:t>
            </a:r>
          </a:p>
          <a:p>
            <a:pPr eaLnBrk="1" hangingPunct="1">
              <a:spcBef>
                <a:spcPts val="1800"/>
              </a:spcBef>
            </a:pPr>
            <a:r>
              <a:rPr lang="en-US" sz="2800" dirty="0">
                <a:latin typeface="Microsoft Sans Serif" pitchFamily="34" charset="0"/>
              </a:rPr>
              <a:t>Differ in ways relevant to public health &amp; social services policy</a:t>
            </a:r>
          </a:p>
          <a:p>
            <a:pPr eaLnBrk="1" hangingPunct="1">
              <a:spcBef>
                <a:spcPts val="1800"/>
              </a:spcBef>
            </a:pPr>
            <a:r>
              <a:rPr lang="en-US" sz="2800" dirty="0">
                <a:latin typeface="Microsoft Sans Serif" pitchFamily="34" charset="0"/>
              </a:rPr>
              <a:t>Health care policy</a:t>
            </a:r>
          </a:p>
          <a:p>
            <a:pPr lvl="1" eaLnBrk="1" hangingPunct="1">
              <a:spcBef>
                <a:spcPts val="1800"/>
              </a:spcBef>
            </a:pPr>
            <a:r>
              <a:rPr lang="en-US" sz="2200" dirty="0">
                <a:latin typeface="Microsoft Sans Serif" pitchFamily="34" charset="0"/>
              </a:rPr>
              <a:t>When including health care utilization and cost variables</a:t>
            </a:r>
          </a:p>
        </p:txBody>
      </p:sp>
      <p:sp>
        <p:nvSpPr>
          <p:cNvPr id="3075" name="Text Box 1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838200"/>
            <a:ext cx="91440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b="1" dirty="0">
                <a:solidFill>
                  <a:schemeClr val="tx1"/>
                </a:solidFill>
                <a:latin typeface="Microsoft Sans Serif" pitchFamily="34" charset="0"/>
              </a:rPr>
              <a:t>Summary</a:t>
            </a:r>
          </a:p>
        </p:txBody>
      </p:sp>
      <p:sp>
        <p:nvSpPr>
          <p:cNvPr id="3078" name="Rectangle 17"/>
          <p:cNvSpPr>
            <a:spLocks noChangeArrowheads="1"/>
          </p:cNvSpPr>
          <p:nvPr/>
        </p:nvSpPr>
        <p:spPr bwMode="auto">
          <a:xfrm>
            <a:off x="152400" y="63754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fld id="{DDA93816-0A6E-4D55-A181-5BC76F89334B}" type="slidenum">
              <a:rPr lang="en-US" sz="1200"/>
              <a:pPr algn="ctr"/>
              <a:t>13</a:t>
            </a:fld>
            <a:endParaRPr lang="en-US" sz="1200"/>
          </a:p>
        </p:txBody>
      </p:sp>
      <p:pic>
        <p:nvPicPr>
          <p:cNvPr id="9" name="Picture 2" descr="http://www.unh.edu/sites/www.unh.edu/files/emblem-only_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7286" y="6019800"/>
            <a:ext cx="604314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002C7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 rot="-5400000">
            <a:off x="-1790700" y="2095500"/>
            <a:ext cx="3886200" cy="304800"/>
          </a:xfrm>
          <a:prstGeom prst="rect">
            <a:avLst/>
          </a:prstGeom>
          <a:solidFill>
            <a:srgbClr val="002C7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16" name="Isosceles Triangle 15"/>
          <p:cNvSpPr/>
          <p:nvPr/>
        </p:nvSpPr>
        <p:spPr>
          <a:xfrm flipV="1">
            <a:off x="0" y="4191000"/>
            <a:ext cx="301625" cy="990600"/>
          </a:xfrm>
          <a:prstGeom prst="triangle">
            <a:avLst>
              <a:gd name="adj" fmla="val 0"/>
            </a:avLst>
          </a:prstGeom>
          <a:solidFill>
            <a:srgbClr val="002C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34400" y="42862"/>
            <a:ext cx="5715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5360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60070" y="1676400"/>
            <a:ext cx="8648700" cy="2897188"/>
          </a:xfrm>
        </p:spPr>
        <p:txBody>
          <a:bodyPr/>
          <a:lstStyle/>
          <a:p>
            <a:pPr eaLnBrk="1" hangingPunct="1">
              <a:spcBef>
                <a:spcPts val="1800"/>
              </a:spcBef>
            </a:pPr>
            <a:r>
              <a:rPr lang="en-US" sz="2800" dirty="0">
                <a:latin typeface="Microsoft Sans Serif" pitchFamily="34" charset="0"/>
              </a:rPr>
              <a:t>Claims data underrepresents population of people with IDD</a:t>
            </a:r>
          </a:p>
          <a:p>
            <a:pPr lvl="1" eaLnBrk="1" hangingPunct="1">
              <a:spcBef>
                <a:spcPts val="1800"/>
              </a:spcBef>
            </a:pPr>
            <a:r>
              <a:rPr lang="en-US" sz="2400" dirty="0">
                <a:latin typeface="Microsoft Sans Serif" pitchFamily="34" charset="0"/>
              </a:rPr>
              <a:t>No single variable to identify IDD</a:t>
            </a:r>
          </a:p>
          <a:p>
            <a:pPr lvl="1" eaLnBrk="1" hangingPunct="1">
              <a:spcBef>
                <a:spcPts val="1800"/>
              </a:spcBef>
            </a:pPr>
            <a:r>
              <a:rPr lang="en-US" sz="2400" dirty="0">
                <a:latin typeface="Microsoft Sans Serif" pitchFamily="34" charset="0"/>
              </a:rPr>
              <a:t>May miss milder impairments not yet diagnosed</a:t>
            </a:r>
          </a:p>
          <a:p>
            <a:pPr lvl="1" eaLnBrk="1" hangingPunct="1">
              <a:spcBef>
                <a:spcPts val="1800"/>
              </a:spcBef>
            </a:pPr>
            <a:r>
              <a:rPr lang="en-US" sz="2400" dirty="0">
                <a:latin typeface="Microsoft Sans Serif" pitchFamily="34" charset="0"/>
              </a:rPr>
              <a:t>Excludes uninsured</a:t>
            </a:r>
          </a:p>
          <a:p>
            <a:pPr eaLnBrk="1" hangingPunct="1">
              <a:spcBef>
                <a:spcPts val="1800"/>
              </a:spcBef>
            </a:pPr>
            <a:r>
              <a:rPr lang="en-US" sz="2800">
                <a:latin typeface="Microsoft Sans Serif" pitchFamily="34" charset="0"/>
              </a:rPr>
              <a:t>Missing </a:t>
            </a:r>
            <a:r>
              <a:rPr lang="en-US" sz="2800" dirty="0">
                <a:latin typeface="Microsoft Sans Serif" pitchFamily="34" charset="0"/>
              </a:rPr>
              <a:t>8 months of data in the study period</a:t>
            </a:r>
          </a:p>
          <a:p>
            <a:pPr eaLnBrk="1" hangingPunct="1">
              <a:spcBef>
                <a:spcPts val="1800"/>
              </a:spcBef>
            </a:pPr>
            <a:r>
              <a:rPr lang="en-US" sz="2800" dirty="0">
                <a:latin typeface="Microsoft Sans Serif" pitchFamily="34" charset="0"/>
              </a:rPr>
              <a:t>No reliable race/ethnicity data in NH</a:t>
            </a:r>
          </a:p>
          <a:p>
            <a:pPr eaLnBrk="1" hangingPunct="1">
              <a:spcBef>
                <a:spcPts val="1800"/>
              </a:spcBef>
            </a:pPr>
            <a:endParaRPr lang="en-US" sz="2800" b="1" dirty="0">
              <a:latin typeface="Microsoft Sans Serif" pitchFamily="34" charset="0"/>
            </a:endParaRPr>
          </a:p>
        </p:txBody>
      </p:sp>
      <p:sp>
        <p:nvSpPr>
          <p:cNvPr id="3075" name="Text Box 1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838200"/>
            <a:ext cx="91440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b="1" dirty="0">
                <a:solidFill>
                  <a:schemeClr val="tx1"/>
                </a:solidFill>
                <a:latin typeface="Microsoft Sans Serif" pitchFamily="34" charset="0"/>
              </a:rPr>
              <a:t>Limitations</a:t>
            </a:r>
          </a:p>
        </p:txBody>
      </p:sp>
      <p:sp>
        <p:nvSpPr>
          <p:cNvPr id="3078" name="Rectangle 17"/>
          <p:cNvSpPr>
            <a:spLocks noChangeArrowheads="1"/>
          </p:cNvSpPr>
          <p:nvPr/>
        </p:nvSpPr>
        <p:spPr bwMode="auto">
          <a:xfrm>
            <a:off x="152400" y="63754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fld id="{DDA93816-0A6E-4D55-A181-5BC76F89334B}" type="slidenum">
              <a:rPr lang="en-US" sz="1200"/>
              <a:pPr algn="ctr"/>
              <a:t>14</a:t>
            </a:fld>
            <a:endParaRPr lang="en-US" sz="1200"/>
          </a:p>
        </p:txBody>
      </p:sp>
      <p:pic>
        <p:nvPicPr>
          <p:cNvPr id="9" name="Picture 2" descr="http://www.unh.edu/sites/www.unh.edu/files/emblem-only_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7286" y="6019800"/>
            <a:ext cx="604314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002C7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 rot="-5400000">
            <a:off x="-1790700" y="2095500"/>
            <a:ext cx="3886200" cy="304800"/>
          </a:xfrm>
          <a:prstGeom prst="rect">
            <a:avLst/>
          </a:prstGeom>
          <a:solidFill>
            <a:srgbClr val="002C7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16" name="Isosceles Triangle 15"/>
          <p:cNvSpPr/>
          <p:nvPr/>
        </p:nvSpPr>
        <p:spPr>
          <a:xfrm flipV="1">
            <a:off x="0" y="4191000"/>
            <a:ext cx="301625" cy="990600"/>
          </a:xfrm>
          <a:prstGeom prst="triangle">
            <a:avLst>
              <a:gd name="adj" fmla="val 0"/>
            </a:avLst>
          </a:prstGeom>
          <a:solidFill>
            <a:srgbClr val="002C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34400" y="42862"/>
            <a:ext cx="5715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3628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66601" y="1510506"/>
            <a:ext cx="8648700" cy="2897188"/>
          </a:xfrm>
        </p:spPr>
        <p:txBody>
          <a:bodyPr/>
          <a:lstStyle/>
          <a:p>
            <a:pPr eaLnBrk="1" hangingPunct="1">
              <a:spcBef>
                <a:spcPts val="1800"/>
              </a:spcBef>
            </a:pPr>
            <a:r>
              <a:rPr lang="en-US" sz="2800" dirty="0">
                <a:latin typeface="Microsoft Sans Serif" pitchFamily="34" charset="0"/>
              </a:rPr>
              <a:t>Continued collaboration among 7 states funded by CDC</a:t>
            </a:r>
          </a:p>
          <a:p>
            <a:pPr eaLnBrk="1" hangingPunct="1">
              <a:spcBef>
                <a:spcPts val="1800"/>
              </a:spcBef>
            </a:pPr>
            <a:r>
              <a:rPr lang="en-US" sz="2800" dirty="0">
                <a:latin typeface="Microsoft Sans Serif" pitchFamily="34" charset="0"/>
              </a:rPr>
              <a:t>Intervention planned based on Medicaid data findings</a:t>
            </a:r>
          </a:p>
          <a:p>
            <a:pPr eaLnBrk="1" hangingPunct="1">
              <a:spcBef>
                <a:spcPts val="1800"/>
              </a:spcBef>
            </a:pPr>
            <a:r>
              <a:rPr lang="en-US" sz="2800" dirty="0">
                <a:latin typeface="Microsoft Sans Serif" pitchFamily="34" charset="0"/>
              </a:rPr>
              <a:t>In NH, continue to pull in private claims</a:t>
            </a:r>
          </a:p>
          <a:p>
            <a:pPr eaLnBrk="1" hangingPunct="1">
              <a:spcBef>
                <a:spcPts val="1800"/>
              </a:spcBef>
            </a:pPr>
            <a:r>
              <a:rPr lang="en-US" sz="2800" dirty="0">
                <a:latin typeface="Microsoft Sans Serif" pitchFamily="34" charset="0"/>
              </a:rPr>
              <a:t>Quality of care markers, utilization &amp; cost</a:t>
            </a:r>
          </a:p>
          <a:p>
            <a:pPr eaLnBrk="1" hangingPunct="1">
              <a:spcBef>
                <a:spcPts val="1800"/>
              </a:spcBef>
            </a:pPr>
            <a:r>
              <a:rPr lang="en-US" sz="2800" dirty="0">
                <a:latin typeface="Microsoft Sans Serif" pitchFamily="34" charset="0"/>
              </a:rPr>
              <a:t>Investigate health surveillance on other disability populations</a:t>
            </a:r>
          </a:p>
          <a:p>
            <a:pPr eaLnBrk="1" hangingPunct="1">
              <a:spcBef>
                <a:spcPts val="1800"/>
              </a:spcBef>
            </a:pPr>
            <a:endParaRPr lang="en-US" sz="2800" b="1" dirty="0">
              <a:latin typeface="Microsoft Sans Serif" pitchFamily="34" charset="0"/>
            </a:endParaRPr>
          </a:p>
        </p:txBody>
      </p:sp>
      <p:sp>
        <p:nvSpPr>
          <p:cNvPr id="3075" name="Text Box 1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838200"/>
            <a:ext cx="91440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b="1" dirty="0">
                <a:solidFill>
                  <a:schemeClr val="tx1"/>
                </a:solidFill>
                <a:latin typeface="Microsoft Sans Serif" pitchFamily="34" charset="0"/>
              </a:rPr>
              <a:t>Next Steps</a:t>
            </a:r>
          </a:p>
        </p:txBody>
      </p:sp>
      <p:sp>
        <p:nvSpPr>
          <p:cNvPr id="3078" name="Rectangle 17"/>
          <p:cNvSpPr>
            <a:spLocks noChangeArrowheads="1"/>
          </p:cNvSpPr>
          <p:nvPr/>
        </p:nvSpPr>
        <p:spPr bwMode="auto">
          <a:xfrm>
            <a:off x="152400" y="63754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fld id="{DDA93816-0A6E-4D55-A181-5BC76F89334B}" type="slidenum">
              <a:rPr lang="en-US" sz="1200"/>
              <a:pPr algn="ctr"/>
              <a:t>15</a:t>
            </a:fld>
            <a:endParaRPr lang="en-US" sz="1200"/>
          </a:p>
        </p:txBody>
      </p:sp>
      <p:pic>
        <p:nvPicPr>
          <p:cNvPr id="9" name="Picture 2" descr="http://www.unh.edu/sites/www.unh.edu/files/emblem-only_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7286" y="6019800"/>
            <a:ext cx="604314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002C7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 rot="-5400000">
            <a:off x="-1790700" y="2095500"/>
            <a:ext cx="3886200" cy="304800"/>
          </a:xfrm>
          <a:prstGeom prst="rect">
            <a:avLst/>
          </a:prstGeom>
          <a:solidFill>
            <a:srgbClr val="002C7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16" name="Isosceles Triangle 15"/>
          <p:cNvSpPr/>
          <p:nvPr/>
        </p:nvSpPr>
        <p:spPr>
          <a:xfrm flipV="1">
            <a:off x="0" y="4191000"/>
            <a:ext cx="301625" cy="990600"/>
          </a:xfrm>
          <a:prstGeom prst="triangle">
            <a:avLst>
              <a:gd name="adj" fmla="val 0"/>
            </a:avLst>
          </a:prstGeom>
          <a:solidFill>
            <a:srgbClr val="002C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34400" y="42862"/>
            <a:ext cx="5715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6410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19100" y="1676400"/>
            <a:ext cx="8648700" cy="2897188"/>
          </a:xfrm>
        </p:spPr>
        <p:txBody>
          <a:bodyPr/>
          <a:lstStyle/>
          <a:p>
            <a:pPr fontAlgn="ctr">
              <a:spcBef>
                <a:spcPts val="1200"/>
              </a:spcBef>
            </a:pPr>
            <a:endParaRPr lang="en-US" sz="2400" dirty="0">
              <a:latin typeface="Microsoft Sans Serif" pitchFamily="34" charset="0"/>
            </a:endParaRPr>
          </a:p>
          <a:p>
            <a:pPr marL="0" indent="0" eaLnBrk="1" hangingPunct="1">
              <a:spcBef>
                <a:spcPts val="1200"/>
              </a:spcBef>
              <a:buNone/>
            </a:pPr>
            <a:endParaRPr lang="en-US" sz="2800" dirty="0">
              <a:latin typeface="Microsoft Sans Serif" pitchFamily="34" charset="0"/>
            </a:endParaRPr>
          </a:p>
        </p:txBody>
      </p:sp>
      <p:sp>
        <p:nvSpPr>
          <p:cNvPr id="3075" name="Text Box 1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838200"/>
            <a:ext cx="91440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b="1" dirty="0">
                <a:solidFill>
                  <a:schemeClr val="tx1"/>
                </a:solidFill>
                <a:latin typeface="Microsoft Sans Serif" pitchFamily="34" charset="0"/>
              </a:rPr>
              <a:t>Contact Information</a:t>
            </a:r>
          </a:p>
        </p:txBody>
      </p:sp>
      <p:sp>
        <p:nvSpPr>
          <p:cNvPr id="3078" name="Rectangle 17"/>
          <p:cNvSpPr>
            <a:spLocks noChangeArrowheads="1"/>
          </p:cNvSpPr>
          <p:nvPr/>
        </p:nvSpPr>
        <p:spPr bwMode="auto">
          <a:xfrm>
            <a:off x="152400" y="63754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fld id="{DDA93816-0A6E-4D55-A181-5BC76F89334B}" type="slidenum">
              <a:rPr lang="en-US" sz="1200"/>
              <a:pPr algn="ctr"/>
              <a:t>16</a:t>
            </a:fld>
            <a:endParaRPr lang="en-US" sz="1200"/>
          </a:p>
        </p:txBody>
      </p:sp>
      <p:pic>
        <p:nvPicPr>
          <p:cNvPr id="9" name="Picture 2" descr="http://www.unh.edu/sites/www.unh.edu/files/emblem-only_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7286" y="6019800"/>
            <a:ext cx="604314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002C7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 rot="-5400000">
            <a:off x="-1790700" y="2095500"/>
            <a:ext cx="3886200" cy="304800"/>
          </a:xfrm>
          <a:prstGeom prst="rect">
            <a:avLst/>
          </a:prstGeom>
          <a:solidFill>
            <a:srgbClr val="002C7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12" name="Isosceles Triangle 11"/>
          <p:cNvSpPr/>
          <p:nvPr/>
        </p:nvSpPr>
        <p:spPr>
          <a:xfrm flipV="1">
            <a:off x="0" y="4191000"/>
            <a:ext cx="301625" cy="990600"/>
          </a:xfrm>
          <a:prstGeom prst="triangle">
            <a:avLst>
              <a:gd name="adj" fmla="val 0"/>
            </a:avLst>
          </a:prstGeom>
          <a:solidFill>
            <a:srgbClr val="002C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34400" y="42862"/>
            <a:ext cx="571500" cy="523875"/>
          </a:xfrm>
          <a:prstGeom prst="rect">
            <a:avLst/>
          </a:prstGeom>
        </p:spPr>
      </p:pic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247650" y="2145506"/>
            <a:ext cx="8648700" cy="289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spcBef>
                <a:spcPts val="1800"/>
              </a:spcBef>
              <a:buNone/>
            </a:pPr>
            <a:r>
              <a:rPr lang="en-US" sz="2800" kern="0" dirty="0"/>
              <a:t>Institute on Disability, University of New Hampshire</a:t>
            </a:r>
          </a:p>
          <a:p>
            <a:pPr marL="0" indent="0" algn="ctr" eaLnBrk="1" hangingPunct="1">
              <a:spcBef>
                <a:spcPts val="1800"/>
              </a:spcBef>
              <a:buNone/>
            </a:pPr>
            <a:r>
              <a:rPr lang="en-US" sz="2800" kern="0" dirty="0">
                <a:hlinkClick r:id="rId5"/>
              </a:rPr>
              <a:t>kimberly.phillips@unh.edu</a:t>
            </a:r>
            <a:r>
              <a:rPr lang="en-US" sz="2800" kern="0" dirty="0"/>
              <a:t> </a:t>
            </a:r>
          </a:p>
          <a:p>
            <a:pPr marL="0" indent="0" algn="ctr" eaLnBrk="1" hangingPunct="1">
              <a:spcBef>
                <a:spcPts val="1800"/>
              </a:spcBef>
              <a:buNone/>
            </a:pPr>
            <a:r>
              <a:rPr lang="en-US" sz="2800" kern="0" dirty="0"/>
              <a:t>603-862-4320 | Relay 711</a:t>
            </a:r>
          </a:p>
        </p:txBody>
      </p:sp>
    </p:spTree>
    <p:extLst>
      <p:ext uri="{BB962C8B-B14F-4D97-AF65-F5344CB8AC3E}">
        <p14:creationId xmlns:p14="http://schemas.microsoft.com/office/powerpoint/2010/main" val="1346622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1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838200"/>
            <a:ext cx="91440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b="1" dirty="0">
                <a:solidFill>
                  <a:schemeClr val="tx1"/>
                </a:solidFill>
                <a:latin typeface="Microsoft Sans Serif" pitchFamily="34" charset="0"/>
              </a:rPr>
              <a:t>Acknowledgements</a:t>
            </a:r>
          </a:p>
        </p:txBody>
      </p:sp>
      <p:sp>
        <p:nvSpPr>
          <p:cNvPr id="3078" name="Rectangle 17"/>
          <p:cNvSpPr>
            <a:spLocks noChangeArrowheads="1"/>
          </p:cNvSpPr>
          <p:nvPr/>
        </p:nvSpPr>
        <p:spPr bwMode="auto">
          <a:xfrm>
            <a:off x="152400" y="63754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fld id="{DDA93816-0A6E-4D55-A181-5BC76F89334B}" type="slidenum">
              <a:rPr lang="en-US" sz="1200"/>
              <a:pPr algn="ctr"/>
              <a:t>2</a:t>
            </a:fld>
            <a:endParaRPr lang="en-US" sz="1200"/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002C7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 rot="-5400000">
            <a:off x="-1790700" y="2095500"/>
            <a:ext cx="3886200" cy="304800"/>
          </a:xfrm>
          <a:prstGeom prst="rect">
            <a:avLst/>
          </a:prstGeom>
          <a:solidFill>
            <a:srgbClr val="002C7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18" name="Isosceles Triangle 17"/>
          <p:cNvSpPr/>
          <p:nvPr/>
        </p:nvSpPr>
        <p:spPr>
          <a:xfrm flipV="1">
            <a:off x="0" y="4191000"/>
            <a:ext cx="301625" cy="990600"/>
          </a:xfrm>
          <a:prstGeom prst="triangle">
            <a:avLst>
              <a:gd name="adj" fmla="val 0"/>
            </a:avLst>
          </a:prstGeom>
          <a:solidFill>
            <a:srgbClr val="002C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4400" y="42862"/>
            <a:ext cx="571500" cy="523875"/>
          </a:xfrm>
          <a:prstGeom prst="rect">
            <a:avLst/>
          </a:prstGeom>
        </p:spPr>
      </p:pic>
      <p:pic>
        <p:nvPicPr>
          <p:cNvPr id="13" name="Picture 2" descr="http://www.unh.edu/sites/www.unh.edu/files/emblem-only_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7286" y="6019800"/>
            <a:ext cx="604314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2920" y="1750218"/>
            <a:ext cx="8077200" cy="4221163"/>
          </a:xfrm>
        </p:spPr>
        <p:txBody>
          <a:bodyPr/>
          <a:lstStyle/>
          <a:p>
            <a:r>
              <a:rPr lang="en-US" sz="2800" dirty="0"/>
              <a:t>Supported by U.S. Centers for Disease Control and Prevention (CDC) grant numbers 1U01DD000917-01 and NU27DD000007-02-02</a:t>
            </a:r>
          </a:p>
          <a:p>
            <a:endParaRPr lang="en-US" sz="2800" dirty="0"/>
          </a:p>
          <a:p>
            <a:r>
              <a:rPr lang="en-US" sz="2800" dirty="0"/>
              <a:t>Phillips, Reichard, &amp; </a:t>
            </a:r>
            <a:r>
              <a:rPr lang="en-US" sz="2800" dirty="0" err="1"/>
              <a:t>Houtenville</a:t>
            </a:r>
            <a:r>
              <a:rPr lang="en-US" sz="2800" dirty="0"/>
              <a:t> (manuscript under review)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557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05130" y="1510506"/>
            <a:ext cx="8648700" cy="2897188"/>
          </a:xfrm>
        </p:spPr>
        <p:txBody>
          <a:bodyPr/>
          <a:lstStyle/>
          <a:p>
            <a:pPr eaLnBrk="1" hangingPunct="1">
              <a:spcBef>
                <a:spcPts val="1800"/>
              </a:spcBef>
            </a:pPr>
            <a:r>
              <a:rPr lang="en-US" sz="2800" dirty="0">
                <a:latin typeface="Microsoft Sans Serif" pitchFamily="34" charset="0"/>
              </a:rPr>
              <a:t>Improve health surveillance for people with intellectual and developmental disabilities (IDD) (</a:t>
            </a:r>
            <a:r>
              <a:rPr lang="en-US" sz="2800" dirty="0" err="1">
                <a:latin typeface="Microsoft Sans Serif" pitchFamily="34" charset="0"/>
              </a:rPr>
              <a:t>Krahn</a:t>
            </a:r>
            <a:r>
              <a:rPr lang="en-US" sz="2800" dirty="0">
                <a:latin typeface="Microsoft Sans Serif" pitchFamily="34" charset="0"/>
              </a:rPr>
              <a:t> et al., 2010)</a:t>
            </a:r>
          </a:p>
          <a:p>
            <a:pPr eaLnBrk="1" hangingPunct="1">
              <a:spcBef>
                <a:spcPts val="1800"/>
              </a:spcBef>
            </a:pPr>
            <a:r>
              <a:rPr lang="en-US" sz="2800" dirty="0">
                <a:latin typeface="Microsoft Sans Serif" pitchFamily="34" charset="0"/>
              </a:rPr>
              <a:t>Replicate algorithm to identify people with IDD using ICD-9 diagnosis codes</a:t>
            </a:r>
          </a:p>
          <a:p>
            <a:pPr lvl="1" eaLnBrk="1" hangingPunct="1">
              <a:spcBef>
                <a:spcPts val="1800"/>
              </a:spcBef>
            </a:pPr>
            <a:r>
              <a:rPr lang="en-US" sz="2400" dirty="0">
                <a:latin typeface="Microsoft Sans Serif" pitchFamily="34" charset="0"/>
              </a:rPr>
              <a:t>developed by 5 states, in cooperation with CDC (McDermott et al., in press)</a:t>
            </a:r>
          </a:p>
          <a:p>
            <a:pPr eaLnBrk="1" hangingPunct="1">
              <a:spcBef>
                <a:spcPts val="1800"/>
              </a:spcBef>
            </a:pPr>
            <a:r>
              <a:rPr lang="en-US" sz="2800" dirty="0">
                <a:latin typeface="Microsoft Sans Serif" pitchFamily="34" charset="0"/>
              </a:rPr>
              <a:t>Extend findings by including private claims</a:t>
            </a:r>
          </a:p>
          <a:p>
            <a:pPr eaLnBrk="1" hangingPunct="1">
              <a:spcBef>
                <a:spcPts val="1800"/>
              </a:spcBef>
            </a:pPr>
            <a:endParaRPr lang="en-US" sz="2400" dirty="0">
              <a:latin typeface="Microsoft Sans Serif" pitchFamily="34" charset="0"/>
            </a:endParaRPr>
          </a:p>
        </p:txBody>
      </p:sp>
      <p:sp>
        <p:nvSpPr>
          <p:cNvPr id="3075" name="Text Box 1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838200"/>
            <a:ext cx="91440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b="1" dirty="0">
                <a:solidFill>
                  <a:schemeClr val="tx1"/>
                </a:solidFill>
                <a:latin typeface="Microsoft Sans Serif" pitchFamily="34" charset="0"/>
              </a:rPr>
              <a:t>Purpose of the Study</a:t>
            </a:r>
          </a:p>
        </p:txBody>
      </p:sp>
      <p:sp>
        <p:nvSpPr>
          <p:cNvPr id="3078" name="Rectangle 17"/>
          <p:cNvSpPr>
            <a:spLocks noChangeArrowheads="1"/>
          </p:cNvSpPr>
          <p:nvPr/>
        </p:nvSpPr>
        <p:spPr bwMode="auto">
          <a:xfrm>
            <a:off x="152400" y="63754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fld id="{DDA93816-0A6E-4D55-A181-5BC76F89334B}" type="slidenum">
              <a:rPr lang="en-US" sz="1200"/>
              <a:pPr algn="ctr"/>
              <a:t>3</a:t>
            </a:fld>
            <a:endParaRPr lang="en-US" sz="1200"/>
          </a:p>
        </p:txBody>
      </p:sp>
      <p:pic>
        <p:nvPicPr>
          <p:cNvPr id="9" name="Picture 2" descr="http://www.unh.edu/sites/www.unh.edu/files/emblem-only_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7286" y="6019800"/>
            <a:ext cx="604314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002C7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 rot="-5400000">
            <a:off x="-1790700" y="2095500"/>
            <a:ext cx="3886200" cy="304800"/>
          </a:xfrm>
          <a:prstGeom prst="rect">
            <a:avLst/>
          </a:prstGeom>
          <a:solidFill>
            <a:srgbClr val="002C7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16" name="Isosceles Triangle 15"/>
          <p:cNvSpPr/>
          <p:nvPr/>
        </p:nvSpPr>
        <p:spPr>
          <a:xfrm flipV="1">
            <a:off x="0" y="4191000"/>
            <a:ext cx="301625" cy="990600"/>
          </a:xfrm>
          <a:prstGeom prst="triangle">
            <a:avLst>
              <a:gd name="adj" fmla="val 0"/>
            </a:avLst>
          </a:prstGeom>
          <a:solidFill>
            <a:srgbClr val="002C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34400" y="42862"/>
            <a:ext cx="5715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769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28897" y="1510506"/>
            <a:ext cx="8648700" cy="2897188"/>
          </a:xfrm>
        </p:spPr>
        <p:txBody>
          <a:bodyPr/>
          <a:lstStyle/>
          <a:p>
            <a:pPr eaLnBrk="1" hangingPunct="1">
              <a:spcBef>
                <a:spcPts val="1800"/>
              </a:spcBef>
            </a:pPr>
            <a:r>
              <a:rPr lang="en-US" sz="2800" dirty="0">
                <a:latin typeface="Microsoft Sans Serif" pitchFamily="34" charset="0"/>
              </a:rPr>
              <a:t>New Hampshire (NH) All-Payer Claims Data files 2010-2014</a:t>
            </a:r>
          </a:p>
          <a:p>
            <a:pPr eaLnBrk="1" hangingPunct="1">
              <a:spcBef>
                <a:spcPts val="1800"/>
              </a:spcBef>
            </a:pPr>
            <a:r>
              <a:rPr lang="en-US" sz="2800" dirty="0">
                <a:latin typeface="Microsoft Sans Serif" pitchFamily="34" charset="0"/>
              </a:rPr>
              <a:t>Medicaid-only vs Any-private group:</a:t>
            </a:r>
          </a:p>
          <a:p>
            <a:pPr lvl="1" eaLnBrk="1" hangingPunct="1">
              <a:spcBef>
                <a:spcPts val="1800"/>
              </a:spcBef>
            </a:pPr>
            <a:r>
              <a:rPr lang="en-US" sz="2400" dirty="0">
                <a:latin typeface="Microsoft Sans Serif" pitchFamily="34" charset="0"/>
              </a:rPr>
              <a:t>0 to 64 &amp; eligibility 11/12 months of calendar year</a:t>
            </a:r>
          </a:p>
          <a:p>
            <a:pPr lvl="1" eaLnBrk="1" hangingPunct="1">
              <a:spcBef>
                <a:spcPts val="1800"/>
              </a:spcBef>
            </a:pPr>
            <a:r>
              <a:rPr lang="en-US" sz="2400" dirty="0">
                <a:latin typeface="Microsoft Sans Serif" pitchFamily="34" charset="0"/>
              </a:rPr>
              <a:t>No Medicare</a:t>
            </a:r>
            <a:endParaRPr lang="en-US" sz="2800" dirty="0">
              <a:latin typeface="Microsoft Sans Serif" pitchFamily="34" charset="0"/>
            </a:endParaRPr>
          </a:p>
          <a:p>
            <a:pPr eaLnBrk="1" hangingPunct="1">
              <a:spcBef>
                <a:spcPts val="1800"/>
              </a:spcBef>
            </a:pPr>
            <a:r>
              <a:rPr lang="en-US" sz="2800" dirty="0">
                <a:latin typeface="Microsoft Sans Serif" pitchFamily="34" charset="0"/>
              </a:rPr>
              <a:t>IDD diagnostic criteria: </a:t>
            </a:r>
          </a:p>
          <a:p>
            <a:pPr lvl="1" eaLnBrk="1" hangingPunct="1">
              <a:spcBef>
                <a:spcPts val="1800"/>
              </a:spcBef>
            </a:pPr>
            <a:r>
              <a:rPr lang="en-US" sz="2400" dirty="0">
                <a:latin typeface="Microsoft Sans Serif" pitchFamily="34" charset="0"/>
              </a:rPr>
              <a:t>At least 1 inpatient or 2 outpatient visits (at least 30 days apart) with an IDD code</a:t>
            </a:r>
          </a:p>
          <a:p>
            <a:pPr lvl="1" eaLnBrk="1" hangingPunct="1">
              <a:spcBef>
                <a:spcPts val="1800"/>
              </a:spcBef>
            </a:pPr>
            <a:r>
              <a:rPr lang="en-US" sz="2400" dirty="0">
                <a:latin typeface="Microsoft Sans Serif" pitchFamily="34" charset="0"/>
              </a:rPr>
              <a:t>Mutually exclusive algorithm</a:t>
            </a:r>
          </a:p>
          <a:p>
            <a:pPr lvl="1"/>
            <a:endParaRPr lang="en-US" sz="2400" dirty="0"/>
          </a:p>
        </p:txBody>
      </p:sp>
      <p:sp>
        <p:nvSpPr>
          <p:cNvPr id="3075" name="Text Box 1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838200"/>
            <a:ext cx="91440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b="1" dirty="0">
                <a:solidFill>
                  <a:schemeClr val="tx1"/>
                </a:solidFill>
                <a:latin typeface="Microsoft Sans Serif" pitchFamily="34" charset="0"/>
              </a:rPr>
              <a:t>Data &amp; Methods</a:t>
            </a:r>
          </a:p>
        </p:txBody>
      </p:sp>
      <p:sp>
        <p:nvSpPr>
          <p:cNvPr id="3078" name="Rectangle 17"/>
          <p:cNvSpPr>
            <a:spLocks noChangeArrowheads="1"/>
          </p:cNvSpPr>
          <p:nvPr/>
        </p:nvSpPr>
        <p:spPr bwMode="auto">
          <a:xfrm>
            <a:off x="152400" y="63754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fld id="{DDA93816-0A6E-4D55-A181-5BC76F89334B}" type="slidenum">
              <a:rPr lang="en-US" sz="1200"/>
              <a:pPr algn="ctr"/>
              <a:t>4</a:t>
            </a:fld>
            <a:endParaRPr lang="en-US" sz="1200"/>
          </a:p>
        </p:txBody>
      </p:sp>
      <p:pic>
        <p:nvPicPr>
          <p:cNvPr id="9" name="Picture 2" descr="http://www.unh.edu/sites/www.unh.edu/files/emblem-only_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7286" y="6019800"/>
            <a:ext cx="604314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002C7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 rot="-5400000">
            <a:off x="-1790700" y="2095500"/>
            <a:ext cx="3886200" cy="304800"/>
          </a:xfrm>
          <a:prstGeom prst="rect">
            <a:avLst/>
          </a:prstGeom>
          <a:solidFill>
            <a:srgbClr val="002C7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16" name="Isosceles Triangle 15"/>
          <p:cNvSpPr/>
          <p:nvPr/>
        </p:nvSpPr>
        <p:spPr>
          <a:xfrm flipV="1">
            <a:off x="0" y="4191000"/>
            <a:ext cx="301625" cy="990600"/>
          </a:xfrm>
          <a:prstGeom prst="triangle">
            <a:avLst>
              <a:gd name="adj" fmla="val 0"/>
            </a:avLst>
          </a:prstGeom>
          <a:solidFill>
            <a:srgbClr val="002C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34400" y="42862"/>
            <a:ext cx="5715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518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1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838200"/>
            <a:ext cx="91440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b="1" dirty="0">
                <a:solidFill>
                  <a:schemeClr val="tx1"/>
                </a:solidFill>
                <a:latin typeface="Microsoft Sans Serif" pitchFamily="34" charset="0"/>
              </a:rPr>
              <a:t>Sample</a:t>
            </a:r>
          </a:p>
        </p:txBody>
      </p:sp>
      <p:sp>
        <p:nvSpPr>
          <p:cNvPr id="3078" name="Rectangle 17"/>
          <p:cNvSpPr>
            <a:spLocks noChangeArrowheads="1"/>
          </p:cNvSpPr>
          <p:nvPr/>
        </p:nvSpPr>
        <p:spPr bwMode="auto">
          <a:xfrm>
            <a:off x="152400" y="63754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fld id="{DDA93816-0A6E-4D55-A181-5BC76F89334B}" type="slidenum">
              <a:rPr lang="en-US" sz="1200"/>
              <a:pPr algn="ctr"/>
              <a:t>5</a:t>
            </a:fld>
            <a:endParaRPr lang="en-US" sz="1200"/>
          </a:p>
        </p:txBody>
      </p:sp>
      <p:pic>
        <p:nvPicPr>
          <p:cNvPr id="9" name="Picture 2" descr="http://www.unh.edu/sites/www.unh.edu/files/emblem-only_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7286" y="6019800"/>
            <a:ext cx="604314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002C7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 rot="-5400000">
            <a:off x="-1790700" y="2095500"/>
            <a:ext cx="3886200" cy="304800"/>
          </a:xfrm>
          <a:prstGeom prst="rect">
            <a:avLst/>
          </a:prstGeom>
          <a:solidFill>
            <a:srgbClr val="002C7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16" name="Isosceles Triangle 15"/>
          <p:cNvSpPr/>
          <p:nvPr/>
        </p:nvSpPr>
        <p:spPr>
          <a:xfrm flipV="1">
            <a:off x="0" y="4191000"/>
            <a:ext cx="301625" cy="990600"/>
          </a:xfrm>
          <a:prstGeom prst="triangle">
            <a:avLst>
              <a:gd name="adj" fmla="val 0"/>
            </a:avLst>
          </a:prstGeom>
          <a:solidFill>
            <a:srgbClr val="002C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34400" y="42862"/>
            <a:ext cx="571500" cy="523875"/>
          </a:xfrm>
          <a:prstGeom prst="rect">
            <a:avLst/>
          </a:prstGeom>
        </p:spPr>
      </p:pic>
      <p:graphicFrame>
        <p:nvGraphicFramePr>
          <p:cNvPr id="20" name="Chart 19"/>
          <p:cNvGraphicFramePr/>
          <p:nvPr>
            <p:extLst>
              <p:ext uri="{D42A27DB-BD31-4B8C-83A1-F6EECF244321}">
                <p14:modId xmlns:p14="http://schemas.microsoft.com/office/powerpoint/2010/main" val="1070629221"/>
              </p:ext>
            </p:extLst>
          </p:nvPr>
        </p:nvGraphicFramePr>
        <p:xfrm>
          <a:off x="2325872" y="2527300"/>
          <a:ext cx="4800600" cy="3492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2857500" y="1561919"/>
            <a:ext cx="3733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76% of NH Population under 65 in 2010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479643" y="2926100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ts val="1800"/>
              </a:spcBef>
            </a:pPr>
            <a:r>
              <a:rPr lang="en-US" sz="2400" dirty="0">
                <a:latin typeface="Microsoft Sans Serif" pitchFamily="34" charset="0"/>
              </a:rPr>
              <a:t>Medicaid-only n = 113,287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45412" y="2741433"/>
            <a:ext cx="19120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ts val="1800"/>
              </a:spcBef>
            </a:pPr>
            <a:r>
              <a:rPr lang="en-US" sz="2400" dirty="0">
                <a:latin typeface="Microsoft Sans Serif" pitchFamily="34" charset="0"/>
              </a:rPr>
              <a:t>Any private insurance   n = 748,033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2590800" y="3239745"/>
            <a:ext cx="800100" cy="3413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5943600" y="3239745"/>
            <a:ext cx="536044" cy="1706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68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1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689811"/>
            <a:ext cx="91440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200" b="1" dirty="0">
                <a:latin typeface="Microsoft Sans Serif" pitchFamily="34" charset="0"/>
              </a:rPr>
              <a:t>IDD Conditions &amp; </a:t>
            </a:r>
            <a:br>
              <a:rPr lang="en-US" sz="3200" b="1" dirty="0">
                <a:latin typeface="Microsoft Sans Serif" pitchFamily="34" charset="0"/>
              </a:rPr>
            </a:br>
            <a:r>
              <a:rPr lang="en-US" sz="3200" b="1" dirty="0">
                <a:latin typeface="Microsoft Sans Serif" pitchFamily="34" charset="0"/>
              </a:rPr>
              <a:t>Mutually Exclusive Hierarchy</a:t>
            </a:r>
            <a:endParaRPr lang="en-US" sz="3200" b="1" dirty="0">
              <a:solidFill>
                <a:schemeClr val="tx1"/>
              </a:solidFill>
              <a:latin typeface="Microsoft Sans Serif" pitchFamily="34" charset="0"/>
            </a:endParaRPr>
          </a:p>
        </p:txBody>
      </p:sp>
      <p:sp>
        <p:nvSpPr>
          <p:cNvPr id="5124" name="Rectangle 14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Rectangle 15"/>
          <p:cNvSpPr>
            <a:spLocks noChangeArrowheads="1"/>
          </p:cNvSpPr>
          <p:nvPr/>
        </p:nvSpPr>
        <p:spPr bwMode="auto">
          <a:xfrm rot="-5400000">
            <a:off x="-1790700" y="2095500"/>
            <a:ext cx="3886200" cy="304800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300" y="42863"/>
            <a:ext cx="5715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Isosceles Triangle 1"/>
          <p:cNvSpPr/>
          <p:nvPr/>
        </p:nvSpPr>
        <p:spPr>
          <a:xfrm flipV="1">
            <a:off x="0" y="4191000"/>
            <a:ext cx="301625" cy="990600"/>
          </a:xfrm>
          <a:prstGeom prst="triangle">
            <a:avLst>
              <a:gd name="adj" fmla="val 0"/>
            </a:avLst>
          </a:prstGeom>
          <a:solidFill>
            <a:srgbClr val="000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7" name="Picture 2" descr="http://www.unh.edu/sites/www.unh.edu/files/emblem-only_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7286" y="6019800"/>
            <a:ext cx="604314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120609"/>
              </p:ext>
            </p:extLst>
          </p:nvPr>
        </p:nvGraphicFramePr>
        <p:xfrm>
          <a:off x="685800" y="2074331"/>
          <a:ext cx="7810500" cy="342582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934200">
                  <a:extLst>
                    <a:ext uri="{9D8B030D-6E8A-4147-A177-3AD203B41FA5}">
                      <a16:colId xmlns:a16="http://schemas.microsoft.com/office/drawing/2014/main" val="838116133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2125634445"/>
                    </a:ext>
                  </a:extLst>
                </a:gridCol>
              </a:tblGrid>
              <a:tr h="804051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b="0" dirty="0"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Chromosomal anomalies, autosomal deletion syndromes, and other congenital </a:t>
                      </a:r>
                      <a:r>
                        <a:rPr lang="en-US" sz="2400" b="0" dirty="0" err="1"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anomalies</a:t>
                      </a:r>
                      <a:r>
                        <a:rPr lang="en-US" sz="2400" kern="1200" baseline="30000" dirty="0" err="1"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a</a:t>
                      </a:r>
                      <a:r>
                        <a:rPr lang="en-US" sz="2400" b="0" dirty="0"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 </a:t>
                      </a:r>
                      <a:r>
                        <a:rPr lang="en-US" sz="2400" dirty="0"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 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b="0" dirty="0"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1 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27300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Cerebral Palsy</a:t>
                      </a:r>
                    </a:p>
                  </a:txBody>
                  <a:tcPr marL="0" marR="0" marT="0" marB="0">
                    <a:solidFill>
                      <a:srgbClr val="FBE2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2</a:t>
                      </a:r>
                    </a:p>
                  </a:txBody>
                  <a:tcPr anchor="ctr">
                    <a:solidFill>
                      <a:srgbClr val="FBE2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6359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Pervasive Developmental Disorders</a:t>
                      </a:r>
                      <a:r>
                        <a:rPr lang="en-US" sz="2400" baseline="0" dirty="0"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 / Autism</a:t>
                      </a:r>
                      <a:endParaRPr lang="en-US" sz="2400" dirty="0"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rgbClr val="FBE2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3</a:t>
                      </a:r>
                    </a:p>
                  </a:txBody>
                  <a:tcPr anchor="ctr">
                    <a:solidFill>
                      <a:srgbClr val="FBE2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611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Mild intellectual disabilities</a:t>
                      </a: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4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3846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Moderate, severe, or profound intellectual disabilities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828413"/>
                  </a:ext>
                </a:extLst>
              </a:tr>
              <a:tr h="449707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Unspecified intellectual disabilities</a:t>
                      </a: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6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9222140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685800" y="5943600"/>
            <a:ext cx="762000" cy="533400"/>
          </a:xfrm>
          <a:prstGeom prst="rect">
            <a:avLst/>
          </a:prstGeom>
          <a:solidFill>
            <a:srgbClr val="FBE2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600200" y="5887134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Research team additions to CMS Chronic Conditions Warehouse</a:t>
            </a:r>
          </a:p>
        </p:txBody>
      </p:sp>
    </p:spTree>
    <p:extLst>
      <p:ext uri="{BB962C8B-B14F-4D97-AF65-F5344CB8AC3E}">
        <p14:creationId xmlns:p14="http://schemas.microsoft.com/office/powerpoint/2010/main" val="3950667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1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689811"/>
            <a:ext cx="91440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200" b="1" dirty="0">
                <a:latin typeface="Microsoft Sans Serif" pitchFamily="34" charset="0"/>
              </a:rPr>
              <a:t>Demographics: Medicaid vs Private</a:t>
            </a:r>
            <a:endParaRPr lang="en-US" sz="3200" b="1" dirty="0">
              <a:solidFill>
                <a:schemeClr val="tx1"/>
              </a:solidFill>
              <a:latin typeface="Microsoft Sans Serif" pitchFamily="34" charset="0"/>
            </a:endParaRPr>
          </a:p>
        </p:txBody>
      </p:sp>
      <p:sp>
        <p:nvSpPr>
          <p:cNvPr id="5124" name="Rectangle 14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Rectangle 15"/>
          <p:cNvSpPr>
            <a:spLocks noChangeArrowheads="1"/>
          </p:cNvSpPr>
          <p:nvPr/>
        </p:nvSpPr>
        <p:spPr bwMode="auto">
          <a:xfrm rot="-5400000">
            <a:off x="-1790700" y="2095500"/>
            <a:ext cx="3886200" cy="304800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300" y="42863"/>
            <a:ext cx="5715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Isosceles Triangle 1"/>
          <p:cNvSpPr/>
          <p:nvPr/>
        </p:nvSpPr>
        <p:spPr>
          <a:xfrm flipV="1">
            <a:off x="0" y="4191000"/>
            <a:ext cx="301625" cy="990600"/>
          </a:xfrm>
          <a:prstGeom prst="triangle">
            <a:avLst>
              <a:gd name="adj" fmla="val 0"/>
            </a:avLst>
          </a:prstGeom>
          <a:solidFill>
            <a:srgbClr val="000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7" name="Picture 2" descr="http://www.unh.edu/sites/www.unh.edu/files/emblem-only_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7286" y="6019800"/>
            <a:ext cx="604314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185887084"/>
              </p:ext>
            </p:extLst>
          </p:nvPr>
        </p:nvGraphicFramePr>
        <p:xfrm>
          <a:off x="1066800" y="1397000"/>
          <a:ext cx="7162800" cy="515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385968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1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689811"/>
            <a:ext cx="91440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200" b="1" dirty="0">
                <a:latin typeface="Microsoft Sans Serif" pitchFamily="34" charset="0"/>
              </a:rPr>
              <a:t>IDD Prevalence: Medicaid vs Private</a:t>
            </a:r>
            <a:endParaRPr lang="en-US" sz="3200" b="1" dirty="0">
              <a:solidFill>
                <a:schemeClr val="tx1"/>
              </a:solidFill>
              <a:latin typeface="Microsoft Sans Serif" pitchFamily="34" charset="0"/>
            </a:endParaRPr>
          </a:p>
        </p:txBody>
      </p:sp>
      <p:sp>
        <p:nvSpPr>
          <p:cNvPr id="5124" name="Rectangle 14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Rectangle 15"/>
          <p:cNvSpPr>
            <a:spLocks noChangeArrowheads="1"/>
          </p:cNvSpPr>
          <p:nvPr/>
        </p:nvSpPr>
        <p:spPr bwMode="auto">
          <a:xfrm rot="-5400000">
            <a:off x="-1790700" y="2095500"/>
            <a:ext cx="3886200" cy="304800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300" y="42863"/>
            <a:ext cx="5715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Isosceles Triangle 1"/>
          <p:cNvSpPr/>
          <p:nvPr/>
        </p:nvSpPr>
        <p:spPr>
          <a:xfrm flipV="1">
            <a:off x="0" y="4191000"/>
            <a:ext cx="301625" cy="990600"/>
          </a:xfrm>
          <a:prstGeom prst="triangle">
            <a:avLst>
              <a:gd name="adj" fmla="val 0"/>
            </a:avLst>
          </a:prstGeom>
          <a:solidFill>
            <a:srgbClr val="000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7" name="Picture 2" descr="http://www.unh.edu/sites/www.unh.edu/files/emblem-only_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7286" y="6019800"/>
            <a:ext cx="604314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82476"/>
              </p:ext>
            </p:extLst>
          </p:nvPr>
        </p:nvGraphicFramePr>
        <p:xfrm>
          <a:off x="914400" y="1522694"/>
          <a:ext cx="7472886" cy="4847886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490962">
                  <a:extLst>
                    <a:ext uri="{9D8B030D-6E8A-4147-A177-3AD203B41FA5}">
                      <a16:colId xmlns:a16="http://schemas.microsoft.com/office/drawing/2014/main" val="1459460651"/>
                    </a:ext>
                  </a:extLst>
                </a:gridCol>
                <a:gridCol w="2490962">
                  <a:extLst>
                    <a:ext uri="{9D8B030D-6E8A-4147-A177-3AD203B41FA5}">
                      <a16:colId xmlns:a16="http://schemas.microsoft.com/office/drawing/2014/main" val="4210950502"/>
                    </a:ext>
                  </a:extLst>
                </a:gridCol>
                <a:gridCol w="2490962">
                  <a:extLst>
                    <a:ext uri="{9D8B030D-6E8A-4147-A177-3AD203B41FA5}">
                      <a16:colId xmlns:a16="http://schemas.microsoft.com/office/drawing/2014/main" val="28475471"/>
                    </a:ext>
                  </a:extLst>
                </a:gridCol>
              </a:tblGrid>
              <a:tr h="807981"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accent4"/>
                        </a:solidFill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4"/>
                          </a:solidFill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Medicaid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4"/>
                          </a:solidFill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Private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3936397"/>
                  </a:ext>
                </a:extLst>
              </a:tr>
              <a:tr h="807981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accent4"/>
                          </a:solidFill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Any</a:t>
                      </a:r>
                      <a:r>
                        <a:rPr lang="en-US" sz="2400" baseline="0" dirty="0">
                          <a:solidFill>
                            <a:schemeClr val="accent4"/>
                          </a:solidFill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 IDD</a:t>
                      </a:r>
                      <a:endParaRPr lang="en-US" sz="2400" dirty="0">
                        <a:solidFill>
                          <a:schemeClr val="accent4"/>
                        </a:solidFill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anchor="ctr">
                    <a:solidFill>
                      <a:srgbClr val="F2B709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4"/>
                          </a:solidFill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4,918 (4.3%)</a:t>
                      </a:r>
                    </a:p>
                  </a:txBody>
                  <a:tcPr anchor="ctr">
                    <a:solidFill>
                      <a:srgbClr val="F2B709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4"/>
                          </a:solidFill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3,910 (0.5%)</a:t>
                      </a:r>
                    </a:p>
                  </a:txBody>
                  <a:tcPr anchor="ctr">
                    <a:solidFill>
                      <a:srgbClr val="F2B709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0193942"/>
                  </a:ext>
                </a:extLst>
              </a:tr>
              <a:tr h="807981"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accent4"/>
                        </a:solidFill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lvl="0" algn="ctr"/>
                      <a:endParaRPr lang="en-US" sz="2200" dirty="0">
                        <a:solidFill>
                          <a:schemeClr val="accent4"/>
                        </a:solidFill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accent4"/>
                        </a:solidFill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63814630"/>
                  </a:ext>
                </a:extLst>
              </a:tr>
              <a:tr h="807981"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accent4"/>
                        </a:solidFill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lvl="0" algn="ctr"/>
                      <a:endParaRPr lang="en-US" sz="2200" dirty="0">
                        <a:solidFill>
                          <a:schemeClr val="accent4"/>
                        </a:solidFill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accent4"/>
                        </a:solidFill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69144666"/>
                  </a:ext>
                </a:extLst>
              </a:tr>
              <a:tr h="807981"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accent4"/>
                        </a:solidFill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lvl="0" algn="ctr"/>
                      <a:endParaRPr lang="en-US" sz="2200" dirty="0">
                        <a:solidFill>
                          <a:schemeClr val="accent4"/>
                        </a:solidFill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accent4"/>
                        </a:solidFill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7584470"/>
                  </a:ext>
                </a:extLst>
              </a:tr>
              <a:tr h="8079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accent4"/>
                        </a:solidFill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lvl="0" algn="ctr"/>
                      <a:endParaRPr lang="en-US" sz="2200" dirty="0">
                        <a:solidFill>
                          <a:schemeClr val="accent4"/>
                        </a:solidFill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accent4"/>
                        </a:solidFill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0462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1752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1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689811"/>
            <a:ext cx="91440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200" b="1" dirty="0">
                <a:latin typeface="Microsoft Sans Serif" pitchFamily="34" charset="0"/>
              </a:rPr>
              <a:t>IDD Type: Medicaid vs Private</a:t>
            </a:r>
            <a:endParaRPr lang="en-US" sz="3200" b="1" dirty="0">
              <a:solidFill>
                <a:schemeClr val="tx1"/>
              </a:solidFill>
              <a:latin typeface="Microsoft Sans Serif" pitchFamily="34" charset="0"/>
            </a:endParaRPr>
          </a:p>
        </p:txBody>
      </p:sp>
      <p:sp>
        <p:nvSpPr>
          <p:cNvPr id="5124" name="Rectangle 14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Rectangle 15"/>
          <p:cNvSpPr>
            <a:spLocks noChangeArrowheads="1"/>
          </p:cNvSpPr>
          <p:nvPr/>
        </p:nvSpPr>
        <p:spPr bwMode="auto">
          <a:xfrm rot="-5400000">
            <a:off x="-1790700" y="2095500"/>
            <a:ext cx="3886200" cy="304800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300" y="42863"/>
            <a:ext cx="5715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Isosceles Triangle 1"/>
          <p:cNvSpPr/>
          <p:nvPr/>
        </p:nvSpPr>
        <p:spPr>
          <a:xfrm flipV="1">
            <a:off x="0" y="4191000"/>
            <a:ext cx="301625" cy="990600"/>
          </a:xfrm>
          <a:prstGeom prst="triangle">
            <a:avLst>
              <a:gd name="adj" fmla="val 0"/>
            </a:avLst>
          </a:prstGeom>
          <a:solidFill>
            <a:srgbClr val="000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7" name="Picture 2" descr="http://www.unh.edu/sites/www.unh.edu/files/emblem-only_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7286" y="6019800"/>
            <a:ext cx="604314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193596"/>
              </p:ext>
            </p:extLst>
          </p:nvPr>
        </p:nvGraphicFramePr>
        <p:xfrm>
          <a:off x="914400" y="1447800"/>
          <a:ext cx="7472886" cy="4847886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490962">
                  <a:extLst>
                    <a:ext uri="{9D8B030D-6E8A-4147-A177-3AD203B41FA5}">
                      <a16:colId xmlns:a16="http://schemas.microsoft.com/office/drawing/2014/main" val="1459460651"/>
                    </a:ext>
                  </a:extLst>
                </a:gridCol>
                <a:gridCol w="2490962">
                  <a:extLst>
                    <a:ext uri="{9D8B030D-6E8A-4147-A177-3AD203B41FA5}">
                      <a16:colId xmlns:a16="http://schemas.microsoft.com/office/drawing/2014/main" val="4210950502"/>
                    </a:ext>
                  </a:extLst>
                </a:gridCol>
                <a:gridCol w="2490962">
                  <a:extLst>
                    <a:ext uri="{9D8B030D-6E8A-4147-A177-3AD203B41FA5}">
                      <a16:colId xmlns:a16="http://schemas.microsoft.com/office/drawing/2014/main" val="28475471"/>
                    </a:ext>
                  </a:extLst>
                </a:gridCol>
              </a:tblGrid>
              <a:tr h="807981"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accent4"/>
                        </a:solidFill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4"/>
                          </a:solidFill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Medicaid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4"/>
                          </a:solidFill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Private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3936397"/>
                  </a:ext>
                </a:extLst>
              </a:tr>
              <a:tr h="807981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accent4"/>
                          </a:solidFill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Any</a:t>
                      </a:r>
                      <a:r>
                        <a:rPr lang="en-US" sz="2400" baseline="0" dirty="0">
                          <a:solidFill>
                            <a:schemeClr val="accent4"/>
                          </a:solidFill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 IDD</a:t>
                      </a:r>
                      <a:endParaRPr lang="en-US" sz="2400" dirty="0">
                        <a:solidFill>
                          <a:schemeClr val="accent4"/>
                        </a:solidFill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4"/>
                          </a:solidFill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4,918 (4.3%)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4"/>
                          </a:solidFill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3,910 (0.5%)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0193942"/>
                  </a:ext>
                </a:extLst>
              </a:tr>
              <a:tr h="807981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accent4"/>
                          </a:solidFill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Cerebral Palsy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lvl="0" algn="ctr"/>
                      <a:r>
                        <a:rPr lang="en-US" sz="2200" i="1" kern="1200" dirty="0">
                          <a:solidFill>
                            <a:schemeClr val="dk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t</a:t>
                      </a:r>
                      <a:r>
                        <a:rPr lang="en-US" sz="2200" i="1" kern="1200" baseline="-25000" dirty="0">
                          <a:solidFill>
                            <a:schemeClr val="dk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(8,826)</a:t>
                      </a:r>
                      <a:r>
                        <a:rPr lang="en-US" sz="2200" kern="1200" baseline="-25000" dirty="0">
                          <a:solidFill>
                            <a:schemeClr val="dk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 </a:t>
                      </a:r>
                      <a:r>
                        <a:rPr lang="en-US" sz="2200" kern="1200" dirty="0">
                          <a:solidFill>
                            <a:schemeClr val="dk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= 4.28</a:t>
                      </a:r>
                      <a:endParaRPr lang="en-US" sz="2200" dirty="0">
                        <a:solidFill>
                          <a:schemeClr val="accent4"/>
                        </a:solidFill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accent4"/>
                        </a:solidFill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63814630"/>
                  </a:ext>
                </a:extLst>
              </a:tr>
              <a:tr h="807981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accent4"/>
                          </a:solidFill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Down Syndrome</a:t>
                      </a:r>
                    </a:p>
                  </a:txBody>
                  <a:tcPr anchor="ctr">
                    <a:solidFill>
                      <a:srgbClr val="FBE29B"/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/>
                      <a:r>
                        <a:rPr lang="en-US" sz="2200" i="1" kern="1200" dirty="0">
                          <a:solidFill>
                            <a:schemeClr val="dk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t</a:t>
                      </a:r>
                      <a:r>
                        <a:rPr lang="en-US" sz="2200" i="1" kern="1200" baseline="-25000" dirty="0">
                          <a:solidFill>
                            <a:schemeClr val="dk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(8,826)</a:t>
                      </a:r>
                      <a:r>
                        <a:rPr lang="en-US" sz="2200" kern="1200" baseline="-25000" dirty="0">
                          <a:solidFill>
                            <a:schemeClr val="dk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 </a:t>
                      </a:r>
                      <a:r>
                        <a:rPr lang="en-US" sz="2200" kern="1200" dirty="0">
                          <a:solidFill>
                            <a:schemeClr val="dk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= -8.52</a:t>
                      </a:r>
                      <a:endParaRPr lang="en-US" sz="2200" dirty="0">
                        <a:solidFill>
                          <a:schemeClr val="accent4"/>
                        </a:solidFill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anchor="ctr">
                    <a:solidFill>
                      <a:srgbClr val="FBE2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accent4"/>
                        </a:solidFill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69144666"/>
                  </a:ext>
                </a:extLst>
              </a:tr>
              <a:tr h="807981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accent4"/>
                          </a:solidFill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Autism</a:t>
                      </a:r>
                      <a:r>
                        <a:rPr lang="en-US" sz="2400" baseline="0" dirty="0">
                          <a:solidFill>
                            <a:schemeClr val="accent4"/>
                          </a:solidFill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 / PDD</a:t>
                      </a:r>
                      <a:endParaRPr lang="en-US" sz="2400" dirty="0">
                        <a:solidFill>
                          <a:schemeClr val="accent4"/>
                        </a:solidFill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anchor="ctr">
                    <a:solidFill>
                      <a:srgbClr val="FBE29B"/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/>
                      <a:r>
                        <a:rPr lang="en-US" sz="2200" i="1" kern="1200" dirty="0">
                          <a:solidFill>
                            <a:schemeClr val="dk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t</a:t>
                      </a:r>
                      <a:r>
                        <a:rPr lang="en-US" sz="2200" i="1" kern="1200" baseline="-25000" dirty="0">
                          <a:solidFill>
                            <a:schemeClr val="dk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(8,826)</a:t>
                      </a:r>
                      <a:r>
                        <a:rPr lang="en-US" sz="2200" kern="1200" baseline="-25000" dirty="0">
                          <a:solidFill>
                            <a:schemeClr val="dk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 </a:t>
                      </a:r>
                      <a:r>
                        <a:rPr lang="en-US" sz="2200" kern="1200" dirty="0">
                          <a:solidFill>
                            <a:schemeClr val="dk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= -16.74</a:t>
                      </a:r>
                      <a:endParaRPr lang="en-US" sz="2200" dirty="0">
                        <a:solidFill>
                          <a:schemeClr val="accent4"/>
                        </a:solidFill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anchor="ctr">
                    <a:solidFill>
                      <a:srgbClr val="FBE2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accent4"/>
                        </a:solidFill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7584470"/>
                  </a:ext>
                </a:extLst>
              </a:tr>
              <a:tr h="8079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accent4"/>
                          </a:solidFill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Non-specific</a:t>
                      </a:r>
                      <a:r>
                        <a:rPr lang="en-US" sz="2400" baseline="0" dirty="0">
                          <a:solidFill>
                            <a:schemeClr val="accent4"/>
                          </a:solidFill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 IDD</a:t>
                      </a:r>
                      <a:endParaRPr lang="en-US" sz="2400" dirty="0">
                        <a:solidFill>
                          <a:schemeClr val="accent4"/>
                        </a:solidFill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lvl="0" algn="ctr"/>
                      <a:r>
                        <a:rPr lang="en-US" sz="2200" i="1" kern="1200" dirty="0">
                          <a:solidFill>
                            <a:schemeClr val="dk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t</a:t>
                      </a:r>
                      <a:r>
                        <a:rPr lang="en-US" sz="2200" i="1" kern="1200" baseline="-25000" dirty="0">
                          <a:solidFill>
                            <a:schemeClr val="dk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(8,826)</a:t>
                      </a:r>
                      <a:r>
                        <a:rPr lang="en-US" sz="2200" kern="1200" baseline="-25000" dirty="0">
                          <a:solidFill>
                            <a:schemeClr val="dk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 </a:t>
                      </a:r>
                      <a:r>
                        <a:rPr lang="en-US" sz="2200" kern="1200" dirty="0">
                          <a:solidFill>
                            <a:schemeClr val="dk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= 29.37</a:t>
                      </a:r>
                      <a:endParaRPr lang="en-US" sz="2200" dirty="0">
                        <a:solidFill>
                          <a:schemeClr val="accent4"/>
                        </a:solidFill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accent4"/>
                        </a:solidFill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0462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4711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xperimental3">
  <a:themeElements>
    <a:clrScheme name="experimental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xperimental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xperimental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xperimental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xperimental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xperimental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xperimental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xperimental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xperimental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xperimental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xperimental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xperimental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xperimental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xperimental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6035985C436640B305F1B268648FB9" ma:contentTypeVersion="14" ma:contentTypeDescription="Create a new document." ma:contentTypeScope="" ma:versionID="095cbefc95275a9d528924ea897f8e38">
  <xsd:schema xmlns:xsd="http://www.w3.org/2001/XMLSchema" xmlns:xs="http://www.w3.org/2001/XMLSchema" xmlns:p="http://schemas.microsoft.com/office/2006/metadata/properties" xmlns:ns2="6c2254f5-de69-40f5-a0e2-2f56cfee0758" xmlns:ns3="44c59a53-fe6e-4c04-8d64-94c15d2c850d" targetNamespace="http://schemas.microsoft.com/office/2006/metadata/properties" ma:root="true" ma:fieldsID="c54b3e5da46c047bc1eae8518a3c6aa5" ns2:_="" ns3:_="">
    <xsd:import namespace="6c2254f5-de69-40f5-a0e2-2f56cfee0758"/>
    <xsd:import namespace="44c59a53-fe6e-4c04-8d64-94c15d2c85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2254f5-de69-40f5-a0e2-2f56cfee07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c04022ad-ef34-4d1e-9200-18c9974f96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c59a53-fe6e-4c04-8d64-94c15d2c850d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c43f9cc9-fa78-4f07-9939-db416f8c77be}" ma:internalName="TaxCatchAll" ma:showField="CatchAllData" ma:web="44c59a53-fe6e-4c04-8d64-94c15d2c85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c2254f5-de69-40f5-a0e2-2f56cfee0758">
      <Terms xmlns="http://schemas.microsoft.com/office/infopath/2007/PartnerControls"/>
    </lcf76f155ced4ddcb4097134ff3c332f>
    <TaxCatchAll xmlns="44c59a53-fe6e-4c04-8d64-94c15d2c850d" xsi:nil="true"/>
  </documentManagement>
</p:properties>
</file>

<file path=customXml/itemProps1.xml><?xml version="1.0" encoding="utf-8"?>
<ds:datastoreItem xmlns:ds="http://schemas.openxmlformats.org/officeDocument/2006/customXml" ds:itemID="{C7A1EFA4-5C16-4519-8588-6E5A2D5B4354}"/>
</file>

<file path=customXml/itemProps2.xml><?xml version="1.0" encoding="utf-8"?>
<ds:datastoreItem xmlns:ds="http://schemas.openxmlformats.org/officeDocument/2006/customXml" ds:itemID="{98833116-E969-4B7C-B148-702D4DAFC976}"/>
</file>

<file path=customXml/itemProps3.xml><?xml version="1.0" encoding="utf-8"?>
<ds:datastoreItem xmlns:ds="http://schemas.openxmlformats.org/officeDocument/2006/customXml" ds:itemID="{CC1D09FB-4967-4668-B426-4C93C3833C57}"/>
</file>

<file path=docProps/app.xml><?xml version="1.0" encoding="utf-8"?>
<Properties xmlns="http://schemas.openxmlformats.org/officeDocument/2006/extended-properties" xmlns:vt="http://schemas.openxmlformats.org/officeDocument/2006/docPropsVTypes">
  <TotalTime>12491</TotalTime>
  <Words>712</Words>
  <Application>Microsoft Office PowerPoint</Application>
  <PresentationFormat>On-screen Show (4:3)</PresentationFormat>
  <Paragraphs>129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Microsoft Sans Serif</vt:lpstr>
      <vt:lpstr>experimental3</vt:lpstr>
      <vt:lpstr>Surveillance of People with IDD Using Medicaid and Commercial Claims</vt:lpstr>
      <vt:lpstr>Acknowledgements</vt:lpstr>
      <vt:lpstr>Purpose of the Study</vt:lpstr>
      <vt:lpstr>Data &amp; Methods</vt:lpstr>
      <vt:lpstr>Sample</vt:lpstr>
      <vt:lpstr>IDD Conditions &amp;  Mutually Exclusive Hierarchy</vt:lpstr>
      <vt:lpstr>Demographics: Medicaid vs Private</vt:lpstr>
      <vt:lpstr>IDD Prevalence: Medicaid vs Private</vt:lpstr>
      <vt:lpstr>IDD Type: Medicaid vs Private</vt:lpstr>
      <vt:lpstr>Medicaid: IDD vs No-IDD</vt:lpstr>
      <vt:lpstr>Private: IDD vs No-IDD</vt:lpstr>
      <vt:lpstr>IDD: Medicaid vs Private</vt:lpstr>
      <vt:lpstr>Summary</vt:lpstr>
      <vt:lpstr>Limitations</vt:lpstr>
      <vt:lpstr>Next Steps</vt:lpstr>
      <vt:lpstr>Contact Information</vt:lpstr>
    </vt:vector>
  </TitlesOfParts>
  <Company>New Editions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Andrew Houtenville</dc:creator>
  <cp:lastModifiedBy>Volle, Karen</cp:lastModifiedBy>
  <cp:revision>586</cp:revision>
  <cp:lastPrinted>2013-02-22T18:10:19Z</cp:lastPrinted>
  <dcterms:created xsi:type="dcterms:W3CDTF">2008-09-30T16:04:58Z</dcterms:created>
  <dcterms:modified xsi:type="dcterms:W3CDTF">2018-02-08T13:52:29Z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0x010100DA6035985C436640B305F1B268648FB9</vt:lpwstr>
  </property>
</Properties>
</file>