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52" r:id="rId5"/>
    <p:sldMasterId id="2147483738" r:id="rId6"/>
  </p:sldMasterIdLst>
  <p:notesMasterIdLst>
    <p:notesMasterId r:id="rId21"/>
  </p:notesMasterIdLst>
  <p:sldIdLst>
    <p:sldId id="289" r:id="rId7"/>
    <p:sldId id="290" r:id="rId8"/>
    <p:sldId id="292" r:id="rId9"/>
    <p:sldId id="295" r:id="rId10"/>
    <p:sldId id="293" r:id="rId11"/>
    <p:sldId id="294" r:id="rId12"/>
    <p:sldId id="260" r:id="rId13"/>
    <p:sldId id="298" r:id="rId14"/>
    <p:sldId id="257" r:id="rId15"/>
    <p:sldId id="258" r:id="rId16"/>
    <p:sldId id="297" r:id="rId17"/>
    <p:sldId id="285" r:id="rId18"/>
    <p:sldId id="287"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388"/>
    <a:srgbClr val="C3380D"/>
    <a:srgbClr val="000000"/>
    <a:srgbClr val="EE5125"/>
    <a:srgbClr val="F05626"/>
    <a:srgbClr val="F45A26"/>
    <a:srgbClr val="F4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908EC-6B32-4708-825F-10E5EFFB57D1}" v="13" dt="2021-01-25T14:49:27.803"/>
    <p1510:client id="{B7C94125-084E-48EA-9A8D-4C5EA5150A7F}" v="11" dt="2021-01-29T15:56:13.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6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Rafal" userId="wsnBQBnrCF1FAiuXgo7JdaX2g15PMhs8wesRGCdYNRI=" providerId="None" clId="Web-{B32908EC-6B32-4708-825F-10E5EFFB57D1}"/>
    <pc:docChg chg="modSld">
      <pc:chgData name="Marisa Rafal" userId="wsnBQBnrCF1FAiuXgo7JdaX2g15PMhs8wesRGCdYNRI=" providerId="None" clId="Web-{B32908EC-6B32-4708-825F-10E5EFFB57D1}" dt="2021-01-25T14:49:27.803" v="12" actId="1076"/>
      <pc:docMkLst>
        <pc:docMk/>
      </pc:docMkLst>
      <pc:sldChg chg="modSp">
        <pc:chgData name="Marisa Rafal" userId="wsnBQBnrCF1FAiuXgo7JdaX2g15PMhs8wesRGCdYNRI=" providerId="None" clId="Web-{B32908EC-6B32-4708-825F-10E5EFFB57D1}" dt="2021-01-25T14:49:27.803" v="12" actId="1076"/>
        <pc:sldMkLst>
          <pc:docMk/>
          <pc:sldMk cId="2512385373" sldId="257"/>
        </pc:sldMkLst>
        <pc:spChg chg="mod">
          <ac:chgData name="Marisa Rafal" userId="wsnBQBnrCF1FAiuXgo7JdaX2g15PMhs8wesRGCdYNRI=" providerId="None" clId="Web-{B32908EC-6B32-4708-825F-10E5EFFB57D1}" dt="2021-01-25T14:49:17.835" v="9" actId="1076"/>
          <ac:spMkLst>
            <pc:docMk/>
            <pc:sldMk cId="2512385373" sldId="257"/>
            <ac:spMk id="6" creationId="{63E8C0C7-BBBD-C34B-B030-74A735AE5E92}"/>
          </ac:spMkLst>
        </pc:spChg>
        <pc:picChg chg="mod">
          <ac:chgData name="Marisa Rafal" userId="wsnBQBnrCF1FAiuXgo7JdaX2g15PMhs8wesRGCdYNRI=" providerId="None" clId="Web-{B32908EC-6B32-4708-825F-10E5EFFB57D1}" dt="2021-01-25T14:49:14.585" v="8" actId="1076"/>
          <ac:picMkLst>
            <pc:docMk/>
            <pc:sldMk cId="2512385373" sldId="257"/>
            <ac:picMk id="5" creationId="{043C0B5E-8B6D-694C-BF11-0C5D59911504}"/>
          </ac:picMkLst>
        </pc:picChg>
        <pc:picChg chg="mod">
          <ac:chgData name="Marisa Rafal" userId="wsnBQBnrCF1FAiuXgo7JdaX2g15PMhs8wesRGCdYNRI=" providerId="None" clId="Web-{B32908EC-6B32-4708-825F-10E5EFFB57D1}" dt="2021-01-25T14:49:27.803" v="12" actId="1076"/>
          <ac:picMkLst>
            <pc:docMk/>
            <pc:sldMk cId="2512385373" sldId="257"/>
            <ac:picMk id="7" creationId="{9CB24B2C-BB13-C44B-9545-FFC477C39FE6}"/>
          </ac:picMkLst>
        </pc:picChg>
      </pc:sldChg>
      <pc:sldChg chg="modSp">
        <pc:chgData name="Marisa Rafal" userId="wsnBQBnrCF1FAiuXgo7JdaX2g15PMhs8wesRGCdYNRI=" providerId="None" clId="Web-{B32908EC-6B32-4708-825F-10E5EFFB57D1}" dt="2021-01-25T14:48:18.772" v="2" actId="1076"/>
        <pc:sldMkLst>
          <pc:docMk/>
          <pc:sldMk cId="1910309428" sldId="258"/>
        </pc:sldMkLst>
        <pc:picChg chg="mod modCrop">
          <ac:chgData name="Marisa Rafal" userId="wsnBQBnrCF1FAiuXgo7JdaX2g15PMhs8wesRGCdYNRI=" providerId="None" clId="Web-{B32908EC-6B32-4708-825F-10E5EFFB57D1}" dt="2021-01-25T14:48:18.772" v="2" actId="1076"/>
          <ac:picMkLst>
            <pc:docMk/>
            <pc:sldMk cId="1910309428" sldId="258"/>
            <ac:picMk id="3" creationId="{9CB0E4A4-28AF-FA4E-9734-A66CD662BD0E}"/>
          </ac:picMkLst>
        </pc:picChg>
      </pc:sldChg>
    </pc:docChg>
  </pc:docChgLst>
  <pc:docChgLst>
    <pc:chgData name="Marisa Rafal" userId="wsnBQBnrCF1FAiuXgo7JdaX2g15PMhs8wesRGCdYNRI=" providerId="None" clId="Web-{B7C94125-084E-48EA-9A8D-4C5EA5150A7F}"/>
    <pc:docChg chg="addSld delSld modSld">
      <pc:chgData name="Marisa Rafal" userId="wsnBQBnrCF1FAiuXgo7JdaX2g15PMhs8wesRGCdYNRI=" providerId="None" clId="Web-{B7C94125-084E-48EA-9A8D-4C5EA5150A7F}" dt="2021-01-29T15:56:11.295" v="8" actId="20577"/>
      <pc:docMkLst>
        <pc:docMk/>
      </pc:docMkLst>
      <pc:sldChg chg="del">
        <pc:chgData name="Marisa Rafal" userId="wsnBQBnrCF1FAiuXgo7JdaX2g15PMhs8wesRGCdYNRI=" providerId="None" clId="Web-{B7C94125-084E-48EA-9A8D-4C5EA5150A7F}" dt="2021-01-29T15:49:39.285" v="1"/>
        <pc:sldMkLst>
          <pc:docMk/>
          <pc:sldMk cId="3079838349" sldId="263"/>
        </pc:sldMkLst>
      </pc:sldChg>
      <pc:sldChg chg="del">
        <pc:chgData name="Marisa Rafal" userId="wsnBQBnrCF1FAiuXgo7JdaX2g15PMhs8wesRGCdYNRI=" providerId="None" clId="Web-{B7C94125-084E-48EA-9A8D-4C5EA5150A7F}" dt="2021-01-29T15:49:49.707" v="2"/>
        <pc:sldMkLst>
          <pc:docMk/>
          <pc:sldMk cId="787922490" sldId="284"/>
        </pc:sldMkLst>
      </pc:sldChg>
      <pc:sldChg chg="modSp">
        <pc:chgData name="Marisa Rafal" userId="wsnBQBnrCF1FAiuXgo7JdaX2g15PMhs8wesRGCdYNRI=" providerId="None" clId="Web-{B7C94125-084E-48EA-9A8D-4C5EA5150A7F}" dt="2021-01-29T15:55:57.279" v="6" actId="14100"/>
        <pc:sldMkLst>
          <pc:docMk/>
          <pc:sldMk cId="4233892127" sldId="285"/>
        </pc:sldMkLst>
        <pc:picChg chg="mod">
          <ac:chgData name="Marisa Rafal" userId="wsnBQBnrCF1FAiuXgo7JdaX2g15PMhs8wesRGCdYNRI=" providerId="None" clId="Web-{B7C94125-084E-48EA-9A8D-4C5EA5150A7F}" dt="2021-01-29T15:55:57.279" v="6" actId="14100"/>
          <ac:picMkLst>
            <pc:docMk/>
            <pc:sldMk cId="4233892127" sldId="285"/>
            <ac:picMk id="5" creationId="{06444A0A-3216-A24D-9AD0-80177081D7DA}"/>
          </ac:picMkLst>
        </pc:picChg>
      </pc:sldChg>
      <pc:sldChg chg="modSp">
        <pc:chgData name="Marisa Rafal" userId="wsnBQBnrCF1FAiuXgo7JdaX2g15PMhs8wesRGCdYNRI=" providerId="None" clId="Web-{B7C94125-084E-48EA-9A8D-4C5EA5150A7F}" dt="2021-01-29T15:56:01.295" v="7" actId="14100"/>
        <pc:sldMkLst>
          <pc:docMk/>
          <pc:sldMk cId="843385390" sldId="287"/>
        </pc:sldMkLst>
        <pc:picChg chg="mod">
          <ac:chgData name="Marisa Rafal" userId="wsnBQBnrCF1FAiuXgo7JdaX2g15PMhs8wesRGCdYNRI=" providerId="None" clId="Web-{B7C94125-084E-48EA-9A8D-4C5EA5150A7F}" dt="2021-01-29T15:56:01.295" v="7" actId="14100"/>
          <ac:picMkLst>
            <pc:docMk/>
            <pc:sldMk cId="843385390" sldId="287"/>
            <ac:picMk id="3" creationId="{1AD16DCC-79C0-F04F-B111-4F9F258A6939}"/>
          </ac:picMkLst>
        </pc:picChg>
      </pc:sldChg>
      <pc:sldChg chg="modSp add">
        <pc:chgData name="Marisa Rafal" userId="wsnBQBnrCF1FAiuXgo7JdaX2g15PMhs8wesRGCdYNRI=" providerId="None" clId="Web-{B7C94125-084E-48EA-9A8D-4C5EA5150A7F}" dt="2021-01-29T15:56:11.295" v="8" actId="20577"/>
        <pc:sldMkLst>
          <pc:docMk/>
          <pc:sldMk cId="4032585917" sldId="296"/>
        </pc:sldMkLst>
        <pc:spChg chg="mod">
          <ac:chgData name="Marisa Rafal" userId="wsnBQBnrCF1FAiuXgo7JdaX2g15PMhs8wesRGCdYNRI=" providerId="None" clId="Web-{B7C94125-084E-48EA-9A8D-4C5EA5150A7F}" dt="2021-01-29T15:56:11.295" v="8" actId="20577"/>
          <ac:spMkLst>
            <pc:docMk/>
            <pc:sldMk cId="4032585917" sldId="296"/>
            <ac:spMk id="3" creationId="{116FDD42-ADF8-F044-938B-856B22134524}"/>
          </ac:spMkLst>
        </pc:spChg>
      </pc:sldChg>
      <pc:sldChg chg="modSp add">
        <pc:chgData name="Marisa Rafal" userId="wsnBQBnrCF1FAiuXgo7JdaX2g15PMhs8wesRGCdYNRI=" providerId="None" clId="Web-{B7C94125-084E-48EA-9A8D-4C5EA5150A7F}" dt="2021-01-29T15:55:48.857" v="5" actId="14100"/>
        <pc:sldMkLst>
          <pc:docMk/>
          <pc:sldMk cId="915415448" sldId="297"/>
        </pc:sldMkLst>
        <pc:picChg chg="mod">
          <ac:chgData name="Marisa Rafal" userId="wsnBQBnrCF1FAiuXgo7JdaX2g15PMhs8wesRGCdYNRI=" providerId="None" clId="Web-{B7C94125-084E-48EA-9A8D-4C5EA5150A7F}" dt="2021-01-29T15:55:48.857" v="5" actId="14100"/>
          <ac:picMkLst>
            <pc:docMk/>
            <pc:sldMk cId="915415448" sldId="297"/>
            <ac:picMk id="4" creationId="{40D38FAA-B2A5-874E-9733-B354E6C16CF7}"/>
          </ac:picMkLst>
        </pc:picChg>
      </pc:sldChg>
      <pc:sldChg chg="add">
        <pc:chgData name="Marisa Rafal" userId="wsnBQBnrCF1FAiuXgo7JdaX2g15PMhs8wesRGCdYNRI=" providerId="None" clId="Web-{B7C94125-084E-48EA-9A8D-4C5EA5150A7F}" dt="2021-01-29T15:50:31.427" v="4"/>
        <pc:sldMkLst>
          <pc:docMk/>
          <pc:sldMk cId="186655730"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5039453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53690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421760394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32851587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C3380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94116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1B438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5865631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16378126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E58843AA-AE33-4A9C-8111-2188E6A18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2" y="5487565"/>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107039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353599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31311858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1297576225"/>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99244128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ntroduction">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91659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 + R.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127824268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 Title with Copy + Dat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403757718"/>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41632696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1B4388"/>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9294189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97602541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212980757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Introduction">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375115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ullet + R. Pic">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354852280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OP Title with Copy + Data">
    <p:bg>
      <p:bgPr>
        <a:solidFill>
          <a:srgbClr val="C3380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63726038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371981615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C3380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42723959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C3380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77964744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17478301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ext&#10;&#10;Description automatically generated">
            <a:extLst>
              <a:ext uri="{FF2B5EF4-FFF2-40B4-BE49-F238E27FC236}">
                <a16:creationId xmlns:a16="http://schemas.microsoft.com/office/drawing/2014/main" id="{486CE584-7426-419E-A21E-CA5859CB93F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
        <p:nvSpPr>
          <p:cNvPr id="4" name="Footer Placeholder 3">
            <a:extLst>
              <a:ext uri="{FF2B5EF4-FFF2-40B4-BE49-F238E27FC236}">
                <a16:creationId xmlns:a16="http://schemas.microsoft.com/office/drawing/2014/main" id="{7CF35A8D-EB64-4A4E-B05C-23F4989AC79F}"/>
              </a:ext>
            </a:extLst>
          </p:cNvPr>
          <p:cNvSpPr>
            <a:spLocks noGrp="1"/>
          </p:cNvSpPr>
          <p:nvPr>
            <p:ph type="ftr" sz="quarter" idx="3"/>
          </p:nvPr>
        </p:nvSpPr>
        <p:spPr>
          <a:xfrm>
            <a:off x="838200" y="6286500"/>
            <a:ext cx="4114800" cy="365125"/>
          </a:xfrm>
          <a:prstGeom prst="rect">
            <a:avLst/>
          </a:prstGeom>
        </p:spPr>
        <p:txBody>
          <a:bodyPr vert="horz" lIns="91440" tIns="45720" rIns="91440" bIns="45720" rtlCol="0" anchor="ctr"/>
          <a:lstStyle>
            <a:lvl1pPr algn="l">
              <a:defRPr sz="1200">
                <a:solidFill>
                  <a:srgbClr val="000000"/>
                </a:solidFill>
              </a:defRPr>
            </a:lvl1pPr>
          </a:lstStyle>
          <a:p>
            <a:pPr algn="l"/>
            <a:r>
              <a:rPr lang="en-US"/>
              <a:t>#</a:t>
            </a:r>
            <a:r>
              <a:rPr lang="en-US">
                <a:latin typeface="Segoe UI" panose="020B0502040204020203" pitchFamily="34" charset="0"/>
              </a:rPr>
              <a:t>DisabilityCompendium</a:t>
            </a:r>
            <a:endParaRPr lang="en-US" dirty="0">
              <a:latin typeface="Segoe UI" panose="020B0502040204020203" pitchFamily="34" charset="0"/>
            </a:endParaRPr>
          </a:p>
        </p:txBody>
      </p:sp>
    </p:spTree>
    <p:extLst>
      <p:ext uri="{BB962C8B-B14F-4D97-AF65-F5344CB8AC3E}">
        <p14:creationId xmlns:p14="http://schemas.microsoft.com/office/powerpoint/2010/main" val="41925018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18"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hart, histogram&#10;&#10;Description automatically generated">
            <a:extLst>
              <a:ext uri="{FF2B5EF4-FFF2-40B4-BE49-F238E27FC236}">
                <a16:creationId xmlns:a16="http://schemas.microsoft.com/office/drawing/2014/main" id="{FF297843-DD37-4732-B474-0F70396A778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92508" y="5404441"/>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081883852"/>
      </p:ext>
    </p:extLst>
  </p:cSld>
  <p:clrMap bg1="lt1" tx1="dk1" bg2="lt2" tx2="dk2" accent1="accent1" accent2="accent2" accent3="accent3" accent4="accent4" accent5="accent5" accent6="accent6" hlink="hlink" folHlink="folHlink"/>
  <p:sldLayoutIdLst>
    <p:sldLayoutId id="2147483754" r:id="rId1"/>
    <p:sldLayoutId id="2147483762" r:id="rId2"/>
    <p:sldLayoutId id="2147483755" r:id="rId3"/>
    <p:sldLayoutId id="2147483763" r:id="rId4"/>
    <p:sldLayoutId id="2147483759" r:id="rId5"/>
    <p:sldLayoutId id="2147483760" r:id="rId6"/>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Text&#10;&#10;Description automatically generated">
            <a:extLst>
              <a:ext uri="{FF2B5EF4-FFF2-40B4-BE49-F238E27FC236}">
                <a16:creationId xmlns:a16="http://schemas.microsoft.com/office/drawing/2014/main" id="{026B9A7B-5421-4F0A-8830-788795CB4D7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99879" y="5450305"/>
            <a:ext cx="1517342" cy="1333804"/>
          </a:xfrm>
          <a:prstGeom prst="rect">
            <a:avLst/>
          </a:prstGeom>
        </p:spPr>
      </p:pic>
    </p:spTree>
    <p:extLst>
      <p:ext uri="{BB962C8B-B14F-4D97-AF65-F5344CB8AC3E}">
        <p14:creationId xmlns:p14="http://schemas.microsoft.com/office/powerpoint/2010/main" val="2397014123"/>
      </p:ext>
    </p:extLst>
  </p:cSld>
  <p:clrMap bg1="lt1" tx1="dk1" bg2="lt2" tx2="dk2" accent1="accent1" accent2="accent2" accent3="accent3" accent4="accent4" accent5="accent5" accent6="accent6" hlink="hlink" folHlink="folHlink"/>
  <p:sldLayoutIdLst>
    <p:sldLayoutId id="2147483765" r:id="rId1"/>
    <p:sldLayoutId id="2147483739" r:id="rId2"/>
    <p:sldLayoutId id="2147483740" r:id="rId3"/>
    <p:sldLayoutId id="2147483742" r:id="rId4"/>
    <p:sldLayoutId id="2147483743" r:id="rId5"/>
    <p:sldLayoutId id="2147483744" r:id="rId6"/>
    <p:sldLayoutId id="2147483746" r:id="rId7"/>
    <p:sldLayoutId id="2147483747" r:id="rId8"/>
    <p:sldLayoutId id="2147483748" r:id="rId9"/>
    <p:sldLayoutId id="2147483749"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risa.rafal@unh.edu" TargetMode="External"/><Relationship Id="rId2" Type="http://schemas.openxmlformats.org/officeDocument/2006/relationships/hyperlink" Target="mailto:disability.statistics@unh.edu" TargetMode="External"/><Relationship Id="rId1" Type="http://schemas.openxmlformats.org/officeDocument/2006/relationships/slideLayout" Target="../slideLayouts/slideLayout6.xml"/><Relationship Id="rId4" Type="http://schemas.openxmlformats.org/officeDocument/2006/relationships/hyperlink" Target="mailto:Megan.Henly@unh.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B798-11FE-4978-B39C-ED4EEF70F216}"/>
              </a:ext>
            </a:extLst>
          </p:cNvPr>
          <p:cNvSpPr>
            <a:spLocks noGrp="1"/>
          </p:cNvSpPr>
          <p:nvPr>
            <p:ph type="ctrTitle"/>
          </p:nvPr>
        </p:nvSpPr>
        <p:spPr/>
        <p:txBody>
          <a:bodyPr/>
          <a:lstStyle/>
          <a:p>
            <a:r>
              <a:rPr lang="en-US" dirty="0"/>
              <a:t>State Reports with County Data</a:t>
            </a:r>
          </a:p>
        </p:txBody>
      </p:sp>
      <p:sp>
        <p:nvSpPr>
          <p:cNvPr id="3" name="Subtitle 2">
            <a:extLst>
              <a:ext uri="{FF2B5EF4-FFF2-40B4-BE49-F238E27FC236}">
                <a16:creationId xmlns:a16="http://schemas.microsoft.com/office/drawing/2014/main" id="{FADD425E-4E3D-482A-9D23-FD3D5CD5E0DC}"/>
              </a:ext>
            </a:extLst>
          </p:cNvPr>
          <p:cNvSpPr>
            <a:spLocks noGrp="1"/>
          </p:cNvSpPr>
          <p:nvPr>
            <p:ph type="subTitle" idx="1"/>
          </p:nvPr>
        </p:nvSpPr>
        <p:spPr/>
        <p:txBody>
          <a:bodyPr/>
          <a:lstStyle/>
          <a:p>
            <a:r>
              <a:rPr lang="en-US" b="1" dirty="0">
                <a:solidFill>
                  <a:srgbClr val="333333"/>
                </a:solidFill>
                <a:latin typeface="Segoe UI" panose="020B0502040204020203" pitchFamily="34" charset="0"/>
              </a:rPr>
              <a:t>Megan Henly</a:t>
            </a:r>
          </a:p>
          <a:p>
            <a:r>
              <a:rPr lang="en-US" dirty="0">
                <a:solidFill>
                  <a:srgbClr val="333333"/>
                </a:solidFill>
                <a:latin typeface="Segoe UI" panose="020B0502040204020203" pitchFamily="34" charset="0"/>
              </a:rPr>
              <a:t>February 9, 2021</a:t>
            </a:r>
            <a:endParaRPr lang="en-US" b="0" i="0" dirty="0">
              <a:solidFill>
                <a:srgbClr val="333333"/>
              </a:solidFill>
              <a:effectLst/>
              <a:latin typeface="Segoe UI" panose="020B0502040204020203" pitchFamily="34" charset="0"/>
            </a:endParaRP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p>
          <a:p>
            <a:r>
              <a:rPr lang="en-US" dirty="0">
                <a:solidFill>
                  <a:srgbClr val="333333"/>
                </a:solidFill>
                <a:latin typeface="Segoe UI" panose="020B0502040204020203" pitchFamily="34" charset="0"/>
              </a:rPr>
              <a:t>University of New Hampshire Institute on Disability</a:t>
            </a:r>
            <a:endParaRPr lang="en-US" dirty="0"/>
          </a:p>
        </p:txBody>
      </p:sp>
    </p:spTree>
    <p:extLst>
      <p:ext uri="{BB962C8B-B14F-4D97-AF65-F5344CB8AC3E}">
        <p14:creationId xmlns:p14="http://schemas.microsoft.com/office/powerpoint/2010/main" val="231816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a:xfrm>
            <a:off x="553501" y="954741"/>
            <a:ext cx="3328911" cy="929143"/>
          </a:xfrm>
        </p:spPr>
        <p:txBody>
          <a:bodyPr/>
          <a:lstStyle/>
          <a:p>
            <a:r>
              <a:rPr lang="en-US" dirty="0"/>
              <a:t>Prevalence</a:t>
            </a:r>
          </a:p>
        </p:txBody>
      </p:sp>
      <p:pic>
        <p:nvPicPr>
          <p:cNvPr id="3" name="Picture 2" descr="Blue bar with white words &quot;disability prevalence&quot; above a horizontal bar chart  showing 12% prevalence in metropolitan areas (blue bar), 15.8% in micropolitan areas (red bar), and 17.9% in more rural/noncore counties.">
            <a:extLst>
              <a:ext uri="{FF2B5EF4-FFF2-40B4-BE49-F238E27FC236}">
                <a16:creationId xmlns:a16="http://schemas.microsoft.com/office/drawing/2014/main" id="{9CB0E4A4-28AF-FA4E-9734-A66CD662BD0E}"/>
              </a:ext>
            </a:extLst>
          </p:cNvPr>
          <p:cNvPicPr>
            <a:picLocks noChangeAspect="1"/>
          </p:cNvPicPr>
          <p:nvPr/>
        </p:nvPicPr>
        <p:blipFill rotWithShape="1">
          <a:blip r:embed="rId2">
            <a:extLst>
              <a:ext uri="{28A0092B-C50C-407E-A947-70E740481C1C}">
                <a14:useLocalDpi xmlns:a14="http://schemas.microsoft.com/office/drawing/2010/main" val="0"/>
              </a:ext>
            </a:extLst>
          </a:blip>
          <a:srcRect t="9722" r="44704" b="65208"/>
          <a:stretch/>
        </p:blipFill>
        <p:spPr>
          <a:xfrm>
            <a:off x="5600241" y="1712943"/>
            <a:ext cx="5653728" cy="3317074"/>
          </a:xfrm>
          <a:prstGeom prst="rect">
            <a:avLst/>
          </a:prstGeom>
        </p:spPr>
      </p:pic>
    </p:spTree>
    <p:extLst>
      <p:ext uri="{BB962C8B-B14F-4D97-AF65-F5344CB8AC3E}">
        <p14:creationId xmlns:p14="http://schemas.microsoft.com/office/powerpoint/2010/main" val="191030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a:xfrm>
            <a:off x="553501" y="954741"/>
            <a:ext cx="3522740" cy="929143"/>
          </a:xfrm>
        </p:spPr>
        <p:txBody>
          <a:bodyPr/>
          <a:lstStyle/>
          <a:p>
            <a:r>
              <a:rPr lang="en-US" dirty="0"/>
              <a:t>Poverty Rate</a:t>
            </a:r>
          </a:p>
        </p:txBody>
      </p:sp>
      <p:pic>
        <p:nvPicPr>
          <p:cNvPr id="4" name="Picture 3" descr="Poverty Rate written in white on blue bar with text below reading &quot;1 in 4 people with disabilities in the most rural places experience poverty...compared to only 1 in 5 in the most urban places&quot; there are 3 orange person icons and one blue repping 1/4 in the top, and at the bottom 4 orange person icons and 1 blue repping 1/5.">
            <a:extLst>
              <a:ext uri="{FF2B5EF4-FFF2-40B4-BE49-F238E27FC236}">
                <a16:creationId xmlns:a16="http://schemas.microsoft.com/office/drawing/2014/main" id="{40D38FAA-B2A5-874E-9733-B354E6C16CF7}"/>
              </a:ext>
            </a:extLst>
          </p:cNvPr>
          <p:cNvPicPr>
            <a:picLocks noChangeAspect="1"/>
          </p:cNvPicPr>
          <p:nvPr/>
        </p:nvPicPr>
        <p:blipFill rotWithShape="1">
          <a:blip r:embed="rId2">
            <a:extLst>
              <a:ext uri="{28A0092B-C50C-407E-A947-70E740481C1C}">
                <a14:useLocalDpi xmlns:a14="http://schemas.microsoft.com/office/drawing/2010/main" val="0"/>
              </a:ext>
            </a:extLst>
          </a:blip>
          <a:srcRect t="41812" r="48307" b="30014"/>
          <a:stretch/>
        </p:blipFill>
        <p:spPr>
          <a:xfrm>
            <a:off x="5585551" y="954741"/>
            <a:ext cx="5607096" cy="3955885"/>
          </a:xfrm>
          <a:prstGeom prst="rect">
            <a:avLst/>
          </a:prstGeom>
        </p:spPr>
      </p:pic>
    </p:spTree>
    <p:extLst>
      <p:ext uri="{BB962C8B-B14F-4D97-AF65-F5344CB8AC3E}">
        <p14:creationId xmlns:p14="http://schemas.microsoft.com/office/powerpoint/2010/main" val="91541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a:xfrm>
            <a:off x="553501" y="1715067"/>
            <a:ext cx="3328911" cy="929143"/>
          </a:xfrm>
        </p:spPr>
        <p:txBody>
          <a:bodyPr/>
          <a:lstStyle/>
          <a:p>
            <a:pPr algn="ctr"/>
            <a:r>
              <a:rPr lang="en-US" dirty="0"/>
              <a:t>Health Insurance</a:t>
            </a:r>
          </a:p>
        </p:txBody>
      </p:sp>
      <p:pic>
        <p:nvPicPr>
          <p:cNvPr id="5" name="Picture 4" descr="Health insurance written in white on a blue bar, text reading &quot;In more rural places, people with disabilities report lower rates of private insurance and higher rates of public insurance&quot; the arrows are orange.">
            <a:extLst>
              <a:ext uri="{FF2B5EF4-FFF2-40B4-BE49-F238E27FC236}">
                <a16:creationId xmlns:a16="http://schemas.microsoft.com/office/drawing/2014/main" id="{06444A0A-3216-A24D-9AD0-80177081D7DA}"/>
              </a:ext>
            </a:extLst>
          </p:cNvPr>
          <p:cNvPicPr>
            <a:picLocks noChangeAspect="1"/>
          </p:cNvPicPr>
          <p:nvPr/>
        </p:nvPicPr>
        <p:blipFill rotWithShape="1">
          <a:blip r:embed="rId2">
            <a:extLst>
              <a:ext uri="{28A0092B-C50C-407E-A947-70E740481C1C}">
                <a14:useLocalDpi xmlns:a14="http://schemas.microsoft.com/office/drawing/2010/main" val="0"/>
              </a:ext>
            </a:extLst>
          </a:blip>
          <a:srcRect l="53118" t="29242" b="41479"/>
          <a:stretch/>
        </p:blipFill>
        <p:spPr>
          <a:xfrm>
            <a:off x="5901301" y="1053892"/>
            <a:ext cx="5176796" cy="4183626"/>
          </a:xfrm>
          <a:prstGeom prst="rect">
            <a:avLst/>
          </a:prstGeom>
        </p:spPr>
      </p:pic>
    </p:spTree>
    <p:extLst>
      <p:ext uri="{BB962C8B-B14F-4D97-AF65-F5344CB8AC3E}">
        <p14:creationId xmlns:p14="http://schemas.microsoft.com/office/powerpoint/2010/main" val="423389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a:xfrm>
            <a:off x="275423" y="954741"/>
            <a:ext cx="3606990" cy="929143"/>
          </a:xfrm>
        </p:spPr>
        <p:txBody>
          <a:bodyPr/>
          <a:lstStyle/>
          <a:p>
            <a:r>
              <a:rPr lang="en-US" dirty="0"/>
              <a:t>Employment</a:t>
            </a:r>
          </a:p>
        </p:txBody>
      </p:sp>
      <p:pic>
        <p:nvPicPr>
          <p:cNvPr id="3" name="Picture 2" descr="A bar chart with a blue bar saying 36.8% employment rate for metropolitan (urban) counties, red bar showing 33.1% employment rate for people from micropolitan counties, and 30.7% employment rate for people from noncore counties">
            <a:extLst>
              <a:ext uri="{FF2B5EF4-FFF2-40B4-BE49-F238E27FC236}">
                <a16:creationId xmlns:a16="http://schemas.microsoft.com/office/drawing/2014/main" id="{1AD16DCC-79C0-F04F-B111-4F9F258A6939}"/>
              </a:ext>
            </a:extLst>
          </p:cNvPr>
          <p:cNvPicPr>
            <a:picLocks noChangeAspect="1"/>
          </p:cNvPicPr>
          <p:nvPr/>
        </p:nvPicPr>
        <p:blipFill rotWithShape="1">
          <a:blip r:embed="rId2">
            <a:extLst>
              <a:ext uri="{28A0092B-C50C-407E-A947-70E740481C1C}">
                <a14:useLocalDpi xmlns:a14="http://schemas.microsoft.com/office/drawing/2010/main" val="0"/>
              </a:ext>
            </a:extLst>
          </a:blip>
          <a:srcRect l="50959" t="57922" b="13726"/>
          <a:stretch/>
        </p:blipFill>
        <p:spPr>
          <a:xfrm>
            <a:off x="6096000" y="1145754"/>
            <a:ext cx="5096498" cy="3813839"/>
          </a:xfrm>
          <a:prstGeom prst="rect">
            <a:avLst/>
          </a:prstGeom>
        </p:spPr>
      </p:pic>
    </p:spTree>
    <p:extLst>
      <p:ext uri="{BB962C8B-B14F-4D97-AF65-F5344CB8AC3E}">
        <p14:creationId xmlns:p14="http://schemas.microsoft.com/office/powerpoint/2010/main" val="84338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E608-5588-401D-A633-248D4729A678}"/>
              </a:ext>
            </a:extLst>
          </p:cNvPr>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116FDD42-ADF8-F044-938B-856B22134524}"/>
              </a:ext>
            </a:extLst>
          </p:cNvPr>
          <p:cNvSpPr txBox="1"/>
          <p:nvPr/>
        </p:nvSpPr>
        <p:spPr>
          <a:xfrm>
            <a:off x="86235" y="2092661"/>
            <a:ext cx="7844010" cy="3539430"/>
          </a:xfrm>
          <a:prstGeom prst="rect">
            <a:avLst/>
          </a:prstGeom>
          <a:noFill/>
        </p:spPr>
        <p:txBody>
          <a:bodyPr wrap="square" lIns="91440" tIns="45720" rIns="91440" bIns="45720" rtlCol="0" anchor="t">
            <a:spAutoFit/>
          </a:bodyPr>
          <a:lstStyle/>
          <a:p>
            <a:pPr algn="ctr"/>
            <a:r>
              <a:rPr lang="en-US" sz="2800" b="1" dirty="0"/>
              <a:t>Infographic made in collaboration with </a:t>
            </a:r>
            <a:endParaRPr lang="en-US" sz="2800" b="1" dirty="0">
              <a:cs typeface="Calibri"/>
            </a:endParaRPr>
          </a:p>
          <a:p>
            <a:pPr algn="ctr"/>
            <a:r>
              <a:rPr lang="en-US" sz="2800" b="1" dirty="0"/>
              <a:t>University of Montana </a:t>
            </a:r>
            <a:r>
              <a:rPr lang="en-US" sz="2800" b="1" dirty="0" err="1"/>
              <a:t>RTC:Rural</a:t>
            </a:r>
            <a:endParaRPr lang="en-US" sz="2800" b="1" dirty="0">
              <a:cs typeface="Calibri"/>
            </a:endParaRPr>
          </a:p>
          <a:p>
            <a:pPr algn="ctr"/>
            <a:endParaRPr lang="en-US" sz="2800" b="1" dirty="0">
              <a:cs typeface="Calibri"/>
            </a:endParaRPr>
          </a:p>
          <a:p>
            <a:pPr algn="ctr"/>
            <a:r>
              <a:rPr lang="en-US" sz="2800" b="1" dirty="0"/>
              <a:t>Please reach out with any questions! </a:t>
            </a:r>
            <a:r>
              <a:rPr lang="en-US" sz="2800" b="1" dirty="0">
                <a:hlinkClick r:id="rId2"/>
              </a:rPr>
              <a:t>disability.statistics@unh.edu</a:t>
            </a:r>
            <a:endParaRPr lang="en-US" sz="2800" b="1">
              <a:cs typeface="Calibri"/>
              <a:hlinkClick r:id="" action="ppaction://noaction"/>
            </a:endParaRPr>
          </a:p>
          <a:p>
            <a:pPr algn="ctr"/>
            <a:r>
              <a:rPr lang="en-US" sz="2800" b="1" dirty="0">
                <a:cs typeface="Calibri"/>
                <a:hlinkClick r:id="rId3"/>
              </a:rPr>
              <a:t>Marisa.Rafal@unh.edu</a:t>
            </a:r>
            <a:endParaRPr lang="en-US" sz="2800" b="1">
              <a:cs typeface="Calibri"/>
            </a:endParaRPr>
          </a:p>
          <a:p>
            <a:pPr algn="ctr"/>
            <a:r>
              <a:rPr lang="en-US" sz="2800" b="1" dirty="0">
                <a:cs typeface="Calibri"/>
                <a:hlinkClick r:id="rId4"/>
              </a:rPr>
              <a:t>Megan.Henly@unh.edu</a:t>
            </a:r>
            <a:endParaRPr lang="en-US" sz="2800" b="1" dirty="0">
              <a:cs typeface="Calibri"/>
            </a:endParaRPr>
          </a:p>
          <a:p>
            <a:pPr algn="ctr"/>
            <a:endParaRPr lang="en-US" sz="2800" b="1" dirty="0">
              <a:cs typeface="Calibri"/>
            </a:endParaRPr>
          </a:p>
        </p:txBody>
      </p:sp>
    </p:spTree>
    <p:extLst>
      <p:ext uri="{BB962C8B-B14F-4D97-AF65-F5344CB8AC3E}">
        <p14:creationId xmlns:p14="http://schemas.microsoft.com/office/powerpoint/2010/main" val="403258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F6BB8-D7F0-413F-95C7-3C375104A1D9}"/>
              </a:ext>
            </a:extLst>
          </p:cNvPr>
          <p:cNvSpPr>
            <a:spLocks noGrp="1"/>
          </p:cNvSpPr>
          <p:nvPr>
            <p:ph type="title"/>
          </p:nvPr>
        </p:nvSpPr>
        <p:spPr/>
        <p:txBody>
          <a:bodyPr/>
          <a:lstStyle/>
          <a:p>
            <a:r>
              <a:rPr lang="en-US" dirty="0"/>
              <a:t>State Reports</a:t>
            </a:r>
          </a:p>
        </p:txBody>
      </p:sp>
      <p:sp>
        <p:nvSpPr>
          <p:cNvPr id="5" name="Text Placeholder 4">
            <a:extLst>
              <a:ext uri="{FF2B5EF4-FFF2-40B4-BE49-F238E27FC236}">
                <a16:creationId xmlns:a16="http://schemas.microsoft.com/office/drawing/2014/main" id="{E7718D4B-08AE-4279-A3C3-635233C39136}"/>
              </a:ext>
            </a:extLst>
          </p:cNvPr>
          <p:cNvSpPr>
            <a:spLocks noGrp="1"/>
          </p:cNvSpPr>
          <p:nvPr>
            <p:ph type="body" sz="quarter" idx="10"/>
          </p:nvPr>
        </p:nvSpPr>
        <p:spPr>
          <a:xfrm>
            <a:off x="145774" y="1630017"/>
            <a:ext cx="5950226" cy="4664665"/>
          </a:xfrm>
        </p:spPr>
        <p:txBody>
          <a:bodyPr/>
          <a:lstStyle/>
          <a:p>
            <a:pPr marL="914400" lvl="1" indent="-457200">
              <a:buFont typeface="Arial" panose="020B0604020202020204" pitchFamily="34" charset="0"/>
              <a:buChar char="•"/>
            </a:pPr>
            <a:r>
              <a:rPr lang="en-US" sz="2600" dirty="0">
                <a:solidFill>
                  <a:schemeClr val="bg1"/>
                </a:solidFill>
              </a:rPr>
              <a:t>State- and county- level statistics</a:t>
            </a:r>
          </a:p>
          <a:p>
            <a:pPr marL="914400" lvl="1" indent="-457200">
              <a:buFont typeface="Arial" panose="020B0604020202020204" pitchFamily="34" charset="0"/>
              <a:buChar char="•"/>
            </a:pPr>
            <a:r>
              <a:rPr lang="en-US" sz="2600" dirty="0">
                <a:solidFill>
                  <a:schemeClr val="bg1"/>
                </a:solidFill>
              </a:rPr>
              <a:t>American Community Survey (ACS) 5-year data</a:t>
            </a:r>
          </a:p>
          <a:p>
            <a:pPr marL="914400" lvl="1" indent="-457200">
              <a:buFont typeface="Arial" panose="020B0604020202020204" pitchFamily="34" charset="0"/>
              <a:buChar char="•"/>
            </a:pPr>
            <a:r>
              <a:rPr lang="en-US" sz="2600" dirty="0">
                <a:solidFill>
                  <a:schemeClr val="bg1"/>
                </a:solidFill>
              </a:rPr>
              <a:t>Individualized reports for all 50 states on each topic</a:t>
            </a:r>
          </a:p>
          <a:p>
            <a:pPr marL="1371600" lvl="2" indent="-457200">
              <a:buFont typeface="Arial" panose="020B0604020202020204" pitchFamily="34" charset="0"/>
              <a:buChar char="•"/>
            </a:pPr>
            <a:r>
              <a:rPr lang="en-US" sz="2200" dirty="0">
                <a:solidFill>
                  <a:schemeClr val="bg1"/>
                </a:solidFill>
              </a:rPr>
              <a:t>Disability prevalence</a:t>
            </a:r>
          </a:p>
          <a:p>
            <a:pPr marL="1371600" lvl="2" indent="-457200">
              <a:buFont typeface="Arial" panose="020B0604020202020204" pitchFamily="34" charset="0"/>
              <a:buChar char="•"/>
            </a:pPr>
            <a:r>
              <a:rPr lang="en-US" sz="2200" dirty="0">
                <a:solidFill>
                  <a:schemeClr val="bg1"/>
                </a:solidFill>
              </a:rPr>
              <a:t>Employment</a:t>
            </a:r>
          </a:p>
          <a:p>
            <a:pPr marL="1371600" lvl="2" indent="-457200">
              <a:buFont typeface="Arial" panose="020B0604020202020204" pitchFamily="34" charset="0"/>
              <a:buChar char="•"/>
            </a:pPr>
            <a:r>
              <a:rPr lang="en-US" sz="2200" dirty="0">
                <a:solidFill>
                  <a:schemeClr val="bg1"/>
                </a:solidFill>
              </a:rPr>
              <a:t>Poverty</a:t>
            </a:r>
          </a:p>
          <a:p>
            <a:pPr marL="914400" lvl="1" indent="-457200">
              <a:buFont typeface="Arial" panose="020B0604020202020204" pitchFamily="34" charset="0"/>
              <a:buChar char="•"/>
            </a:pPr>
            <a:r>
              <a:rPr lang="en-US" sz="2600" dirty="0">
                <a:solidFill>
                  <a:schemeClr val="bg1"/>
                </a:solidFill>
              </a:rPr>
              <a:t>2019 State Reports now available </a:t>
            </a:r>
          </a:p>
          <a:p>
            <a:pPr marL="1257300" lvl="2" indent="-342900">
              <a:buFont typeface="Arial" panose="020B0604020202020204" pitchFamily="34" charset="0"/>
              <a:buChar char="•"/>
            </a:pPr>
            <a:r>
              <a:rPr lang="en-US" sz="2200" dirty="0">
                <a:solidFill>
                  <a:schemeClr val="bg1"/>
                </a:solidFill>
              </a:rPr>
              <a:t>Based on 2015-2019 ACS 5-year data</a:t>
            </a:r>
          </a:p>
        </p:txBody>
      </p:sp>
      <p:pic>
        <p:nvPicPr>
          <p:cNvPr id="8" name="Content Placeholder 7">
            <a:extLst>
              <a:ext uri="{FF2B5EF4-FFF2-40B4-BE49-F238E27FC236}">
                <a16:creationId xmlns:a16="http://schemas.microsoft.com/office/drawing/2014/main" id="{04CCF083-015E-4613-9A3F-FF5E044B66BF}"/>
              </a:ext>
            </a:extLst>
          </p:cNvPr>
          <p:cNvPicPr>
            <a:picLocks noGrp="1" noChangeAspect="1"/>
          </p:cNvPicPr>
          <p:nvPr>
            <p:ph sz="quarter" idx="11"/>
          </p:nvPr>
        </p:nvPicPr>
        <p:blipFill>
          <a:blip r:embed="rId2"/>
          <a:stretch>
            <a:fillRect/>
          </a:stretch>
        </p:blipFill>
        <p:spPr>
          <a:xfrm>
            <a:off x="6096000" y="497055"/>
            <a:ext cx="4571247" cy="5797627"/>
          </a:xfrm>
        </p:spPr>
      </p:pic>
    </p:spTree>
    <p:extLst>
      <p:ext uri="{BB962C8B-B14F-4D97-AF65-F5344CB8AC3E}">
        <p14:creationId xmlns:p14="http://schemas.microsoft.com/office/powerpoint/2010/main" val="55790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5249-BB9F-448D-9BB2-849B99062ED3}"/>
              </a:ext>
            </a:extLst>
          </p:cNvPr>
          <p:cNvSpPr>
            <a:spLocks noGrp="1"/>
          </p:cNvSpPr>
          <p:nvPr>
            <p:ph type="title"/>
          </p:nvPr>
        </p:nvSpPr>
        <p:spPr/>
        <p:txBody>
          <a:bodyPr/>
          <a:lstStyle/>
          <a:p>
            <a:r>
              <a:rPr lang="en-US" dirty="0"/>
              <a:t>Disability Prevalence</a:t>
            </a:r>
          </a:p>
        </p:txBody>
      </p:sp>
      <p:pic>
        <p:nvPicPr>
          <p:cNvPr id="6" name="Picture 5" descr="Image description: Heat map of the percentage of people with disabilities in the state of Maryland’s 24 counties.  Darker blue shading in one county in the northwest and one in the southeast have higher prevalence than others.">
            <a:extLst>
              <a:ext uri="{FF2B5EF4-FFF2-40B4-BE49-F238E27FC236}">
                <a16:creationId xmlns:a16="http://schemas.microsoft.com/office/drawing/2014/main" id="{7499A1CC-3ABD-4FC9-828F-D756B3EA6988}"/>
              </a:ext>
            </a:extLst>
          </p:cNvPr>
          <p:cNvPicPr>
            <a:picLocks noChangeAspect="1"/>
          </p:cNvPicPr>
          <p:nvPr/>
        </p:nvPicPr>
        <p:blipFill rotWithShape="1">
          <a:blip r:embed="rId2"/>
          <a:srcRect l="1172" r="-1172"/>
          <a:stretch/>
        </p:blipFill>
        <p:spPr>
          <a:xfrm>
            <a:off x="4297680" y="1537256"/>
            <a:ext cx="7935686" cy="3123526"/>
          </a:xfrm>
          <a:prstGeom prst="rect">
            <a:avLst/>
          </a:prstGeom>
        </p:spPr>
      </p:pic>
    </p:spTree>
    <p:extLst>
      <p:ext uri="{BB962C8B-B14F-4D97-AF65-F5344CB8AC3E}">
        <p14:creationId xmlns:p14="http://schemas.microsoft.com/office/powerpoint/2010/main" val="317170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5249-BB9F-448D-9BB2-849B99062ED3}"/>
              </a:ext>
            </a:extLst>
          </p:cNvPr>
          <p:cNvSpPr>
            <a:spLocks noGrp="1"/>
          </p:cNvSpPr>
          <p:nvPr>
            <p:ph type="title"/>
          </p:nvPr>
        </p:nvSpPr>
        <p:spPr/>
        <p:txBody>
          <a:bodyPr/>
          <a:lstStyle/>
          <a:p>
            <a:r>
              <a:rPr lang="en-US" dirty="0"/>
              <a:t>Disability Prevalence</a:t>
            </a:r>
          </a:p>
        </p:txBody>
      </p:sp>
      <p:pic>
        <p:nvPicPr>
          <p:cNvPr id="5" name="Picture 4" descr="Image description: Heat map of the count of people with disabilities in the state of Maryland’s 24 counties.  Darker blue shading in the six counties around Baltimore and Washington, DC indicate a larger number of people with disabilities in these areas.&#10;">
            <a:extLst>
              <a:ext uri="{FF2B5EF4-FFF2-40B4-BE49-F238E27FC236}">
                <a16:creationId xmlns:a16="http://schemas.microsoft.com/office/drawing/2014/main" id="{DAEF25A8-A8A9-417E-84DF-E76A84C9D03E}"/>
              </a:ext>
            </a:extLst>
          </p:cNvPr>
          <p:cNvPicPr>
            <a:picLocks noChangeAspect="1"/>
          </p:cNvPicPr>
          <p:nvPr/>
        </p:nvPicPr>
        <p:blipFill rotWithShape="1">
          <a:blip r:embed="rId2"/>
          <a:srcRect l="1152" r="-1152"/>
          <a:stretch/>
        </p:blipFill>
        <p:spPr>
          <a:xfrm>
            <a:off x="4297681" y="1536191"/>
            <a:ext cx="7830620" cy="2834640"/>
          </a:xfrm>
          <a:prstGeom prst="rect">
            <a:avLst/>
          </a:prstGeom>
        </p:spPr>
      </p:pic>
    </p:spTree>
    <p:extLst>
      <p:ext uri="{BB962C8B-B14F-4D97-AF65-F5344CB8AC3E}">
        <p14:creationId xmlns:p14="http://schemas.microsoft.com/office/powerpoint/2010/main" val="335276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DC89-9858-42EB-BA97-D51FC8AB8723}"/>
              </a:ext>
            </a:extLst>
          </p:cNvPr>
          <p:cNvSpPr>
            <a:spLocks noGrp="1"/>
          </p:cNvSpPr>
          <p:nvPr>
            <p:ph type="title"/>
          </p:nvPr>
        </p:nvSpPr>
        <p:spPr>
          <a:xfrm>
            <a:off x="553500" y="954741"/>
            <a:ext cx="3744179" cy="2474259"/>
          </a:xfrm>
        </p:spPr>
        <p:txBody>
          <a:bodyPr/>
          <a:lstStyle/>
          <a:p>
            <a:r>
              <a:rPr lang="en-US" dirty="0"/>
              <a:t>Disability Employment</a:t>
            </a:r>
          </a:p>
        </p:txBody>
      </p:sp>
      <p:pic>
        <p:nvPicPr>
          <p:cNvPr id="6" name="Picture 5" descr="Image description: Heat map of the percent of people with disabilities who are employed in the state of Maryland’s 24 counties.  Darker blue shading north of Washington, DC and in the area around Annapolis indicate higher levels of employment for people with disabilities in these regions.&#10;">
            <a:extLst>
              <a:ext uri="{FF2B5EF4-FFF2-40B4-BE49-F238E27FC236}">
                <a16:creationId xmlns:a16="http://schemas.microsoft.com/office/drawing/2014/main" id="{DF32139A-CEE5-48B3-A5F5-E9BF77DA5020}"/>
              </a:ext>
            </a:extLst>
          </p:cNvPr>
          <p:cNvPicPr>
            <a:picLocks noChangeAspect="1"/>
          </p:cNvPicPr>
          <p:nvPr/>
        </p:nvPicPr>
        <p:blipFill rotWithShape="1">
          <a:blip r:embed="rId2"/>
          <a:srcRect l="2196" r="-2196"/>
          <a:stretch/>
        </p:blipFill>
        <p:spPr>
          <a:xfrm>
            <a:off x="4297680" y="1536192"/>
            <a:ext cx="8005655" cy="3127248"/>
          </a:xfrm>
          <a:prstGeom prst="rect">
            <a:avLst/>
          </a:prstGeom>
        </p:spPr>
      </p:pic>
    </p:spTree>
    <p:extLst>
      <p:ext uri="{BB962C8B-B14F-4D97-AF65-F5344CB8AC3E}">
        <p14:creationId xmlns:p14="http://schemas.microsoft.com/office/powerpoint/2010/main" val="171777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3979-0AFB-47AB-8FEB-0A3385F32AA3}"/>
              </a:ext>
            </a:extLst>
          </p:cNvPr>
          <p:cNvSpPr>
            <a:spLocks noGrp="1"/>
          </p:cNvSpPr>
          <p:nvPr>
            <p:ph type="title"/>
          </p:nvPr>
        </p:nvSpPr>
        <p:spPr/>
        <p:txBody>
          <a:bodyPr/>
          <a:lstStyle/>
          <a:p>
            <a:r>
              <a:rPr lang="en-US" dirty="0"/>
              <a:t>Disability Poverty</a:t>
            </a:r>
          </a:p>
        </p:txBody>
      </p:sp>
      <p:pic>
        <p:nvPicPr>
          <p:cNvPr id="4" name="Picture 3" descr="Image description: Heat map of the percentage of people with disabilities in poverty in the state of Maryland’s 24 counties.  Darker blue shading  around Baltimore and the eastern shore indicate that poverty is more prevalent for people with disabilities in these areas.&#10;">
            <a:extLst>
              <a:ext uri="{FF2B5EF4-FFF2-40B4-BE49-F238E27FC236}">
                <a16:creationId xmlns:a16="http://schemas.microsoft.com/office/drawing/2014/main" id="{1E8F8C7E-CD21-4D25-9CCB-590FE84EE69D}"/>
              </a:ext>
            </a:extLst>
          </p:cNvPr>
          <p:cNvPicPr>
            <a:picLocks noChangeAspect="1"/>
          </p:cNvPicPr>
          <p:nvPr/>
        </p:nvPicPr>
        <p:blipFill rotWithShape="1">
          <a:blip r:embed="rId2"/>
          <a:srcRect l="1126" t="9125" r="-1126" b="-9125"/>
          <a:stretch/>
        </p:blipFill>
        <p:spPr>
          <a:xfrm>
            <a:off x="4297680" y="1536191"/>
            <a:ext cx="7806364" cy="3200562"/>
          </a:xfrm>
          <a:prstGeom prst="rect">
            <a:avLst/>
          </a:prstGeom>
        </p:spPr>
      </p:pic>
    </p:spTree>
    <p:extLst>
      <p:ext uri="{BB962C8B-B14F-4D97-AF65-F5344CB8AC3E}">
        <p14:creationId xmlns:p14="http://schemas.microsoft.com/office/powerpoint/2010/main" val="401713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6C3E-B0FB-4CF2-AAD3-2C4D4BD56ECA}"/>
              </a:ext>
            </a:extLst>
          </p:cNvPr>
          <p:cNvSpPr>
            <a:spLocks noGrp="1"/>
          </p:cNvSpPr>
          <p:nvPr>
            <p:ph type="ctrTitle"/>
          </p:nvPr>
        </p:nvSpPr>
        <p:spPr/>
        <p:txBody>
          <a:bodyPr/>
          <a:lstStyle/>
          <a:p>
            <a:r>
              <a:rPr lang="en-US" dirty="0"/>
              <a:t>Rural Infographic</a:t>
            </a:r>
          </a:p>
        </p:txBody>
      </p:sp>
      <p:sp>
        <p:nvSpPr>
          <p:cNvPr id="3" name="Subtitle 2">
            <a:extLst>
              <a:ext uri="{FF2B5EF4-FFF2-40B4-BE49-F238E27FC236}">
                <a16:creationId xmlns:a16="http://schemas.microsoft.com/office/drawing/2014/main" id="{8D7C39F2-EC9F-439D-BD42-CEF034434198}"/>
              </a:ext>
            </a:extLst>
          </p:cNvPr>
          <p:cNvSpPr>
            <a:spLocks noGrp="1"/>
          </p:cNvSpPr>
          <p:nvPr>
            <p:ph type="subTitle" idx="1"/>
          </p:nvPr>
        </p:nvSpPr>
        <p:spPr>
          <a:xfrm>
            <a:off x="5844478" y="3569115"/>
            <a:ext cx="5842431" cy="1760006"/>
          </a:xfrm>
        </p:spPr>
        <p:txBody>
          <a:bodyPr/>
          <a:lstStyle/>
          <a:p>
            <a:r>
              <a:rPr lang="en-US" b="1" dirty="0">
                <a:solidFill>
                  <a:srgbClr val="333333"/>
                </a:solidFill>
                <a:latin typeface="Segoe UI" panose="020B0502040204020203" pitchFamily="34" charset="0"/>
              </a:rPr>
              <a:t>Marisa Rafal</a:t>
            </a:r>
          </a:p>
          <a:p>
            <a:r>
              <a:rPr lang="en-US" dirty="0">
                <a:solidFill>
                  <a:srgbClr val="333333"/>
                </a:solidFill>
                <a:latin typeface="Segoe UI" panose="020B0502040204020203" pitchFamily="34" charset="0"/>
              </a:rPr>
              <a:t>February 9, 2021</a:t>
            </a:r>
            <a:endParaRPr lang="en-US" b="0" i="0" dirty="0">
              <a:solidFill>
                <a:srgbClr val="333333"/>
              </a:solidFill>
              <a:effectLst/>
              <a:latin typeface="Segoe UI" panose="020B0502040204020203" pitchFamily="34" charset="0"/>
            </a:endParaRP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p>
          <a:p>
            <a:r>
              <a:rPr lang="en-US" dirty="0">
                <a:solidFill>
                  <a:srgbClr val="333333"/>
                </a:solidFill>
                <a:latin typeface="Segoe UI" panose="020B0502040204020203" pitchFamily="34" charset="0"/>
              </a:rPr>
              <a:t>University of New Hampshire Institute on Disability</a:t>
            </a:r>
            <a:endParaRPr lang="en-US" dirty="0"/>
          </a:p>
        </p:txBody>
      </p:sp>
    </p:spTree>
    <p:extLst>
      <p:ext uri="{BB962C8B-B14F-4D97-AF65-F5344CB8AC3E}">
        <p14:creationId xmlns:p14="http://schemas.microsoft.com/office/powerpoint/2010/main" val="401045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19BC7-CD97-475A-BB86-5CF1A6F75C8C}"/>
              </a:ext>
            </a:extLst>
          </p:cNvPr>
          <p:cNvSpPr txBox="1"/>
          <p:nvPr/>
        </p:nvSpPr>
        <p:spPr>
          <a:xfrm>
            <a:off x="4725035" y="31559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t>Introduction</a:t>
            </a:r>
          </a:p>
        </p:txBody>
      </p:sp>
      <p:sp>
        <p:nvSpPr>
          <p:cNvPr id="4" name="TextBox 3">
            <a:extLst>
              <a:ext uri="{FF2B5EF4-FFF2-40B4-BE49-F238E27FC236}">
                <a16:creationId xmlns:a16="http://schemas.microsoft.com/office/drawing/2014/main" id="{074ECB08-736F-4BF5-878D-8FD831C7A0B3}"/>
              </a:ext>
            </a:extLst>
          </p:cNvPr>
          <p:cNvSpPr txBox="1"/>
          <p:nvPr/>
        </p:nvSpPr>
        <p:spPr>
          <a:xfrm>
            <a:off x="569595" y="1402714"/>
            <a:ext cx="1119632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-The Statistics and Demographics RRTC team will make a new infographic each year and will update the previous ones</a:t>
            </a:r>
            <a:endParaRPr lang="en-US" sz="2800" b="1" dirty="0">
              <a:cs typeface="Calibri" panose="020F0502020204030204"/>
            </a:endParaRPr>
          </a:p>
          <a:p>
            <a:endParaRPr lang="en-US" sz="2800" b="1" dirty="0">
              <a:cs typeface="Calibri" panose="020F0502020204030204"/>
            </a:endParaRPr>
          </a:p>
          <a:p>
            <a:r>
              <a:rPr lang="en-US" sz="2800" b="1" dirty="0">
                <a:cs typeface="Calibri" panose="020F0502020204030204"/>
              </a:rPr>
              <a:t>-This shows the updated numbers for the first one in this series: </a:t>
            </a:r>
          </a:p>
          <a:p>
            <a:r>
              <a:rPr lang="en-US" sz="2800" b="1" dirty="0">
                <a:cs typeface="Calibri" panose="020F0502020204030204"/>
              </a:rPr>
              <a:t>U.S. Rural Disability Statistics</a:t>
            </a:r>
            <a:endParaRPr lang="en-US"/>
          </a:p>
          <a:p>
            <a:endParaRPr lang="en-US" sz="2800" b="1" dirty="0">
              <a:cs typeface="Calibri" panose="020F0502020204030204"/>
            </a:endParaRPr>
          </a:p>
          <a:p>
            <a:r>
              <a:rPr lang="en-US" sz="2800" b="1" dirty="0">
                <a:cs typeface="Calibri" panose="020F0502020204030204"/>
              </a:rPr>
              <a:t>-On Friday the new one will be released</a:t>
            </a:r>
          </a:p>
          <a:p>
            <a:r>
              <a:rPr lang="en-US" sz="2800" b="1" dirty="0">
                <a:cs typeface="Calibri" panose="020F0502020204030204"/>
              </a:rPr>
              <a:t>Disability Infographic: Social Inequities Experienced by African Americans</a:t>
            </a:r>
          </a:p>
        </p:txBody>
      </p:sp>
    </p:spTree>
    <p:extLst>
      <p:ext uri="{BB962C8B-B14F-4D97-AF65-F5344CB8AC3E}">
        <p14:creationId xmlns:p14="http://schemas.microsoft.com/office/powerpoint/2010/main" val="18665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462709" y="-168144"/>
            <a:ext cx="9727894" cy="941498"/>
          </a:xfrm>
        </p:spPr>
        <p:txBody>
          <a:bodyPr/>
          <a:lstStyle/>
          <a:p>
            <a:r>
              <a:rPr lang="en-US" sz="3600" dirty="0">
                <a:solidFill>
                  <a:srgbClr val="1B4388"/>
                </a:solidFill>
              </a:rPr>
              <a:t>Updated numbers: 2014-2018 ACS 5-year data</a:t>
            </a:r>
          </a:p>
        </p:txBody>
      </p:sp>
      <p:pic>
        <p:nvPicPr>
          <p:cNvPr id="5" name="Picture 4" descr="The blue, red, orange, white, and gray infographic. Background is all white, the icons have the different colors as do the section boxes. Reads 2018 US Rural Disability Statistics.">
            <a:extLst>
              <a:ext uri="{FF2B5EF4-FFF2-40B4-BE49-F238E27FC236}">
                <a16:creationId xmlns:a16="http://schemas.microsoft.com/office/drawing/2014/main" id="{043C0B5E-8B6D-694C-BF11-0C5D59911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8" y="1259129"/>
            <a:ext cx="3927283" cy="5087969"/>
          </a:xfrm>
          <a:prstGeom prst="rect">
            <a:avLst/>
          </a:prstGeom>
        </p:spPr>
      </p:pic>
      <p:sp>
        <p:nvSpPr>
          <p:cNvPr id="6" name="TextBox 5">
            <a:extLst>
              <a:ext uri="{FF2B5EF4-FFF2-40B4-BE49-F238E27FC236}">
                <a16:creationId xmlns:a16="http://schemas.microsoft.com/office/drawing/2014/main" id="{63E8C0C7-BBBD-C34B-B030-74A735AE5E92}"/>
              </a:ext>
            </a:extLst>
          </p:cNvPr>
          <p:cNvSpPr txBox="1"/>
          <p:nvPr/>
        </p:nvSpPr>
        <p:spPr>
          <a:xfrm>
            <a:off x="4959544" y="4357722"/>
            <a:ext cx="4858436" cy="1323439"/>
          </a:xfrm>
          <a:prstGeom prst="rect">
            <a:avLst/>
          </a:prstGeom>
          <a:noFill/>
        </p:spPr>
        <p:txBody>
          <a:bodyPr wrap="square" rtlCol="0">
            <a:spAutoFit/>
          </a:bodyPr>
          <a:lstStyle/>
          <a:p>
            <a:pPr algn="ctr"/>
            <a:r>
              <a:rPr lang="en-US" sz="4000" b="1" dirty="0">
                <a:solidFill>
                  <a:srgbClr val="1B4388"/>
                </a:solidFill>
              </a:rPr>
              <a:t>“In more rural places, </a:t>
            </a:r>
          </a:p>
          <a:p>
            <a:pPr algn="ctr"/>
            <a:r>
              <a:rPr lang="en-US" sz="4000" b="1" dirty="0">
                <a:solidFill>
                  <a:srgbClr val="1B4388"/>
                </a:solidFill>
              </a:rPr>
              <a:t>disparities widen”</a:t>
            </a:r>
          </a:p>
        </p:txBody>
      </p:sp>
      <p:pic>
        <p:nvPicPr>
          <p:cNvPr id="7" name="Picture 6" descr="&quot;Defining Place&quot; call-out box. Urban Counties  are metropolitan and have an urban core of 50,000+ people. Rural counties are micropolitan with urban core of 10,000-50,000 and rural counties are noncore, meaning they have no urban core and are less than 10,000 people">
            <a:extLst>
              <a:ext uri="{FF2B5EF4-FFF2-40B4-BE49-F238E27FC236}">
                <a16:creationId xmlns:a16="http://schemas.microsoft.com/office/drawing/2014/main" id="{9CB24B2C-BB13-C44B-9545-FFC477C39FE6}"/>
              </a:ext>
            </a:extLst>
          </p:cNvPr>
          <p:cNvPicPr>
            <a:picLocks noChangeAspect="1"/>
          </p:cNvPicPr>
          <p:nvPr/>
        </p:nvPicPr>
        <p:blipFill rotWithShape="1">
          <a:blip r:embed="rId2">
            <a:extLst>
              <a:ext uri="{28A0092B-C50C-407E-A947-70E740481C1C}">
                <a14:useLocalDpi xmlns:a14="http://schemas.microsoft.com/office/drawing/2010/main" val="0"/>
              </a:ext>
            </a:extLst>
          </a:blip>
          <a:srcRect l="55295" t="11299" b="71466"/>
          <a:stretch/>
        </p:blipFill>
        <p:spPr>
          <a:xfrm>
            <a:off x="5139208" y="1309818"/>
            <a:ext cx="4499108" cy="2244740"/>
          </a:xfrm>
          <a:prstGeom prst="rect">
            <a:avLst/>
          </a:prstGeom>
        </p:spPr>
      </p:pic>
    </p:spTree>
    <p:extLst>
      <p:ext uri="{BB962C8B-B14F-4D97-AF65-F5344CB8AC3E}">
        <p14:creationId xmlns:p14="http://schemas.microsoft.com/office/powerpoint/2010/main" val="2512385373"/>
      </p:ext>
    </p:extLst>
  </p:cSld>
  <p:clrMapOvr>
    <a:masterClrMapping/>
  </p:clrMapOvr>
</p:sld>
</file>

<file path=ppt/theme/theme1.xml><?xml version="1.0" encoding="utf-8"?>
<a:theme xmlns:a="http://schemas.openxmlformats.org/drawingml/2006/main" name="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0E61D24A-462F-461D-813C-5A1FF984039E}"/>
    </a:ext>
  </a:extLst>
</a:theme>
</file>

<file path=ppt/theme/theme2.xml><?xml version="1.0" encoding="utf-8"?>
<a:theme xmlns:a="http://schemas.openxmlformats.org/drawingml/2006/main" name="3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91639ECA-EE86-415F-BFEE-A8E54237E5AB}"/>
    </a:ext>
  </a:extLst>
</a:theme>
</file>

<file path=ppt/theme/theme3.xml><?xml version="1.0" encoding="utf-8"?>
<a:theme xmlns:a="http://schemas.openxmlformats.org/drawingml/2006/main" name="2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6F767406-DB67-4962-A125-787E6FD69B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2254f5-de69-40f5-a0e2-2f56cfee0758">
      <Terms xmlns="http://schemas.microsoft.com/office/infopath/2007/PartnerControls"/>
    </lcf76f155ced4ddcb4097134ff3c332f>
    <TaxCatchAll xmlns="44c59a53-fe6e-4c04-8d64-94c15d2c850d" xsi:nil="true"/>
  </documentManagement>
</p:properties>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99CAAA09-71A1-4717-90C6-88C158E5274F}"/>
</file>

<file path=customXml/itemProps3.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4585</TotalTime>
  <Words>229</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Segoe UI</vt:lpstr>
      <vt:lpstr>Source Sans Pro</vt:lpstr>
      <vt:lpstr>Source Sans Pro Light</vt:lpstr>
      <vt:lpstr>IOD General Theme 2020</vt:lpstr>
      <vt:lpstr>3_IOD General Theme 2020</vt:lpstr>
      <vt:lpstr>2_IOD General Theme 2020</vt:lpstr>
      <vt:lpstr>State Reports with County Data</vt:lpstr>
      <vt:lpstr>State Reports</vt:lpstr>
      <vt:lpstr>Disability Prevalence</vt:lpstr>
      <vt:lpstr>Disability Prevalence</vt:lpstr>
      <vt:lpstr>Disability Employment</vt:lpstr>
      <vt:lpstr>Disability Poverty</vt:lpstr>
      <vt:lpstr>Rural Infographic</vt:lpstr>
      <vt:lpstr>PowerPoint Presentation</vt:lpstr>
      <vt:lpstr>Updated numbers: 2014-2018 ACS 5-year data</vt:lpstr>
      <vt:lpstr>Prevalence</vt:lpstr>
      <vt:lpstr>Poverty Rate</vt:lpstr>
      <vt:lpstr>Health Insurance</vt:lpstr>
      <vt:lpstr>Employment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Henly, Megan</cp:lastModifiedBy>
  <cp:revision>62</cp:revision>
  <dcterms:created xsi:type="dcterms:W3CDTF">2020-09-03T15:55:14Z</dcterms:created>
  <dcterms:modified xsi:type="dcterms:W3CDTF">2021-02-01T14:21:44Z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0x010100DA6035985C436640B305F1B268648FB9</vt:lpwstr>
  </property>
</Properties>
</file>