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52" r:id="rId5"/>
    <p:sldMasterId id="2147483738" r:id="rId6"/>
  </p:sldMasterIdLst>
  <p:notesMasterIdLst>
    <p:notesMasterId r:id="rId22"/>
  </p:notesMasterIdLst>
  <p:handoutMasterIdLst>
    <p:handoutMasterId r:id="rId23"/>
  </p:handoutMasterIdLst>
  <p:sldIdLst>
    <p:sldId id="273" r:id="rId7"/>
    <p:sldId id="294" r:id="rId8"/>
    <p:sldId id="298" r:id="rId9"/>
    <p:sldId id="299" r:id="rId10"/>
    <p:sldId id="300" r:id="rId11"/>
    <p:sldId id="301" r:id="rId12"/>
    <p:sldId id="302" r:id="rId13"/>
    <p:sldId id="295" r:id="rId14"/>
    <p:sldId id="274" r:id="rId15"/>
    <p:sldId id="289" r:id="rId16"/>
    <p:sldId id="290" r:id="rId17"/>
    <p:sldId id="291" r:id="rId18"/>
    <p:sldId id="292" r:id="rId19"/>
    <p:sldId id="296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4388"/>
    <a:srgbClr val="C3380D"/>
    <a:srgbClr val="EE5125"/>
    <a:srgbClr val="F05626"/>
    <a:srgbClr val="F45A26"/>
    <a:srgbClr val="F45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5847" autoAdjust="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3ACA10-01CA-4061-B05B-78BF4EF95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5047C-B31A-455B-9CB4-61A1258A05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53638-49C2-44A4-9FC2-B08AA158632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AAC73-3E12-4F06-A4EA-A3B3F1C08E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17D21-3A6A-49A0-A6DC-62B6EDB48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D90E6-E307-452A-9D8F-780D5AEE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23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B324-DAB0-439B-93D7-6F3A05583552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83497-73C4-47F8-A748-2E4F1A1B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8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64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7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9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4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2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8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5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61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2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83497-73C4-47F8-A748-2E4F1A1B67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0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/>
        </p:nvSpPr>
        <p:spPr>
          <a:xfrm>
            <a:off x="10325100" y="0"/>
            <a:ext cx="1866900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5804952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3837607" cy="1666717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rgbClr val="000000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00E1DD-3BB2-4E61-8BC5-67B632461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35224" y="5358483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453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0394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15877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/>
        </p:nvCxnSpPr>
        <p:spPr>
          <a:xfrm flipV="1">
            <a:off x="0" y="4671793"/>
            <a:ext cx="7141580" cy="31980"/>
          </a:xfrm>
          <a:prstGeom prst="line">
            <a:avLst/>
          </a:prstGeom>
          <a:ln w="22225">
            <a:solidFill>
              <a:srgbClr val="C3380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4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/>
        </p:nvCxnSpPr>
        <p:spPr>
          <a:xfrm flipV="1">
            <a:off x="0" y="4671793"/>
            <a:ext cx="7141580" cy="31980"/>
          </a:xfrm>
          <a:prstGeom prst="line">
            <a:avLst/>
          </a:prstGeom>
          <a:ln w="22225">
            <a:solidFill>
              <a:srgbClr val="1B438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5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78126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E58843AA-AE33-4A9C-8111-2188E6A18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" y="5487565"/>
            <a:ext cx="1662548" cy="1259284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39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219985A-B3A9-4B72-B418-9549027C7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4" t="12600" r="6677" b="4862"/>
          <a:stretch/>
        </p:blipFill>
        <p:spPr>
          <a:xfrm>
            <a:off x="0" y="1223672"/>
            <a:ext cx="5137265" cy="5660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70050-D1B7-4CBA-8DE1-683288EB2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2037" y="1528880"/>
            <a:ext cx="6250372" cy="1760006"/>
          </a:xfrm>
          <a:noFill/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Release of the Annual Disability Statistics Compendium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FBB6A-2C60-4860-9F73-B3B6C793E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19979" y="3566596"/>
            <a:ext cx="5842431" cy="1760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br>
              <a:rPr lang="en-US" dirty="0"/>
            </a:br>
            <a:r>
              <a:rPr lang="en-US" dirty="0"/>
              <a:t>February 9-12, 2021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Rehabilitation Research and Training Center on Disability Statistics and Demographics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StatsRRTC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)</a:t>
            </a:r>
            <a:b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r>
              <a:rPr lang="en-US" dirty="0"/>
              <a:t>University of New Hampshire’s Institute on Disability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 descr="Institute on Disability/UCED">
            <a:extLst>
              <a:ext uri="{FF2B5EF4-FFF2-40B4-BE49-F238E27FC236}">
                <a16:creationId xmlns:a16="http://schemas.microsoft.com/office/drawing/2014/main" id="{7AF86F4B-0841-4B0E-A552-B7AF17EDDF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12" y="5487651"/>
            <a:ext cx="2243496" cy="620541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7BD533B3-68C2-4997-875E-216599B062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668"/>
            <a:ext cx="5022181" cy="451859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003DE92-DBC0-4BF5-83D7-57A56F4A9F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79" y="5481687"/>
            <a:ext cx="2984498" cy="518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11F24B-4B00-4FBD-9BC5-F3BDFCF2BB4B}"/>
              </a:ext>
            </a:extLst>
          </p:cNvPr>
          <p:cNvSpPr/>
          <p:nvPr userDrawn="1"/>
        </p:nvSpPr>
        <p:spPr>
          <a:xfrm>
            <a:off x="0" y="1117164"/>
            <a:ext cx="12101088" cy="174707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3599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/>
        </p:nvSpPr>
        <p:spPr>
          <a:xfrm>
            <a:off x="10325100" y="0"/>
            <a:ext cx="1866900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5804952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000000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3837607" cy="1666717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rgbClr val="000000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00E1DD-3BB2-4E61-8BC5-67B632461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35224" y="5358483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584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201AE3-841D-4447-B74E-A9D842853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6225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97329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4425B41-87C9-44AC-A903-999AD86C6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597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262718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201AE3-841D-4447-B74E-A9D842853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128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+ R. Pic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037" y="614033"/>
            <a:ext cx="7483764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2699" y="1812175"/>
            <a:ext cx="4610100" cy="3657600"/>
          </a:xfrm>
        </p:spPr>
        <p:txBody>
          <a:bodyPr>
            <a:noAutofit/>
          </a:bodyPr>
          <a:lstStyle>
            <a:lvl1pPr marL="342900" indent="-34290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Bullet 1</a:t>
            </a:r>
          </a:p>
        </p:txBody>
      </p:sp>
    </p:spTree>
    <p:extLst>
      <p:ext uri="{BB962C8B-B14F-4D97-AF65-F5344CB8AC3E}">
        <p14:creationId xmlns:p14="http://schemas.microsoft.com/office/powerpoint/2010/main" val="127824268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 + Data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5771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4176">
          <p15:clr>
            <a:srgbClr val="FBAE40"/>
          </p15:clr>
        </p15:guide>
        <p15:guide id="8" pos="35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0114" y="0"/>
            <a:ext cx="4262718" cy="6858000"/>
          </a:xfrm>
          <a:prstGeom prst="rect">
            <a:avLst/>
          </a:prstGeom>
          <a:solidFill>
            <a:srgbClr val="1B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D837F85-57AB-487D-9AE8-A0E58E062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501065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967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2A7DE4-9D1B-B94D-B064-FC6B4C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1D0E4-3F7B-8E47-99F5-5078B9047C5E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A0125DB-FA05-1F44-8F17-9B2134CCC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1897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72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1152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 + Media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02541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with COPY + Pic">
    <p:bg>
      <p:bgPr>
        <a:solidFill>
          <a:srgbClr val="1B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619" y="571505"/>
            <a:ext cx="7539182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506AC32-CF8A-3240-BFFE-0BAE85B42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80757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>
          <p15:clr>
            <a:srgbClr val="FBAE40"/>
          </p15:clr>
        </p15:guide>
        <p15:guide id="9" pos="3840">
          <p15:clr>
            <a:srgbClr val="FBAE40"/>
          </p15:clr>
        </p15:guide>
        <p15:guide id="10" pos="69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ntroduction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97329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4425B41-87C9-44AC-A903-999AD86C6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7792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5115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 + R. Pic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037" y="614033"/>
            <a:ext cx="7483764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2699" y="1812175"/>
            <a:ext cx="4610100" cy="3657600"/>
          </a:xfrm>
        </p:spPr>
        <p:txBody>
          <a:bodyPr>
            <a:noAutofit/>
          </a:bodyPr>
          <a:lstStyle>
            <a:lvl1pPr marL="342900" indent="-342900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Bullet 1</a:t>
            </a:r>
          </a:p>
        </p:txBody>
      </p:sp>
    </p:spTree>
    <p:extLst>
      <p:ext uri="{BB962C8B-B14F-4D97-AF65-F5344CB8AC3E}">
        <p14:creationId xmlns:p14="http://schemas.microsoft.com/office/powerpoint/2010/main" val="354852280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Title with Copy + Data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26038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4176">
          <p15:clr>
            <a:srgbClr val="FBAE40"/>
          </p15:clr>
        </p15:guide>
        <p15:guide id="8" pos="3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0114" y="0"/>
            <a:ext cx="4262718" cy="6858000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D837F85-57AB-487D-9AE8-A0E58E062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501065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615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2A7DE4-9D1B-B94D-B064-FC6B4C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1D0E4-3F7B-8E47-99F5-5078B9047C5E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A0125DB-FA05-1F44-8F17-9B2134CCC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239596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72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1152">
          <p15:clr>
            <a:srgbClr val="FBAE40"/>
          </p15:clr>
        </p15:guide>
        <p15:guide id="6" orient="horz" pos="34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 with Copy + Media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64744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itle with COPY + Pic">
    <p:bg>
      <p:bgPr>
        <a:solidFill>
          <a:srgbClr val="C33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619" y="571505"/>
            <a:ext cx="7539182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506AC32-CF8A-3240-BFFE-0BAE85B42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83014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4176">
          <p15:clr>
            <a:srgbClr val="FBAE40"/>
          </p15:clr>
        </p15:guide>
        <p15:guide id="9" pos="3840">
          <p15:clr>
            <a:srgbClr val="FBAE40"/>
          </p15:clr>
        </p15:guide>
        <p15:guide id="10" pos="69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86CE584-7426-419E-A21E-CA5859CB9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35224" y="5358483"/>
            <a:ext cx="1517342" cy="13338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35A8D-EB64-4A4E-B05C-23F4989AC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86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/>
              <a:t>#</a:t>
            </a:r>
            <a:r>
              <a:rPr lang="en-US">
                <a:latin typeface="Segoe UI" panose="020B0502040204020203" pitchFamily="34" charset="0"/>
              </a:rPr>
              <a:t>DisabilityCompendium</a:t>
            </a:r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0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F297843-DD37-4732-B474-0F70396A77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8" y="5404441"/>
            <a:ext cx="1662548" cy="1259284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8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2" r:id="rId2"/>
    <p:sldLayoutId id="2147483755" r:id="rId3"/>
    <p:sldLayoutId id="2147483763" r:id="rId4"/>
    <p:sldLayoutId id="2147483759" r:id="rId5"/>
    <p:sldLayoutId id="2147483760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26B9A7B-5421-4F0A-8830-788795CB4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1"/>
          <a:stretch/>
        </p:blipFill>
        <p:spPr>
          <a:xfrm>
            <a:off x="10499879" y="5450305"/>
            <a:ext cx="1517342" cy="13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1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39" r:id="rId2"/>
    <p:sldLayoutId id="2147483740" r:id="rId3"/>
    <p:sldLayoutId id="2147483742" r:id="rId4"/>
    <p:sldLayoutId id="2147483743" r:id="rId5"/>
    <p:sldLayoutId id="2147483744" r:id="rId6"/>
    <p:sldLayoutId id="2147483746" r:id="rId7"/>
    <p:sldLayoutId id="2147483747" r:id="rId8"/>
    <p:sldLayoutId id="2147483748" r:id="rId9"/>
    <p:sldLayoutId id="2147483749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0000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isa.rafal@unh.edu" TargetMode="External"/><Relationship Id="rId2" Type="http://schemas.openxmlformats.org/officeDocument/2006/relationships/hyperlink" Target="mailto:kimberly.phillips@unh.edu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8B58-6475-4722-BA46-FF9A305C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526" y="1806590"/>
            <a:ext cx="6757639" cy="1760006"/>
          </a:xfrm>
        </p:spPr>
        <p:txBody>
          <a:bodyPr>
            <a:noAutofit/>
          </a:bodyPr>
          <a:lstStyle/>
          <a:p>
            <a:r>
              <a:rPr lang="en-US" sz="4000" dirty="0"/>
              <a:t>Disability Infographic: Social Inequities Experienced by African Americans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C0E79-1B8F-4AF1-9610-30E46FAE0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4281" y="3566596"/>
            <a:ext cx="6487884" cy="1760006"/>
          </a:xfrm>
        </p:spPr>
        <p:txBody>
          <a:bodyPr/>
          <a:lstStyle/>
          <a:p>
            <a:r>
              <a:rPr lang="en-US" dirty="0"/>
              <a:t>February 12, 2021</a:t>
            </a:r>
          </a:p>
          <a:p>
            <a:r>
              <a:rPr lang="en-US" dirty="0"/>
              <a:t>Kimberly Phillips &amp; Marisa Rafal</a:t>
            </a:r>
          </a:p>
        </p:txBody>
      </p:sp>
    </p:spTree>
    <p:extLst>
      <p:ext uri="{BB962C8B-B14F-4D97-AF65-F5344CB8AC3E}">
        <p14:creationId xmlns:p14="http://schemas.microsoft.com/office/powerpoint/2010/main" val="176856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orange arrows it reads 12.5 percent more likely with the text below reading &quot;to spend time outside a regular class room - African American 40.5% all races 36%&quot; next to an icon of a classroom with one person icon outside. The next orange arrow sits aside 3 small jail cell icons and reads 181 percent more likely with text below saying &quot;to be placed in a correctional facility (African American .45%, All Races .16). The last orange arrow is next to a school house icon and reads 4 percent less likely with the text below saying &quot;to have completed high school (African American 77% and all races 80%)&quot;.">
            <a:extLst>
              <a:ext uri="{FF2B5EF4-FFF2-40B4-BE49-F238E27FC236}">
                <a16:creationId xmlns:a16="http://schemas.microsoft.com/office/drawing/2014/main" id="{2D12DA79-89B0-43FF-B74C-BEB1D57BC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3" b="44650"/>
          <a:stretch/>
        </p:blipFill>
        <p:spPr>
          <a:xfrm>
            <a:off x="400162" y="1976672"/>
            <a:ext cx="11591126" cy="2663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5954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/>
              <a:t>Employment</a:t>
            </a:r>
          </a:p>
        </p:txBody>
      </p:sp>
      <p:pic>
        <p:nvPicPr>
          <p:cNvPr id="2" name="Picture 1" descr="Two people icons with speech bubbles, one bubble has a brief case the other has a question mark. There is an orange arrow saying 29% less likely, with text outside saying to be employed (African American 28%, all races 36%)">
            <a:extLst>
              <a:ext uri="{FF2B5EF4-FFF2-40B4-BE49-F238E27FC236}">
                <a16:creationId xmlns:a16="http://schemas.microsoft.com/office/drawing/2014/main" id="{6DAED998-9925-4258-AA88-83E3CA442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9" r="67803" b="18353"/>
          <a:stretch/>
        </p:blipFill>
        <p:spPr>
          <a:xfrm>
            <a:off x="3240456" y="1842448"/>
            <a:ext cx="5711088" cy="34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/>
              <a:t>Poverty</a:t>
            </a:r>
          </a:p>
        </p:txBody>
      </p:sp>
      <p:pic>
        <p:nvPicPr>
          <p:cNvPr id="3" name="Picture 2" descr="A blue and white money bag icon with an orange arrow next to it reading 32 percent more likely with text outside reading to experience poverty">
            <a:extLst>
              <a:ext uri="{FF2B5EF4-FFF2-40B4-BE49-F238E27FC236}">
                <a16:creationId xmlns:a16="http://schemas.microsoft.com/office/drawing/2014/main" id="{6941D00D-611D-4EE5-814D-27DFEA6C0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3" t="66520" r="33854" b="18624"/>
          <a:stretch/>
        </p:blipFill>
        <p:spPr>
          <a:xfrm>
            <a:off x="3481136" y="1841292"/>
            <a:ext cx="5364015" cy="34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3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/>
              <a:t>Housing</a:t>
            </a:r>
          </a:p>
        </p:txBody>
      </p:sp>
      <p:pic>
        <p:nvPicPr>
          <p:cNvPr id="2" name="Picture 1" descr="Orange &quot;up&quot; arrow reading 37.5% more likely with text below saying &quot;to lack adequate housing (African Americans 11%, all races 8%)&quot;. This is all next to a blue house icon that has a cracked roof and leaky pipe.">
            <a:extLst>
              <a:ext uri="{FF2B5EF4-FFF2-40B4-BE49-F238E27FC236}">
                <a16:creationId xmlns:a16="http://schemas.microsoft.com/office/drawing/2014/main" id="{9CC44C8A-99CD-4FA0-B5A0-AD26C60AE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0" t="66380" r="-124" b="18768"/>
          <a:stretch/>
        </p:blipFill>
        <p:spPr>
          <a:xfrm>
            <a:off x="3585411" y="1830101"/>
            <a:ext cx="5222320" cy="31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9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2B41BC-BC87-40F9-BF41-DDA511D4F2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82" y="2074460"/>
            <a:ext cx="4435523" cy="29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9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3FAB-AC50-461C-BF39-5416459F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215579"/>
            <a:ext cx="3376613" cy="870271"/>
          </a:xfrm>
        </p:spPr>
        <p:txBody>
          <a:bodyPr/>
          <a:lstStyle/>
          <a:p>
            <a:pPr algn="ctr"/>
            <a:r>
              <a:rPr lang="en-US" sz="4400" dirty="0"/>
              <a:t>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79EF6-9FEF-49B4-B8A0-7EF5EA858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1" y="1843087"/>
            <a:ext cx="11272838" cy="365760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3800" dirty="0"/>
          </a:p>
          <a:p>
            <a:pPr algn="ctr"/>
            <a:r>
              <a:rPr lang="en-US" sz="3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kimberly.phillips@unh.edu</a:t>
            </a:r>
            <a:endParaRPr lang="en-US" sz="3800" dirty="0"/>
          </a:p>
          <a:p>
            <a:pPr algn="ctr"/>
            <a:r>
              <a:rPr lang="en-US" sz="3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marisa.rafal@unh.edu</a:t>
            </a:r>
            <a:r>
              <a:rPr lang="en-US" sz="3800" dirty="0"/>
              <a:t> </a:t>
            </a:r>
          </a:p>
          <a:p>
            <a:pPr algn="ctr"/>
            <a:r>
              <a:rPr lang="en-US" sz="3800" dirty="0"/>
              <a:t>(603) 862-4320 | Relay 711</a:t>
            </a:r>
          </a:p>
        </p:txBody>
      </p:sp>
    </p:spTree>
    <p:extLst>
      <p:ext uri="{BB962C8B-B14F-4D97-AF65-F5344CB8AC3E}">
        <p14:creationId xmlns:p14="http://schemas.microsoft.com/office/powerpoint/2010/main" val="65371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3B2FA6-91E4-4736-A4BB-25F230D007E4}"/>
              </a:ext>
            </a:extLst>
          </p:cNvPr>
          <p:cNvSpPr txBox="1"/>
          <p:nvPr/>
        </p:nvSpPr>
        <p:spPr>
          <a:xfrm>
            <a:off x="2143768" y="1572905"/>
            <a:ext cx="87471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Infographic series to explore intersection of disability with other identities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African Americans with disabilities</a:t>
            </a:r>
          </a:p>
          <a:p>
            <a:pPr marL="10287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&gt;3.5 million adults (13.3% vs 10.4%)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ACS and other data sources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Partnership with Langston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90511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Promoting Equity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10FAC-1902-43C4-BE32-39E32CDFFCAB}"/>
              </a:ext>
            </a:extLst>
          </p:cNvPr>
          <p:cNvSpPr txBox="1"/>
          <p:nvPr/>
        </p:nvSpPr>
        <p:spPr>
          <a:xfrm>
            <a:off x="597087" y="2274838"/>
            <a:ext cx="4452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Social inequities are compounded at the intersection of disability and race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12AFD2-B733-4797-AFA7-6830C582B42B}"/>
              </a:ext>
            </a:extLst>
          </p:cNvPr>
          <p:cNvSpPr/>
          <p:nvPr/>
        </p:nvSpPr>
        <p:spPr>
          <a:xfrm>
            <a:off x="5953302" y="3933972"/>
            <a:ext cx="1189029" cy="1361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9FC01-C91D-4840-BE54-9165417C7ACA}"/>
              </a:ext>
            </a:extLst>
          </p:cNvPr>
          <p:cNvSpPr/>
          <p:nvPr/>
        </p:nvSpPr>
        <p:spPr>
          <a:xfrm>
            <a:off x="7359890" y="3111694"/>
            <a:ext cx="1189029" cy="2183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584272-FF29-4631-8D4D-E156B1BF38DD}"/>
              </a:ext>
            </a:extLst>
          </p:cNvPr>
          <p:cNvSpPr/>
          <p:nvPr/>
        </p:nvSpPr>
        <p:spPr>
          <a:xfrm>
            <a:off x="8780126" y="2497545"/>
            <a:ext cx="1189029" cy="27977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49D280-9612-4F78-B0EC-0922E7788490}"/>
              </a:ext>
            </a:extLst>
          </p:cNvPr>
          <p:cNvSpPr/>
          <p:nvPr/>
        </p:nvSpPr>
        <p:spPr>
          <a:xfrm>
            <a:off x="10173066" y="1282894"/>
            <a:ext cx="1189029" cy="40124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9D73CA-DD62-49C4-A72C-ACB2B2D339F0}"/>
              </a:ext>
            </a:extLst>
          </p:cNvPr>
          <p:cNvSpPr txBox="1"/>
          <p:nvPr/>
        </p:nvSpPr>
        <p:spPr>
          <a:xfrm>
            <a:off x="6707347" y="1703082"/>
            <a:ext cx="310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Lack adequate housing</a:t>
            </a:r>
          </a:p>
        </p:txBody>
      </p:sp>
    </p:spTree>
    <p:extLst>
      <p:ext uri="{BB962C8B-B14F-4D97-AF65-F5344CB8AC3E}">
        <p14:creationId xmlns:p14="http://schemas.microsoft.com/office/powerpoint/2010/main" val="22844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Promoting Equity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10FAC-1902-43C4-BE32-39E32CDFFCAB}"/>
              </a:ext>
            </a:extLst>
          </p:cNvPr>
          <p:cNvSpPr txBox="1"/>
          <p:nvPr/>
        </p:nvSpPr>
        <p:spPr>
          <a:xfrm>
            <a:off x="597087" y="2274838"/>
            <a:ext cx="4452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Social inequities are compounded at the intersection of disability and race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12AFD2-B733-4797-AFA7-6830C582B42B}"/>
              </a:ext>
            </a:extLst>
          </p:cNvPr>
          <p:cNvSpPr/>
          <p:nvPr/>
        </p:nvSpPr>
        <p:spPr>
          <a:xfrm>
            <a:off x="5953302" y="3933972"/>
            <a:ext cx="1189029" cy="1361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9FC01-C91D-4840-BE54-9165417C7ACA}"/>
              </a:ext>
            </a:extLst>
          </p:cNvPr>
          <p:cNvSpPr/>
          <p:nvPr/>
        </p:nvSpPr>
        <p:spPr>
          <a:xfrm>
            <a:off x="7250706" y="3111694"/>
            <a:ext cx="1189029" cy="2183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584272-FF29-4631-8D4D-E156B1BF38DD}"/>
              </a:ext>
            </a:extLst>
          </p:cNvPr>
          <p:cNvSpPr/>
          <p:nvPr/>
        </p:nvSpPr>
        <p:spPr>
          <a:xfrm>
            <a:off x="8875662" y="2497545"/>
            <a:ext cx="1189029" cy="27977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49D280-9612-4F78-B0EC-0922E7788490}"/>
              </a:ext>
            </a:extLst>
          </p:cNvPr>
          <p:cNvSpPr/>
          <p:nvPr/>
        </p:nvSpPr>
        <p:spPr>
          <a:xfrm>
            <a:off x="10173066" y="1282894"/>
            <a:ext cx="1189029" cy="40124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A4AD43-988F-4B68-9C7A-74CBAAD84DAA}"/>
              </a:ext>
            </a:extLst>
          </p:cNvPr>
          <p:cNvSpPr txBox="1"/>
          <p:nvPr/>
        </p:nvSpPr>
        <p:spPr>
          <a:xfrm>
            <a:off x="6096000" y="5470955"/>
            <a:ext cx="245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No Disability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98C57-DF69-4A43-842E-4AD7BD79FB9F}"/>
              </a:ext>
            </a:extLst>
          </p:cNvPr>
          <p:cNvSpPr txBox="1"/>
          <p:nvPr/>
        </p:nvSpPr>
        <p:spPr>
          <a:xfrm>
            <a:off x="8909176" y="5470955"/>
            <a:ext cx="245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Disability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9D73CA-DD62-49C4-A72C-ACB2B2D339F0}"/>
              </a:ext>
            </a:extLst>
          </p:cNvPr>
          <p:cNvSpPr txBox="1"/>
          <p:nvPr/>
        </p:nvSpPr>
        <p:spPr>
          <a:xfrm>
            <a:off x="6707347" y="1703082"/>
            <a:ext cx="310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Lack adequate housing</a:t>
            </a:r>
          </a:p>
        </p:txBody>
      </p:sp>
    </p:spTree>
    <p:extLst>
      <p:ext uri="{BB962C8B-B14F-4D97-AF65-F5344CB8AC3E}">
        <p14:creationId xmlns:p14="http://schemas.microsoft.com/office/powerpoint/2010/main" val="224572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Promoting Equity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10FAC-1902-43C4-BE32-39E32CDFFCAB}"/>
              </a:ext>
            </a:extLst>
          </p:cNvPr>
          <p:cNvSpPr txBox="1"/>
          <p:nvPr/>
        </p:nvSpPr>
        <p:spPr>
          <a:xfrm>
            <a:off x="597087" y="2274838"/>
            <a:ext cx="4452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Social inequities are compounded at the intersection of disability and race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12AFD2-B733-4797-AFA7-6830C582B42B}"/>
              </a:ext>
            </a:extLst>
          </p:cNvPr>
          <p:cNvSpPr/>
          <p:nvPr/>
        </p:nvSpPr>
        <p:spPr>
          <a:xfrm>
            <a:off x="5953302" y="3933972"/>
            <a:ext cx="1189029" cy="1361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9FC01-C91D-4840-BE54-9165417C7ACA}"/>
              </a:ext>
            </a:extLst>
          </p:cNvPr>
          <p:cNvSpPr/>
          <p:nvPr/>
        </p:nvSpPr>
        <p:spPr>
          <a:xfrm>
            <a:off x="7250706" y="3111694"/>
            <a:ext cx="1189029" cy="2183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A4AD43-988F-4B68-9C7A-74CBAAD84DAA}"/>
              </a:ext>
            </a:extLst>
          </p:cNvPr>
          <p:cNvSpPr txBox="1"/>
          <p:nvPr/>
        </p:nvSpPr>
        <p:spPr>
          <a:xfrm>
            <a:off x="6096000" y="5470955"/>
            <a:ext cx="245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No Disability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9D73CA-DD62-49C4-A72C-ACB2B2D339F0}"/>
              </a:ext>
            </a:extLst>
          </p:cNvPr>
          <p:cNvSpPr txBox="1"/>
          <p:nvPr/>
        </p:nvSpPr>
        <p:spPr>
          <a:xfrm>
            <a:off x="6707347" y="1703082"/>
            <a:ext cx="310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Lack adequate housing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25DD1-DA99-4C5B-A950-5A4E32E90F45}"/>
              </a:ext>
            </a:extLst>
          </p:cNvPr>
          <p:cNvSpPr txBox="1"/>
          <p:nvPr/>
        </p:nvSpPr>
        <p:spPr>
          <a:xfrm>
            <a:off x="7102670" y="4525893"/>
            <a:ext cx="146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African American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BEF04-FCCB-4DC7-8381-0920587059E7}"/>
              </a:ext>
            </a:extLst>
          </p:cNvPr>
          <p:cNvSpPr txBox="1"/>
          <p:nvPr/>
        </p:nvSpPr>
        <p:spPr>
          <a:xfrm>
            <a:off x="6042693" y="4525894"/>
            <a:ext cx="1046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All races</a:t>
            </a:r>
          </a:p>
        </p:txBody>
      </p:sp>
    </p:spTree>
    <p:extLst>
      <p:ext uri="{BB962C8B-B14F-4D97-AF65-F5344CB8AC3E}">
        <p14:creationId xmlns:p14="http://schemas.microsoft.com/office/powerpoint/2010/main" val="339789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Promoting Equity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10FAC-1902-43C4-BE32-39E32CDFFCAB}"/>
              </a:ext>
            </a:extLst>
          </p:cNvPr>
          <p:cNvSpPr txBox="1"/>
          <p:nvPr/>
        </p:nvSpPr>
        <p:spPr>
          <a:xfrm>
            <a:off x="597087" y="2274838"/>
            <a:ext cx="4452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Social inequities are compounded at the intersection of disability and race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12AFD2-B733-4797-AFA7-6830C582B42B}"/>
              </a:ext>
            </a:extLst>
          </p:cNvPr>
          <p:cNvSpPr/>
          <p:nvPr/>
        </p:nvSpPr>
        <p:spPr>
          <a:xfrm>
            <a:off x="5953302" y="3933972"/>
            <a:ext cx="1189029" cy="1361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9FC01-C91D-4840-BE54-9165417C7ACA}"/>
              </a:ext>
            </a:extLst>
          </p:cNvPr>
          <p:cNvSpPr/>
          <p:nvPr/>
        </p:nvSpPr>
        <p:spPr>
          <a:xfrm>
            <a:off x="7250706" y="3111694"/>
            <a:ext cx="1189029" cy="2183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584272-FF29-4631-8D4D-E156B1BF38DD}"/>
              </a:ext>
            </a:extLst>
          </p:cNvPr>
          <p:cNvSpPr/>
          <p:nvPr/>
        </p:nvSpPr>
        <p:spPr>
          <a:xfrm>
            <a:off x="8875662" y="2497545"/>
            <a:ext cx="1189029" cy="27977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49D280-9612-4F78-B0EC-0922E7788490}"/>
              </a:ext>
            </a:extLst>
          </p:cNvPr>
          <p:cNvSpPr/>
          <p:nvPr/>
        </p:nvSpPr>
        <p:spPr>
          <a:xfrm>
            <a:off x="10173066" y="1282894"/>
            <a:ext cx="1189029" cy="40124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A4AD43-988F-4B68-9C7A-74CBAAD84DAA}"/>
              </a:ext>
            </a:extLst>
          </p:cNvPr>
          <p:cNvSpPr txBox="1"/>
          <p:nvPr/>
        </p:nvSpPr>
        <p:spPr>
          <a:xfrm>
            <a:off x="6096000" y="5470955"/>
            <a:ext cx="245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No Disability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98C57-DF69-4A43-842E-4AD7BD79FB9F}"/>
              </a:ext>
            </a:extLst>
          </p:cNvPr>
          <p:cNvSpPr txBox="1"/>
          <p:nvPr/>
        </p:nvSpPr>
        <p:spPr>
          <a:xfrm>
            <a:off x="8909176" y="5470955"/>
            <a:ext cx="245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Disability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9D73CA-DD62-49C4-A72C-ACB2B2D339F0}"/>
              </a:ext>
            </a:extLst>
          </p:cNvPr>
          <p:cNvSpPr txBox="1"/>
          <p:nvPr/>
        </p:nvSpPr>
        <p:spPr>
          <a:xfrm>
            <a:off x="6707347" y="1703082"/>
            <a:ext cx="310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Lack adequate housing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AB5085-E92B-4C62-A277-818910C20B2D}"/>
              </a:ext>
            </a:extLst>
          </p:cNvPr>
          <p:cNvSpPr txBox="1"/>
          <p:nvPr/>
        </p:nvSpPr>
        <p:spPr>
          <a:xfrm>
            <a:off x="7083533" y="4525893"/>
            <a:ext cx="146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African American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47FD1-6D0B-42DB-A550-0BF6DEDFC05D}"/>
              </a:ext>
            </a:extLst>
          </p:cNvPr>
          <p:cNvSpPr txBox="1"/>
          <p:nvPr/>
        </p:nvSpPr>
        <p:spPr>
          <a:xfrm>
            <a:off x="6023556" y="4525894"/>
            <a:ext cx="1046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All races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C9C40-D4AE-4BF3-AFA4-C329F8589131}"/>
              </a:ext>
            </a:extLst>
          </p:cNvPr>
          <p:cNvSpPr txBox="1"/>
          <p:nvPr/>
        </p:nvSpPr>
        <p:spPr>
          <a:xfrm>
            <a:off x="10048231" y="4525893"/>
            <a:ext cx="146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African American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ACD88-298C-455A-8848-5E151FC32297}"/>
              </a:ext>
            </a:extLst>
          </p:cNvPr>
          <p:cNvSpPr txBox="1"/>
          <p:nvPr/>
        </p:nvSpPr>
        <p:spPr>
          <a:xfrm>
            <a:off x="8988254" y="4525894"/>
            <a:ext cx="1046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All races</a:t>
            </a:r>
          </a:p>
        </p:txBody>
      </p:sp>
    </p:spTree>
    <p:extLst>
      <p:ext uri="{BB962C8B-B14F-4D97-AF65-F5344CB8AC3E}">
        <p14:creationId xmlns:p14="http://schemas.microsoft.com/office/powerpoint/2010/main" val="393128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Promoting Equity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10FAC-1902-43C4-BE32-39E32CDFFCAB}"/>
              </a:ext>
            </a:extLst>
          </p:cNvPr>
          <p:cNvSpPr txBox="1"/>
          <p:nvPr/>
        </p:nvSpPr>
        <p:spPr>
          <a:xfrm>
            <a:off x="597087" y="2274838"/>
            <a:ext cx="4452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Social inequities are compounded at the intersection of disability and race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584272-FF29-4631-8D4D-E156B1BF38DD}"/>
              </a:ext>
            </a:extLst>
          </p:cNvPr>
          <p:cNvSpPr/>
          <p:nvPr/>
        </p:nvSpPr>
        <p:spPr>
          <a:xfrm>
            <a:off x="8875662" y="2497545"/>
            <a:ext cx="1189029" cy="27977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49D280-9612-4F78-B0EC-0922E7788490}"/>
              </a:ext>
            </a:extLst>
          </p:cNvPr>
          <p:cNvSpPr/>
          <p:nvPr/>
        </p:nvSpPr>
        <p:spPr>
          <a:xfrm>
            <a:off x="10173066" y="1282894"/>
            <a:ext cx="1189029" cy="40124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98C57-DF69-4A43-842E-4AD7BD79FB9F}"/>
              </a:ext>
            </a:extLst>
          </p:cNvPr>
          <p:cNvSpPr txBox="1"/>
          <p:nvPr/>
        </p:nvSpPr>
        <p:spPr>
          <a:xfrm>
            <a:off x="8909176" y="5470955"/>
            <a:ext cx="245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Disability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9D73CA-DD62-49C4-A72C-ACB2B2D339F0}"/>
              </a:ext>
            </a:extLst>
          </p:cNvPr>
          <p:cNvSpPr txBox="1"/>
          <p:nvPr/>
        </p:nvSpPr>
        <p:spPr>
          <a:xfrm>
            <a:off x="6707347" y="1703082"/>
            <a:ext cx="310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Lack adequate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C9C40-D4AE-4BF3-AFA4-C329F8589131}"/>
              </a:ext>
            </a:extLst>
          </p:cNvPr>
          <p:cNvSpPr txBox="1"/>
          <p:nvPr/>
        </p:nvSpPr>
        <p:spPr>
          <a:xfrm>
            <a:off x="10048231" y="4525893"/>
            <a:ext cx="146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African American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ACD88-298C-455A-8848-5E151FC32297}"/>
              </a:ext>
            </a:extLst>
          </p:cNvPr>
          <p:cNvSpPr txBox="1"/>
          <p:nvPr/>
        </p:nvSpPr>
        <p:spPr>
          <a:xfrm>
            <a:off x="8974606" y="4525894"/>
            <a:ext cx="1046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All races</a:t>
            </a:r>
          </a:p>
        </p:txBody>
      </p:sp>
    </p:spTree>
    <p:extLst>
      <p:ext uri="{BB962C8B-B14F-4D97-AF65-F5344CB8AC3E}">
        <p14:creationId xmlns:p14="http://schemas.microsoft.com/office/powerpoint/2010/main" val="396634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A1887-64DD-41CA-A85B-3EE080F3DF39}"/>
              </a:ext>
            </a:extLst>
          </p:cNvPr>
          <p:cNvSpPr txBox="1"/>
          <p:nvPr/>
        </p:nvSpPr>
        <p:spPr>
          <a:xfrm>
            <a:off x="2143768" y="495001"/>
            <a:ext cx="79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Promoting Equity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64491-485D-4CD1-82BE-B20C57FA61E0}"/>
              </a:ext>
            </a:extLst>
          </p:cNvPr>
          <p:cNvSpPr txBox="1"/>
          <p:nvPr/>
        </p:nvSpPr>
        <p:spPr>
          <a:xfrm>
            <a:off x="1607022" y="1900450"/>
            <a:ext cx="91747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Areas where policy can promote equity (e.g., social determinants)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Remove barriers that prevent full potential and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46164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FAF7A-94A5-394D-9637-9EA44A77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075" y="20390"/>
            <a:ext cx="5267851" cy="68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2761"/>
      </p:ext>
    </p:extLst>
  </p:cSld>
  <p:clrMapOvr>
    <a:masterClrMapping/>
  </p:clrMapOvr>
</p:sld>
</file>

<file path=ppt/theme/theme1.xml><?xml version="1.0" encoding="utf-8"?>
<a:theme xmlns:a="http://schemas.openxmlformats.org/drawingml/2006/main" name="IOD General Theme 2020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ide template_2020" id="{DD215396-4C1F-44C0-989A-419A25EC7DFA}" vid="{0E61D24A-462F-461D-813C-5A1FF984039E}"/>
    </a:ext>
  </a:extLst>
</a:theme>
</file>

<file path=ppt/theme/theme2.xml><?xml version="1.0" encoding="utf-8"?>
<a:theme xmlns:a="http://schemas.openxmlformats.org/drawingml/2006/main" name="3_IOD General Theme 2020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ide template_2020" id="{DD215396-4C1F-44C0-989A-419A25EC7DFA}" vid="{91639ECA-EE86-415F-BFEE-A8E54237E5AB}"/>
    </a:ext>
  </a:extLst>
</a:theme>
</file>

<file path=ppt/theme/theme3.xml><?xml version="1.0" encoding="utf-8"?>
<a:theme xmlns:a="http://schemas.openxmlformats.org/drawingml/2006/main" name="2_IOD General Theme 2020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ide template_2020" id="{DD215396-4C1F-44C0-989A-419A25EC7DFA}" vid="{6F767406-DB67-4962-A125-787E6FD69B3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2254f5-de69-40f5-a0e2-2f56cfee0758">
      <Terms xmlns="http://schemas.microsoft.com/office/infopath/2007/PartnerControls"/>
    </lcf76f155ced4ddcb4097134ff3c332f>
    <TaxCatchAll xmlns="44c59a53-fe6e-4c04-8d64-94c15d2c85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F3AE54-E525-407A-9473-4F14C43EA8FD}">
  <ds:schemaRefs>
    <ds:schemaRef ds:uri="http://schemas.microsoft.com/office/2006/metadata/properties"/>
    <ds:schemaRef ds:uri="http://purl.org/dc/dcmitype/"/>
    <ds:schemaRef ds:uri="af1aecce-9966-48e2-adf8-ad84ee7f2c0f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079C20-699C-4922-B424-030BA0F0B607}"/>
</file>

<file path=customXml/itemProps3.xml><?xml version="1.0" encoding="utf-8"?>
<ds:datastoreItem xmlns:ds="http://schemas.openxmlformats.org/officeDocument/2006/customXml" ds:itemID="{12D5A9C1-89C8-4876-9660-866F4774C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223</Words>
  <Application>Microsoft Office PowerPoint</Application>
  <PresentationFormat>Widescreen</PresentationFormat>
  <Paragraphs>64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Segoe UI</vt:lpstr>
      <vt:lpstr>Source Sans Pro</vt:lpstr>
      <vt:lpstr>Source Sans Pro Light</vt:lpstr>
      <vt:lpstr>IOD General Theme 2020</vt:lpstr>
      <vt:lpstr>3_IOD General Theme 2020</vt:lpstr>
      <vt:lpstr>2_IOD General Theme 2020</vt:lpstr>
      <vt:lpstr>Disability Infographic: Social Inequities Experienced by African Americans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Filanoski, Kate</dc:creator>
  <cp:lastModifiedBy>Phillips, Kimberly</cp:lastModifiedBy>
  <cp:revision>121</cp:revision>
  <dcterms:created xsi:type="dcterms:W3CDTF">2020-09-03T15:55:14Z</dcterms:created>
  <dcterms:modified xsi:type="dcterms:W3CDTF">2021-02-04T16:14:36Z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0x010100DA6035985C436640B305F1B268648FB9</vt:lpwstr>
  </property>
</Properties>
</file>