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4.xml" ContentType="application/vnd.openxmlformats-officedocument.drawingml.diagramData+xml"/>
  <Override PartName="/ppt/diagrams/data2.xml" ContentType="application/vnd.openxmlformats-officedocument.drawingml.diagramData+xml"/>
  <Override PartName="/ppt/diagrams/data1.xml" ContentType="application/vnd.openxmlformats-officedocument.drawingml.diagramData+xml"/>
  <Override PartName="/ppt/diagrams/data3.xml" ContentType="application/vnd.openxmlformats-officedocument.drawingml.diagramData+xml"/>
  <Override PartName="/ppt/slides/slide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theme/theme2.xml" ContentType="application/vnd.openxmlformats-officedocument.theme+xml"/>
  <Override PartName="/ppt/theme/theme1.xml" ContentType="application/vnd.openxmlformats-officedocument.theme+xml"/>
  <Override PartName="/ppt/diagrams/layout1.xml" ContentType="application/vnd.openxmlformats-officedocument.drawingml.diagramLayout+xml"/>
  <Override PartName="/ppt/diagrams/layout2.xml" ContentType="application/vnd.openxmlformats-officedocument.drawingml.diagramLayout+xml"/>
  <Override PartName="/ppt/diagrams/quickStyle2.xml" ContentType="application/vnd.openxmlformats-officedocument.drawingml.diagramStyle+xml"/>
  <Override PartName="/ppt/diagrams/colors3.xml" ContentType="application/vnd.openxmlformats-officedocument.drawingml.diagramColors+xml"/>
  <Override PartName="/ppt/diagrams/drawing4.xml" ContentType="application/vnd.ms-office.drawingml.diagramDrawing+xml"/>
  <Override PartName="/ppt/diagrams/colors4.xml" ContentType="application/vnd.openxmlformats-officedocument.drawingml.diagramColors+xml"/>
  <Override PartName="/ppt/diagrams/quickStyle4.xml" ContentType="application/vnd.openxmlformats-officedocument.drawingml.diagramStyle+xml"/>
  <Override PartName="/ppt/diagrams/layout4.xml" ContentType="application/vnd.openxmlformats-officedocument.drawingml.diagramLayout+xml"/>
  <Override PartName="/ppt/notesMasters/notesMaster1.xml" ContentType="application/vnd.openxmlformats-officedocument.presentationml.notesMaster+xml"/>
  <Override PartName="/ppt/diagrams/drawing3.xml" ContentType="application/vnd.ms-office.drawingml.diagramDrawing+xml"/>
  <Override PartName="/ppt/diagrams/colors2.xml" ContentType="application/vnd.openxmlformats-officedocument.drawingml.diagramColors+xml"/>
  <Override PartName="/ppt/diagrams/drawing2.xml" ContentType="application/vnd.ms-office.drawingml.diagramDrawing+xml"/>
  <Override PartName="/ppt/diagrams/quickStyle3.xml" ContentType="application/vnd.openxmlformats-officedocument.drawingml.diagramStyle+xml"/>
  <Override PartName="/ppt/diagrams/layout3.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57" r:id="rId3"/>
    <p:sldId id="259" r:id="rId4"/>
    <p:sldId id="278" r:id="rId5"/>
    <p:sldId id="261" r:id="rId6"/>
    <p:sldId id="279" r:id="rId7"/>
    <p:sldId id="268" r:id="rId8"/>
    <p:sldId id="276" r:id="rId9"/>
    <p:sldId id="277" r:id="rId10"/>
    <p:sldId id="267"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F9DB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1" autoAdjust="0"/>
    <p:restoredTop sz="83426" autoAdjust="0"/>
  </p:normalViewPr>
  <p:slideViewPr>
    <p:cSldViewPr snapToGrid="0">
      <p:cViewPr varScale="1">
        <p:scale>
          <a:sx n="98" d="100"/>
          <a:sy n="98" d="100"/>
        </p:scale>
        <p:origin x="3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F922B9-A4FE-4E1F-8B14-B9E0E645344C}"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19A68392-8938-4A00-B73F-DD7026DD5A59}">
      <dgm:prSet phldrT="[Text]" custT="1"/>
      <dgm:spPr/>
      <dgm:t>
        <a:bodyPr/>
        <a:lstStyle/>
        <a:p>
          <a:r>
            <a:rPr lang="en-US" sz="2000" dirty="0" smtClean="0">
              <a:latin typeface="+mj-lt"/>
            </a:rPr>
            <a:t>Socio-demographics</a:t>
          </a:r>
          <a:endParaRPr lang="en-US" sz="2000" dirty="0">
            <a:latin typeface="+mj-lt"/>
          </a:endParaRPr>
        </a:p>
      </dgm:t>
    </dgm:pt>
    <dgm:pt modelId="{CE0F8E0E-DDC2-4736-ADBB-87770D669767}" type="parTrans" cxnId="{058DCA7C-7E0F-4F6F-8998-8ED6FD78AA6C}">
      <dgm:prSet/>
      <dgm:spPr/>
      <dgm:t>
        <a:bodyPr/>
        <a:lstStyle/>
        <a:p>
          <a:endParaRPr lang="en-US">
            <a:latin typeface="+mj-lt"/>
          </a:endParaRPr>
        </a:p>
      </dgm:t>
    </dgm:pt>
    <dgm:pt modelId="{17CA15C6-6C6A-40E6-AE84-8B4B8BE71DE5}" type="sibTrans" cxnId="{058DCA7C-7E0F-4F6F-8998-8ED6FD78AA6C}">
      <dgm:prSet/>
      <dgm:spPr/>
      <dgm:t>
        <a:bodyPr/>
        <a:lstStyle/>
        <a:p>
          <a:endParaRPr lang="en-US">
            <a:latin typeface="+mj-lt"/>
          </a:endParaRPr>
        </a:p>
      </dgm:t>
    </dgm:pt>
    <dgm:pt modelId="{0096B797-8FCA-48AE-996C-ACF9EDF70864}">
      <dgm:prSet phldrT="[Text]" custT="1"/>
      <dgm:spPr/>
      <dgm:t>
        <a:bodyPr/>
        <a:lstStyle/>
        <a:p>
          <a:r>
            <a:rPr lang="en-US" sz="1800" dirty="0" smtClean="0">
              <a:latin typeface="+mj-lt"/>
            </a:rPr>
            <a:t>Income</a:t>
          </a:r>
          <a:endParaRPr lang="en-US" sz="1800" dirty="0">
            <a:latin typeface="+mj-lt"/>
          </a:endParaRPr>
        </a:p>
      </dgm:t>
    </dgm:pt>
    <dgm:pt modelId="{2266CEE1-50F1-42EE-B331-0990F916ADDA}" type="parTrans" cxnId="{495B4D56-D619-4862-AF9C-EE04FD8A9627}">
      <dgm:prSet/>
      <dgm:spPr/>
      <dgm:t>
        <a:bodyPr/>
        <a:lstStyle/>
        <a:p>
          <a:endParaRPr lang="en-US">
            <a:latin typeface="+mj-lt"/>
          </a:endParaRPr>
        </a:p>
      </dgm:t>
    </dgm:pt>
    <dgm:pt modelId="{83E2BCB9-1016-4FDD-9282-6CE038933F78}" type="sibTrans" cxnId="{495B4D56-D619-4862-AF9C-EE04FD8A9627}">
      <dgm:prSet/>
      <dgm:spPr/>
      <dgm:t>
        <a:bodyPr/>
        <a:lstStyle/>
        <a:p>
          <a:endParaRPr lang="en-US">
            <a:latin typeface="+mj-lt"/>
          </a:endParaRPr>
        </a:p>
      </dgm:t>
    </dgm:pt>
    <dgm:pt modelId="{997C678D-438E-4071-8E59-1879AD539AAF}">
      <dgm:prSet phldrT="[Text]" custT="1"/>
      <dgm:spPr/>
      <dgm:t>
        <a:bodyPr/>
        <a:lstStyle/>
        <a:p>
          <a:r>
            <a:rPr lang="en-US" sz="1800" dirty="0" smtClean="0">
              <a:latin typeface="+mj-lt"/>
            </a:rPr>
            <a:t>Education</a:t>
          </a:r>
          <a:endParaRPr lang="en-US" sz="1800" dirty="0">
            <a:latin typeface="+mj-lt"/>
          </a:endParaRPr>
        </a:p>
      </dgm:t>
    </dgm:pt>
    <dgm:pt modelId="{B67B5360-AB57-4065-BE52-84BD5EC5A425}" type="parTrans" cxnId="{D5219A0C-4144-4DC2-8896-B1CA39530FB7}">
      <dgm:prSet/>
      <dgm:spPr/>
      <dgm:t>
        <a:bodyPr/>
        <a:lstStyle/>
        <a:p>
          <a:endParaRPr lang="en-US">
            <a:latin typeface="+mj-lt"/>
          </a:endParaRPr>
        </a:p>
      </dgm:t>
    </dgm:pt>
    <dgm:pt modelId="{EC1B0BDC-B0FD-4467-BEF8-5FB59C59590D}" type="sibTrans" cxnId="{D5219A0C-4144-4DC2-8896-B1CA39530FB7}">
      <dgm:prSet/>
      <dgm:spPr/>
      <dgm:t>
        <a:bodyPr/>
        <a:lstStyle/>
        <a:p>
          <a:endParaRPr lang="en-US">
            <a:latin typeface="+mj-lt"/>
          </a:endParaRPr>
        </a:p>
      </dgm:t>
    </dgm:pt>
    <dgm:pt modelId="{F715027D-CD87-41E6-9FA3-D4A708E63AAF}">
      <dgm:prSet phldrT="[Text]" custT="1"/>
      <dgm:spPr/>
      <dgm:t>
        <a:bodyPr/>
        <a:lstStyle/>
        <a:p>
          <a:r>
            <a:rPr lang="en-US" sz="2000" dirty="0" smtClean="0">
              <a:latin typeface="+mj-lt"/>
            </a:rPr>
            <a:t>Overall health</a:t>
          </a:r>
          <a:endParaRPr lang="en-US" sz="2000" dirty="0">
            <a:latin typeface="+mj-lt"/>
          </a:endParaRPr>
        </a:p>
      </dgm:t>
    </dgm:pt>
    <dgm:pt modelId="{942DA707-2F3C-4BAF-B135-EE587F259DD9}" type="parTrans" cxnId="{0B6B6176-0625-4D29-A4B9-BB91F0114996}">
      <dgm:prSet/>
      <dgm:spPr/>
      <dgm:t>
        <a:bodyPr/>
        <a:lstStyle/>
        <a:p>
          <a:endParaRPr lang="en-US">
            <a:latin typeface="+mj-lt"/>
          </a:endParaRPr>
        </a:p>
      </dgm:t>
    </dgm:pt>
    <dgm:pt modelId="{98FFB642-39ED-4837-9E1F-19C78EAADE5B}" type="sibTrans" cxnId="{0B6B6176-0625-4D29-A4B9-BB91F0114996}">
      <dgm:prSet/>
      <dgm:spPr/>
      <dgm:t>
        <a:bodyPr/>
        <a:lstStyle/>
        <a:p>
          <a:endParaRPr lang="en-US">
            <a:latin typeface="+mj-lt"/>
          </a:endParaRPr>
        </a:p>
      </dgm:t>
    </dgm:pt>
    <dgm:pt modelId="{A23CB23E-4E9E-4238-B456-6F96F6CF1AA3}">
      <dgm:prSet phldrT="[Text]" custT="1"/>
      <dgm:spPr/>
      <dgm:t>
        <a:bodyPr/>
        <a:lstStyle/>
        <a:p>
          <a:r>
            <a:rPr lang="en-US" sz="1800" dirty="0" smtClean="0">
              <a:latin typeface="+mj-lt"/>
            </a:rPr>
            <a:t>Prevalence of chronic conditions</a:t>
          </a:r>
          <a:endParaRPr lang="en-US" sz="1800" dirty="0">
            <a:latin typeface="+mj-lt"/>
          </a:endParaRPr>
        </a:p>
      </dgm:t>
    </dgm:pt>
    <dgm:pt modelId="{C7B5A5A4-47FD-495E-885A-881A8E54B47B}" type="parTrans" cxnId="{D7007470-26BD-4577-9AB0-7B8E9343EAAD}">
      <dgm:prSet/>
      <dgm:spPr/>
      <dgm:t>
        <a:bodyPr/>
        <a:lstStyle/>
        <a:p>
          <a:endParaRPr lang="en-US">
            <a:latin typeface="+mj-lt"/>
          </a:endParaRPr>
        </a:p>
      </dgm:t>
    </dgm:pt>
    <dgm:pt modelId="{6A2C9600-5979-4293-936D-12F41AAD097B}" type="sibTrans" cxnId="{D7007470-26BD-4577-9AB0-7B8E9343EAAD}">
      <dgm:prSet/>
      <dgm:spPr/>
      <dgm:t>
        <a:bodyPr/>
        <a:lstStyle/>
        <a:p>
          <a:endParaRPr lang="en-US">
            <a:latin typeface="+mj-lt"/>
          </a:endParaRPr>
        </a:p>
      </dgm:t>
    </dgm:pt>
    <dgm:pt modelId="{CBBCED0D-D5BF-4C2F-9AB4-37B21B84A9ED}">
      <dgm:prSet phldrT="[Text]" custT="1"/>
      <dgm:spPr/>
      <dgm:t>
        <a:bodyPr/>
        <a:lstStyle/>
        <a:p>
          <a:r>
            <a:rPr lang="en-US" sz="2000" dirty="0" smtClean="0">
              <a:latin typeface="+mj-lt"/>
            </a:rPr>
            <a:t>Healthcare access</a:t>
          </a:r>
          <a:endParaRPr lang="en-US" sz="2000" dirty="0">
            <a:latin typeface="+mj-lt"/>
          </a:endParaRPr>
        </a:p>
      </dgm:t>
    </dgm:pt>
    <dgm:pt modelId="{057528A0-6842-4305-9692-F9A4D080B952}" type="parTrans" cxnId="{8B7D0FFA-1D8D-480A-BBAE-585AE453B644}">
      <dgm:prSet/>
      <dgm:spPr/>
      <dgm:t>
        <a:bodyPr/>
        <a:lstStyle/>
        <a:p>
          <a:endParaRPr lang="en-US">
            <a:latin typeface="+mj-lt"/>
          </a:endParaRPr>
        </a:p>
      </dgm:t>
    </dgm:pt>
    <dgm:pt modelId="{777503F8-FF28-49F6-81B1-48E59A0A2B49}" type="sibTrans" cxnId="{8B7D0FFA-1D8D-480A-BBAE-585AE453B644}">
      <dgm:prSet/>
      <dgm:spPr/>
      <dgm:t>
        <a:bodyPr/>
        <a:lstStyle/>
        <a:p>
          <a:endParaRPr lang="en-US">
            <a:latin typeface="+mj-lt"/>
          </a:endParaRPr>
        </a:p>
      </dgm:t>
    </dgm:pt>
    <dgm:pt modelId="{A435BD84-DFE6-43CA-BB99-D229A04840FB}">
      <dgm:prSet phldrT="[Text]" custT="1"/>
      <dgm:spPr/>
      <dgm:t>
        <a:bodyPr/>
        <a:lstStyle/>
        <a:p>
          <a:r>
            <a:rPr lang="en-US" sz="2000" dirty="0" smtClean="0">
              <a:latin typeface="+mj-lt"/>
            </a:rPr>
            <a:t>Physical environment</a:t>
          </a:r>
          <a:endParaRPr lang="en-US" sz="2000" dirty="0">
            <a:latin typeface="+mj-lt"/>
          </a:endParaRPr>
        </a:p>
      </dgm:t>
    </dgm:pt>
    <dgm:pt modelId="{8350D119-16B0-4309-BC96-C3E5B30DCD90}" type="parTrans" cxnId="{AEDFF0F9-C68F-4EB1-B501-BA546F0D08FB}">
      <dgm:prSet/>
      <dgm:spPr/>
      <dgm:t>
        <a:bodyPr/>
        <a:lstStyle/>
        <a:p>
          <a:endParaRPr lang="en-US">
            <a:latin typeface="+mj-lt"/>
          </a:endParaRPr>
        </a:p>
      </dgm:t>
    </dgm:pt>
    <dgm:pt modelId="{80466C66-90EC-485B-AB24-CC8DBF2EA3B1}" type="sibTrans" cxnId="{AEDFF0F9-C68F-4EB1-B501-BA546F0D08FB}">
      <dgm:prSet/>
      <dgm:spPr/>
      <dgm:t>
        <a:bodyPr/>
        <a:lstStyle/>
        <a:p>
          <a:endParaRPr lang="en-US">
            <a:latin typeface="+mj-lt"/>
          </a:endParaRPr>
        </a:p>
      </dgm:t>
    </dgm:pt>
    <dgm:pt modelId="{5B7CF7D1-FBA4-41EB-B981-ADF61CCF9422}">
      <dgm:prSet phldrT="[Text]" custT="1"/>
      <dgm:spPr/>
      <dgm:t>
        <a:bodyPr/>
        <a:lstStyle/>
        <a:p>
          <a:r>
            <a:rPr lang="en-US" sz="2000" dirty="0" smtClean="0">
              <a:latin typeface="+mj-lt"/>
            </a:rPr>
            <a:t>COVID-19</a:t>
          </a:r>
          <a:endParaRPr lang="en-US" sz="2000" dirty="0">
            <a:latin typeface="+mj-lt"/>
          </a:endParaRPr>
        </a:p>
      </dgm:t>
    </dgm:pt>
    <dgm:pt modelId="{424A0F76-1EAD-437A-8B30-74A4AB028FE8}" type="parTrans" cxnId="{3F19D6C1-86F2-4878-9234-D1D8FB279CFB}">
      <dgm:prSet/>
      <dgm:spPr/>
      <dgm:t>
        <a:bodyPr/>
        <a:lstStyle/>
        <a:p>
          <a:endParaRPr lang="en-US">
            <a:latin typeface="+mj-lt"/>
          </a:endParaRPr>
        </a:p>
      </dgm:t>
    </dgm:pt>
    <dgm:pt modelId="{AFE61417-0D5F-46A8-A01B-0E01ECF8878F}" type="sibTrans" cxnId="{3F19D6C1-86F2-4878-9234-D1D8FB279CFB}">
      <dgm:prSet/>
      <dgm:spPr/>
      <dgm:t>
        <a:bodyPr/>
        <a:lstStyle/>
        <a:p>
          <a:endParaRPr lang="en-US">
            <a:latin typeface="+mj-lt"/>
          </a:endParaRPr>
        </a:p>
      </dgm:t>
    </dgm:pt>
    <dgm:pt modelId="{54D75364-7E06-4C2F-8EBF-DACAA1979758}">
      <dgm:prSet phldrT="[Text]" custT="1"/>
      <dgm:spPr/>
      <dgm:t>
        <a:bodyPr/>
        <a:lstStyle/>
        <a:p>
          <a:r>
            <a:rPr lang="en-US" sz="1800" dirty="0" smtClean="0">
              <a:latin typeface="+mj-lt"/>
            </a:rPr>
            <a:t>Population density</a:t>
          </a:r>
          <a:endParaRPr lang="en-US" sz="1800" dirty="0">
            <a:latin typeface="+mj-lt"/>
          </a:endParaRPr>
        </a:p>
      </dgm:t>
    </dgm:pt>
    <dgm:pt modelId="{451C7180-A27F-48C9-8553-CCE0F2F608F8}" type="parTrans" cxnId="{DBCB6256-15E2-4595-9BF4-94EA0FD756ED}">
      <dgm:prSet/>
      <dgm:spPr/>
      <dgm:t>
        <a:bodyPr/>
        <a:lstStyle/>
        <a:p>
          <a:endParaRPr lang="en-US">
            <a:latin typeface="+mj-lt"/>
          </a:endParaRPr>
        </a:p>
      </dgm:t>
    </dgm:pt>
    <dgm:pt modelId="{F8AEF2F3-C83C-464A-8E21-217DC550FA69}" type="sibTrans" cxnId="{DBCB6256-15E2-4595-9BF4-94EA0FD756ED}">
      <dgm:prSet/>
      <dgm:spPr/>
      <dgm:t>
        <a:bodyPr/>
        <a:lstStyle/>
        <a:p>
          <a:endParaRPr lang="en-US">
            <a:latin typeface="+mj-lt"/>
          </a:endParaRPr>
        </a:p>
      </dgm:t>
    </dgm:pt>
    <dgm:pt modelId="{FCCCA7B4-917C-4F64-A585-231870CB98F4}">
      <dgm:prSet phldrT="[Text]" custT="1"/>
      <dgm:spPr/>
      <dgm:t>
        <a:bodyPr/>
        <a:lstStyle/>
        <a:p>
          <a:r>
            <a:rPr lang="en-US" sz="1800" dirty="0" smtClean="0">
              <a:latin typeface="+mj-lt"/>
            </a:rPr>
            <a:t>Insurance coverage</a:t>
          </a:r>
          <a:endParaRPr lang="en-US" sz="1800" dirty="0">
            <a:latin typeface="+mj-lt"/>
          </a:endParaRPr>
        </a:p>
      </dgm:t>
    </dgm:pt>
    <dgm:pt modelId="{6E485B92-9E27-46F5-83FB-6E72965210CB}" type="parTrans" cxnId="{367E285D-034A-4FA3-A1C1-BA9A48964745}">
      <dgm:prSet/>
      <dgm:spPr/>
      <dgm:t>
        <a:bodyPr/>
        <a:lstStyle/>
        <a:p>
          <a:endParaRPr lang="en-US">
            <a:latin typeface="+mj-lt"/>
          </a:endParaRPr>
        </a:p>
      </dgm:t>
    </dgm:pt>
    <dgm:pt modelId="{6307E684-16D9-4C94-BCBB-6170BF79F416}" type="sibTrans" cxnId="{367E285D-034A-4FA3-A1C1-BA9A48964745}">
      <dgm:prSet/>
      <dgm:spPr/>
      <dgm:t>
        <a:bodyPr/>
        <a:lstStyle/>
        <a:p>
          <a:endParaRPr lang="en-US">
            <a:latin typeface="+mj-lt"/>
          </a:endParaRPr>
        </a:p>
      </dgm:t>
    </dgm:pt>
    <dgm:pt modelId="{CF0F97D0-FBFC-4EA6-B74C-9E9BCF946ADF}">
      <dgm:prSet phldrT="[Text]" custT="1"/>
      <dgm:spPr/>
      <dgm:t>
        <a:bodyPr/>
        <a:lstStyle/>
        <a:p>
          <a:r>
            <a:rPr lang="en-US" sz="1800" dirty="0" smtClean="0">
              <a:latin typeface="+mj-lt"/>
            </a:rPr>
            <a:t>PCPs, ICU beds per capita</a:t>
          </a:r>
          <a:endParaRPr lang="en-US" sz="1800" dirty="0">
            <a:latin typeface="+mj-lt"/>
          </a:endParaRPr>
        </a:p>
      </dgm:t>
    </dgm:pt>
    <dgm:pt modelId="{F5F2F8D6-B4CD-48B6-A929-01DC24B30D63}" type="parTrans" cxnId="{E74A3C01-789D-4FA0-9131-33F052BB68C6}">
      <dgm:prSet/>
      <dgm:spPr/>
      <dgm:t>
        <a:bodyPr/>
        <a:lstStyle/>
        <a:p>
          <a:endParaRPr lang="en-US">
            <a:latin typeface="+mj-lt"/>
          </a:endParaRPr>
        </a:p>
      </dgm:t>
    </dgm:pt>
    <dgm:pt modelId="{E81F5418-44B6-4A2C-B69B-B9D1B6C0B234}" type="sibTrans" cxnId="{E74A3C01-789D-4FA0-9131-33F052BB68C6}">
      <dgm:prSet/>
      <dgm:spPr/>
      <dgm:t>
        <a:bodyPr/>
        <a:lstStyle/>
        <a:p>
          <a:endParaRPr lang="en-US">
            <a:latin typeface="+mj-lt"/>
          </a:endParaRPr>
        </a:p>
      </dgm:t>
    </dgm:pt>
    <dgm:pt modelId="{C883B738-5F27-47F6-AA82-C059FC685A55}">
      <dgm:prSet phldrT="[Text]" custT="1"/>
      <dgm:spPr/>
      <dgm:t>
        <a:bodyPr/>
        <a:lstStyle/>
        <a:p>
          <a:r>
            <a:rPr lang="en-US" sz="1800" dirty="0" smtClean="0">
              <a:latin typeface="+mj-lt"/>
            </a:rPr>
            <a:t>Access to COVID-19 testing</a:t>
          </a:r>
          <a:endParaRPr lang="en-US" sz="1800" dirty="0">
            <a:latin typeface="+mj-lt"/>
          </a:endParaRPr>
        </a:p>
      </dgm:t>
    </dgm:pt>
    <dgm:pt modelId="{406E42DA-C088-4FDE-90D2-2F799AFD5FF8}" type="parTrans" cxnId="{A0115EBD-6E11-4B2B-9C1C-C0465D65C12D}">
      <dgm:prSet/>
      <dgm:spPr/>
      <dgm:t>
        <a:bodyPr/>
        <a:lstStyle/>
        <a:p>
          <a:endParaRPr lang="en-US">
            <a:latin typeface="+mj-lt"/>
          </a:endParaRPr>
        </a:p>
      </dgm:t>
    </dgm:pt>
    <dgm:pt modelId="{3FE38DE0-26DD-4E4C-A73E-AD8872D5517A}" type="sibTrans" cxnId="{A0115EBD-6E11-4B2B-9C1C-C0465D65C12D}">
      <dgm:prSet/>
      <dgm:spPr/>
      <dgm:t>
        <a:bodyPr/>
        <a:lstStyle/>
        <a:p>
          <a:endParaRPr lang="en-US">
            <a:latin typeface="+mj-lt"/>
          </a:endParaRPr>
        </a:p>
      </dgm:t>
    </dgm:pt>
    <dgm:pt modelId="{112B914D-463B-4302-864C-943A95412A6C}">
      <dgm:prSet phldrT="[Text]" custT="1"/>
      <dgm:spPr/>
      <dgm:t>
        <a:bodyPr/>
        <a:lstStyle/>
        <a:p>
          <a:r>
            <a:rPr lang="en-US" sz="1800" dirty="0" smtClean="0">
              <a:latin typeface="+mj-lt"/>
            </a:rPr>
            <a:t>Local policies</a:t>
          </a:r>
          <a:endParaRPr lang="en-US" sz="1800" dirty="0">
            <a:latin typeface="+mj-lt"/>
          </a:endParaRPr>
        </a:p>
      </dgm:t>
    </dgm:pt>
    <dgm:pt modelId="{D4241A41-C4CB-42A5-8682-773740F6BB20}" type="parTrans" cxnId="{138F8911-82C4-4D21-8403-5DE7B6B6B38B}">
      <dgm:prSet/>
      <dgm:spPr/>
      <dgm:t>
        <a:bodyPr/>
        <a:lstStyle/>
        <a:p>
          <a:endParaRPr lang="en-US">
            <a:latin typeface="+mj-lt"/>
          </a:endParaRPr>
        </a:p>
      </dgm:t>
    </dgm:pt>
    <dgm:pt modelId="{F15C4B39-E163-43AF-952E-F89847A7CF0D}" type="sibTrans" cxnId="{138F8911-82C4-4D21-8403-5DE7B6B6B38B}">
      <dgm:prSet/>
      <dgm:spPr/>
      <dgm:t>
        <a:bodyPr/>
        <a:lstStyle/>
        <a:p>
          <a:endParaRPr lang="en-US">
            <a:latin typeface="+mj-lt"/>
          </a:endParaRPr>
        </a:p>
      </dgm:t>
    </dgm:pt>
    <dgm:pt modelId="{C404428B-218B-4FB8-B97B-1574C1147558}">
      <dgm:prSet phldrT="[Text]" custT="1"/>
      <dgm:spPr/>
      <dgm:t>
        <a:bodyPr/>
        <a:lstStyle/>
        <a:p>
          <a:r>
            <a:rPr lang="en-US" sz="1800" dirty="0" smtClean="0">
              <a:latin typeface="+mj-lt"/>
            </a:rPr>
            <a:t>Employment</a:t>
          </a:r>
          <a:endParaRPr lang="en-US" sz="1800" dirty="0">
            <a:latin typeface="+mj-lt"/>
          </a:endParaRPr>
        </a:p>
      </dgm:t>
    </dgm:pt>
    <dgm:pt modelId="{CE590BEA-075D-4A78-9FCD-D06B61F15C16}" type="parTrans" cxnId="{963B3013-00F3-482C-A3D4-AD8FD5FDE77F}">
      <dgm:prSet/>
      <dgm:spPr/>
      <dgm:t>
        <a:bodyPr/>
        <a:lstStyle/>
        <a:p>
          <a:endParaRPr lang="en-US">
            <a:latin typeface="+mj-lt"/>
          </a:endParaRPr>
        </a:p>
      </dgm:t>
    </dgm:pt>
    <dgm:pt modelId="{61D4F3D6-2B32-499E-B0CA-EFBEC0C73559}" type="sibTrans" cxnId="{963B3013-00F3-482C-A3D4-AD8FD5FDE77F}">
      <dgm:prSet/>
      <dgm:spPr/>
      <dgm:t>
        <a:bodyPr/>
        <a:lstStyle/>
        <a:p>
          <a:endParaRPr lang="en-US">
            <a:latin typeface="+mj-lt"/>
          </a:endParaRPr>
        </a:p>
      </dgm:t>
    </dgm:pt>
    <dgm:pt modelId="{B3E02662-DE01-4B59-8ED6-D947FCF2CDD5}">
      <dgm:prSet custT="1"/>
      <dgm:spPr/>
      <dgm:t>
        <a:bodyPr/>
        <a:lstStyle/>
        <a:p>
          <a:r>
            <a:rPr lang="en-US" sz="1800" dirty="0" smtClean="0">
              <a:latin typeface="+mj-lt"/>
            </a:rPr>
            <a:t>Food insecurity/ access</a:t>
          </a:r>
          <a:endParaRPr lang="en-US" sz="1800" dirty="0">
            <a:latin typeface="+mj-lt"/>
          </a:endParaRPr>
        </a:p>
      </dgm:t>
    </dgm:pt>
    <dgm:pt modelId="{65642199-752C-403B-8405-BCD0901005AE}" type="parTrans" cxnId="{3277440C-4A92-4AC7-BFAB-FFDB7400D7F6}">
      <dgm:prSet/>
      <dgm:spPr/>
      <dgm:t>
        <a:bodyPr/>
        <a:lstStyle/>
        <a:p>
          <a:endParaRPr lang="en-US"/>
        </a:p>
      </dgm:t>
    </dgm:pt>
    <dgm:pt modelId="{688EBAEB-4B8D-4631-8E86-A0A940E351C4}" type="sibTrans" cxnId="{3277440C-4A92-4AC7-BFAB-FFDB7400D7F6}">
      <dgm:prSet/>
      <dgm:spPr/>
      <dgm:t>
        <a:bodyPr/>
        <a:lstStyle/>
        <a:p>
          <a:endParaRPr lang="en-US"/>
        </a:p>
      </dgm:t>
    </dgm:pt>
    <dgm:pt modelId="{73B7D89D-2AD4-472D-BF62-0B3A1F51C4C4}">
      <dgm:prSet phldrT="[Text]" custT="1"/>
      <dgm:spPr/>
      <dgm:t>
        <a:bodyPr/>
        <a:lstStyle/>
        <a:p>
          <a:r>
            <a:rPr lang="en-US" sz="1800" dirty="0" smtClean="0">
              <a:latin typeface="+mj-lt"/>
            </a:rPr>
            <a:t>Health behaviors</a:t>
          </a:r>
          <a:endParaRPr lang="en-US" sz="1800" dirty="0">
            <a:latin typeface="+mj-lt"/>
          </a:endParaRPr>
        </a:p>
      </dgm:t>
    </dgm:pt>
    <dgm:pt modelId="{FC035233-CD11-48AA-A648-9A9D274A4A49}" type="parTrans" cxnId="{C504684E-1943-4EAB-B92D-157E67BF3B5C}">
      <dgm:prSet/>
      <dgm:spPr/>
      <dgm:t>
        <a:bodyPr/>
        <a:lstStyle/>
        <a:p>
          <a:endParaRPr lang="en-US"/>
        </a:p>
      </dgm:t>
    </dgm:pt>
    <dgm:pt modelId="{B3842962-CC9C-4B64-AC55-3C40764B7E73}" type="sibTrans" cxnId="{C504684E-1943-4EAB-B92D-157E67BF3B5C}">
      <dgm:prSet/>
      <dgm:spPr/>
      <dgm:t>
        <a:bodyPr/>
        <a:lstStyle/>
        <a:p>
          <a:endParaRPr lang="en-US"/>
        </a:p>
      </dgm:t>
    </dgm:pt>
    <dgm:pt modelId="{9B9174B1-A5FB-400A-9816-1C8E03CE5949}">
      <dgm:prSet phldrT="[Text]" custT="1"/>
      <dgm:spPr/>
      <dgm:t>
        <a:bodyPr/>
        <a:lstStyle/>
        <a:p>
          <a:r>
            <a:rPr lang="en-US" sz="1800" dirty="0" smtClean="0">
              <a:latin typeface="+mj-lt"/>
            </a:rPr>
            <a:t>Google mobility data</a:t>
          </a:r>
          <a:endParaRPr lang="en-US" sz="1800" dirty="0">
            <a:latin typeface="+mj-lt"/>
          </a:endParaRPr>
        </a:p>
      </dgm:t>
    </dgm:pt>
    <dgm:pt modelId="{7A0756BA-1B9B-4CCF-94EF-F4E38A5EF02A}" type="parTrans" cxnId="{C704CB07-157D-488E-BE5B-D73DEA31FE26}">
      <dgm:prSet/>
      <dgm:spPr/>
      <dgm:t>
        <a:bodyPr/>
        <a:lstStyle/>
        <a:p>
          <a:endParaRPr lang="en-US"/>
        </a:p>
      </dgm:t>
    </dgm:pt>
    <dgm:pt modelId="{29CF7F82-FBFD-400C-8F28-534242D5C40A}" type="sibTrans" cxnId="{C704CB07-157D-488E-BE5B-D73DEA31FE26}">
      <dgm:prSet/>
      <dgm:spPr/>
      <dgm:t>
        <a:bodyPr/>
        <a:lstStyle/>
        <a:p>
          <a:endParaRPr lang="en-US"/>
        </a:p>
      </dgm:t>
    </dgm:pt>
    <dgm:pt modelId="{9D0B5E41-E595-4216-8303-90EAE8CA78F0}">
      <dgm:prSet phldrT="[Text]" custT="1"/>
      <dgm:spPr/>
      <dgm:t>
        <a:bodyPr/>
        <a:lstStyle/>
        <a:p>
          <a:r>
            <a:rPr lang="en-US" sz="1800" dirty="0" smtClean="0">
              <a:latin typeface="+mj-lt"/>
            </a:rPr>
            <a:t>Pollution</a:t>
          </a:r>
          <a:endParaRPr lang="en-US" sz="1800" dirty="0">
            <a:latin typeface="+mj-lt"/>
          </a:endParaRPr>
        </a:p>
      </dgm:t>
    </dgm:pt>
    <dgm:pt modelId="{4F49C3CC-086C-45C6-9FBE-DA3C8206547C}" type="parTrans" cxnId="{BCA8C50E-BE05-4C49-AED0-04132A10E0E3}">
      <dgm:prSet/>
      <dgm:spPr/>
      <dgm:t>
        <a:bodyPr/>
        <a:lstStyle/>
        <a:p>
          <a:endParaRPr lang="en-US"/>
        </a:p>
      </dgm:t>
    </dgm:pt>
    <dgm:pt modelId="{3151B8EC-321A-4FCF-A4D7-93CD862771AC}" type="sibTrans" cxnId="{BCA8C50E-BE05-4C49-AED0-04132A10E0E3}">
      <dgm:prSet/>
      <dgm:spPr/>
      <dgm:t>
        <a:bodyPr/>
        <a:lstStyle/>
        <a:p>
          <a:endParaRPr lang="en-US"/>
        </a:p>
      </dgm:t>
    </dgm:pt>
    <dgm:pt modelId="{470E318D-599A-44F8-A5AC-B7C7EB84810C}" type="pres">
      <dgm:prSet presAssocID="{1EF922B9-A4FE-4E1F-8B14-B9E0E645344C}" presName="Name0" presStyleCnt="0">
        <dgm:presLayoutVars>
          <dgm:dir/>
          <dgm:animLvl val="lvl"/>
          <dgm:resizeHandles val="exact"/>
        </dgm:presLayoutVars>
      </dgm:prSet>
      <dgm:spPr/>
      <dgm:t>
        <a:bodyPr/>
        <a:lstStyle/>
        <a:p>
          <a:endParaRPr lang="en-US"/>
        </a:p>
      </dgm:t>
    </dgm:pt>
    <dgm:pt modelId="{448D3FC0-166C-4FFD-923E-B1BD3C930EB4}" type="pres">
      <dgm:prSet presAssocID="{19A68392-8938-4A00-B73F-DD7026DD5A59}" presName="composite" presStyleCnt="0"/>
      <dgm:spPr/>
    </dgm:pt>
    <dgm:pt modelId="{87294EBE-04E6-49F1-B80A-C40A7CDB3A5F}" type="pres">
      <dgm:prSet presAssocID="{19A68392-8938-4A00-B73F-DD7026DD5A59}" presName="parTx" presStyleLbl="alignNode1" presStyleIdx="0" presStyleCnt="5">
        <dgm:presLayoutVars>
          <dgm:chMax val="0"/>
          <dgm:chPref val="0"/>
          <dgm:bulletEnabled val="1"/>
        </dgm:presLayoutVars>
      </dgm:prSet>
      <dgm:spPr/>
      <dgm:t>
        <a:bodyPr/>
        <a:lstStyle/>
        <a:p>
          <a:endParaRPr lang="en-US"/>
        </a:p>
      </dgm:t>
    </dgm:pt>
    <dgm:pt modelId="{D3D135B6-334A-4138-B196-FD375EE948E9}" type="pres">
      <dgm:prSet presAssocID="{19A68392-8938-4A00-B73F-DD7026DD5A59}" presName="desTx" presStyleLbl="alignAccFollowNode1" presStyleIdx="0" presStyleCnt="5">
        <dgm:presLayoutVars>
          <dgm:bulletEnabled val="1"/>
        </dgm:presLayoutVars>
      </dgm:prSet>
      <dgm:spPr/>
      <dgm:t>
        <a:bodyPr/>
        <a:lstStyle/>
        <a:p>
          <a:endParaRPr lang="en-US"/>
        </a:p>
      </dgm:t>
    </dgm:pt>
    <dgm:pt modelId="{4F8464AF-BA6E-4126-8A78-1403DC28518D}" type="pres">
      <dgm:prSet presAssocID="{17CA15C6-6C6A-40E6-AE84-8B4B8BE71DE5}" presName="space" presStyleCnt="0"/>
      <dgm:spPr/>
    </dgm:pt>
    <dgm:pt modelId="{A5DFD176-3DE3-4EF2-B8DE-66C0D9E65D32}" type="pres">
      <dgm:prSet presAssocID="{F715027D-CD87-41E6-9FA3-D4A708E63AAF}" presName="composite" presStyleCnt="0"/>
      <dgm:spPr/>
    </dgm:pt>
    <dgm:pt modelId="{FA871745-AA5D-4EEA-9532-B8A9C7F35832}" type="pres">
      <dgm:prSet presAssocID="{F715027D-CD87-41E6-9FA3-D4A708E63AAF}" presName="parTx" presStyleLbl="alignNode1" presStyleIdx="1" presStyleCnt="5">
        <dgm:presLayoutVars>
          <dgm:chMax val="0"/>
          <dgm:chPref val="0"/>
          <dgm:bulletEnabled val="1"/>
        </dgm:presLayoutVars>
      </dgm:prSet>
      <dgm:spPr/>
      <dgm:t>
        <a:bodyPr/>
        <a:lstStyle/>
        <a:p>
          <a:endParaRPr lang="en-US"/>
        </a:p>
      </dgm:t>
    </dgm:pt>
    <dgm:pt modelId="{223B7242-3F41-4020-B753-6B54E96D0CE2}" type="pres">
      <dgm:prSet presAssocID="{F715027D-CD87-41E6-9FA3-D4A708E63AAF}" presName="desTx" presStyleLbl="alignAccFollowNode1" presStyleIdx="1" presStyleCnt="5">
        <dgm:presLayoutVars>
          <dgm:bulletEnabled val="1"/>
        </dgm:presLayoutVars>
      </dgm:prSet>
      <dgm:spPr/>
      <dgm:t>
        <a:bodyPr/>
        <a:lstStyle/>
        <a:p>
          <a:endParaRPr lang="en-US"/>
        </a:p>
      </dgm:t>
    </dgm:pt>
    <dgm:pt modelId="{FC4C1EBA-F687-489C-946F-17579F8FF986}" type="pres">
      <dgm:prSet presAssocID="{98FFB642-39ED-4837-9E1F-19C78EAADE5B}" presName="space" presStyleCnt="0"/>
      <dgm:spPr/>
    </dgm:pt>
    <dgm:pt modelId="{3DCAB141-9638-4014-8B34-F68FCFC00592}" type="pres">
      <dgm:prSet presAssocID="{CBBCED0D-D5BF-4C2F-9AB4-37B21B84A9ED}" presName="composite" presStyleCnt="0"/>
      <dgm:spPr/>
    </dgm:pt>
    <dgm:pt modelId="{F647C444-66BD-46C8-8EA4-93151D1D4490}" type="pres">
      <dgm:prSet presAssocID="{CBBCED0D-D5BF-4C2F-9AB4-37B21B84A9ED}" presName="parTx" presStyleLbl="alignNode1" presStyleIdx="2" presStyleCnt="5">
        <dgm:presLayoutVars>
          <dgm:chMax val="0"/>
          <dgm:chPref val="0"/>
          <dgm:bulletEnabled val="1"/>
        </dgm:presLayoutVars>
      </dgm:prSet>
      <dgm:spPr/>
      <dgm:t>
        <a:bodyPr/>
        <a:lstStyle/>
        <a:p>
          <a:endParaRPr lang="en-US"/>
        </a:p>
      </dgm:t>
    </dgm:pt>
    <dgm:pt modelId="{D96108CC-D83E-45E2-B09B-C153C965BC65}" type="pres">
      <dgm:prSet presAssocID="{CBBCED0D-D5BF-4C2F-9AB4-37B21B84A9ED}" presName="desTx" presStyleLbl="alignAccFollowNode1" presStyleIdx="2" presStyleCnt="5">
        <dgm:presLayoutVars>
          <dgm:bulletEnabled val="1"/>
        </dgm:presLayoutVars>
      </dgm:prSet>
      <dgm:spPr/>
      <dgm:t>
        <a:bodyPr/>
        <a:lstStyle/>
        <a:p>
          <a:endParaRPr lang="en-US"/>
        </a:p>
      </dgm:t>
    </dgm:pt>
    <dgm:pt modelId="{68D8F209-3FEA-4889-B2A7-666CE1A53E42}" type="pres">
      <dgm:prSet presAssocID="{777503F8-FF28-49F6-81B1-48E59A0A2B49}" presName="space" presStyleCnt="0"/>
      <dgm:spPr/>
    </dgm:pt>
    <dgm:pt modelId="{13C8D9C9-0257-4B53-BFD6-20EBC8B27EDF}" type="pres">
      <dgm:prSet presAssocID="{A435BD84-DFE6-43CA-BB99-D229A04840FB}" presName="composite" presStyleCnt="0"/>
      <dgm:spPr/>
    </dgm:pt>
    <dgm:pt modelId="{C65EDE4A-101B-4F7B-930A-6AD8479E9F5F}" type="pres">
      <dgm:prSet presAssocID="{A435BD84-DFE6-43CA-BB99-D229A04840FB}" presName="parTx" presStyleLbl="alignNode1" presStyleIdx="3" presStyleCnt="5">
        <dgm:presLayoutVars>
          <dgm:chMax val="0"/>
          <dgm:chPref val="0"/>
          <dgm:bulletEnabled val="1"/>
        </dgm:presLayoutVars>
      </dgm:prSet>
      <dgm:spPr/>
      <dgm:t>
        <a:bodyPr/>
        <a:lstStyle/>
        <a:p>
          <a:endParaRPr lang="en-US"/>
        </a:p>
      </dgm:t>
    </dgm:pt>
    <dgm:pt modelId="{E162B305-E841-4A59-86F6-58DA5577F81A}" type="pres">
      <dgm:prSet presAssocID="{A435BD84-DFE6-43CA-BB99-D229A04840FB}" presName="desTx" presStyleLbl="alignAccFollowNode1" presStyleIdx="3" presStyleCnt="5">
        <dgm:presLayoutVars>
          <dgm:bulletEnabled val="1"/>
        </dgm:presLayoutVars>
      </dgm:prSet>
      <dgm:spPr/>
      <dgm:t>
        <a:bodyPr/>
        <a:lstStyle/>
        <a:p>
          <a:endParaRPr lang="en-US"/>
        </a:p>
      </dgm:t>
    </dgm:pt>
    <dgm:pt modelId="{06E1CA9D-632B-4DF4-A57E-B28D23B81851}" type="pres">
      <dgm:prSet presAssocID="{80466C66-90EC-485B-AB24-CC8DBF2EA3B1}" presName="space" presStyleCnt="0"/>
      <dgm:spPr/>
    </dgm:pt>
    <dgm:pt modelId="{929236C2-B9D0-4067-8229-DB9A135148A3}" type="pres">
      <dgm:prSet presAssocID="{5B7CF7D1-FBA4-41EB-B981-ADF61CCF9422}" presName="composite" presStyleCnt="0"/>
      <dgm:spPr/>
    </dgm:pt>
    <dgm:pt modelId="{6652FF33-4C39-4982-848B-801C42446548}" type="pres">
      <dgm:prSet presAssocID="{5B7CF7D1-FBA4-41EB-B981-ADF61CCF9422}" presName="parTx" presStyleLbl="alignNode1" presStyleIdx="4" presStyleCnt="5">
        <dgm:presLayoutVars>
          <dgm:chMax val="0"/>
          <dgm:chPref val="0"/>
          <dgm:bulletEnabled val="1"/>
        </dgm:presLayoutVars>
      </dgm:prSet>
      <dgm:spPr/>
      <dgm:t>
        <a:bodyPr/>
        <a:lstStyle/>
        <a:p>
          <a:endParaRPr lang="en-US"/>
        </a:p>
      </dgm:t>
    </dgm:pt>
    <dgm:pt modelId="{9745788B-DF96-4CD0-8905-FB914CECD681}" type="pres">
      <dgm:prSet presAssocID="{5B7CF7D1-FBA4-41EB-B981-ADF61CCF9422}" presName="desTx" presStyleLbl="alignAccFollowNode1" presStyleIdx="4" presStyleCnt="5">
        <dgm:presLayoutVars>
          <dgm:bulletEnabled val="1"/>
        </dgm:presLayoutVars>
      </dgm:prSet>
      <dgm:spPr/>
      <dgm:t>
        <a:bodyPr/>
        <a:lstStyle/>
        <a:p>
          <a:endParaRPr lang="en-US"/>
        </a:p>
      </dgm:t>
    </dgm:pt>
  </dgm:ptLst>
  <dgm:cxnLst>
    <dgm:cxn modelId="{1BD84E29-BA45-4474-BE83-70A25F96419D}" type="presOf" srcId="{B3E02662-DE01-4B59-8ED6-D947FCF2CDD5}" destId="{E162B305-E841-4A59-86F6-58DA5577F81A}" srcOrd="0" destOrd="2" presId="urn:microsoft.com/office/officeart/2005/8/layout/hList1"/>
    <dgm:cxn modelId="{DBB31B9C-60EE-4265-839D-7985061959C7}" type="presOf" srcId="{A23CB23E-4E9E-4238-B456-6F96F6CF1AA3}" destId="{223B7242-3F41-4020-B753-6B54E96D0CE2}" srcOrd="0" destOrd="0" presId="urn:microsoft.com/office/officeart/2005/8/layout/hList1"/>
    <dgm:cxn modelId="{A0115EBD-6E11-4B2B-9C1C-C0465D65C12D}" srcId="{5B7CF7D1-FBA4-41EB-B981-ADF61CCF9422}" destId="{C883B738-5F27-47F6-AA82-C059FC685A55}" srcOrd="0" destOrd="0" parTransId="{406E42DA-C088-4FDE-90D2-2F799AFD5FF8}" sibTransId="{3FE38DE0-26DD-4E4C-A73E-AD8872D5517A}"/>
    <dgm:cxn modelId="{DBCB6256-15E2-4595-9BF4-94EA0FD756ED}" srcId="{A435BD84-DFE6-43CA-BB99-D229A04840FB}" destId="{54D75364-7E06-4C2F-8EBF-DACAA1979758}" srcOrd="1" destOrd="0" parTransId="{451C7180-A27F-48C9-8553-CCE0F2F608F8}" sibTransId="{F8AEF2F3-C83C-464A-8E21-217DC550FA69}"/>
    <dgm:cxn modelId="{2948839C-6EC1-419A-BFDC-EB6E381449FE}" type="presOf" srcId="{19A68392-8938-4A00-B73F-DD7026DD5A59}" destId="{87294EBE-04E6-49F1-B80A-C40A7CDB3A5F}" srcOrd="0" destOrd="0" presId="urn:microsoft.com/office/officeart/2005/8/layout/hList1"/>
    <dgm:cxn modelId="{7D5859EE-3B80-425E-8A56-DB3CDBD92571}" type="presOf" srcId="{9B9174B1-A5FB-400A-9816-1C8E03CE5949}" destId="{9745788B-DF96-4CD0-8905-FB914CECD681}" srcOrd="0" destOrd="2" presId="urn:microsoft.com/office/officeart/2005/8/layout/hList1"/>
    <dgm:cxn modelId="{058DCA7C-7E0F-4F6F-8998-8ED6FD78AA6C}" srcId="{1EF922B9-A4FE-4E1F-8B14-B9E0E645344C}" destId="{19A68392-8938-4A00-B73F-DD7026DD5A59}" srcOrd="0" destOrd="0" parTransId="{CE0F8E0E-DDC2-4736-ADBB-87770D669767}" sibTransId="{17CA15C6-6C6A-40E6-AE84-8B4B8BE71DE5}"/>
    <dgm:cxn modelId="{E74A3C01-789D-4FA0-9131-33F052BB68C6}" srcId="{CBBCED0D-D5BF-4C2F-9AB4-37B21B84A9ED}" destId="{CF0F97D0-FBFC-4EA6-B74C-9E9BCF946ADF}" srcOrd="1" destOrd="0" parTransId="{F5F2F8D6-B4CD-48B6-A929-01DC24B30D63}" sibTransId="{E81F5418-44B6-4A2C-B69B-B9D1B6C0B234}"/>
    <dgm:cxn modelId="{BCA8C50E-BE05-4C49-AED0-04132A10E0E3}" srcId="{A435BD84-DFE6-43CA-BB99-D229A04840FB}" destId="{9D0B5E41-E595-4216-8303-90EAE8CA78F0}" srcOrd="0" destOrd="0" parTransId="{4F49C3CC-086C-45C6-9FBE-DA3C8206547C}" sibTransId="{3151B8EC-321A-4FCF-A4D7-93CD862771AC}"/>
    <dgm:cxn modelId="{C504684E-1943-4EAB-B92D-157E67BF3B5C}" srcId="{F715027D-CD87-41E6-9FA3-D4A708E63AAF}" destId="{73B7D89D-2AD4-472D-BF62-0B3A1F51C4C4}" srcOrd="1" destOrd="0" parTransId="{FC035233-CD11-48AA-A648-9A9D274A4A49}" sibTransId="{B3842962-CC9C-4B64-AC55-3C40764B7E73}"/>
    <dgm:cxn modelId="{F5AB8CDA-8750-4AF4-B0A3-0F27DFCA225E}" type="presOf" srcId="{997C678D-438E-4071-8E59-1879AD539AAF}" destId="{D3D135B6-334A-4138-B196-FD375EE948E9}" srcOrd="0" destOrd="1" presId="urn:microsoft.com/office/officeart/2005/8/layout/hList1"/>
    <dgm:cxn modelId="{3277440C-4A92-4AC7-BFAB-FFDB7400D7F6}" srcId="{A435BD84-DFE6-43CA-BB99-D229A04840FB}" destId="{B3E02662-DE01-4B59-8ED6-D947FCF2CDD5}" srcOrd="2" destOrd="0" parTransId="{65642199-752C-403B-8405-BCD0901005AE}" sibTransId="{688EBAEB-4B8D-4631-8E86-A0A940E351C4}"/>
    <dgm:cxn modelId="{B94312F1-9F8F-4C23-8AF8-B1C1C168B51A}" type="presOf" srcId="{1EF922B9-A4FE-4E1F-8B14-B9E0E645344C}" destId="{470E318D-599A-44F8-A5AC-B7C7EB84810C}" srcOrd="0" destOrd="0" presId="urn:microsoft.com/office/officeart/2005/8/layout/hList1"/>
    <dgm:cxn modelId="{495B4D56-D619-4862-AF9C-EE04FD8A9627}" srcId="{19A68392-8938-4A00-B73F-DD7026DD5A59}" destId="{0096B797-8FCA-48AE-996C-ACF9EDF70864}" srcOrd="0" destOrd="0" parTransId="{2266CEE1-50F1-42EE-B331-0990F916ADDA}" sibTransId="{83E2BCB9-1016-4FDD-9282-6CE038933F78}"/>
    <dgm:cxn modelId="{44C6F784-F2DF-4055-8F00-E7294C3E654C}" type="presOf" srcId="{A435BD84-DFE6-43CA-BB99-D229A04840FB}" destId="{C65EDE4A-101B-4F7B-930A-6AD8479E9F5F}" srcOrd="0" destOrd="0" presId="urn:microsoft.com/office/officeart/2005/8/layout/hList1"/>
    <dgm:cxn modelId="{963B3013-00F3-482C-A3D4-AD8FD5FDE77F}" srcId="{19A68392-8938-4A00-B73F-DD7026DD5A59}" destId="{C404428B-218B-4FB8-B97B-1574C1147558}" srcOrd="2" destOrd="0" parTransId="{CE590BEA-075D-4A78-9FCD-D06B61F15C16}" sibTransId="{61D4F3D6-2B32-499E-B0CA-EFBEC0C73559}"/>
    <dgm:cxn modelId="{74E4EDF5-2056-47A9-BD38-EFACED9255AB}" type="presOf" srcId="{F715027D-CD87-41E6-9FA3-D4A708E63AAF}" destId="{FA871745-AA5D-4EEA-9532-B8A9C7F35832}" srcOrd="0" destOrd="0" presId="urn:microsoft.com/office/officeart/2005/8/layout/hList1"/>
    <dgm:cxn modelId="{AF6092D2-2AE5-423B-A8B7-EFF2597292CA}" type="presOf" srcId="{112B914D-463B-4302-864C-943A95412A6C}" destId="{9745788B-DF96-4CD0-8905-FB914CECD681}" srcOrd="0" destOrd="1" presId="urn:microsoft.com/office/officeart/2005/8/layout/hList1"/>
    <dgm:cxn modelId="{AEDFF0F9-C68F-4EB1-B501-BA546F0D08FB}" srcId="{1EF922B9-A4FE-4E1F-8B14-B9E0E645344C}" destId="{A435BD84-DFE6-43CA-BB99-D229A04840FB}" srcOrd="3" destOrd="0" parTransId="{8350D119-16B0-4309-BC96-C3E5B30DCD90}" sibTransId="{80466C66-90EC-485B-AB24-CC8DBF2EA3B1}"/>
    <dgm:cxn modelId="{8B7D0FFA-1D8D-480A-BBAE-585AE453B644}" srcId="{1EF922B9-A4FE-4E1F-8B14-B9E0E645344C}" destId="{CBBCED0D-D5BF-4C2F-9AB4-37B21B84A9ED}" srcOrd="2" destOrd="0" parTransId="{057528A0-6842-4305-9692-F9A4D080B952}" sibTransId="{777503F8-FF28-49F6-81B1-48E59A0A2B49}"/>
    <dgm:cxn modelId="{D7007470-26BD-4577-9AB0-7B8E9343EAAD}" srcId="{F715027D-CD87-41E6-9FA3-D4A708E63AAF}" destId="{A23CB23E-4E9E-4238-B456-6F96F6CF1AA3}" srcOrd="0" destOrd="0" parTransId="{C7B5A5A4-47FD-495E-885A-881A8E54B47B}" sibTransId="{6A2C9600-5979-4293-936D-12F41AAD097B}"/>
    <dgm:cxn modelId="{19A02B14-7D38-4706-89CB-399E9510651F}" type="presOf" srcId="{54D75364-7E06-4C2F-8EBF-DACAA1979758}" destId="{E162B305-E841-4A59-86F6-58DA5577F81A}" srcOrd="0" destOrd="1" presId="urn:microsoft.com/office/officeart/2005/8/layout/hList1"/>
    <dgm:cxn modelId="{744C6E01-5F7D-448E-85CC-53FFAE0E6A17}" type="presOf" srcId="{C404428B-218B-4FB8-B97B-1574C1147558}" destId="{D3D135B6-334A-4138-B196-FD375EE948E9}" srcOrd="0" destOrd="2" presId="urn:microsoft.com/office/officeart/2005/8/layout/hList1"/>
    <dgm:cxn modelId="{E2CB4766-0B87-4326-8030-23FB89C5D84B}" type="presOf" srcId="{9D0B5E41-E595-4216-8303-90EAE8CA78F0}" destId="{E162B305-E841-4A59-86F6-58DA5577F81A}" srcOrd="0" destOrd="0" presId="urn:microsoft.com/office/officeart/2005/8/layout/hList1"/>
    <dgm:cxn modelId="{67C8DA49-0744-4032-BF0A-D278F0EE3B32}" type="presOf" srcId="{0096B797-8FCA-48AE-996C-ACF9EDF70864}" destId="{D3D135B6-334A-4138-B196-FD375EE948E9}" srcOrd="0" destOrd="0" presId="urn:microsoft.com/office/officeart/2005/8/layout/hList1"/>
    <dgm:cxn modelId="{55E963B1-95FC-4229-A41A-FF11512E9E79}" type="presOf" srcId="{C883B738-5F27-47F6-AA82-C059FC685A55}" destId="{9745788B-DF96-4CD0-8905-FB914CECD681}" srcOrd="0" destOrd="0" presId="urn:microsoft.com/office/officeart/2005/8/layout/hList1"/>
    <dgm:cxn modelId="{918C440F-1E47-41A0-9A51-35D03C114EBD}" type="presOf" srcId="{73B7D89D-2AD4-472D-BF62-0B3A1F51C4C4}" destId="{223B7242-3F41-4020-B753-6B54E96D0CE2}" srcOrd="0" destOrd="1" presId="urn:microsoft.com/office/officeart/2005/8/layout/hList1"/>
    <dgm:cxn modelId="{C704CB07-157D-488E-BE5B-D73DEA31FE26}" srcId="{5B7CF7D1-FBA4-41EB-B981-ADF61CCF9422}" destId="{9B9174B1-A5FB-400A-9816-1C8E03CE5949}" srcOrd="2" destOrd="0" parTransId="{7A0756BA-1B9B-4CCF-94EF-F4E38A5EF02A}" sibTransId="{29CF7F82-FBFD-400C-8F28-534242D5C40A}"/>
    <dgm:cxn modelId="{138F8911-82C4-4D21-8403-5DE7B6B6B38B}" srcId="{5B7CF7D1-FBA4-41EB-B981-ADF61CCF9422}" destId="{112B914D-463B-4302-864C-943A95412A6C}" srcOrd="1" destOrd="0" parTransId="{D4241A41-C4CB-42A5-8682-773740F6BB20}" sibTransId="{F15C4B39-E163-43AF-952E-F89847A7CF0D}"/>
    <dgm:cxn modelId="{EF92E83E-5812-42F5-960A-C5C0DED90E98}" type="presOf" srcId="{FCCCA7B4-917C-4F64-A585-231870CB98F4}" destId="{D96108CC-D83E-45E2-B09B-C153C965BC65}" srcOrd="0" destOrd="0" presId="urn:microsoft.com/office/officeart/2005/8/layout/hList1"/>
    <dgm:cxn modelId="{D5219A0C-4144-4DC2-8896-B1CA39530FB7}" srcId="{19A68392-8938-4A00-B73F-DD7026DD5A59}" destId="{997C678D-438E-4071-8E59-1879AD539AAF}" srcOrd="1" destOrd="0" parTransId="{B67B5360-AB57-4065-BE52-84BD5EC5A425}" sibTransId="{EC1B0BDC-B0FD-4467-BEF8-5FB59C59590D}"/>
    <dgm:cxn modelId="{304F6787-2033-4B9F-9F2C-FC2B669F4C00}" type="presOf" srcId="{CF0F97D0-FBFC-4EA6-B74C-9E9BCF946ADF}" destId="{D96108CC-D83E-45E2-B09B-C153C965BC65}" srcOrd="0" destOrd="1" presId="urn:microsoft.com/office/officeart/2005/8/layout/hList1"/>
    <dgm:cxn modelId="{3F19D6C1-86F2-4878-9234-D1D8FB279CFB}" srcId="{1EF922B9-A4FE-4E1F-8B14-B9E0E645344C}" destId="{5B7CF7D1-FBA4-41EB-B981-ADF61CCF9422}" srcOrd="4" destOrd="0" parTransId="{424A0F76-1EAD-437A-8B30-74A4AB028FE8}" sibTransId="{AFE61417-0D5F-46A8-A01B-0E01ECF8878F}"/>
    <dgm:cxn modelId="{0D1AF60E-3CFA-4BC6-94F8-D91C4CFE05F7}" type="presOf" srcId="{CBBCED0D-D5BF-4C2F-9AB4-37B21B84A9ED}" destId="{F647C444-66BD-46C8-8EA4-93151D1D4490}" srcOrd="0" destOrd="0" presId="urn:microsoft.com/office/officeart/2005/8/layout/hList1"/>
    <dgm:cxn modelId="{0B6B6176-0625-4D29-A4B9-BB91F0114996}" srcId="{1EF922B9-A4FE-4E1F-8B14-B9E0E645344C}" destId="{F715027D-CD87-41E6-9FA3-D4A708E63AAF}" srcOrd="1" destOrd="0" parTransId="{942DA707-2F3C-4BAF-B135-EE587F259DD9}" sibTransId="{98FFB642-39ED-4837-9E1F-19C78EAADE5B}"/>
    <dgm:cxn modelId="{83FA4950-C486-4ECC-A470-2D4596CD1D63}" type="presOf" srcId="{5B7CF7D1-FBA4-41EB-B981-ADF61CCF9422}" destId="{6652FF33-4C39-4982-848B-801C42446548}" srcOrd="0" destOrd="0" presId="urn:microsoft.com/office/officeart/2005/8/layout/hList1"/>
    <dgm:cxn modelId="{367E285D-034A-4FA3-A1C1-BA9A48964745}" srcId="{CBBCED0D-D5BF-4C2F-9AB4-37B21B84A9ED}" destId="{FCCCA7B4-917C-4F64-A585-231870CB98F4}" srcOrd="0" destOrd="0" parTransId="{6E485B92-9E27-46F5-83FB-6E72965210CB}" sibTransId="{6307E684-16D9-4C94-BCBB-6170BF79F416}"/>
    <dgm:cxn modelId="{C9973470-1F15-4933-8BC7-01A0C770B249}" type="presParOf" srcId="{470E318D-599A-44F8-A5AC-B7C7EB84810C}" destId="{448D3FC0-166C-4FFD-923E-B1BD3C930EB4}" srcOrd="0" destOrd="0" presId="urn:microsoft.com/office/officeart/2005/8/layout/hList1"/>
    <dgm:cxn modelId="{1D1DE0A3-DFB1-425A-9AF5-1486E656A3B2}" type="presParOf" srcId="{448D3FC0-166C-4FFD-923E-B1BD3C930EB4}" destId="{87294EBE-04E6-49F1-B80A-C40A7CDB3A5F}" srcOrd="0" destOrd="0" presId="urn:microsoft.com/office/officeart/2005/8/layout/hList1"/>
    <dgm:cxn modelId="{8ECB766F-5820-49C6-8D5E-5BDCF768DC4E}" type="presParOf" srcId="{448D3FC0-166C-4FFD-923E-B1BD3C930EB4}" destId="{D3D135B6-334A-4138-B196-FD375EE948E9}" srcOrd="1" destOrd="0" presId="urn:microsoft.com/office/officeart/2005/8/layout/hList1"/>
    <dgm:cxn modelId="{C5B86B71-28B5-466F-9320-3A73ED2768B8}" type="presParOf" srcId="{470E318D-599A-44F8-A5AC-B7C7EB84810C}" destId="{4F8464AF-BA6E-4126-8A78-1403DC28518D}" srcOrd="1" destOrd="0" presId="urn:microsoft.com/office/officeart/2005/8/layout/hList1"/>
    <dgm:cxn modelId="{96E131E0-786E-4617-8E91-1839168AA13F}" type="presParOf" srcId="{470E318D-599A-44F8-A5AC-B7C7EB84810C}" destId="{A5DFD176-3DE3-4EF2-B8DE-66C0D9E65D32}" srcOrd="2" destOrd="0" presId="urn:microsoft.com/office/officeart/2005/8/layout/hList1"/>
    <dgm:cxn modelId="{A2412FEF-08D0-4333-AFFB-51B69BD04016}" type="presParOf" srcId="{A5DFD176-3DE3-4EF2-B8DE-66C0D9E65D32}" destId="{FA871745-AA5D-4EEA-9532-B8A9C7F35832}" srcOrd="0" destOrd="0" presId="urn:microsoft.com/office/officeart/2005/8/layout/hList1"/>
    <dgm:cxn modelId="{E136B10C-5405-490D-A7B5-9F1197840A31}" type="presParOf" srcId="{A5DFD176-3DE3-4EF2-B8DE-66C0D9E65D32}" destId="{223B7242-3F41-4020-B753-6B54E96D0CE2}" srcOrd="1" destOrd="0" presId="urn:microsoft.com/office/officeart/2005/8/layout/hList1"/>
    <dgm:cxn modelId="{B5A61E2E-FA84-42BD-BD12-87406801FADE}" type="presParOf" srcId="{470E318D-599A-44F8-A5AC-B7C7EB84810C}" destId="{FC4C1EBA-F687-489C-946F-17579F8FF986}" srcOrd="3" destOrd="0" presId="urn:microsoft.com/office/officeart/2005/8/layout/hList1"/>
    <dgm:cxn modelId="{4FBBCBD3-3335-49EA-9C7C-34A83F0245A1}" type="presParOf" srcId="{470E318D-599A-44F8-A5AC-B7C7EB84810C}" destId="{3DCAB141-9638-4014-8B34-F68FCFC00592}" srcOrd="4" destOrd="0" presId="urn:microsoft.com/office/officeart/2005/8/layout/hList1"/>
    <dgm:cxn modelId="{E1A04E94-7728-4B3F-8153-F3C86E0F3D73}" type="presParOf" srcId="{3DCAB141-9638-4014-8B34-F68FCFC00592}" destId="{F647C444-66BD-46C8-8EA4-93151D1D4490}" srcOrd="0" destOrd="0" presId="urn:microsoft.com/office/officeart/2005/8/layout/hList1"/>
    <dgm:cxn modelId="{2F94532F-A202-42BD-90BC-2A8E689AA124}" type="presParOf" srcId="{3DCAB141-9638-4014-8B34-F68FCFC00592}" destId="{D96108CC-D83E-45E2-B09B-C153C965BC65}" srcOrd="1" destOrd="0" presId="urn:microsoft.com/office/officeart/2005/8/layout/hList1"/>
    <dgm:cxn modelId="{31337325-24DC-40D2-908C-10DDD976DDAA}" type="presParOf" srcId="{470E318D-599A-44F8-A5AC-B7C7EB84810C}" destId="{68D8F209-3FEA-4889-B2A7-666CE1A53E42}" srcOrd="5" destOrd="0" presId="urn:microsoft.com/office/officeart/2005/8/layout/hList1"/>
    <dgm:cxn modelId="{20CC3239-3084-4EEB-BA9F-7FB18C3BCB00}" type="presParOf" srcId="{470E318D-599A-44F8-A5AC-B7C7EB84810C}" destId="{13C8D9C9-0257-4B53-BFD6-20EBC8B27EDF}" srcOrd="6" destOrd="0" presId="urn:microsoft.com/office/officeart/2005/8/layout/hList1"/>
    <dgm:cxn modelId="{6E925CE6-0095-47E5-9DF0-430AE9F44A75}" type="presParOf" srcId="{13C8D9C9-0257-4B53-BFD6-20EBC8B27EDF}" destId="{C65EDE4A-101B-4F7B-930A-6AD8479E9F5F}" srcOrd="0" destOrd="0" presId="urn:microsoft.com/office/officeart/2005/8/layout/hList1"/>
    <dgm:cxn modelId="{40773817-DF57-4D38-9E80-92985CC87101}" type="presParOf" srcId="{13C8D9C9-0257-4B53-BFD6-20EBC8B27EDF}" destId="{E162B305-E841-4A59-86F6-58DA5577F81A}" srcOrd="1" destOrd="0" presId="urn:microsoft.com/office/officeart/2005/8/layout/hList1"/>
    <dgm:cxn modelId="{92A2E214-4BB5-4F18-982E-D6DC183E55B1}" type="presParOf" srcId="{470E318D-599A-44F8-A5AC-B7C7EB84810C}" destId="{06E1CA9D-632B-4DF4-A57E-B28D23B81851}" srcOrd="7" destOrd="0" presId="urn:microsoft.com/office/officeart/2005/8/layout/hList1"/>
    <dgm:cxn modelId="{921CCAB1-FA54-49D0-AB70-283A27201EB6}" type="presParOf" srcId="{470E318D-599A-44F8-A5AC-B7C7EB84810C}" destId="{929236C2-B9D0-4067-8229-DB9A135148A3}" srcOrd="8" destOrd="0" presId="urn:microsoft.com/office/officeart/2005/8/layout/hList1"/>
    <dgm:cxn modelId="{33099548-E499-434B-8C5C-930AB1FC6F5E}" type="presParOf" srcId="{929236C2-B9D0-4067-8229-DB9A135148A3}" destId="{6652FF33-4C39-4982-848B-801C42446548}" srcOrd="0" destOrd="0" presId="urn:microsoft.com/office/officeart/2005/8/layout/hList1"/>
    <dgm:cxn modelId="{65421A3D-F1D7-471B-8EB3-C61C33DDBD11}" type="presParOf" srcId="{929236C2-B9D0-4067-8229-DB9A135148A3}" destId="{9745788B-DF96-4CD0-8905-FB914CECD68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F922B9-A4FE-4E1F-8B14-B9E0E645344C}"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19A68392-8938-4A00-B73F-DD7026DD5A59}">
      <dgm:prSet phldrT="[Text]" custT="1"/>
      <dgm:spPr/>
      <dgm:t>
        <a:bodyPr/>
        <a:lstStyle/>
        <a:p>
          <a:r>
            <a:rPr lang="en-US" sz="2000" dirty="0" smtClean="0">
              <a:latin typeface="+mj-lt"/>
            </a:rPr>
            <a:t>Socio-demographics</a:t>
          </a:r>
          <a:endParaRPr lang="en-US" sz="2000" dirty="0">
            <a:latin typeface="+mj-lt"/>
          </a:endParaRPr>
        </a:p>
      </dgm:t>
    </dgm:pt>
    <dgm:pt modelId="{CE0F8E0E-DDC2-4736-ADBB-87770D669767}" type="parTrans" cxnId="{058DCA7C-7E0F-4F6F-8998-8ED6FD78AA6C}">
      <dgm:prSet/>
      <dgm:spPr/>
      <dgm:t>
        <a:bodyPr/>
        <a:lstStyle/>
        <a:p>
          <a:endParaRPr lang="en-US">
            <a:latin typeface="+mj-lt"/>
          </a:endParaRPr>
        </a:p>
      </dgm:t>
    </dgm:pt>
    <dgm:pt modelId="{17CA15C6-6C6A-40E6-AE84-8B4B8BE71DE5}" type="sibTrans" cxnId="{058DCA7C-7E0F-4F6F-8998-8ED6FD78AA6C}">
      <dgm:prSet/>
      <dgm:spPr/>
      <dgm:t>
        <a:bodyPr/>
        <a:lstStyle/>
        <a:p>
          <a:endParaRPr lang="en-US">
            <a:latin typeface="+mj-lt"/>
          </a:endParaRPr>
        </a:p>
      </dgm:t>
    </dgm:pt>
    <dgm:pt modelId="{0096B797-8FCA-48AE-996C-ACF9EDF70864}">
      <dgm:prSet phldrT="[Text]" custT="1"/>
      <dgm:spPr/>
      <dgm:t>
        <a:bodyPr/>
        <a:lstStyle/>
        <a:p>
          <a:r>
            <a:rPr lang="en-US" sz="1800" dirty="0" smtClean="0">
              <a:latin typeface="+mj-lt"/>
            </a:rPr>
            <a:t>Income</a:t>
          </a:r>
          <a:endParaRPr lang="en-US" sz="1800" dirty="0">
            <a:latin typeface="+mj-lt"/>
          </a:endParaRPr>
        </a:p>
      </dgm:t>
    </dgm:pt>
    <dgm:pt modelId="{2266CEE1-50F1-42EE-B331-0990F916ADDA}" type="parTrans" cxnId="{495B4D56-D619-4862-AF9C-EE04FD8A9627}">
      <dgm:prSet/>
      <dgm:spPr/>
      <dgm:t>
        <a:bodyPr/>
        <a:lstStyle/>
        <a:p>
          <a:endParaRPr lang="en-US">
            <a:latin typeface="+mj-lt"/>
          </a:endParaRPr>
        </a:p>
      </dgm:t>
    </dgm:pt>
    <dgm:pt modelId="{83E2BCB9-1016-4FDD-9282-6CE038933F78}" type="sibTrans" cxnId="{495B4D56-D619-4862-AF9C-EE04FD8A9627}">
      <dgm:prSet/>
      <dgm:spPr/>
      <dgm:t>
        <a:bodyPr/>
        <a:lstStyle/>
        <a:p>
          <a:endParaRPr lang="en-US">
            <a:latin typeface="+mj-lt"/>
          </a:endParaRPr>
        </a:p>
      </dgm:t>
    </dgm:pt>
    <dgm:pt modelId="{997C678D-438E-4071-8E59-1879AD539AAF}">
      <dgm:prSet phldrT="[Text]" custT="1"/>
      <dgm:spPr/>
      <dgm:t>
        <a:bodyPr/>
        <a:lstStyle/>
        <a:p>
          <a:r>
            <a:rPr lang="en-US" sz="1800" dirty="0" smtClean="0">
              <a:latin typeface="+mj-lt"/>
            </a:rPr>
            <a:t>Education</a:t>
          </a:r>
          <a:endParaRPr lang="en-US" sz="1800" dirty="0">
            <a:latin typeface="+mj-lt"/>
          </a:endParaRPr>
        </a:p>
      </dgm:t>
    </dgm:pt>
    <dgm:pt modelId="{B67B5360-AB57-4065-BE52-84BD5EC5A425}" type="parTrans" cxnId="{D5219A0C-4144-4DC2-8896-B1CA39530FB7}">
      <dgm:prSet/>
      <dgm:spPr/>
      <dgm:t>
        <a:bodyPr/>
        <a:lstStyle/>
        <a:p>
          <a:endParaRPr lang="en-US">
            <a:latin typeface="+mj-lt"/>
          </a:endParaRPr>
        </a:p>
      </dgm:t>
    </dgm:pt>
    <dgm:pt modelId="{EC1B0BDC-B0FD-4467-BEF8-5FB59C59590D}" type="sibTrans" cxnId="{D5219A0C-4144-4DC2-8896-B1CA39530FB7}">
      <dgm:prSet/>
      <dgm:spPr/>
      <dgm:t>
        <a:bodyPr/>
        <a:lstStyle/>
        <a:p>
          <a:endParaRPr lang="en-US">
            <a:latin typeface="+mj-lt"/>
          </a:endParaRPr>
        </a:p>
      </dgm:t>
    </dgm:pt>
    <dgm:pt modelId="{F715027D-CD87-41E6-9FA3-D4A708E63AAF}">
      <dgm:prSet phldrT="[Text]" custT="1"/>
      <dgm:spPr/>
      <dgm:t>
        <a:bodyPr/>
        <a:lstStyle/>
        <a:p>
          <a:r>
            <a:rPr lang="en-US" sz="2000" dirty="0" smtClean="0">
              <a:latin typeface="+mj-lt"/>
            </a:rPr>
            <a:t>Overall health</a:t>
          </a:r>
          <a:endParaRPr lang="en-US" sz="2000" dirty="0">
            <a:latin typeface="+mj-lt"/>
          </a:endParaRPr>
        </a:p>
      </dgm:t>
    </dgm:pt>
    <dgm:pt modelId="{942DA707-2F3C-4BAF-B135-EE587F259DD9}" type="parTrans" cxnId="{0B6B6176-0625-4D29-A4B9-BB91F0114996}">
      <dgm:prSet/>
      <dgm:spPr/>
      <dgm:t>
        <a:bodyPr/>
        <a:lstStyle/>
        <a:p>
          <a:endParaRPr lang="en-US">
            <a:latin typeface="+mj-lt"/>
          </a:endParaRPr>
        </a:p>
      </dgm:t>
    </dgm:pt>
    <dgm:pt modelId="{98FFB642-39ED-4837-9E1F-19C78EAADE5B}" type="sibTrans" cxnId="{0B6B6176-0625-4D29-A4B9-BB91F0114996}">
      <dgm:prSet/>
      <dgm:spPr/>
      <dgm:t>
        <a:bodyPr/>
        <a:lstStyle/>
        <a:p>
          <a:endParaRPr lang="en-US">
            <a:latin typeface="+mj-lt"/>
          </a:endParaRPr>
        </a:p>
      </dgm:t>
    </dgm:pt>
    <dgm:pt modelId="{A23CB23E-4E9E-4238-B456-6F96F6CF1AA3}">
      <dgm:prSet phldrT="[Text]" custT="1"/>
      <dgm:spPr/>
      <dgm:t>
        <a:bodyPr/>
        <a:lstStyle/>
        <a:p>
          <a:r>
            <a:rPr lang="en-US" sz="1800" dirty="0" smtClean="0">
              <a:latin typeface="+mj-lt"/>
            </a:rPr>
            <a:t>Prevalence of chronic conditions</a:t>
          </a:r>
          <a:endParaRPr lang="en-US" sz="1800" dirty="0">
            <a:latin typeface="+mj-lt"/>
          </a:endParaRPr>
        </a:p>
      </dgm:t>
    </dgm:pt>
    <dgm:pt modelId="{C7B5A5A4-47FD-495E-885A-881A8E54B47B}" type="parTrans" cxnId="{D7007470-26BD-4577-9AB0-7B8E9343EAAD}">
      <dgm:prSet/>
      <dgm:spPr/>
      <dgm:t>
        <a:bodyPr/>
        <a:lstStyle/>
        <a:p>
          <a:endParaRPr lang="en-US">
            <a:latin typeface="+mj-lt"/>
          </a:endParaRPr>
        </a:p>
      </dgm:t>
    </dgm:pt>
    <dgm:pt modelId="{6A2C9600-5979-4293-936D-12F41AAD097B}" type="sibTrans" cxnId="{D7007470-26BD-4577-9AB0-7B8E9343EAAD}">
      <dgm:prSet/>
      <dgm:spPr/>
      <dgm:t>
        <a:bodyPr/>
        <a:lstStyle/>
        <a:p>
          <a:endParaRPr lang="en-US">
            <a:latin typeface="+mj-lt"/>
          </a:endParaRPr>
        </a:p>
      </dgm:t>
    </dgm:pt>
    <dgm:pt modelId="{CBBCED0D-D5BF-4C2F-9AB4-37B21B84A9ED}">
      <dgm:prSet phldrT="[Text]" custT="1"/>
      <dgm:spPr/>
      <dgm:t>
        <a:bodyPr/>
        <a:lstStyle/>
        <a:p>
          <a:r>
            <a:rPr lang="en-US" sz="2000" dirty="0" smtClean="0">
              <a:latin typeface="+mj-lt"/>
            </a:rPr>
            <a:t>Healthcare access</a:t>
          </a:r>
          <a:endParaRPr lang="en-US" sz="2000" dirty="0">
            <a:latin typeface="+mj-lt"/>
          </a:endParaRPr>
        </a:p>
      </dgm:t>
    </dgm:pt>
    <dgm:pt modelId="{057528A0-6842-4305-9692-F9A4D080B952}" type="parTrans" cxnId="{8B7D0FFA-1D8D-480A-BBAE-585AE453B644}">
      <dgm:prSet/>
      <dgm:spPr/>
      <dgm:t>
        <a:bodyPr/>
        <a:lstStyle/>
        <a:p>
          <a:endParaRPr lang="en-US">
            <a:latin typeface="+mj-lt"/>
          </a:endParaRPr>
        </a:p>
      </dgm:t>
    </dgm:pt>
    <dgm:pt modelId="{777503F8-FF28-49F6-81B1-48E59A0A2B49}" type="sibTrans" cxnId="{8B7D0FFA-1D8D-480A-BBAE-585AE453B644}">
      <dgm:prSet/>
      <dgm:spPr/>
      <dgm:t>
        <a:bodyPr/>
        <a:lstStyle/>
        <a:p>
          <a:endParaRPr lang="en-US">
            <a:latin typeface="+mj-lt"/>
          </a:endParaRPr>
        </a:p>
      </dgm:t>
    </dgm:pt>
    <dgm:pt modelId="{A435BD84-DFE6-43CA-BB99-D229A04840FB}">
      <dgm:prSet phldrT="[Text]" custT="1"/>
      <dgm:spPr/>
      <dgm:t>
        <a:bodyPr/>
        <a:lstStyle/>
        <a:p>
          <a:r>
            <a:rPr lang="en-US" sz="2000" dirty="0" smtClean="0">
              <a:latin typeface="+mj-lt"/>
            </a:rPr>
            <a:t>Physical environment</a:t>
          </a:r>
          <a:endParaRPr lang="en-US" sz="2000" dirty="0">
            <a:latin typeface="+mj-lt"/>
          </a:endParaRPr>
        </a:p>
      </dgm:t>
    </dgm:pt>
    <dgm:pt modelId="{8350D119-16B0-4309-BC96-C3E5B30DCD90}" type="parTrans" cxnId="{AEDFF0F9-C68F-4EB1-B501-BA546F0D08FB}">
      <dgm:prSet/>
      <dgm:spPr/>
      <dgm:t>
        <a:bodyPr/>
        <a:lstStyle/>
        <a:p>
          <a:endParaRPr lang="en-US">
            <a:latin typeface="+mj-lt"/>
          </a:endParaRPr>
        </a:p>
      </dgm:t>
    </dgm:pt>
    <dgm:pt modelId="{80466C66-90EC-485B-AB24-CC8DBF2EA3B1}" type="sibTrans" cxnId="{AEDFF0F9-C68F-4EB1-B501-BA546F0D08FB}">
      <dgm:prSet/>
      <dgm:spPr/>
      <dgm:t>
        <a:bodyPr/>
        <a:lstStyle/>
        <a:p>
          <a:endParaRPr lang="en-US">
            <a:latin typeface="+mj-lt"/>
          </a:endParaRPr>
        </a:p>
      </dgm:t>
    </dgm:pt>
    <dgm:pt modelId="{5B7CF7D1-FBA4-41EB-B981-ADF61CCF9422}">
      <dgm:prSet phldrT="[Text]" custT="1"/>
      <dgm:spPr/>
      <dgm:t>
        <a:bodyPr/>
        <a:lstStyle/>
        <a:p>
          <a:r>
            <a:rPr lang="en-US" sz="2000" dirty="0" smtClean="0">
              <a:latin typeface="+mj-lt"/>
            </a:rPr>
            <a:t>COVID-19</a:t>
          </a:r>
          <a:endParaRPr lang="en-US" sz="2000" dirty="0">
            <a:latin typeface="+mj-lt"/>
          </a:endParaRPr>
        </a:p>
      </dgm:t>
    </dgm:pt>
    <dgm:pt modelId="{424A0F76-1EAD-437A-8B30-74A4AB028FE8}" type="parTrans" cxnId="{3F19D6C1-86F2-4878-9234-D1D8FB279CFB}">
      <dgm:prSet/>
      <dgm:spPr/>
      <dgm:t>
        <a:bodyPr/>
        <a:lstStyle/>
        <a:p>
          <a:endParaRPr lang="en-US">
            <a:latin typeface="+mj-lt"/>
          </a:endParaRPr>
        </a:p>
      </dgm:t>
    </dgm:pt>
    <dgm:pt modelId="{AFE61417-0D5F-46A8-A01B-0E01ECF8878F}" type="sibTrans" cxnId="{3F19D6C1-86F2-4878-9234-D1D8FB279CFB}">
      <dgm:prSet/>
      <dgm:spPr/>
      <dgm:t>
        <a:bodyPr/>
        <a:lstStyle/>
        <a:p>
          <a:endParaRPr lang="en-US">
            <a:latin typeface="+mj-lt"/>
          </a:endParaRPr>
        </a:p>
      </dgm:t>
    </dgm:pt>
    <dgm:pt modelId="{54D75364-7E06-4C2F-8EBF-DACAA1979758}">
      <dgm:prSet phldrT="[Text]" custT="1"/>
      <dgm:spPr/>
      <dgm:t>
        <a:bodyPr/>
        <a:lstStyle/>
        <a:p>
          <a:r>
            <a:rPr lang="en-US" sz="1800" dirty="0" smtClean="0">
              <a:latin typeface="+mj-lt"/>
            </a:rPr>
            <a:t>Population density</a:t>
          </a:r>
          <a:endParaRPr lang="en-US" sz="1800" dirty="0">
            <a:latin typeface="+mj-lt"/>
          </a:endParaRPr>
        </a:p>
      </dgm:t>
    </dgm:pt>
    <dgm:pt modelId="{451C7180-A27F-48C9-8553-CCE0F2F608F8}" type="parTrans" cxnId="{DBCB6256-15E2-4595-9BF4-94EA0FD756ED}">
      <dgm:prSet/>
      <dgm:spPr/>
      <dgm:t>
        <a:bodyPr/>
        <a:lstStyle/>
        <a:p>
          <a:endParaRPr lang="en-US">
            <a:latin typeface="+mj-lt"/>
          </a:endParaRPr>
        </a:p>
      </dgm:t>
    </dgm:pt>
    <dgm:pt modelId="{F8AEF2F3-C83C-464A-8E21-217DC550FA69}" type="sibTrans" cxnId="{DBCB6256-15E2-4595-9BF4-94EA0FD756ED}">
      <dgm:prSet/>
      <dgm:spPr/>
      <dgm:t>
        <a:bodyPr/>
        <a:lstStyle/>
        <a:p>
          <a:endParaRPr lang="en-US">
            <a:latin typeface="+mj-lt"/>
          </a:endParaRPr>
        </a:p>
      </dgm:t>
    </dgm:pt>
    <dgm:pt modelId="{FCCCA7B4-917C-4F64-A585-231870CB98F4}">
      <dgm:prSet phldrT="[Text]" custT="1"/>
      <dgm:spPr/>
      <dgm:t>
        <a:bodyPr/>
        <a:lstStyle/>
        <a:p>
          <a:r>
            <a:rPr lang="en-US" sz="1800" dirty="0" smtClean="0">
              <a:latin typeface="+mj-lt"/>
            </a:rPr>
            <a:t>Insurance coverage</a:t>
          </a:r>
          <a:endParaRPr lang="en-US" sz="1800" dirty="0">
            <a:latin typeface="+mj-lt"/>
          </a:endParaRPr>
        </a:p>
      </dgm:t>
    </dgm:pt>
    <dgm:pt modelId="{6E485B92-9E27-46F5-83FB-6E72965210CB}" type="parTrans" cxnId="{367E285D-034A-4FA3-A1C1-BA9A48964745}">
      <dgm:prSet/>
      <dgm:spPr/>
      <dgm:t>
        <a:bodyPr/>
        <a:lstStyle/>
        <a:p>
          <a:endParaRPr lang="en-US">
            <a:latin typeface="+mj-lt"/>
          </a:endParaRPr>
        </a:p>
      </dgm:t>
    </dgm:pt>
    <dgm:pt modelId="{6307E684-16D9-4C94-BCBB-6170BF79F416}" type="sibTrans" cxnId="{367E285D-034A-4FA3-A1C1-BA9A48964745}">
      <dgm:prSet/>
      <dgm:spPr/>
      <dgm:t>
        <a:bodyPr/>
        <a:lstStyle/>
        <a:p>
          <a:endParaRPr lang="en-US">
            <a:latin typeface="+mj-lt"/>
          </a:endParaRPr>
        </a:p>
      </dgm:t>
    </dgm:pt>
    <dgm:pt modelId="{CF0F97D0-FBFC-4EA6-B74C-9E9BCF946ADF}">
      <dgm:prSet phldrT="[Text]" custT="1"/>
      <dgm:spPr/>
      <dgm:t>
        <a:bodyPr/>
        <a:lstStyle/>
        <a:p>
          <a:r>
            <a:rPr lang="en-US" sz="1800" dirty="0" smtClean="0">
              <a:latin typeface="+mj-lt"/>
            </a:rPr>
            <a:t>PCPs, ICU beds per capita</a:t>
          </a:r>
          <a:endParaRPr lang="en-US" sz="1800" dirty="0">
            <a:latin typeface="+mj-lt"/>
          </a:endParaRPr>
        </a:p>
      </dgm:t>
    </dgm:pt>
    <dgm:pt modelId="{F5F2F8D6-B4CD-48B6-A929-01DC24B30D63}" type="parTrans" cxnId="{E74A3C01-789D-4FA0-9131-33F052BB68C6}">
      <dgm:prSet/>
      <dgm:spPr/>
      <dgm:t>
        <a:bodyPr/>
        <a:lstStyle/>
        <a:p>
          <a:endParaRPr lang="en-US">
            <a:latin typeface="+mj-lt"/>
          </a:endParaRPr>
        </a:p>
      </dgm:t>
    </dgm:pt>
    <dgm:pt modelId="{E81F5418-44B6-4A2C-B69B-B9D1B6C0B234}" type="sibTrans" cxnId="{E74A3C01-789D-4FA0-9131-33F052BB68C6}">
      <dgm:prSet/>
      <dgm:spPr/>
      <dgm:t>
        <a:bodyPr/>
        <a:lstStyle/>
        <a:p>
          <a:endParaRPr lang="en-US">
            <a:latin typeface="+mj-lt"/>
          </a:endParaRPr>
        </a:p>
      </dgm:t>
    </dgm:pt>
    <dgm:pt modelId="{C883B738-5F27-47F6-AA82-C059FC685A55}">
      <dgm:prSet phldrT="[Text]" custT="1"/>
      <dgm:spPr/>
      <dgm:t>
        <a:bodyPr/>
        <a:lstStyle/>
        <a:p>
          <a:r>
            <a:rPr lang="en-US" sz="1800" dirty="0" smtClean="0">
              <a:latin typeface="+mj-lt"/>
            </a:rPr>
            <a:t>Access to COVID-19 testing</a:t>
          </a:r>
          <a:endParaRPr lang="en-US" sz="1800" dirty="0">
            <a:latin typeface="+mj-lt"/>
          </a:endParaRPr>
        </a:p>
      </dgm:t>
    </dgm:pt>
    <dgm:pt modelId="{406E42DA-C088-4FDE-90D2-2F799AFD5FF8}" type="parTrans" cxnId="{A0115EBD-6E11-4B2B-9C1C-C0465D65C12D}">
      <dgm:prSet/>
      <dgm:spPr/>
      <dgm:t>
        <a:bodyPr/>
        <a:lstStyle/>
        <a:p>
          <a:endParaRPr lang="en-US">
            <a:latin typeface="+mj-lt"/>
          </a:endParaRPr>
        </a:p>
      </dgm:t>
    </dgm:pt>
    <dgm:pt modelId="{3FE38DE0-26DD-4E4C-A73E-AD8872D5517A}" type="sibTrans" cxnId="{A0115EBD-6E11-4B2B-9C1C-C0465D65C12D}">
      <dgm:prSet/>
      <dgm:spPr/>
      <dgm:t>
        <a:bodyPr/>
        <a:lstStyle/>
        <a:p>
          <a:endParaRPr lang="en-US">
            <a:latin typeface="+mj-lt"/>
          </a:endParaRPr>
        </a:p>
      </dgm:t>
    </dgm:pt>
    <dgm:pt modelId="{112B914D-463B-4302-864C-943A95412A6C}">
      <dgm:prSet phldrT="[Text]" custT="1"/>
      <dgm:spPr/>
      <dgm:t>
        <a:bodyPr/>
        <a:lstStyle/>
        <a:p>
          <a:r>
            <a:rPr lang="en-US" sz="1800" dirty="0" smtClean="0">
              <a:latin typeface="+mj-lt"/>
            </a:rPr>
            <a:t>Local policies</a:t>
          </a:r>
          <a:endParaRPr lang="en-US" sz="1800" dirty="0">
            <a:latin typeface="+mj-lt"/>
          </a:endParaRPr>
        </a:p>
      </dgm:t>
    </dgm:pt>
    <dgm:pt modelId="{D4241A41-C4CB-42A5-8682-773740F6BB20}" type="parTrans" cxnId="{138F8911-82C4-4D21-8403-5DE7B6B6B38B}">
      <dgm:prSet/>
      <dgm:spPr/>
      <dgm:t>
        <a:bodyPr/>
        <a:lstStyle/>
        <a:p>
          <a:endParaRPr lang="en-US">
            <a:latin typeface="+mj-lt"/>
          </a:endParaRPr>
        </a:p>
      </dgm:t>
    </dgm:pt>
    <dgm:pt modelId="{F15C4B39-E163-43AF-952E-F89847A7CF0D}" type="sibTrans" cxnId="{138F8911-82C4-4D21-8403-5DE7B6B6B38B}">
      <dgm:prSet/>
      <dgm:spPr/>
      <dgm:t>
        <a:bodyPr/>
        <a:lstStyle/>
        <a:p>
          <a:endParaRPr lang="en-US">
            <a:latin typeface="+mj-lt"/>
          </a:endParaRPr>
        </a:p>
      </dgm:t>
    </dgm:pt>
    <dgm:pt modelId="{C404428B-218B-4FB8-B97B-1574C1147558}">
      <dgm:prSet phldrT="[Text]" custT="1"/>
      <dgm:spPr/>
      <dgm:t>
        <a:bodyPr/>
        <a:lstStyle/>
        <a:p>
          <a:r>
            <a:rPr lang="en-US" sz="1800" dirty="0" smtClean="0">
              <a:latin typeface="+mj-lt"/>
            </a:rPr>
            <a:t>Employment</a:t>
          </a:r>
          <a:endParaRPr lang="en-US" sz="1800" dirty="0">
            <a:latin typeface="+mj-lt"/>
          </a:endParaRPr>
        </a:p>
      </dgm:t>
    </dgm:pt>
    <dgm:pt modelId="{CE590BEA-075D-4A78-9FCD-D06B61F15C16}" type="parTrans" cxnId="{963B3013-00F3-482C-A3D4-AD8FD5FDE77F}">
      <dgm:prSet/>
      <dgm:spPr/>
      <dgm:t>
        <a:bodyPr/>
        <a:lstStyle/>
        <a:p>
          <a:endParaRPr lang="en-US">
            <a:latin typeface="+mj-lt"/>
          </a:endParaRPr>
        </a:p>
      </dgm:t>
    </dgm:pt>
    <dgm:pt modelId="{61D4F3D6-2B32-499E-B0CA-EFBEC0C73559}" type="sibTrans" cxnId="{963B3013-00F3-482C-A3D4-AD8FD5FDE77F}">
      <dgm:prSet/>
      <dgm:spPr/>
      <dgm:t>
        <a:bodyPr/>
        <a:lstStyle/>
        <a:p>
          <a:endParaRPr lang="en-US">
            <a:latin typeface="+mj-lt"/>
          </a:endParaRPr>
        </a:p>
      </dgm:t>
    </dgm:pt>
    <dgm:pt modelId="{B3E02662-DE01-4B59-8ED6-D947FCF2CDD5}">
      <dgm:prSet custT="1"/>
      <dgm:spPr/>
      <dgm:t>
        <a:bodyPr/>
        <a:lstStyle/>
        <a:p>
          <a:r>
            <a:rPr lang="en-US" sz="1800" dirty="0" smtClean="0">
              <a:latin typeface="+mj-lt"/>
            </a:rPr>
            <a:t>Food insecurity/ access</a:t>
          </a:r>
          <a:endParaRPr lang="en-US" sz="1800" dirty="0">
            <a:latin typeface="+mj-lt"/>
          </a:endParaRPr>
        </a:p>
      </dgm:t>
    </dgm:pt>
    <dgm:pt modelId="{65642199-752C-403B-8405-BCD0901005AE}" type="parTrans" cxnId="{3277440C-4A92-4AC7-BFAB-FFDB7400D7F6}">
      <dgm:prSet/>
      <dgm:spPr/>
      <dgm:t>
        <a:bodyPr/>
        <a:lstStyle/>
        <a:p>
          <a:endParaRPr lang="en-US"/>
        </a:p>
      </dgm:t>
    </dgm:pt>
    <dgm:pt modelId="{688EBAEB-4B8D-4631-8E86-A0A940E351C4}" type="sibTrans" cxnId="{3277440C-4A92-4AC7-BFAB-FFDB7400D7F6}">
      <dgm:prSet/>
      <dgm:spPr/>
      <dgm:t>
        <a:bodyPr/>
        <a:lstStyle/>
        <a:p>
          <a:endParaRPr lang="en-US"/>
        </a:p>
      </dgm:t>
    </dgm:pt>
    <dgm:pt modelId="{73B7D89D-2AD4-472D-BF62-0B3A1F51C4C4}">
      <dgm:prSet phldrT="[Text]" custT="1"/>
      <dgm:spPr/>
      <dgm:t>
        <a:bodyPr/>
        <a:lstStyle/>
        <a:p>
          <a:r>
            <a:rPr lang="en-US" sz="1800" dirty="0" smtClean="0">
              <a:latin typeface="+mj-lt"/>
            </a:rPr>
            <a:t>Health behaviors</a:t>
          </a:r>
          <a:endParaRPr lang="en-US" sz="1800" dirty="0">
            <a:latin typeface="+mj-lt"/>
          </a:endParaRPr>
        </a:p>
      </dgm:t>
    </dgm:pt>
    <dgm:pt modelId="{FC035233-CD11-48AA-A648-9A9D274A4A49}" type="parTrans" cxnId="{C504684E-1943-4EAB-B92D-157E67BF3B5C}">
      <dgm:prSet/>
      <dgm:spPr/>
      <dgm:t>
        <a:bodyPr/>
        <a:lstStyle/>
        <a:p>
          <a:endParaRPr lang="en-US"/>
        </a:p>
      </dgm:t>
    </dgm:pt>
    <dgm:pt modelId="{B3842962-CC9C-4B64-AC55-3C40764B7E73}" type="sibTrans" cxnId="{C504684E-1943-4EAB-B92D-157E67BF3B5C}">
      <dgm:prSet/>
      <dgm:spPr/>
      <dgm:t>
        <a:bodyPr/>
        <a:lstStyle/>
        <a:p>
          <a:endParaRPr lang="en-US"/>
        </a:p>
      </dgm:t>
    </dgm:pt>
    <dgm:pt modelId="{9B9174B1-A5FB-400A-9816-1C8E03CE5949}">
      <dgm:prSet phldrT="[Text]" custT="1"/>
      <dgm:spPr/>
      <dgm:t>
        <a:bodyPr/>
        <a:lstStyle/>
        <a:p>
          <a:r>
            <a:rPr lang="en-US" sz="1800" dirty="0" smtClean="0">
              <a:latin typeface="+mj-lt"/>
            </a:rPr>
            <a:t>Google mobility data</a:t>
          </a:r>
          <a:endParaRPr lang="en-US" sz="1800" dirty="0">
            <a:latin typeface="+mj-lt"/>
          </a:endParaRPr>
        </a:p>
      </dgm:t>
    </dgm:pt>
    <dgm:pt modelId="{7A0756BA-1B9B-4CCF-94EF-F4E38A5EF02A}" type="parTrans" cxnId="{C704CB07-157D-488E-BE5B-D73DEA31FE26}">
      <dgm:prSet/>
      <dgm:spPr/>
      <dgm:t>
        <a:bodyPr/>
        <a:lstStyle/>
        <a:p>
          <a:endParaRPr lang="en-US"/>
        </a:p>
      </dgm:t>
    </dgm:pt>
    <dgm:pt modelId="{29CF7F82-FBFD-400C-8F28-534242D5C40A}" type="sibTrans" cxnId="{C704CB07-157D-488E-BE5B-D73DEA31FE26}">
      <dgm:prSet/>
      <dgm:spPr/>
      <dgm:t>
        <a:bodyPr/>
        <a:lstStyle/>
        <a:p>
          <a:endParaRPr lang="en-US"/>
        </a:p>
      </dgm:t>
    </dgm:pt>
    <dgm:pt modelId="{9D0B5E41-E595-4216-8303-90EAE8CA78F0}">
      <dgm:prSet phldrT="[Text]" custT="1"/>
      <dgm:spPr/>
      <dgm:t>
        <a:bodyPr/>
        <a:lstStyle/>
        <a:p>
          <a:r>
            <a:rPr lang="en-US" sz="1800" dirty="0" smtClean="0">
              <a:latin typeface="+mj-lt"/>
            </a:rPr>
            <a:t>Pollution</a:t>
          </a:r>
          <a:endParaRPr lang="en-US" sz="1800" dirty="0">
            <a:latin typeface="+mj-lt"/>
          </a:endParaRPr>
        </a:p>
      </dgm:t>
    </dgm:pt>
    <dgm:pt modelId="{4F49C3CC-086C-45C6-9FBE-DA3C8206547C}" type="parTrans" cxnId="{BCA8C50E-BE05-4C49-AED0-04132A10E0E3}">
      <dgm:prSet/>
      <dgm:spPr/>
      <dgm:t>
        <a:bodyPr/>
        <a:lstStyle/>
        <a:p>
          <a:endParaRPr lang="en-US"/>
        </a:p>
      </dgm:t>
    </dgm:pt>
    <dgm:pt modelId="{3151B8EC-321A-4FCF-A4D7-93CD862771AC}" type="sibTrans" cxnId="{BCA8C50E-BE05-4C49-AED0-04132A10E0E3}">
      <dgm:prSet/>
      <dgm:spPr/>
      <dgm:t>
        <a:bodyPr/>
        <a:lstStyle/>
        <a:p>
          <a:endParaRPr lang="en-US"/>
        </a:p>
      </dgm:t>
    </dgm:pt>
    <dgm:pt modelId="{470E318D-599A-44F8-A5AC-B7C7EB84810C}" type="pres">
      <dgm:prSet presAssocID="{1EF922B9-A4FE-4E1F-8B14-B9E0E645344C}" presName="Name0" presStyleCnt="0">
        <dgm:presLayoutVars>
          <dgm:dir/>
          <dgm:animLvl val="lvl"/>
          <dgm:resizeHandles val="exact"/>
        </dgm:presLayoutVars>
      </dgm:prSet>
      <dgm:spPr/>
      <dgm:t>
        <a:bodyPr/>
        <a:lstStyle/>
        <a:p>
          <a:endParaRPr lang="en-US"/>
        </a:p>
      </dgm:t>
    </dgm:pt>
    <dgm:pt modelId="{448D3FC0-166C-4FFD-923E-B1BD3C930EB4}" type="pres">
      <dgm:prSet presAssocID="{19A68392-8938-4A00-B73F-DD7026DD5A59}" presName="composite" presStyleCnt="0"/>
      <dgm:spPr/>
    </dgm:pt>
    <dgm:pt modelId="{87294EBE-04E6-49F1-B80A-C40A7CDB3A5F}" type="pres">
      <dgm:prSet presAssocID="{19A68392-8938-4A00-B73F-DD7026DD5A59}" presName="parTx" presStyleLbl="alignNode1" presStyleIdx="0" presStyleCnt="5">
        <dgm:presLayoutVars>
          <dgm:chMax val="0"/>
          <dgm:chPref val="0"/>
          <dgm:bulletEnabled val="1"/>
        </dgm:presLayoutVars>
      </dgm:prSet>
      <dgm:spPr/>
      <dgm:t>
        <a:bodyPr/>
        <a:lstStyle/>
        <a:p>
          <a:endParaRPr lang="en-US"/>
        </a:p>
      </dgm:t>
    </dgm:pt>
    <dgm:pt modelId="{D3D135B6-334A-4138-B196-FD375EE948E9}" type="pres">
      <dgm:prSet presAssocID="{19A68392-8938-4A00-B73F-DD7026DD5A59}" presName="desTx" presStyleLbl="alignAccFollowNode1" presStyleIdx="0" presStyleCnt="5">
        <dgm:presLayoutVars>
          <dgm:bulletEnabled val="1"/>
        </dgm:presLayoutVars>
      </dgm:prSet>
      <dgm:spPr/>
      <dgm:t>
        <a:bodyPr/>
        <a:lstStyle/>
        <a:p>
          <a:endParaRPr lang="en-US"/>
        </a:p>
      </dgm:t>
    </dgm:pt>
    <dgm:pt modelId="{4F8464AF-BA6E-4126-8A78-1403DC28518D}" type="pres">
      <dgm:prSet presAssocID="{17CA15C6-6C6A-40E6-AE84-8B4B8BE71DE5}" presName="space" presStyleCnt="0"/>
      <dgm:spPr/>
    </dgm:pt>
    <dgm:pt modelId="{A5DFD176-3DE3-4EF2-B8DE-66C0D9E65D32}" type="pres">
      <dgm:prSet presAssocID="{F715027D-CD87-41E6-9FA3-D4A708E63AAF}" presName="composite" presStyleCnt="0"/>
      <dgm:spPr/>
    </dgm:pt>
    <dgm:pt modelId="{FA871745-AA5D-4EEA-9532-B8A9C7F35832}" type="pres">
      <dgm:prSet presAssocID="{F715027D-CD87-41E6-9FA3-D4A708E63AAF}" presName="parTx" presStyleLbl="alignNode1" presStyleIdx="1" presStyleCnt="5">
        <dgm:presLayoutVars>
          <dgm:chMax val="0"/>
          <dgm:chPref val="0"/>
          <dgm:bulletEnabled val="1"/>
        </dgm:presLayoutVars>
      </dgm:prSet>
      <dgm:spPr/>
      <dgm:t>
        <a:bodyPr/>
        <a:lstStyle/>
        <a:p>
          <a:endParaRPr lang="en-US"/>
        </a:p>
      </dgm:t>
    </dgm:pt>
    <dgm:pt modelId="{223B7242-3F41-4020-B753-6B54E96D0CE2}" type="pres">
      <dgm:prSet presAssocID="{F715027D-CD87-41E6-9FA3-D4A708E63AAF}" presName="desTx" presStyleLbl="alignAccFollowNode1" presStyleIdx="1" presStyleCnt="5">
        <dgm:presLayoutVars>
          <dgm:bulletEnabled val="1"/>
        </dgm:presLayoutVars>
      </dgm:prSet>
      <dgm:spPr/>
      <dgm:t>
        <a:bodyPr/>
        <a:lstStyle/>
        <a:p>
          <a:endParaRPr lang="en-US"/>
        </a:p>
      </dgm:t>
    </dgm:pt>
    <dgm:pt modelId="{FC4C1EBA-F687-489C-946F-17579F8FF986}" type="pres">
      <dgm:prSet presAssocID="{98FFB642-39ED-4837-9E1F-19C78EAADE5B}" presName="space" presStyleCnt="0"/>
      <dgm:spPr/>
    </dgm:pt>
    <dgm:pt modelId="{3DCAB141-9638-4014-8B34-F68FCFC00592}" type="pres">
      <dgm:prSet presAssocID="{CBBCED0D-D5BF-4C2F-9AB4-37B21B84A9ED}" presName="composite" presStyleCnt="0"/>
      <dgm:spPr/>
    </dgm:pt>
    <dgm:pt modelId="{F647C444-66BD-46C8-8EA4-93151D1D4490}" type="pres">
      <dgm:prSet presAssocID="{CBBCED0D-D5BF-4C2F-9AB4-37B21B84A9ED}" presName="parTx" presStyleLbl="alignNode1" presStyleIdx="2" presStyleCnt="5">
        <dgm:presLayoutVars>
          <dgm:chMax val="0"/>
          <dgm:chPref val="0"/>
          <dgm:bulletEnabled val="1"/>
        </dgm:presLayoutVars>
      </dgm:prSet>
      <dgm:spPr/>
      <dgm:t>
        <a:bodyPr/>
        <a:lstStyle/>
        <a:p>
          <a:endParaRPr lang="en-US"/>
        </a:p>
      </dgm:t>
    </dgm:pt>
    <dgm:pt modelId="{D96108CC-D83E-45E2-B09B-C153C965BC65}" type="pres">
      <dgm:prSet presAssocID="{CBBCED0D-D5BF-4C2F-9AB4-37B21B84A9ED}" presName="desTx" presStyleLbl="alignAccFollowNode1" presStyleIdx="2" presStyleCnt="5">
        <dgm:presLayoutVars>
          <dgm:bulletEnabled val="1"/>
        </dgm:presLayoutVars>
      </dgm:prSet>
      <dgm:spPr/>
      <dgm:t>
        <a:bodyPr/>
        <a:lstStyle/>
        <a:p>
          <a:endParaRPr lang="en-US"/>
        </a:p>
      </dgm:t>
    </dgm:pt>
    <dgm:pt modelId="{68D8F209-3FEA-4889-B2A7-666CE1A53E42}" type="pres">
      <dgm:prSet presAssocID="{777503F8-FF28-49F6-81B1-48E59A0A2B49}" presName="space" presStyleCnt="0"/>
      <dgm:spPr/>
    </dgm:pt>
    <dgm:pt modelId="{13C8D9C9-0257-4B53-BFD6-20EBC8B27EDF}" type="pres">
      <dgm:prSet presAssocID="{A435BD84-DFE6-43CA-BB99-D229A04840FB}" presName="composite" presStyleCnt="0"/>
      <dgm:spPr/>
    </dgm:pt>
    <dgm:pt modelId="{C65EDE4A-101B-4F7B-930A-6AD8479E9F5F}" type="pres">
      <dgm:prSet presAssocID="{A435BD84-DFE6-43CA-BB99-D229A04840FB}" presName="parTx" presStyleLbl="alignNode1" presStyleIdx="3" presStyleCnt="5">
        <dgm:presLayoutVars>
          <dgm:chMax val="0"/>
          <dgm:chPref val="0"/>
          <dgm:bulletEnabled val="1"/>
        </dgm:presLayoutVars>
      </dgm:prSet>
      <dgm:spPr/>
      <dgm:t>
        <a:bodyPr/>
        <a:lstStyle/>
        <a:p>
          <a:endParaRPr lang="en-US"/>
        </a:p>
      </dgm:t>
    </dgm:pt>
    <dgm:pt modelId="{E162B305-E841-4A59-86F6-58DA5577F81A}" type="pres">
      <dgm:prSet presAssocID="{A435BD84-DFE6-43CA-BB99-D229A04840FB}" presName="desTx" presStyleLbl="alignAccFollowNode1" presStyleIdx="3" presStyleCnt="5">
        <dgm:presLayoutVars>
          <dgm:bulletEnabled val="1"/>
        </dgm:presLayoutVars>
      </dgm:prSet>
      <dgm:spPr/>
      <dgm:t>
        <a:bodyPr/>
        <a:lstStyle/>
        <a:p>
          <a:endParaRPr lang="en-US"/>
        </a:p>
      </dgm:t>
    </dgm:pt>
    <dgm:pt modelId="{06E1CA9D-632B-4DF4-A57E-B28D23B81851}" type="pres">
      <dgm:prSet presAssocID="{80466C66-90EC-485B-AB24-CC8DBF2EA3B1}" presName="space" presStyleCnt="0"/>
      <dgm:spPr/>
    </dgm:pt>
    <dgm:pt modelId="{929236C2-B9D0-4067-8229-DB9A135148A3}" type="pres">
      <dgm:prSet presAssocID="{5B7CF7D1-FBA4-41EB-B981-ADF61CCF9422}" presName="composite" presStyleCnt="0"/>
      <dgm:spPr/>
    </dgm:pt>
    <dgm:pt modelId="{6652FF33-4C39-4982-848B-801C42446548}" type="pres">
      <dgm:prSet presAssocID="{5B7CF7D1-FBA4-41EB-B981-ADF61CCF9422}" presName="parTx" presStyleLbl="alignNode1" presStyleIdx="4" presStyleCnt="5">
        <dgm:presLayoutVars>
          <dgm:chMax val="0"/>
          <dgm:chPref val="0"/>
          <dgm:bulletEnabled val="1"/>
        </dgm:presLayoutVars>
      </dgm:prSet>
      <dgm:spPr/>
      <dgm:t>
        <a:bodyPr/>
        <a:lstStyle/>
        <a:p>
          <a:endParaRPr lang="en-US"/>
        </a:p>
      </dgm:t>
    </dgm:pt>
    <dgm:pt modelId="{9745788B-DF96-4CD0-8905-FB914CECD681}" type="pres">
      <dgm:prSet presAssocID="{5B7CF7D1-FBA4-41EB-B981-ADF61CCF9422}" presName="desTx" presStyleLbl="alignAccFollowNode1" presStyleIdx="4" presStyleCnt="5">
        <dgm:presLayoutVars>
          <dgm:bulletEnabled val="1"/>
        </dgm:presLayoutVars>
      </dgm:prSet>
      <dgm:spPr/>
      <dgm:t>
        <a:bodyPr/>
        <a:lstStyle/>
        <a:p>
          <a:endParaRPr lang="en-US"/>
        </a:p>
      </dgm:t>
    </dgm:pt>
  </dgm:ptLst>
  <dgm:cxnLst>
    <dgm:cxn modelId="{1BD84E29-BA45-4474-BE83-70A25F96419D}" type="presOf" srcId="{B3E02662-DE01-4B59-8ED6-D947FCF2CDD5}" destId="{E162B305-E841-4A59-86F6-58DA5577F81A}" srcOrd="0" destOrd="2" presId="urn:microsoft.com/office/officeart/2005/8/layout/hList1"/>
    <dgm:cxn modelId="{DBB31B9C-60EE-4265-839D-7985061959C7}" type="presOf" srcId="{A23CB23E-4E9E-4238-B456-6F96F6CF1AA3}" destId="{223B7242-3F41-4020-B753-6B54E96D0CE2}" srcOrd="0" destOrd="0" presId="urn:microsoft.com/office/officeart/2005/8/layout/hList1"/>
    <dgm:cxn modelId="{A0115EBD-6E11-4B2B-9C1C-C0465D65C12D}" srcId="{5B7CF7D1-FBA4-41EB-B981-ADF61CCF9422}" destId="{C883B738-5F27-47F6-AA82-C059FC685A55}" srcOrd="0" destOrd="0" parTransId="{406E42DA-C088-4FDE-90D2-2F799AFD5FF8}" sibTransId="{3FE38DE0-26DD-4E4C-A73E-AD8872D5517A}"/>
    <dgm:cxn modelId="{DBCB6256-15E2-4595-9BF4-94EA0FD756ED}" srcId="{A435BD84-DFE6-43CA-BB99-D229A04840FB}" destId="{54D75364-7E06-4C2F-8EBF-DACAA1979758}" srcOrd="1" destOrd="0" parTransId="{451C7180-A27F-48C9-8553-CCE0F2F608F8}" sibTransId="{F8AEF2F3-C83C-464A-8E21-217DC550FA69}"/>
    <dgm:cxn modelId="{2948839C-6EC1-419A-BFDC-EB6E381449FE}" type="presOf" srcId="{19A68392-8938-4A00-B73F-DD7026DD5A59}" destId="{87294EBE-04E6-49F1-B80A-C40A7CDB3A5F}" srcOrd="0" destOrd="0" presId="urn:microsoft.com/office/officeart/2005/8/layout/hList1"/>
    <dgm:cxn modelId="{7D5859EE-3B80-425E-8A56-DB3CDBD92571}" type="presOf" srcId="{9B9174B1-A5FB-400A-9816-1C8E03CE5949}" destId="{9745788B-DF96-4CD0-8905-FB914CECD681}" srcOrd="0" destOrd="2" presId="urn:microsoft.com/office/officeart/2005/8/layout/hList1"/>
    <dgm:cxn modelId="{058DCA7C-7E0F-4F6F-8998-8ED6FD78AA6C}" srcId="{1EF922B9-A4FE-4E1F-8B14-B9E0E645344C}" destId="{19A68392-8938-4A00-B73F-DD7026DD5A59}" srcOrd="0" destOrd="0" parTransId="{CE0F8E0E-DDC2-4736-ADBB-87770D669767}" sibTransId="{17CA15C6-6C6A-40E6-AE84-8B4B8BE71DE5}"/>
    <dgm:cxn modelId="{E74A3C01-789D-4FA0-9131-33F052BB68C6}" srcId="{CBBCED0D-D5BF-4C2F-9AB4-37B21B84A9ED}" destId="{CF0F97D0-FBFC-4EA6-B74C-9E9BCF946ADF}" srcOrd="1" destOrd="0" parTransId="{F5F2F8D6-B4CD-48B6-A929-01DC24B30D63}" sibTransId="{E81F5418-44B6-4A2C-B69B-B9D1B6C0B234}"/>
    <dgm:cxn modelId="{BCA8C50E-BE05-4C49-AED0-04132A10E0E3}" srcId="{A435BD84-DFE6-43CA-BB99-D229A04840FB}" destId="{9D0B5E41-E595-4216-8303-90EAE8CA78F0}" srcOrd="0" destOrd="0" parTransId="{4F49C3CC-086C-45C6-9FBE-DA3C8206547C}" sibTransId="{3151B8EC-321A-4FCF-A4D7-93CD862771AC}"/>
    <dgm:cxn modelId="{C504684E-1943-4EAB-B92D-157E67BF3B5C}" srcId="{F715027D-CD87-41E6-9FA3-D4A708E63AAF}" destId="{73B7D89D-2AD4-472D-BF62-0B3A1F51C4C4}" srcOrd="1" destOrd="0" parTransId="{FC035233-CD11-48AA-A648-9A9D274A4A49}" sibTransId="{B3842962-CC9C-4B64-AC55-3C40764B7E73}"/>
    <dgm:cxn modelId="{F5AB8CDA-8750-4AF4-B0A3-0F27DFCA225E}" type="presOf" srcId="{997C678D-438E-4071-8E59-1879AD539AAF}" destId="{D3D135B6-334A-4138-B196-FD375EE948E9}" srcOrd="0" destOrd="1" presId="urn:microsoft.com/office/officeart/2005/8/layout/hList1"/>
    <dgm:cxn modelId="{3277440C-4A92-4AC7-BFAB-FFDB7400D7F6}" srcId="{A435BD84-DFE6-43CA-BB99-D229A04840FB}" destId="{B3E02662-DE01-4B59-8ED6-D947FCF2CDD5}" srcOrd="2" destOrd="0" parTransId="{65642199-752C-403B-8405-BCD0901005AE}" sibTransId="{688EBAEB-4B8D-4631-8E86-A0A940E351C4}"/>
    <dgm:cxn modelId="{B94312F1-9F8F-4C23-8AF8-B1C1C168B51A}" type="presOf" srcId="{1EF922B9-A4FE-4E1F-8B14-B9E0E645344C}" destId="{470E318D-599A-44F8-A5AC-B7C7EB84810C}" srcOrd="0" destOrd="0" presId="urn:microsoft.com/office/officeart/2005/8/layout/hList1"/>
    <dgm:cxn modelId="{495B4D56-D619-4862-AF9C-EE04FD8A9627}" srcId="{19A68392-8938-4A00-B73F-DD7026DD5A59}" destId="{0096B797-8FCA-48AE-996C-ACF9EDF70864}" srcOrd="0" destOrd="0" parTransId="{2266CEE1-50F1-42EE-B331-0990F916ADDA}" sibTransId="{83E2BCB9-1016-4FDD-9282-6CE038933F78}"/>
    <dgm:cxn modelId="{44C6F784-F2DF-4055-8F00-E7294C3E654C}" type="presOf" srcId="{A435BD84-DFE6-43CA-BB99-D229A04840FB}" destId="{C65EDE4A-101B-4F7B-930A-6AD8479E9F5F}" srcOrd="0" destOrd="0" presId="urn:microsoft.com/office/officeart/2005/8/layout/hList1"/>
    <dgm:cxn modelId="{963B3013-00F3-482C-A3D4-AD8FD5FDE77F}" srcId="{19A68392-8938-4A00-B73F-DD7026DD5A59}" destId="{C404428B-218B-4FB8-B97B-1574C1147558}" srcOrd="2" destOrd="0" parTransId="{CE590BEA-075D-4A78-9FCD-D06B61F15C16}" sibTransId="{61D4F3D6-2B32-499E-B0CA-EFBEC0C73559}"/>
    <dgm:cxn modelId="{74E4EDF5-2056-47A9-BD38-EFACED9255AB}" type="presOf" srcId="{F715027D-CD87-41E6-9FA3-D4A708E63AAF}" destId="{FA871745-AA5D-4EEA-9532-B8A9C7F35832}" srcOrd="0" destOrd="0" presId="urn:microsoft.com/office/officeart/2005/8/layout/hList1"/>
    <dgm:cxn modelId="{AF6092D2-2AE5-423B-A8B7-EFF2597292CA}" type="presOf" srcId="{112B914D-463B-4302-864C-943A95412A6C}" destId="{9745788B-DF96-4CD0-8905-FB914CECD681}" srcOrd="0" destOrd="1" presId="urn:microsoft.com/office/officeart/2005/8/layout/hList1"/>
    <dgm:cxn modelId="{AEDFF0F9-C68F-4EB1-B501-BA546F0D08FB}" srcId="{1EF922B9-A4FE-4E1F-8B14-B9E0E645344C}" destId="{A435BD84-DFE6-43CA-BB99-D229A04840FB}" srcOrd="3" destOrd="0" parTransId="{8350D119-16B0-4309-BC96-C3E5B30DCD90}" sibTransId="{80466C66-90EC-485B-AB24-CC8DBF2EA3B1}"/>
    <dgm:cxn modelId="{8B7D0FFA-1D8D-480A-BBAE-585AE453B644}" srcId="{1EF922B9-A4FE-4E1F-8B14-B9E0E645344C}" destId="{CBBCED0D-D5BF-4C2F-9AB4-37B21B84A9ED}" srcOrd="2" destOrd="0" parTransId="{057528A0-6842-4305-9692-F9A4D080B952}" sibTransId="{777503F8-FF28-49F6-81B1-48E59A0A2B49}"/>
    <dgm:cxn modelId="{D7007470-26BD-4577-9AB0-7B8E9343EAAD}" srcId="{F715027D-CD87-41E6-9FA3-D4A708E63AAF}" destId="{A23CB23E-4E9E-4238-B456-6F96F6CF1AA3}" srcOrd="0" destOrd="0" parTransId="{C7B5A5A4-47FD-495E-885A-881A8E54B47B}" sibTransId="{6A2C9600-5979-4293-936D-12F41AAD097B}"/>
    <dgm:cxn modelId="{19A02B14-7D38-4706-89CB-399E9510651F}" type="presOf" srcId="{54D75364-7E06-4C2F-8EBF-DACAA1979758}" destId="{E162B305-E841-4A59-86F6-58DA5577F81A}" srcOrd="0" destOrd="1" presId="urn:microsoft.com/office/officeart/2005/8/layout/hList1"/>
    <dgm:cxn modelId="{744C6E01-5F7D-448E-85CC-53FFAE0E6A17}" type="presOf" srcId="{C404428B-218B-4FB8-B97B-1574C1147558}" destId="{D3D135B6-334A-4138-B196-FD375EE948E9}" srcOrd="0" destOrd="2" presId="urn:microsoft.com/office/officeart/2005/8/layout/hList1"/>
    <dgm:cxn modelId="{E2CB4766-0B87-4326-8030-23FB89C5D84B}" type="presOf" srcId="{9D0B5E41-E595-4216-8303-90EAE8CA78F0}" destId="{E162B305-E841-4A59-86F6-58DA5577F81A}" srcOrd="0" destOrd="0" presId="urn:microsoft.com/office/officeart/2005/8/layout/hList1"/>
    <dgm:cxn modelId="{67C8DA49-0744-4032-BF0A-D278F0EE3B32}" type="presOf" srcId="{0096B797-8FCA-48AE-996C-ACF9EDF70864}" destId="{D3D135B6-334A-4138-B196-FD375EE948E9}" srcOrd="0" destOrd="0" presId="urn:microsoft.com/office/officeart/2005/8/layout/hList1"/>
    <dgm:cxn modelId="{55E963B1-95FC-4229-A41A-FF11512E9E79}" type="presOf" srcId="{C883B738-5F27-47F6-AA82-C059FC685A55}" destId="{9745788B-DF96-4CD0-8905-FB914CECD681}" srcOrd="0" destOrd="0" presId="urn:microsoft.com/office/officeart/2005/8/layout/hList1"/>
    <dgm:cxn modelId="{918C440F-1E47-41A0-9A51-35D03C114EBD}" type="presOf" srcId="{73B7D89D-2AD4-472D-BF62-0B3A1F51C4C4}" destId="{223B7242-3F41-4020-B753-6B54E96D0CE2}" srcOrd="0" destOrd="1" presId="urn:microsoft.com/office/officeart/2005/8/layout/hList1"/>
    <dgm:cxn modelId="{C704CB07-157D-488E-BE5B-D73DEA31FE26}" srcId="{5B7CF7D1-FBA4-41EB-B981-ADF61CCF9422}" destId="{9B9174B1-A5FB-400A-9816-1C8E03CE5949}" srcOrd="2" destOrd="0" parTransId="{7A0756BA-1B9B-4CCF-94EF-F4E38A5EF02A}" sibTransId="{29CF7F82-FBFD-400C-8F28-534242D5C40A}"/>
    <dgm:cxn modelId="{138F8911-82C4-4D21-8403-5DE7B6B6B38B}" srcId="{5B7CF7D1-FBA4-41EB-B981-ADF61CCF9422}" destId="{112B914D-463B-4302-864C-943A95412A6C}" srcOrd="1" destOrd="0" parTransId="{D4241A41-C4CB-42A5-8682-773740F6BB20}" sibTransId="{F15C4B39-E163-43AF-952E-F89847A7CF0D}"/>
    <dgm:cxn modelId="{EF92E83E-5812-42F5-960A-C5C0DED90E98}" type="presOf" srcId="{FCCCA7B4-917C-4F64-A585-231870CB98F4}" destId="{D96108CC-D83E-45E2-B09B-C153C965BC65}" srcOrd="0" destOrd="0" presId="urn:microsoft.com/office/officeart/2005/8/layout/hList1"/>
    <dgm:cxn modelId="{D5219A0C-4144-4DC2-8896-B1CA39530FB7}" srcId="{19A68392-8938-4A00-B73F-DD7026DD5A59}" destId="{997C678D-438E-4071-8E59-1879AD539AAF}" srcOrd="1" destOrd="0" parTransId="{B67B5360-AB57-4065-BE52-84BD5EC5A425}" sibTransId="{EC1B0BDC-B0FD-4467-BEF8-5FB59C59590D}"/>
    <dgm:cxn modelId="{304F6787-2033-4B9F-9F2C-FC2B669F4C00}" type="presOf" srcId="{CF0F97D0-FBFC-4EA6-B74C-9E9BCF946ADF}" destId="{D96108CC-D83E-45E2-B09B-C153C965BC65}" srcOrd="0" destOrd="1" presId="urn:microsoft.com/office/officeart/2005/8/layout/hList1"/>
    <dgm:cxn modelId="{3F19D6C1-86F2-4878-9234-D1D8FB279CFB}" srcId="{1EF922B9-A4FE-4E1F-8B14-B9E0E645344C}" destId="{5B7CF7D1-FBA4-41EB-B981-ADF61CCF9422}" srcOrd="4" destOrd="0" parTransId="{424A0F76-1EAD-437A-8B30-74A4AB028FE8}" sibTransId="{AFE61417-0D5F-46A8-A01B-0E01ECF8878F}"/>
    <dgm:cxn modelId="{0D1AF60E-3CFA-4BC6-94F8-D91C4CFE05F7}" type="presOf" srcId="{CBBCED0D-D5BF-4C2F-9AB4-37B21B84A9ED}" destId="{F647C444-66BD-46C8-8EA4-93151D1D4490}" srcOrd="0" destOrd="0" presId="urn:microsoft.com/office/officeart/2005/8/layout/hList1"/>
    <dgm:cxn modelId="{0B6B6176-0625-4D29-A4B9-BB91F0114996}" srcId="{1EF922B9-A4FE-4E1F-8B14-B9E0E645344C}" destId="{F715027D-CD87-41E6-9FA3-D4A708E63AAF}" srcOrd="1" destOrd="0" parTransId="{942DA707-2F3C-4BAF-B135-EE587F259DD9}" sibTransId="{98FFB642-39ED-4837-9E1F-19C78EAADE5B}"/>
    <dgm:cxn modelId="{83FA4950-C486-4ECC-A470-2D4596CD1D63}" type="presOf" srcId="{5B7CF7D1-FBA4-41EB-B981-ADF61CCF9422}" destId="{6652FF33-4C39-4982-848B-801C42446548}" srcOrd="0" destOrd="0" presId="urn:microsoft.com/office/officeart/2005/8/layout/hList1"/>
    <dgm:cxn modelId="{367E285D-034A-4FA3-A1C1-BA9A48964745}" srcId="{CBBCED0D-D5BF-4C2F-9AB4-37B21B84A9ED}" destId="{FCCCA7B4-917C-4F64-A585-231870CB98F4}" srcOrd="0" destOrd="0" parTransId="{6E485B92-9E27-46F5-83FB-6E72965210CB}" sibTransId="{6307E684-16D9-4C94-BCBB-6170BF79F416}"/>
    <dgm:cxn modelId="{C9973470-1F15-4933-8BC7-01A0C770B249}" type="presParOf" srcId="{470E318D-599A-44F8-A5AC-B7C7EB84810C}" destId="{448D3FC0-166C-4FFD-923E-B1BD3C930EB4}" srcOrd="0" destOrd="0" presId="urn:microsoft.com/office/officeart/2005/8/layout/hList1"/>
    <dgm:cxn modelId="{1D1DE0A3-DFB1-425A-9AF5-1486E656A3B2}" type="presParOf" srcId="{448D3FC0-166C-4FFD-923E-B1BD3C930EB4}" destId="{87294EBE-04E6-49F1-B80A-C40A7CDB3A5F}" srcOrd="0" destOrd="0" presId="urn:microsoft.com/office/officeart/2005/8/layout/hList1"/>
    <dgm:cxn modelId="{8ECB766F-5820-49C6-8D5E-5BDCF768DC4E}" type="presParOf" srcId="{448D3FC0-166C-4FFD-923E-B1BD3C930EB4}" destId="{D3D135B6-334A-4138-B196-FD375EE948E9}" srcOrd="1" destOrd="0" presId="urn:microsoft.com/office/officeart/2005/8/layout/hList1"/>
    <dgm:cxn modelId="{C5B86B71-28B5-466F-9320-3A73ED2768B8}" type="presParOf" srcId="{470E318D-599A-44F8-A5AC-B7C7EB84810C}" destId="{4F8464AF-BA6E-4126-8A78-1403DC28518D}" srcOrd="1" destOrd="0" presId="urn:microsoft.com/office/officeart/2005/8/layout/hList1"/>
    <dgm:cxn modelId="{96E131E0-786E-4617-8E91-1839168AA13F}" type="presParOf" srcId="{470E318D-599A-44F8-A5AC-B7C7EB84810C}" destId="{A5DFD176-3DE3-4EF2-B8DE-66C0D9E65D32}" srcOrd="2" destOrd="0" presId="urn:microsoft.com/office/officeart/2005/8/layout/hList1"/>
    <dgm:cxn modelId="{A2412FEF-08D0-4333-AFFB-51B69BD04016}" type="presParOf" srcId="{A5DFD176-3DE3-4EF2-B8DE-66C0D9E65D32}" destId="{FA871745-AA5D-4EEA-9532-B8A9C7F35832}" srcOrd="0" destOrd="0" presId="urn:microsoft.com/office/officeart/2005/8/layout/hList1"/>
    <dgm:cxn modelId="{E136B10C-5405-490D-A7B5-9F1197840A31}" type="presParOf" srcId="{A5DFD176-3DE3-4EF2-B8DE-66C0D9E65D32}" destId="{223B7242-3F41-4020-B753-6B54E96D0CE2}" srcOrd="1" destOrd="0" presId="urn:microsoft.com/office/officeart/2005/8/layout/hList1"/>
    <dgm:cxn modelId="{B5A61E2E-FA84-42BD-BD12-87406801FADE}" type="presParOf" srcId="{470E318D-599A-44F8-A5AC-B7C7EB84810C}" destId="{FC4C1EBA-F687-489C-946F-17579F8FF986}" srcOrd="3" destOrd="0" presId="urn:microsoft.com/office/officeart/2005/8/layout/hList1"/>
    <dgm:cxn modelId="{4FBBCBD3-3335-49EA-9C7C-34A83F0245A1}" type="presParOf" srcId="{470E318D-599A-44F8-A5AC-B7C7EB84810C}" destId="{3DCAB141-9638-4014-8B34-F68FCFC00592}" srcOrd="4" destOrd="0" presId="urn:microsoft.com/office/officeart/2005/8/layout/hList1"/>
    <dgm:cxn modelId="{E1A04E94-7728-4B3F-8153-F3C86E0F3D73}" type="presParOf" srcId="{3DCAB141-9638-4014-8B34-F68FCFC00592}" destId="{F647C444-66BD-46C8-8EA4-93151D1D4490}" srcOrd="0" destOrd="0" presId="urn:microsoft.com/office/officeart/2005/8/layout/hList1"/>
    <dgm:cxn modelId="{2F94532F-A202-42BD-90BC-2A8E689AA124}" type="presParOf" srcId="{3DCAB141-9638-4014-8B34-F68FCFC00592}" destId="{D96108CC-D83E-45E2-B09B-C153C965BC65}" srcOrd="1" destOrd="0" presId="urn:microsoft.com/office/officeart/2005/8/layout/hList1"/>
    <dgm:cxn modelId="{31337325-24DC-40D2-908C-10DDD976DDAA}" type="presParOf" srcId="{470E318D-599A-44F8-A5AC-B7C7EB84810C}" destId="{68D8F209-3FEA-4889-B2A7-666CE1A53E42}" srcOrd="5" destOrd="0" presId="urn:microsoft.com/office/officeart/2005/8/layout/hList1"/>
    <dgm:cxn modelId="{20CC3239-3084-4EEB-BA9F-7FB18C3BCB00}" type="presParOf" srcId="{470E318D-599A-44F8-A5AC-B7C7EB84810C}" destId="{13C8D9C9-0257-4B53-BFD6-20EBC8B27EDF}" srcOrd="6" destOrd="0" presId="urn:microsoft.com/office/officeart/2005/8/layout/hList1"/>
    <dgm:cxn modelId="{6E925CE6-0095-47E5-9DF0-430AE9F44A75}" type="presParOf" srcId="{13C8D9C9-0257-4B53-BFD6-20EBC8B27EDF}" destId="{C65EDE4A-101B-4F7B-930A-6AD8479E9F5F}" srcOrd="0" destOrd="0" presId="urn:microsoft.com/office/officeart/2005/8/layout/hList1"/>
    <dgm:cxn modelId="{40773817-DF57-4D38-9E80-92985CC87101}" type="presParOf" srcId="{13C8D9C9-0257-4B53-BFD6-20EBC8B27EDF}" destId="{E162B305-E841-4A59-86F6-58DA5577F81A}" srcOrd="1" destOrd="0" presId="urn:microsoft.com/office/officeart/2005/8/layout/hList1"/>
    <dgm:cxn modelId="{92A2E214-4BB5-4F18-982E-D6DC183E55B1}" type="presParOf" srcId="{470E318D-599A-44F8-A5AC-B7C7EB84810C}" destId="{06E1CA9D-632B-4DF4-A57E-B28D23B81851}" srcOrd="7" destOrd="0" presId="urn:microsoft.com/office/officeart/2005/8/layout/hList1"/>
    <dgm:cxn modelId="{921CCAB1-FA54-49D0-AB70-283A27201EB6}" type="presParOf" srcId="{470E318D-599A-44F8-A5AC-B7C7EB84810C}" destId="{929236C2-B9D0-4067-8229-DB9A135148A3}" srcOrd="8" destOrd="0" presId="urn:microsoft.com/office/officeart/2005/8/layout/hList1"/>
    <dgm:cxn modelId="{33099548-E499-434B-8C5C-930AB1FC6F5E}" type="presParOf" srcId="{929236C2-B9D0-4067-8229-DB9A135148A3}" destId="{6652FF33-4C39-4982-848B-801C42446548}" srcOrd="0" destOrd="0" presId="urn:microsoft.com/office/officeart/2005/8/layout/hList1"/>
    <dgm:cxn modelId="{65421A3D-F1D7-471B-8EB3-C61C33DDBD11}" type="presParOf" srcId="{929236C2-B9D0-4067-8229-DB9A135148A3}" destId="{9745788B-DF96-4CD0-8905-FB914CECD68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9FA6B5-DADD-4E87-A8D2-A395850701CE}"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B5CC9B5D-D0DB-4A1A-8273-01D68B7208F8}">
      <dgm:prSet custT="1"/>
      <dgm:spPr/>
      <dgm:t>
        <a:bodyPr/>
        <a:lstStyle/>
        <a:p>
          <a:pPr rtl="0"/>
          <a:r>
            <a:rPr lang="en-US" sz="2800" dirty="0" smtClean="0">
              <a:latin typeface="+mj-lt"/>
            </a:rPr>
            <a:t>Social vulnerability </a:t>
          </a:r>
          <a:endParaRPr lang="en-US" sz="2800" dirty="0">
            <a:latin typeface="+mj-lt"/>
          </a:endParaRPr>
        </a:p>
      </dgm:t>
    </dgm:pt>
    <dgm:pt modelId="{A90C5EE6-169B-4972-92D9-EA83FED18B0C}" type="parTrans" cxnId="{EAE8C208-EFCD-4D48-9E2E-5EBF804642C7}">
      <dgm:prSet/>
      <dgm:spPr/>
      <dgm:t>
        <a:bodyPr/>
        <a:lstStyle/>
        <a:p>
          <a:endParaRPr lang="en-US" sz="1800"/>
        </a:p>
      </dgm:t>
    </dgm:pt>
    <dgm:pt modelId="{D6B579B3-5B81-4583-8CD5-1D125151E07D}" type="sibTrans" cxnId="{EAE8C208-EFCD-4D48-9E2E-5EBF804642C7}">
      <dgm:prSet/>
      <dgm:spPr/>
      <dgm:t>
        <a:bodyPr/>
        <a:lstStyle/>
        <a:p>
          <a:endParaRPr lang="en-US" sz="1800"/>
        </a:p>
      </dgm:t>
    </dgm:pt>
    <dgm:pt modelId="{1A74EE20-7749-4D1D-99E1-8B49F3621C1E}">
      <dgm:prSet custT="1"/>
      <dgm:spPr/>
      <dgm:t>
        <a:bodyPr/>
        <a:lstStyle/>
        <a:p>
          <a:pPr rtl="0"/>
          <a:r>
            <a:rPr lang="en-US" sz="2000" dirty="0" smtClean="0">
              <a:latin typeface="+mj-lt"/>
            </a:rPr>
            <a:t>Socioeconomic variables</a:t>
          </a:r>
          <a:endParaRPr lang="en-US" sz="2000" dirty="0">
            <a:latin typeface="+mj-lt"/>
          </a:endParaRPr>
        </a:p>
      </dgm:t>
    </dgm:pt>
    <dgm:pt modelId="{BDCAE981-F480-49ED-B835-1E785262A5B0}" type="parTrans" cxnId="{A8AF46B6-25F3-4015-B5B8-4BA5C2238DD8}">
      <dgm:prSet/>
      <dgm:spPr/>
      <dgm:t>
        <a:bodyPr/>
        <a:lstStyle/>
        <a:p>
          <a:endParaRPr lang="en-US" sz="1800"/>
        </a:p>
      </dgm:t>
    </dgm:pt>
    <dgm:pt modelId="{FF8FEDB7-205C-46D5-A913-7C46A08A676C}" type="sibTrans" cxnId="{A8AF46B6-25F3-4015-B5B8-4BA5C2238DD8}">
      <dgm:prSet/>
      <dgm:spPr/>
      <dgm:t>
        <a:bodyPr/>
        <a:lstStyle/>
        <a:p>
          <a:endParaRPr lang="en-US" sz="1800"/>
        </a:p>
      </dgm:t>
    </dgm:pt>
    <dgm:pt modelId="{56AE919E-12B8-45D2-BE55-557F3DF99169}">
      <dgm:prSet custT="1"/>
      <dgm:spPr/>
      <dgm:t>
        <a:bodyPr/>
        <a:lstStyle/>
        <a:p>
          <a:pPr rtl="0"/>
          <a:r>
            <a:rPr lang="en-US" sz="2000" dirty="0" smtClean="0">
              <a:latin typeface="+mj-lt"/>
            </a:rPr>
            <a:t>Disability</a:t>
          </a:r>
          <a:endParaRPr lang="en-US" sz="2000" dirty="0">
            <a:latin typeface="+mj-lt"/>
          </a:endParaRPr>
        </a:p>
      </dgm:t>
    </dgm:pt>
    <dgm:pt modelId="{E60B6B77-D991-42F3-8D22-E1E2C6CB03A8}" type="parTrans" cxnId="{1B864A3A-8E35-4200-B612-652DF2D9CF7B}">
      <dgm:prSet/>
      <dgm:spPr/>
      <dgm:t>
        <a:bodyPr/>
        <a:lstStyle/>
        <a:p>
          <a:endParaRPr lang="en-US" sz="1800"/>
        </a:p>
      </dgm:t>
    </dgm:pt>
    <dgm:pt modelId="{C9092D90-3639-44F9-8081-3D46A55C6A7B}" type="sibTrans" cxnId="{1B864A3A-8E35-4200-B612-652DF2D9CF7B}">
      <dgm:prSet/>
      <dgm:spPr/>
      <dgm:t>
        <a:bodyPr/>
        <a:lstStyle/>
        <a:p>
          <a:endParaRPr lang="en-US" sz="1800"/>
        </a:p>
      </dgm:t>
    </dgm:pt>
    <dgm:pt modelId="{8F662FAE-FDA3-4C68-BEFE-E60CF71AC3E2}">
      <dgm:prSet custT="1"/>
      <dgm:spPr/>
      <dgm:t>
        <a:bodyPr/>
        <a:lstStyle/>
        <a:p>
          <a:pPr rtl="0"/>
          <a:r>
            <a:rPr lang="en-US" sz="2800" dirty="0" smtClean="0">
              <a:latin typeface="+mj-lt"/>
            </a:rPr>
            <a:t>Health</a:t>
          </a:r>
          <a:endParaRPr lang="en-US" sz="2800" dirty="0">
            <a:latin typeface="+mj-lt"/>
          </a:endParaRPr>
        </a:p>
      </dgm:t>
    </dgm:pt>
    <dgm:pt modelId="{8992AEEE-A3C3-40A6-99B3-C1CAD8684B0E}" type="parTrans" cxnId="{AF99799E-7AB2-4AFC-B875-305363D2D5A9}">
      <dgm:prSet/>
      <dgm:spPr/>
      <dgm:t>
        <a:bodyPr/>
        <a:lstStyle/>
        <a:p>
          <a:endParaRPr lang="en-US" sz="1800"/>
        </a:p>
      </dgm:t>
    </dgm:pt>
    <dgm:pt modelId="{0448454D-9A50-44C0-9D0F-74E609EE562B}" type="sibTrans" cxnId="{AF99799E-7AB2-4AFC-B875-305363D2D5A9}">
      <dgm:prSet/>
      <dgm:spPr/>
      <dgm:t>
        <a:bodyPr/>
        <a:lstStyle/>
        <a:p>
          <a:endParaRPr lang="en-US" sz="1800"/>
        </a:p>
      </dgm:t>
    </dgm:pt>
    <dgm:pt modelId="{D76C1BB7-39FE-49EB-9458-9A0A26221921}">
      <dgm:prSet custT="1"/>
      <dgm:spPr/>
      <dgm:t>
        <a:bodyPr/>
        <a:lstStyle/>
        <a:p>
          <a:pPr rtl="0"/>
          <a:r>
            <a:rPr lang="en-US" sz="2000" dirty="0" smtClean="0">
              <a:latin typeface="+mj-lt"/>
            </a:rPr>
            <a:t>Obesity</a:t>
          </a:r>
          <a:endParaRPr lang="en-US" sz="2000" dirty="0">
            <a:latin typeface="+mj-lt"/>
          </a:endParaRPr>
        </a:p>
      </dgm:t>
    </dgm:pt>
    <dgm:pt modelId="{3F95682E-420E-47E2-AD85-9B5FF7037C68}" type="parTrans" cxnId="{E19D3D69-256B-4307-8EB7-28977D887E96}">
      <dgm:prSet/>
      <dgm:spPr/>
      <dgm:t>
        <a:bodyPr/>
        <a:lstStyle/>
        <a:p>
          <a:endParaRPr lang="en-US" sz="1800"/>
        </a:p>
      </dgm:t>
    </dgm:pt>
    <dgm:pt modelId="{96A140AD-E668-4132-A855-330B62A8F0FF}" type="sibTrans" cxnId="{E19D3D69-256B-4307-8EB7-28977D887E96}">
      <dgm:prSet/>
      <dgm:spPr/>
      <dgm:t>
        <a:bodyPr/>
        <a:lstStyle/>
        <a:p>
          <a:endParaRPr lang="en-US" sz="1800"/>
        </a:p>
      </dgm:t>
    </dgm:pt>
    <dgm:pt modelId="{E7BA9390-9241-4A54-A8F8-F81AD4DAB58A}">
      <dgm:prSet custT="1"/>
      <dgm:spPr/>
      <dgm:t>
        <a:bodyPr/>
        <a:lstStyle/>
        <a:p>
          <a:pPr rtl="0"/>
          <a:r>
            <a:rPr lang="en-US" sz="2800" dirty="0" smtClean="0">
              <a:latin typeface="+mj-lt"/>
            </a:rPr>
            <a:t>Healthcare access</a:t>
          </a:r>
          <a:endParaRPr lang="en-US" sz="2800" dirty="0">
            <a:latin typeface="+mj-lt"/>
          </a:endParaRPr>
        </a:p>
      </dgm:t>
    </dgm:pt>
    <dgm:pt modelId="{44B985B2-9F0B-4A81-8C5A-E0FDE4EE298F}" type="parTrans" cxnId="{0FF7278F-0955-4682-B01D-BF5D2A58635F}">
      <dgm:prSet/>
      <dgm:spPr/>
      <dgm:t>
        <a:bodyPr/>
        <a:lstStyle/>
        <a:p>
          <a:endParaRPr lang="en-US" sz="1800"/>
        </a:p>
      </dgm:t>
    </dgm:pt>
    <dgm:pt modelId="{0028B65E-35FE-45C1-920E-FE3DCB5951A0}" type="sibTrans" cxnId="{0FF7278F-0955-4682-B01D-BF5D2A58635F}">
      <dgm:prSet/>
      <dgm:spPr/>
      <dgm:t>
        <a:bodyPr/>
        <a:lstStyle/>
        <a:p>
          <a:endParaRPr lang="en-US" sz="1800"/>
        </a:p>
      </dgm:t>
    </dgm:pt>
    <dgm:pt modelId="{FCA76F0A-39B4-4034-A07E-5372FD48DDD3}">
      <dgm:prSet custT="1"/>
      <dgm:spPr/>
      <dgm:t>
        <a:bodyPr/>
        <a:lstStyle/>
        <a:p>
          <a:pPr rtl="0"/>
          <a:r>
            <a:rPr lang="en-US" sz="2800" dirty="0" smtClean="0">
              <a:latin typeface="+mj-lt"/>
            </a:rPr>
            <a:t>COVID-19 related behaviors</a:t>
          </a:r>
        </a:p>
      </dgm:t>
    </dgm:pt>
    <dgm:pt modelId="{D0BD6A35-CA6E-4088-BB92-F94470472D91}" type="parTrans" cxnId="{CE59A893-A152-4DE9-8E00-84F419F0396A}">
      <dgm:prSet/>
      <dgm:spPr/>
      <dgm:t>
        <a:bodyPr/>
        <a:lstStyle/>
        <a:p>
          <a:endParaRPr lang="en-US" sz="1800"/>
        </a:p>
      </dgm:t>
    </dgm:pt>
    <dgm:pt modelId="{E41340AF-A42D-4AB1-A50D-06FE8EFDF568}" type="sibTrans" cxnId="{CE59A893-A152-4DE9-8E00-84F419F0396A}">
      <dgm:prSet/>
      <dgm:spPr/>
      <dgm:t>
        <a:bodyPr/>
        <a:lstStyle/>
        <a:p>
          <a:endParaRPr lang="en-US" sz="1800"/>
        </a:p>
      </dgm:t>
    </dgm:pt>
    <dgm:pt modelId="{EA5A9E0C-55DC-48C1-8489-B6A9F899BE24}">
      <dgm:prSet custT="1"/>
      <dgm:spPr/>
      <dgm:t>
        <a:bodyPr/>
        <a:lstStyle/>
        <a:p>
          <a:pPr rtl="0"/>
          <a:r>
            <a:rPr lang="en-US" sz="2000" dirty="0" smtClean="0">
              <a:latin typeface="+mj-lt"/>
            </a:rPr>
            <a:t>ICU beds per 100,000 residents</a:t>
          </a:r>
          <a:endParaRPr lang="en-US" sz="2000" dirty="0">
            <a:latin typeface="+mj-lt"/>
          </a:endParaRPr>
        </a:p>
      </dgm:t>
    </dgm:pt>
    <dgm:pt modelId="{8BAADD1E-1589-45C0-91D2-B46F0D976979}" type="parTrans" cxnId="{F003C872-D7BC-44BB-8424-3539676D78B2}">
      <dgm:prSet/>
      <dgm:spPr/>
      <dgm:t>
        <a:bodyPr/>
        <a:lstStyle/>
        <a:p>
          <a:endParaRPr lang="en-US" sz="1800"/>
        </a:p>
      </dgm:t>
    </dgm:pt>
    <dgm:pt modelId="{09115D11-2171-44F2-AD3C-C1DA34F77173}" type="sibTrans" cxnId="{F003C872-D7BC-44BB-8424-3539676D78B2}">
      <dgm:prSet/>
      <dgm:spPr/>
      <dgm:t>
        <a:bodyPr/>
        <a:lstStyle/>
        <a:p>
          <a:endParaRPr lang="en-US" sz="1800"/>
        </a:p>
      </dgm:t>
    </dgm:pt>
    <dgm:pt modelId="{47AFFAF1-3D30-4478-98C0-2EF8FE0A4920}">
      <dgm:prSet custT="1"/>
      <dgm:spPr/>
      <dgm:t>
        <a:bodyPr/>
        <a:lstStyle/>
        <a:p>
          <a:pPr rtl="0"/>
          <a:r>
            <a:rPr lang="en-US" sz="2000" dirty="0" smtClean="0">
              <a:latin typeface="+mj-lt"/>
            </a:rPr>
            <a:t>Distance to testing sites</a:t>
          </a:r>
          <a:endParaRPr lang="en-US" sz="2000" dirty="0">
            <a:latin typeface="+mj-lt"/>
          </a:endParaRPr>
        </a:p>
      </dgm:t>
    </dgm:pt>
    <dgm:pt modelId="{6F27E5A6-23DA-4B78-9A18-32B4D1A60A6E}" type="parTrans" cxnId="{370AC3E7-53A0-46EE-828A-0810FC67B927}">
      <dgm:prSet/>
      <dgm:spPr/>
      <dgm:t>
        <a:bodyPr/>
        <a:lstStyle/>
        <a:p>
          <a:endParaRPr lang="en-US" sz="1800"/>
        </a:p>
      </dgm:t>
    </dgm:pt>
    <dgm:pt modelId="{65D22BBE-454E-4B1C-A10D-D6D8E4F3BC24}" type="sibTrans" cxnId="{370AC3E7-53A0-46EE-828A-0810FC67B927}">
      <dgm:prSet/>
      <dgm:spPr/>
      <dgm:t>
        <a:bodyPr/>
        <a:lstStyle/>
        <a:p>
          <a:endParaRPr lang="en-US" sz="1800"/>
        </a:p>
      </dgm:t>
    </dgm:pt>
    <dgm:pt modelId="{D13CF2D9-72F9-457A-BEDE-E3A1AB83F03E}">
      <dgm:prSet custT="1"/>
      <dgm:spPr/>
      <dgm:t>
        <a:bodyPr/>
        <a:lstStyle/>
        <a:p>
          <a:pPr rtl="0"/>
          <a:r>
            <a:rPr lang="en-US" sz="2000" dirty="0" smtClean="0">
              <a:latin typeface="+mj-lt"/>
            </a:rPr>
            <a:t>Self-reported poor health</a:t>
          </a:r>
          <a:endParaRPr lang="en-US" sz="2000" dirty="0">
            <a:latin typeface="+mj-lt"/>
          </a:endParaRPr>
        </a:p>
      </dgm:t>
    </dgm:pt>
    <dgm:pt modelId="{E1056091-0654-4ACC-9505-42FB51D985B9}" type="parTrans" cxnId="{4A8CCA11-F0FB-4E43-97FF-5C4134B960C7}">
      <dgm:prSet/>
      <dgm:spPr/>
      <dgm:t>
        <a:bodyPr/>
        <a:lstStyle/>
        <a:p>
          <a:endParaRPr lang="en-US" sz="1800"/>
        </a:p>
      </dgm:t>
    </dgm:pt>
    <dgm:pt modelId="{3BB9F2E2-9CF8-4506-B278-FDD2BDD75001}" type="sibTrans" cxnId="{4A8CCA11-F0FB-4E43-97FF-5C4134B960C7}">
      <dgm:prSet/>
      <dgm:spPr/>
      <dgm:t>
        <a:bodyPr/>
        <a:lstStyle/>
        <a:p>
          <a:endParaRPr lang="en-US" sz="1800"/>
        </a:p>
      </dgm:t>
    </dgm:pt>
    <dgm:pt modelId="{37E93527-3001-491B-8319-708AE56A39D3}">
      <dgm:prSet custT="1"/>
      <dgm:spPr/>
      <dgm:t>
        <a:bodyPr/>
        <a:lstStyle/>
        <a:p>
          <a:pPr rtl="0"/>
          <a:r>
            <a:rPr lang="en-US" sz="2000" dirty="0" smtClean="0">
              <a:latin typeface="+mj-lt"/>
            </a:rPr>
            <a:t>Change in visits to retail and recreation sites</a:t>
          </a:r>
        </a:p>
      </dgm:t>
    </dgm:pt>
    <dgm:pt modelId="{105B98F1-456E-42A4-AAD1-1BA8341A8D0D}" type="parTrans" cxnId="{45B750C0-7946-4DF6-971C-C80B1825F6FE}">
      <dgm:prSet/>
      <dgm:spPr/>
      <dgm:t>
        <a:bodyPr/>
        <a:lstStyle/>
        <a:p>
          <a:endParaRPr lang="en-US" sz="1800"/>
        </a:p>
      </dgm:t>
    </dgm:pt>
    <dgm:pt modelId="{0F6C2EBD-3139-4ECC-9394-84D22E24DBC9}" type="sibTrans" cxnId="{45B750C0-7946-4DF6-971C-C80B1825F6FE}">
      <dgm:prSet/>
      <dgm:spPr/>
      <dgm:t>
        <a:bodyPr/>
        <a:lstStyle/>
        <a:p>
          <a:endParaRPr lang="en-US" sz="1800"/>
        </a:p>
      </dgm:t>
    </dgm:pt>
    <dgm:pt modelId="{82E0445B-9B97-4CCD-AE4F-82916774B39F}">
      <dgm:prSet custT="1"/>
      <dgm:spPr/>
      <dgm:t>
        <a:bodyPr/>
        <a:lstStyle/>
        <a:p>
          <a:pPr rtl="0"/>
          <a:r>
            <a:rPr lang="en-US" sz="2000" dirty="0" smtClean="0">
              <a:latin typeface="+mj-lt"/>
            </a:rPr>
            <a:t>Proportion of people who stayed at home</a:t>
          </a:r>
        </a:p>
      </dgm:t>
    </dgm:pt>
    <dgm:pt modelId="{E0F397C7-723D-49C4-BBFC-7F04AC58BE88}" type="parTrans" cxnId="{FF0AA534-A5E9-4881-8E4B-790CC6649AA0}">
      <dgm:prSet/>
      <dgm:spPr/>
      <dgm:t>
        <a:bodyPr/>
        <a:lstStyle/>
        <a:p>
          <a:endParaRPr lang="en-US" sz="1800"/>
        </a:p>
      </dgm:t>
    </dgm:pt>
    <dgm:pt modelId="{7679F9F9-C6B6-4A55-9248-A1AFD1278F72}" type="sibTrans" cxnId="{FF0AA534-A5E9-4881-8E4B-790CC6649AA0}">
      <dgm:prSet/>
      <dgm:spPr/>
      <dgm:t>
        <a:bodyPr/>
        <a:lstStyle/>
        <a:p>
          <a:endParaRPr lang="en-US" sz="1800"/>
        </a:p>
      </dgm:t>
    </dgm:pt>
    <dgm:pt modelId="{2156D610-3F01-47D1-BEA3-7122F7BE6AE4}" type="pres">
      <dgm:prSet presAssocID="{B69FA6B5-DADD-4E87-A8D2-A395850701CE}" presName="Name0" presStyleCnt="0">
        <dgm:presLayoutVars>
          <dgm:dir/>
          <dgm:animLvl val="lvl"/>
          <dgm:resizeHandles val="exact"/>
        </dgm:presLayoutVars>
      </dgm:prSet>
      <dgm:spPr/>
      <dgm:t>
        <a:bodyPr/>
        <a:lstStyle/>
        <a:p>
          <a:endParaRPr lang="en-US"/>
        </a:p>
      </dgm:t>
    </dgm:pt>
    <dgm:pt modelId="{7A5AC9E5-21A5-4D00-B13F-09D9DE4F6CA0}" type="pres">
      <dgm:prSet presAssocID="{B5CC9B5D-D0DB-4A1A-8273-01D68B7208F8}" presName="linNode" presStyleCnt="0"/>
      <dgm:spPr/>
    </dgm:pt>
    <dgm:pt modelId="{DA1F97E6-4D32-45DB-88DF-1E818B40795A}" type="pres">
      <dgm:prSet presAssocID="{B5CC9B5D-D0DB-4A1A-8273-01D68B7208F8}" presName="parentText" presStyleLbl="node1" presStyleIdx="0" presStyleCnt="4">
        <dgm:presLayoutVars>
          <dgm:chMax val="1"/>
          <dgm:bulletEnabled val="1"/>
        </dgm:presLayoutVars>
      </dgm:prSet>
      <dgm:spPr/>
      <dgm:t>
        <a:bodyPr/>
        <a:lstStyle/>
        <a:p>
          <a:endParaRPr lang="en-US"/>
        </a:p>
      </dgm:t>
    </dgm:pt>
    <dgm:pt modelId="{E42A2F3C-C6B6-4468-B219-35AFE6945369}" type="pres">
      <dgm:prSet presAssocID="{B5CC9B5D-D0DB-4A1A-8273-01D68B7208F8}" presName="descendantText" presStyleLbl="alignAccFollowNode1" presStyleIdx="0" presStyleCnt="4">
        <dgm:presLayoutVars>
          <dgm:bulletEnabled val="1"/>
        </dgm:presLayoutVars>
      </dgm:prSet>
      <dgm:spPr/>
      <dgm:t>
        <a:bodyPr/>
        <a:lstStyle/>
        <a:p>
          <a:endParaRPr lang="en-US"/>
        </a:p>
      </dgm:t>
    </dgm:pt>
    <dgm:pt modelId="{6222BF35-A226-440B-998E-092C25975208}" type="pres">
      <dgm:prSet presAssocID="{D6B579B3-5B81-4583-8CD5-1D125151E07D}" presName="sp" presStyleCnt="0"/>
      <dgm:spPr/>
    </dgm:pt>
    <dgm:pt modelId="{50372BCA-79E5-4AD4-A051-219585759A69}" type="pres">
      <dgm:prSet presAssocID="{8F662FAE-FDA3-4C68-BEFE-E60CF71AC3E2}" presName="linNode" presStyleCnt="0"/>
      <dgm:spPr/>
    </dgm:pt>
    <dgm:pt modelId="{7DDBC632-4E32-42FE-A0B7-C803DF7FAFD4}" type="pres">
      <dgm:prSet presAssocID="{8F662FAE-FDA3-4C68-BEFE-E60CF71AC3E2}" presName="parentText" presStyleLbl="node1" presStyleIdx="1" presStyleCnt="4">
        <dgm:presLayoutVars>
          <dgm:chMax val="1"/>
          <dgm:bulletEnabled val="1"/>
        </dgm:presLayoutVars>
      </dgm:prSet>
      <dgm:spPr/>
      <dgm:t>
        <a:bodyPr/>
        <a:lstStyle/>
        <a:p>
          <a:endParaRPr lang="en-US"/>
        </a:p>
      </dgm:t>
    </dgm:pt>
    <dgm:pt modelId="{869424AB-B1AB-4091-B6D5-4C87F56A77A8}" type="pres">
      <dgm:prSet presAssocID="{8F662FAE-FDA3-4C68-BEFE-E60CF71AC3E2}" presName="descendantText" presStyleLbl="alignAccFollowNode1" presStyleIdx="1" presStyleCnt="4">
        <dgm:presLayoutVars>
          <dgm:bulletEnabled val="1"/>
        </dgm:presLayoutVars>
      </dgm:prSet>
      <dgm:spPr/>
      <dgm:t>
        <a:bodyPr/>
        <a:lstStyle/>
        <a:p>
          <a:endParaRPr lang="en-US"/>
        </a:p>
      </dgm:t>
    </dgm:pt>
    <dgm:pt modelId="{2EAE054D-3FC7-468B-AAD8-627915FD037C}" type="pres">
      <dgm:prSet presAssocID="{0448454D-9A50-44C0-9D0F-74E609EE562B}" presName="sp" presStyleCnt="0"/>
      <dgm:spPr/>
    </dgm:pt>
    <dgm:pt modelId="{78BBC6BA-2D74-4711-81C0-A6167BEB1AF3}" type="pres">
      <dgm:prSet presAssocID="{E7BA9390-9241-4A54-A8F8-F81AD4DAB58A}" presName="linNode" presStyleCnt="0"/>
      <dgm:spPr/>
    </dgm:pt>
    <dgm:pt modelId="{1DD4DF79-7A48-418D-B6FD-E54ADF0051ED}" type="pres">
      <dgm:prSet presAssocID="{E7BA9390-9241-4A54-A8F8-F81AD4DAB58A}" presName="parentText" presStyleLbl="node1" presStyleIdx="2" presStyleCnt="4">
        <dgm:presLayoutVars>
          <dgm:chMax val="1"/>
          <dgm:bulletEnabled val="1"/>
        </dgm:presLayoutVars>
      </dgm:prSet>
      <dgm:spPr/>
      <dgm:t>
        <a:bodyPr/>
        <a:lstStyle/>
        <a:p>
          <a:endParaRPr lang="en-US"/>
        </a:p>
      </dgm:t>
    </dgm:pt>
    <dgm:pt modelId="{B5876069-2F50-4493-8CE7-63B5DDD01EB1}" type="pres">
      <dgm:prSet presAssocID="{E7BA9390-9241-4A54-A8F8-F81AD4DAB58A}" presName="descendantText" presStyleLbl="alignAccFollowNode1" presStyleIdx="2" presStyleCnt="4">
        <dgm:presLayoutVars>
          <dgm:bulletEnabled val="1"/>
        </dgm:presLayoutVars>
      </dgm:prSet>
      <dgm:spPr/>
      <dgm:t>
        <a:bodyPr/>
        <a:lstStyle/>
        <a:p>
          <a:endParaRPr lang="en-US"/>
        </a:p>
      </dgm:t>
    </dgm:pt>
    <dgm:pt modelId="{6198D9C1-D423-4944-A560-CE1580A157E3}" type="pres">
      <dgm:prSet presAssocID="{0028B65E-35FE-45C1-920E-FE3DCB5951A0}" presName="sp" presStyleCnt="0"/>
      <dgm:spPr/>
    </dgm:pt>
    <dgm:pt modelId="{2185F50C-9286-47C6-A850-563DEAF2B4C5}" type="pres">
      <dgm:prSet presAssocID="{FCA76F0A-39B4-4034-A07E-5372FD48DDD3}" presName="linNode" presStyleCnt="0"/>
      <dgm:spPr/>
    </dgm:pt>
    <dgm:pt modelId="{32AF77B6-6DD0-49A3-B046-18A4084D8A97}" type="pres">
      <dgm:prSet presAssocID="{FCA76F0A-39B4-4034-A07E-5372FD48DDD3}" presName="parentText" presStyleLbl="node1" presStyleIdx="3" presStyleCnt="4">
        <dgm:presLayoutVars>
          <dgm:chMax val="1"/>
          <dgm:bulletEnabled val="1"/>
        </dgm:presLayoutVars>
      </dgm:prSet>
      <dgm:spPr/>
      <dgm:t>
        <a:bodyPr/>
        <a:lstStyle/>
        <a:p>
          <a:endParaRPr lang="en-US"/>
        </a:p>
      </dgm:t>
    </dgm:pt>
    <dgm:pt modelId="{B16F9DC2-34A8-491A-B817-61F71FBD1765}" type="pres">
      <dgm:prSet presAssocID="{FCA76F0A-39B4-4034-A07E-5372FD48DDD3}" presName="descendantText" presStyleLbl="alignAccFollowNode1" presStyleIdx="3" presStyleCnt="4">
        <dgm:presLayoutVars>
          <dgm:bulletEnabled val="1"/>
        </dgm:presLayoutVars>
      </dgm:prSet>
      <dgm:spPr/>
      <dgm:t>
        <a:bodyPr/>
        <a:lstStyle/>
        <a:p>
          <a:endParaRPr lang="en-US"/>
        </a:p>
      </dgm:t>
    </dgm:pt>
  </dgm:ptLst>
  <dgm:cxnLst>
    <dgm:cxn modelId="{370AC3E7-53A0-46EE-828A-0810FC67B927}" srcId="{E7BA9390-9241-4A54-A8F8-F81AD4DAB58A}" destId="{47AFFAF1-3D30-4478-98C0-2EF8FE0A4920}" srcOrd="1" destOrd="0" parTransId="{6F27E5A6-23DA-4B78-9A18-32B4D1A60A6E}" sibTransId="{65D22BBE-454E-4B1C-A10D-D6D8E4F3BC24}"/>
    <dgm:cxn modelId="{A8AF46B6-25F3-4015-B5B8-4BA5C2238DD8}" srcId="{B5CC9B5D-D0DB-4A1A-8273-01D68B7208F8}" destId="{1A74EE20-7749-4D1D-99E1-8B49F3621C1E}" srcOrd="0" destOrd="0" parTransId="{BDCAE981-F480-49ED-B835-1E785262A5B0}" sibTransId="{FF8FEDB7-205C-46D5-A913-7C46A08A676C}"/>
    <dgm:cxn modelId="{FF0AA534-A5E9-4881-8E4B-790CC6649AA0}" srcId="{FCA76F0A-39B4-4034-A07E-5372FD48DDD3}" destId="{82E0445B-9B97-4CCD-AE4F-82916774B39F}" srcOrd="1" destOrd="0" parTransId="{E0F397C7-723D-49C4-BBFC-7F04AC58BE88}" sibTransId="{7679F9F9-C6B6-4A55-9248-A1AFD1278F72}"/>
    <dgm:cxn modelId="{EAE8C208-EFCD-4D48-9E2E-5EBF804642C7}" srcId="{B69FA6B5-DADD-4E87-A8D2-A395850701CE}" destId="{B5CC9B5D-D0DB-4A1A-8273-01D68B7208F8}" srcOrd="0" destOrd="0" parTransId="{A90C5EE6-169B-4972-92D9-EA83FED18B0C}" sibTransId="{D6B579B3-5B81-4583-8CD5-1D125151E07D}"/>
    <dgm:cxn modelId="{09DA4EB7-7450-4449-8534-A80B48909D86}" type="presOf" srcId="{82E0445B-9B97-4CCD-AE4F-82916774B39F}" destId="{B16F9DC2-34A8-491A-B817-61F71FBD1765}" srcOrd="0" destOrd="1" presId="urn:microsoft.com/office/officeart/2005/8/layout/vList5"/>
    <dgm:cxn modelId="{4A8CCA11-F0FB-4E43-97FF-5C4134B960C7}" srcId="{8F662FAE-FDA3-4C68-BEFE-E60CF71AC3E2}" destId="{D13CF2D9-72F9-457A-BEDE-E3A1AB83F03E}" srcOrd="1" destOrd="0" parTransId="{E1056091-0654-4ACC-9505-42FB51D985B9}" sibTransId="{3BB9F2E2-9CF8-4506-B278-FDD2BDD75001}"/>
    <dgm:cxn modelId="{1B864A3A-8E35-4200-B612-652DF2D9CF7B}" srcId="{B5CC9B5D-D0DB-4A1A-8273-01D68B7208F8}" destId="{56AE919E-12B8-45D2-BE55-557F3DF99169}" srcOrd="1" destOrd="0" parTransId="{E60B6B77-D991-42F3-8D22-E1E2C6CB03A8}" sibTransId="{C9092D90-3639-44F9-8081-3D46A55C6A7B}"/>
    <dgm:cxn modelId="{E19D3D69-256B-4307-8EB7-28977D887E96}" srcId="{8F662FAE-FDA3-4C68-BEFE-E60CF71AC3E2}" destId="{D76C1BB7-39FE-49EB-9458-9A0A26221921}" srcOrd="0" destOrd="0" parTransId="{3F95682E-420E-47E2-AD85-9B5FF7037C68}" sibTransId="{96A140AD-E668-4132-A855-330B62A8F0FF}"/>
    <dgm:cxn modelId="{BE3E509F-EFDF-4951-AAAE-4EF9B99C89DE}" type="presOf" srcId="{D13CF2D9-72F9-457A-BEDE-E3A1AB83F03E}" destId="{869424AB-B1AB-4091-B6D5-4C87F56A77A8}" srcOrd="0" destOrd="1" presId="urn:microsoft.com/office/officeart/2005/8/layout/vList5"/>
    <dgm:cxn modelId="{56E0602E-6042-40B5-9BDC-5FD2DAA5F8BD}" type="presOf" srcId="{D76C1BB7-39FE-49EB-9458-9A0A26221921}" destId="{869424AB-B1AB-4091-B6D5-4C87F56A77A8}" srcOrd="0" destOrd="0" presId="urn:microsoft.com/office/officeart/2005/8/layout/vList5"/>
    <dgm:cxn modelId="{D644F998-D4D7-4E2F-A418-499870C21224}" type="presOf" srcId="{FCA76F0A-39B4-4034-A07E-5372FD48DDD3}" destId="{32AF77B6-6DD0-49A3-B046-18A4084D8A97}" srcOrd="0" destOrd="0" presId="urn:microsoft.com/office/officeart/2005/8/layout/vList5"/>
    <dgm:cxn modelId="{B6EC60D0-D1DE-4B24-8EC5-D3D78A2ABEA3}" type="presOf" srcId="{56AE919E-12B8-45D2-BE55-557F3DF99169}" destId="{E42A2F3C-C6B6-4468-B219-35AFE6945369}" srcOrd="0" destOrd="1" presId="urn:microsoft.com/office/officeart/2005/8/layout/vList5"/>
    <dgm:cxn modelId="{0ABD0581-65E5-4FE2-9205-897CB8A36427}" type="presOf" srcId="{1A74EE20-7749-4D1D-99E1-8B49F3621C1E}" destId="{E42A2F3C-C6B6-4468-B219-35AFE6945369}" srcOrd="0" destOrd="0" presId="urn:microsoft.com/office/officeart/2005/8/layout/vList5"/>
    <dgm:cxn modelId="{F8A9BE79-A3F8-43AE-8B59-1223C0412434}" type="presOf" srcId="{37E93527-3001-491B-8319-708AE56A39D3}" destId="{B16F9DC2-34A8-491A-B817-61F71FBD1765}" srcOrd="0" destOrd="0" presId="urn:microsoft.com/office/officeart/2005/8/layout/vList5"/>
    <dgm:cxn modelId="{CE59A893-A152-4DE9-8E00-84F419F0396A}" srcId="{B69FA6B5-DADD-4E87-A8D2-A395850701CE}" destId="{FCA76F0A-39B4-4034-A07E-5372FD48DDD3}" srcOrd="3" destOrd="0" parTransId="{D0BD6A35-CA6E-4088-BB92-F94470472D91}" sibTransId="{E41340AF-A42D-4AB1-A50D-06FE8EFDF568}"/>
    <dgm:cxn modelId="{63BDD2B3-3EEE-468A-804D-E3CC0CBE47F0}" type="presOf" srcId="{B69FA6B5-DADD-4E87-A8D2-A395850701CE}" destId="{2156D610-3F01-47D1-BEA3-7122F7BE6AE4}" srcOrd="0" destOrd="0" presId="urn:microsoft.com/office/officeart/2005/8/layout/vList5"/>
    <dgm:cxn modelId="{D619EBD8-0148-46C5-A843-0AF9F51FA3AB}" type="presOf" srcId="{B5CC9B5D-D0DB-4A1A-8273-01D68B7208F8}" destId="{DA1F97E6-4D32-45DB-88DF-1E818B40795A}" srcOrd="0" destOrd="0" presId="urn:microsoft.com/office/officeart/2005/8/layout/vList5"/>
    <dgm:cxn modelId="{13417F01-B535-4A12-B05D-96A9F86F06F9}" type="presOf" srcId="{8F662FAE-FDA3-4C68-BEFE-E60CF71AC3E2}" destId="{7DDBC632-4E32-42FE-A0B7-C803DF7FAFD4}" srcOrd="0" destOrd="0" presId="urn:microsoft.com/office/officeart/2005/8/layout/vList5"/>
    <dgm:cxn modelId="{0FF7278F-0955-4682-B01D-BF5D2A58635F}" srcId="{B69FA6B5-DADD-4E87-A8D2-A395850701CE}" destId="{E7BA9390-9241-4A54-A8F8-F81AD4DAB58A}" srcOrd="2" destOrd="0" parTransId="{44B985B2-9F0B-4A81-8C5A-E0FDE4EE298F}" sibTransId="{0028B65E-35FE-45C1-920E-FE3DCB5951A0}"/>
    <dgm:cxn modelId="{0E2D67D4-EA41-49E0-9775-66F8A1395D49}" type="presOf" srcId="{E7BA9390-9241-4A54-A8F8-F81AD4DAB58A}" destId="{1DD4DF79-7A48-418D-B6FD-E54ADF0051ED}" srcOrd="0" destOrd="0" presId="urn:microsoft.com/office/officeart/2005/8/layout/vList5"/>
    <dgm:cxn modelId="{AF99799E-7AB2-4AFC-B875-305363D2D5A9}" srcId="{B69FA6B5-DADD-4E87-A8D2-A395850701CE}" destId="{8F662FAE-FDA3-4C68-BEFE-E60CF71AC3E2}" srcOrd="1" destOrd="0" parTransId="{8992AEEE-A3C3-40A6-99B3-C1CAD8684B0E}" sibTransId="{0448454D-9A50-44C0-9D0F-74E609EE562B}"/>
    <dgm:cxn modelId="{7CE4AB71-EF36-4932-A075-00215DCC5154}" type="presOf" srcId="{EA5A9E0C-55DC-48C1-8489-B6A9F899BE24}" destId="{B5876069-2F50-4493-8CE7-63B5DDD01EB1}" srcOrd="0" destOrd="0" presId="urn:microsoft.com/office/officeart/2005/8/layout/vList5"/>
    <dgm:cxn modelId="{086979B3-40FD-4735-978F-C434483A9A23}" type="presOf" srcId="{47AFFAF1-3D30-4478-98C0-2EF8FE0A4920}" destId="{B5876069-2F50-4493-8CE7-63B5DDD01EB1}" srcOrd="0" destOrd="1" presId="urn:microsoft.com/office/officeart/2005/8/layout/vList5"/>
    <dgm:cxn modelId="{45B750C0-7946-4DF6-971C-C80B1825F6FE}" srcId="{FCA76F0A-39B4-4034-A07E-5372FD48DDD3}" destId="{37E93527-3001-491B-8319-708AE56A39D3}" srcOrd="0" destOrd="0" parTransId="{105B98F1-456E-42A4-AAD1-1BA8341A8D0D}" sibTransId="{0F6C2EBD-3139-4ECC-9394-84D22E24DBC9}"/>
    <dgm:cxn modelId="{F003C872-D7BC-44BB-8424-3539676D78B2}" srcId="{E7BA9390-9241-4A54-A8F8-F81AD4DAB58A}" destId="{EA5A9E0C-55DC-48C1-8489-B6A9F899BE24}" srcOrd="0" destOrd="0" parTransId="{8BAADD1E-1589-45C0-91D2-B46F0D976979}" sibTransId="{09115D11-2171-44F2-AD3C-C1DA34F77173}"/>
    <dgm:cxn modelId="{BBF7B332-4557-45F1-ABD1-9075004FB35D}" type="presParOf" srcId="{2156D610-3F01-47D1-BEA3-7122F7BE6AE4}" destId="{7A5AC9E5-21A5-4D00-B13F-09D9DE4F6CA0}" srcOrd="0" destOrd="0" presId="urn:microsoft.com/office/officeart/2005/8/layout/vList5"/>
    <dgm:cxn modelId="{3FF7CCA1-6700-43D2-A649-2C0EF58EDF78}" type="presParOf" srcId="{7A5AC9E5-21A5-4D00-B13F-09D9DE4F6CA0}" destId="{DA1F97E6-4D32-45DB-88DF-1E818B40795A}" srcOrd="0" destOrd="0" presId="urn:microsoft.com/office/officeart/2005/8/layout/vList5"/>
    <dgm:cxn modelId="{D2A4CD96-C67F-4B0E-9413-D1F51355D583}" type="presParOf" srcId="{7A5AC9E5-21A5-4D00-B13F-09D9DE4F6CA0}" destId="{E42A2F3C-C6B6-4468-B219-35AFE6945369}" srcOrd="1" destOrd="0" presId="urn:microsoft.com/office/officeart/2005/8/layout/vList5"/>
    <dgm:cxn modelId="{653833B9-1E47-4288-B945-5A84AFDAF282}" type="presParOf" srcId="{2156D610-3F01-47D1-BEA3-7122F7BE6AE4}" destId="{6222BF35-A226-440B-998E-092C25975208}" srcOrd="1" destOrd="0" presId="urn:microsoft.com/office/officeart/2005/8/layout/vList5"/>
    <dgm:cxn modelId="{8F6CB84C-1890-485A-B2C3-C85D5F3C807E}" type="presParOf" srcId="{2156D610-3F01-47D1-BEA3-7122F7BE6AE4}" destId="{50372BCA-79E5-4AD4-A051-219585759A69}" srcOrd="2" destOrd="0" presId="urn:microsoft.com/office/officeart/2005/8/layout/vList5"/>
    <dgm:cxn modelId="{FD9DEDB5-BF80-456A-BD11-61813CC10CC8}" type="presParOf" srcId="{50372BCA-79E5-4AD4-A051-219585759A69}" destId="{7DDBC632-4E32-42FE-A0B7-C803DF7FAFD4}" srcOrd="0" destOrd="0" presId="urn:microsoft.com/office/officeart/2005/8/layout/vList5"/>
    <dgm:cxn modelId="{5B79C4F8-1F6E-4B8E-A2B9-DA052E20B37A}" type="presParOf" srcId="{50372BCA-79E5-4AD4-A051-219585759A69}" destId="{869424AB-B1AB-4091-B6D5-4C87F56A77A8}" srcOrd="1" destOrd="0" presId="urn:microsoft.com/office/officeart/2005/8/layout/vList5"/>
    <dgm:cxn modelId="{104729C8-3E11-4AB2-B15C-DB5E39E39BA0}" type="presParOf" srcId="{2156D610-3F01-47D1-BEA3-7122F7BE6AE4}" destId="{2EAE054D-3FC7-468B-AAD8-627915FD037C}" srcOrd="3" destOrd="0" presId="urn:microsoft.com/office/officeart/2005/8/layout/vList5"/>
    <dgm:cxn modelId="{0E14A8D5-B7EC-42D6-96AA-51ABBD94B613}" type="presParOf" srcId="{2156D610-3F01-47D1-BEA3-7122F7BE6AE4}" destId="{78BBC6BA-2D74-4711-81C0-A6167BEB1AF3}" srcOrd="4" destOrd="0" presId="urn:microsoft.com/office/officeart/2005/8/layout/vList5"/>
    <dgm:cxn modelId="{E4815FA7-D96F-493C-87C1-3BF092269F62}" type="presParOf" srcId="{78BBC6BA-2D74-4711-81C0-A6167BEB1AF3}" destId="{1DD4DF79-7A48-418D-B6FD-E54ADF0051ED}" srcOrd="0" destOrd="0" presId="urn:microsoft.com/office/officeart/2005/8/layout/vList5"/>
    <dgm:cxn modelId="{494939AC-6B98-4FB1-B2A1-B2A25EF36AB2}" type="presParOf" srcId="{78BBC6BA-2D74-4711-81C0-A6167BEB1AF3}" destId="{B5876069-2F50-4493-8CE7-63B5DDD01EB1}" srcOrd="1" destOrd="0" presId="urn:microsoft.com/office/officeart/2005/8/layout/vList5"/>
    <dgm:cxn modelId="{750AD164-D8FC-48CA-BF4C-B8EA3770CAEF}" type="presParOf" srcId="{2156D610-3F01-47D1-BEA3-7122F7BE6AE4}" destId="{6198D9C1-D423-4944-A560-CE1580A157E3}" srcOrd="5" destOrd="0" presId="urn:microsoft.com/office/officeart/2005/8/layout/vList5"/>
    <dgm:cxn modelId="{6D96DF0B-7523-43C2-ACAA-CAA544E15EB9}" type="presParOf" srcId="{2156D610-3F01-47D1-BEA3-7122F7BE6AE4}" destId="{2185F50C-9286-47C6-A850-563DEAF2B4C5}" srcOrd="6" destOrd="0" presId="urn:microsoft.com/office/officeart/2005/8/layout/vList5"/>
    <dgm:cxn modelId="{6DEB28C7-85BB-4D5A-99EA-2A6428071D28}" type="presParOf" srcId="{2185F50C-9286-47C6-A850-563DEAF2B4C5}" destId="{32AF77B6-6DD0-49A3-B046-18A4084D8A97}" srcOrd="0" destOrd="0" presId="urn:microsoft.com/office/officeart/2005/8/layout/vList5"/>
    <dgm:cxn modelId="{B9EC34AA-695A-4D37-BE9A-A315FCB80E93}" type="presParOf" srcId="{2185F50C-9286-47C6-A850-563DEAF2B4C5}" destId="{B16F9DC2-34A8-491A-B817-61F71FBD176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9FA6B5-DADD-4E87-A8D2-A395850701CE}"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B5CC9B5D-D0DB-4A1A-8273-01D68B7208F8}">
      <dgm:prSet custT="1"/>
      <dgm:spPr/>
      <dgm:t>
        <a:bodyPr/>
        <a:lstStyle/>
        <a:p>
          <a:pPr rtl="0"/>
          <a:r>
            <a:rPr lang="en-US" sz="2800" dirty="0" smtClean="0">
              <a:latin typeface="+mj-lt"/>
            </a:rPr>
            <a:t>Social vulnerability </a:t>
          </a:r>
          <a:endParaRPr lang="en-US" sz="2800" dirty="0">
            <a:latin typeface="+mj-lt"/>
          </a:endParaRPr>
        </a:p>
      </dgm:t>
    </dgm:pt>
    <dgm:pt modelId="{A90C5EE6-169B-4972-92D9-EA83FED18B0C}" type="parTrans" cxnId="{EAE8C208-EFCD-4D48-9E2E-5EBF804642C7}">
      <dgm:prSet/>
      <dgm:spPr/>
      <dgm:t>
        <a:bodyPr/>
        <a:lstStyle/>
        <a:p>
          <a:endParaRPr lang="en-US" sz="1800"/>
        </a:p>
      </dgm:t>
    </dgm:pt>
    <dgm:pt modelId="{D6B579B3-5B81-4583-8CD5-1D125151E07D}" type="sibTrans" cxnId="{EAE8C208-EFCD-4D48-9E2E-5EBF804642C7}">
      <dgm:prSet/>
      <dgm:spPr/>
      <dgm:t>
        <a:bodyPr/>
        <a:lstStyle/>
        <a:p>
          <a:endParaRPr lang="en-US" sz="1800"/>
        </a:p>
      </dgm:t>
    </dgm:pt>
    <dgm:pt modelId="{1A74EE20-7749-4D1D-99E1-8B49F3621C1E}">
      <dgm:prSet custT="1"/>
      <dgm:spPr/>
      <dgm:t>
        <a:bodyPr/>
        <a:lstStyle/>
        <a:p>
          <a:pPr rtl="0"/>
          <a:r>
            <a:rPr lang="en-US" sz="2000" b="1" dirty="0" smtClean="0">
              <a:solidFill>
                <a:schemeClr val="accent2"/>
              </a:solidFill>
              <a:latin typeface="+mj-lt"/>
            </a:rPr>
            <a:t>Socioeconomic variables</a:t>
          </a:r>
          <a:endParaRPr lang="en-US" sz="2000" b="1" dirty="0">
            <a:solidFill>
              <a:schemeClr val="accent2"/>
            </a:solidFill>
            <a:latin typeface="+mj-lt"/>
          </a:endParaRPr>
        </a:p>
      </dgm:t>
    </dgm:pt>
    <dgm:pt modelId="{BDCAE981-F480-49ED-B835-1E785262A5B0}" type="parTrans" cxnId="{A8AF46B6-25F3-4015-B5B8-4BA5C2238DD8}">
      <dgm:prSet/>
      <dgm:spPr/>
      <dgm:t>
        <a:bodyPr/>
        <a:lstStyle/>
        <a:p>
          <a:endParaRPr lang="en-US" sz="1800"/>
        </a:p>
      </dgm:t>
    </dgm:pt>
    <dgm:pt modelId="{FF8FEDB7-205C-46D5-A913-7C46A08A676C}" type="sibTrans" cxnId="{A8AF46B6-25F3-4015-B5B8-4BA5C2238DD8}">
      <dgm:prSet/>
      <dgm:spPr/>
      <dgm:t>
        <a:bodyPr/>
        <a:lstStyle/>
        <a:p>
          <a:endParaRPr lang="en-US" sz="1800"/>
        </a:p>
      </dgm:t>
    </dgm:pt>
    <dgm:pt modelId="{56AE919E-12B8-45D2-BE55-557F3DF99169}">
      <dgm:prSet custT="1"/>
      <dgm:spPr/>
      <dgm:t>
        <a:bodyPr/>
        <a:lstStyle/>
        <a:p>
          <a:pPr rtl="0"/>
          <a:r>
            <a:rPr lang="en-US" sz="2000" b="1" dirty="0" smtClean="0">
              <a:solidFill>
                <a:schemeClr val="accent2"/>
              </a:solidFill>
              <a:latin typeface="+mj-lt"/>
            </a:rPr>
            <a:t>Disability</a:t>
          </a:r>
          <a:endParaRPr lang="en-US" sz="2000" b="1" dirty="0">
            <a:solidFill>
              <a:schemeClr val="accent2"/>
            </a:solidFill>
            <a:latin typeface="+mj-lt"/>
          </a:endParaRPr>
        </a:p>
      </dgm:t>
    </dgm:pt>
    <dgm:pt modelId="{E60B6B77-D991-42F3-8D22-E1E2C6CB03A8}" type="parTrans" cxnId="{1B864A3A-8E35-4200-B612-652DF2D9CF7B}">
      <dgm:prSet/>
      <dgm:spPr/>
      <dgm:t>
        <a:bodyPr/>
        <a:lstStyle/>
        <a:p>
          <a:endParaRPr lang="en-US" sz="1800"/>
        </a:p>
      </dgm:t>
    </dgm:pt>
    <dgm:pt modelId="{C9092D90-3639-44F9-8081-3D46A55C6A7B}" type="sibTrans" cxnId="{1B864A3A-8E35-4200-B612-652DF2D9CF7B}">
      <dgm:prSet/>
      <dgm:spPr/>
      <dgm:t>
        <a:bodyPr/>
        <a:lstStyle/>
        <a:p>
          <a:endParaRPr lang="en-US" sz="1800"/>
        </a:p>
      </dgm:t>
    </dgm:pt>
    <dgm:pt modelId="{8F662FAE-FDA3-4C68-BEFE-E60CF71AC3E2}">
      <dgm:prSet custT="1"/>
      <dgm:spPr/>
      <dgm:t>
        <a:bodyPr/>
        <a:lstStyle/>
        <a:p>
          <a:pPr rtl="0"/>
          <a:r>
            <a:rPr lang="en-US" sz="2800" dirty="0" smtClean="0">
              <a:latin typeface="+mj-lt"/>
            </a:rPr>
            <a:t>Health</a:t>
          </a:r>
          <a:endParaRPr lang="en-US" sz="2800" dirty="0">
            <a:latin typeface="+mj-lt"/>
          </a:endParaRPr>
        </a:p>
      </dgm:t>
    </dgm:pt>
    <dgm:pt modelId="{8992AEEE-A3C3-40A6-99B3-C1CAD8684B0E}" type="parTrans" cxnId="{AF99799E-7AB2-4AFC-B875-305363D2D5A9}">
      <dgm:prSet/>
      <dgm:spPr/>
      <dgm:t>
        <a:bodyPr/>
        <a:lstStyle/>
        <a:p>
          <a:endParaRPr lang="en-US" sz="1800"/>
        </a:p>
      </dgm:t>
    </dgm:pt>
    <dgm:pt modelId="{0448454D-9A50-44C0-9D0F-74E609EE562B}" type="sibTrans" cxnId="{AF99799E-7AB2-4AFC-B875-305363D2D5A9}">
      <dgm:prSet/>
      <dgm:spPr/>
      <dgm:t>
        <a:bodyPr/>
        <a:lstStyle/>
        <a:p>
          <a:endParaRPr lang="en-US" sz="1800"/>
        </a:p>
      </dgm:t>
    </dgm:pt>
    <dgm:pt modelId="{D76C1BB7-39FE-49EB-9458-9A0A26221921}">
      <dgm:prSet custT="1"/>
      <dgm:spPr/>
      <dgm:t>
        <a:bodyPr/>
        <a:lstStyle/>
        <a:p>
          <a:pPr rtl="0"/>
          <a:r>
            <a:rPr lang="en-US" sz="2000" b="1" dirty="0" smtClean="0">
              <a:solidFill>
                <a:schemeClr val="accent2"/>
              </a:solidFill>
              <a:latin typeface="+mj-lt"/>
            </a:rPr>
            <a:t>Obesity</a:t>
          </a:r>
          <a:endParaRPr lang="en-US" sz="2000" b="1" dirty="0">
            <a:solidFill>
              <a:schemeClr val="accent2"/>
            </a:solidFill>
            <a:latin typeface="+mj-lt"/>
          </a:endParaRPr>
        </a:p>
      </dgm:t>
    </dgm:pt>
    <dgm:pt modelId="{3F95682E-420E-47E2-AD85-9B5FF7037C68}" type="parTrans" cxnId="{E19D3D69-256B-4307-8EB7-28977D887E96}">
      <dgm:prSet/>
      <dgm:spPr/>
      <dgm:t>
        <a:bodyPr/>
        <a:lstStyle/>
        <a:p>
          <a:endParaRPr lang="en-US" sz="1800"/>
        </a:p>
      </dgm:t>
    </dgm:pt>
    <dgm:pt modelId="{96A140AD-E668-4132-A855-330B62A8F0FF}" type="sibTrans" cxnId="{E19D3D69-256B-4307-8EB7-28977D887E96}">
      <dgm:prSet/>
      <dgm:spPr/>
      <dgm:t>
        <a:bodyPr/>
        <a:lstStyle/>
        <a:p>
          <a:endParaRPr lang="en-US" sz="1800"/>
        </a:p>
      </dgm:t>
    </dgm:pt>
    <dgm:pt modelId="{E7BA9390-9241-4A54-A8F8-F81AD4DAB58A}">
      <dgm:prSet custT="1"/>
      <dgm:spPr/>
      <dgm:t>
        <a:bodyPr/>
        <a:lstStyle/>
        <a:p>
          <a:pPr rtl="0"/>
          <a:r>
            <a:rPr lang="en-US" sz="2800" dirty="0" smtClean="0">
              <a:latin typeface="+mj-lt"/>
            </a:rPr>
            <a:t>Healthcare access</a:t>
          </a:r>
          <a:endParaRPr lang="en-US" sz="2800" dirty="0">
            <a:latin typeface="+mj-lt"/>
          </a:endParaRPr>
        </a:p>
      </dgm:t>
    </dgm:pt>
    <dgm:pt modelId="{44B985B2-9F0B-4A81-8C5A-E0FDE4EE298F}" type="parTrans" cxnId="{0FF7278F-0955-4682-B01D-BF5D2A58635F}">
      <dgm:prSet/>
      <dgm:spPr/>
      <dgm:t>
        <a:bodyPr/>
        <a:lstStyle/>
        <a:p>
          <a:endParaRPr lang="en-US" sz="1800"/>
        </a:p>
      </dgm:t>
    </dgm:pt>
    <dgm:pt modelId="{0028B65E-35FE-45C1-920E-FE3DCB5951A0}" type="sibTrans" cxnId="{0FF7278F-0955-4682-B01D-BF5D2A58635F}">
      <dgm:prSet/>
      <dgm:spPr/>
      <dgm:t>
        <a:bodyPr/>
        <a:lstStyle/>
        <a:p>
          <a:endParaRPr lang="en-US" sz="1800"/>
        </a:p>
      </dgm:t>
    </dgm:pt>
    <dgm:pt modelId="{FCA76F0A-39B4-4034-A07E-5372FD48DDD3}">
      <dgm:prSet custT="1"/>
      <dgm:spPr/>
      <dgm:t>
        <a:bodyPr/>
        <a:lstStyle/>
        <a:p>
          <a:pPr rtl="0"/>
          <a:r>
            <a:rPr lang="en-US" sz="2800" dirty="0" smtClean="0">
              <a:latin typeface="+mj-lt"/>
            </a:rPr>
            <a:t>COVID-19 related behaviors</a:t>
          </a:r>
        </a:p>
      </dgm:t>
    </dgm:pt>
    <dgm:pt modelId="{D0BD6A35-CA6E-4088-BB92-F94470472D91}" type="parTrans" cxnId="{CE59A893-A152-4DE9-8E00-84F419F0396A}">
      <dgm:prSet/>
      <dgm:spPr/>
      <dgm:t>
        <a:bodyPr/>
        <a:lstStyle/>
        <a:p>
          <a:endParaRPr lang="en-US" sz="1800"/>
        </a:p>
      </dgm:t>
    </dgm:pt>
    <dgm:pt modelId="{E41340AF-A42D-4AB1-A50D-06FE8EFDF568}" type="sibTrans" cxnId="{CE59A893-A152-4DE9-8E00-84F419F0396A}">
      <dgm:prSet/>
      <dgm:spPr/>
      <dgm:t>
        <a:bodyPr/>
        <a:lstStyle/>
        <a:p>
          <a:endParaRPr lang="en-US" sz="1800"/>
        </a:p>
      </dgm:t>
    </dgm:pt>
    <dgm:pt modelId="{EA5A9E0C-55DC-48C1-8489-B6A9F899BE24}">
      <dgm:prSet custT="1"/>
      <dgm:spPr/>
      <dgm:t>
        <a:bodyPr/>
        <a:lstStyle/>
        <a:p>
          <a:pPr rtl="0"/>
          <a:r>
            <a:rPr lang="en-US" sz="2000" b="1" dirty="0" smtClean="0">
              <a:solidFill>
                <a:schemeClr val="accent2"/>
              </a:solidFill>
              <a:latin typeface="+mj-lt"/>
            </a:rPr>
            <a:t>ICU beds per 100,000 residents</a:t>
          </a:r>
          <a:endParaRPr lang="en-US" sz="2000" b="1" dirty="0">
            <a:solidFill>
              <a:schemeClr val="accent2"/>
            </a:solidFill>
            <a:latin typeface="+mj-lt"/>
          </a:endParaRPr>
        </a:p>
      </dgm:t>
    </dgm:pt>
    <dgm:pt modelId="{8BAADD1E-1589-45C0-91D2-B46F0D976979}" type="parTrans" cxnId="{F003C872-D7BC-44BB-8424-3539676D78B2}">
      <dgm:prSet/>
      <dgm:spPr/>
      <dgm:t>
        <a:bodyPr/>
        <a:lstStyle/>
        <a:p>
          <a:endParaRPr lang="en-US" sz="1800"/>
        </a:p>
      </dgm:t>
    </dgm:pt>
    <dgm:pt modelId="{09115D11-2171-44F2-AD3C-C1DA34F77173}" type="sibTrans" cxnId="{F003C872-D7BC-44BB-8424-3539676D78B2}">
      <dgm:prSet/>
      <dgm:spPr/>
      <dgm:t>
        <a:bodyPr/>
        <a:lstStyle/>
        <a:p>
          <a:endParaRPr lang="en-US" sz="1800"/>
        </a:p>
      </dgm:t>
    </dgm:pt>
    <dgm:pt modelId="{47AFFAF1-3D30-4478-98C0-2EF8FE0A4920}">
      <dgm:prSet custT="1"/>
      <dgm:spPr/>
      <dgm:t>
        <a:bodyPr/>
        <a:lstStyle/>
        <a:p>
          <a:pPr rtl="0"/>
          <a:r>
            <a:rPr lang="en-US" sz="2000" dirty="0" smtClean="0">
              <a:latin typeface="+mj-lt"/>
            </a:rPr>
            <a:t>Distance to testing sites</a:t>
          </a:r>
          <a:endParaRPr lang="en-US" sz="2000" dirty="0">
            <a:latin typeface="+mj-lt"/>
          </a:endParaRPr>
        </a:p>
      </dgm:t>
    </dgm:pt>
    <dgm:pt modelId="{6F27E5A6-23DA-4B78-9A18-32B4D1A60A6E}" type="parTrans" cxnId="{370AC3E7-53A0-46EE-828A-0810FC67B927}">
      <dgm:prSet/>
      <dgm:spPr/>
      <dgm:t>
        <a:bodyPr/>
        <a:lstStyle/>
        <a:p>
          <a:endParaRPr lang="en-US" sz="1800"/>
        </a:p>
      </dgm:t>
    </dgm:pt>
    <dgm:pt modelId="{65D22BBE-454E-4B1C-A10D-D6D8E4F3BC24}" type="sibTrans" cxnId="{370AC3E7-53A0-46EE-828A-0810FC67B927}">
      <dgm:prSet/>
      <dgm:spPr/>
      <dgm:t>
        <a:bodyPr/>
        <a:lstStyle/>
        <a:p>
          <a:endParaRPr lang="en-US" sz="1800"/>
        </a:p>
      </dgm:t>
    </dgm:pt>
    <dgm:pt modelId="{D13CF2D9-72F9-457A-BEDE-E3A1AB83F03E}">
      <dgm:prSet custT="1"/>
      <dgm:spPr/>
      <dgm:t>
        <a:bodyPr/>
        <a:lstStyle/>
        <a:p>
          <a:pPr rtl="0"/>
          <a:r>
            <a:rPr lang="en-US" sz="2000" dirty="0" smtClean="0">
              <a:latin typeface="+mj-lt"/>
            </a:rPr>
            <a:t>Self-reported poor health</a:t>
          </a:r>
          <a:endParaRPr lang="en-US" sz="2000" dirty="0">
            <a:latin typeface="+mj-lt"/>
          </a:endParaRPr>
        </a:p>
      </dgm:t>
    </dgm:pt>
    <dgm:pt modelId="{E1056091-0654-4ACC-9505-42FB51D985B9}" type="parTrans" cxnId="{4A8CCA11-F0FB-4E43-97FF-5C4134B960C7}">
      <dgm:prSet/>
      <dgm:spPr/>
      <dgm:t>
        <a:bodyPr/>
        <a:lstStyle/>
        <a:p>
          <a:endParaRPr lang="en-US" sz="1800"/>
        </a:p>
      </dgm:t>
    </dgm:pt>
    <dgm:pt modelId="{3BB9F2E2-9CF8-4506-B278-FDD2BDD75001}" type="sibTrans" cxnId="{4A8CCA11-F0FB-4E43-97FF-5C4134B960C7}">
      <dgm:prSet/>
      <dgm:spPr/>
      <dgm:t>
        <a:bodyPr/>
        <a:lstStyle/>
        <a:p>
          <a:endParaRPr lang="en-US" sz="1800"/>
        </a:p>
      </dgm:t>
    </dgm:pt>
    <dgm:pt modelId="{37E93527-3001-491B-8319-708AE56A39D3}">
      <dgm:prSet custT="1"/>
      <dgm:spPr/>
      <dgm:t>
        <a:bodyPr/>
        <a:lstStyle/>
        <a:p>
          <a:pPr rtl="0"/>
          <a:r>
            <a:rPr lang="en-US" sz="2000" dirty="0" smtClean="0">
              <a:latin typeface="+mj-lt"/>
            </a:rPr>
            <a:t>Change in visits to retail and recreation sites</a:t>
          </a:r>
        </a:p>
      </dgm:t>
    </dgm:pt>
    <dgm:pt modelId="{105B98F1-456E-42A4-AAD1-1BA8341A8D0D}" type="parTrans" cxnId="{45B750C0-7946-4DF6-971C-C80B1825F6FE}">
      <dgm:prSet/>
      <dgm:spPr/>
      <dgm:t>
        <a:bodyPr/>
        <a:lstStyle/>
        <a:p>
          <a:endParaRPr lang="en-US" sz="1800"/>
        </a:p>
      </dgm:t>
    </dgm:pt>
    <dgm:pt modelId="{0F6C2EBD-3139-4ECC-9394-84D22E24DBC9}" type="sibTrans" cxnId="{45B750C0-7946-4DF6-971C-C80B1825F6FE}">
      <dgm:prSet/>
      <dgm:spPr/>
      <dgm:t>
        <a:bodyPr/>
        <a:lstStyle/>
        <a:p>
          <a:endParaRPr lang="en-US" sz="1800"/>
        </a:p>
      </dgm:t>
    </dgm:pt>
    <dgm:pt modelId="{82E0445B-9B97-4CCD-AE4F-82916774B39F}">
      <dgm:prSet custT="1"/>
      <dgm:spPr/>
      <dgm:t>
        <a:bodyPr/>
        <a:lstStyle/>
        <a:p>
          <a:pPr rtl="0"/>
          <a:r>
            <a:rPr lang="en-US" sz="2000" dirty="0" smtClean="0">
              <a:latin typeface="+mj-lt"/>
            </a:rPr>
            <a:t>Proportion of people who stayed at home</a:t>
          </a:r>
        </a:p>
      </dgm:t>
    </dgm:pt>
    <dgm:pt modelId="{E0F397C7-723D-49C4-BBFC-7F04AC58BE88}" type="parTrans" cxnId="{FF0AA534-A5E9-4881-8E4B-790CC6649AA0}">
      <dgm:prSet/>
      <dgm:spPr/>
      <dgm:t>
        <a:bodyPr/>
        <a:lstStyle/>
        <a:p>
          <a:endParaRPr lang="en-US" sz="1800"/>
        </a:p>
      </dgm:t>
    </dgm:pt>
    <dgm:pt modelId="{7679F9F9-C6B6-4A55-9248-A1AFD1278F72}" type="sibTrans" cxnId="{FF0AA534-A5E9-4881-8E4B-790CC6649AA0}">
      <dgm:prSet/>
      <dgm:spPr/>
      <dgm:t>
        <a:bodyPr/>
        <a:lstStyle/>
        <a:p>
          <a:endParaRPr lang="en-US" sz="1800"/>
        </a:p>
      </dgm:t>
    </dgm:pt>
    <dgm:pt modelId="{2156D610-3F01-47D1-BEA3-7122F7BE6AE4}" type="pres">
      <dgm:prSet presAssocID="{B69FA6B5-DADD-4E87-A8D2-A395850701CE}" presName="Name0" presStyleCnt="0">
        <dgm:presLayoutVars>
          <dgm:dir/>
          <dgm:animLvl val="lvl"/>
          <dgm:resizeHandles val="exact"/>
        </dgm:presLayoutVars>
      </dgm:prSet>
      <dgm:spPr/>
      <dgm:t>
        <a:bodyPr/>
        <a:lstStyle/>
        <a:p>
          <a:endParaRPr lang="en-US"/>
        </a:p>
      </dgm:t>
    </dgm:pt>
    <dgm:pt modelId="{7A5AC9E5-21A5-4D00-B13F-09D9DE4F6CA0}" type="pres">
      <dgm:prSet presAssocID="{B5CC9B5D-D0DB-4A1A-8273-01D68B7208F8}" presName="linNode" presStyleCnt="0"/>
      <dgm:spPr/>
    </dgm:pt>
    <dgm:pt modelId="{DA1F97E6-4D32-45DB-88DF-1E818B40795A}" type="pres">
      <dgm:prSet presAssocID="{B5CC9B5D-D0DB-4A1A-8273-01D68B7208F8}" presName="parentText" presStyleLbl="node1" presStyleIdx="0" presStyleCnt="4">
        <dgm:presLayoutVars>
          <dgm:chMax val="1"/>
          <dgm:bulletEnabled val="1"/>
        </dgm:presLayoutVars>
      </dgm:prSet>
      <dgm:spPr/>
      <dgm:t>
        <a:bodyPr/>
        <a:lstStyle/>
        <a:p>
          <a:endParaRPr lang="en-US"/>
        </a:p>
      </dgm:t>
    </dgm:pt>
    <dgm:pt modelId="{E42A2F3C-C6B6-4468-B219-35AFE6945369}" type="pres">
      <dgm:prSet presAssocID="{B5CC9B5D-D0DB-4A1A-8273-01D68B7208F8}" presName="descendantText" presStyleLbl="alignAccFollowNode1" presStyleIdx="0" presStyleCnt="4">
        <dgm:presLayoutVars>
          <dgm:bulletEnabled val="1"/>
        </dgm:presLayoutVars>
      </dgm:prSet>
      <dgm:spPr/>
      <dgm:t>
        <a:bodyPr/>
        <a:lstStyle/>
        <a:p>
          <a:endParaRPr lang="en-US"/>
        </a:p>
      </dgm:t>
    </dgm:pt>
    <dgm:pt modelId="{6222BF35-A226-440B-998E-092C25975208}" type="pres">
      <dgm:prSet presAssocID="{D6B579B3-5B81-4583-8CD5-1D125151E07D}" presName="sp" presStyleCnt="0"/>
      <dgm:spPr/>
    </dgm:pt>
    <dgm:pt modelId="{50372BCA-79E5-4AD4-A051-219585759A69}" type="pres">
      <dgm:prSet presAssocID="{8F662FAE-FDA3-4C68-BEFE-E60CF71AC3E2}" presName="linNode" presStyleCnt="0"/>
      <dgm:spPr/>
    </dgm:pt>
    <dgm:pt modelId="{7DDBC632-4E32-42FE-A0B7-C803DF7FAFD4}" type="pres">
      <dgm:prSet presAssocID="{8F662FAE-FDA3-4C68-BEFE-E60CF71AC3E2}" presName="parentText" presStyleLbl="node1" presStyleIdx="1" presStyleCnt="4">
        <dgm:presLayoutVars>
          <dgm:chMax val="1"/>
          <dgm:bulletEnabled val="1"/>
        </dgm:presLayoutVars>
      </dgm:prSet>
      <dgm:spPr/>
      <dgm:t>
        <a:bodyPr/>
        <a:lstStyle/>
        <a:p>
          <a:endParaRPr lang="en-US"/>
        </a:p>
      </dgm:t>
    </dgm:pt>
    <dgm:pt modelId="{869424AB-B1AB-4091-B6D5-4C87F56A77A8}" type="pres">
      <dgm:prSet presAssocID="{8F662FAE-FDA3-4C68-BEFE-E60CF71AC3E2}" presName="descendantText" presStyleLbl="alignAccFollowNode1" presStyleIdx="1" presStyleCnt="4">
        <dgm:presLayoutVars>
          <dgm:bulletEnabled val="1"/>
        </dgm:presLayoutVars>
      </dgm:prSet>
      <dgm:spPr/>
      <dgm:t>
        <a:bodyPr/>
        <a:lstStyle/>
        <a:p>
          <a:endParaRPr lang="en-US"/>
        </a:p>
      </dgm:t>
    </dgm:pt>
    <dgm:pt modelId="{2EAE054D-3FC7-468B-AAD8-627915FD037C}" type="pres">
      <dgm:prSet presAssocID="{0448454D-9A50-44C0-9D0F-74E609EE562B}" presName="sp" presStyleCnt="0"/>
      <dgm:spPr/>
    </dgm:pt>
    <dgm:pt modelId="{78BBC6BA-2D74-4711-81C0-A6167BEB1AF3}" type="pres">
      <dgm:prSet presAssocID="{E7BA9390-9241-4A54-A8F8-F81AD4DAB58A}" presName="linNode" presStyleCnt="0"/>
      <dgm:spPr/>
    </dgm:pt>
    <dgm:pt modelId="{1DD4DF79-7A48-418D-B6FD-E54ADF0051ED}" type="pres">
      <dgm:prSet presAssocID="{E7BA9390-9241-4A54-A8F8-F81AD4DAB58A}" presName="parentText" presStyleLbl="node1" presStyleIdx="2" presStyleCnt="4">
        <dgm:presLayoutVars>
          <dgm:chMax val="1"/>
          <dgm:bulletEnabled val="1"/>
        </dgm:presLayoutVars>
      </dgm:prSet>
      <dgm:spPr/>
      <dgm:t>
        <a:bodyPr/>
        <a:lstStyle/>
        <a:p>
          <a:endParaRPr lang="en-US"/>
        </a:p>
      </dgm:t>
    </dgm:pt>
    <dgm:pt modelId="{B5876069-2F50-4493-8CE7-63B5DDD01EB1}" type="pres">
      <dgm:prSet presAssocID="{E7BA9390-9241-4A54-A8F8-F81AD4DAB58A}" presName="descendantText" presStyleLbl="alignAccFollowNode1" presStyleIdx="2" presStyleCnt="4">
        <dgm:presLayoutVars>
          <dgm:bulletEnabled val="1"/>
        </dgm:presLayoutVars>
      </dgm:prSet>
      <dgm:spPr/>
      <dgm:t>
        <a:bodyPr/>
        <a:lstStyle/>
        <a:p>
          <a:endParaRPr lang="en-US"/>
        </a:p>
      </dgm:t>
    </dgm:pt>
    <dgm:pt modelId="{6198D9C1-D423-4944-A560-CE1580A157E3}" type="pres">
      <dgm:prSet presAssocID="{0028B65E-35FE-45C1-920E-FE3DCB5951A0}" presName="sp" presStyleCnt="0"/>
      <dgm:spPr/>
    </dgm:pt>
    <dgm:pt modelId="{2185F50C-9286-47C6-A850-563DEAF2B4C5}" type="pres">
      <dgm:prSet presAssocID="{FCA76F0A-39B4-4034-A07E-5372FD48DDD3}" presName="linNode" presStyleCnt="0"/>
      <dgm:spPr/>
    </dgm:pt>
    <dgm:pt modelId="{32AF77B6-6DD0-49A3-B046-18A4084D8A97}" type="pres">
      <dgm:prSet presAssocID="{FCA76F0A-39B4-4034-A07E-5372FD48DDD3}" presName="parentText" presStyleLbl="node1" presStyleIdx="3" presStyleCnt="4">
        <dgm:presLayoutVars>
          <dgm:chMax val="1"/>
          <dgm:bulletEnabled val="1"/>
        </dgm:presLayoutVars>
      </dgm:prSet>
      <dgm:spPr/>
      <dgm:t>
        <a:bodyPr/>
        <a:lstStyle/>
        <a:p>
          <a:endParaRPr lang="en-US"/>
        </a:p>
      </dgm:t>
    </dgm:pt>
    <dgm:pt modelId="{B16F9DC2-34A8-491A-B817-61F71FBD1765}" type="pres">
      <dgm:prSet presAssocID="{FCA76F0A-39B4-4034-A07E-5372FD48DDD3}" presName="descendantText" presStyleLbl="alignAccFollowNode1" presStyleIdx="3" presStyleCnt="4">
        <dgm:presLayoutVars>
          <dgm:bulletEnabled val="1"/>
        </dgm:presLayoutVars>
      </dgm:prSet>
      <dgm:spPr/>
      <dgm:t>
        <a:bodyPr/>
        <a:lstStyle/>
        <a:p>
          <a:endParaRPr lang="en-US"/>
        </a:p>
      </dgm:t>
    </dgm:pt>
  </dgm:ptLst>
  <dgm:cxnLst>
    <dgm:cxn modelId="{370AC3E7-53A0-46EE-828A-0810FC67B927}" srcId="{E7BA9390-9241-4A54-A8F8-F81AD4DAB58A}" destId="{47AFFAF1-3D30-4478-98C0-2EF8FE0A4920}" srcOrd="1" destOrd="0" parTransId="{6F27E5A6-23DA-4B78-9A18-32B4D1A60A6E}" sibTransId="{65D22BBE-454E-4B1C-A10D-D6D8E4F3BC24}"/>
    <dgm:cxn modelId="{A8AF46B6-25F3-4015-B5B8-4BA5C2238DD8}" srcId="{B5CC9B5D-D0DB-4A1A-8273-01D68B7208F8}" destId="{1A74EE20-7749-4D1D-99E1-8B49F3621C1E}" srcOrd="0" destOrd="0" parTransId="{BDCAE981-F480-49ED-B835-1E785262A5B0}" sibTransId="{FF8FEDB7-205C-46D5-A913-7C46A08A676C}"/>
    <dgm:cxn modelId="{FF0AA534-A5E9-4881-8E4B-790CC6649AA0}" srcId="{FCA76F0A-39B4-4034-A07E-5372FD48DDD3}" destId="{82E0445B-9B97-4CCD-AE4F-82916774B39F}" srcOrd="1" destOrd="0" parTransId="{E0F397C7-723D-49C4-BBFC-7F04AC58BE88}" sibTransId="{7679F9F9-C6B6-4A55-9248-A1AFD1278F72}"/>
    <dgm:cxn modelId="{EAE8C208-EFCD-4D48-9E2E-5EBF804642C7}" srcId="{B69FA6B5-DADD-4E87-A8D2-A395850701CE}" destId="{B5CC9B5D-D0DB-4A1A-8273-01D68B7208F8}" srcOrd="0" destOrd="0" parTransId="{A90C5EE6-169B-4972-92D9-EA83FED18B0C}" sibTransId="{D6B579B3-5B81-4583-8CD5-1D125151E07D}"/>
    <dgm:cxn modelId="{09DA4EB7-7450-4449-8534-A80B48909D86}" type="presOf" srcId="{82E0445B-9B97-4CCD-AE4F-82916774B39F}" destId="{B16F9DC2-34A8-491A-B817-61F71FBD1765}" srcOrd="0" destOrd="1" presId="urn:microsoft.com/office/officeart/2005/8/layout/vList5"/>
    <dgm:cxn modelId="{4A8CCA11-F0FB-4E43-97FF-5C4134B960C7}" srcId="{8F662FAE-FDA3-4C68-BEFE-E60CF71AC3E2}" destId="{D13CF2D9-72F9-457A-BEDE-E3A1AB83F03E}" srcOrd="1" destOrd="0" parTransId="{E1056091-0654-4ACC-9505-42FB51D985B9}" sibTransId="{3BB9F2E2-9CF8-4506-B278-FDD2BDD75001}"/>
    <dgm:cxn modelId="{1B864A3A-8E35-4200-B612-652DF2D9CF7B}" srcId="{B5CC9B5D-D0DB-4A1A-8273-01D68B7208F8}" destId="{56AE919E-12B8-45D2-BE55-557F3DF99169}" srcOrd="1" destOrd="0" parTransId="{E60B6B77-D991-42F3-8D22-E1E2C6CB03A8}" sibTransId="{C9092D90-3639-44F9-8081-3D46A55C6A7B}"/>
    <dgm:cxn modelId="{E19D3D69-256B-4307-8EB7-28977D887E96}" srcId="{8F662FAE-FDA3-4C68-BEFE-E60CF71AC3E2}" destId="{D76C1BB7-39FE-49EB-9458-9A0A26221921}" srcOrd="0" destOrd="0" parTransId="{3F95682E-420E-47E2-AD85-9B5FF7037C68}" sibTransId="{96A140AD-E668-4132-A855-330B62A8F0FF}"/>
    <dgm:cxn modelId="{BE3E509F-EFDF-4951-AAAE-4EF9B99C89DE}" type="presOf" srcId="{D13CF2D9-72F9-457A-BEDE-E3A1AB83F03E}" destId="{869424AB-B1AB-4091-B6D5-4C87F56A77A8}" srcOrd="0" destOrd="1" presId="urn:microsoft.com/office/officeart/2005/8/layout/vList5"/>
    <dgm:cxn modelId="{56E0602E-6042-40B5-9BDC-5FD2DAA5F8BD}" type="presOf" srcId="{D76C1BB7-39FE-49EB-9458-9A0A26221921}" destId="{869424AB-B1AB-4091-B6D5-4C87F56A77A8}" srcOrd="0" destOrd="0" presId="urn:microsoft.com/office/officeart/2005/8/layout/vList5"/>
    <dgm:cxn modelId="{D644F998-D4D7-4E2F-A418-499870C21224}" type="presOf" srcId="{FCA76F0A-39B4-4034-A07E-5372FD48DDD3}" destId="{32AF77B6-6DD0-49A3-B046-18A4084D8A97}" srcOrd="0" destOrd="0" presId="urn:microsoft.com/office/officeart/2005/8/layout/vList5"/>
    <dgm:cxn modelId="{B6EC60D0-D1DE-4B24-8EC5-D3D78A2ABEA3}" type="presOf" srcId="{56AE919E-12B8-45D2-BE55-557F3DF99169}" destId="{E42A2F3C-C6B6-4468-B219-35AFE6945369}" srcOrd="0" destOrd="1" presId="urn:microsoft.com/office/officeart/2005/8/layout/vList5"/>
    <dgm:cxn modelId="{0ABD0581-65E5-4FE2-9205-897CB8A36427}" type="presOf" srcId="{1A74EE20-7749-4D1D-99E1-8B49F3621C1E}" destId="{E42A2F3C-C6B6-4468-B219-35AFE6945369}" srcOrd="0" destOrd="0" presId="urn:microsoft.com/office/officeart/2005/8/layout/vList5"/>
    <dgm:cxn modelId="{F8A9BE79-A3F8-43AE-8B59-1223C0412434}" type="presOf" srcId="{37E93527-3001-491B-8319-708AE56A39D3}" destId="{B16F9DC2-34A8-491A-B817-61F71FBD1765}" srcOrd="0" destOrd="0" presId="urn:microsoft.com/office/officeart/2005/8/layout/vList5"/>
    <dgm:cxn modelId="{CE59A893-A152-4DE9-8E00-84F419F0396A}" srcId="{B69FA6B5-DADD-4E87-A8D2-A395850701CE}" destId="{FCA76F0A-39B4-4034-A07E-5372FD48DDD3}" srcOrd="3" destOrd="0" parTransId="{D0BD6A35-CA6E-4088-BB92-F94470472D91}" sibTransId="{E41340AF-A42D-4AB1-A50D-06FE8EFDF568}"/>
    <dgm:cxn modelId="{63BDD2B3-3EEE-468A-804D-E3CC0CBE47F0}" type="presOf" srcId="{B69FA6B5-DADD-4E87-A8D2-A395850701CE}" destId="{2156D610-3F01-47D1-BEA3-7122F7BE6AE4}" srcOrd="0" destOrd="0" presId="urn:microsoft.com/office/officeart/2005/8/layout/vList5"/>
    <dgm:cxn modelId="{D619EBD8-0148-46C5-A843-0AF9F51FA3AB}" type="presOf" srcId="{B5CC9B5D-D0DB-4A1A-8273-01D68B7208F8}" destId="{DA1F97E6-4D32-45DB-88DF-1E818B40795A}" srcOrd="0" destOrd="0" presId="urn:microsoft.com/office/officeart/2005/8/layout/vList5"/>
    <dgm:cxn modelId="{13417F01-B535-4A12-B05D-96A9F86F06F9}" type="presOf" srcId="{8F662FAE-FDA3-4C68-BEFE-E60CF71AC3E2}" destId="{7DDBC632-4E32-42FE-A0B7-C803DF7FAFD4}" srcOrd="0" destOrd="0" presId="urn:microsoft.com/office/officeart/2005/8/layout/vList5"/>
    <dgm:cxn modelId="{0FF7278F-0955-4682-B01D-BF5D2A58635F}" srcId="{B69FA6B5-DADD-4E87-A8D2-A395850701CE}" destId="{E7BA9390-9241-4A54-A8F8-F81AD4DAB58A}" srcOrd="2" destOrd="0" parTransId="{44B985B2-9F0B-4A81-8C5A-E0FDE4EE298F}" sibTransId="{0028B65E-35FE-45C1-920E-FE3DCB5951A0}"/>
    <dgm:cxn modelId="{0E2D67D4-EA41-49E0-9775-66F8A1395D49}" type="presOf" srcId="{E7BA9390-9241-4A54-A8F8-F81AD4DAB58A}" destId="{1DD4DF79-7A48-418D-B6FD-E54ADF0051ED}" srcOrd="0" destOrd="0" presId="urn:microsoft.com/office/officeart/2005/8/layout/vList5"/>
    <dgm:cxn modelId="{AF99799E-7AB2-4AFC-B875-305363D2D5A9}" srcId="{B69FA6B5-DADD-4E87-A8D2-A395850701CE}" destId="{8F662FAE-FDA3-4C68-BEFE-E60CF71AC3E2}" srcOrd="1" destOrd="0" parTransId="{8992AEEE-A3C3-40A6-99B3-C1CAD8684B0E}" sibTransId="{0448454D-9A50-44C0-9D0F-74E609EE562B}"/>
    <dgm:cxn modelId="{7CE4AB71-EF36-4932-A075-00215DCC5154}" type="presOf" srcId="{EA5A9E0C-55DC-48C1-8489-B6A9F899BE24}" destId="{B5876069-2F50-4493-8CE7-63B5DDD01EB1}" srcOrd="0" destOrd="0" presId="urn:microsoft.com/office/officeart/2005/8/layout/vList5"/>
    <dgm:cxn modelId="{086979B3-40FD-4735-978F-C434483A9A23}" type="presOf" srcId="{47AFFAF1-3D30-4478-98C0-2EF8FE0A4920}" destId="{B5876069-2F50-4493-8CE7-63B5DDD01EB1}" srcOrd="0" destOrd="1" presId="urn:microsoft.com/office/officeart/2005/8/layout/vList5"/>
    <dgm:cxn modelId="{45B750C0-7946-4DF6-971C-C80B1825F6FE}" srcId="{FCA76F0A-39B4-4034-A07E-5372FD48DDD3}" destId="{37E93527-3001-491B-8319-708AE56A39D3}" srcOrd="0" destOrd="0" parTransId="{105B98F1-456E-42A4-AAD1-1BA8341A8D0D}" sibTransId="{0F6C2EBD-3139-4ECC-9394-84D22E24DBC9}"/>
    <dgm:cxn modelId="{F003C872-D7BC-44BB-8424-3539676D78B2}" srcId="{E7BA9390-9241-4A54-A8F8-F81AD4DAB58A}" destId="{EA5A9E0C-55DC-48C1-8489-B6A9F899BE24}" srcOrd="0" destOrd="0" parTransId="{8BAADD1E-1589-45C0-91D2-B46F0D976979}" sibTransId="{09115D11-2171-44F2-AD3C-C1DA34F77173}"/>
    <dgm:cxn modelId="{BBF7B332-4557-45F1-ABD1-9075004FB35D}" type="presParOf" srcId="{2156D610-3F01-47D1-BEA3-7122F7BE6AE4}" destId="{7A5AC9E5-21A5-4D00-B13F-09D9DE4F6CA0}" srcOrd="0" destOrd="0" presId="urn:microsoft.com/office/officeart/2005/8/layout/vList5"/>
    <dgm:cxn modelId="{3FF7CCA1-6700-43D2-A649-2C0EF58EDF78}" type="presParOf" srcId="{7A5AC9E5-21A5-4D00-B13F-09D9DE4F6CA0}" destId="{DA1F97E6-4D32-45DB-88DF-1E818B40795A}" srcOrd="0" destOrd="0" presId="urn:microsoft.com/office/officeart/2005/8/layout/vList5"/>
    <dgm:cxn modelId="{D2A4CD96-C67F-4B0E-9413-D1F51355D583}" type="presParOf" srcId="{7A5AC9E5-21A5-4D00-B13F-09D9DE4F6CA0}" destId="{E42A2F3C-C6B6-4468-B219-35AFE6945369}" srcOrd="1" destOrd="0" presId="urn:microsoft.com/office/officeart/2005/8/layout/vList5"/>
    <dgm:cxn modelId="{653833B9-1E47-4288-B945-5A84AFDAF282}" type="presParOf" srcId="{2156D610-3F01-47D1-BEA3-7122F7BE6AE4}" destId="{6222BF35-A226-440B-998E-092C25975208}" srcOrd="1" destOrd="0" presId="urn:microsoft.com/office/officeart/2005/8/layout/vList5"/>
    <dgm:cxn modelId="{8F6CB84C-1890-485A-B2C3-C85D5F3C807E}" type="presParOf" srcId="{2156D610-3F01-47D1-BEA3-7122F7BE6AE4}" destId="{50372BCA-79E5-4AD4-A051-219585759A69}" srcOrd="2" destOrd="0" presId="urn:microsoft.com/office/officeart/2005/8/layout/vList5"/>
    <dgm:cxn modelId="{FD9DEDB5-BF80-456A-BD11-61813CC10CC8}" type="presParOf" srcId="{50372BCA-79E5-4AD4-A051-219585759A69}" destId="{7DDBC632-4E32-42FE-A0B7-C803DF7FAFD4}" srcOrd="0" destOrd="0" presId="urn:microsoft.com/office/officeart/2005/8/layout/vList5"/>
    <dgm:cxn modelId="{5B79C4F8-1F6E-4B8E-A2B9-DA052E20B37A}" type="presParOf" srcId="{50372BCA-79E5-4AD4-A051-219585759A69}" destId="{869424AB-B1AB-4091-B6D5-4C87F56A77A8}" srcOrd="1" destOrd="0" presId="urn:microsoft.com/office/officeart/2005/8/layout/vList5"/>
    <dgm:cxn modelId="{104729C8-3E11-4AB2-B15C-DB5E39E39BA0}" type="presParOf" srcId="{2156D610-3F01-47D1-BEA3-7122F7BE6AE4}" destId="{2EAE054D-3FC7-468B-AAD8-627915FD037C}" srcOrd="3" destOrd="0" presId="urn:microsoft.com/office/officeart/2005/8/layout/vList5"/>
    <dgm:cxn modelId="{0E14A8D5-B7EC-42D6-96AA-51ABBD94B613}" type="presParOf" srcId="{2156D610-3F01-47D1-BEA3-7122F7BE6AE4}" destId="{78BBC6BA-2D74-4711-81C0-A6167BEB1AF3}" srcOrd="4" destOrd="0" presId="urn:microsoft.com/office/officeart/2005/8/layout/vList5"/>
    <dgm:cxn modelId="{E4815FA7-D96F-493C-87C1-3BF092269F62}" type="presParOf" srcId="{78BBC6BA-2D74-4711-81C0-A6167BEB1AF3}" destId="{1DD4DF79-7A48-418D-B6FD-E54ADF0051ED}" srcOrd="0" destOrd="0" presId="urn:microsoft.com/office/officeart/2005/8/layout/vList5"/>
    <dgm:cxn modelId="{494939AC-6B98-4FB1-B2A1-B2A25EF36AB2}" type="presParOf" srcId="{78BBC6BA-2D74-4711-81C0-A6167BEB1AF3}" destId="{B5876069-2F50-4493-8CE7-63B5DDD01EB1}" srcOrd="1" destOrd="0" presId="urn:microsoft.com/office/officeart/2005/8/layout/vList5"/>
    <dgm:cxn modelId="{750AD164-D8FC-48CA-BF4C-B8EA3770CAEF}" type="presParOf" srcId="{2156D610-3F01-47D1-BEA3-7122F7BE6AE4}" destId="{6198D9C1-D423-4944-A560-CE1580A157E3}" srcOrd="5" destOrd="0" presId="urn:microsoft.com/office/officeart/2005/8/layout/vList5"/>
    <dgm:cxn modelId="{6D96DF0B-7523-43C2-ACAA-CAA544E15EB9}" type="presParOf" srcId="{2156D610-3F01-47D1-BEA3-7122F7BE6AE4}" destId="{2185F50C-9286-47C6-A850-563DEAF2B4C5}" srcOrd="6" destOrd="0" presId="urn:microsoft.com/office/officeart/2005/8/layout/vList5"/>
    <dgm:cxn modelId="{6DEB28C7-85BB-4D5A-99EA-2A6428071D28}" type="presParOf" srcId="{2185F50C-9286-47C6-A850-563DEAF2B4C5}" destId="{32AF77B6-6DD0-49A3-B046-18A4084D8A97}" srcOrd="0" destOrd="0" presId="urn:microsoft.com/office/officeart/2005/8/layout/vList5"/>
    <dgm:cxn modelId="{B9EC34AA-695A-4D37-BE9A-A315FCB80E93}" type="presParOf" srcId="{2185F50C-9286-47C6-A850-563DEAF2B4C5}" destId="{B16F9DC2-34A8-491A-B817-61F71FBD176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94EBE-04E6-49F1-B80A-C40A7CDB3A5F}">
      <dsp:nvSpPr>
        <dsp:cNvPr id="0" name=""/>
        <dsp:cNvSpPr/>
      </dsp:nvSpPr>
      <dsp:spPr>
        <a:xfrm>
          <a:off x="4993" y="3296"/>
          <a:ext cx="1914196" cy="765678"/>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Socio-demographics</a:t>
          </a:r>
          <a:endParaRPr lang="en-US" sz="2000" kern="1200" dirty="0">
            <a:latin typeface="+mj-lt"/>
          </a:endParaRPr>
        </a:p>
      </dsp:txBody>
      <dsp:txXfrm>
        <a:off x="4993" y="3296"/>
        <a:ext cx="1914196" cy="765678"/>
      </dsp:txXfrm>
    </dsp:sp>
    <dsp:sp modelId="{D3D135B6-334A-4138-B196-FD375EE948E9}">
      <dsp:nvSpPr>
        <dsp:cNvPr id="0" name=""/>
        <dsp:cNvSpPr/>
      </dsp:nvSpPr>
      <dsp:spPr>
        <a:xfrm>
          <a:off x="4993" y="768975"/>
          <a:ext cx="1914196" cy="188856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Income</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Education</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Employment</a:t>
          </a:r>
          <a:endParaRPr lang="en-US" sz="1800" kern="1200" dirty="0">
            <a:latin typeface="+mj-lt"/>
          </a:endParaRPr>
        </a:p>
      </dsp:txBody>
      <dsp:txXfrm>
        <a:off x="4993" y="768975"/>
        <a:ext cx="1914196" cy="1888560"/>
      </dsp:txXfrm>
    </dsp:sp>
    <dsp:sp modelId="{FA871745-AA5D-4EEA-9532-B8A9C7F35832}">
      <dsp:nvSpPr>
        <dsp:cNvPr id="0" name=""/>
        <dsp:cNvSpPr/>
      </dsp:nvSpPr>
      <dsp:spPr>
        <a:xfrm>
          <a:off x="2187177" y="3296"/>
          <a:ext cx="1914196" cy="76567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Overall health</a:t>
          </a:r>
          <a:endParaRPr lang="en-US" sz="2000" kern="1200" dirty="0">
            <a:latin typeface="+mj-lt"/>
          </a:endParaRPr>
        </a:p>
      </dsp:txBody>
      <dsp:txXfrm>
        <a:off x="2187177" y="3296"/>
        <a:ext cx="1914196" cy="765678"/>
      </dsp:txXfrm>
    </dsp:sp>
    <dsp:sp modelId="{223B7242-3F41-4020-B753-6B54E96D0CE2}">
      <dsp:nvSpPr>
        <dsp:cNvPr id="0" name=""/>
        <dsp:cNvSpPr/>
      </dsp:nvSpPr>
      <dsp:spPr>
        <a:xfrm>
          <a:off x="2187177" y="768975"/>
          <a:ext cx="1914196" cy="188856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Prevalence of chronic conditions</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Health behaviors</a:t>
          </a:r>
          <a:endParaRPr lang="en-US" sz="1800" kern="1200" dirty="0">
            <a:latin typeface="+mj-lt"/>
          </a:endParaRPr>
        </a:p>
      </dsp:txBody>
      <dsp:txXfrm>
        <a:off x="2187177" y="768975"/>
        <a:ext cx="1914196" cy="1888560"/>
      </dsp:txXfrm>
    </dsp:sp>
    <dsp:sp modelId="{F647C444-66BD-46C8-8EA4-93151D1D4490}">
      <dsp:nvSpPr>
        <dsp:cNvPr id="0" name=""/>
        <dsp:cNvSpPr/>
      </dsp:nvSpPr>
      <dsp:spPr>
        <a:xfrm>
          <a:off x="4369361" y="3296"/>
          <a:ext cx="1914196" cy="765678"/>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Healthcare access</a:t>
          </a:r>
          <a:endParaRPr lang="en-US" sz="2000" kern="1200" dirty="0">
            <a:latin typeface="+mj-lt"/>
          </a:endParaRPr>
        </a:p>
      </dsp:txBody>
      <dsp:txXfrm>
        <a:off x="4369361" y="3296"/>
        <a:ext cx="1914196" cy="765678"/>
      </dsp:txXfrm>
    </dsp:sp>
    <dsp:sp modelId="{D96108CC-D83E-45E2-B09B-C153C965BC65}">
      <dsp:nvSpPr>
        <dsp:cNvPr id="0" name=""/>
        <dsp:cNvSpPr/>
      </dsp:nvSpPr>
      <dsp:spPr>
        <a:xfrm>
          <a:off x="4369361" y="768975"/>
          <a:ext cx="1914196" cy="188856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Insurance coverage</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PCPs, ICU beds per capita</a:t>
          </a:r>
          <a:endParaRPr lang="en-US" sz="1800" kern="1200" dirty="0">
            <a:latin typeface="+mj-lt"/>
          </a:endParaRPr>
        </a:p>
      </dsp:txBody>
      <dsp:txXfrm>
        <a:off x="4369361" y="768975"/>
        <a:ext cx="1914196" cy="1888560"/>
      </dsp:txXfrm>
    </dsp:sp>
    <dsp:sp modelId="{C65EDE4A-101B-4F7B-930A-6AD8479E9F5F}">
      <dsp:nvSpPr>
        <dsp:cNvPr id="0" name=""/>
        <dsp:cNvSpPr/>
      </dsp:nvSpPr>
      <dsp:spPr>
        <a:xfrm>
          <a:off x="6551545" y="3296"/>
          <a:ext cx="1914196" cy="765678"/>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Physical environment</a:t>
          </a:r>
          <a:endParaRPr lang="en-US" sz="2000" kern="1200" dirty="0">
            <a:latin typeface="+mj-lt"/>
          </a:endParaRPr>
        </a:p>
      </dsp:txBody>
      <dsp:txXfrm>
        <a:off x="6551545" y="3296"/>
        <a:ext cx="1914196" cy="765678"/>
      </dsp:txXfrm>
    </dsp:sp>
    <dsp:sp modelId="{E162B305-E841-4A59-86F6-58DA5577F81A}">
      <dsp:nvSpPr>
        <dsp:cNvPr id="0" name=""/>
        <dsp:cNvSpPr/>
      </dsp:nvSpPr>
      <dsp:spPr>
        <a:xfrm>
          <a:off x="6551545" y="768975"/>
          <a:ext cx="1914196" cy="188856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Pollution</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Population density</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Food insecurity/ access</a:t>
          </a:r>
          <a:endParaRPr lang="en-US" sz="1800" kern="1200" dirty="0">
            <a:latin typeface="+mj-lt"/>
          </a:endParaRPr>
        </a:p>
      </dsp:txBody>
      <dsp:txXfrm>
        <a:off x="6551545" y="768975"/>
        <a:ext cx="1914196" cy="1888560"/>
      </dsp:txXfrm>
    </dsp:sp>
    <dsp:sp modelId="{6652FF33-4C39-4982-848B-801C42446548}">
      <dsp:nvSpPr>
        <dsp:cNvPr id="0" name=""/>
        <dsp:cNvSpPr/>
      </dsp:nvSpPr>
      <dsp:spPr>
        <a:xfrm>
          <a:off x="8733729" y="3296"/>
          <a:ext cx="1914196" cy="76567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COVID-19</a:t>
          </a:r>
          <a:endParaRPr lang="en-US" sz="2000" kern="1200" dirty="0">
            <a:latin typeface="+mj-lt"/>
          </a:endParaRPr>
        </a:p>
      </dsp:txBody>
      <dsp:txXfrm>
        <a:off x="8733729" y="3296"/>
        <a:ext cx="1914196" cy="765678"/>
      </dsp:txXfrm>
    </dsp:sp>
    <dsp:sp modelId="{9745788B-DF96-4CD0-8905-FB914CECD681}">
      <dsp:nvSpPr>
        <dsp:cNvPr id="0" name=""/>
        <dsp:cNvSpPr/>
      </dsp:nvSpPr>
      <dsp:spPr>
        <a:xfrm>
          <a:off x="8733729" y="768975"/>
          <a:ext cx="1914196" cy="1888560"/>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Access to COVID-19 testing</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Local policies</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Google mobility data</a:t>
          </a:r>
          <a:endParaRPr lang="en-US" sz="1800" kern="1200" dirty="0">
            <a:latin typeface="+mj-lt"/>
          </a:endParaRPr>
        </a:p>
      </dsp:txBody>
      <dsp:txXfrm>
        <a:off x="8733729" y="768975"/>
        <a:ext cx="1914196" cy="1888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94EBE-04E6-49F1-B80A-C40A7CDB3A5F}">
      <dsp:nvSpPr>
        <dsp:cNvPr id="0" name=""/>
        <dsp:cNvSpPr/>
      </dsp:nvSpPr>
      <dsp:spPr>
        <a:xfrm>
          <a:off x="4993" y="3296"/>
          <a:ext cx="1914196" cy="765678"/>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Socio-demographics</a:t>
          </a:r>
          <a:endParaRPr lang="en-US" sz="2000" kern="1200" dirty="0">
            <a:latin typeface="+mj-lt"/>
          </a:endParaRPr>
        </a:p>
      </dsp:txBody>
      <dsp:txXfrm>
        <a:off x="4993" y="3296"/>
        <a:ext cx="1914196" cy="765678"/>
      </dsp:txXfrm>
    </dsp:sp>
    <dsp:sp modelId="{D3D135B6-334A-4138-B196-FD375EE948E9}">
      <dsp:nvSpPr>
        <dsp:cNvPr id="0" name=""/>
        <dsp:cNvSpPr/>
      </dsp:nvSpPr>
      <dsp:spPr>
        <a:xfrm>
          <a:off x="4993" y="768975"/>
          <a:ext cx="1914196" cy="188856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Income</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Education</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Employment</a:t>
          </a:r>
          <a:endParaRPr lang="en-US" sz="1800" kern="1200" dirty="0">
            <a:latin typeface="+mj-lt"/>
          </a:endParaRPr>
        </a:p>
      </dsp:txBody>
      <dsp:txXfrm>
        <a:off x="4993" y="768975"/>
        <a:ext cx="1914196" cy="1888560"/>
      </dsp:txXfrm>
    </dsp:sp>
    <dsp:sp modelId="{FA871745-AA5D-4EEA-9532-B8A9C7F35832}">
      <dsp:nvSpPr>
        <dsp:cNvPr id="0" name=""/>
        <dsp:cNvSpPr/>
      </dsp:nvSpPr>
      <dsp:spPr>
        <a:xfrm>
          <a:off x="2187177" y="3296"/>
          <a:ext cx="1914196" cy="765678"/>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Overall health</a:t>
          </a:r>
          <a:endParaRPr lang="en-US" sz="2000" kern="1200" dirty="0">
            <a:latin typeface="+mj-lt"/>
          </a:endParaRPr>
        </a:p>
      </dsp:txBody>
      <dsp:txXfrm>
        <a:off x="2187177" y="3296"/>
        <a:ext cx="1914196" cy="765678"/>
      </dsp:txXfrm>
    </dsp:sp>
    <dsp:sp modelId="{223B7242-3F41-4020-B753-6B54E96D0CE2}">
      <dsp:nvSpPr>
        <dsp:cNvPr id="0" name=""/>
        <dsp:cNvSpPr/>
      </dsp:nvSpPr>
      <dsp:spPr>
        <a:xfrm>
          <a:off x="2187177" y="768975"/>
          <a:ext cx="1914196" cy="188856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Prevalence of chronic conditions</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Health behaviors</a:t>
          </a:r>
          <a:endParaRPr lang="en-US" sz="1800" kern="1200" dirty="0">
            <a:latin typeface="+mj-lt"/>
          </a:endParaRPr>
        </a:p>
      </dsp:txBody>
      <dsp:txXfrm>
        <a:off x="2187177" y="768975"/>
        <a:ext cx="1914196" cy="1888560"/>
      </dsp:txXfrm>
    </dsp:sp>
    <dsp:sp modelId="{F647C444-66BD-46C8-8EA4-93151D1D4490}">
      <dsp:nvSpPr>
        <dsp:cNvPr id="0" name=""/>
        <dsp:cNvSpPr/>
      </dsp:nvSpPr>
      <dsp:spPr>
        <a:xfrm>
          <a:off x="4369361" y="3296"/>
          <a:ext cx="1914196" cy="765678"/>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Healthcare access</a:t>
          </a:r>
          <a:endParaRPr lang="en-US" sz="2000" kern="1200" dirty="0">
            <a:latin typeface="+mj-lt"/>
          </a:endParaRPr>
        </a:p>
      </dsp:txBody>
      <dsp:txXfrm>
        <a:off x="4369361" y="3296"/>
        <a:ext cx="1914196" cy="765678"/>
      </dsp:txXfrm>
    </dsp:sp>
    <dsp:sp modelId="{D96108CC-D83E-45E2-B09B-C153C965BC65}">
      <dsp:nvSpPr>
        <dsp:cNvPr id="0" name=""/>
        <dsp:cNvSpPr/>
      </dsp:nvSpPr>
      <dsp:spPr>
        <a:xfrm>
          <a:off x="4369361" y="768975"/>
          <a:ext cx="1914196" cy="1888560"/>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Insurance coverage</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PCPs, ICU beds per capita</a:t>
          </a:r>
          <a:endParaRPr lang="en-US" sz="1800" kern="1200" dirty="0">
            <a:latin typeface="+mj-lt"/>
          </a:endParaRPr>
        </a:p>
      </dsp:txBody>
      <dsp:txXfrm>
        <a:off x="4369361" y="768975"/>
        <a:ext cx="1914196" cy="1888560"/>
      </dsp:txXfrm>
    </dsp:sp>
    <dsp:sp modelId="{C65EDE4A-101B-4F7B-930A-6AD8479E9F5F}">
      <dsp:nvSpPr>
        <dsp:cNvPr id="0" name=""/>
        <dsp:cNvSpPr/>
      </dsp:nvSpPr>
      <dsp:spPr>
        <a:xfrm>
          <a:off x="6551545" y="3296"/>
          <a:ext cx="1914196" cy="765678"/>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Physical environment</a:t>
          </a:r>
          <a:endParaRPr lang="en-US" sz="2000" kern="1200" dirty="0">
            <a:latin typeface="+mj-lt"/>
          </a:endParaRPr>
        </a:p>
      </dsp:txBody>
      <dsp:txXfrm>
        <a:off x="6551545" y="3296"/>
        <a:ext cx="1914196" cy="765678"/>
      </dsp:txXfrm>
    </dsp:sp>
    <dsp:sp modelId="{E162B305-E841-4A59-86F6-58DA5577F81A}">
      <dsp:nvSpPr>
        <dsp:cNvPr id="0" name=""/>
        <dsp:cNvSpPr/>
      </dsp:nvSpPr>
      <dsp:spPr>
        <a:xfrm>
          <a:off x="6551545" y="768975"/>
          <a:ext cx="1914196" cy="188856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Pollution</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Population density</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Food insecurity/ access</a:t>
          </a:r>
          <a:endParaRPr lang="en-US" sz="1800" kern="1200" dirty="0">
            <a:latin typeface="+mj-lt"/>
          </a:endParaRPr>
        </a:p>
      </dsp:txBody>
      <dsp:txXfrm>
        <a:off x="6551545" y="768975"/>
        <a:ext cx="1914196" cy="1888560"/>
      </dsp:txXfrm>
    </dsp:sp>
    <dsp:sp modelId="{6652FF33-4C39-4982-848B-801C42446548}">
      <dsp:nvSpPr>
        <dsp:cNvPr id="0" name=""/>
        <dsp:cNvSpPr/>
      </dsp:nvSpPr>
      <dsp:spPr>
        <a:xfrm>
          <a:off x="8733729" y="3296"/>
          <a:ext cx="1914196" cy="765678"/>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mj-lt"/>
            </a:rPr>
            <a:t>COVID-19</a:t>
          </a:r>
          <a:endParaRPr lang="en-US" sz="2000" kern="1200" dirty="0">
            <a:latin typeface="+mj-lt"/>
          </a:endParaRPr>
        </a:p>
      </dsp:txBody>
      <dsp:txXfrm>
        <a:off x="8733729" y="3296"/>
        <a:ext cx="1914196" cy="765678"/>
      </dsp:txXfrm>
    </dsp:sp>
    <dsp:sp modelId="{9745788B-DF96-4CD0-8905-FB914CECD681}">
      <dsp:nvSpPr>
        <dsp:cNvPr id="0" name=""/>
        <dsp:cNvSpPr/>
      </dsp:nvSpPr>
      <dsp:spPr>
        <a:xfrm>
          <a:off x="8733729" y="768975"/>
          <a:ext cx="1914196" cy="1888560"/>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mj-lt"/>
            </a:rPr>
            <a:t>Access to COVID-19 testing</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Local policies</a:t>
          </a:r>
          <a:endParaRPr lang="en-US" sz="1800" kern="1200" dirty="0">
            <a:latin typeface="+mj-lt"/>
          </a:endParaRPr>
        </a:p>
        <a:p>
          <a:pPr marL="171450" lvl="1" indent="-171450" algn="l" defTabSz="800100">
            <a:lnSpc>
              <a:spcPct val="90000"/>
            </a:lnSpc>
            <a:spcBef>
              <a:spcPct val="0"/>
            </a:spcBef>
            <a:spcAft>
              <a:spcPct val="15000"/>
            </a:spcAft>
            <a:buChar char="••"/>
          </a:pPr>
          <a:r>
            <a:rPr lang="en-US" sz="1800" kern="1200" dirty="0" smtClean="0">
              <a:latin typeface="+mj-lt"/>
            </a:rPr>
            <a:t>Google mobility data</a:t>
          </a:r>
          <a:endParaRPr lang="en-US" sz="1800" kern="1200" dirty="0">
            <a:latin typeface="+mj-lt"/>
          </a:endParaRPr>
        </a:p>
      </dsp:txBody>
      <dsp:txXfrm>
        <a:off x="8733729" y="768975"/>
        <a:ext cx="1914196" cy="18885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A2F3C-C6B6-4468-B219-35AFE6945369}">
      <dsp:nvSpPr>
        <dsp:cNvPr id="0" name=""/>
        <dsp:cNvSpPr/>
      </dsp:nvSpPr>
      <dsp:spPr>
        <a:xfrm rot="5400000">
          <a:off x="5909732" y="-2452309"/>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latin typeface="+mj-lt"/>
            </a:rPr>
            <a:t>Socioeconomic variables</a:t>
          </a:r>
          <a:endParaRPr lang="en-US" sz="2000" kern="1200" dirty="0">
            <a:latin typeface="+mj-lt"/>
          </a:endParaRPr>
        </a:p>
        <a:p>
          <a:pPr marL="228600" lvl="1" indent="-228600" algn="l" defTabSz="889000" rtl="0">
            <a:lnSpc>
              <a:spcPct val="90000"/>
            </a:lnSpc>
            <a:spcBef>
              <a:spcPct val="0"/>
            </a:spcBef>
            <a:spcAft>
              <a:spcPct val="15000"/>
            </a:spcAft>
            <a:buChar char="••"/>
          </a:pPr>
          <a:r>
            <a:rPr lang="en-US" sz="2000" kern="1200" dirty="0" smtClean="0">
              <a:latin typeface="+mj-lt"/>
            </a:rPr>
            <a:t>Disability</a:t>
          </a:r>
          <a:endParaRPr lang="en-US" sz="2000" kern="1200" dirty="0">
            <a:latin typeface="+mj-lt"/>
          </a:endParaRPr>
        </a:p>
      </dsp:txBody>
      <dsp:txXfrm rot="-5400000">
        <a:off x="3350498" y="147831"/>
        <a:ext cx="5915534" cy="756160"/>
      </dsp:txXfrm>
    </dsp:sp>
    <dsp:sp modelId="{DA1F97E6-4D32-45DB-88DF-1E818B40795A}">
      <dsp:nvSpPr>
        <dsp:cNvPr id="0" name=""/>
        <dsp:cNvSpPr/>
      </dsp:nvSpPr>
      <dsp:spPr>
        <a:xfrm>
          <a:off x="0" y="2177"/>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Social vulnerability </a:t>
          </a:r>
          <a:endParaRPr lang="en-US" sz="2800" kern="1200" dirty="0">
            <a:latin typeface="+mj-lt"/>
          </a:endParaRPr>
        </a:p>
      </dsp:txBody>
      <dsp:txXfrm>
        <a:off x="51133" y="53310"/>
        <a:ext cx="3248232" cy="945199"/>
      </dsp:txXfrm>
    </dsp:sp>
    <dsp:sp modelId="{869424AB-B1AB-4091-B6D5-4C87F56A77A8}">
      <dsp:nvSpPr>
        <dsp:cNvPr id="0" name=""/>
        <dsp:cNvSpPr/>
      </dsp:nvSpPr>
      <dsp:spPr>
        <a:xfrm rot="5400000">
          <a:off x="5909732" y="-1352470"/>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latin typeface="+mj-lt"/>
            </a:rPr>
            <a:t>Obesity</a:t>
          </a:r>
          <a:endParaRPr lang="en-US" sz="2000" kern="1200" dirty="0">
            <a:latin typeface="+mj-lt"/>
          </a:endParaRPr>
        </a:p>
        <a:p>
          <a:pPr marL="228600" lvl="1" indent="-228600" algn="l" defTabSz="889000" rtl="0">
            <a:lnSpc>
              <a:spcPct val="90000"/>
            </a:lnSpc>
            <a:spcBef>
              <a:spcPct val="0"/>
            </a:spcBef>
            <a:spcAft>
              <a:spcPct val="15000"/>
            </a:spcAft>
            <a:buChar char="••"/>
          </a:pPr>
          <a:r>
            <a:rPr lang="en-US" sz="2000" kern="1200" dirty="0" smtClean="0">
              <a:latin typeface="+mj-lt"/>
            </a:rPr>
            <a:t>Self-reported poor health</a:t>
          </a:r>
          <a:endParaRPr lang="en-US" sz="2000" kern="1200" dirty="0">
            <a:latin typeface="+mj-lt"/>
          </a:endParaRPr>
        </a:p>
      </dsp:txBody>
      <dsp:txXfrm rot="-5400000">
        <a:off x="3350498" y="1247670"/>
        <a:ext cx="5915534" cy="756160"/>
      </dsp:txXfrm>
    </dsp:sp>
    <dsp:sp modelId="{7DDBC632-4E32-42FE-A0B7-C803DF7FAFD4}">
      <dsp:nvSpPr>
        <dsp:cNvPr id="0" name=""/>
        <dsp:cNvSpPr/>
      </dsp:nvSpPr>
      <dsp:spPr>
        <a:xfrm>
          <a:off x="0" y="1102016"/>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Health</a:t>
          </a:r>
          <a:endParaRPr lang="en-US" sz="2800" kern="1200" dirty="0">
            <a:latin typeface="+mj-lt"/>
          </a:endParaRPr>
        </a:p>
      </dsp:txBody>
      <dsp:txXfrm>
        <a:off x="51133" y="1153149"/>
        <a:ext cx="3248232" cy="945199"/>
      </dsp:txXfrm>
    </dsp:sp>
    <dsp:sp modelId="{B5876069-2F50-4493-8CE7-63B5DDD01EB1}">
      <dsp:nvSpPr>
        <dsp:cNvPr id="0" name=""/>
        <dsp:cNvSpPr/>
      </dsp:nvSpPr>
      <dsp:spPr>
        <a:xfrm rot="5400000">
          <a:off x="5909732" y="-252632"/>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latin typeface="+mj-lt"/>
            </a:rPr>
            <a:t>ICU beds per 100,000 residents</a:t>
          </a:r>
          <a:endParaRPr lang="en-US" sz="2000" kern="1200" dirty="0">
            <a:latin typeface="+mj-lt"/>
          </a:endParaRPr>
        </a:p>
        <a:p>
          <a:pPr marL="228600" lvl="1" indent="-228600" algn="l" defTabSz="889000" rtl="0">
            <a:lnSpc>
              <a:spcPct val="90000"/>
            </a:lnSpc>
            <a:spcBef>
              <a:spcPct val="0"/>
            </a:spcBef>
            <a:spcAft>
              <a:spcPct val="15000"/>
            </a:spcAft>
            <a:buChar char="••"/>
          </a:pPr>
          <a:r>
            <a:rPr lang="en-US" sz="2000" kern="1200" dirty="0" smtClean="0">
              <a:latin typeface="+mj-lt"/>
            </a:rPr>
            <a:t>Distance to testing sites</a:t>
          </a:r>
          <a:endParaRPr lang="en-US" sz="2000" kern="1200" dirty="0">
            <a:latin typeface="+mj-lt"/>
          </a:endParaRPr>
        </a:p>
      </dsp:txBody>
      <dsp:txXfrm rot="-5400000">
        <a:off x="3350498" y="2347508"/>
        <a:ext cx="5915534" cy="756160"/>
      </dsp:txXfrm>
    </dsp:sp>
    <dsp:sp modelId="{1DD4DF79-7A48-418D-B6FD-E54ADF0051ED}">
      <dsp:nvSpPr>
        <dsp:cNvPr id="0" name=""/>
        <dsp:cNvSpPr/>
      </dsp:nvSpPr>
      <dsp:spPr>
        <a:xfrm>
          <a:off x="0" y="2201855"/>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Healthcare access</a:t>
          </a:r>
          <a:endParaRPr lang="en-US" sz="2800" kern="1200" dirty="0">
            <a:latin typeface="+mj-lt"/>
          </a:endParaRPr>
        </a:p>
      </dsp:txBody>
      <dsp:txXfrm>
        <a:off x="51133" y="2252988"/>
        <a:ext cx="3248232" cy="945199"/>
      </dsp:txXfrm>
    </dsp:sp>
    <dsp:sp modelId="{B16F9DC2-34A8-491A-B817-61F71FBD1765}">
      <dsp:nvSpPr>
        <dsp:cNvPr id="0" name=""/>
        <dsp:cNvSpPr/>
      </dsp:nvSpPr>
      <dsp:spPr>
        <a:xfrm rot="5400000">
          <a:off x="5909732" y="847206"/>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latin typeface="+mj-lt"/>
            </a:rPr>
            <a:t>Change in visits to retail and recreation sites</a:t>
          </a:r>
        </a:p>
        <a:p>
          <a:pPr marL="228600" lvl="1" indent="-228600" algn="l" defTabSz="889000" rtl="0">
            <a:lnSpc>
              <a:spcPct val="90000"/>
            </a:lnSpc>
            <a:spcBef>
              <a:spcPct val="0"/>
            </a:spcBef>
            <a:spcAft>
              <a:spcPct val="15000"/>
            </a:spcAft>
            <a:buChar char="••"/>
          </a:pPr>
          <a:r>
            <a:rPr lang="en-US" sz="2000" kern="1200" dirty="0" smtClean="0">
              <a:latin typeface="+mj-lt"/>
            </a:rPr>
            <a:t>Proportion of people who stayed at home</a:t>
          </a:r>
        </a:p>
      </dsp:txBody>
      <dsp:txXfrm rot="-5400000">
        <a:off x="3350498" y="3447346"/>
        <a:ext cx="5915534" cy="756160"/>
      </dsp:txXfrm>
    </dsp:sp>
    <dsp:sp modelId="{32AF77B6-6DD0-49A3-B046-18A4084D8A97}">
      <dsp:nvSpPr>
        <dsp:cNvPr id="0" name=""/>
        <dsp:cNvSpPr/>
      </dsp:nvSpPr>
      <dsp:spPr>
        <a:xfrm>
          <a:off x="0" y="3301694"/>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COVID-19 related behaviors</a:t>
          </a:r>
        </a:p>
      </dsp:txBody>
      <dsp:txXfrm>
        <a:off x="51133" y="3352827"/>
        <a:ext cx="3248232" cy="9451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A2F3C-C6B6-4468-B219-35AFE6945369}">
      <dsp:nvSpPr>
        <dsp:cNvPr id="0" name=""/>
        <dsp:cNvSpPr/>
      </dsp:nvSpPr>
      <dsp:spPr>
        <a:xfrm rot="5400000">
          <a:off x="5909732" y="-2452309"/>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smtClean="0">
              <a:solidFill>
                <a:schemeClr val="accent2"/>
              </a:solidFill>
              <a:latin typeface="+mj-lt"/>
            </a:rPr>
            <a:t>Socioeconomic variables</a:t>
          </a:r>
          <a:endParaRPr lang="en-US" sz="2000" b="1" kern="1200" dirty="0">
            <a:solidFill>
              <a:schemeClr val="accent2"/>
            </a:solidFill>
            <a:latin typeface="+mj-lt"/>
          </a:endParaRPr>
        </a:p>
        <a:p>
          <a:pPr marL="228600" lvl="1" indent="-228600" algn="l" defTabSz="889000" rtl="0">
            <a:lnSpc>
              <a:spcPct val="90000"/>
            </a:lnSpc>
            <a:spcBef>
              <a:spcPct val="0"/>
            </a:spcBef>
            <a:spcAft>
              <a:spcPct val="15000"/>
            </a:spcAft>
            <a:buChar char="••"/>
          </a:pPr>
          <a:r>
            <a:rPr lang="en-US" sz="2000" b="1" kern="1200" dirty="0" smtClean="0">
              <a:solidFill>
                <a:schemeClr val="accent2"/>
              </a:solidFill>
              <a:latin typeface="+mj-lt"/>
            </a:rPr>
            <a:t>Disability</a:t>
          </a:r>
          <a:endParaRPr lang="en-US" sz="2000" b="1" kern="1200" dirty="0">
            <a:solidFill>
              <a:schemeClr val="accent2"/>
            </a:solidFill>
            <a:latin typeface="+mj-lt"/>
          </a:endParaRPr>
        </a:p>
      </dsp:txBody>
      <dsp:txXfrm rot="-5400000">
        <a:off x="3350498" y="147831"/>
        <a:ext cx="5915534" cy="756160"/>
      </dsp:txXfrm>
    </dsp:sp>
    <dsp:sp modelId="{DA1F97E6-4D32-45DB-88DF-1E818B40795A}">
      <dsp:nvSpPr>
        <dsp:cNvPr id="0" name=""/>
        <dsp:cNvSpPr/>
      </dsp:nvSpPr>
      <dsp:spPr>
        <a:xfrm>
          <a:off x="0" y="2177"/>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Social vulnerability </a:t>
          </a:r>
          <a:endParaRPr lang="en-US" sz="2800" kern="1200" dirty="0">
            <a:latin typeface="+mj-lt"/>
          </a:endParaRPr>
        </a:p>
      </dsp:txBody>
      <dsp:txXfrm>
        <a:off x="51133" y="53310"/>
        <a:ext cx="3248232" cy="945199"/>
      </dsp:txXfrm>
    </dsp:sp>
    <dsp:sp modelId="{869424AB-B1AB-4091-B6D5-4C87F56A77A8}">
      <dsp:nvSpPr>
        <dsp:cNvPr id="0" name=""/>
        <dsp:cNvSpPr/>
      </dsp:nvSpPr>
      <dsp:spPr>
        <a:xfrm rot="5400000">
          <a:off x="5909732" y="-1352470"/>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smtClean="0">
              <a:solidFill>
                <a:schemeClr val="accent2"/>
              </a:solidFill>
              <a:latin typeface="+mj-lt"/>
            </a:rPr>
            <a:t>Obesity</a:t>
          </a:r>
          <a:endParaRPr lang="en-US" sz="2000" b="1" kern="1200" dirty="0">
            <a:solidFill>
              <a:schemeClr val="accent2"/>
            </a:solidFill>
            <a:latin typeface="+mj-lt"/>
          </a:endParaRPr>
        </a:p>
        <a:p>
          <a:pPr marL="228600" lvl="1" indent="-228600" algn="l" defTabSz="889000" rtl="0">
            <a:lnSpc>
              <a:spcPct val="90000"/>
            </a:lnSpc>
            <a:spcBef>
              <a:spcPct val="0"/>
            </a:spcBef>
            <a:spcAft>
              <a:spcPct val="15000"/>
            </a:spcAft>
            <a:buChar char="••"/>
          </a:pPr>
          <a:r>
            <a:rPr lang="en-US" sz="2000" kern="1200" dirty="0" smtClean="0">
              <a:latin typeface="+mj-lt"/>
            </a:rPr>
            <a:t>Self-reported poor health</a:t>
          </a:r>
          <a:endParaRPr lang="en-US" sz="2000" kern="1200" dirty="0">
            <a:latin typeface="+mj-lt"/>
          </a:endParaRPr>
        </a:p>
      </dsp:txBody>
      <dsp:txXfrm rot="-5400000">
        <a:off x="3350498" y="1247670"/>
        <a:ext cx="5915534" cy="756160"/>
      </dsp:txXfrm>
    </dsp:sp>
    <dsp:sp modelId="{7DDBC632-4E32-42FE-A0B7-C803DF7FAFD4}">
      <dsp:nvSpPr>
        <dsp:cNvPr id="0" name=""/>
        <dsp:cNvSpPr/>
      </dsp:nvSpPr>
      <dsp:spPr>
        <a:xfrm>
          <a:off x="0" y="1102016"/>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Health</a:t>
          </a:r>
          <a:endParaRPr lang="en-US" sz="2800" kern="1200" dirty="0">
            <a:latin typeface="+mj-lt"/>
          </a:endParaRPr>
        </a:p>
      </dsp:txBody>
      <dsp:txXfrm>
        <a:off x="51133" y="1153149"/>
        <a:ext cx="3248232" cy="945199"/>
      </dsp:txXfrm>
    </dsp:sp>
    <dsp:sp modelId="{B5876069-2F50-4493-8CE7-63B5DDD01EB1}">
      <dsp:nvSpPr>
        <dsp:cNvPr id="0" name=""/>
        <dsp:cNvSpPr/>
      </dsp:nvSpPr>
      <dsp:spPr>
        <a:xfrm rot="5400000">
          <a:off x="5909732" y="-252632"/>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b="1" kern="1200" dirty="0" smtClean="0">
              <a:solidFill>
                <a:schemeClr val="accent2"/>
              </a:solidFill>
              <a:latin typeface="+mj-lt"/>
            </a:rPr>
            <a:t>ICU beds per 100,000 residents</a:t>
          </a:r>
          <a:endParaRPr lang="en-US" sz="2000" b="1" kern="1200" dirty="0">
            <a:solidFill>
              <a:schemeClr val="accent2"/>
            </a:solidFill>
            <a:latin typeface="+mj-lt"/>
          </a:endParaRPr>
        </a:p>
        <a:p>
          <a:pPr marL="228600" lvl="1" indent="-228600" algn="l" defTabSz="889000" rtl="0">
            <a:lnSpc>
              <a:spcPct val="90000"/>
            </a:lnSpc>
            <a:spcBef>
              <a:spcPct val="0"/>
            </a:spcBef>
            <a:spcAft>
              <a:spcPct val="15000"/>
            </a:spcAft>
            <a:buChar char="••"/>
          </a:pPr>
          <a:r>
            <a:rPr lang="en-US" sz="2000" kern="1200" dirty="0" smtClean="0">
              <a:latin typeface="+mj-lt"/>
            </a:rPr>
            <a:t>Distance to testing sites</a:t>
          </a:r>
          <a:endParaRPr lang="en-US" sz="2000" kern="1200" dirty="0">
            <a:latin typeface="+mj-lt"/>
          </a:endParaRPr>
        </a:p>
      </dsp:txBody>
      <dsp:txXfrm rot="-5400000">
        <a:off x="3350498" y="2347508"/>
        <a:ext cx="5915534" cy="756160"/>
      </dsp:txXfrm>
    </dsp:sp>
    <dsp:sp modelId="{1DD4DF79-7A48-418D-B6FD-E54ADF0051ED}">
      <dsp:nvSpPr>
        <dsp:cNvPr id="0" name=""/>
        <dsp:cNvSpPr/>
      </dsp:nvSpPr>
      <dsp:spPr>
        <a:xfrm>
          <a:off x="0" y="2201855"/>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Healthcare access</a:t>
          </a:r>
          <a:endParaRPr lang="en-US" sz="2800" kern="1200" dirty="0">
            <a:latin typeface="+mj-lt"/>
          </a:endParaRPr>
        </a:p>
      </dsp:txBody>
      <dsp:txXfrm>
        <a:off x="51133" y="2252988"/>
        <a:ext cx="3248232" cy="945199"/>
      </dsp:txXfrm>
    </dsp:sp>
    <dsp:sp modelId="{B16F9DC2-34A8-491A-B817-61F71FBD1765}">
      <dsp:nvSpPr>
        <dsp:cNvPr id="0" name=""/>
        <dsp:cNvSpPr/>
      </dsp:nvSpPr>
      <dsp:spPr>
        <a:xfrm rot="5400000">
          <a:off x="5909732" y="847206"/>
          <a:ext cx="837972" cy="5956440"/>
        </a:xfrm>
        <a:prstGeom prst="round2Same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latin typeface="+mj-lt"/>
            </a:rPr>
            <a:t>Change in visits to retail and recreation sites</a:t>
          </a:r>
        </a:p>
        <a:p>
          <a:pPr marL="228600" lvl="1" indent="-228600" algn="l" defTabSz="889000" rtl="0">
            <a:lnSpc>
              <a:spcPct val="90000"/>
            </a:lnSpc>
            <a:spcBef>
              <a:spcPct val="0"/>
            </a:spcBef>
            <a:spcAft>
              <a:spcPct val="15000"/>
            </a:spcAft>
            <a:buChar char="••"/>
          </a:pPr>
          <a:r>
            <a:rPr lang="en-US" sz="2000" kern="1200" dirty="0" smtClean="0">
              <a:latin typeface="+mj-lt"/>
            </a:rPr>
            <a:t>Proportion of people who stayed at home</a:t>
          </a:r>
        </a:p>
      </dsp:txBody>
      <dsp:txXfrm rot="-5400000">
        <a:off x="3350498" y="3447346"/>
        <a:ext cx="5915534" cy="756160"/>
      </dsp:txXfrm>
    </dsp:sp>
    <dsp:sp modelId="{32AF77B6-6DD0-49A3-B046-18A4084D8A97}">
      <dsp:nvSpPr>
        <dsp:cNvPr id="0" name=""/>
        <dsp:cNvSpPr/>
      </dsp:nvSpPr>
      <dsp:spPr>
        <a:xfrm>
          <a:off x="0" y="3301694"/>
          <a:ext cx="3350498" cy="1047465"/>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latin typeface="+mj-lt"/>
            </a:rPr>
            <a:t>COVID-19 related behaviors</a:t>
          </a:r>
        </a:p>
      </dsp:txBody>
      <dsp:txXfrm>
        <a:off x="51133" y="3352827"/>
        <a:ext cx="3248232" cy="9451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libri Light" panose="020F030202020403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libri Light" panose="020F0302020204030204" pitchFamily="34" charset="0"/>
              </a:defRPr>
            </a:lvl1pPr>
          </a:lstStyle>
          <a:p>
            <a:fld id="{603F3373-22D5-4ECD-A339-EF863A4A1CAB}" type="datetimeFigureOut">
              <a:rPr lang="en-US" smtClean="0"/>
              <a:pPr/>
              <a:t>1/28/2021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libri Light" panose="020F030202020403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libri Light" panose="020F0302020204030204" pitchFamily="34" charset="0"/>
              </a:defRPr>
            </a:lvl1pPr>
          </a:lstStyle>
          <a:p>
            <a:fld id="{EFC25CAA-94D6-47F9-BE7A-549289FECB75}" type="slidenum">
              <a:rPr lang="en-US" smtClean="0"/>
              <a:pPr/>
              <a:t>‹#›</a:t>
            </a:fld>
            <a:endParaRPr lang="en-US" dirty="0"/>
          </a:p>
        </p:txBody>
      </p:sp>
    </p:spTree>
    <p:extLst>
      <p:ext uri="{BB962C8B-B14F-4D97-AF65-F5344CB8AC3E}">
        <p14:creationId xmlns:p14="http://schemas.microsoft.com/office/powerpoint/2010/main" val="1735174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Light" panose="020F0302020204030204" pitchFamily="34" charset="0"/>
        <a:ea typeface="+mn-ea"/>
        <a:cs typeface="+mn-cs"/>
      </a:defRPr>
    </a:lvl1pPr>
    <a:lvl2pPr marL="457200" algn="l" defTabSz="914400" rtl="0" eaLnBrk="1" latinLnBrk="0" hangingPunct="1">
      <a:defRPr sz="1200" kern="1200">
        <a:solidFill>
          <a:schemeClr val="tx1"/>
        </a:solidFill>
        <a:latin typeface="Calibri Light" panose="020F0302020204030204" pitchFamily="34" charset="0"/>
        <a:ea typeface="+mn-ea"/>
        <a:cs typeface="+mn-cs"/>
      </a:defRPr>
    </a:lvl2pPr>
    <a:lvl3pPr marL="914400" algn="l" defTabSz="914400" rtl="0" eaLnBrk="1" latinLnBrk="0" hangingPunct="1">
      <a:defRPr sz="1200" kern="1200">
        <a:solidFill>
          <a:schemeClr val="tx1"/>
        </a:solidFill>
        <a:latin typeface="Calibri Light" panose="020F0302020204030204" pitchFamily="34" charset="0"/>
        <a:ea typeface="+mn-ea"/>
        <a:cs typeface="+mn-cs"/>
      </a:defRPr>
    </a:lvl3pPr>
    <a:lvl4pPr marL="1371600" algn="l" defTabSz="914400" rtl="0" eaLnBrk="1" latinLnBrk="0" hangingPunct="1">
      <a:defRPr sz="1200" kern="1200">
        <a:solidFill>
          <a:schemeClr val="tx1"/>
        </a:solidFill>
        <a:latin typeface="Calibri Light" panose="020F0302020204030204" pitchFamily="34" charset="0"/>
        <a:ea typeface="+mn-ea"/>
        <a:cs typeface="+mn-cs"/>
      </a:defRPr>
    </a:lvl4pPr>
    <a:lvl5pPr marL="1828800" algn="l" defTabSz="914400" rtl="0" eaLnBrk="1" latinLnBrk="0" hangingPunct="1">
      <a:defRPr sz="1200" kern="1200">
        <a:solidFill>
          <a:schemeClr val="tx1"/>
        </a:solidFill>
        <a:latin typeface="Calibri Light" panose="020F03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C25CAA-94D6-47F9-BE7A-549289FECB75}" type="slidenum">
              <a:rPr lang="en-US" smtClean="0"/>
              <a:pPr/>
              <a:t>2</a:t>
            </a:fld>
            <a:endParaRPr lang="en-US" dirty="0"/>
          </a:p>
        </p:txBody>
      </p:sp>
    </p:spTree>
    <p:extLst>
      <p:ext uri="{BB962C8B-B14F-4D97-AF65-F5344CB8AC3E}">
        <p14:creationId xmlns:p14="http://schemas.microsoft.com/office/powerpoint/2010/main" val="667831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C25CAA-94D6-47F9-BE7A-549289FECB75}" type="slidenum">
              <a:rPr lang="en-US" smtClean="0"/>
              <a:pPr/>
              <a:t>8</a:t>
            </a:fld>
            <a:endParaRPr lang="en-US" dirty="0"/>
          </a:p>
        </p:txBody>
      </p:sp>
    </p:spTree>
    <p:extLst>
      <p:ext uri="{BB962C8B-B14F-4D97-AF65-F5344CB8AC3E}">
        <p14:creationId xmlns:p14="http://schemas.microsoft.com/office/powerpoint/2010/main" val="1158579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a:t>
            </a:r>
            <a:r>
              <a:rPr lang="en-US" baseline="0" dirty="0" smtClean="0"/>
              <a:t> 5 variables highlighted – includes 2 variables related to SES (mobile homes, no vehicles)</a:t>
            </a:r>
          </a:p>
          <a:p>
            <a:endParaRPr lang="en-US" baseline="0" dirty="0" smtClean="0"/>
          </a:p>
          <a:p>
            <a:r>
              <a:rPr lang="en-US" baseline="0" dirty="0" smtClean="0"/>
              <a:t>Interestingly, not associated:</a:t>
            </a:r>
          </a:p>
          <a:p>
            <a:r>
              <a:rPr lang="en-US" baseline="0" dirty="0" smtClean="0"/>
              <a:t>Percent of population &gt;65 years of age</a:t>
            </a:r>
          </a:p>
          <a:p>
            <a:r>
              <a:rPr lang="en-US" baseline="0" dirty="0" smtClean="0"/>
              <a:t>Rural/urban</a:t>
            </a:r>
            <a:endParaRPr lang="en-US" dirty="0"/>
          </a:p>
        </p:txBody>
      </p:sp>
      <p:sp>
        <p:nvSpPr>
          <p:cNvPr id="4" name="Slide Number Placeholder 3"/>
          <p:cNvSpPr>
            <a:spLocks noGrp="1"/>
          </p:cNvSpPr>
          <p:nvPr>
            <p:ph type="sldNum" sz="quarter" idx="10"/>
          </p:nvPr>
        </p:nvSpPr>
        <p:spPr/>
        <p:txBody>
          <a:bodyPr/>
          <a:lstStyle/>
          <a:p>
            <a:fld id="{EFC25CAA-94D6-47F9-BE7A-549289FECB75}" type="slidenum">
              <a:rPr lang="en-US" smtClean="0"/>
              <a:pPr/>
              <a:t>9</a:t>
            </a:fld>
            <a:endParaRPr lang="en-US" dirty="0"/>
          </a:p>
        </p:txBody>
      </p:sp>
    </p:spTree>
    <p:extLst>
      <p:ext uri="{BB962C8B-B14F-4D97-AF65-F5344CB8AC3E}">
        <p14:creationId xmlns:p14="http://schemas.microsoft.com/office/powerpoint/2010/main" val="400799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counties are missing data</a:t>
            </a:r>
          </a:p>
          <a:p>
            <a:r>
              <a:rPr lang="en-US" dirty="0" smtClean="0"/>
              <a:t>Data can lag up to 8+ weeks</a:t>
            </a:r>
            <a:endParaRPr lang="en-US" dirty="0"/>
          </a:p>
          <a:p>
            <a:r>
              <a:rPr lang="en-US" dirty="0" smtClean="0"/>
              <a:t>Machine</a:t>
            </a:r>
            <a:r>
              <a:rPr lang="en-US" baseline="0" dirty="0" smtClean="0"/>
              <a:t> learning can help us identify where disparities may be occurring</a:t>
            </a:r>
            <a:endParaRPr lang="en-US" dirty="0" smtClean="0"/>
          </a:p>
        </p:txBody>
      </p:sp>
      <p:sp>
        <p:nvSpPr>
          <p:cNvPr id="4" name="Slide Number Placeholder 3"/>
          <p:cNvSpPr>
            <a:spLocks noGrp="1"/>
          </p:cNvSpPr>
          <p:nvPr>
            <p:ph type="sldNum" sz="quarter" idx="10"/>
          </p:nvPr>
        </p:nvSpPr>
        <p:spPr/>
        <p:txBody>
          <a:bodyPr/>
          <a:lstStyle/>
          <a:p>
            <a:fld id="{EFC25CAA-94D6-47F9-BE7A-549289FECB75}" type="slidenum">
              <a:rPr lang="en-US" smtClean="0"/>
              <a:pPr/>
              <a:t>10</a:t>
            </a:fld>
            <a:endParaRPr lang="en-US" dirty="0"/>
          </a:p>
        </p:txBody>
      </p:sp>
    </p:spTree>
    <p:extLst>
      <p:ext uri="{BB962C8B-B14F-4D97-AF65-F5344CB8AC3E}">
        <p14:creationId xmlns:p14="http://schemas.microsoft.com/office/powerpoint/2010/main" val="2752436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E65AC6-C1E6-402D-9657-D7A6BBD84890}"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1895216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65AC6-C1E6-402D-9657-D7A6BBD84890}"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238365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65AC6-C1E6-402D-9657-D7A6BBD84890}"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2420948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E65AC6-C1E6-402D-9657-D7A6BBD84890}"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25308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BE65AC6-C1E6-402D-9657-D7A6BBD84890}"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3055504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E65AC6-C1E6-402D-9657-D7A6BBD84890}"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419591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E65AC6-C1E6-402D-9657-D7A6BBD84890}" type="datetimeFigureOut">
              <a:rPr lang="en-US" smtClean="0"/>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375694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E65AC6-C1E6-402D-9657-D7A6BBD84890}" type="datetimeFigureOut">
              <a:rPr lang="en-US" smtClean="0"/>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18194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65AC6-C1E6-402D-9657-D7A6BBD84890}" type="datetimeFigureOut">
              <a:rPr lang="en-US" smtClean="0"/>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4054789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E65AC6-C1E6-402D-9657-D7A6BBD84890}"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3498231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BE65AC6-C1E6-402D-9657-D7A6BBD84890}"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AC287-F4B7-4BE6-B78A-E58A7839DD0D}" type="slidenum">
              <a:rPr lang="en-US" smtClean="0"/>
              <a:t>‹#›</a:t>
            </a:fld>
            <a:endParaRPr lang="en-US"/>
          </a:p>
        </p:txBody>
      </p:sp>
    </p:spTree>
    <p:extLst>
      <p:ext uri="{BB962C8B-B14F-4D97-AF65-F5344CB8AC3E}">
        <p14:creationId xmlns:p14="http://schemas.microsoft.com/office/powerpoint/2010/main" val="4105519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Calibri Light" panose="020F0302020204030204" pitchFamily="34" charset="0"/>
              </a:defRPr>
            </a:lvl1pPr>
          </a:lstStyle>
          <a:p>
            <a:fld id="{0BE65AC6-C1E6-402D-9657-D7A6BBD84890}" type="datetimeFigureOut">
              <a:rPr lang="en-US" smtClean="0"/>
              <a:pPr/>
              <a:t>1/28/2021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Calibri Light" panose="020F0302020204030204"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alibri Light" panose="020F0302020204030204" pitchFamily="34" charset="0"/>
              </a:defRPr>
            </a:lvl1pPr>
          </a:lstStyle>
          <a:p>
            <a:fld id="{093AC287-F4B7-4BE6-B78A-E58A7839DD0D}" type="slidenum">
              <a:rPr lang="en-US" smtClean="0"/>
              <a:pPr/>
              <a:t>‹#›</a:t>
            </a:fld>
            <a:endParaRPr lang="en-US" dirty="0"/>
          </a:p>
        </p:txBody>
      </p:sp>
    </p:spTree>
    <p:extLst>
      <p:ext uri="{BB962C8B-B14F-4D97-AF65-F5344CB8AC3E}">
        <p14:creationId xmlns:p14="http://schemas.microsoft.com/office/powerpoint/2010/main" val="1222777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Light" panose="020F0302020204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Light" panose="020F0302020204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Light" panose="020F030202020403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Light" panose="020F0302020204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Light" panose="020F03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7063" y="1122363"/>
            <a:ext cx="10036098" cy="2387600"/>
          </a:xfrm>
        </p:spPr>
        <p:txBody>
          <a:bodyPr>
            <a:normAutofit fontScale="90000"/>
          </a:bodyPr>
          <a:lstStyle/>
          <a:p>
            <a:r>
              <a:rPr lang="en-US" dirty="0" smtClean="0"/>
              <a:t>The intersection of race, disability, and COVID-19: </a:t>
            </a:r>
            <a:br>
              <a:rPr lang="en-US" dirty="0" smtClean="0"/>
            </a:br>
            <a:r>
              <a:rPr lang="en-US" dirty="0" smtClean="0"/>
              <a:t>a machine learning approach</a:t>
            </a:r>
            <a:endParaRPr lang="en-US" dirty="0"/>
          </a:p>
        </p:txBody>
      </p:sp>
      <p:sp>
        <p:nvSpPr>
          <p:cNvPr id="3" name="Subtitle 2"/>
          <p:cNvSpPr>
            <a:spLocks noGrp="1"/>
          </p:cNvSpPr>
          <p:nvPr>
            <p:ph type="subTitle" idx="1"/>
          </p:nvPr>
        </p:nvSpPr>
        <p:spPr>
          <a:xfrm>
            <a:off x="1524000" y="4289193"/>
            <a:ext cx="9144000" cy="1655762"/>
          </a:xfrm>
        </p:spPr>
        <p:txBody>
          <a:bodyPr>
            <a:normAutofit/>
          </a:bodyPr>
          <a:lstStyle/>
          <a:p>
            <a:r>
              <a:rPr lang="en-US" dirty="0" smtClean="0"/>
              <a:t>Allison Kolbe, Ph.D.</a:t>
            </a:r>
          </a:p>
          <a:p>
            <a:r>
              <a:rPr lang="en-US" dirty="0" smtClean="0"/>
              <a:t>Office of the Assistant Secretary for Planning and Evaluation</a:t>
            </a:r>
          </a:p>
          <a:p>
            <a:r>
              <a:rPr lang="en-US" dirty="0" smtClean="0"/>
              <a:t>allison.kolbe@hhs.gov</a:t>
            </a:r>
          </a:p>
        </p:txBody>
      </p:sp>
      <p:pic>
        <p:nvPicPr>
          <p:cNvPr id="1030" name="Picture 6" descr="HHS_ASPE (@HHS_ASPE) | Twitt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65496" y="5131495"/>
            <a:ext cx="1726504" cy="172650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41585" y="6265115"/>
            <a:ext cx="10169264" cy="800219"/>
          </a:xfrm>
          <a:prstGeom prst="rect">
            <a:avLst/>
          </a:prstGeom>
          <a:noFill/>
        </p:spPr>
        <p:txBody>
          <a:bodyPr wrap="square" rtlCol="0">
            <a:spAutoFit/>
          </a:bodyPr>
          <a:lstStyle/>
          <a:p>
            <a:r>
              <a:rPr lang="en-US" sz="1400" dirty="0" smtClean="0">
                <a:latin typeface="+mj-lt"/>
              </a:rPr>
              <a:t>Disclaimer: The </a:t>
            </a:r>
            <a:r>
              <a:rPr lang="en-US" sz="1400" dirty="0">
                <a:latin typeface="+mj-lt"/>
              </a:rPr>
              <a:t>findings and conclusions in this presentation are those of the author and do not necessarily represent the views of the Office of the Assistant Secretary for Planning and Evaluation or the U.S. Department of Health and Human Services. </a:t>
            </a:r>
          </a:p>
          <a:p>
            <a:endParaRPr lang="en-US" dirty="0"/>
          </a:p>
        </p:txBody>
      </p:sp>
    </p:spTree>
    <p:extLst>
      <p:ext uri="{BB962C8B-B14F-4D97-AF65-F5344CB8AC3E}">
        <p14:creationId xmlns:p14="http://schemas.microsoft.com/office/powerpoint/2010/main" val="3918376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half" idx="1"/>
          </p:nvPr>
        </p:nvPicPr>
        <p:blipFill>
          <a:blip r:embed="rId3" cstate="print">
            <a:extLst>
              <a:ext uri="{28A0092B-C50C-407E-A947-70E740481C1C}">
                <a14:useLocalDpi xmlns:a14="http://schemas.microsoft.com/office/drawing/2010/main" val="0"/>
              </a:ext>
            </a:extLst>
          </a:blip>
          <a:stretch>
            <a:fillRect/>
          </a:stretch>
        </p:blipFill>
        <p:spPr>
          <a:xfrm>
            <a:off x="343713" y="669570"/>
            <a:ext cx="6575896" cy="6575896"/>
          </a:xfrm>
        </p:spPr>
      </p:pic>
      <p:sp>
        <p:nvSpPr>
          <p:cNvPr id="2" name="Title 1"/>
          <p:cNvSpPr>
            <a:spLocks noGrp="1"/>
          </p:cNvSpPr>
          <p:nvPr>
            <p:ph type="title"/>
          </p:nvPr>
        </p:nvSpPr>
        <p:spPr/>
        <p:txBody>
          <a:bodyPr>
            <a:normAutofit/>
          </a:bodyPr>
          <a:lstStyle/>
          <a:p>
            <a:r>
              <a:rPr lang="en-US" dirty="0" smtClean="0"/>
              <a:t>Predicting where disparities may be occurring</a:t>
            </a:r>
            <a:endParaRPr lang="en-US" dirty="0"/>
          </a:p>
        </p:txBody>
      </p:sp>
      <p:sp>
        <p:nvSpPr>
          <p:cNvPr id="5" name="Content Placeholder 4"/>
          <p:cNvSpPr>
            <a:spLocks noGrp="1"/>
          </p:cNvSpPr>
          <p:nvPr>
            <p:ph sz="half" idx="2"/>
          </p:nvPr>
        </p:nvSpPr>
        <p:spPr>
          <a:xfrm>
            <a:off x="6919609" y="2292408"/>
            <a:ext cx="4434191" cy="4351338"/>
          </a:xfrm>
        </p:spPr>
        <p:txBody>
          <a:bodyPr/>
          <a:lstStyle/>
          <a:p>
            <a:pPr marL="0" indent="0" algn="ctr">
              <a:buNone/>
            </a:pPr>
            <a:r>
              <a:rPr lang="en-US" dirty="0" smtClean="0"/>
              <a:t>Among counties with &gt; 20 COVID-19 deaths and &gt;1% Black population:</a:t>
            </a:r>
          </a:p>
          <a:p>
            <a:pPr marL="0" indent="0" algn="ctr">
              <a:buNone/>
            </a:pPr>
            <a:endParaRPr lang="en-US" dirty="0" smtClean="0"/>
          </a:p>
          <a:p>
            <a:pPr marL="0" indent="0" algn="ctr">
              <a:buNone/>
            </a:pPr>
            <a:r>
              <a:rPr lang="en-US" dirty="0" smtClean="0"/>
              <a:t>Model predicts an additional </a:t>
            </a:r>
            <a:r>
              <a:rPr lang="en-US" b="1" dirty="0" smtClean="0"/>
              <a:t>725 counties with likely disparities</a:t>
            </a:r>
          </a:p>
        </p:txBody>
      </p:sp>
    </p:spTree>
    <p:extLst>
      <p:ext uri="{BB962C8B-B14F-4D97-AF65-F5344CB8AC3E}">
        <p14:creationId xmlns:p14="http://schemas.microsoft.com/office/powerpoint/2010/main" val="16984955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838200" y="1825625"/>
            <a:ext cx="5574102" cy="4351338"/>
          </a:xfrm>
        </p:spPr>
        <p:txBody>
          <a:bodyPr>
            <a:normAutofit/>
          </a:bodyPr>
          <a:lstStyle/>
          <a:p>
            <a:r>
              <a:rPr lang="en-US" sz="2400" dirty="0" smtClean="0"/>
              <a:t>Disparities in COVID-19 deaths for Black Americans are driven by many different factors</a:t>
            </a:r>
          </a:p>
          <a:p>
            <a:endParaRPr lang="en-US" sz="1200" dirty="0" smtClean="0"/>
          </a:p>
          <a:p>
            <a:r>
              <a:rPr lang="en-US" sz="2400" dirty="0" smtClean="0"/>
              <a:t>Machine learning is a powerful tool to make predictions where data are limited</a:t>
            </a:r>
          </a:p>
          <a:p>
            <a:endParaRPr lang="en-US" sz="1200" dirty="0" smtClean="0"/>
          </a:p>
          <a:p>
            <a:r>
              <a:rPr lang="en-US" sz="2400" dirty="0" smtClean="0"/>
              <a:t>Improvements in data reporting will be key to help us understand risk factors for COVID-19 deaths in diverse populations</a:t>
            </a:r>
            <a:endParaRPr lang="en-US" sz="2400"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5422" y="1045613"/>
            <a:ext cx="5131350" cy="5131350"/>
          </a:xfrm>
          <a:prstGeom prst="rect">
            <a:avLst/>
          </a:prstGeom>
        </p:spPr>
      </p:pic>
    </p:spTree>
    <p:extLst>
      <p:ext uri="{BB962C8B-B14F-4D97-AF65-F5344CB8AC3E}">
        <p14:creationId xmlns:p14="http://schemas.microsoft.com/office/powerpoint/2010/main" val="3841284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r>
              <a:rPr lang="en-US" dirty="0" smtClean="0"/>
              <a:t>allison.kolbe@hhs.gov</a:t>
            </a:r>
            <a:endParaRPr lang="en-US" dirty="0"/>
          </a:p>
        </p:txBody>
      </p:sp>
    </p:spTree>
    <p:extLst>
      <p:ext uri="{BB962C8B-B14F-4D97-AF65-F5344CB8AC3E}">
        <p14:creationId xmlns:p14="http://schemas.microsoft.com/office/powerpoint/2010/main" val="821183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half" idx="2"/>
          </p:nvPr>
        </p:nvSpPr>
        <p:spPr>
          <a:xfrm>
            <a:off x="838200" y="1825625"/>
            <a:ext cx="10515600" cy="4732084"/>
          </a:xfrm>
        </p:spPr>
        <p:txBody>
          <a:bodyPr>
            <a:normAutofit/>
          </a:bodyPr>
          <a:lstStyle/>
          <a:p>
            <a:r>
              <a:rPr lang="en-US" dirty="0" smtClean="0"/>
              <a:t>Racial and ethnic minorities are experiencing higher rates of COVID-19 infection, hospitalization, and death</a:t>
            </a:r>
          </a:p>
          <a:p>
            <a:endParaRPr lang="en-US" dirty="0"/>
          </a:p>
          <a:p>
            <a:endParaRPr lang="en-US" dirty="0" smtClean="0"/>
          </a:p>
          <a:p>
            <a:endParaRPr lang="en-US" dirty="0"/>
          </a:p>
          <a:p>
            <a:endParaRPr lang="en-US" dirty="0" smtClean="0"/>
          </a:p>
          <a:p>
            <a:endParaRPr lang="en-US" dirty="0"/>
          </a:p>
          <a:p>
            <a:r>
              <a:rPr lang="en-US" dirty="0">
                <a:solidFill>
                  <a:prstClr val="black"/>
                </a:solidFill>
              </a:rPr>
              <a:t>How can machine learning be </a:t>
            </a:r>
            <a:r>
              <a:rPr lang="en-US" dirty="0" smtClean="0">
                <a:solidFill>
                  <a:prstClr val="black"/>
                </a:solidFill>
              </a:rPr>
              <a:t>used </a:t>
            </a:r>
            <a:r>
              <a:rPr lang="en-US" dirty="0">
                <a:solidFill>
                  <a:prstClr val="black"/>
                </a:solidFill>
              </a:rPr>
              <a:t>to fill in these gaps related to COVID-19 risk factors? </a:t>
            </a:r>
          </a:p>
          <a:p>
            <a:endParaRPr lang="en-US" dirty="0" smtClean="0"/>
          </a:p>
          <a:p>
            <a:endParaRPr lang="en-US" dirty="0" smtClean="0"/>
          </a:p>
          <a:p>
            <a:endParaRPr lang="en-US" dirty="0"/>
          </a:p>
          <a:p>
            <a:endParaRPr lang="en-US" dirty="0" smtClean="0"/>
          </a:p>
          <a:p>
            <a:endParaRPr lang="en-US" dirty="0"/>
          </a:p>
          <a:p>
            <a:endParaRPr lang="en-US" dirty="0" smtClean="0"/>
          </a:p>
        </p:txBody>
      </p:sp>
      <p:grpSp>
        <p:nvGrpSpPr>
          <p:cNvPr id="10" name="Group 9"/>
          <p:cNvGrpSpPr/>
          <p:nvPr/>
        </p:nvGrpSpPr>
        <p:grpSpPr>
          <a:xfrm>
            <a:off x="5994359" y="2545448"/>
            <a:ext cx="5826596" cy="2454767"/>
            <a:chOff x="3619500" y="365125"/>
            <a:chExt cx="5826596" cy="2454767"/>
          </a:xfrm>
        </p:grpSpPr>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3878" t="23949" b="21955"/>
            <a:stretch/>
          </p:blipFill>
          <p:spPr>
            <a:xfrm>
              <a:off x="5492299" y="365125"/>
              <a:ext cx="3953797" cy="2432045"/>
            </a:xfrm>
            <a:prstGeom prst="rect">
              <a:avLst/>
            </a:prstGeom>
          </p:spPr>
        </p:pic>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23949" r="78154" b="21651"/>
            <a:stretch/>
          </p:blipFill>
          <p:spPr>
            <a:xfrm>
              <a:off x="3619500" y="374149"/>
              <a:ext cx="1872799" cy="2445743"/>
            </a:xfrm>
            <a:prstGeom prst="rect">
              <a:avLst/>
            </a:prstGeom>
          </p:spPr>
        </p:pic>
      </p:grpSp>
      <p:sp>
        <p:nvSpPr>
          <p:cNvPr id="7" name="Rectangle 6"/>
          <p:cNvSpPr/>
          <p:nvPr/>
        </p:nvSpPr>
        <p:spPr>
          <a:xfrm>
            <a:off x="6654472" y="3880104"/>
            <a:ext cx="3728393" cy="40333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Light" panose="020F0302020204030204" pitchFamily="34" charset="0"/>
            </a:endParaRPr>
          </a:p>
        </p:txBody>
      </p:sp>
      <p:pic>
        <p:nvPicPr>
          <p:cNvPr id="16" name="Picture 15"/>
          <p:cNvPicPr>
            <a:picLocks noChangeAspect="1"/>
          </p:cNvPicPr>
          <p:nvPr/>
        </p:nvPicPr>
        <p:blipFill rotWithShape="1">
          <a:blip r:embed="rId3">
            <a:extLst>
              <a:ext uri="{28A0092B-C50C-407E-A947-70E740481C1C}">
                <a14:useLocalDpi xmlns:a14="http://schemas.microsoft.com/office/drawing/2010/main" val="0"/>
              </a:ext>
            </a:extLst>
          </a:blip>
          <a:srcRect l="84872" t="76492"/>
          <a:stretch/>
        </p:blipFill>
        <p:spPr>
          <a:xfrm>
            <a:off x="10487823" y="4055482"/>
            <a:ext cx="1296875" cy="1056861"/>
          </a:xfrm>
          <a:prstGeom prst="rect">
            <a:avLst/>
          </a:prstGeom>
        </p:spPr>
      </p:pic>
      <p:sp>
        <p:nvSpPr>
          <p:cNvPr id="17" name="TextBox 16"/>
          <p:cNvSpPr txBox="1"/>
          <p:nvPr/>
        </p:nvSpPr>
        <p:spPr>
          <a:xfrm>
            <a:off x="838200" y="3298287"/>
            <a:ext cx="5441171" cy="2048766"/>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latin typeface="Calibri Light" panose="020F0302020204030204" pitchFamily="34" charset="0"/>
              </a:rPr>
              <a:t>People with disabilities also have a higher risk of infection and </a:t>
            </a:r>
            <a:r>
              <a:rPr lang="en-US" sz="2800" dirty="0" smtClean="0">
                <a:solidFill>
                  <a:prstClr val="black"/>
                </a:solidFill>
                <a:latin typeface="Calibri Light" panose="020F0302020204030204" pitchFamily="34" charset="0"/>
              </a:rPr>
              <a:t>death, but relatively little data available</a:t>
            </a:r>
          </a:p>
          <a:p>
            <a:pPr marL="228600" lvl="0" indent="-228600">
              <a:lnSpc>
                <a:spcPct val="90000"/>
              </a:lnSpc>
              <a:spcBef>
                <a:spcPts val="1000"/>
              </a:spcBef>
              <a:buFont typeface="Arial" panose="020B0604020202020204" pitchFamily="34" charset="0"/>
              <a:buChar char="•"/>
            </a:pPr>
            <a:endParaRPr lang="en-US" sz="2800" dirty="0" smtClean="0">
              <a:solidFill>
                <a:prstClr val="black"/>
              </a:solidFill>
              <a:latin typeface="Calibri Light" panose="020F0302020204030204" pitchFamily="34" charset="0"/>
            </a:endParaRPr>
          </a:p>
          <a:p>
            <a:endParaRPr lang="en-US" dirty="0"/>
          </a:p>
        </p:txBody>
      </p:sp>
    </p:spTree>
    <p:extLst>
      <p:ext uri="{BB962C8B-B14F-4D97-AF65-F5344CB8AC3E}">
        <p14:creationId xmlns:p14="http://schemas.microsoft.com/office/powerpoint/2010/main" val="590164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county-level characteristics to predict disparities in COVID-19 death rates</a:t>
            </a:r>
            <a:endParaRPr lang="en-US" dirty="0"/>
          </a:p>
        </p:txBody>
      </p:sp>
      <p:graphicFrame>
        <p:nvGraphicFramePr>
          <p:cNvPr id="4" name="Diagram 3"/>
          <p:cNvGraphicFramePr/>
          <p:nvPr>
            <p:extLst>
              <p:ext uri="{D42A27DB-BD31-4B8C-83A1-F6EECF244321}">
                <p14:modId xmlns:p14="http://schemas.microsoft.com/office/powerpoint/2010/main" val="1074763359"/>
              </p:ext>
            </p:extLst>
          </p:nvPr>
        </p:nvGraphicFramePr>
        <p:xfrm>
          <a:off x="769536" y="1893664"/>
          <a:ext cx="10652919" cy="2660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395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county-level characteristics to predict disparities in COVID-19 death rates</a:t>
            </a:r>
            <a:endParaRPr lang="en-US" dirty="0"/>
          </a:p>
        </p:txBody>
      </p:sp>
      <p:graphicFrame>
        <p:nvGraphicFramePr>
          <p:cNvPr id="4" name="Diagram 3"/>
          <p:cNvGraphicFramePr/>
          <p:nvPr>
            <p:extLst/>
          </p:nvPr>
        </p:nvGraphicFramePr>
        <p:xfrm>
          <a:off x="769536" y="1893664"/>
          <a:ext cx="10652919" cy="2660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rot="5400000">
            <a:off x="5703003" y="4667466"/>
            <a:ext cx="785986" cy="57950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latin typeface="Calibri Light" panose="020F0302020204030204" pitchFamily="34" charset="0"/>
            </a:endParaRPr>
          </a:p>
        </p:txBody>
      </p:sp>
      <p:sp>
        <p:nvSpPr>
          <p:cNvPr id="11" name="TextBox 10"/>
          <p:cNvSpPr txBox="1"/>
          <p:nvPr/>
        </p:nvSpPr>
        <p:spPr>
          <a:xfrm>
            <a:off x="2000649" y="5473429"/>
            <a:ext cx="8190694" cy="830997"/>
          </a:xfrm>
          <a:prstGeom prst="rect">
            <a:avLst/>
          </a:prstGeom>
          <a:solidFill>
            <a:srgbClr val="C00000"/>
          </a:solidFill>
        </p:spPr>
        <p:txBody>
          <a:bodyPr wrap="square" rtlCol="0">
            <a:spAutoFit/>
          </a:bodyPr>
          <a:lstStyle/>
          <a:p>
            <a:pPr algn="ctr"/>
            <a:r>
              <a:rPr lang="en-US" sz="2400" b="1" dirty="0" smtClean="0">
                <a:solidFill>
                  <a:schemeClr val="bg1"/>
                </a:solidFill>
                <a:latin typeface="+mj-lt"/>
              </a:rPr>
              <a:t>Disparities </a:t>
            </a:r>
          </a:p>
          <a:p>
            <a:pPr algn="ctr"/>
            <a:r>
              <a:rPr lang="en-US" sz="2400" dirty="0" smtClean="0">
                <a:solidFill>
                  <a:schemeClr val="bg1"/>
                </a:solidFill>
                <a:latin typeface="+mj-lt"/>
              </a:rPr>
              <a:t>(death rates for Black population relative to White population)</a:t>
            </a:r>
            <a:endParaRPr lang="en-US" sz="2400" dirty="0">
              <a:solidFill>
                <a:schemeClr val="bg1"/>
              </a:solidFill>
              <a:latin typeface="+mj-lt"/>
            </a:endParaRPr>
          </a:p>
        </p:txBody>
      </p:sp>
      <p:sp>
        <p:nvSpPr>
          <p:cNvPr id="12" name="Left Bracket 11"/>
          <p:cNvSpPr/>
          <p:nvPr/>
        </p:nvSpPr>
        <p:spPr>
          <a:xfrm rot="16200000">
            <a:off x="5916679" y="-1129380"/>
            <a:ext cx="358634" cy="11009117"/>
          </a:xfrm>
          <a:prstGeom prst="leftBracket">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477967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Details</a:t>
            </a:r>
            <a:endParaRPr lang="en-US" dirty="0"/>
          </a:p>
        </p:txBody>
      </p:sp>
      <p:sp>
        <p:nvSpPr>
          <p:cNvPr id="3" name="Content Placeholder 2"/>
          <p:cNvSpPr>
            <a:spLocks noGrp="1"/>
          </p:cNvSpPr>
          <p:nvPr>
            <p:ph idx="1"/>
          </p:nvPr>
        </p:nvSpPr>
        <p:spPr/>
        <p:txBody>
          <a:bodyPr>
            <a:normAutofit/>
          </a:bodyPr>
          <a:lstStyle/>
          <a:p>
            <a:r>
              <a:rPr lang="en-US" dirty="0" smtClean="0"/>
              <a:t>Used supervised machine learning (Random Forest) to classify counties into high and low disparity groups</a:t>
            </a:r>
          </a:p>
          <a:p>
            <a:pPr lvl="1"/>
            <a:r>
              <a:rPr lang="en-US" dirty="0" smtClean="0"/>
              <a:t>Random Forest can evaluate complex, non-linear relationships between many variables</a:t>
            </a:r>
          </a:p>
          <a:p>
            <a:pPr lvl="1"/>
            <a:r>
              <a:rPr lang="en-US" dirty="0" smtClean="0"/>
              <a:t>Generally handles correlated variables more robustly than other methods</a:t>
            </a:r>
          </a:p>
          <a:p>
            <a:pPr marL="457200" lvl="1" indent="0">
              <a:buNone/>
            </a:pPr>
            <a:endParaRPr lang="en-US" dirty="0" smtClean="0"/>
          </a:p>
          <a:p>
            <a:endParaRPr lang="en-US" dirty="0" smtClean="0"/>
          </a:p>
          <a:p>
            <a:pPr lvl="2"/>
            <a:endParaRPr lang="en-US" dirty="0" smtClean="0"/>
          </a:p>
        </p:txBody>
      </p:sp>
    </p:spTree>
    <p:extLst>
      <p:ext uri="{BB962C8B-B14F-4D97-AF65-F5344CB8AC3E}">
        <p14:creationId xmlns:p14="http://schemas.microsoft.com/office/powerpoint/2010/main" val="2301099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Details</a:t>
            </a:r>
            <a:endParaRPr lang="en-US" dirty="0"/>
          </a:p>
        </p:txBody>
      </p:sp>
      <p:sp>
        <p:nvSpPr>
          <p:cNvPr id="3" name="Content Placeholder 2"/>
          <p:cNvSpPr>
            <a:spLocks noGrp="1"/>
          </p:cNvSpPr>
          <p:nvPr>
            <p:ph idx="1"/>
          </p:nvPr>
        </p:nvSpPr>
        <p:spPr/>
        <p:txBody>
          <a:bodyPr>
            <a:normAutofit/>
          </a:bodyPr>
          <a:lstStyle/>
          <a:p>
            <a:r>
              <a:rPr lang="en-US" dirty="0" smtClean="0"/>
              <a:t>Used supervised machine learning (Random Forest) to classify counties into high and low disparity groups</a:t>
            </a:r>
          </a:p>
          <a:p>
            <a:pPr lvl="1"/>
            <a:r>
              <a:rPr lang="en-US" dirty="0" smtClean="0"/>
              <a:t>Random Forest can evaluate complex, non-linear relationships between many variables</a:t>
            </a:r>
          </a:p>
          <a:p>
            <a:pPr lvl="1"/>
            <a:r>
              <a:rPr lang="en-US" dirty="0" smtClean="0"/>
              <a:t>Generally handles correlated variables more robustly than other methods</a:t>
            </a:r>
          </a:p>
          <a:p>
            <a:pPr marL="457200" lvl="1" indent="0">
              <a:buNone/>
            </a:pPr>
            <a:endParaRPr lang="en-US" dirty="0" smtClean="0"/>
          </a:p>
          <a:p>
            <a:r>
              <a:rPr lang="en-US" dirty="0" smtClean="0"/>
              <a:t>Variables</a:t>
            </a:r>
          </a:p>
          <a:p>
            <a:pPr lvl="1"/>
            <a:r>
              <a:rPr lang="en-US" dirty="0" smtClean="0"/>
              <a:t>66 county-level numeric descriptors</a:t>
            </a:r>
          </a:p>
          <a:p>
            <a:pPr lvl="1"/>
            <a:r>
              <a:rPr lang="en-US" dirty="0" smtClean="0"/>
              <a:t>491 counties that had at least 50 deaths with at least 1% of these in Black individuals (updated 1/26/21)</a:t>
            </a:r>
            <a:endParaRPr lang="en-US" dirty="0"/>
          </a:p>
          <a:p>
            <a:endParaRPr lang="en-US" dirty="0"/>
          </a:p>
          <a:p>
            <a:endParaRPr lang="en-US" dirty="0" smtClean="0"/>
          </a:p>
          <a:p>
            <a:pPr lvl="2"/>
            <a:endParaRPr lang="en-US" dirty="0" smtClean="0"/>
          </a:p>
        </p:txBody>
      </p:sp>
    </p:spTree>
    <p:extLst>
      <p:ext uri="{BB962C8B-B14F-4D97-AF65-F5344CB8AC3E}">
        <p14:creationId xmlns:p14="http://schemas.microsoft.com/office/powerpoint/2010/main" val="1250981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519429" y="1250360"/>
            <a:ext cx="5501867" cy="5501867"/>
          </a:xfrm>
        </p:spPr>
      </p:pic>
      <p:sp>
        <p:nvSpPr>
          <p:cNvPr id="8" name="TextBox 7"/>
          <p:cNvSpPr txBox="1"/>
          <p:nvPr/>
        </p:nvSpPr>
        <p:spPr>
          <a:xfrm>
            <a:off x="1136237" y="1942425"/>
            <a:ext cx="4290646" cy="369332"/>
          </a:xfrm>
          <a:prstGeom prst="rect">
            <a:avLst/>
          </a:prstGeom>
          <a:noFill/>
        </p:spPr>
        <p:txBody>
          <a:bodyPr wrap="square" rtlCol="0">
            <a:spAutoFit/>
          </a:bodyPr>
          <a:lstStyle/>
          <a:p>
            <a:pPr algn="ctr"/>
            <a:r>
              <a:rPr lang="en-US" dirty="0" smtClean="0">
                <a:latin typeface="Calibri Light" panose="020F0302020204030204" pitchFamily="34" charset="0"/>
              </a:rPr>
              <a:t>Counties with known disparities (225/491)</a:t>
            </a:r>
            <a:endParaRPr lang="en-US" dirty="0">
              <a:latin typeface="Calibri Light" panose="020F0302020204030204" pitchFamily="34" charset="0"/>
            </a:endParaRPr>
          </a:p>
        </p:txBody>
      </p:sp>
      <p:sp>
        <p:nvSpPr>
          <p:cNvPr id="9" name="TextBox 8"/>
          <p:cNvSpPr txBox="1"/>
          <p:nvPr/>
        </p:nvSpPr>
        <p:spPr>
          <a:xfrm>
            <a:off x="7275519" y="1942425"/>
            <a:ext cx="3489870" cy="369332"/>
          </a:xfrm>
          <a:prstGeom prst="rect">
            <a:avLst/>
          </a:prstGeom>
          <a:noFill/>
        </p:spPr>
        <p:txBody>
          <a:bodyPr wrap="square" rtlCol="0">
            <a:spAutoFit/>
          </a:bodyPr>
          <a:lstStyle/>
          <a:p>
            <a:r>
              <a:rPr lang="en-US" dirty="0" smtClean="0">
                <a:latin typeface="Calibri Light" panose="020F0302020204030204" pitchFamily="34" charset="0"/>
              </a:rPr>
              <a:t>Counties with predicted disparities</a:t>
            </a:r>
            <a:endParaRPr lang="en-US" dirty="0">
              <a:latin typeface="Calibri Light" panose="020F0302020204030204" pitchFamily="34" charset="0"/>
            </a:endParaRPr>
          </a:p>
        </p:txBody>
      </p:sp>
      <p:pic>
        <p:nvPicPr>
          <p:cNvPr id="11" name="Content Placeholder 10"/>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6268110" y="1250360"/>
            <a:ext cx="5504688" cy="5504688"/>
          </a:xfrm>
        </p:spPr>
      </p:pic>
      <p:sp>
        <p:nvSpPr>
          <p:cNvPr id="12" name="TextBox 11"/>
          <p:cNvSpPr txBox="1"/>
          <p:nvPr/>
        </p:nvSpPr>
        <p:spPr>
          <a:xfrm>
            <a:off x="7860895" y="1942425"/>
            <a:ext cx="3489870" cy="369332"/>
          </a:xfrm>
          <a:prstGeom prst="rect">
            <a:avLst/>
          </a:prstGeom>
          <a:noFill/>
        </p:spPr>
        <p:txBody>
          <a:bodyPr wrap="square" rtlCol="0">
            <a:spAutoFit/>
          </a:bodyPr>
          <a:lstStyle/>
          <a:p>
            <a:r>
              <a:rPr lang="en-US" dirty="0" smtClean="0">
                <a:latin typeface="Calibri Light" panose="020F0302020204030204" pitchFamily="34" charset="0"/>
              </a:rPr>
              <a:t>Model predictions</a:t>
            </a:r>
            <a:endParaRPr lang="en-US" dirty="0">
              <a:latin typeface="Calibri Light" panose="020F0302020204030204" pitchFamily="34" charset="0"/>
            </a:endParaRPr>
          </a:p>
        </p:txBody>
      </p:sp>
      <p:sp>
        <p:nvSpPr>
          <p:cNvPr id="2" name="Title 1"/>
          <p:cNvSpPr>
            <a:spLocks noGrp="1"/>
          </p:cNvSpPr>
          <p:nvPr>
            <p:ph type="title"/>
          </p:nvPr>
        </p:nvSpPr>
        <p:spPr/>
        <p:txBody>
          <a:bodyPr/>
          <a:lstStyle/>
          <a:p>
            <a:r>
              <a:rPr lang="en-US" dirty="0" smtClean="0"/>
              <a:t>Model performance (n = 491)</a:t>
            </a:r>
            <a:endParaRPr lang="en-US" dirty="0"/>
          </a:p>
        </p:txBody>
      </p:sp>
      <p:sp>
        <p:nvSpPr>
          <p:cNvPr id="3" name="TextBox 2"/>
          <p:cNvSpPr txBox="1"/>
          <p:nvPr/>
        </p:nvSpPr>
        <p:spPr>
          <a:xfrm>
            <a:off x="8354045" y="5930073"/>
            <a:ext cx="3549387" cy="369332"/>
          </a:xfrm>
          <a:prstGeom prst="rect">
            <a:avLst/>
          </a:prstGeom>
          <a:noFill/>
        </p:spPr>
        <p:txBody>
          <a:bodyPr wrap="square" rtlCol="0">
            <a:spAutoFit/>
          </a:bodyPr>
          <a:lstStyle/>
          <a:p>
            <a:r>
              <a:rPr lang="en-US" dirty="0" smtClean="0">
                <a:latin typeface="Calibri Light" panose="020F0302020204030204" pitchFamily="34" charset="0"/>
              </a:rPr>
              <a:t>64% accuracy</a:t>
            </a:r>
          </a:p>
        </p:txBody>
      </p:sp>
    </p:spTree>
    <p:extLst>
      <p:ext uri="{BB962C8B-B14F-4D97-AF65-F5344CB8AC3E}">
        <p14:creationId xmlns:p14="http://schemas.microsoft.com/office/powerpoint/2010/main" val="2679038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a:t>
            </a:r>
            <a:r>
              <a:rPr lang="en-US" dirty="0" smtClean="0"/>
              <a:t>factors are associated with disparities?</a:t>
            </a:r>
            <a:endParaRPr lang="en-US" dirty="0"/>
          </a:p>
        </p:txBody>
      </p:sp>
      <p:graphicFrame>
        <p:nvGraphicFramePr>
          <p:cNvPr id="3" name="Content Placeholder 2"/>
          <p:cNvGraphicFramePr>
            <a:graphicFrameLocks noGrp="1"/>
          </p:cNvGraphicFramePr>
          <p:nvPr>
            <p:ph sz="half" idx="2"/>
            <p:extLst>
              <p:ext uri="{D42A27DB-BD31-4B8C-83A1-F6EECF244321}">
                <p14:modId xmlns:p14="http://schemas.microsoft.com/office/powerpoint/2010/main" val="3333869373"/>
              </p:ext>
            </p:extLst>
          </p:nvPr>
        </p:nvGraphicFramePr>
        <p:xfrm>
          <a:off x="1442530" y="1773743"/>
          <a:ext cx="9306939"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8013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Which </a:t>
            </a:r>
            <a:r>
              <a:rPr lang="en-US" dirty="0" smtClean="0"/>
              <a:t>factors are associated with disparities?</a:t>
            </a:r>
            <a:endParaRPr lang="en-US" dirty="0"/>
          </a:p>
        </p:txBody>
      </p:sp>
      <p:graphicFrame>
        <p:nvGraphicFramePr>
          <p:cNvPr id="3" name="Content Placeholder 2"/>
          <p:cNvGraphicFramePr>
            <a:graphicFrameLocks noGrp="1"/>
          </p:cNvGraphicFramePr>
          <p:nvPr>
            <p:ph sz="half" idx="2"/>
            <p:extLst>
              <p:ext uri="{D42A27DB-BD31-4B8C-83A1-F6EECF244321}">
                <p14:modId xmlns:p14="http://schemas.microsoft.com/office/powerpoint/2010/main" val="400626084"/>
              </p:ext>
            </p:extLst>
          </p:nvPr>
        </p:nvGraphicFramePr>
        <p:xfrm>
          <a:off x="1442530" y="1773743"/>
          <a:ext cx="9306939"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459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6035985C436640B305F1B268648FB9" ma:contentTypeVersion="14" ma:contentTypeDescription="Create a new document." ma:contentTypeScope="" ma:versionID="095cbefc95275a9d528924ea897f8e38">
  <xsd:schema xmlns:xsd="http://www.w3.org/2001/XMLSchema" xmlns:xs="http://www.w3.org/2001/XMLSchema" xmlns:p="http://schemas.microsoft.com/office/2006/metadata/properties" xmlns:ns2="6c2254f5-de69-40f5-a0e2-2f56cfee0758" xmlns:ns3="44c59a53-fe6e-4c04-8d64-94c15d2c850d" targetNamespace="http://schemas.microsoft.com/office/2006/metadata/properties" ma:root="true" ma:fieldsID="c54b3e5da46c047bc1eae8518a3c6aa5" ns2:_="" ns3:_="">
    <xsd:import namespace="6c2254f5-de69-40f5-a0e2-2f56cfee0758"/>
    <xsd:import namespace="44c59a53-fe6e-4c04-8d64-94c15d2c850d"/>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DateTake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2254f5-de69-40f5-a0e2-2f56cfee07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4022ad-ef34-4d1e-9200-18c9974f9601"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4c59a53-fe6e-4c04-8d64-94c15d2c850d"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c43f9cc9-fa78-4f07-9939-db416f8c77be}" ma:internalName="TaxCatchAll" ma:showField="CatchAllData" ma:web="44c59a53-fe6e-4c04-8d64-94c15d2c850d">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c2254f5-de69-40f5-a0e2-2f56cfee0758">
      <Terms xmlns="http://schemas.microsoft.com/office/infopath/2007/PartnerControls"/>
    </lcf76f155ced4ddcb4097134ff3c332f>
    <TaxCatchAll xmlns="44c59a53-fe6e-4c04-8d64-94c15d2c850d" xsi:nil="true"/>
  </documentManagement>
</p:properties>
</file>

<file path=customXml/itemProps1.xml><?xml version="1.0" encoding="utf-8"?>
<ds:datastoreItem xmlns:ds="http://schemas.openxmlformats.org/officeDocument/2006/customXml" ds:itemID="{8E380E23-4E15-4101-9B2D-FB6A4BDAB9DC}"/>
</file>

<file path=customXml/itemProps2.xml><?xml version="1.0" encoding="utf-8"?>
<ds:datastoreItem xmlns:ds="http://schemas.openxmlformats.org/officeDocument/2006/customXml" ds:itemID="{38578385-5C14-4545-AFCE-400029459B6F}"/>
</file>

<file path=customXml/itemProps3.xml><?xml version="1.0" encoding="utf-8"?>
<ds:datastoreItem xmlns:ds="http://schemas.openxmlformats.org/officeDocument/2006/customXml" ds:itemID="{C2B79BCC-3C71-4B01-8C8E-80BB83FD8498}"/>
</file>

<file path=docProps/app.xml><?xml version="1.0" encoding="utf-8"?>
<Properties xmlns="http://schemas.openxmlformats.org/officeDocument/2006/extended-properties" xmlns:vt="http://schemas.openxmlformats.org/officeDocument/2006/docPropsVTypes">
  <TotalTime>3627</TotalTime>
  <Words>597</Words>
  <Application>Microsoft Office PowerPoint</Application>
  <PresentationFormat>Widescreen</PresentationFormat>
  <Paragraphs>127</Paragraphs>
  <Slides>12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The intersection of race, disability, and COVID-19:  a machine learning approach</vt:lpstr>
      <vt:lpstr>Background</vt:lpstr>
      <vt:lpstr>Using county-level characteristics to predict disparities in COVID-19 death rates</vt:lpstr>
      <vt:lpstr>Using county-level characteristics to predict disparities in COVID-19 death rates</vt:lpstr>
      <vt:lpstr>Model Details</vt:lpstr>
      <vt:lpstr>Model Details</vt:lpstr>
      <vt:lpstr>Model performance (n = 491)</vt:lpstr>
      <vt:lpstr>Which factors are associated with disparities?</vt:lpstr>
      <vt:lpstr>Which factors are associated with disparities?</vt:lpstr>
      <vt:lpstr>Predicting where disparities may be occurring</vt:lpstr>
      <vt:lpstr>Conclusions</vt:lpstr>
      <vt:lpstr>Questions?</vt:lpstr>
    </vt:vector>
  </TitlesOfParts>
  <Company>HHS/ITIO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Racial and ethnic disparities in COVID-19 infection rates</dc:title>
  <dc:creator>ASPE Comment - ARK</dc:creator>
  <cp:lastModifiedBy>ASPE Comment - ARK</cp:lastModifiedBy>
  <cp:revision>118</cp:revision>
  <dcterms:created xsi:type="dcterms:W3CDTF">2020-09-29T16:22:14Z</dcterms:created>
  <dcterms:modified xsi:type="dcterms:W3CDTF">2021-01-28T16:20:12Z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0x010100DA6035985C436640B305F1B268648FB9</vt:lpwstr>
  </property>
</Properties>
</file>