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52" r:id="rId5"/>
    <p:sldMasterId id="2147483738" r:id="rId6"/>
  </p:sldMasterIdLst>
  <p:notesMasterIdLst>
    <p:notesMasterId r:id="rId21"/>
  </p:notesMasterIdLst>
  <p:sldIdLst>
    <p:sldId id="273" r:id="rId7"/>
    <p:sldId id="292" r:id="rId8"/>
    <p:sldId id="276" r:id="rId9"/>
    <p:sldId id="280" r:id="rId10"/>
    <p:sldId id="293" r:id="rId11"/>
    <p:sldId id="284" r:id="rId12"/>
    <p:sldId id="285" r:id="rId13"/>
    <p:sldId id="286" r:id="rId14"/>
    <p:sldId id="291" r:id="rId15"/>
    <p:sldId id="287" r:id="rId16"/>
    <p:sldId id="288" r:id="rId17"/>
    <p:sldId id="289" r:id="rId18"/>
    <p:sldId id="29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388"/>
    <a:srgbClr val="C3380D"/>
    <a:srgbClr val="EE5125"/>
    <a:srgbClr val="F05626"/>
    <a:srgbClr val="F45A26"/>
    <a:srgbClr val="F4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1" autoAdjust="0"/>
    <p:restoredTop sz="94660"/>
  </p:normalViewPr>
  <p:slideViewPr>
    <p:cSldViewPr snapToGrid="0">
      <p:cViewPr varScale="1">
        <p:scale>
          <a:sx n="53" d="100"/>
          <a:sy n="53" d="100"/>
        </p:scale>
        <p:origin x="90" y="516"/>
      </p:cViewPr>
      <p:guideLst/>
    </p:cSldViewPr>
  </p:slideViewPr>
  <p:notesTextViewPr>
    <p:cViewPr>
      <p:scale>
        <a:sx n="3" d="2"/>
        <a:sy n="3" d="2"/>
      </p:scale>
      <p:origin x="0" y="0"/>
    </p:cViewPr>
  </p:notesTextViewPr>
  <p:notesViewPr>
    <p:cSldViewPr snapToGrid="0">
      <p:cViewPr varScale="1">
        <p:scale>
          <a:sx n="56" d="100"/>
          <a:sy n="56" d="100"/>
        </p:scale>
        <p:origin x="16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Source Sans Pro" panose="020B0503030403020204" pitchFamily="34" charset="0"/>
                <a:ea typeface="Source Sans Pro" panose="020B0503030403020204" pitchFamily="34" charset="0"/>
                <a:cs typeface="+mn-cs"/>
              </a:defRPr>
            </a:pPr>
            <a:r>
              <a:rPr lang="en-US" sz="1800">
                <a:solidFill>
                  <a:schemeClr val="bg1"/>
                </a:solidFill>
              </a:rPr>
              <a:t>Adjusted food sufficiency estimates for working-age individuals in the U.S.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clustered"/>
        <c:varyColors val="0"/>
        <c:ser>
          <c:idx val="0"/>
          <c:order val="0"/>
          <c:tx>
            <c:strRef>
              <c:f>'Fig 1 - adj est'!$M$6</c:f>
              <c:strCache>
                <c:ptCount val="1"/>
                <c:pt idx="0">
                  <c:v>Disability</c:v>
                </c:pt>
              </c:strCache>
            </c:strRef>
          </c:tx>
          <c:spPr>
            <a:solidFill>
              <a:schemeClr val="accent4">
                <a:tint val="77000"/>
              </a:schemeClr>
            </a:solidFill>
            <a:ln>
              <a:noFill/>
            </a:ln>
            <a:effectLst/>
          </c:spPr>
          <c:invertIfNegative val="0"/>
          <c:cat>
            <c:strRef>
              <c:f>'Fig 1 - adj est'!$N$3:$O$5</c:f>
              <c:strCache>
                <c:ptCount val="2"/>
                <c:pt idx="0">
                  <c:v>Pre-COVID </c:v>
                </c:pt>
                <c:pt idx="1">
                  <c:v>During COVID</c:v>
                </c:pt>
              </c:strCache>
            </c:strRef>
          </c:cat>
          <c:val>
            <c:numRef>
              <c:f>'Fig 1 - adj est'!$N$6:$O$6</c:f>
              <c:numCache>
                <c:formatCode>0.00</c:formatCode>
                <c:ptCount val="2"/>
                <c:pt idx="0">
                  <c:v>64.67</c:v>
                </c:pt>
                <c:pt idx="1">
                  <c:v>56.75</c:v>
                </c:pt>
              </c:numCache>
            </c:numRef>
          </c:val>
          <c:extLst>
            <c:ext xmlns:c16="http://schemas.microsoft.com/office/drawing/2014/chart" uri="{C3380CC4-5D6E-409C-BE32-E72D297353CC}">
              <c16:uniqueId val="{00000000-EF76-41B6-AD5D-D02519FE6A92}"/>
            </c:ext>
          </c:extLst>
        </c:ser>
        <c:ser>
          <c:idx val="1"/>
          <c:order val="1"/>
          <c:tx>
            <c:strRef>
              <c:f>'Fig 1 - adj est'!$M$7</c:f>
              <c:strCache>
                <c:ptCount val="1"/>
                <c:pt idx="0">
                  <c:v>No disability</c:v>
                </c:pt>
              </c:strCache>
            </c:strRef>
          </c:tx>
          <c:spPr>
            <a:solidFill>
              <a:schemeClr val="accent4">
                <a:shade val="76000"/>
              </a:schemeClr>
            </a:solidFill>
            <a:ln>
              <a:noFill/>
            </a:ln>
            <a:effectLst/>
          </c:spPr>
          <c:invertIfNegative val="0"/>
          <c:cat>
            <c:strRef>
              <c:f>'Fig 1 - adj est'!$N$3:$O$5</c:f>
              <c:strCache>
                <c:ptCount val="2"/>
                <c:pt idx="0">
                  <c:v>Pre-COVID </c:v>
                </c:pt>
                <c:pt idx="1">
                  <c:v>During COVID</c:v>
                </c:pt>
              </c:strCache>
            </c:strRef>
          </c:cat>
          <c:val>
            <c:numRef>
              <c:f>'Fig 1 - adj est'!$N$7:$O$7</c:f>
              <c:numCache>
                <c:formatCode>0.00</c:formatCode>
                <c:ptCount val="2"/>
                <c:pt idx="0">
                  <c:v>78.13</c:v>
                </c:pt>
                <c:pt idx="1">
                  <c:v>72.930000000000007</c:v>
                </c:pt>
              </c:numCache>
            </c:numRef>
          </c:val>
          <c:extLst>
            <c:ext xmlns:c16="http://schemas.microsoft.com/office/drawing/2014/chart" uri="{C3380CC4-5D6E-409C-BE32-E72D297353CC}">
              <c16:uniqueId val="{00000001-EF76-41B6-AD5D-D02519FE6A92}"/>
            </c:ext>
          </c:extLst>
        </c:ser>
        <c:dLbls>
          <c:showLegendKey val="0"/>
          <c:showVal val="0"/>
          <c:showCatName val="0"/>
          <c:showSerName val="0"/>
          <c:showPercent val="0"/>
          <c:showBubbleSize val="0"/>
        </c:dLbls>
        <c:gapWidth val="219"/>
        <c:overlap val="-27"/>
        <c:axId val="743726071"/>
        <c:axId val="978122520"/>
      </c:barChart>
      <c:catAx>
        <c:axId val="743726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crossAx val="978122520"/>
        <c:crosses val="autoZero"/>
        <c:auto val="1"/>
        <c:lblAlgn val="ctr"/>
        <c:lblOffset val="100"/>
        <c:noMultiLvlLbl val="0"/>
      </c:catAx>
      <c:valAx>
        <c:axId val="978122520"/>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crossAx val="743726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chart>
  <c:spPr>
    <a:noFill/>
    <a:ln>
      <a:noFill/>
    </a:ln>
    <a:effectLst/>
  </c:spPr>
  <c:txPr>
    <a:bodyPr/>
    <a:lstStyle/>
    <a:p>
      <a:pPr>
        <a:defRPr>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8</a:t>
            </a:fld>
            <a:endParaRPr lang="en-US"/>
          </a:p>
        </p:txBody>
      </p:sp>
      <p:pic>
        <p:nvPicPr>
          <p:cNvPr id="7" name="Picture 6">
            <a:extLst>
              <a:ext uri="{FF2B5EF4-FFF2-40B4-BE49-F238E27FC236}">
                <a16:creationId xmlns:a16="http://schemas.microsoft.com/office/drawing/2014/main" id="{A2429FB1-8A13-4CE1-97CD-6303CD951E7E}"/>
              </a:ext>
            </a:extLst>
          </p:cNvPr>
          <p:cNvPicPr>
            <a:picLocks noChangeAspect="1"/>
          </p:cNvPicPr>
          <p:nvPr/>
        </p:nvPicPr>
        <p:blipFill>
          <a:blip r:embed="rId3"/>
          <a:stretch>
            <a:fillRect/>
          </a:stretch>
        </p:blipFill>
        <p:spPr>
          <a:xfrm>
            <a:off x="685800" y="4898052"/>
            <a:ext cx="5231921" cy="2409825"/>
          </a:xfrm>
          <a:prstGeom prst="rect">
            <a:avLst/>
          </a:prstGeom>
        </p:spPr>
      </p:pic>
    </p:spTree>
    <p:extLst>
      <p:ext uri="{BB962C8B-B14F-4D97-AF65-F5344CB8AC3E}">
        <p14:creationId xmlns:p14="http://schemas.microsoft.com/office/powerpoint/2010/main" val="3171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5039453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421760394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32851587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C3380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94116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1B438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5865631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16378126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E58843AA-AE33-4A9C-8111-2188E6A18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2" y="5487565"/>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1070395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3535994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31311858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1297576225"/>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troduction">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91659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99244128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 + R.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127824268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 Title with Copy + Dat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403757718"/>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41632696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1B4388"/>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9294189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97602541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212980757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Introduction">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375115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ullet + R. Pic">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354852280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OP Title with Copy + Data">
    <p:bg>
      <p:bgPr>
        <a:solidFill>
          <a:srgbClr val="C3380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63726038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371981615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C3380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42723959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C3380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77964744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17478301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ext&#10;&#10;Description automatically generated">
            <a:extLst>
              <a:ext uri="{FF2B5EF4-FFF2-40B4-BE49-F238E27FC236}">
                <a16:creationId xmlns:a16="http://schemas.microsoft.com/office/drawing/2014/main" id="{486CE584-7426-419E-A21E-CA5859CB93F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
        <p:nvSpPr>
          <p:cNvPr id="4" name="Footer Placeholder 3">
            <a:extLst>
              <a:ext uri="{FF2B5EF4-FFF2-40B4-BE49-F238E27FC236}">
                <a16:creationId xmlns:a16="http://schemas.microsoft.com/office/drawing/2014/main" id="{7CF35A8D-EB64-4A4E-B05C-23F4989AC79F}"/>
              </a:ext>
            </a:extLst>
          </p:cNvPr>
          <p:cNvSpPr>
            <a:spLocks noGrp="1"/>
          </p:cNvSpPr>
          <p:nvPr>
            <p:ph type="ftr" sz="quarter" idx="3"/>
          </p:nvPr>
        </p:nvSpPr>
        <p:spPr>
          <a:xfrm>
            <a:off x="838200" y="6286500"/>
            <a:ext cx="4114800" cy="365125"/>
          </a:xfrm>
          <a:prstGeom prst="rect">
            <a:avLst/>
          </a:prstGeom>
        </p:spPr>
        <p:txBody>
          <a:bodyPr vert="horz" lIns="91440" tIns="45720" rIns="91440" bIns="45720" rtlCol="0" anchor="ctr"/>
          <a:lstStyle>
            <a:lvl1pPr algn="l">
              <a:defRPr sz="1200">
                <a:solidFill>
                  <a:srgbClr val="000000"/>
                </a:solidFill>
              </a:defRPr>
            </a:lvl1pPr>
          </a:lstStyle>
          <a:p>
            <a:pPr algn="l"/>
            <a:r>
              <a:rPr lang="en-US"/>
              <a:t>#</a:t>
            </a:r>
            <a:r>
              <a:rPr lang="en-US">
                <a:latin typeface="Segoe UI" panose="020B0502040204020203" pitchFamily="34" charset="0"/>
              </a:rPr>
              <a:t>DisabilityCompendium</a:t>
            </a:r>
            <a:endParaRPr lang="en-US" dirty="0">
              <a:latin typeface="Segoe UI" panose="020B0502040204020203" pitchFamily="34" charset="0"/>
            </a:endParaRPr>
          </a:p>
        </p:txBody>
      </p:sp>
    </p:spTree>
    <p:extLst>
      <p:ext uri="{BB962C8B-B14F-4D97-AF65-F5344CB8AC3E}">
        <p14:creationId xmlns:p14="http://schemas.microsoft.com/office/powerpoint/2010/main" val="41925018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hart, histogram&#10;&#10;Description automatically generated">
            <a:extLst>
              <a:ext uri="{FF2B5EF4-FFF2-40B4-BE49-F238E27FC236}">
                <a16:creationId xmlns:a16="http://schemas.microsoft.com/office/drawing/2014/main" id="{FF297843-DD37-4732-B474-0F70396A778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92508" y="5404441"/>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081883852"/>
      </p:ext>
    </p:extLst>
  </p:cSld>
  <p:clrMap bg1="lt1" tx1="dk1" bg2="lt2" tx2="dk2" accent1="accent1" accent2="accent2" accent3="accent3" accent4="accent4" accent5="accent5" accent6="accent6" hlink="hlink" folHlink="folHlink"/>
  <p:sldLayoutIdLst>
    <p:sldLayoutId id="2147483754" r:id="rId1"/>
    <p:sldLayoutId id="2147483762" r:id="rId2"/>
    <p:sldLayoutId id="2147483755" r:id="rId3"/>
    <p:sldLayoutId id="2147483763" r:id="rId4"/>
    <p:sldLayoutId id="2147483759" r:id="rId5"/>
    <p:sldLayoutId id="2147483760" r:id="rId6"/>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Text&#10;&#10;Description automatically generated">
            <a:extLst>
              <a:ext uri="{FF2B5EF4-FFF2-40B4-BE49-F238E27FC236}">
                <a16:creationId xmlns:a16="http://schemas.microsoft.com/office/drawing/2014/main" id="{026B9A7B-5421-4F0A-8830-788795CB4D7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99879" y="5450305"/>
            <a:ext cx="1517342" cy="1333804"/>
          </a:xfrm>
          <a:prstGeom prst="rect">
            <a:avLst/>
          </a:prstGeom>
        </p:spPr>
      </p:pic>
    </p:spTree>
    <p:extLst>
      <p:ext uri="{BB962C8B-B14F-4D97-AF65-F5344CB8AC3E}">
        <p14:creationId xmlns:p14="http://schemas.microsoft.com/office/powerpoint/2010/main" val="2397014123"/>
      </p:ext>
    </p:extLst>
  </p:cSld>
  <p:clrMap bg1="lt1" tx1="dk1" bg2="lt2" tx2="dk2" accent1="accent1" accent2="accent2" accent3="accent3" accent4="accent4" accent5="accent5" accent6="accent6" hlink="hlink" folHlink="folHlink"/>
  <p:sldLayoutIdLst>
    <p:sldLayoutId id="2147483765" r:id="rId1"/>
    <p:sldLayoutId id="2147483739" r:id="rId2"/>
    <p:sldLayoutId id="2147483740" r:id="rId3"/>
    <p:sldLayoutId id="2147483742" r:id="rId4"/>
    <p:sldLayoutId id="2147483743" r:id="rId5"/>
    <p:sldLayoutId id="2147483744" r:id="rId6"/>
    <p:sldLayoutId id="2147483746" r:id="rId7"/>
    <p:sldLayoutId id="2147483747" r:id="rId8"/>
    <p:sldLayoutId id="2147483748" r:id="rId9"/>
    <p:sldLayoutId id="2147483749"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hyperlink" Target="mailto:debra.brucker@unh.edu"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8B58-6475-4722-BA46-FF9A305C7E10}"/>
              </a:ext>
            </a:extLst>
          </p:cNvPr>
          <p:cNvSpPr>
            <a:spLocks noGrp="1"/>
          </p:cNvSpPr>
          <p:nvPr>
            <p:ph type="ctrTitle"/>
          </p:nvPr>
        </p:nvSpPr>
        <p:spPr/>
        <p:txBody>
          <a:bodyPr>
            <a:noAutofit/>
          </a:bodyPr>
          <a:lstStyle/>
          <a:p>
            <a:r>
              <a:rPr lang="en-US" sz="3200" dirty="0"/>
              <a:t>Food sufficiency and barriers to free food access among working-age persons with disabilities before and during the COVID-19 pandemic </a:t>
            </a:r>
            <a:r>
              <a:rPr lang="en-US" sz="3200" b="0" dirty="0"/>
              <a:t>​</a:t>
            </a:r>
            <a:endParaRPr lang="en-US" sz="3200" dirty="0"/>
          </a:p>
        </p:txBody>
      </p:sp>
      <p:sp>
        <p:nvSpPr>
          <p:cNvPr id="3" name="Subtitle 2">
            <a:extLst>
              <a:ext uri="{FF2B5EF4-FFF2-40B4-BE49-F238E27FC236}">
                <a16:creationId xmlns:a16="http://schemas.microsoft.com/office/drawing/2014/main" id="{733C0E79-1B8F-4AF1-9610-30E46FAE00FE}"/>
              </a:ext>
            </a:extLst>
          </p:cNvPr>
          <p:cNvSpPr>
            <a:spLocks noGrp="1"/>
          </p:cNvSpPr>
          <p:nvPr>
            <p:ph type="subTitle" idx="1"/>
          </p:nvPr>
        </p:nvSpPr>
        <p:spPr>
          <a:xfrm>
            <a:off x="5919978" y="3688516"/>
            <a:ext cx="5842431" cy="1760006"/>
          </a:xfrm>
        </p:spPr>
        <p:txBody>
          <a:bodyPr>
            <a:normAutofit/>
          </a:bodyPr>
          <a:lstStyle/>
          <a:p>
            <a:pPr>
              <a:lnSpc>
                <a:spcPct val="120000"/>
              </a:lnSpc>
            </a:pPr>
            <a:r>
              <a:rPr lang="en-US" dirty="0"/>
              <a:t>Debra L. Brucker, PhD</a:t>
            </a:r>
          </a:p>
          <a:p>
            <a:pPr>
              <a:lnSpc>
                <a:spcPct val="120000"/>
              </a:lnSpc>
            </a:pPr>
            <a:r>
              <a:rPr lang="en-US" dirty="0"/>
              <a:t>Grace N. Stott, BS </a:t>
            </a:r>
          </a:p>
          <a:p>
            <a:pPr>
              <a:lnSpc>
                <a:spcPct val="120000"/>
              </a:lnSpc>
            </a:pPr>
            <a:r>
              <a:rPr lang="en-US" dirty="0"/>
              <a:t>Kimberly G. Phillips, PhD</a:t>
            </a:r>
          </a:p>
          <a:p>
            <a:pPr>
              <a:lnSpc>
                <a:spcPct val="120000"/>
              </a:lnSpc>
            </a:pPr>
            <a:r>
              <a:rPr lang="en-US" dirty="0"/>
              <a:t>February 11, 2021​</a:t>
            </a:r>
          </a:p>
          <a:p>
            <a:endParaRPr lang="en-US" dirty="0"/>
          </a:p>
        </p:txBody>
      </p:sp>
    </p:spTree>
    <p:extLst>
      <p:ext uri="{BB962C8B-B14F-4D97-AF65-F5344CB8AC3E}">
        <p14:creationId xmlns:p14="http://schemas.microsoft.com/office/powerpoint/2010/main" val="176856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a:xfrm>
            <a:off x="838200" y="692671"/>
            <a:ext cx="10515600" cy="878459"/>
          </a:xfrm>
        </p:spPr>
        <p:txBody>
          <a:bodyPr/>
          <a:lstStyle/>
          <a:p>
            <a:pPr algn="ctr"/>
            <a:r>
              <a:rPr lang="en-US" sz="3600" dirty="0"/>
              <a:t>Receipt of any free food in the past week </a:t>
            </a:r>
            <a:br>
              <a:rPr lang="en-US" sz="3600" dirty="0"/>
            </a:br>
            <a:r>
              <a:rPr lang="en-US" sz="3600" dirty="0"/>
              <a:t>among working-age persons with and without disabilities, September 2020</a:t>
            </a:r>
          </a:p>
        </p:txBody>
      </p:sp>
      <p:sp>
        <p:nvSpPr>
          <p:cNvPr id="7" name="Rectangle 1">
            <a:extLst>
              <a:ext uri="{FF2B5EF4-FFF2-40B4-BE49-F238E27FC236}">
                <a16:creationId xmlns:a16="http://schemas.microsoft.com/office/drawing/2014/main" id="{8AD2523F-28EA-0D40-8805-2C6B6F69682C}"/>
              </a:ext>
            </a:extLst>
          </p:cNvPr>
          <p:cNvSpPr>
            <a:spLocks noChangeArrowheads="1"/>
          </p:cNvSpPr>
          <p:nvPr/>
        </p:nvSpPr>
        <p:spPr bwMode="auto">
          <a:xfrm>
            <a:off x="1344613"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P" altLang="en-NP" sz="1800" b="0" i="0" u="none" strike="noStrike" cap="none" normalizeH="0" baseline="0">
                <a:ln>
                  <a:noFill/>
                </a:ln>
                <a:solidFill>
                  <a:srgbClr val="000000"/>
                </a:solidFill>
                <a:effectLst/>
                <a:latin typeface="Times" pitchFamily="2" charset="0"/>
              </a:rPr>
              <a:t> </a:t>
            </a:r>
            <a:endParaRPr kumimoji="0" lang="en-NP" altLang="en-N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P" altLang="en-NP"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BF3917CC-A3C6-4F47-9101-28D1372F3F91}"/>
              </a:ext>
            </a:extLst>
          </p:cNvPr>
          <p:cNvGraphicFramePr>
            <a:graphicFrameLocks noGrp="1"/>
          </p:cNvGraphicFramePr>
          <p:nvPr>
            <p:extLst>
              <p:ext uri="{D42A27DB-BD31-4B8C-83A1-F6EECF244321}">
                <p14:modId xmlns:p14="http://schemas.microsoft.com/office/powerpoint/2010/main" val="1217169147"/>
              </p:ext>
            </p:extLst>
          </p:nvPr>
        </p:nvGraphicFramePr>
        <p:xfrm>
          <a:off x="1519802" y="1721307"/>
          <a:ext cx="8919639" cy="5097092"/>
        </p:xfrm>
        <a:graphic>
          <a:graphicData uri="http://schemas.openxmlformats.org/drawingml/2006/table">
            <a:tbl>
              <a:tblPr/>
              <a:tblGrid>
                <a:gridCol w="4773892">
                  <a:extLst>
                    <a:ext uri="{9D8B030D-6E8A-4147-A177-3AD203B41FA5}">
                      <a16:colId xmlns:a16="http://schemas.microsoft.com/office/drawing/2014/main" val="4226506919"/>
                    </a:ext>
                  </a:extLst>
                </a:gridCol>
                <a:gridCol w="1601766">
                  <a:extLst>
                    <a:ext uri="{9D8B030D-6E8A-4147-A177-3AD203B41FA5}">
                      <a16:colId xmlns:a16="http://schemas.microsoft.com/office/drawing/2014/main" val="352802247"/>
                    </a:ext>
                  </a:extLst>
                </a:gridCol>
                <a:gridCol w="1622704">
                  <a:extLst>
                    <a:ext uri="{9D8B030D-6E8A-4147-A177-3AD203B41FA5}">
                      <a16:colId xmlns:a16="http://schemas.microsoft.com/office/drawing/2014/main" val="1120433880"/>
                    </a:ext>
                  </a:extLst>
                </a:gridCol>
                <a:gridCol w="921277">
                  <a:extLst>
                    <a:ext uri="{9D8B030D-6E8A-4147-A177-3AD203B41FA5}">
                      <a16:colId xmlns:a16="http://schemas.microsoft.com/office/drawing/2014/main" val="3646929297"/>
                    </a:ext>
                  </a:extLst>
                </a:gridCol>
              </a:tblGrid>
              <a:tr h="285629">
                <a:tc>
                  <a:txBody>
                    <a:bodyPr/>
                    <a:lstStyle/>
                    <a:p>
                      <a:pPr algn="l" fontAlgn="base"/>
                      <a:r>
                        <a:rPr lang="en-US" sz="1800" b="1" i="0" dirty="0">
                          <a:solidFill>
                            <a:srgbClr val="FFFFFF"/>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800" b="1" i="0" dirty="0">
                          <a:solidFill>
                            <a:srgbClr val="FFFFFF"/>
                          </a:solidFill>
                          <a:effectLst/>
                          <a:latin typeface="Calibri" panose="020F0502020204030204" pitchFamily="34" charset="0"/>
                        </a:rPr>
                        <a:t>Disability​</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800" b="1" i="0">
                          <a:solidFill>
                            <a:srgbClr val="FFFFFF"/>
                          </a:solidFill>
                          <a:effectLst/>
                          <a:latin typeface="Calibri" panose="020F0502020204030204" pitchFamily="34" charset="0"/>
                        </a:rPr>
                        <a:t>No disability ​</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800" b="1" i="0">
                          <a:solidFill>
                            <a:srgbClr val="FFFFFF"/>
                          </a:solidFill>
                          <a:effectLst/>
                          <a:latin typeface="Calibri" panose="020F0502020204030204" pitchFamily="34" charset="0"/>
                        </a:rPr>
                        <a:t>Sig.​</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9782852"/>
                  </a:ext>
                </a:extLst>
              </a:tr>
              <a:tr h="290504">
                <a:tc>
                  <a:txBody>
                    <a:bodyPr/>
                    <a:lstStyle/>
                    <a:p>
                      <a:pPr algn="l"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945339700"/>
                  </a:ext>
                </a:extLst>
              </a:tr>
              <a:tr h="290504">
                <a:tc>
                  <a:txBody>
                    <a:bodyPr/>
                    <a:lstStyle/>
                    <a:p>
                      <a:pPr algn="l" fontAlgn="base"/>
                      <a:r>
                        <a:rPr lang="en-US" sz="1800" b="0" i="0" dirty="0">
                          <a:solidFill>
                            <a:srgbClr val="000000"/>
                          </a:solidFill>
                          <a:effectLst/>
                          <a:latin typeface="Calibri" panose="020F0502020204030204" pitchFamily="34" charset="0"/>
                        </a:rPr>
                        <a:t>Any free food in the past 7 days​</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58.7​</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40.9​</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87985983"/>
                  </a:ext>
                </a:extLst>
              </a:tr>
              <a:tr h="290504">
                <a:tc>
                  <a:txBody>
                    <a:bodyPr/>
                    <a:lstStyle/>
                    <a:p>
                      <a:pPr algn="l"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8114231"/>
                  </a:ext>
                </a:extLst>
              </a:tr>
              <a:tr h="290504">
                <a:tc>
                  <a:txBody>
                    <a:bodyPr/>
                    <a:lstStyle/>
                    <a:p>
                      <a:pPr algn="l" fontAlgn="base"/>
                      <a:r>
                        <a:rPr lang="en-US" sz="1800" b="0" i="0" dirty="0">
                          <a:solidFill>
                            <a:srgbClr val="000000"/>
                          </a:solidFill>
                          <a:effectLst/>
                          <a:latin typeface="Calibri" panose="020F0502020204030204" pitchFamily="34" charset="0"/>
                        </a:rPr>
                        <a:t>Sources of free food:​</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943136627"/>
                  </a:ext>
                </a:extLst>
              </a:tr>
              <a:tr h="290504">
                <a:tc>
                  <a:txBody>
                    <a:bodyPr/>
                    <a:lstStyle/>
                    <a:p>
                      <a:pPr algn="l" fontAlgn="base"/>
                      <a:r>
                        <a:rPr lang="en-US" sz="1800" b="0" i="0" dirty="0">
                          <a:solidFill>
                            <a:srgbClr val="000000"/>
                          </a:solidFill>
                          <a:effectLst/>
                          <a:latin typeface="Calibri" panose="020F0502020204030204" pitchFamily="34" charset="0"/>
                        </a:rPr>
                        <a:t>      School or other program aimed at children​</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39.9​</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40.9​</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63162620"/>
                  </a:ext>
                </a:extLst>
              </a:tr>
              <a:tr h="290504">
                <a:tc>
                  <a:txBody>
                    <a:bodyPr/>
                    <a:lstStyle/>
                    <a:p>
                      <a:pPr algn="l" fontAlgn="base"/>
                      <a:r>
                        <a:rPr lang="en-US" sz="1800" b="0" i="0" dirty="0">
                          <a:solidFill>
                            <a:srgbClr val="000000"/>
                          </a:solidFill>
                          <a:effectLst/>
                          <a:latin typeface="Calibri" panose="020F0502020204030204" pitchFamily="34" charset="0"/>
                        </a:rPr>
                        <a:t>      Food pantry or food bank​</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48.3​</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41.4​</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5035891"/>
                  </a:ext>
                </a:extLst>
              </a:tr>
              <a:tr h="290504">
                <a:tc>
                  <a:txBody>
                    <a:bodyPr/>
                    <a:lstStyle/>
                    <a:p>
                      <a:pPr algn="l" fontAlgn="base"/>
                      <a:r>
                        <a:rPr lang="en-US" sz="1800" b="0" i="0" dirty="0">
                          <a:solidFill>
                            <a:srgbClr val="000000"/>
                          </a:solidFill>
                          <a:effectLst/>
                          <a:latin typeface="Calibri" panose="020F0502020204030204" pitchFamily="34" charset="0"/>
                        </a:rPr>
                        <a:t>      Home delivered (like Meals on Wheels)​</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34.6​</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35.4​</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97110325"/>
                  </a:ext>
                </a:extLst>
              </a:tr>
              <a:tr h="290504">
                <a:tc>
                  <a:txBody>
                    <a:bodyPr/>
                    <a:lstStyle/>
                    <a:p>
                      <a:pPr algn="l" fontAlgn="base"/>
                      <a:r>
                        <a:rPr lang="en-US" sz="1800" b="0" i="0" dirty="0">
                          <a:solidFill>
                            <a:srgbClr val="000000"/>
                          </a:solidFill>
                          <a:effectLst/>
                          <a:latin typeface="Calibri" panose="020F0502020204030204" pitchFamily="34" charset="0"/>
                        </a:rPr>
                        <a:t>      Religious institution​</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39.9​</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37.8​</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499503128"/>
                  </a:ext>
                </a:extLst>
              </a:tr>
              <a:tr h="290504">
                <a:tc>
                  <a:txBody>
                    <a:bodyPr/>
                    <a:lstStyle/>
                    <a:p>
                      <a:pPr algn="l" fontAlgn="base"/>
                      <a:r>
                        <a:rPr lang="en-US" sz="1800" b="0" i="0" dirty="0">
                          <a:solidFill>
                            <a:srgbClr val="000000"/>
                          </a:solidFill>
                          <a:effectLst/>
                          <a:latin typeface="Calibri" panose="020F0502020204030204" pitchFamily="34" charset="0"/>
                        </a:rPr>
                        <a:t>      Shelter or soup kitchen​</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32.2​</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28.1​</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676674625"/>
                  </a:ext>
                </a:extLst>
              </a:tr>
              <a:tr h="290504">
                <a:tc>
                  <a:txBody>
                    <a:bodyPr/>
                    <a:lstStyle/>
                    <a:p>
                      <a:pPr algn="l" fontAlgn="base"/>
                      <a:r>
                        <a:rPr lang="en-US" sz="1800" b="0" i="0" dirty="0">
                          <a:solidFill>
                            <a:srgbClr val="000000"/>
                          </a:solidFill>
                          <a:effectLst/>
                          <a:latin typeface="Calibri" panose="020F0502020204030204" pitchFamily="34" charset="0"/>
                        </a:rPr>
                        <a:t>      Other community program​</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38.2​</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34.7​</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965061827"/>
                  </a:ext>
                </a:extLst>
              </a:tr>
              <a:tr h="290504">
                <a:tc>
                  <a:txBody>
                    <a:bodyPr/>
                    <a:lstStyle/>
                    <a:p>
                      <a:pPr algn="l" fontAlgn="base"/>
                      <a:r>
                        <a:rPr lang="en-US" sz="1800" b="0" i="0" dirty="0">
                          <a:solidFill>
                            <a:srgbClr val="000000"/>
                          </a:solidFill>
                          <a:effectLst/>
                          <a:latin typeface="Calibri" panose="020F0502020204030204" pitchFamily="34" charset="0"/>
                        </a:rPr>
                        <a:t>      Family, friends, or neighbors​</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85.9​</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83.3​</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56232231"/>
                  </a:ext>
                </a:extLst>
              </a:tr>
              <a:tr h="290504">
                <a:tc gridSpan="4">
                  <a:txBody>
                    <a:bodyPr/>
                    <a:lstStyle/>
                    <a:p>
                      <a:pPr algn="l"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hMerge="1">
                  <a:txBody>
                    <a:bodyPr/>
                    <a:lstStyle/>
                    <a:p>
                      <a:endParaRPr lang="en-NP"/>
                    </a:p>
                  </a:txBody>
                  <a:tcPr/>
                </a:tc>
                <a:tc hMerge="1">
                  <a:txBody>
                    <a:bodyPr/>
                    <a:lstStyle/>
                    <a:p>
                      <a:endParaRPr lang="en-NP"/>
                    </a:p>
                  </a:txBody>
                  <a:tcPr/>
                </a:tc>
                <a:tc hMerge="1">
                  <a:txBody>
                    <a:bodyPr/>
                    <a:lstStyle/>
                    <a:p>
                      <a:endParaRPr lang="en-NP"/>
                    </a:p>
                  </a:txBody>
                  <a:tcPr/>
                </a:tc>
                <a:extLst>
                  <a:ext uri="{0D108BD9-81ED-4DB2-BD59-A6C34878D82A}">
                    <a16:rowId xmlns:a16="http://schemas.microsoft.com/office/drawing/2014/main" val="2456370652"/>
                  </a:ext>
                </a:extLst>
              </a:tr>
              <a:tr h="290504">
                <a:tc gridSpan="4">
                  <a:txBody>
                    <a:bodyPr/>
                    <a:lstStyle/>
                    <a:p>
                      <a:pPr algn="l" fontAlgn="base"/>
                      <a:r>
                        <a:rPr lang="en-US" sz="1800" b="0" i="0" dirty="0">
                          <a:solidFill>
                            <a:srgbClr val="000000"/>
                          </a:solidFill>
                          <a:effectLst/>
                          <a:latin typeface="Calibri" panose="020F0502020204030204" pitchFamily="34" charset="0"/>
                        </a:rPr>
                        <a:t>Sig.=Significance; ***</a:t>
                      </a:r>
                      <a:r>
                        <a:rPr lang="en-US" sz="1800" b="0" i="1" dirty="0">
                          <a:solidFill>
                            <a:srgbClr val="000000"/>
                          </a:solidFill>
                          <a:effectLst/>
                          <a:latin typeface="Calibri" panose="020F0502020204030204" pitchFamily="34" charset="0"/>
                        </a:rPr>
                        <a:t>p</a:t>
                      </a:r>
                      <a:r>
                        <a:rPr lang="en-US" sz="1800" b="0" i="0" dirty="0">
                          <a:solidFill>
                            <a:srgbClr val="000000"/>
                          </a:solidFill>
                          <a:effectLst/>
                          <a:latin typeface="Calibri" panose="020F0502020204030204" pitchFamily="34" charset="0"/>
                        </a:rPr>
                        <a:t>&lt;.001​</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marL="89757" marR="89757" marT="44879" marB="4487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hMerge="1">
                  <a:txBody>
                    <a:bodyPr/>
                    <a:lstStyle/>
                    <a:p>
                      <a:endParaRPr lang="en-NP"/>
                    </a:p>
                  </a:txBody>
                  <a:tcPr/>
                </a:tc>
                <a:tc hMerge="1">
                  <a:txBody>
                    <a:bodyPr/>
                    <a:lstStyle/>
                    <a:p>
                      <a:endParaRPr lang="en-NP"/>
                    </a:p>
                  </a:txBody>
                  <a:tcPr/>
                </a:tc>
                <a:tc hMerge="1">
                  <a:txBody>
                    <a:bodyPr/>
                    <a:lstStyle/>
                    <a:p>
                      <a:endParaRPr lang="en-NP"/>
                    </a:p>
                  </a:txBody>
                  <a:tcPr/>
                </a:tc>
                <a:extLst>
                  <a:ext uri="{0D108BD9-81ED-4DB2-BD59-A6C34878D82A}">
                    <a16:rowId xmlns:a16="http://schemas.microsoft.com/office/drawing/2014/main" val="96496703"/>
                  </a:ext>
                </a:extLst>
              </a:tr>
            </a:tbl>
          </a:graphicData>
        </a:graphic>
      </p:graphicFrame>
      <p:sp>
        <p:nvSpPr>
          <p:cNvPr id="4" name="Rectangle 1">
            <a:extLst>
              <a:ext uri="{FF2B5EF4-FFF2-40B4-BE49-F238E27FC236}">
                <a16:creationId xmlns:a16="http://schemas.microsoft.com/office/drawing/2014/main" id="{BACDF192-7DCA-5144-B444-24F598F06844}"/>
              </a:ext>
            </a:extLst>
          </p:cNvPr>
          <p:cNvSpPr>
            <a:spLocks noChangeArrowheads="1"/>
          </p:cNvSpPr>
          <p:nvPr/>
        </p:nvSpPr>
        <p:spPr bwMode="auto">
          <a:xfrm>
            <a:off x="1130156" y="1522096"/>
            <a:ext cx="136516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P" altLang="en-NP" sz="1800" b="0" i="0" u="none" strike="noStrike" cap="none" normalizeH="0" baseline="0">
                <a:ln>
                  <a:noFill/>
                </a:ln>
                <a:solidFill>
                  <a:srgbClr val="000000"/>
                </a:solidFill>
                <a:effectLst/>
                <a:latin typeface="Times" pitchFamily="2" charset="0"/>
              </a:rPr>
              <a:t> </a:t>
            </a:r>
            <a:endParaRPr kumimoji="0" lang="en-NP" altLang="en-N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P" altLang="en-N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772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1B1F-4E43-524F-BB73-4B3EE4506B5B}"/>
              </a:ext>
            </a:extLst>
          </p:cNvPr>
          <p:cNvSpPr>
            <a:spLocks noGrp="1"/>
          </p:cNvSpPr>
          <p:nvPr>
            <p:ph type="title"/>
          </p:nvPr>
        </p:nvSpPr>
        <p:spPr>
          <a:xfrm>
            <a:off x="838200" y="658397"/>
            <a:ext cx="10515600" cy="878459"/>
          </a:xfrm>
        </p:spPr>
        <p:txBody>
          <a:bodyPr/>
          <a:lstStyle/>
          <a:p>
            <a:pPr algn="ctr"/>
            <a:r>
              <a:rPr lang="en-US" sz="3600" dirty="0"/>
              <a:t>Concerns with accessing free food </a:t>
            </a:r>
            <a:br>
              <a:rPr lang="en-US" sz="3600" dirty="0"/>
            </a:br>
            <a:r>
              <a:rPr lang="en-US" sz="3600" dirty="0"/>
              <a:t>among working-age persons with disabilities, September 2020</a:t>
            </a:r>
            <a:endParaRPr lang="en-NP" sz="3600" dirty="0"/>
          </a:p>
        </p:txBody>
      </p:sp>
      <p:graphicFrame>
        <p:nvGraphicFramePr>
          <p:cNvPr id="4" name="Table 3">
            <a:extLst>
              <a:ext uri="{FF2B5EF4-FFF2-40B4-BE49-F238E27FC236}">
                <a16:creationId xmlns:a16="http://schemas.microsoft.com/office/drawing/2014/main" id="{81F2F57A-39E8-194A-8781-80568F880D72}"/>
              </a:ext>
            </a:extLst>
          </p:cNvPr>
          <p:cNvGraphicFramePr>
            <a:graphicFrameLocks noGrp="1"/>
          </p:cNvGraphicFramePr>
          <p:nvPr>
            <p:extLst>
              <p:ext uri="{D42A27DB-BD31-4B8C-83A1-F6EECF244321}">
                <p14:modId xmlns:p14="http://schemas.microsoft.com/office/powerpoint/2010/main" val="770227062"/>
              </p:ext>
            </p:extLst>
          </p:nvPr>
        </p:nvGraphicFramePr>
        <p:xfrm>
          <a:off x="1201681" y="1743958"/>
          <a:ext cx="9788638" cy="4991619"/>
        </p:xfrm>
        <a:graphic>
          <a:graphicData uri="http://schemas.openxmlformats.org/drawingml/2006/table">
            <a:tbl>
              <a:tblPr/>
              <a:tblGrid>
                <a:gridCol w="6079029">
                  <a:extLst>
                    <a:ext uri="{9D8B030D-6E8A-4147-A177-3AD203B41FA5}">
                      <a16:colId xmlns:a16="http://schemas.microsoft.com/office/drawing/2014/main" val="2185088179"/>
                    </a:ext>
                  </a:extLst>
                </a:gridCol>
                <a:gridCol w="1783875">
                  <a:extLst>
                    <a:ext uri="{9D8B030D-6E8A-4147-A177-3AD203B41FA5}">
                      <a16:colId xmlns:a16="http://schemas.microsoft.com/office/drawing/2014/main" val="1409319766"/>
                    </a:ext>
                  </a:extLst>
                </a:gridCol>
                <a:gridCol w="1925734">
                  <a:extLst>
                    <a:ext uri="{9D8B030D-6E8A-4147-A177-3AD203B41FA5}">
                      <a16:colId xmlns:a16="http://schemas.microsoft.com/office/drawing/2014/main" val="2064614847"/>
                    </a:ext>
                  </a:extLst>
                </a:gridCol>
              </a:tblGrid>
              <a:tr h="448778">
                <a:tc>
                  <a:txBody>
                    <a:bodyPr/>
                    <a:lstStyle/>
                    <a:p>
                      <a:pPr algn="l" fontAlgn="base"/>
                      <a:r>
                        <a:rPr lang="en-US" sz="1800" b="1" i="0" dirty="0">
                          <a:solidFill>
                            <a:srgbClr val="FFFFFF"/>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800" b="1" i="0" dirty="0">
                          <a:solidFill>
                            <a:srgbClr val="FFFFFF"/>
                          </a:solidFill>
                          <a:effectLst/>
                          <a:latin typeface="Calibri" panose="020F0502020204030204" pitchFamily="34" charset="0"/>
                        </a:rPr>
                        <a:t>DISABILITY​</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800" b="1" i="0" dirty="0">
                          <a:solidFill>
                            <a:srgbClr val="FFFFFF"/>
                          </a:solidFill>
                          <a:effectLst/>
                          <a:latin typeface="Calibri" panose="020F0502020204030204" pitchFamily="34" charset="0"/>
                        </a:rPr>
                        <a:t>Sig. ​</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200826661"/>
                  </a:ext>
                </a:extLst>
              </a:tr>
              <a:tr h="348736">
                <a:tc>
                  <a:txBody>
                    <a:bodyPr/>
                    <a:lstStyle/>
                    <a:p>
                      <a:pPr algn="l"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u="none" strike="noStrike">
                          <a:solidFill>
                            <a:srgbClr val="000000"/>
                          </a:solidFill>
                          <a:effectLst/>
                          <a:latin typeface="Calibri" panose="020F0502020204030204" pitchFamily="34" charset="0"/>
                        </a:rPr>
                        <a:t>AOR</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902134278"/>
                  </a:ext>
                </a:extLst>
              </a:tr>
              <a:tr h="348736">
                <a:tc>
                  <a:txBody>
                    <a:bodyPr/>
                    <a:lstStyle/>
                    <a:p>
                      <a:pPr algn="l" fontAlgn="base"/>
                      <a:r>
                        <a:rPr lang="en-US" sz="1800" b="0" i="0" dirty="0">
                          <a:solidFill>
                            <a:srgbClr val="000000"/>
                          </a:solidFill>
                          <a:effectLst/>
                          <a:latin typeface="Calibri" panose="020F0502020204030204" pitchFamily="34" charset="0"/>
                        </a:rPr>
                        <a:t>Paperwork​</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u="none" strike="noStrike">
                          <a:solidFill>
                            <a:srgbClr val="000000"/>
                          </a:solidFill>
                          <a:effectLst/>
                          <a:latin typeface="Calibri" panose="020F0502020204030204" pitchFamily="34" charset="0"/>
                        </a:rPr>
                        <a:t>1.59</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29147714"/>
                  </a:ext>
                </a:extLst>
              </a:tr>
              <a:tr h="348736">
                <a:tc>
                  <a:txBody>
                    <a:bodyPr/>
                    <a:lstStyle/>
                    <a:p>
                      <a:pPr algn="l" fontAlgn="base"/>
                      <a:r>
                        <a:rPr lang="en-US" sz="1800" b="0" i="0" dirty="0">
                          <a:solidFill>
                            <a:srgbClr val="000000"/>
                          </a:solidFill>
                          <a:effectLst/>
                          <a:latin typeface="Calibri" panose="020F0502020204030204" pitchFamily="34" charset="0"/>
                        </a:rPr>
                        <a:t>Qualify​​ing</a:t>
                      </a:r>
                      <a:endParaRPr lang="en-US" sz="1800"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u="none" strike="noStrike">
                          <a:solidFill>
                            <a:srgbClr val="000000"/>
                          </a:solidFill>
                          <a:effectLst/>
                          <a:latin typeface="Calibri" panose="020F0502020204030204" pitchFamily="34" charset="0"/>
                        </a:rPr>
                        <a:t>1.79</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25444404"/>
                  </a:ext>
                </a:extLst>
              </a:tr>
              <a:tr h="348736">
                <a:tc>
                  <a:txBody>
                    <a:bodyPr/>
                    <a:lstStyle/>
                    <a:p>
                      <a:pPr algn="l" fontAlgn="base"/>
                      <a:r>
                        <a:rPr lang="en-US" sz="1800" b="0" i="0">
                          <a:solidFill>
                            <a:srgbClr val="000000"/>
                          </a:solidFill>
                          <a:effectLst/>
                          <a:latin typeface="Calibri" panose="020F0502020204030204" pitchFamily="34" charset="0"/>
                        </a:rPr>
                        <a:t>Not wanting to rely on food programs/pantries​</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u="none" strike="noStrike">
                          <a:solidFill>
                            <a:srgbClr val="000000"/>
                          </a:solidFill>
                          <a:effectLst/>
                          <a:latin typeface="Calibri" panose="020F0502020204030204" pitchFamily="34" charset="0"/>
                        </a:rPr>
                        <a:t>1.80</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847990946"/>
                  </a:ext>
                </a:extLst>
              </a:tr>
              <a:tr h="348736">
                <a:tc>
                  <a:txBody>
                    <a:bodyPr/>
                    <a:lstStyle/>
                    <a:p>
                      <a:pPr algn="l" fontAlgn="base"/>
                      <a:r>
                        <a:rPr lang="en-US" sz="1800" b="0" i="0">
                          <a:solidFill>
                            <a:srgbClr val="000000"/>
                          </a:solidFill>
                          <a:effectLst/>
                          <a:latin typeface="Calibri" panose="020F0502020204030204" pitchFamily="34" charset="0"/>
                        </a:rPr>
                        <a:t>No transportation to food program/pantry​</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u="none" strike="noStrike">
                          <a:solidFill>
                            <a:srgbClr val="000000"/>
                          </a:solidFill>
                          <a:effectLst/>
                          <a:latin typeface="Calibri" panose="020F0502020204030204" pitchFamily="34" charset="0"/>
                        </a:rPr>
                        <a:t>1.76</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07711829"/>
                  </a:ext>
                </a:extLst>
              </a:tr>
              <a:tr h="348736">
                <a:tc>
                  <a:txBody>
                    <a:bodyPr/>
                    <a:lstStyle/>
                    <a:p>
                      <a:pPr algn="l" fontAlgn="base"/>
                      <a:r>
                        <a:rPr lang="en-US" sz="1800" b="0" i="0">
                          <a:solidFill>
                            <a:srgbClr val="000000"/>
                          </a:solidFill>
                          <a:effectLst/>
                          <a:latin typeface="Calibri" panose="020F0502020204030204" pitchFamily="34" charset="0"/>
                        </a:rPr>
                        <a:t>Long lines, wait times​</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u="none" strike="noStrike">
                          <a:solidFill>
                            <a:srgbClr val="000000"/>
                          </a:solidFill>
                          <a:effectLst/>
                          <a:latin typeface="Calibri" panose="020F0502020204030204" pitchFamily="34" charset="0"/>
                        </a:rPr>
                        <a:t>1.76</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244806971"/>
                  </a:ext>
                </a:extLst>
              </a:tr>
              <a:tr h="348736">
                <a:tc>
                  <a:txBody>
                    <a:bodyPr/>
                    <a:lstStyle/>
                    <a:p>
                      <a:pPr algn="l" fontAlgn="base"/>
                      <a:r>
                        <a:rPr lang="en-US" sz="1800" b="0" i="0" dirty="0">
                          <a:solidFill>
                            <a:srgbClr val="000000"/>
                          </a:solidFill>
                          <a:effectLst/>
                          <a:latin typeface="Calibri" panose="020F0502020204030204" pitchFamily="34" charset="0"/>
                        </a:rPr>
                        <a:t>Fewer deliveries or reduced hours due to COVID​</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u="none" strike="noStrike">
                          <a:solidFill>
                            <a:srgbClr val="000000"/>
                          </a:solidFill>
                          <a:effectLst/>
                          <a:latin typeface="Calibri" panose="020F0502020204030204" pitchFamily="34" charset="0"/>
                        </a:rPr>
                        <a:t>1.69</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45789930"/>
                  </a:ext>
                </a:extLst>
              </a:tr>
              <a:tr h="366590">
                <a:tc>
                  <a:txBody>
                    <a:bodyPr/>
                    <a:lstStyle/>
                    <a:p>
                      <a:pPr algn="l" fontAlgn="base"/>
                      <a:r>
                        <a:rPr lang="en-US" sz="1800" b="0" i="0" dirty="0">
                          <a:solidFill>
                            <a:srgbClr val="000000"/>
                          </a:solidFill>
                          <a:effectLst/>
                          <a:latin typeface="Calibri" panose="020F0502020204030204" pitchFamily="34" charset="0"/>
                        </a:rPr>
                        <a:t>Difficulty preparing food obtained from food program/pantry​</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u="none" strike="noStrike" dirty="0">
                          <a:solidFill>
                            <a:srgbClr val="000000"/>
                          </a:solidFill>
                          <a:effectLst/>
                          <a:latin typeface="Calibri" panose="020F0502020204030204" pitchFamily="34" charset="0"/>
                        </a:rPr>
                        <a:t>1.80</a:t>
                      </a:r>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66206782"/>
                  </a:ext>
                </a:extLst>
              </a:tr>
              <a:tr h="348736">
                <a:tc>
                  <a:txBody>
                    <a:bodyPr/>
                    <a:lstStyle/>
                    <a:p>
                      <a:pPr algn="l" fontAlgn="base"/>
                      <a:r>
                        <a:rPr lang="en-US" sz="1800" b="0" i="0" dirty="0">
                          <a:solidFill>
                            <a:srgbClr val="000000"/>
                          </a:solidFill>
                          <a:effectLst/>
                          <a:latin typeface="Calibri" panose="020F0502020204030204" pitchFamily="34" charset="0"/>
                        </a:rPr>
                        <a:t>Worried others will find out I use these programs​</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u="none" strike="noStrike">
                          <a:solidFill>
                            <a:srgbClr val="000000"/>
                          </a:solidFill>
                          <a:effectLst/>
                          <a:latin typeface="Calibri" panose="020F0502020204030204" pitchFamily="34" charset="0"/>
                        </a:rPr>
                        <a:t>1.85</a:t>
                      </a:r>
                      <a:r>
                        <a:rPr lang="en-US" sz="1800" b="0" i="0">
                          <a:solidFill>
                            <a:srgbClr val="000000"/>
                          </a:solidFill>
                          <a:effectLst/>
                          <a:latin typeface="Calibri" panose="020F0502020204030204" pitchFamily="34" charset="0"/>
                        </a:rPr>
                        <a:t>​</a:t>
                      </a:r>
                      <a:r>
                        <a:rPr lang="en-US" sz="1800" b="0" i="0">
                          <a:solidFill>
                            <a:srgbClr val="013591"/>
                          </a:solidFill>
                          <a:effectLst/>
                          <a:latin typeface="Calibri" panose="020F0502020204030204" pitchFamily="34" charset="0"/>
                        </a:rPr>
                        <a:t>​</a:t>
                      </a:r>
                      <a:endParaRPr lang="en-US" sz="1800"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dirty="0">
                          <a:solidFill>
                            <a:srgbClr val="000000"/>
                          </a:solidFill>
                          <a:effectLst/>
                          <a:latin typeface="Calibri" panose="020F0502020204030204" pitchFamily="34" charset="0"/>
                        </a:rPr>
                        <a:t>***​</a:t>
                      </a:r>
                      <a:r>
                        <a:rPr lang="en-US" sz="1800" b="0" i="0" dirty="0">
                          <a:solidFill>
                            <a:srgbClr val="013591"/>
                          </a:solidFill>
                          <a:effectLst/>
                          <a:latin typeface="Calibri" panose="020F0502020204030204" pitchFamily="34" charset="0"/>
                        </a:rPr>
                        <a:t>​</a:t>
                      </a:r>
                      <a:endParaRPr lang="en-US" sz="18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30177433"/>
                  </a:ext>
                </a:extLst>
              </a:tr>
              <a:tr h="348736">
                <a:tc>
                  <a:txBody>
                    <a:bodyPr/>
                    <a:lstStyle/>
                    <a:p>
                      <a:pPr algn="l" fontAlgn="base"/>
                      <a:endParaRPr lang="en-US"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endParaRPr lang="en-US" b="0" i="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endParaRPr lang="en-US"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31550119"/>
                  </a:ext>
                </a:extLst>
              </a:tr>
              <a:tr h="348736">
                <a:tc gridSpan="3">
                  <a:txBody>
                    <a:bodyPr/>
                    <a:lstStyle/>
                    <a:p>
                      <a:pPr algn="l" fontAlgn="base"/>
                      <a:r>
                        <a:rPr lang="en-US" b="0" i="0" dirty="0">
                          <a:solidFill>
                            <a:srgbClr val="000000"/>
                          </a:solidFill>
                          <a:effectLst/>
                        </a:rPr>
                        <a:t>Adjusted for age, ethnicity, gender, income, race, &amp; region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hMerge="1">
                  <a:txBody>
                    <a:bodyPr/>
                    <a:lstStyle/>
                    <a:p>
                      <a:pPr algn="ctr" fontAlgn="base"/>
                      <a:endParaRPr lang="en-US" b="0" i="0" dirty="0">
                        <a:solidFill>
                          <a:srgbClr val="01359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hMerge="1">
                  <a:txBody>
                    <a:bodyPr/>
                    <a:lstStyle/>
                    <a:p>
                      <a:pPr algn="ctr" fontAlgn="base"/>
                      <a:endParaRPr lang="en-US"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01776655"/>
                  </a:ext>
                </a:extLst>
              </a:tr>
              <a:tr h="518651">
                <a:tc gridSpan="3">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Sig.=Significance; ***</a:t>
                      </a:r>
                      <a:r>
                        <a:rPr lang="en-US" sz="1800" b="0" i="1" dirty="0">
                          <a:solidFill>
                            <a:srgbClr val="000000"/>
                          </a:solidFill>
                          <a:effectLst/>
                          <a:latin typeface="Calibri" panose="020F0502020204030204" pitchFamily="34" charset="0"/>
                        </a:rPr>
                        <a:t>p</a:t>
                      </a:r>
                      <a:r>
                        <a:rPr lang="en-US" sz="1800" b="0" i="0" dirty="0">
                          <a:solidFill>
                            <a:srgbClr val="000000"/>
                          </a:solidFill>
                          <a:effectLst/>
                          <a:latin typeface="Calibri" panose="020F0502020204030204" pitchFamily="34" charset="0"/>
                        </a:rPr>
                        <a:t>&lt;.001​</a:t>
                      </a:r>
                      <a:r>
                        <a:rPr lang="en-US" sz="1800" b="0" i="0" dirty="0">
                          <a:solidFill>
                            <a:srgbClr val="013591"/>
                          </a:solidFill>
                          <a:effectLst/>
                          <a:latin typeface="Calibri" panose="020F0502020204030204" pitchFamily="34" charset="0"/>
                        </a:rPr>
                        <a:t>​</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1619476"/>
                  </a:ext>
                </a:extLst>
              </a:tr>
            </a:tbl>
          </a:graphicData>
        </a:graphic>
      </p:graphicFrame>
      <p:sp>
        <p:nvSpPr>
          <p:cNvPr id="5" name="Rectangle 1">
            <a:extLst>
              <a:ext uri="{FF2B5EF4-FFF2-40B4-BE49-F238E27FC236}">
                <a16:creationId xmlns:a16="http://schemas.microsoft.com/office/drawing/2014/main" id="{629075C3-47C5-8B4D-B5AC-3108E4AFF258}"/>
              </a:ext>
            </a:extLst>
          </p:cNvPr>
          <p:cNvSpPr>
            <a:spLocks noChangeArrowheads="1"/>
          </p:cNvSpPr>
          <p:nvPr/>
        </p:nvSpPr>
        <p:spPr bwMode="auto">
          <a:xfrm>
            <a:off x="1565163" y="1097627"/>
            <a:ext cx="150831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P" altLang="en-NP" sz="1800" b="0" i="0" u="none" strike="noStrike" cap="none" normalizeH="0" baseline="0">
                <a:ln>
                  <a:noFill/>
                </a:ln>
                <a:solidFill>
                  <a:srgbClr val="000000"/>
                </a:solidFill>
                <a:effectLst/>
                <a:latin typeface="Times" pitchFamily="2" charset="0"/>
              </a:rPr>
              <a:t> </a:t>
            </a:r>
            <a:endParaRPr kumimoji="0" lang="en-NP" altLang="en-N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P" altLang="en-N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877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p:txBody>
          <a:bodyPr/>
          <a:lstStyle/>
          <a:p>
            <a:r>
              <a:rPr lang="en-US" dirty="0"/>
              <a:t>Key Findings</a:t>
            </a:r>
          </a:p>
        </p:txBody>
      </p:sp>
      <p:sp>
        <p:nvSpPr>
          <p:cNvPr id="3" name="Text Placeholder 2">
            <a:extLst>
              <a:ext uri="{FF2B5EF4-FFF2-40B4-BE49-F238E27FC236}">
                <a16:creationId xmlns:a16="http://schemas.microsoft.com/office/drawing/2014/main" id="{F8EFBA5D-C008-400D-ABE2-028C9D72B214}"/>
              </a:ext>
            </a:extLst>
          </p:cNvPr>
          <p:cNvSpPr>
            <a:spLocks noGrp="1"/>
          </p:cNvSpPr>
          <p:nvPr>
            <p:ph type="body" sz="quarter" idx="10"/>
          </p:nvPr>
        </p:nvSpPr>
        <p:spPr>
          <a:xfrm>
            <a:off x="838200" y="1845128"/>
            <a:ext cx="10515600" cy="3657600"/>
          </a:xfrm>
        </p:spPr>
        <p:txBody>
          <a:bodyPr/>
          <a:lstStyle/>
          <a:p>
            <a:pPr fontAlgn="base"/>
            <a:r>
              <a:rPr lang="en-US" sz="2800" dirty="0"/>
              <a:t>Working-age persons with disabilities were more likely than others to: ​</a:t>
            </a:r>
          </a:p>
          <a:p>
            <a:pPr fontAlgn="base"/>
            <a:endParaRPr lang="en-US" sz="2800" dirty="0"/>
          </a:p>
          <a:p>
            <a:pPr marL="342900" indent="-342900" fontAlgn="base">
              <a:buFont typeface="Arial" panose="020B0604020202020204" pitchFamily="34" charset="0"/>
              <a:buChar char="•"/>
            </a:pPr>
            <a:r>
              <a:rPr lang="en-US" sz="2800" dirty="0"/>
              <a:t>Face food insufficiency, both before and during the pandemic​</a:t>
            </a:r>
          </a:p>
          <a:p>
            <a:pPr fontAlgn="base"/>
            <a:r>
              <a:rPr lang="en-US" sz="2800" dirty="0"/>
              <a:t>​</a:t>
            </a:r>
          </a:p>
          <a:p>
            <a:pPr marL="342900" indent="-342900" fontAlgn="base">
              <a:buFont typeface="Arial" panose="020B0604020202020204" pitchFamily="34" charset="0"/>
              <a:buChar char="•"/>
            </a:pPr>
            <a:r>
              <a:rPr lang="en-US" sz="2800" dirty="0"/>
              <a:t>Access any free food during the pandemic​</a:t>
            </a:r>
          </a:p>
          <a:p>
            <a:pPr fontAlgn="base"/>
            <a:endParaRPr lang="en-US" sz="2800" dirty="0"/>
          </a:p>
          <a:p>
            <a:pPr marL="342900" indent="-342900" fontAlgn="base">
              <a:buFont typeface="Arial" panose="020B0604020202020204" pitchFamily="34" charset="0"/>
              <a:buChar char="•"/>
            </a:pPr>
            <a:r>
              <a:rPr lang="en-US" sz="2800" dirty="0"/>
              <a:t>Access free food from​</a:t>
            </a:r>
          </a:p>
          <a:p>
            <a:pPr marL="800100" lvl="1" indent="-342900" fontAlgn="base">
              <a:buFont typeface="Arial" panose="020B0604020202020204" pitchFamily="34" charset="0"/>
              <a:buChar char="•"/>
            </a:pPr>
            <a:r>
              <a:rPr lang="en-US" sz="2800" dirty="0">
                <a:solidFill>
                  <a:schemeClr val="bg1"/>
                </a:solidFill>
              </a:rPr>
              <a:t>Food pantries or food banks​</a:t>
            </a:r>
          </a:p>
          <a:p>
            <a:pPr marL="800100" lvl="1" indent="-342900" fontAlgn="base">
              <a:buFont typeface="Arial" panose="020B0604020202020204" pitchFamily="34" charset="0"/>
              <a:buChar char="•"/>
            </a:pPr>
            <a:r>
              <a:rPr lang="en-US" sz="2800" dirty="0">
                <a:solidFill>
                  <a:schemeClr val="bg1"/>
                </a:solidFill>
              </a:rPr>
              <a:t>Shelters or soup kitchens​</a:t>
            </a:r>
          </a:p>
          <a:p>
            <a:pPr marL="800100" lvl="1" indent="-342900" fontAlgn="base">
              <a:buFont typeface="Arial" panose="020B0604020202020204" pitchFamily="34" charset="0"/>
              <a:buChar char="•"/>
            </a:pPr>
            <a:r>
              <a:rPr lang="en-US" sz="2800" dirty="0">
                <a:solidFill>
                  <a:schemeClr val="bg1"/>
                </a:solidFill>
              </a:rPr>
              <a:t>Other community programs​</a:t>
            </a:r>
          </a:p>
          <a:p>
            <a:pPr marL="800100" lvl="1" indent="-342900" fontAlgn="base">
              <a:buFont typeface="Arial" panose="020B0604020202020204" pitchFamily="34" charset="0"/>
              <a:buChar char="•"/>
            </a:pPr>
            <a:r>
              <a:rPr lang="en-US" sz="2800" dirty="0">
                <a:solidFill>
                  <a:schemeClr val="bg1"/>
                </a:solidFill>
              </a:rPr>
              <a:t>Family, friends, or neighbors ​</a:t>
            </a:r>
          </a:p>
          <a:p>
            <a:endParaRPr lang="en-US" dirty="0"/>
          </a:p>
        </p:txBody>
      </p:sp>
    </p:spTree>
    <p:extLst>
      <p:ext uri="{BB962C8B-B14F-4D97-AF65-F5344CB8AC3E}">
        <p14:creationId xmlns:p14="http://schemas.microsoft.com/office/powerpoint/2010/main" val="418715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p:txBody>
          <a:bodyPr/>
          <a:lstStyle/>
          <a:p>
            <a:r>
              <a:rPr lang="en-US" dirty="0"/>
              <a:t>Key Findings (continued)</a:t>
            </a:r>
          </a:p>
        </p:txBody>
      </p:sp>
      <p:sp>
        <p:nvSpPr>
          <p:cNvPr id="3" name="Text Placeholder 2">
            <a:extLst>
              <a:ext uri="{FF2B5EF4-FFF2-40B4-BE49-F238E27FC236}">
                <a16:creationId xmlns:a16="http://schemas.microsoft.com/office/drawing/2014/main" id="{F8EFBA5D-C008-400D-ABE2-028C9D72B214}"/>
              </a:ext>
            </a:extLst>
          </p:cNvPr>
          <p:cNvSpPr>
            <a:spLocks noGrp="1"/>
          </p:cNvSpPr>
          <p:nvPr>
            <p:ph type="body" sz="quarter" idx="10"/>
          </p:nvPr>
        </p:nvSpPr>
        <p:spPr>
          <a:xfrm>
            <a:off x="832658" y="1600200"/>
            <a:ext cx="11485418" cy="3977640"/>
          </a:xfrm>
        </p:spPr>
        <p:txBody>
          <a:bodyPr/>
          <a:lstStyle/>
          <a:p>
            <a:pPr fontAlgn="base"/>
            <a:r>
              <a:rPr lang="en-US" sz="2800" dirty="0"/>
              <a:t>When accessing free food, working-age persons with disabilities were more likely to note concerns with:​​</a:t>
            </a:r>
          </a:p>
          <a:p>
            <a:pPr fontAlgn="base"/>
            <a:r>
              <a:rPr lang="en-US" sz="2800" dirty="0"/>
              <a:t>​​</a:t>
            </a:r>
          </a:p>
          <a:p>
            <a:pPr marL="342900" indent="-342900" fontAlgn="base">
              <a:buFont typeface="Arial" panose="020B0604020202020204" pitchFamily="34" charset="0"/>
              <a:buChar char="•"/>
            </a:pPr>
            <a:r>
              <a:rPr lang="en-US" sz="2800" dirty="0"/>
              <a:t>Paperwork​​</a:t>
            </a:r>
          </a:p>
          <a:p>
            <a:pPr marL="342900" indent="-342900" fontAlgn="base">
              <a:buFont typeface="Arial" panose="020B0604020202020204" pitchFamily="34" charset="0"/>
              <a:buChar char="•"/>
            </a:pPr>
            <a:r>
              <a:rPr lang="en-US" sz="2800" dirty="0"/>
              <a:t>Eligibility ​​</a:t>
            </a:r>
          </a:p>
          <a:p>
            <a:pPr marL="342900" indent="-342900" fontAlgn="base">
              <a:buFont typeface="Arial" panose="020B0604020202020204" pitchFamily="34" charset="0"/>
              <a:buChar char="•"/>
            </a:pPr>
            <a:r>
              <a:rPr lang="en-US" sz="2800" dirty="0"/>
              <a:t>Not wanting to rely on programs ​​</a:t>
            </a:r>
          </a:p>
          <a:p>
            <a:pPr marL="342900" indent="-342900" fontAlgn="base">
              <a:buFont typeface="Arial" panose="020B0604020202020204" pitchFamily="34" charset="0"/>
              <a:buChar char="•"/>
            </a:pPr>
            <a:r>
              <a:rPr lang="en-US" sz="2800" dirty="0"/>
              <a:t>Transportation to the program/pantry ​​</a:t>
            </a:r>
          </a:p>
          <a:p>
            <a:pPr marL="342900" indent="-342900" fontAlgn="base">
              <a:buFont typeface="Arial" panose="020B0604020202020204" pitchFamily="34" charset="0"/>
              <a:buChar char="•"/>
            </a:pPr>
            <a:r>
              <a:rPr lang="en-US" sz="2800" dirty="0"/>
              <a:t>Long lines or wait times​​</a:t>
            </a:r>
          </a:p>
          <a:p>
            <a:pPr marL="342900" indent="-342900" fontAlgn="base">
              <a:buFont typeface="Arial" panose="020B0604020202020204" pitchFamily="34" charset="0"/>
              <a:buChar char="•"/>
            </a:pPr>
            <a:r>
              <a:rPr lang="en-US" sz="2800" dirty="0"/>
              <a:t>Fewer deliveries or reduced hours due to COVID​​</a:t>
            </a:r>
          </a:p>
          <a:p>
            <a:pPr marL="342900" indent="-342900" fontAlgn="base">
              <a:buFont typeface="Arial" panose="020B0604020202020204" pitchFamily="34" charset="0"/>
              <a:buChar char="•"/>
            </a:pPr>
            <a:r>
              <a:rPr lang="en-US" sz="2800" dirty="0"/>
              <a:t>Difficulty preparing food obtained from programs ​​</a:t>
            </a:r>
          </a:p>
          <a:p>
            <a:pPr marL="342900" indent="-342900" fontAlgn="base">
              <a:buFont typeface="Arial" panose="020B0604020202020204" pitchFamily="34" charset="0"/>
              <a:buChar char="•"/>
            </a:pPr>
            <a:r>
              <a:rPr lang="en-US" sz="2800" dirty="0"/>
              <a:t>Worrying that others will find out that they use these programs​​</a:t>
            </a:r>
          </a:p>
          <a:p>
            <a:endParaRPr lang="en-US" dirty="0"/>
          </a:p>
        </p:txBody>
      </p:sp>
    </p:spTree>
    <p:extLst>
      <p:ext uri="{BB962C8B-B14F-4D97-AF65-F5344CB8AC3E}">
        <p14:creationId xmlns:p14="http://schemas.microsoft.com/office/powerpoint/2010/main" val="39537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EA1F-DD54-417D-9BF4-E4B8F9F3679C}"/>
              </a:ext>
            </a:extLst>
          </p:cNvPr>
          <p:cNvSpPr>
            <a:spLocks noGrp="1"/>
          </p:cNvSpPr>
          <p:nvPr>
            <p:ph type="title"/>
          </p:nvPr>
        </p:nvSpPr>
        <p:spPr/>
        <p:txBody>
          <a:bodyPr/>
          <a:lstStyle/>
          <a:p>
            <a:r>
              <a:rPr lang="en-US" dirty="0"/>
              <a:t>Contact </a:t>
            </a:r>
            <a:br>
              <a:rPr lang="en-US" dirty="0"/>
            </a:br>
            <a:r>
              <a:rPr lang="en-US" dirty="0"/>
              <a:t>Information</a:t>
            </a:r>
          </a:p>
        </p:txBody>
      </p:sp>
      <p:sp>
        <p:nvSpPr>
          <p:cNvPr id="3" name="TextBox 2">
            <a:extLst>
              <a:ext uri="{FF2B5EF4-FFF2-40B4-BE49-F238E27FC236}">
                <a16:creationId xmlns:a16="http://schemas.microsoft.com/office/drawing/2014/main" id="{054D0536-711D-3040-8EC8-B7694460B086}"/>
              </a:ext>
            </a:extLst>
          </p:cNvPr>
          <p:cNvSpPr txBox="1"/>
          <p:nvPr/>
        </p:nvSpPr>
        <p:spPr>
          <a:xfrm>
            <a:off x="4639432" y="1420585"/>
            <a:ext cx="7313082" cy="3139321"/>
          </a:xfrm>
          <a:prstGeom prst="rect">
            <a:avLst/>
          </a:prstGeom>
          <a:noFill/>
        </p:spPr>
        <p:txBody>
          <a:bodyPr wrap="square" rtlCol="0">
            <a:spAutoFit/>
          </a:bodyPr>
          <a:lstStyle/>
          <a:p>
            <a:pPr fontAlgn="base"/>
            <a:r>
              <a:rPr lang="en-US" sz="3600" dirty="0">
                <a:solidFill>
                  <a:srgbClr val="000000"/>
                </a:solidFill>
              </a:rPr>
              <a:t>Debra L. Brucker, PhD, University of New Hampshire​​</a:t>
            </a:r>
          </a:p>
          <a:p>
            <a:pPr fontAlgn="base"/>
            <a:r>
              <a:rPr lang="en-US" sz="3600" u="sng" dirty="0">
                <a:solidFill>
                  <a:srgbClr val="1B4388"/>
                </a:solidFill>
                <a:hlinkClick r:id="rId2">
                  <a:extLst>
                    <a:ext uri="{A12FA001-AC4F-418D-AE19-62706E023703}">
                      <ahyp:hlinkClr xmlns:ahyp="http://schemas.microsoft.com/office/drawing/2018/hyperlinkcolor" val="tx"/>
                    </a:ext>
                  </a:extLst>
                </a:hlinkClick>
              </a:rPr>
              <a:t>debra.brucker@unh.edu</a:t>
            </a:r>
            <a:r>
              <a:rPr lang="en-US" sz="3600" dirty="0">
                <a:solidFill>
                  <a:srgbClr val="1B4388"/>
                </a:solidFill>
              </a:rPr>
              <a:t>​​ </a:t>
            </a:r>
          </a:p>
          <a:p>
            <a:pPr fontAlgn="base"/>
            <a:r>
              <a:rPr lang="en-US" sz="3600" dirty="0">
                <a:solidFill>
                  <a:srgbClr val="000000"/>
                </a:solidFill>
              </a:rPr>
              <a:t>(603) 862-1643​</a:t>
            </a:r>
          </a:p>
          <a:p>
            <a:pPr fontAlgn="base"/>
            <a:r>
              <a:rPr lang="en-US" sz="3600" dirty="0">
                <a:solidFill>
                  <a:srgbClr val="000000"/>
                </a:solidFill>
              </a:rPr>
              <a:t>​</a:t>
            </a:r>
          </a:p>
          <a:p>
            <a:endParaRPr lang="en-NP" dirty="0"/>
          </a:p>
        </p:txBody>
      </p:sp>
    </p:spTree>
    <p:extLst>
      <p:ext uri="{BB962C8B-B14F-4D97-AF65-F5344CB8AC3E}">
        <p14:creationId xmlns:p14="http://schemas.microsoft.com/office/powerpoint/2010/main" val="337412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3FAB-AC50-461C-BF39-5416459FC3AC}"/>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03379EF6-9FEF-49B4-B8A0-7EF5EA858DE2}"/>
              </a:ext>
            </a:extLst>
          </p:cNvPr>
          <p:cNvSpPr>
            <a:spLocks noGrp="1"/>
          </p:cNvSpPr>
          <p:nvPr>
            <p:ph type="body" sz="quarter" idx="10"/>
          </p:nvPr>
        </p:nvSpPr>
        <p:spPr>
          <a:xfrm>
            <a:off x="408214" y="1600200"/>
            <a:ext cx="10869386" cy="3657600"/>
          </a:xfrm>
        </p:spPr>
        <p:txBody>
          <a:bodyPr/>
          <a:lstStyle/>
          <a:p>
            <a:r>
              <a:rPr lang="en-US" dirty="0">
                <a:effectLst/>
                <a:ea typeface="Calibri" panose="020F0502020204030204" pitchFamily="34" charset="0"/>
                <a:cs typeface="Times New Roman" panose="02020603050405020304" pitchFamily="18" charset="0"/>
              </a:rPr>
              <a:t>This research was supported by grant 90RTGE0001</a:t>
            </a:r>
            <a:r>
              <a:rPr lang="en-US" i="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from the Administration for Community Living (ACL)’s National Institute for Disability, Independent Living, and Rehabilitation Research (NIDILRR) grant H133B130015 </a:t>
            </a:r>
            <a:r>
              <a:rPr lang="en-US" dirty="0">
                <a:effectLst/>
                <a:ea typeface="Times New Roman" panose="02020603050405020304" pitchFamily="18" charset="0"/>
                <a:cs typeface="Times New Roman" panose="02020603050405020304" pitchFamily="18" charset="0"/>
              </a:rPr>
              <a:t>from the </a:t>
            </a:r>
            <a:r>
              <a:rPr lang="en-US" dirty="0">
                <a:effectLst/>
                <a:ea typeface="Calibri" panose="020F0502020204030204" pitchFamily="34" charset="0"/>
                <a:cs typeface="Times New Roman" panose="02020603050405020304" pitchFamily="18" charset="0"/>
              </a:rPr>
              <a:t>U.S. Department of Health and Human Services (HHS), and by</a:t>
            </a:r>
            <a:r>
              <a:rPr lang="en-US" i="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grant T73MC33246 from the HHS Maternal and Child Health Bureau, Health Resources and Services Administration (HRSA), administered by the Association of University Centers on Disabilities (AUCD). </a:t>
            </a:r>
            <a:r>
              <a:rPr lang="en-US" i="1" dirty="0">
                <a:effectLst/>
                <a:ea typeface="Calibri" panose="020F0502020204030204" pitchFamily="34"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 contents of this article do not necessarily represent the views or policies of HHS, ACL, NIDILRR, HRSA, and you should not assume endorsement by the Federal Government or AUCD.  </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0556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3FAB-AC50-461C-BF39-5416459FC3AC}"/>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03379EF6-9FEF-49B4-B8A0-7EF5EA858DE2}"/>
              </a:ext>
            </a:extLst>
          </p:cNvPr>
          <p:cNvSpPr>
            <a:spLocks noGrp="1"/>
          </p:cNvSpPr>
          <p:nvPr>
            <p:ph type="body" sz="quarter" idx="10"/>
          </p:nvPr>
        </p:nvSpPr>
        <p:spPr>
          <a:xfrm>
            <a:off x="408214" y="1600200"/>
            <a:ext cx="10869386" cy="3657600"/>
          </a:xfrm>
        </p:spPr>
        <p:txBody>
          <a:bodyPr/>
          <a:lstStyle/>
          <a:p>
            <a:pPr marL="342900" indent="-342900" fontAlgn="base">
              <a:buFont typeface="Arial" panose="020B0604020202020204" pitchFamily="34" charset="0"/>
              <a:buChar char="•"/>
            </a:pPr>
            <a:r>
              <a:rPr lang="en-US" dirty="0"/>
              <a:t>Working-age persons with disabilities are an economically vulnerable population who are more likely to live in food insecure households. ​</a:t>
            </a:r>
          </a:p>
          <a:p>
            <a:pPr fontAlgn="base"/>
            <a:endParaRPr lang="en-US" dirty="0"/>
          </a:p>
          <a:p>
            <a:pPr marL="342900" indent="-342900" fontAlgn="base">
              <a:buFont typeface="Arial" panose="020B0604020202020204" pitchFamily="34" charset="0"/>
              <a:buChar char="•"/>
            </a:pPr>
            <a:r>
              <a:rPr lang="en-US" dirty="0"/>
              <a:t>They may also experience more individual or structural level barriers to accessing food.​</a:t>
            </a:r>
          </a:p>
          <a:p>
            <a:pPr fontAlgn="base"/>
            <a:endParaRPr lang="en-US" dirty="0"/>
          </a:p>
          <a:p>
            <a:pPr marL="342900" indent="-342900" fontAlgn="base">
              <a:buFont typeface="Arial" panose="020B0604020202020204" pitchFamily="34" charset="0"/>
              <a:buChar char="•"/>
            </a:pPr>
            <a:r>
              <a:rPr lang="en-US" dirty="0"/>
              <a:t>The U.S. Census has been running a Household Pulse Survey since April 2020 which has tracked, among other things, changes in food sufficiency for Americans during the pandemic. While the survey provides data broken out by many subpopulations, it does not provide information about food sufficiency for persons with disabilities. ​</a:t>
            </a:r>
          </a:p>
          <a:p>
            <a:endParaRPr lang="en-US" dirty="0"/>
          </a:p>
        </p:txBody>
      </p:sp>
    </p:spTree>
    <p:extLst>
      <p:ext uri="{BB962C8B-B14F-4D97-AF65-F5344CB8AC3E}">
        <p14:creationId xmlns:p14="http://schemas.microsoft.com/office/powerpoint/2010/main" val="65371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p:txBody>
          <a:bodyPr/>
          <a:lstStyle/>
          <a:p>
            <a:r>
              <a:rPr lang="en-US" dirty="0"/>
              <a:t>Methods: Data collection </a:t>
            </a:r>
          </a:p>
        </p:txBody>
      </p:sp>
      <p:sp>
        <p:nvSpPr>
          <p:cNvPr id="3" name="Text Placeholder 2">
            <a:extLst>
              <a:ext uri="{FF2B5EF4-FFF2-40B4-BE49-F238E27FC236}">
                <a16:creationId xmlns:a16="http://schemas.microsoft.com/office/drawing/2014/main" id="{F8EFBA5D-C008-400D-ABE2-028C9D72B214}"/>
              </a:ext>
            </a:extLst>
          </p:cNvPr>
          <p:cNvSpPr>
            <a:spLocks noGrp="1"/>
          </p:cNvSpPr>
          <p:nvPr>
            <p:ph type="body" sz="quarter" idx="10"/>
          </p:nvPr>
        </p:nvSpPr>
        <p:spPr>
          <a:xfrm>
            <a:off x="838200" y="1600200"/>
            <a:ext cx="10515600" cy="3657600"/>
          </a:xfrm>
        </p:spPr>
        <p:txBody>
          <a:bodyPr/>
          <a:lstStyle/>
          <a:p>
            <a:pPr fontAlgn="base">
              <a:lnSpc>
                <a:spcPct val="150000"/>
              </a:lnSpc>
            </a:pPr>
            <a:r>
              <a:rPr lang="en-US" sz="2400" dirty="0"/>
              <a:t>An online Qualtrics survey (</a:t>
            </a:r>
            <a:r>
              <a:rPr lang="en-US" sz="2400" i="1" dirty="0"/>
              <a:t>N</a:t>
            </a:r>
            <a:r>
              <a:rPr lang="en-US" sz="2400" dirty="0"/>
              <a:t>=13, 277) of working-age individuals with and without disabilities was conducted in September 2020. </a:t>
            </a:r>
          </a:p>
          <a:p>
            <a:pPr fontAlgn="base">
              <a:lnSpc>
                <a:spcPct val="150000"/>
              </a:lnSpc>
            </a:pPr>
            <a:endParaRPr lang="en-US" sz="2400" dirty="0"/>
          </a:p>
          <a:p>
            <a:pPr fontAlgn="base">
              <a:lnSpc>
                <a:spcPct val="150000"/>
              </a:lnSpc>
            </a:pPr>
            <a:r>
              <a:rPr lang="en-US" sz="2400" dirty="0"/>
              <a:t>The survey collected demographic information as well as a measure of food sufficiency prior to COVID-19 and within the last 7 days. Information about receipt of free groceries or meals or use of food programs or pantries in the past 7 days, barriers faced using food programs or food pantries, and participants’ confidence in affording foods they needed over the next 4 weeks was collected as well.  ​</a:t>
            </a:r>
          </a:p>
          <a:p>
            <a:pPr fontAlgn="base">
              <a:lnSpc>
                <a:spcPct val="150000"/>
              </a:lnSpc>
            </a:pPr>
            <a:r>
              <a:rPr lang="en-US" sz="2400" dirty="0"/>
              <a:t>​</a:t>
            </a:r>
          </a:p>
          <a:p>
            <a:endParaRPr lang="en-US" dirty="0"/>
          </a:p>
        </p:txBody>
      </p:sp>
    </p:spTree>
    <p:extLst>
      <p:ext uri="{BB962C8B-B14F-4D97-AF65-F5344CB8AC3E}">
        <p14:creationId xmlns:p14="http://schemas.microsoft.com/office/powerpoint/2010/main" val="238990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p:txBody>
          <a:bodyPr/>
          <a:lstStyle/>
          <a:p>
            <a:r>
              <a:rPr lang="en-US" dirty="0"/>
              <a:t>Methods: Analysis</a:t>
            </a:r>
          </a:p>
        </p:txBody>
      </p:sp>
      <p:sp>
        <p:nvSpPr>
          <p:cNvPr id="3" name="Text Placeholder 2">
            <a:extLst>
              <a:ext uri="{FF2B5EF4-FFF2-40B4-BE49-F238E27FC236}">
                <a16:creationId xmlns:a16="http://schemas.microsoft.com/office/drawing/2014/main" id="{F8EFBA5D-C008-400D-ABE2-028C9D72B214}"/>
              </a:ext>
            </a:extLst>
          </p:cNvPr>
          <p:cNvSpPr>
            <a:spLocks noGrp="1"/>
          </p:cNvSpPr>
          <p:nvPr>
            <p:ph type="body" sz="quarter" idx="10"/>
          </p:nvPr>
        </p:nvSpPr>
        <p:spPr>
          <a:xfrm>
            <a:off x="457200" y="1828800"/>
            <a:ext cx="10515600" cy="3657600"/>
          </a:xfrm>
        </p:spPr>
        <p:txBody>
          <a:bodyPr/>
          <a:lstStyle/>
          <a:p>
            <a:pPr fontAlgn="base">
              <a:lnSpc>
                <a:spcPct val="150000"/>
              </a:lnSpc>
            </a:pPr>
            <a:r>
              <a:rPr lang="en-US" sz="2400" dirty="0"/>
              <a:t>Descriptive statistics and multivariate methods were used to provide estimates of food sufficiency, access to sources of free food, and concerns with accessing free food among working-age individuals with and without disabilities in the U.S. ​</a:t>
            </a:r>
          </a:p>
          <a:p>
            <a:endParaRPr lang="en-US" dirty="0"/>
          </a:p>
        </p:txBody>
      </p:sp>
    </p:spTree>
    <p:extLst>
      <p:ext uri="{BB962C8B-B14F-4D97-AF65-F5344CB8AC3E}">
        <p14:creationId xmlns:p14="http://schemas.microsoft.com/office/powerpoint/2010/main" val="339542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p:txBody>
          <a:bodyPr/>
          <a:lstStyle/>
          <a:p>
            <a:r>
              <a:rPr lang="en-US" dirty="0"/>
              <a:t>Measures: Focal independent variable</a:t>
            </a:r>
          </a:p>
        </p:txBody>
      </p:sp>
      <p:sp>
        <p:nvSpPr>
          <p:cNvPr id="3" name="Text Placeholder 2">
            <a:extLst>
              <a:ext uri="{FF2B5EF4-FFF2-40B4-BE49-F238E27FC236}">
                <a16:creationId xmlns:a16="http://schemas.microsoft.com/office/drawing/2014/main" id="{F8EFBA5D-C008-400D-ABE2-028C9D72B214}"/>
              </a:ext>
            </a:extLst>
          </p:cNvPr>
          <p:cNvSpPr>
            <a:spLocks noGrp="1"/>
          </p:cNvSpPr>
          <p:nvPr>
            <p:ph type="body" sz="quarter" idx="10"/>
          </p:nvPr>
        </p:nvSpPr>
        <p:spPr>
          <a:xfrm>
            <a:off x="838200" y="1845128"/>
            <a:ext cx="9753600" cy="3657600"/>
          </a:xfrm>
        </p:spPr>
        <p:txBody>
          <a:bodyPr/>
          <a:lstStyle/>
          <a:p>
            <a:pPr fontAlgn="base"/>
            <a:r>
              <a:rPr lang="en-US" sz="3000" b="1" dirty="0"/>
              <a:t>Disability</a:t>
            </a:r>
            <a:r>
              <a:rPr lang="en-US" b="1" dirty="0"/>
              <a:t> </a:t>
            </a:r>
            <a:r>
              <a:rPr lang="en-US" dirty="0"/>
              <a:t>​</a:t>
            </a:r>
          </a:p>
          <a:p>
            <a:pPr fontAlgn="base"/>
            <a:endParaRPr lang="en-US" sz="1800" dirty="0"/>
          </a:p>
          <a:p>
            <a:pPr fontAlgn="base">
              <a:lnSpc>
                <a:spcPct val="150000"/>
              </a:lnSpc>
            </a:pPr>
            <a:r>
              <a:rPr lang="en-US" sz="2000" dirty="0"/>
              <a:t>1) Is—deaf or have serious difficulty hearing? ​</a:t>
            </a:r>
          </a:p>
          <a:p>
            <a:pPr fontAlgn="base">
              <a:lnSpc>
                <a:spcPct val="150000"/>
              </a:lnSpc>
            </a:pPr>
            <a:r>
              <a:rPr lang="en-US" sz="2000" dirty="0"/>
              <a:t>2) Is–blind or have serious difficulty seeing even when wearing glasses?​</a:t>
            </a:r>
          </a:p>
          <a:p>
            <a:pPr fontAlgn="base">
              <a:lnSpc>
                <a:spcPct val="150000"/>
              </a:lnSpc>
            </a:pPr>
            <a:r>
              <a:rPr lang="en-US" sz="2000" dirty="0"/>
              <a:t>3) Does—have serious difficulty concentrating, remembering, or making decisions?​</a:t>
            </a:r>
          </a:p>
          <a:p>
            <a:pPr fontAlgn="base">
              <a:lnSpc>
                <a:spcPct val="150000"/>
              </a:lnSpc>
            </a:pPr>
            <a:r>
              <a:rPr lang="en-US" sz="2000" dirty="0"/>
              <a:t>4) Does—have serious difficulty walking or climbing stairs?​</a:t>
            </a:r>
          </a:p>
          <a:p>
            <a:pPr fontAlgn="base">
              <a:lnSpc>
                <a:spcPct val="150000"/>
              </a:lnSpc>
            </a:pPr>
            <a:r>
              <a:rPr lang="en-US" sz="2000" dirty="0"/>
              <a:t>5) Does-–have difficulty dressing or bathing?​</a:t>
            </a:r>
          </a:p>
          <a:p>
            <a:pPr fontAlgn="base">
              <a:lnSpc>
                <a:spcPct val="150000"/>
              </a:lnSpc>
            </a:pPr>
            <a:r>
              <a:rPr lang="en-US" sz="2000" dirty="0"/>
              <a:t>6) Does--have difficulty doing errands? </a:t>
            </a:r>
          </a:p>
          <a:p>
            <a:endParaRPr lang="en-US" dirty="0"/>
          </a:p>
        </p:txBody>
      </p:sp>
    </p:spTree>
    <p:extLst>
      <p:ext uri="{BB962C8B-B14F-4D97-AF65-F5344CB8AC3E}">
        <p14:creationId xmlns:p14="http://schemas.microsoft.com/office/powerpoint/2010/main" val="104762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a:xfrm>
            <a:off x="838200" y="509529"/>
            <a:ext cx="10515600" cy="878459"/>
          </a:xfrm>
        </p:spPr>
        <p:txBody>
          <a:bodyPr/>
          <a:lstStyle/>
          <a:p>
            <a:r>
              <a:rPr lang="en-US" dirty="0"/>
              <a:t>Measures</a:t>
            </a:r>
          </a:p>
        </p:txBody>
      </p:sp>
      <p:sp>
        <p:nvSpPr>
          <p:cNvPr id="3" name="Text Placeholder 2">
            <a:extLst>
              <a:ext uri="{FF2B5EF4-FFF2-40B4-BE49-F238E27FC236}">
                <a16:creationId xmlns:a16="http://schemas.microsoft.com/office/drawing/2014/main" id="{F8EFBA5D-C008-400D-ABE2-028C9D72B214}"/>
              </a:ext>
            </a:extLst>
          </p:cNvPr>
          <p:cNvSpPr>
            <a:spLocks noGrp="1"/>
          </p:cNvSpPr>
          <p:nvPr>
            <p:ph type="body" sz="quarter" idx="10"/>
          </p:nvPr>
        </p:nvSpPr>
        <p:spPr>
          <a:xfrm>
            <a:off x="838200" y="1600200"/>
            <a:ext cx="10515599" cy="3657600"/>
          </a:xfrm>
        </p:spPr>
        <p:txBody>
          <a:bodyPr/>
          <a:lstStyle/>
          <a:p>
            <a:pPr fontAlgn="base"/>
            <a:r>
              <a:rPr lang="en-US" sz="2000" b="1" u="sng" dirty="0"/>
              <a:t>Dependent variables </a:t>
            </a:r>
            <a:r>
              <a:rPr lang="en-US" sz="2000" dirty="0"/>
              <a:t>​</a:t>
            </a:r>
          </a:p>
          <a:p>
            <a:pPr fontAlgn="base"/>
            <a:r>
              <a:rPr lang="en-US" sz="2000" dirty="0"/>
              <a:t>​</a:t>
            </a:r>
          </a:p>
          <a:p>
            <a:pPr fontAlgn="base"/>
            <a:r>
              <a:rPr lang="en-US" sz="1800" dirty="0"/>
              <a:t>Pre- and during COVID:​</a:t>
            </a:r>
          </a:p>
          <a:p>
            <a:pPr fontAlgn="base"/>
            <a:r>
              <a:rPr lang="en-US" sz="1800" dirty="0"/>
              <a:t>     Food sufficiency (USDA food sufficiency screener)= “I had enough of the kinds of food I wanted to eat”</a:t>
            </a:r>
          </a:p>
          <a:p>
            <a:pPr fontAlgn="base"/>
            <a:r>
              <a:rPr lang="en-US" sz="1800" dirty="0"/>
              <a:t> ​</a:t>
            </a:r>
          </a:p>
          <a:p>
            <a:pPr fontAlgn="base"/>
            <a:r>
              <a:rPr lang="en-US" sz="1800" dirty="0"/>
              <a:t>During COVID (September 2020): ​</a:t>
            </a:r>
          </a:p>
          <a:p>
            <a:pPr fontAlgn="base"/>
            <a:r>
              <a:rPr lang="en-US" sz="1800" dirty="0"/>
              <a:t>    Any receipt of free groceries or meals or use of food programs or pantries ​</a:t>
            </a:r>
          </a:p>
          <a:p>
            <a:pPr fontAlgn="base"/>
            <a:r>
              <a:rPr lang="en-US" sz="1800" dirty="0"/>
              <a:t>    Sources of free food​</a:t>
            </a:r>
          </a:p>
          <a:p>
            <a:pPr fontAlgn="base"/>
            <a:r>
              <a:rPr lang="en-US" sz="1800" dirty="0"/>
              <a:t>    Concerns with accessing free food​</a:t>
            </a:r>
          </a:p>
          <a:p>
            <a:pPr fontAlgn="base"/>
            <a:r>
              <a:rPr lang="en-US" sz="2000" dirty="0"/>
              <a:t>​</a:t>
            </a:r>
          </a:p>
          <a:p>
            <a:pPr fontAlgn="base"/>
            <a:r>
              <a:rPr lang="en-US" sz="2000" dirty="0"/>
              <a:t>​</a:t>
            </a:r>
          </a:p>
          <a:p>
            <a:pPr fontAlgn="base"/>
            <a:r>
              <a:rPr lang="en-US" sz="2000" b="1" u="sng" dirty="0"/>
              <a:t>Covariates</a:t>
            </a:r>
            <a:r>
              <a:rPr lang="en-US" sz="2000" u="sng" dirty="0"/>
              <a:t>​</a:t>
            </a:r>
          </a:p>
          <a:p>
            <a:pPr fontAlgn="base"/>
            <a:r>
              <a:rPr lang="en-US" sz="1800" dirty="0"/>
              <a:t>Age, gender, race, ethnicity, employment, income, Supplemental Nutrition Assistance Program benefits​</a:t>
            </a:r>
          </a:p>
          <a:p>
            <a:pPr fontAlgn="base"/>
            <a:r>
              <a:rPr lang="en-US" sz="1800" dirty="0"/>
              <a:t>​</a:t>
            </a:r>
          </a:p>
          <a:p>
            <a:endParaRPr lang="en-US" dirty="0"/>
          </a:p>
        </p:txBody>
      </p:sp>
    </p:spTree>
    <p:extLst>
      <p:ext uri="{BB962C8B-B14F-4D97-AF65-F5344CB8AC3E}">
        <p14:creationId xmlns:p14="http://schemas.microsoft.com/office/powerpoint/2010/main" val="59242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AA6B-9E32-4D5E-BD95-8B90C7265568}"/>
              </a:ext>
            </a:extLst>
          </p:cNvPr>
          <p:cNvSpPr>
            <a:spLocks noGrp="1"/>
          </p:cNvSpPr>
          <p:nvPr>
            <p:ph type="title"/>
          </p:nvPr>
        </p:nvSpPr>
        <p:spPr>
          <a:xfrm>
            <a:off x="838200" y="661289"/>
            <a:ext cx="10515600" cy="878459"/>
          </a:xfrm>
        </p:spPr>
        <p:txBody>
          <a:bodyPr/>
          <a:lstStyle/>
          <a:p>
            <a:pPr algn="ctr"/>
            <a:r>
              <a:rPr lang="en-US" sz="3600" dirty="0"/>
              <a:t>Food sufficiency among working-age persons ​</a:t>
            </a:r>
            <a:br>
              <a:rPr lang="en-US" sz="3600" dirty="0"/>
            </a:br>
            <a:r>
              <a:rPr lang="en-US" sz="3600" dirty="0"/>
              <a:t>with and without disabilities in the U.S.,​</a:t>
            </a:r>
            <a:br>
              <a:rPr lang="en-US" sz="3600" dirty="0"/>
            </a:br>
            <a:r>
              <a:rPr lang="en-US" sz="3600" dirty="0"/>
              <a:t>pre- and during the COVID-19 pandemic</a:t>
            </a:r>
          </a:p>
        </p:txBody>
      </p:sp>
      <p:sp>
        <p:nvSpPr>
          <p:cNvPr id="7" name="Rectangle 1">
            <a:extLst>
              <a:ext uri="{FF2B5EF4-FFF2-40B4-BE49-F238E27FC236}">
                <a16:creationId xmlns:a16="http://schemas.microsoft.com/office/drawing/2014/main" id="{8AD2523F-28EA-0D40-8805-2C6B6F69682C}"/>
              </a:ext>
            </a:extLst>
          </p:cNvPr>
          <p:cNvSpPr>
            <a:spLocks noChangeArrowheads="1"/>
          </p:cNvSpPr>
          <p:nvPr/>
        </p:nvSpPr>
        <p:spPr bwMode="auto">
          <a:xfrm>
            <a:off x="1344613"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P" altLang="en-NP" sz="1800" b="0" i="0" u="none" strike="noStrike" cap="none" normalizeH="0" baseline="0">
                <a:ln>
                  <a:noFill/>
                </a:ln>
                <a:solidFill>
                  <a:srgbClr val="000000"/>
                </a:solidFill>
                <a:effectLst/>
                <a:latin typeface="Times" pitchFamily="2" charset="0"/>
              </a:rPr>
              <a:t> </a:t>
            </a:r>
            <a:endParaRPr kumimoji="0" lang="en-NP" altLang="en-N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P" altLang="en-NP" sz="1800" b="0" i="0" u="none" strike="noStrike" cap="none" normalizeH="0" baseline="0">
              <a:ln>
                <a:noFill/>
              </a:ln>
              <a:solidFill>
                <a:schemeClr val="tx1"/>
              </a:solidFill>
              <a:effectLst/>
              <a:latin typeface="Arial" panose="020B0604020202020204" pitchFamily="34" charset="0"/>
            </a:endParaRPr>
          </a:p>
        </p:txBody>
      </p:sp>
      <p:graphicFrame>
        <p:nvGraphicFramePr>
          <p:cNvPr id="5" name="Chart 4" title="Adjusted food sufficiency estimates for working-age individuals in the U.S.">
            <a:extLst>
              <a:ext uri="{FF2B5EF4-FFF2-40B4-BE49-F238E27FC236}">
                <a16:creationId xmlns:a16="http://schemas.microsoft.com/office/drawing/2014/main" id="{456B07DC-F173-4BA6-936A-47106116C169}"/>
              </a:ext>
            </a:extLst>
          </p:cNvPr>
          <p:cNvGraphicFramePr>
            <a:graphicFrameLocks/>
          </p:cNvGraphicFramePr>
          <p:nvPr>
            <p:extLst>
              <p:ext uri="{D42A27DB-BD31-4B8C-83A1-F6EECF244321}">
                <p14:modId xmlns:p14="http://schemas.microsoft.com/office/powerpoint/2010/main" val="1869502577"/>
              </p:ext>
            </p:extLst>
          </p:nvPr>
        </p:nvGraphicFramePr>
        <p:xfrm>
          <a:off x="1455449" y="1661889"/>
          <a:ext cx="8896667" cy="44952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9E94412-1974-4D70-AC34-84C569B7A7AB}"/>
              </a:ext>
            </a:extLst>
          </p:cNvPr>
          <p:cNvSpPr txBox="1"/>
          <p:nvPr/>
        </p:nvSpPr>
        <p:spPr>
          <a:xfrm>
            <a:off x="1455449" y="6196711"/>
            <a:ext cx="8769206" cy="646331"/>
          </a:xfrm>
          <a:prstGeom prst="rect">
            <a:avLst/>
          </a:prstGeom>
          <a:noFill/>
        </p:spPr>
        <p:txBody>
          <a:bodyPr wrap="square" rtlCol="0">
            <a:spAutoFit/>
          </a:bodyPr>
          <a:lstStyle/>
          <a:p>
            <a:r>
              <a:rPr lang="en-US" dirty="0">
                <a:solidFill>
                  <a:schemeClr val="bg1"/>
                </a:solidFill>
              </a:rPr>
              <a:t>Adjusted for age, employment, ethnicity, income, SNAP participation, race &amp; region.</a:t>
            </a:r>
          </a:p>
          <a:p>
            <a:r>
              <a:rPr lang="en-US" dirty="0">
                <a:solidFill>
                  <a:schemeClr val="bg1"/>
                </a:solidFill>
              </a:rPr>
              <a:t>Pre-COVID = March 2020; During COVID = September 2020 </a:t>
            </a:r>
          </a:p>
        </p:txBody>
      </p:sp>
    </p:spTree>
    <p:extLst>
      <p:ext uri="{BB962C8B-B14F-4D97-AF65-F5344CB8AC3E}">
        <p14:creationId xmlns:p14="http://schemas.microsoft.com/office/powerpoint/2010/main" val="408863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411B-C02A-E248-BA19-DDC50E17C57E}"/>
              </a:ext>
            </a:extLst>
          </p:cNvPr>
          <p:cNvSpPr>
            <a:spLocks noGrp="1"/>
          </p:cNvSpPr>
          <p:nvPr>
            <p:ph type="title"/>
          </p:nvPr>
        </p:nvSpPr>
        <p:spPr>
          <a:xfrm>
            <a:off x="0" y="720628"/>
            <a:ext cx="12192000" cy="878459"/>
          </a:xfrm>
        </p:spPr>
        <p:txBody>
          <a:bodyPr/>
          <a:lstStyle/>
          <a:p>
            <a:pPr algn="ctr"/>
            <a:r>
              <a:rPr lang="en-US" sz="3600" dirty="0"/>
              <a:t>Reasons for food insufficiency </a:t>
            </a:r>
            <a:br>
              <a:rPr lang="en-US" sz="3600" dirty="0"/>
            </a:br>
            <a:r>
              <a:rPr lang="en-US" sz="3600" dirty="0"/>
              <a:t>among working-age persons with and without disabilities, ​</a:t>
            </a:r>
            <a:r>
              <a:rPr lang="en-US" sz="3600" b="0" dirty="0"/>
              <a:t>​</a:t>
            </a:r>
            <a:br>
              <a:rPr lang="en-US" sz="3600" b="0" dirty="0"/>
            </a:br>
            <a:r>
              <a:rPr lang="en-US" sz="3600" dirty="0"/>
              <a:t>September 2020</a:t>
            </a:r>
            <a:endParaRPr lang="en-NP" sz="3600" dirty="0"/>
          </a:p>
        </p:txBody>
      </p:sp>
      <p:graphicFrame>
        <p:nvGraphicFramePr>
          <p:cNvPr id="4" name="Table 3">
            <a:extLst>
              <a:ext uri="{FF2B5EF4-FFF2-40B4-BE49-F238E27FC236}">
                <a16:creationId xmlns:a16="http://schemas.microsoft.com/office/drawing/2014/main" id="{1D4D124E-498D-3A4A-8954-99E1B35E953B}"/>
              </a:ext>
            </a:extLst>
          </p:cNvPr>
          <p:cNvGraphicFramePr>
            <a:graphicFrameLocks noGrp="1"/>
          </p:cNvGraphicFramePr>
          <p:nvPr>
            <p:extLst>
              <p:ext uri="{D42A27DB-BD31-4B8C-83A1-F6EECF244321}">
                <p14:modId xmlns:p14="http://schemas.microsoft.com/office/powerpoint/2010/main" val="1619633502"/>
              </p:ext>
            </p:extLst>
          </p:nvPr>
        </p:nvGraphicFramePr>
        <p:xfrm>
          <a:off x="1827589" y="1971607"/>
          <a:ext cx="7950430" cy="4241433"/>
        </p:xfrm>
        <a:graphic>
          <a:graphicData uri="http://schemas.openxmlformats.org/drawingml/2006/table">
            <a:tbl>
              <a:tblPr/>
              <a:tblGrid>
                <a:gridCol w="3642186">
                  <a:extLst>
                    <a:ext uri="{9D8B030D-6E8A-4147-A177-3AD203B41FA5}">
                      <a16:colId xmlns:a16="http://schemas.microsoft.com/office/drawing/2014/main" val="4078375340"/>
                    </a:ext>
                  </a:extLst>
                </a:gridCol>
                <a:gridCol w="2161309">
                  <a:extLst>
                    <a:ext uri="{9D8B030D-6E8A-4147-A177-3AD203B41FA5}">
                      <a16:colId xmlns:a16="http://schemas.microsoft.com/office/drawing/2014/main" val="3887739305"/>
                    </a:ext>
                  </a:extLst>
                </a:gridCol>
                <a:gridCol w="1446414">
                  <a:extLst>
                    <a:ext uri="{9D8B030D-6E8A-4147-A177-3AD203B41FA5}">
                      <a16:colId xmlns:a16="http://schemas.microsoft.com/office/drawing/2014/main" val="109391223"/>
                    </a:ext>
                  </a:extLst>
                </a:gridCol>
                <a:gridCol w="700521">
                  <a:extLst>
                    <a:ext uri="{9D8B030D-6E8A-4147-A177-3AD203B41FA5}">
                      <a16:colId xmlns:a16="http://schemas.microsoft.com/office/drawing/2014/main" val="3956449145"/>
                    </a:ext>
                  </a:extLst>
                </a:gridCol>
              </a:tblGrid>
              <a:tr h="439497">
                <a:tc>
                  <a:txBody>
                    <a:bodyPr/>
                    <a:lstStyle/>
                    <a:p>
                      <a:pPr algn="l" fontAlgn="base"/>
                      <a:r>
                        <a:rPr lang="en-US" sz="2000" b="1" i="0">
                          <a:solidFill>
                            <a:srgbClr val="FFFFFF"/>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2000" b="1" i="0">
                          <a:solidFill>
                            <a:srgbClr val="FFFFFF"/>
                          </a:solidFill>
                          <a:effectLst/>
                          <a:latin typeface="Calibri" panose="020F0502020204030204" pitchFamily="34" charset="0"/>
                        </a:rPr>
                        <a:t>Disability​</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2000" b="1" i="0">
                          <a:solidFill>
                            <a:srgbClr val="FFFFFF"/>
                          </a:solidFill>
                          <a:effectLst/>
                          <a:latin typeface="Calibri" panose="020F0502020204030204" pitchFamily="34" charset="0"/>
                        </a:rPr>
                        <a:t>No disability ​</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2000" b="1" i="0">
                          <a:solidFill>
                            <a:srgbClr val="FFFFFF"/>
                          </a:solidFill>
                          <a:effectLst/>
                          <a:latin typeface="Calibri" panose="020F0502020204030204" pitchFamily="34" charset="0"/>
                        </a:rPr>
                        <a:t>Sig.​</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338410548"/>
                  </a:ext>
                </a:extLst>
              </a:tr>
              <a:tr h="439497">
                <a:tc>
                  <a:txBody>
                    <a:bodyPr/>
                    <a:lstStyle/>
                    <a:p>
                      <a:pPr algn="l"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91321020"/>
                  </a:ext>
                </a:extLst>
              </a:tr>
              <a:tr h="439497">
                <a:tc>
                  <a:txBody>
                    <a:bodyPr/>
                    <a:lstStyle/>
                    <a:p>
                      <a:pPr algn="l" fontAlgn="base"/>
                      <a:r>
                        <a:rPr lang="en-US" sz="2000" b="0" i="0">
                          <a:solidFill>
                            <a:srgbClr val="000000"/>
                          </a:solidFill>
                          <a:effectLst/>
                          <a:latin typeface="Calibri" panose="020F0502020204030204" pitchFamily="34" charset="0"/>
                        </a:rPr>
                        <a:t>Couldn’t afford​</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90.9​</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80.9​</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230932757"/>
                  </a:ext>
                </a:extLst>
              </a:tr>
              <a:tr h="439497">
                <a:tc>
                  <a:txBody>
                    <a:bodyPr/>
                    <a:lstStyle/>
                    <a:p>
                      <a:pPr algn="l" fontAlgn="base"/>
                      <a:r>
                        <a:rPr lang="en-US" sz="2000" b="0" i="0">
                          <a:solidFill>
                            <a:srgbClr val="000000"/>
                          </a:solidFill>
                          <a:effectLst/>
                          <a:latin typeface="Calibri" panose="020F0502020204030204" pitchFamily="34" charset="0"/>
                        </a:rPr>
                        <a:t>Couldn’t get out​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71.9​</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60.1​</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45474132"/>
                  </a:ext>
                </a:extLst>
              </a:tr>
              <a:tr h="439497">
                <a:tc>
                  <a:txBody>
                    <a:bodyPr/>
                    <a:lstStyle/>
                    <a:p>
                      <a:pPr algn="l" fontAlgn="base"/>
                      <a:r>
                        <a:rPr lang="en-US" sz="2000" b="0" i="0">
                          <a:solidFill>
                            <a:srgbClr val="000000"/>
                          </a:solidFill>
                          <a:effectLst/>
                          <a:latin typeface="Calibri" panose="020F0502020204030204" pitchFamily="34" charset="0"/>
                        </a:rPr>
                        <a:t> Afraid to go out​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73.2​</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67.8​</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99319393"/>
                  </a:ext>
                </a:extLst>
              </a:tr>
              <a:tr h="439497">
                <a:tc>
                  <a:txBody>
                    <a:bodyPr/>
                    <a:lstStyle/>
                    <a:p>
                      <a:pPr algn="l" fontAlgn="base"/>
                      <a:r>
                        <a:rPr lang="en-US" sz="2000" b="0" i="0">
                          <a:solidFill>
                            <a:srgbClr val="000000"/>
                          </a:solidFill>
                          <a:effectLst/>
                          <a:latin typeface="Calibri" panose="020F0502020204030204" pitchFamily="34" charset="0"/>
                        </a:rPr>
                        <a:t>Couldn’t get delivery​</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73.1​</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80.2​</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22194247"/>
                  </a:ext>
                </a:extLst>
              </a:tr>
              <a:tr h="439497">
                <a:tc>
                  <a:txBody>
                    <a:bodyPr/>
                    <a:lstStyle/>
                    <a:p>
                      <a:pPr algn="l" fontAlgn="base"/>
                      <a:r>
                        <a:rPr lang="en-US" sz="2000" b="0" i="0">
                          <a:solidFill>
                            <a:srgbClr val="000000"/>
                          </a:solidFill>
                          <a:effectLst/>
                          <a:latin typeface="Calibri" panose="020F0502020204030204" pitchFamily="34" charset="0"/>
                        </a:rPr>
                        <a:t>Stores didn’t have food I wanted​</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74.3​</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76.1​</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4556663"/>
                  </a:ext>
                </a:extLst>
              </a:tr>
              <a:tr h="439497">
                <a:tc>
                  <a:txBody>
                    <a:bodyPr/>
                    <a:lstStyle/>
                    <a:p>
                      <a:pPr algn="l"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000" b="0" i="0">
                          <a:solidFill>
                            <a:srgbClr val="000000"/>
                          </a:solidFill>
                          <a:effectLst/>
                          <a:latin typeface="Calibri" panose="020F0502020204030204" pitchFamily="34" charset="0"/>
                        </a:rPr>
                        <a:t>​</a:t>
                      </a:r>
                      <a:r>
                        <a:rPr lang="en-US" sz="2000" b="0" i="0">
                          <a:solidFill>
                            <a:srgbClr val="013591"/>
                          </a:solidFill>
                          <a:effectLst/>
                          <a:latin typeface="Calibri" panose="020F0502020204030204" pitchFamily="34" charset="0"/>
                        </a:rPr>
                        <a:t>​</a:t>
                      </a:r>
                      <a:endParaRPr lang="en-US" sz="2000" b="0" i="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51594329"/>
                  </a:ext>
                </a:extLst>
              </a:tr>
              <a:tr h="463914">
                <a:tc gridSpan="4">
                  <a:txBody>
                    <a:bodyPr/>
                    <a:lstStyle/>
                    <a:p>
                      <a:pPr algn="l" fontAlgn="base"/>
                      <a:r>
                        <a:rPr lang="en-US" sz="2000" b="0" i="0" dirty="0">
                          <a:solidFill>
                            <a:srgbClr val="000000"/>
                          </a:solidFill>
                          <a:effectLst/>
                          <a:latin typeface="Calibri" panose="020F0502020204030204" pitchFamily="34" charset="0"/>
                        </a:rPr>
                        <a:t>Sig.=Significance;  ***</a:t>
                      </a:r>
                      <a:r>
                        <a:rPr lang="en-US" sz="2000" b="0" i="1" dirty="0">
                          <a:solidFill>
                            <a:srgbClr val="000000"/>
                          </a:solidFill>
                          <a:effectLst/>
                          <a:latin typeface="Calibri" panose="020F0502020204030204" pitchFamily="34" charset="0"/>
                        </a:rPr>
                        <a:t>p</a:t>
                      </a:r>
                      <a:r>
                        <a:rPr lang="en-US" sz="2000" b="0" i="0" dirty="0">
                          <a:solidFill>
                            <a:srgbClr val="000000"/>
                          </a:solidFill>
                          <a:effectLst/>
                          <a:latin typeface="Calibri" panose="020F0502020204030204" pitchFamily="34" charset="0"/>
                        </a:rPr>
                        <a:t>&lt;.001​</a:t>
                      </a:r>
                      <a:r>
                        <a:rPr lang="en-US" sz="2000" b="0" i="0" dirty="0">
                          <a:solidFill>
                            <a:srgbClr val="013591"/>
                          </a:solidFill>
                          <a:effectLst/>
                          <a:latin typeface="Calibri" panose="020F0502020204030204" pitchFamily="34" charset="0"/>
                        </a:rPr>
                        <a:t>​</a:t>
                      </a:r>
                      <a:endParaRPr lang="en-US" sz="2000" b="0" i="0" dirty="0">
                        <a:solidFill>
                          <a:srgbClr val="01359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hMerge="1">
                  <a:txBody>
                    <a:bodyPr/>
                    <a:lstStyle/>
                    <a:p>
                      <a:endParaRPr lang="en-NP"/>
                    </a:p>
                  </a:txBody>
                  <a:tcPr/>
                </a:tc>
                <a:tc hMerge="1">
                  <a:txBody>
                    <a:bodyPr/>
                    <a:lstStyle/>
                    <a:p>
                      <a:endParaRPr lang="en-NP"/>
                    </a:p>
                  </a:txBody>
                  <a:tcPr/>
                </a:tc>
                <a:tc hMerge="1">
                  <a:txBody>
                    <a:bodyPr/>
                    <a:lstStyle/>
                    <a:p>
                      <a:endParaRPr lang="en-NP"/>
                    </a:p>
                  </a:txBody>
                  <a:tcPr/>
                </a:tc>
                <a:extLst>
                  <a:ext uri="{0D108BD9-81ED-4DB2-BD59-A6C34878D82A}">
                    <a16:rowId xmlns:a16="http://schemas.microsoft.com/office/drawing/2014/main" val="1801023636"/>
                  </a:ext>
                </a:extLst>
              </a:tr>
            </a:tbl>
          </a:graphicData>
        </a:graphic>
      </p:graphicFrame>
      <p:sp>
        <p:nvSpPr>
          <p:cNvPr id="5" name="Rectangle 1">
            <a:extLst>
              <a:ext uri="{FF2B5EF4-FFF2-40B4-BE49-F238E27FC236}">
                <a16:creationId xmlns:a16="http://schemas.microsoft.com/office/drawing/2014/main" id="{B2AB34DC-92AE-1E43-A271-54572B4D2C36}"/>
              </a:ext>
            </a:extLst>
          </p:cNvPr>
          <p:cNvSpPr>
            <a:spLocks noChangeArrowheads="1"/>
          </p:cNvSpPr>
          <p:nvPr/>
        </p:nvSpPr>
        <p:spPr bwMode="auto">
          <a:xfrm>
            <a:off x="1362075" y="2105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P" altLang="en-NP" sz="1800" b="0" i="0" u="none" strike="noStrike" cap="none" normalizeH="0" baseline="0">
                <a:ln>
                  <a:noFill/>
                </a:ln>
                <a:solidFill>
                  <a:srgbClr val="000000"/>
                </a:solidFill>
                <a:effectLst/>
                <a:latin typeface="Times" pitchFamily="2" charset="0"/>
              </a:rPr>
              <a:t> </a:t>
            </a:r>
            <a:endParaRPr kumimoji="0" lang="en-NP" altLang="en-N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P" altLang="en-N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0388816"/>
      </p:ext>
    </p:extLst>
  </p:cSld>
  <p:clrMapOvr>
    <a:masterClrMapping/>
  </p:clrMapOvr>
</p:sld>
</file>

<file path=ppt/theme/theme1.xml><?xml version="1.0" encoding="utf-8"?>
<a:theme xmlns:a="http://schemas.openxmlformats.org/drawingml/2006/main" name="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0E61D24A-462F-461D-813C-5A1FF984039E}"/>
    </a:ext>
  </a:extLst>
</a:theme>
</file>

<file path=ppt/theme/theme2.xml><?xml version="1.0" encoding="utf-8"?>
<a:theme xmlns:a="http://schemas.openxmlformats.org/drawingml/2006/main" name="3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91639ECA-EE86-415F-BFEE-A8E54237E5AB}"/>
    </a:ext>
  </a:extLst>
</a:theme>
</file>

<file path=ppt/theme/theme3.xml><?xml version="1.0" encoding="utf-8"?>
<a:theme xmlns:a="http://schemas.openxmlformats.org/drawingml/2006/main" name="2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6F767406-DB67-4962-A125-787E6FD69B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2254f5-de69-40f5-a0e2-2f56cfee0758">
      <Terms xmlns="http://schemas.microsoft.com/office/infopath/2007/PartnerControls"/>
    </lcf76f155ced4ddcb4097134ff3c332f>
    <TaxCatchAll xmlns="44c59a53-fe6e-4c04-8d64-94c15d2c85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9400A-DB2D-47D6-8480-4E6A3BB04682}"/>
</file>

<file path=customXml/itemProps2.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2D5A9C1-89C8-4876-9660-866F4774C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384</TotalTime>
  <Words>1249</Words>
  <Application>Microsoft Office PowerPoint</Application>
  <PresentationFormat>Widescreen</PresentationFormat>
  <Paragraphs>200</Paragraphs>
  <Slides>14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Segoe UI</vt:lpstr>
      <vt:lpstr>Source Sans Pro</vt:lpstr>
      <vt:lpstr>Source Sans Pro Light</vt:lpstr>
      <vt:lpstr>Times</vt:lpstr>
      <vt:lpstr>IOD General Theme 2020</vt:lpstr>
      <vt:lpstr>3_IOD General Theme 2020</vt:lpstr>
      <vt:lpstr>2_IOD General Theme 2020</vt:lpstr>
      <vt:lpstr>Food sufficiency and barriers to free food access among working-age persons with disabilities before and during the COVID-19 pandemic ​</vt:lpstr>
      <vt:lpstr>Acknowledgements</vt:lpstr>
      <vt:lpstr>Background</vt:lpstr>
      <vt:lpstr>Methods: Data collection </vt:lpstr>
      <vt:lpstr>Methods: Analysis</vt:lpstr>
      <vt:lpstr>Measures: Focal independent variable</vt:lpstr>
      <vt:lpstr>Measures</vt:lpstr>
      <vt:lpstr>Food sufficiency among working-age persons ​ with and without disabilities in the U.S.,​ pre- and during the COVID-19 pandemic</vt:lpstr>
      <vt:lpstr>Reasons for food insufficiency  among working-age persons with and without disabilities, ​​ September 2020</vt:lpstr>
      <vt:lpstr>Receipt of any free food in the past week  among working-age persons with and without disabilities, September 2020</vt:lpstr>
      <vt:lpstr>Concerns with accessing free food  among working-age persons with disabilities, September 2020</vt:lpstr>
      <vt:lpstr>Key Findings</vt:lpstr>
      <vt:lpstr>Key Findings (continued)</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Brucker, Debra</cp:lastModifiedBy>
  <cp:revision>39</cp:revision>
  <dcterms:created xsi:type="dcterms:W3CDTF">2020-09-03T15:55:14Z</dcterms:created>
  <dcterms:modified xsi:type="dcterms:W3CDTF">2021-01-27T19:28:00Z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0x010100DA6035985C436640B305F1B268648FB9</vt:lpwstr>
  </property>
</Properties>
</file>