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notesSlides/notesSlide1.xml" ContentType="application/vnd.openxmlformats-officedocument.presentationml.notesSlide+xml"/>
  <Override PartName="/ppt/notesSlides/notesSlide8.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4" r:id="rId2"/>
  </p:sldMasterIdLst>
  <p:notesMasterIdLst>
    <p:notesMasterId r:id="rId33"/>
  </p:notesMasterIdLst>
  <p:sldIdLst>
    <p:sldId id="273" r:id="rId3"/>
    <p:sldId id="277" r:id="rId4"/>
    <p:sldId id="295" r:id="rId5"/>
    <p:sldId id="296" r:id="rId6"/>
    <p:sldId id="615" r:id="rId7"/>
    <p:sldId id="616" r:id="rId8"/>
    <p:sldId id="617" r:id="rId9"/>
    <p:sldId id="618" r:id="rId10"/>
    <p:sldId id="619" r:id="rId11"/>
    <p:sldId id="620" r:id="rId12"/>
    <p:sldId id="621" r:id="rId13"/>
    <p:sldId id="622" r:id="rId14"/>
    <p:sldId id="623" r:id="rId15"/>
    <p:sldId id="624" r:id="rId16"/>
    <p:sldId id="625" r:id="rId17"/>
    <p:sldId id="626" r:id="rId18"/>
    <p:sldId id="627" r:id="rId19"/>
    <p:sldId id="628" r:id="rId20"/>
    <p:sldId id="629" r:id="rId21"/>
    <p:sldId id="294" r:id="rId22"/>
    <p:sldId id="289" r:id="rId23"/>
    <p:sldId id="630" r:id="rId24"/>
    <p:sldId id="631" r:id="rId25"/>
    <p:sldId id="292" r:id="rId26"/>
    <p:sldId id="293" r:id="rId27"/>
    <p:sldId id="276" r:id="rId28"/>
    <p:sldId id="270" r:id="rId29"/>
    <p:sldId id="290" r:id="rId30"/>
    <p:sldId id="291" r:id="rId31"/>
    <p:sldId id="286"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5226" autoAdjust="0"/>
  </p:normalViewPr>
  <p:slideViewPr>
    <p:cSldViewPr snapToGrid="0">
      <p:cViewPr varScale="1">
        <p:scale>
          <a:sx n="86" d="100"/>
          <a:sy n="86" d="100"/>
        </p:scale>
        <p:origin x="533"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customXml" Target="../customXml/item2.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customXml" Target="../customXml/item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40" Type="http://schemas.openxmlformats.org/officeDocument/2006/relationships/customXml" Target="../customXml/item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89AC0C-79AC-4CAA-8F8A-E5C852A09299}" type="datetimeFigureOut">
              <a:rPr lang="en-US" smtClean="0"/>
              <a:t>2/11/2021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9F21FD-FFD3-4925-AB44-0FD15710424B}" type="slidenum">
              <a:rPr lang="en-US" smtClean="0"/>
              <a:t>‹#›</a:t>
            </a:fld>
            <a:endParaRPr lang="en-US"/>
          </a:p>
        </p:txBody>
      </p:sp>
    </p:spTree>
    <p:extLst>
      <p:ext uri="{BB962C8B-B14F-4D97-AF65-F5344CB8AC3E}">
        <p14:creationId xmlns:p14="http://schemas.microsoft.com/office/powerpoint/2010/main" val="3718494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 My name is </a:t>
            </a:r>
            <a:r>
              <a:rPr lang="en-US"/>
              <a:t>Shreya Paul, </a:t>
            </a:r>
            <a:r>
              <a:rPr lang="en-US" dirty="0"/>
              <a:t>and I am a project director at IOD. I will be discussing the trends in employment that we are seeing both before and during </a:t>
            </a:r>
            <a:r>
              <a:rPr lang="en-US" dirty="0" err="1"/>
              <a:t>covid</a:t>
            </a:r>
            <a:r>
              <a:rPr lang="en-US" dirty="0"/>
              <a:t> at a state level. </a:t>
            </a:r>
          </a:p>
        </p:txBody>
      </p:sp>
      <p:sp>
        <p:nvSpPr>
          <p:cNvPr id="4" name="Slide Number Placeholder 3"/>
          <p:cNvSpPr>
            <a:spLocks noGrp="1"/>
          </p:cNvSpPr>
          <p:nvPr>
            <p:ph type="sldNum" sz="quarter" idx="5"/>
          </p:nvPr>
        </p:nvSpPr>
        <p:spPr/>
        <p:txBody>
          <a:bodyPr/>
          <a:lstStyle/>
          <a:p>
            <a:fld id="{A49F21FD-FFD3-4925-AB44-0FD15710424B}" type="slidenum">
              <a:rPr lang="en-US" smtClean="0"/>
              <a:t>3</a:t>
            </a:fld>
            <a:endParaRPr lang="en-US"/>
          </a:p>
        </p:txBody>
      </p:sp>
    </p:spTree>
    <p:extLst>
      <p:ext uri="{BB962C8B-B14F-4D97-AF65-F5344CB8AC3E}">
        <p14:creationId xmlns:p14="http://schemas.microsoft.com/office/powerpoint/2010/main" val="36515623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9F21FD-FFD3-4925-AB44-0FD15710424B}" type="slidenum">
              <a:rPr lang="en-US" smtClean="0"/>
              <a:t>29</a:t>
            </a:fld>
            <a:endParaRPr lang="en-US"/>
          </a:p>
        </p:txBody>
      </p:sp>
    </p:spTree>
    <p:extLst>
      <p:ext uri="{BB962C8B-B14F-4D97-AF65-F5344CB8AC3E}">
        <p14:creationId xmlns:p14="http://schemas.microsoft.com/office/powerpoint/2010/main" val="5062361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9F21FD-FFD3-4925-AB44-0FD15710424B}" type="slidenum">
              <a:rPr lang="en-US" smtClean="0"/>
              <a:t>30</a:t>
            </a:fld>
            <a:endParaRPr lang="en-US"/>
          </a:p>
        </p:txBody>
      </p:sp>
    </p:spTree>
    <p:extLst>
      <p:ext uri="{BB962C8B-B14F-4D97-AF65-F5344CB8AC3E}">
        <p14:creationId xmlns:p14="http://schemas.microsoft.com/office/powerpoint/2010/main" val="1782960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92D654-F16E-40DC-8457-571436A7339F}" type="slidenum">
              <a:rPr lang="en-US" smtClean="0"/>
              <a:t>17</a:t>
            </a:fld>
            <a:endParaRPr lang="en-US"/>
          </a:p>
        </p:txBody>
      </p:sp>
    </p:spTree>
    <p:extLst>
      <p:ext uri="{BB962C8B-B14F-4D97-AF65-F5344CB8AC3E}">
        <p14:creationId xmlns:p14="http://schemas.microsoft.com/office/powerpoint/2010/main" val="16313764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 My name is Shreya Paul, and I am a project director at IOD. I will be discussing the trends in employment that we are seeing both before and during </a:t>
            </a:r>
            <a:r>
              <a:rPr lang="en-US" dirty="0" err="1"/>
              <a:t>covid</a:t>
            </a:r>
            <a:r>
              <a:rPr lang="en-US" dirty="0"/>
              <a:t> at a state level. In the next few slides, we will be looking at the average monthly employment-to-population ratio of non-institutional civilians ages 16-64. The pre </a:t>
            </a:r>
            <a:r>
              <a:rPr lang="en-US" dirty="0" err="1"/>
              <a:t>covid</a:t>
            </a:r>
            <a:r>
              <a:rPr lang="en-US" dirty="0"/>
              <a:t> data that we have is from April 2019-December 2019 and for the during </a:t>
            </a:r>
            <a:r>
              <a:rPr lang="en-US" dirty="0" err="1"/>
              <a:t>covid</a:t>
            </a:r>
            <a:r>
              <a:rPr lang="en-US" dirty="0"/>
              <a:t> months we have April 2020-December 2020. The purpose is to do a state-to-state comparison of the impact of </a:t>
            </a:r>
            <a:r>
              <a:rPr lang="en-US" dirty="0" err="1"/>
              <a:t>Covid</a:t>
            </a:r>
            <a:r>
              <a:rPr lang="en-US" dirty="0"/>
              <a:t> – 19 and make a call which states showed a positive change as well as which states showed a negative change. </a:t>
            </a:r>
          </a:p>
        </p:txBody>
      </p:sp>
      <p:sp>
        <p:nvSpPr>
          <p:cNvPr id="4" name="Slide Number Placeholder 3"/>
          <p:cNvSpPr>
            <a:spLocks noGrp="1"/>
          </p:cNvSpPr>
          <p:nvPr>
            <p:ph type="sldNum" sz="quarter" idx="5"/>
          </p:nvPr>
        </p:nvSpPr>
        <p:spPr/>
        <p:txBody>
          <a:bodyPr/>
          <a:lstStyle/>
          <a:p>
            <a:fld id="{A49F21FD-FFD3-4925-AB44-0FD15710424B}" type="slidenum">
              <a:rPr lang="en-US" smtClean="0"/>
              <a:t>20</a:t>
            </a:fld>
            <a:endParaRPr lang="en-US"/>
          </a:p>
        </p:txBody>
      </p:sp>
    </p:spTree>
    <p:extLst>
      <p:ext uri="{BB962C8B-B14F-4D97-AF65-F5344CB8AC3E}">
        <p14:creationId xmlns:p14="http://schemas.microsoft.com/office/powerpoint/2010/main" val="5281695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slide shows the employment rate in 2020 i.e. after </a:t>
            </a:r>
            <a:r>
              <a:rPr lang="en-US" dirty="0" err="1"/>
              <a:t>covid</a:t>
            </a:r>
            <a:r>
              <a:rPr lang="en-US" dirty="0"/>
              <a:t> hit. &lt;needs to be edited&gt; Here we are talking about ages 16-64 years. As you can see the average monthly employment-to-population ratio is the highest in states like New Hampshire, Wisconsin, Wyoming, Utah, Colorado, North Dakota and South Dakota between 41 and 50 percent meaning 41-50 percent of people with disabilities in these states are employed. Another significant change we see are states like New Mexico, Michigan, Illinois and Georgia they changed from the lighter blue shade to white showing that employment rate dropped significantly in these states as well i.e. it fell from 31-40% to 20-30 range. </a:t>
            </a:r>
          </a:p>
          <a:p>
            <a:r>
              <a:rPr lang="en-US" dirty="0"/>
              <a:t>States like California, Maine, New York, Pennsylvania, though they remained white on the maps did see a small drop-in employment rate when you look at the actual data. </a:t>
            </a:r>
          </a:p>
          <a:p>
            <a:r>
              <a:rPr lang="en-US" dirty="0"/>
              <a:t>But there are states which surprisingly showed an increase in employment rate. These states are Oklahoma and Georgia, they saw an increase in employment rate during covid-19. </a:t>
            </a:r>
          </a:p>
          <a:p>
            <a:endParaRPr lang="en-US" dirty="0"/>
          </a:p>
          <a:p>
            <a:r>
              <a:rPr lang="en-US" dirty="0"/>
              <a:t>In summary, yes </a:t>
            </a:r>
            <a:r>
              <a:rPr lang="en-US" dirty="0" err="1"/>
              <a:t>covid</a:t>
            </a:r>
            <a:r>
              <a:rPr lang="en-US" dirty="0"/>
              <a:t> has hit hard the employment rate of all civilians but people with disabilities. According to an article published by SHRM on Aug 28,2020 around a million people with disabilities have lost their jobs due to </a:t>
            </a:r>
            <a:r>
              <a:rPr lang="en-US" dirty="0" err="1"/>
              <a:t>covid</a:t>
            </a:r>
            <a:r>
              <a:rPr lang="en-US" dirty="0"/>
              <a:t> 19, they have been disproportionately affected by the pandemic. The article also states </a:t>
            </a:r>
            <a:r>
              <a:rPr lang="en-US" b="0" i="0" dirty="0">
                <a:solidFill>
                  <a:srgbClr val="494949"/>
                </a:solidFill>
                <a:effectLst/>
                <a:latin typeface="proxima-nova"/>
              </a:rPr>
              <a:t>the greatest job losses have been in the retail and hospitality sectors. And because many people with disabilities have underlying conditions, so many of these roles in retail and hospitality that serve the public place people with disabilities at a greater risk of getting covid-19. </a:t>
            </a:r>
            <a:r>
              <a:rPr lang="en-US" dirty="0"/>
              <a:t> </a:t>
            </a:r>
          </a:p>
          <a:p>
            <a:endParaRPr lang="en-US" dirty="0"/>
          </a:p>
          <a:p>
            <a:endParaRPr lang="en-US" dirty="0"/>
          </a:p>
        </p:txBody>
      </p:sp>
      <p:sp>
        <p:nvSpPr>
          <p:cNvPr id="4" name="Slide Number Placeholder 3"/>
          <p:cNvSpPr>
            <a:spLocks noGrp="1"/>
          </p:cNvSpPr>
          <p:nvPr>
            <p:ph type="sldNum" sz="quarter" idx="5"/>
          </p:nvPr>
        </p:nvSpPr>
        <p:spPr/>
        <p:txBody>
          <a:bodyPr/>
          <a:lstStyle/>
          <a:p>
            <a:fld id="{A49F21FD-FFD3-4925-AB44-0FD15710424B}" type="slidenum">
              <a:rPr lang="en-US" smtClean="0"/>
              <a:t>21</a:t>
            </a:fld>
            <a:endParaRPr lang="en-US"/>
          </a:p>
        </p:txBody>
      </p:sp>
    </p:spTree>
    <p:extLst>
      <p:ext uri="{BB962C8B-B14F-4D97-AF65-F5344CB8AC3E}">
        <p14:creationId xmlns:p14="http://schemas.microsoft.com/office/powerpoint/2010/main" val="34785011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the next slide, we are doing a comparison between the employment to population ratio for people with disabilities and people without disabilities so the two maps shown here are from the previous slide. </a:t>
            </a:r>
          </a:p>
        </p:txBody>
      </p:sp>
      <p:sp>
        <p:nvSpPr>
          <p:cNvPr id="4" name="Slide Number Placeholder 3"/>
          <p:cNvSpPr>
            <a:spLocks noGrp="1"/>
          </p:cNvSpPr>
          <p:nvPr>
            <p:ph type="sldNum" sz="quarter" idx="5"/>
          </p:nvPr>
        </p:nvSpPr>
        <p:spPr/>
        <p:txBody>
          <a:bodyPr/>
          <a:lstStyle/>
          <a:p>
            <a:fld id="{A49F21FD-FFD3-4925-AB44-0FD15710424B}" type="slidenum">
              <a:rPr lang="en-US" smtClean="0"/>
              <a:t>22</a:t>
            </a:fld>
            <a:endParaRPr lang="en-US"/>
          </a:p>
        </p:txBody>
      </p:sp>
    </p:spTree>
    <p:extLst>
      <p:ext uri="{BB962C8B-B14F-4D97-AF65-F5344CB8AC3E}">
        <p14:creationId xmlns:p14="http://schemas.microsoft.com/office/powerpoint/2010/main" val="18637373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bottom two maps present the employment to population ratio for people without disabilities. As you can see, for people without disabilities the employment rate is 60 and above. Especially, in states like Maine, Vermont and Minnesota, the disparity appears to be huge. If we carefully notice the maps for people without disabilities, we will see that employment rate for people without disabilities has dropped significantly as well during </a:t>
            </a:r>
            <a:r>
              <a:rPr lang="en-US" dirty="0" err="1"/>
              <a:t>covid</a:t>
            </a:r>
            <a:r>
              <a:rPr lang="en-US" dirty="0"/>
              <a:t>. The map becomes lighter as well in 2020.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r>
              <a:rPr lang="en-US" dirty="0"/>
              <a:t>But what about the gap in employment rate between people with disabilities and people without disabilities? Do you think the gap has narrowed or widened? Lets find out in the next slide. </a:t>
            </a:r>
          </a:p>
        </p:txBody>
      </p:sp>
      <p:sp>
        <p:nvSpPr>
          <p:cNvPr id="4" name="Slide Number Placeholder 3"/>
          <p:cNvSpPr>
            <a:spLocks noGrp="1"/>
          </p:cNvSpPr>
          <p:nvPr>
            <p:ph type="sldNum" sz="quarter" idx="5"/>
          </p:nvPr>
        </p:nvSpPr>
        <p:spPr/>
        <p:txBody>
          <a:bodyPr/>
          <a:lstStyle/>
          <a:p>
            <a:fld id="{A49F21FD-FFD3-4925-AB44-0FD15710424B}" type="slidenum">
              <a:rPr lang="en-US" smtClean="0"/>
              <a:t>23</a:t>
            </a:fld>
            <a:endParaRPr lang="en-US"/>
          </a:p>
        </p:txBody>
      </p:sp>
    </p:spTree>
    <p:extLst>
      <p:ext uri="{BB962C8B-B14F-4D97-AF65-F5344CB8AC3E}">
        <p14:creationId xmlns:p14="http://schemas.microsoft.com/office/powerpoint/2010/main" val="14540222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the first look at the maps, we can infer that the gap seems to have narrowed as we see more white colored states in 2020 than in 2019. One possible (not proven) reason may be that people without disabilities lost jobs at a rate higher than people with disabilities. On following closely, you will observe that yes, the gap has narrowed in states like Washington, California, Oregon, Nevada, Texas and so on. But the gap has also widened in states like New Hampshire, Kentucky, Minnesota and South Dakota. Overall, for United States, the gap seems to have narrowed by almost 2%. </a:t>
            </a:r>
          </a:p>
        </p:txBody>
      </p:sp>
      <p:sp>
        <p:nvSpPr>
          <p:cNvPr id="4" name="Slide Number Placeholder 3"/>
          <p:cNvSpPr>
            <a:spLocks noGrp="1"/>
          </p:cNvSpPr>
          <p:nvPr>
            <p:ph type="sldNum" sz="quarter" idx="5"/>
          </p:nvPr>
        </p:nvSpPr>
        <p:spPr/>
        <p:txBody>
          <a:bodyPr/>
          <a:lstStyle/>
          <a:p>
            <a:fld id="{A49F21FD-FFD3-4925-AB44-0FD15710424B}" type="slidenum">
              <a:rPr lang="en-US" smtClean="0"/>
              <a:t>24</a:t>
            </a:fld>
            <a:endParaRPr lang="en-US"/>
          </a:p>
        </p:txBody>
      </p:sp>
    </p:spTree>
    <p:extLst>
      <p:ext uri="{BB962C8B-B14F-4D97-AF65-F5344CB8AC3E}">
        <p14:creationId xmlns:p14="http://schemas.microsoft.com/office/powerpoint/2010/main" val="2806853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Moving on to our next slide, this slide shows change in gap of employment rate between civilians with and without disabilities i.e., it shows the employment gap between people without disabilities and people with disabilities in 2020 minus the employment gap in 2019. A negative gap means that the gap has narrowed, and a positive number means the gap has widened. The gap seemed to have narrowed in Oregon, Nevada, Connecticut and Delaware by a significant amount. Wisconsin and Maryland seems to stand out in terms of the gap being widened. </a:t>
            </a:r>
          </a:p>
          <a:p>
            <a:r>
              <a:rPr lang="en-US" dirty="0"/>
              <a:t>States like New Hampshire, Indiana, Illinois seems to have widened as well whereas states the gap in states like New York, Florida and California has narrowed. Why this happened? The answer may lie in the </a:t>
            </a:r>
            <a:r>
              <a:rPr lang="en-US" dirty="0" err="1"/>
              <a:t>covid</a:t>
            </a:r>
            <a:r>
              <a:rPr lang="en-US" dirty="0"/>
              <a:t> response policies of these states and is a potentially interesting research topic. </a:t>
            </a:r>
          </a:p>
        </p:txBody>
      </p:sp>
      <p:sp>
        <p:nvSpPr>
          <p:cNvPr id="4" name="Slide Number Placeholder 3"/>
          <p:cNvSpPr>
            <a:spLocks noGrp="1"/>
          </p:cNvSpPr>
          <p:nvPr>
            <p:ph type="sldNum" sz="quarter" idx="5"/>
          </p:nvPr>
        </p:nvSpPr>
        <p:spPr/>
        <p:txBody>
          <a:bodyPr/>
          <a:lstStyle/>
          <a:p>
            <a:fld id="{A49F21FD-FFD3-4925-AB44-0FD15710424B}" type="slidenum">
              <a:rPr lang="en-US" smtClean="0"/>
              <a:t>25</a:t>
            </a:fld>
            <a:endParaRPr lang="en-US"/>
          </a:p>
        </p:txBody>
      </p:sp>
    </p:spTree>
    <p:extLst>
      <p:ext uri="{BB962C8B-B14F-4D97-AF65-F5344CB8AC3E}">
        <p14:creationId xmlns:p14="http://schemas.microsoft.com/office/powerpoint/2010/main" val="5822183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9F21FD-FFD3-4925-AB44-0FD15710424B}" type="slidenum">
              <a:rPr lang="en-US" smtClean="0"/>
              <a:t>28</a:t>
            </a:fld>
            <a:endParaRPr lang="en-US"/>
          </a:p>
        </p:txBody>
      </p:sp>
    </p:spTree>
    <p:extLst>
      <p:ext uri="{BB962C8B-B14F-4D97-AF65-F5344CB8AC3E}">
        <p14:creationId xmlns:p14="http://schemas.microsoft.com/office/powerpoint/2010/main" val="5443940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FDC9D-C30B-4193-AE10-5DFE79B3CB0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FA1B31C-AB54-40BF-8DC2-65466EAC5E4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8068C44-065E-43F1-B824-180BDB1F2F48}"/>
              </a:ext>
            </a:extLst>
          </p:cNvPr>
          <p:cNvSpPr>
            <a:spLocks noGrp="1"/>
          </p:cNvSpPr>
          <p:nvPr>
            <p:ph type="dt" sz="half" idx="10"/>
          </p:nvPr>
        </p:nvSpPr>
        <p:spPr/>
        <p:txBody>
          <a:bodyPr/>
          <a:lstStyle/>
          <a:p>
            <a:fld id="{991FBFCA-D731-4DF7-96A2-559836638D72}" type="datetimeFigureOut">
              <a:rPr lang="en-US" smtClean="0"/>
              <a:t>2/11/2021</a:t>
            </a:fld>
            <a:endParaRPr lang="en-US"/>
          </a:p>
        </p:txBody>
      </p:sp>
      <p:sp>
        <p:nvSpPr>
          <p:cNvPr id="5" name="Footer Placeholder 4">
            <a:extLst>
              <a:ext uri="{FF2B5EF4-FFF2-40B4-BE49-F238E27FC236}">
                <a16:creationId xmlns:a16="http://schemas.microsoft.com/office/drawing/2014/main" id="{8B539F4D-C5CB-494E-A86E-CF63AE646F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BA12E3-470F-4B1F-B467-517675DEBEBF}"/>
              </a:ext>
            </a:extLst>
          </p:cNvPr>
          <p:cNvSpPr>
            <a:spLocks noGrp="1"/>
          </p:cNvSpPr>
          <p:nvPr>
            <p:ph type="sldNum" sz="quarter" idx="12"/>
          </p:nvPr>
        </p:nvSpPr>
        <p:spPr/>
        <p:txBody>
          <a:bodyPr/>
          <a:lstStyle/>
          <a:p>
            <a:fld id="{DEB3E407-6DFD-4E87-9E18-57F11B0EEBCD}" type="slidenum">
              <a:rPr lang="en-US" smtClean="0"/>
              <a:t>‹#›</a:t>
            </a:fld>
            <a:endParaRPr lang="en-US"/>
          </a:p>
        </p:txBody>
      </p:sp>
    </p:spTree>
    <p:extLst>
      <p:ext uri="{BB962C8B-B14F-4D97-AF65-F5344CB8AC3E}">
        <p14:creationId xmlns:p14="http://schemas.microsoft.com/office/powerpoint/2010/main" val="1238474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0BD5C-6C98-4C1F-898C-CB6A690A257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81DA403-8A4C-4C67-AC33-82577C96BFA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721FE3-129B-4F49-A667-3B72B2323450}"/>
              </a:ext>
            </a:extLst>
          </p:cNvPr>
          <p:cNvSpPr>
            <a:spLocks noGrp="1"/>
          </p:cNvSpPr>
          <p:nvPr>
            <p:ph type="dt" sz="half" idx="10"/>
          </p:nvPr>
        </p:nvSpPr>
        <p:spPr/>
        <p:txBody>
          <a:bodyPr/>
          <a:lstStyle/>
          <a:p>
            <a:fld id="{991FBFCA-D731-4DF7-96A2-559836638D72}" type="datetimeFigureOut">
              <a:rPr lang="en-US" smtClean="0"/>
              <a:t>2/11/2021</a:t>
            </a:fld>
            <a:endParaRPr lang="en-US"/>
          </a:p>
        </p:txBody>
      </p:sp>
      <p:sp>
        <p:nvSpPr>
          <p:cNvPr id="5" name="Footer Placeholder 4">
            <a:extLst>
              <a:ext uri="{FF2B5EF4-FFF2-40B4-BE49-F238E27FC236}">
                <a16:creationId xmlns:a16="http://schemas.microsoft.com/office/drawing/2014/main" id="{7DBBCAD1-CA9A-42D4-AE07-1A5594000E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D9E548-6185-47E5-AD60-03F8797D3B2A}"/>
              </a:ext>
            </a:extLst>
          </p:cNvPr>
          <p:cNvSpPr>
            <a:spLocks noGrp="1"/>
          </p:cNvSpPr>
          <p:nvPr>
            <p:ph type="sldNum" sz="quarter" idx="12"/>
          </p:nvPr>
        </p:nvSpPr>
        <p:spPr/>
        <p:txBody>
          <a:bodyPr/>
          <a:lstStyle/>
          <a:p>
            <a:fld id="{DEB3E407-6DFD-4E87-9E18-57F11B0EEBCD}" type="slidenum">
              <a:rPr lang="en-US" smtClean="0"/>
              <a:t>‹#›</a:t>
            </a:fld>
            <a:endParaRPr lang="en-US"/>
          </a:p>
        </p:txBody>
      </p:sp>
    </p:spTree>
    <p:extLst>
      <p:ext uri="{BB962C8B-B14F-4D97-AF65-F5344CB8AC3E}">
        <p14:creationId xmlns:p14="http://schemas.microsoft.com/office/powerpoint/2010/main" val="1583074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99122D8-2701-48A3-8AB0-50781B8D532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F533F6D-C855-4938-B73A-33C2D8C50FA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345E97-D132-4116-8D0D-DC08F799A59B}"/>
              </a:ext>
            </a:extLst>
          </p:cNvPr>
          <p:cNvSpPr>
            <a:spLocks noGrp="1"/>
          </p:cNvSpPr>
          <p:nvPr>
            <p:ph type="dt" sz="half" idx="10"/>
          </p:nvPr>
        </p:nvSpPr>
        <p:spPr/>
        <p:txBody>
          <a:bodyPr/>
          <a:lstStyle/>
          <a:p>
            <a:fld id="{991FBFCA-D731-4DF7-96A2-559836638D72}" type="datetimeFigureOut">
              <a:rPr lang="en-US" smtClean="0"/>
              <a:t>2/11/2021</a:t>
            </a:fld>
            <a:endParaRPr lang="en-US"/>
          </a:p>
        </p:txBody>
      </p:sp>
      <p:sp>
        <p:nvSpPr>
          <p:cNvPr id="5" name="Footer Placeholder 4">
            <a:extLst>
              <a:ext uri="{FF2B5EF4-FFF2-40B4-BE49-F238E27FC236}">
                <a16:creationId xmlns:a16="http://schemas.microsoft.com/office/drawing/2014/main" id="{61C4E164-7027-4695-A389-DD22EF4377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A71392-75A6-4D03-B814-29CCD9866DDE}"/>
              </a:ext>
            </a:extLst>
          </p:cNvPr>
          <p:cNvSpPr>
            <a:spLocks noGrp="1"/>
          </p:cNvSpPr>
          <p:nvPr>
            <p:ph type="sldNum" sz="quarter" idx="12"/>
          </p:nvPr>
        </p:nvSpPr>
        <p:spPr/>
        <p:txBody>
          <a:bodyPr/>
          <a:lstStyle/>
          <a:p>
            <a:fld id="{DEB3E407-6DFD-4E87-9E18-57F11B0EEBCD}" type="slidenum">
              <a:rPr lang="en-US" smtClean="0"/>
              <a:t>‹#›</a:t>
            </a:fld>
            <a:endParaRPr lang="en-US"/>
          </a:p>
        </p:txBody>
      </p:sp>
    </p:spTree>
    <p:extLst>
      <p:ext uri="{BB962C8B-B14F-4D97-AF65-F5344CB8AC3E}">
        <p14:creationId xmlns:p14="http://schemas.microsoft.com/office/powerpoint/2010/main" val="29084395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1_Title Slide">
    <p:spTree>
      <p:nvGrpSpPr>
        <p:cNvPr id="1" name=""/>
        <p:cNvGrpSpPr/>
        <p:nvPr/>
      </p:nvGrpSpPr>
      <p:grpSpPr>
        <a:xfrm>
          <a:off x="0" y="0"/>
          <a:ext cx="0" cy="0"/>
          <a:chOff x="0" y="0"/>
          <a:chExt cx="0" cy="0"/>
        </a:xfrm>
      </p:grpSpPr>
      <p:pic>
        <p:nvPicPr>
          <p:cNvPr id="8" name="Picture 7" descr="A picture containing outdoor object, web&#10;&#10;Description automatically generated">
            <a:extLst>
              <a:ext uri="{FF2B5EF4-FFF2-40B4-BE49-F238E27FC236}">
                <a16:creationId xmlns:a16="http://schemas.microsoft.com/office/drawing/2014/main" id="{8219985A-B3A9-4B72-B418-9549027C7A6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0684" t="12600" r="6677" b="4862"/>
          <a:stretch/>
        </p:blipFill>
        <p:spPr>
          <a:xfrm>
            <a:off x="0" y="1223672"/>
            <a:ext cx="5137265" cy="5660393"/>
          </a:xfrm>
          <a:prstGeom prst="rect">
            <a:avLst/>
          </a:prstGeom>
        </p:spPr>
      </p:pic>
      <p:sp>
        <p:nvSpPr>
          <p:cNvPr id="2" name="Title 1">
            <a:extLst>
              <a:ext uri="{FF2B5EF4-FFF2-40B4-BE49-F238E27FC236}">
                <a16:creationId xmlns:a16="http://schemas.microsoft.com/office/drawing/2014/main" id="{99670050-D1B7-4CBA-8DE1-683288EB2675}"/>
              </a:ext>
            </a:extLst>
          </p:cNvPr>
          <p:cNvSpPr>
            <a:spLocks noGrp="1"/>
          </p:cNvSpPr>
          <p:nvPr>
            <p:ph type="ctrTitle" hasCustomPrompt="1"/>
          </p:nvPr>
        </p:nvSpPr>
        <p:spPr>
          <a:xfrm>
            <a:off x="5512037" y="1528880"/>
            <a:ext cx="6250372" cy="1760006"/>
          </a:xfrm>
          <a:noFill/>
        </p:spPr>
        <p:txBody>
          <a:bodyPr anchor="ctr">
            <a:normAutofit/>
          </a:bodyPr>
          <a:lstStyle>
            <a:lvl1pPr algn="ctr">
              <a:defRPr sz="4800" b="1" i="0">
                <a:solidFill>
                  <a:srgbClr val="000000"/>
                </a:solidFill>
              </a:defRPr>
            </a:lvl1pPr>
          </a:lstStyle>
          <a:p>
            <a:r>
              <a:rPr lang="en-US" dirty="0"/>
              <a:t>Release of the Annual Disability Statistics Compendium</a:t>
            </a:r>
          </a:p>
        </p:txBody>
      </p:sp>
      <p:sp>
        <p:nvSpPr>
          <p:cNvPr id="3" name="Subtitle 2">
            <a:extLst>
              <a:ext uri="{FF2B5EF4-FFF2-40B4-BE49-F238E27FC236}">
                <a16:creationId xmlns:a16="http://schemas.microsoft.com/office/drawing/2014/main" id="{0C5FBB6A-2C60-4860-9F73-B3B6C793E891}"/>
              </a:ext>
            </a:extLst>
          </p:cNvPr>
          <p:cNvSpPr>
            <a:spLocks noGrp="1"/>
          </p:cNvSpPr>
          <p:nvPr>
            <p:ph type="subTitle" idx="1" hasCustomPrompt="1"/>
          </p:nvPr>
        </p:nvSpPr>
        <p:spPr>
          <a:xfrm>
            <a:off x="5919979" y="3566596"/>
            <a:ext cx="5842431" cy="1760006"/>
          </a:xfrm>
        </p:spPr>
        <p:txBody>
          <a:bodyPr anchor="ctr">
            <a:normAutofit/>
          </a:bodyPr>
          <a:lstStyle>
            <a:lvl1pPr marL="0" indent="0" algn="ctr">
              <a:buNone/>
              <a:defRPr sz="1800" i="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br>
              <a:rPr lang="en-US" dirty="0"/>
            </a:br>
            <a:r>
              <a:rPr lang="en-US" dirty="0"/>
              <a:t>February 9-12, 2021</a:t>
            </a:r>
          </a:p>
          <a:p>
            <a:r>
              <a:rPr lang="en-US" b="0" i="0" dirty="0">
                <a:solidFill>
                  <a:srgbClr val="333333"/>
                </a:solidFill>
                <a:effectLst/>
                <a:latin typeface="Segoe UI" panose="020B0502040204020203" pitchFamily="34" charset="0"/>
              </a:rPr>
              <a:t>Rehabilitation Research and Training Center on Disability Statistics and Demographics (</a:t>
            </a:r>
            <a:r>
              <a:rPr lang="en-US" b="0" i="0" dirty="0" err="1">
                <a:solidFill>
                  <a:srgbClr val="333333"/>
                </a:solidFill>
                <a:effectLst/>
                <a:latin typeface="Segoe UI" panose="020B0502040204020203" pitchFamily="34" charset="0"/>
              </a:rPr>
              <a:t>StatsRRTC</a:t>
            </a:r>
            <a:r>
              <a:rPr lang="en-US" b="0" i="0" dirty="0">
                <a:solidFill>
                  <a:srgbClr val="333333"/>
                </a:solidFill>
                <a:effectLst/>
                <a:latin typeface="Segoe UI" panose="020B0502040204020203" pitchFamily="34" charset="0"/>
              </a:rPr>
              <a:t>)</a:t>
            </a:r>
            <a:br>
              <a:rPr lang="en-US" b="0" i="0" dirty="0">
                <a:solidFill>
                  <a:srgbClr val="333333"/>
                </a:solidFill>
                <a:effectLst/>
                <a:latin typeface="Segoe UI" panose="020B0502040204020203" pitchFamily="34" charset="0"/>
              </a:rPr>
            </a:br>
            <a:r>
              <a:rPr lang="en-US" dirty="0"/>
              <a:t>University of New Hampshire’s Institute on Disability </a:t>
            </a:r>
            <a:br>
              <a:rPr lang="en-US" dirty="0"/>
            </a:br>
            <a:endParaRPr lang="en-US" dirty="0"/>
          </a:p>
        </p:txBody>
      </p:sp>
      <p:pic>
        <p:nvPicPr>
          <p:cNvPr id="9" name="Picture 8" descr="Institute on Disability/UCED">
            <a:extLst>
              <a:ext uri="{FF2B5EF4-FFF2-40B4-BE49-F238E27FC236}">
                <a16:creationId xmlns:a16="http://schemas.microsoft.com/office/drawing/2014/main" id="{7AF86F4B-0841-4B0E-A552-B7AF17EDDF4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08412" y="5487651"/>
            <a:ext cx="2243496" cy="620541"/>
          </a:xfrm>
          <a:prstGeom prst="rect">
            <a:avLst/>
          </a:prstGeom>
        </p:spPr>
      </p:pic>
      <p:pic>
        <p:nvPicPr>
          <p:cNvPr id="10" name="Picture 9" descr="A picture containing chart&#10;&#10;Description automatically generated">
            <a:extLst>
              <a:ext uri="{FF2B5EF4-FFF2-40B4-BE49-F238E27FC236}">
                <a16:creationId xmlns:a16="http://schemas.microsoft.com/office/drawing/2014/main" id="{7BD533B3-68C2-4997-875E-216599B06235}"/>
              </a:ext>
            </a:extLst>
          </p:cNvPr>
          <p:cNvPicPr>
            <a:picLocks noChangeAspect="1"/>
          </p:cNvPicPr>
          <p:nvPr userDrawn="1"/>
        </p:nvPicPr>
        <p:blipFill>
          <a:blip r:embed="rId4">
            <a:alphaModFix amt="70000"/>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00755" y="1816887"/>
            <a:ext cx="5405607" cy="4863578"/>
          </a:xfrm>
          <a:prstGeom prst="rect">
            <a:avLst/>
          </a:prstGeom>
        </p:spPr>
      </p:pic>
      <p:pic>
        <p:nvPicPr>
          <p:cNvPr id="5" name="Picture 4" descr="Text&#10;&#10;Description automatically generated">
            <a:extLst>
              <a:ext uri="{FF2B5EF4-FFF2-40B4-BE49-F238E27FC236}">
                <a16:creationId xmlns:a16="http://schemas.microsoft.com/office/drawing/2014/main" id="{5003DE92-DBC0-4BF5-83D7-57A56F4A9FB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919979" y="5481687"/>
            <a:ext cx="2984498" cy="518298"/>
          </a:xfrm>
          <a:prstGeom prst="rect">
            <a:avLst/>
          </a:prstGeom>
        </p:spPr>
      </p:pic>
      <p:sp>
        <p:nvSpPr>
          <p:cNvPr id="11" name="Rectangle 10">
            <a:extLst>
              <a:ext uri="{FF2B5EF4-FFF2-40B4-BE49-F238E27FC236}">
                <a16:creationId xmlns:a16="http://schemas.microsoft.com/office/drawing/2014/main" id="{4411F24B-4B00-4FBD-9BC5-F3BDFCF2BB4B}"/>
              </a:ext>
            </a:extLst>
          </p:cNvPr>
          <p:cNvSpPr/>
          <p:nvPr userDrawn="1"/>
        </p:nvSpPr>
        <p:spPr>
          <a:xfrm>
            <a:off x="0" y="1117164"/>
            <a:ext cx="12101088" cy="174707"/>
          </a:xfrm>
          <a:prstGeom prst="rect">
            <a:avLst/>
          </a:prstGeom>
          <a:solidFill>
            <a:srgbClr val="1B43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noFill/>
            </a:endParaRPr>
          </a:p>
        </p:txBody>
      </p:sp>
    </p:spTree>
    <p:extLst>
      <p:ext uri="{BB962C8B-B14F-4D97-AF65-F5344CB8AC3E}">
        <p14:creationId xmlns:p14="http://schemas.microsoft.com/office/powerpoint/2010/main" val="25548473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LEFT Title, Caption and Pic">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F95F29C-14A0-5C4F-877C-1B28B706B781}"/>
              </a:ext>
            </a:extLst>
          </p:cNvPr>
          <p:cNvSpPr/>
          <p:nvPr/>
        </p:nvSpPr>
        <p:spPr>
          <a:xfrm>
            <a:off x="10325100" y="0"/>
            <a:ext cx="1866900" cy="6858000"/>
          </a:xfrm>
          <a:prstGeom prst="rect">
            <a:avLst/>
          </a:prstGeom>
          <a:solidFill>
            <a:srgbClr val="1B43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556C97FE-F032-B847-BDE5-E74BCB78C009}"/>
              </a:ext>
            </a:extLst>
          </p:cNvPr>
          <p:cNvSpPr>
            <a:spLocks noGrp="1"/>
          </p:cNvSpPr>
          <p:nvPr>
            <p:ph type="title"/>
          </p:nvPr>
        </p:nvSpPr>
        <p:spPr>
          <a:xfrm>
            <a:off x="752866" y="714887"/>
            <a:ext cx="5804952" cy="2714113"/>
          </a:xfrm>
          <a:prstGeom prst="rect">
            <a:avLst/>
          </a:prstGeom>
          <a:noFill/>
        </p:spPr>
        <p:txBody>
          <a:bodyPr anchor="b">
            <a:noAutofit/>
          </a:bodyPr>
          <a:lstStyle>
            <a:lvl1pPr>
              <a:defRPr sz="6000" b="1" i="0">
                <a:solidFill>
                  <a:srgbClr val="000000"/>
                </a:solidFill>
                <a:latin typeface="Source Sans Pro" panose="020B0503030403020204" pitchFamily="34" charset="77"/>
              </a:defRPr>
            </a:lvl1pPr>
          </a:lstStyle>
          <a:p>
            <a:r>
              <a:rPr lang="en-US" dirty="0"/>
              <a:t>Click to edit Master title style</a:t>
            </a:r>
          </a:p>
        </p:txBody>
      </p:sp>
      <p:sp>
        <p:nvSpPr>
          <p:cNvPr id="14" name="Subtitle 2">
            <a:extLst>
              <a:ext uri="{FF2B5EF4-FFF2-40B4-BE49-F238E27FC236}">
                <a16:creationId xmlns:a16="http://schemas.microsoft.com/office/drawing/2014/main" id="{EE74C142-31AF-234D-926E-15F7604CA2D8}"/>
              </a:ext>
            </a:extLst>
          </p:cNvPr>
          <p:cNvSpPr>
            <a:spLocks noGrp="1"/>
          </p:cNvSpPr>
          <p:nvPr>
            <p:ph type="subTitle" idx="1" hasCustomPrompt="1"/>
          </p:nvPr>
        </p:nvSpPr>
        <p:spPr>
          <a:xfrm>
            <a:off x="752866" y="3691766"/>
            <a:ext cx="3837607" cy="1666717"/>
          </a:xfrm>
        </p:spPr>
        <p:txBody>
          <a:bodyPr>
            <a:noAutofit/>
          </a:bodyPr>
          <a:lstStyle>
            <a:lvl1pPr marL="0" indent="0" algn="l">
              <a:lnSpc>
                <a:spcPts val="2400"/>
              </a:lnSpc>
              <a:buNone/>
              <a:defRPr sz="1700" b="0" i="0" kern="0" spc="0" baseline="0">
                <a:solidFill>
                  <a:srgbClr val="000000"/>
                </a:solidFill>
                <a:latin typeface="Source Sans Pro Light" panose="020B04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a:t>
            </a:r>
            <a:br>
              <a:rPr lang="en-US" dirty="0"/>
            </a:br>
            <a:r>
              <a:rPr lang="en-US" dirty="0"/>
              <a:t>subtitle style</a:t>
            </a:r>
          </a:p>
        </p:txBody>
      </p:sp>
      <p:pic>
        <p:nvPicPr>
          <p:cNvPr id="3" name="Picture 2" descr="Text&#10;&#10;Description automatically generated">
            <a:extLst>
              <a:ext uri="{FF2B5EF4-FFF2-40B4-BE49-F238E27FC236}">
                <a16:creationId xmlns:a16="http://schemas.microsoft.com/office/drawing/2014/main" id="{4900E1DD-3BB2-4E61-8BC5-67B63246189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79581"/>
          <a:stretch/>
        </p:blipFill>
        <p:spPr>
          <a:xfrm>
            <a:off x="10435224" y="5358483"/>
            <a:ext cx="1517342" cy="1333804"/>
          </a:xfrm>
          <a:prstGeom prst="rect">
            <a:avLst/>
          </a:prstGeom>
        </p:spPr>
      </p:pic>
    </p:spTree>
    <p:extLst>
      <p:ext uri="{BB962C8B-B14F-4D97-AF65-F5344CB8AC3E}">
        <p14:creationId xmlns:p14="http://schemas.microsoft.com/office/powerpoint/2010/main" val="725121960"/>
      </p:ext>
    </p:extLst>
  </p:cSld>
  <p:clrMapOvr>
    <a:masterClrMapping/>
  </p:clrMapOvr>
  <p:hf hdr="0" ftr="0"/>
  <p:extLst>
    <p:ext uri="{DCECCB84-F9BA-43D5-87BE-67443E8EF086}">
      <p15:sldGuideLst xmlns:p15="http://schemas.microsoft.com/office/powerpoint/2012/main">
        <p15:guide id="1" orient="horz" pos="2160">
          <p15:clr>
            <a:srgbClr val="FBAE40"/>
          </p15:clr>
        </p15:guide>
        <p15:guide id="2" pos="3840">
          <p15:clr>
            <a:srgbClr val="FBAE40"/>
          </p15:clr>
        </p15:guide>
        <p15:guide id="3" pos="650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cSld name="Introduction">
    <p:bg>
      <p:bgPr>
        <a:solidFill>
          <a:srgbClr val="1B4388"/>
        </a:solidFill>
        <a:effectLst/>
      </p:bgPr>
    </p:b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9C93F7C2-1EE6-7B46-AD76-676DC38D24C5}"/>
              </a:ext>
            </a:extLst>
          </p:cNvPr>
          <p:cNvSpPr>
            <a:spLocks noGrp="1"/>
          </p:cNvSpPr>
          <p:nvPr>
            <p:ph type="title"/>
          </p:nvPr>
        </p:nvSpPr>
        <p:spPr>
          <a:xfrm>
            <a:off x="838200" y="571505"/>
            <a:ext cx="7973291" cy="870271"/>
          </a:xfrm>
          <a:prstGeom prst="rect">
            <a:avLst/>
          </a:prstGeom>
          <a:noFill/>
        </p:spPr>
        <p:txBody>
          <a:bodyPr anchor="b">
            <a:noAutofit/>
          </a:bodyPr>
          <a:lstStyle>
            <a:lvl1pPr>
              <a:defRPr b="1" i="0" kern="0" baseline="0">
                <a:solidFill>
                  <a:schemeClr val="bg1"/>
                </a:solidFill>
                <a:latin typeface="Source Sans Pro" panose="020B0503030403020204" pitchFamily="34" charset="77"/>
              </a:defRPr>
            </a:lvl1pPr>
          </a:lstStyle>
          <a:p>
            <a:r>
              <a:rPr lang="en-US"/>
              <a:t>Click to edit Master title style</a:t>
            </a:r>
            <a:endParaRPr lang="en-US" dirty="0"/>
          </a:p>
        </p:txBody>
      </p:sp>
      <p:cxnSp>
        <p:nvCxnSpPr>
          <p:cNvPr id="20" name="Straight Connector 19">
            <a:extLst>
              <a:ext uri="{FF2B5EF4-FFF2-40B4-BE49-F238E27FC236}">
                <a16:creationId xmlns:a16="http://schemas.microsoft.com/office/drawing/2014/main" id="{C48076DE-3A61-F549-BC8D-062979F11F9F}"/>
              </a:ext>
            </a:extLst>
          </p:cNvPr>
          <p:cNvCxnSpPr>
            <a:cxnSpLocks/>
          </p:cNvCxnSpPr>
          <p:nvPr/>
        </p:nvCxnSpPr>
        <p:spPr>
          <a:xfrm>
            <a:off x="838200" y="1484304"/>
            <a:ext cx="10515600" cy="0"/>
          </a:xfrm>
          <a:prstGeom prst="line">
            <a:avLst/>
          </a:prstGeom>
          <a:ln>
            <a:solidFill>
              <a:schemeClr val="bg1">
                <a:lumMod val="75000"/>
              </a:schemeClr>
            </a:solidFill>
          </a:ln>
        </p:spPr>
        <p:style>
          <a:lnRef idx="2">
            <a:schemeClr val="dk1"/>
          </a:lnRef>
          <a:fillRef idx="0">
            <a:schemeClr val="dk1"/>
          </a:fillRef>
          <a:effectRef idx="1">
            <a:schemeClr val="dk1"/>
          </a:effectRef>
          <a:fontRef idx="minor">
            <a:schemeClr val="tx1"/>
          </a:fontRef>
        </p:style>
      </p:cxnSp>
      <p:sp>
        <p:nvSpPr>
          <p:cNvPr id="28" name="Text Placeholder 27">
            <a:extLst>
              <a:ext uri="{FF2B5EF4-FFF2-40B4-BE49-F238E27FC236}">
                <a16:creationId xmlns:a16="http://schemas.microsoft.com/office/drawing/2014/main" id="{A83D09D6-5A99-A74C-8BF9-7080E38EEF6D}"/>
              </a:ext>
            </a:extLst>
          </p:cNvPr>
          <p:cNvSpPr>
            <a:spLocks noGrp="1"/>
          </p:cNvSpPr>
          <p:nvPr>
            <p:ph type="body" sz="quarter" idx="10"/>
          </p:nvPr>
        </p:nvSpPr>
        <p:spPr>
          <a:xfrm>
            <a:off x="1219200" y="1828800"/>
            <a:ext cx="4610100" cy="3657600"/>
          </a:xfrm>
        </p:spPr>
        <p:txBody>
          <a:bodyPr>
            <a:noAutofit/>
          </a:bodyPr>
          <a:lstStyle>
            <a:lvl1pPr marL="0" indent="0">
              <a:lnSpc>
                <a:spcPct val="100000"/>
              </a:lnSpc>
              <a:spcBef>
                <a:spcPts val="400"/>
              </a:spcBef>
              <a:buNone/>
              <a:defRPr sz="2400">
                <a:solidFill>
                  <a:schemeClr val="bg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Click to edit Master text styles</a:t>
            </a:r>
          </a:p>
        </p:txBody>
      </p:sp>
      <p:pic>
        <p:nvPicPr>
          <p:cNvPr id="6" name="Picture 5" descr="Text&#10;&#10;Description automatically generated">
            <a:extLst>
              <a:ext uri="{FF2B5EF4-FFF2-40B4-BE49-F238E27FC236}">
                <a16:creationId xmlns:a16="http://schemas.microsoft.com/office/drawing/2014/main" id="{F4425B41-87C9-44AC-A903-999AD86C692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79581"/>
          <a:stretch/>
        </p:blipFill>
        <p:spPr>
          <a:xfrm>
            <a:off x="17792" y="5450305"/>
            <a:ext cx="1517342" cy="1333804"/>
          </a:xfrm>
          <a:prstGeom prst="rect">
            <a:avLst/>
          </a:prstGeom>
        </p:spPr>
      </p:pic>
    </p:spTree>
    <p:extLst>
      <p:ext uri="{BB962C8B-B14F-4D97-AF65-F5344CB8AC3E}">
        <p14:creationId xmlns:p14="http://schemas.microsoft.com/office/powerpoint/2010/main" val="700298365"/>
      </p:ext>
    </p:extLst>
  </p:cSld>
  <p:clrMapOvr>
    <a:masterClrMapping/>
  </p:clrMapOvr>
  <p:hf hdr="0" ftr="0"/>
  <p:extLst>
    <p:ext uri="{DCECCB84-F9BA-43D5-87BE-67443E8EF086}">
      <p15:sldGuideLst xmlns:p15="http://schemas.microsoft.com/office/powerpoint/2012/main">
        <p15:guide id="1" orient="horz" pos="2160">
          <p15:clr>
            <a:srgbClr val="FBAE40"/>
          </p15:clr>
        </p15:guide>
        <p15:guide id="2" pos="408">
          <p15:clr>
            <a:srgbClr val="FBAE40"/>
          </p15:clr>
        </p15:guide>
        <p15:guide id="3" pos="768">
          <p15:clr>
            <a:srgbClr val="FBAE40"/>
          </p15:clr>
        </p15:guide>
        <p15:guide id="4" pos="3504">
          <p15:clr>
            <a:srgbClr val="FBAE40"/>
          </p15:clr>
        </p15:guide>
        <p15:guide id="6" orient="horz" pos="3456">
          <p15:clr>
            <a:srgbClr val="FBAE40"/>
          </p15:clr>
        </p15:guide>
        <p15:guide id="7" orient="horz" pos="1152">
          <p15:clr>
            <a:srgbClr val="FBAE40"/>
          </p15:clr>
        </p15:guide>
        <p15:guide id="8" pos="3840">
          <p15:clr>
            <a:srgbClr val="FBAE40"/>
          </p15:clr>
        </p15:guide>
        <p15:guide id="9" pos="4176">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1_Section Header">
    <p:bg>
      <p:bgRef idx="1001">
        <a:schemeClr val="bg1"/>
      </p:bgRef>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56C97FE-F032-B847-BDE5-E74BCB78C009}"/>
              </a:ext>
            </a:extLst>
          </p:cNvPr>
          <p:cNvSpPr>
            <a:spLocks noGrp="1"/>
          </p:cNvSpPr>
          <p:nvPr>
            <p:ph type="title"/>
          </p:nvPr>
        </p:nvSpPr>
        <p:spPr>
          <a:xfrm>
            <a:off x="1331089" y="714886"/>
            <a:ext cx="5967713" cy="3988887"/>
          </a:xfrm>
          <a:prstGeom prst="rect">
            <a:avLst/>
          </a:prstGeom>
          <a:noFill/>
        </p:spPr>
        <p:txBody>
          <a:bodyPr anchor="b">
            <a:noAutofit/>
          </a:bodyPr>
          <a:lstStyle>
            <a:lvl1pPr>
              <a:defRPr sz="7200" b="1" i="0">
                <a:solidFill>
                  <a:srgbClr val="000000"/>
                </a:solidFill>
                <a:latin typeface="Source Sans Pro" panose="020B0503030403020204" pitchFamily="34" charset="77"/>
              </a:defRPr>
            </a:lvl1pPr>
          </a:lstStyle>
          <a:p>
            <a:r>
              <a:rPr lang="en-US" dirty="0"/>
              <a:t>Click to edit Master title style</a:t>
            </a:r>
          </a:p>
        </p:txBody>
      </p:sp>
      <p:cxnSp>
        <p:nvCxnSpPr>
          <p:cNvPr id="11" name="Straight Connector 10">
            <a:extLst>
              <a:ext uri="{FF2B5EF4-FFF2-40B4-BE49-F238E27FC236}">
                <a16:creationId xmlns:a16="http://schemas.microsoft.com/office/drawing/2014/main" id="{DDCB7C41-036F-3C46-985A-A2DA08A2D9DF}"/>
              </a:ext>
            </a:extLst>
          </p:cNvPr>
          <p:cNvCxnSpPr>
            <a:cxnSpLocks/>
          </p:cNvCxnSpPr>
          <p:nvPr/>
        </p:nvCxnSpPr>
        <p:spPr>
          <a:xfrm flipV="1">
            <a:off x="0" y="4671793"/>
            <a:ext cx="7141580" cy="31980"/>
          </a:xfrm>
          <a:prstGeom prst="line">
            <a:avLst/>
          </a:prstGeom>
          <a:ln w="22225">
            <a:solidFill>
              <a:srgbClr val="1B4388"/>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781458021"/>
      </p:ext>
    </p:extLst>
  </p:cSld>
  <p:clrMapOvr>
    <a:overrideClrMapping bg1="lt1" tx1="dk1" bg2="lt2" tx2="dk2" accent1="accent1" accent2="accent2" accent3="accent3" accent4="accent4" accent5="accent5" accent6="accent6" hlink="hlink" folHlink="folHlink"/>
  </p:clrMapOvr>
  <p:hf hdr="0" ftr="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EFT Section Header + Pic">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F95F29C-14A0-5C4F-877C-1B28B706B781}"/>
              </a:ext>
              <a:ext uri="{C183D7F6-B498-43B3-948B-1728B52AA6E4}">
                <adec:decorative xmlns:adec="http://schemas.microsoft.com/office/drawing/2017/decorative" val="1"/>
              </a:ext>
            </a:extLst>
          </p:cNvPr>
          <p:cNvSpPr/>
          <p:nvPr/>
        </p:nvSpPr>
        <p:spPr>
          <a:xfrm>
            <a:off x="0" y="0"/>
            <a:ext cx="4262718" cy="6858000"/>
          </a:xfrm>
          <a:prstGeom prst="rect">
            <a:avLst/>
          </a:prstGeom>
          <a:solidFill>
            <a:srgbClr val="C338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67A2BA2-B7FF-5149-B98F-44E9F3D7BA2B}"/>
              </a:ext>
            </a:extLst>
          </p:cNvPr>
          <p:cNvSpPr/>
          <p:nvPr/>
        </p:nvSpPr>
        <p:spPr>
          <a:xfrm>
            <a:off x="657676" y="3604628"/>
            <a:ext cx="1343891" cy="13854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1035FF9D-8F55-774F-A2D7-885F4FB16D39}"/>
              </a:ext>
            </a:extLst>
          </p:cNvPr>
          <p:cNvSpPr>
            <a:spLocks noGrp="1"/>
          </p:cNvSpPr>
          <p:nvPr>
            <p:ph type="title"/>
          </p:nvPr>
        </p:nvSpPr>
        <p:spPr>
          <a:xfrm>
            <a:off x="553501" y="954741"/>
            <a:ext cx="3328911" cy="2474259"/>
          </a:xfrm>
          <a:prstGeom prst="rect">
            <a:avLst/>
          </a:prstGeom>
          <a:noFill/>
        </p:spPr>
        <p:txBody>
          <a:bodyPr anchor="b">
            <a:noAutofit/>
          </a:bodyPr>
          <a:lstStyle>
            <a:lvl1pPr>
              <a:defRPr b="1" i="0" kern="0" baseline="0">
                <a:solidFill>
                  <a:schemeClr val="bg1"/>
                </a:solidFill>
                <a:latin typeface="Source Sans Pro" panose="020B0503030403020204" pitchFamily="34" charset="77"/>
              </a:defRPr>
            </a:lvl1pPr>
          </a:lstStyle>
          <a:p>
            <a:r>
              <a:rPr lang="en-US"/>
              <a:t>Click to edit Master title style</a:t>
            </a:r>
            <a:endParaRPr lang="en-US" dirty="0"/>
          </a:p>
        </p:txBody>
      </p:sp>
    </p:spTree>
    <p:extLst>
      <p:ext uri="{BB962C8B-B14F-4D97-AF65-F5344CB8AC3E}">
        <p14:creationId xmlns:p14="http://schemas.microsoft.com/office/powerpoint/2010/main" val="1806083533"/>
      </p:ext>
    </p:extLst>
  </p:cSld>
  <p:clrMapOvr>
    <a:masterClrMapping/>
  </p:clrMapOvr>
  <p:hf hdr="0" ftr="0"/>
  <p:extLst>
    <p:ext uri="{DCECCB84-F9BA-43D5-87BE-67443E8EF086}">
      <p15:sldGuideLst xmlns:p15="http://schemas.microsoft.com/office/powerpoint/2012/main">
        <p15:guide id="1" orient="horz" pos="2160">
          <p15:clr>
            <a:srgbClr val="FBAE40"/>
          </p15:clr>
        </p15:guide>
        <p15:guide id="2" pos="40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LEFT Section Header + Pic">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F95F29C-14A0-5C4F-877C-1B28B706B781}"/>
              </a:ext>
              <a:ext uri="{C183D7F6-B498-43B3-948B-1728B52AA6E4}">
                <adec:decorative xmlns:adec="http://schemas.microsoft.com/office/drawing/2017/decorative" val="1"/>
              </a:ext>
            </a:extLst>
          </p:cNvPr>
          <p:cNvSpPr/>
          <p:nvPr/>
        </p:nvSpPr>
        <p:spPr>
          <a:xfrm>
            <a:off x="0" y="0"/>
            <a:ext cx="4262718" cy="6858000"/>
          </a:xfrm>
          <a:prstGeom prst="rect">
            <a:avLst/>
          </a:prstGeom>
          <a:solidFill>
            <a:srgbClr val="1B43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67A2BA2-B7FF-5149-B98F-44E9F3D7BA2B}"/>
              </a:ext>
            </a:extLst>
          </p:cNvPr>
          <p:cNvSpPr/>
          <p:nvPr/>
        </p:nvSpPr>
        <p:spPr>
          <a:xfrm>
            <a:off x="657676" y="3604628"/>
            <a:ext cx="1343891" cy="13854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1035FF9D-8F55-774F-A2D7-885F4FB16D39}"/>
              </a:ext>
            </a:extLst>
          </p:cNvPr>
          <p:cNvSpPr>
            <a:spLocks noGrp="1"/>
          </p:cNvSpPr>
          <p:nvPr>
            <p:ph type="title"/>
          </p:nvPr>
        </p:nvSpPr>
        <p:spPr>
          <a:xfrm>
            <a:off x="553501" y="954741"/>
            <a:ext cx="3328911" cy="2474259"/>
          </a:xfrm>
          <a:prstGeom prst="rect">
            <a:avLst/>
          </a:prstGeom>
          <a:noFill/>
        </p:spPr>
        <p:txBody>
          <a:bodyPr anchor="b">
            <a:noAutofit/>
          </a:bodyPr>
          <a:lstStyle>
            <a:lvl1pPr>
              <a:defRPr b="1" i="0" kern="0" baseline="0">
                <a:solidFill>
                  <a:schemeClr val="bg1"/>
                </a:solidFill>
                <a:latin typeface="Source Sans Pro" panose="020B0503030403020204" pitchFamily="34" charset="77"/>
              </a:defRPr>
            </a:lvl1pPr>
          </a:lstStyle>
          <a:p>
            <a:r>
              <a:rPr lang="en-US"/>
              <a:t>Click to edit Master title style</a:t>
            </a:r>
            <a:endParaRPr lang="en-US" dirty="0"/>
          </a:p>
        </p:txBody>
      </p:sp>
    </p:spTree>
    <p:extLst>
      <p:ext uri="{BB962C8B-B14F-4D97-AF65-F5344CB8AC3E}">
        <p14:creationId xmlns:p14="http://schemas.microsoft.com/office/powerpoint/2010/main" val="1003588752"/>
      </p:ext>
    </p:extLst>
  </p:cSld>
  <p:clrMapOvr>
    <a:masterClrMapping/>
  </p:clrMapOvr>
  <p:hf hdr="0" ftr="0"/>
  <p:extLst>
    <p:ext uri="{DCECCB84-F9BA-43D5-87BE-67443E8EF086}">
      <p15:sldGuideLst xmlns:p15="http://schemas.microsoft.com/office/powerpoint/2012/main">
        <p15:guide id="1" orient="horz" pos="2160">
          <p15:clr>
            <a:srgbClr val="FBAE40"/>
          </p15:clr>
        </p15:guide>
        <p15:guide id="2" pos="40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ection Header">
    <p:bg>
      <p:bgRef idx="1001">
        <a:schemeClr val="bg1"/>
      </p:bgRef>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56C97FE-F032-B847-BDE5-E74BCB78C009}"/>
              </a:ext>
            </a:extLst>
          </p:cNvPr>
          <p:cNvSpPr>
            <a:spLocks noGrp="1"/>
          </p:cNvSpPr>
          <p:nvPr>
            <p:ph type="title"/>
          </p:nvPr>
        </p:nvSpPr>
        <p:spPr>
          <a:xfrm>
            <a:off x="1331089" y="714886"/>
            <a:ext cx="5967713" cy="3988887"/>
          </a:xfrm>
          <a:prstGeom prst="rect">
            <a:avLst/>
          </a:prstGeom>
          <a:noFill/>
        </p:spPr>
        <p:txBody>
          <a:bodyPr anchor="b">
            <a:noAutofit/>
          </a:bodyPr>
          <a:lstStyle>
            <a:lvl1pPr>
              <a:defRPr sz="7200" b="1" i="0">
                <a:solidFill>
                  <a:srgbClr val="000000"/>
                </a:solidFill>
                <a:latin typeface="Source Sans Pro" panose="020B0503030403020204" pitchFamily="34" charset="77"/>
              </a:defRPr>
            </a:lvl1pPr>
          </a:lstStyle>
          <a:p>
            <a:r>
              <a:rPr lang="en-US" dirty="0"/>
              <a:t>Click to edit Master title style</a:t>
            </a:r>
          </a:p>
        </p:txBody>
      </p:sp>
      <p:cxnSp>
        <p:nvCxnSpPr>
          <p:cNvPr id="11" name="Straight Connector 10">
            <a:extLst>
              <a:ext uri="{FF2B5EF4-FFF2-40B4-BE49-F238E27FC236}">
                <a16:creationId xmlns:a16="http://schemas.microsoft.com/office/drawing/2014/main" id="{DDCB7C41-036F-3C46-985A-A2DA08A2D9DF}"/>
              </a:ext>
            </a:extLst>
          </p:cNvPr>
          <p:cNvCxnSpPr>
            <a:cxnSpLocks/>
          </p:cNvCxnSpPr>
          <p:nvPr/>
        </p:nvCxnSpPr>
        <p:spPr>
          <a:xfrm flipV="1">
            <a:off x="0" y="4671793"/>
            <a:ext cx="7141580" cy="31980"/>
          </a:xfrm>
          <a:prstGeom prst="line">
            <a:avLst/>
          </a:prstGeom>
          <a:ln w="22225">
            <a:solidFill>
              <a:srgbClr val="C3380D"/>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605475580"/>
      </p:ext>
    </p:extLst>
  </p:cSld>
  <p:clrMapOvr>
    <a:overrideClrMapping bg1="lt1" tx1="dk1" bg2="lt2" tx2="dk2" accent1="accent1" accent2="accent2" accent3="accent3" accent4="accent4" accent5="accent5" accent6="accent6" hlink="hlink" folHlink="folHlink"/>
  </p:clrMapOvr>
  <p:hf hdr="0" ftr="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Section Header">
    <p:bg>
      <p:bgRef idx="1001">
        <a:schemeClr val="bg1"/>
      </p:bgRef>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56C97FE-F032-B847-BDE5-E74BCB78C009}"/>
              </a:ext>
            </a:extLst>
          </p:cNvPr>
          <p:cNvSpPr>
            <a:spLocks noGrp="1"/>
          </p:cNvSpPr>
          <p:nvPr>
            <p:ph type="title"/>
          </p:nvPr>
        </p:nvSpPr>
        <p:spPr>
          <a:xfrm>
            <a:off x="1331089" y="714886"/>
            <a:ext cx="5967713" cy="3988887"/>
          </a:xfrm>
          <a:prstGeom prst="rect">
            <a:avLst/>
          </a:prstGeom>
          <a:noFill/>
        </p:spPr>
        <p:txBody>
          <a:bodyPr anchor="b">
            <a:noAutofit/>
          </a:bodyPr>
          <a:lstStyle>
            <a:lvl1pPr>
              <a:defRPr sz="7200" b="1" i="0">
                <a:solidFill>
                  <a:srgbClr val="000000"/>
                </a:solidFill>
                <a:latin typeface="Source Sans Pro" panose="020B0503030403020204" pitchFamily="34" charset="77"/>
              </a:defRPr>
            </a:lvl1pPr>
          </a:lstStyle>
          <a:p>
            <a:r>
              <a:rPr lang="en-US" dirty="0"/>
              <a:t>Click to edit Master title style</a:t>
            </a:r>
          </a:p>
        </p:txBody>
      </p:sp>
      <p:cxnSp>
        <p:nvCxnSpPr>
          <p:cNvPr id="11" name="Straight Connector 10">
            <a:extLst>
              <a:ext uri="{FF2B5EF4-FFF2-40B4-BE49-F238E27FC236}">
                <a16:creationId xmlns:a16="http://schemas.microsoft.com/office/drawing/2014/main" id="{DDCB7C41-036F-3C46-985A-A2DA08A2D9DF}"/>
              </a:ext>
            </a:extLst>
          </p:cNvPr>
          <p:cNvCxnSpPr>
            <a:cxnSpLocks/>
          </p:cNvCxnSpPr>
          <p:nvPr/>
        </p:nvCxnSpPr>
        <p:spPr>
          <a:xfrm flipV="1">
            <a:off x="0" y="4671793"/>
            <a:ext cx="7141580" cy="31980"/>
          </a:xfrm>
          <a:prstGeom prst="line">
            <a:avLst/>
          </a:prstGeom>
          <a:ln w="22225">
            <a:solidFill>
              <a:srgbClr val="1B4388"/>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010434380"/>
      </p:ext>
    </p:extLst>
  </p:cSld>
  <p:clrMapOvr>
    <a:overrideClrMapping bg1="lt1" tx1="dk1" bg2="lt2" tx2="dk2" accent1="accent1" accent2="accent2" accent3="accent3" accent4="accent4" accent5="accent5" accent6="accent6" hlink="hlink" folHlink="folHlink"/>
  </p:clrMapOvr>
  <p:hf hdr="0" ftr="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92B8C-9471-4EC5-9490-5194644FBE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5572CA-ACF8-4FDE-866C-BC433E37D0B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912219-5AC6-4D5D-A019-EDFE3B7CC269}"/>
              </a:ext>
            </a:extLst>
          </p:cNvPr>
          <p:cNvSpPr>
            <a:spLocks noGrp="1"/>
          </p:cNvSpPr>
          <p:nvPr>
            <p:ph type="dt" sz="half" idx="10"/>
          </p:nvPr>
        </p:nvSpPr>
        <p:spPr/>
        <p:txBody>
          <a:bodyPr/>
          <a:lstStyle/>
          <a:p>
            <a:fld id="{991FBFCA-D731-4DF7-96A2-559836638D72}" type="datetimeFigureOut">
              <a:rPr lang="en-US" smtClean="0"/>
              <a:t>2/11/2021</a:t>
            </a:fld>
            <a:endParaRPr lang="en-US"/>
          </a:p>
        </p:txBody>
      </p:sp>
      <p:sp>
        <p:nvSpPr>
          <p:cNvPr id="5" name="Footer Placeholder 4">
            <a:extLst>
              <a:ext uri="{FF2B5EF4-FFF2-40B4-BE49-F238E27FC236}">
                <a16:creationId xmlns:a16="http://schemas.microsoft.com/office/drawing/2014/main" id="{9B8D2F8B-EC8C-4670-9FB4-5DDFD6F7C3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8A9512-01F2-40E0-B70D-DEF9D711EB12}"/>
              </a:ext>
            </a:extLst>
          </p:cNvPr>
          <p:cNvSpPr>
            <a:spLocks noGrp="1"/>
          </p:cNvSpPr>
          <p:nvPr>
            <p:ph type="sldNum" sz="quarter" idx="12"/>
          </p:nvPr>
        </p:nvSpPr>
        <p:spPr/>
        <p:txBody>
          <a:bodyPr/>
          <a:lstStyle/>
          <a:p>
            <a:fld id="{DEB3E407-6DFD-4E87-9E18-57F11B0EEBCD}" type="slidenum">
              <a:rPr lang="en-US" smtClean="0"/>
              <a:t>‹#›</a:t>
            </a:fld>
            <a:endParaRPr lang="en-US"/>
          </a:p>
        </p:txBody>
      </p:sp>
    </p:spTree>
    <p:extLst>
      <p:ext uri="{BB962C8B-B14F-4D97-AF65-F5344CB8AC3E}">
        <p14:creationId xmlns:p14="http://schemas.microsoft.com/office/powerpoint/2010/main" val="42328649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Media Only">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C84056BA-2837-8F44-8004-739C36682A52}"/>
              </a:ext>
            </a:extLst>
          </p:cNvPr>
          <p:cNvSpPr>
            <a:spLocks noGrp="1" noChangeAspect="1"/>
          </p:cNvSpPr>
          <p:nvPr>
            <p:ph sz="quarter" idx="11"/>
          </p:nvPr>
        </p:nvSpPr>
        <p:spPr>
          <a:xfrm>
            <a:off x="0" y="3858"/>
            <a:ext cx="12166100" cy="6854142"/>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to edit Master text styles</a:t>
            </a:r>
          </a:p>
        </p:txBody>
      </p:sp>
    </p:spTree>
    <p:extLst>
      <p:ext uri="{BB962C8B-B14F-4D97-AF65-F5344CB8AC3E}">
        <p14:creationId xmlns:p14="http://schemas.microsoft.com/office/powerpoint/2010/main" val="4088230367"/>
      </p:ext>
    </p:extLst>
  </p:cSld>
  <p:clrMapOvr>
    <a:masterClrMapping/>
  </p:clrMapOvr>
  <p:hf hdr="0" ftr="0"/>
  <p:extLst>
    <p:ext uri="{DCECCB84-F9BA-43D5-87BE-67443E8EF086}">
      <p15:sldGuideLst xmlns:p15="http://schemas.microsoft.com/office/powerpoint/2012/main">
        <p15:guide id="1" orient="horz" pos="2160">
          <p15:clr>
            <a:srgbClr val="FBAE40"/>
          </p15:clr>
        </p15:guide>
        <p15:guide id="2" pos="768">
          <p15:clr>
            <a:srgbClr val="FBAE40"/>
          </p15:clr>
        </p15:guide>
        <p15:guide id="3" orient="horz" pos="1152">
          <p15:clr>
            <a:srgbClr val="FBAE40"/>
          </p15:clr>
        </p15:guide>
        <p15:guide id="4" orient="horz" pos="3456">
          <p15:clr>
            <a:srgbClr val="FBAE40"/>
          </p15:clr>
        </p15:guide>
        <p15:guide id="5" pos="6912">
          <p15:clr>
            <a:srgbClr val="FBAE40"/>
          </p15:clr>
        </p15:guide>
        <p15:guide id="6" pos="3840">
          <p15:clr>
            <a:srgbClr val="FBAE40"/>
          </p15:clr>
        </p15:guide>
        <p15:guide id="7" pos="3120">
          <p15:clr>
            <a:srgbClr val="FBAE40"/>
          </p15:clr>
        </p15:guide>
        <p15:guide id="8" pos="3504">
          <p15:clr>
            <a:srgbClr val="FBAE40"/>
          </p15:clr>
        </p15:guide>
        <p15:guide id="9" orient="horz" pos="3264">
          <p15:clr>
            <a:srgbClr val="FBAE40"/>
          </p15:clr>
        </p15:guide>
        <p15:guide id="10" orient="horz" pos="1344">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4" name="Picture 3" descr="Chart, histogram&#10;&#10;Description automatically generated">
            <a:extLst>
              <a:ext uri="{FF2B5EF4-FFF2-40B4-BE49-F238E27FC236}">
                <a16:creationId xmlns:a16="http://schemas.microsoft.com/office/drawing/2014/main" id="{E58843AA-AE33-4A9C-8111-2188E6A182F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652" y="5487565"/>
            <a:ext cx="1662548" cy="1259284"/>
          </a:xfrm>
          <a:prstGeom prst="rect">
            <a:avLst/>
          </a:prstGeom>
          <a:effectLst>
            <a:outerShdw blurRad="50800" dist="38100" dir="2700000" algn="tl" rotWithShape="0">
              <a:schemeClr val="bg2">
                <a:alpha val="40000"/>
              </a:schemeClr>
            </a:outerShdw>
          </a:effectLst>
        </p:spPr>
      </p:pic>
    </p:spTree>
    <p:extLst>
      <p:ext uri="{BB962C8B-B14F-4D97-AF65-F5344CB8AC3E}">
        <p14:creationId xmlns:p14="http://schemas.microsoft.com/office/powerpoint/2010/main" val="2275850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BD9F6-52E7-4271-A976-13EE290B2CD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9A33CF8-9D3B-4A24-95B6-CDCAA3B0CD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88F3226-D662-4036-8EE4-1AF4C912687F}"/>
              </a:ext>
            </a:extLst>
          </p:cNvPr>
          <p:cNvSpPr>
            <a:spLocks noGrp="1"/>
          </p:cNvSpPr>
          <p:nvPr>
            <p:ph type="dt" sz="half" idx="10"/>
          </p:nvPr>
        </p:nvSpPr>
        <p:spPr/>
        <p:txBody>
          <a:bodyPr/>
          <a:lstStyle/>
          <a:p>
            <a:fld id="{991FBFCA-D731-4DF7-96A2-559836638D72}" type="datetimeFigureOut">
              <a:rPr lang="en-US" smtClean="0"/>
              <a:t>2/11/2021</a:t>
            </a:fld>
            <a:endParaRPr lang="en-US"/>
          </a:p>
        </p:txBody>
      </p:sp>
      <p:sp>
        <p:nvSpPr>
          <p:cNvPr id="5" name="Footer Placeholder 4">
            <a:extLst>
              <a:ext uri="{FF2B5EF4-FFF2-40B4-BE49-F238E27FC236}">
                <a16:creationId xmlns:a16="http://schemas.microsoft.com/office/drawing/2014/main" id="{C3AB7F68-3128-4017-B47F-DE66C6F282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8D8E94-5DCA-4D75-BF74-A0B0560669BE}"/>
              </a:ext>
            </a:extLst>
          </p:cNvPr>
          <p:cNvSpPr>
            <a:spLocks noGrp="1"/>
          </p:cNvSpPr>
          <p:nvPr>
            <p:ph type="sldNum" sz="quarter" idx="12"/>
          </p:nvPr>
        </p:nvSpPr>
        <p:spPr/>
        <p:txBody>
          <a:bodyPr/>
          <a:lstStyle/>
          <a:p>
            <a:fld id="{DEB3E407-6DFD-4E87-9E18-57F11B0EEBCD}" type="slidenum">
              <a:rPr lang="en-US" smtClean="0"/>
              <a:t>‹#›</a:t>
            </a:fld>
            <a:endParaRPr lang="en-US"/>
          </a:p>
        </p:txBody>
      </p:sp>
    </p:spTree>
    <p:extLst>
      <p:ext uri="{BB962C8B-B14F-4D97-AF65-F5344CB8AC3E}">
        <p14:creationId xmlns:p14="http://schemas.microsoft.com/office/powerpoint/2010/main" val="15671677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6E3A9-8865-4693-B8A7-FA981F48926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DDE1FD4-91D7-4A6A-882D-3D66DE768D7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EC4FE13-1A9B-4D86-AE24-8716D408E57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DB452F5-D8FB-4EA6-BD1C-971A57F65400}"/>
              </a:ext>
            </a:extLst>
          </p:cNvPr>
          <p:cNvSpPr>
            <a:spLocks noGrp="1"/>
          </p:cNvSpPr>
          <p:nvPr>
            <p:ph type="dt" sz="half" idx="10"/>
          </p:nvPr>
        </p:nvSpPr>
        <p:spPr/>
        <p:txBody>
          <a:bodyPr/>
          <a:lstStyle/>
          <a:p>
            <a:fld id="{991FBFCA-D731-4DF7-96A2-559836638D72}" type="datetimeFigureOut">
              <a:rPr lang="en-US" smtClean="0"/>
              <a:t>2/11/2021</a:t>
            </a:fld>
            <a:endParaRPr lang="en-US"/>
          </a:p>
        </p:txBody>
      </p:sp>
      <p:sp>
        <p:nvSpPr>
          <p:cNvPr id="6" name="Footer Placeholder 5">
            <a:extLst>
              <a:ext uri="{FF2B5EF4-FFF2-40B4-BE49-F238E27FC236}">
                <a16:creationId xmlns:a16="http://schemas.microsoft.com/office/drawing/2014/main" id="{1BF01D0B-4625-4B99-A3B8-60FA1CF358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25E43D-9F23-4DD7-8580-6720443BC266}"/>
              </a:ext>
            </a:extLst>
          </p:cNvPr>
          <p:cNvSpPr>
            <a:spLocks noGrp="1"/>
          </p:cNvSpPr>
          <p:nvPr>
            <p:ph type="sldNum" sz="quarter" idx="12"/>
          </p:nvPr>
        </p:nvSpPr>
        <p:spPr/>
        <p:txBody>
          <a:bodyPr/>
          <a:lstStyle/>
          <a:p>
            <a:fld id="{DEB3E407-6DFD-4E87-9E18-57F11B0EEBCD}" type="slidenum">
              <a:rPr lang="en-US" smtClean="0"/>
              <a:t>‹#›</a:t>
            </a:fld>
            <a:endParaRPr lang="en-US"/>
          </a:p>
        </p:txBody>
      </p:sp>
    </p:spTree>
    <p:extLst>
      <p:ext uri="{BB962C8B-B14F-4D97-AF65-F5344CB8AC3E}">
        <p14:creationId xmlns:p14="http://schemas.microsoft.com/office/powerpoint/2010/main" val="4205390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B9D73-A5D5-4F91-9008-BCAA92BBCE9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5FFF6B7-9BEC-4AC3-B587-1ADD8683DC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8731E52-688A-4E48-B1DF-093010777EE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9B621AB-3C9C-4C2D-A97B-A0FF875210C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819CCC-7CB8-4E8C-AE6D-6EF1148BD95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EC7A001-21B0-47B6-8744-2F7EB90EC587}"/>
              </a:ext>
            </a:extLst>
          </p:cNvPr>
          <p:cNvSpPr>
            <a:spLocks noGrp="1"/>
          </p:cNvSpPr>
          <p:nvPr>
            <p:ph type="dt" sz="half" idx="10"/>
          </p:nvPr>
        </p:nvSpPr>
        <p:spPr/>
        <p:txBody>
          <a:bodyPr/>
          <a:lstStyle/>
          <a:p>
            <a:fld id="{991FBFCA-D731-4DF7-96A2-559836638D72}" type="datetimeFigureOut">
              <a:rPr lang="en-US" smtClean="0"/>
              <a:t>2/11/2021</a:t>
            </a:fld>
            <a:endParaRPr lang="en-US"/>
          </a:p>
        </p:txBody>
      </p:sp>
      <p:sp>
        <p:nvSpPr>
          <p:cNvPr id="8" name="Footer Placeholder 7">
            <a:extLst>
              <a:ext uri="{FF2B5EF4-FFF2-40B4-BE49-F238E27FC236}">
                <a16:creationId xmlns:a16="http://schemas.microsoft.com/office/drawing/2014/main" id="{D9D454F4-DDD5-446F-B685-585C03AFDF3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E0E6949-A16F-4674-9510-3B7B37719D18}"/>
              </a:ext>
            </a:extLst>
          </p:cNvPr>
          <p:cNvSpPr>
            <a:spLocks noGrp="1"/>
          </p:cNvSpPr>
          <p:nvPr>
            <p:ph type="sldNum" sz="quarter" idx="12"/>
          </p:nvPr>
        </p:nvSpPr>
        <p:spPr/>
        <p:txBody>
          <a:bodyPr/>
          <a:lstStyle/>
          <a:p>
            <a:fld id="{DEB3E407-6DFD-4E87-9E18-57F11B0EEBCD}" type="slidenum">
              <a:rPr lang="en-US" smtClean="0"/>
              <a:t>‹#›</a:t>
            </a:fld>
            <a:endParaRPr lang="en-US"/>
          </a:p>
        </p:txBody>
      </p:sp>
    </p:spTree>
    <p:extLst>
      <p:ext uri="{BB962C8B-B14F-4D97-AF65-F5344CB8AC3E}">
        <p14:creationId xmlns:p14="http://schemas.microsoft.com/office/powerpoint/2010/main" val="3938864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D3337-3E07-44FE-BE5A-D4F6709F90D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10E444B-FB8C-4CA6-A964-B45ED4A17335}"/>
              </a:ext>
            </a:extLst>
          </p:cNvPr>
          <p:cNvSpPr>
            <a:spLocks noGrp="1"/>
          </p:cNvSpPr>
          <p:nvPr>
            <p:ph type="dt" sz="half" idx="10"/>
          </p:nvPr>
        </p:nvSpPr>
        <p:spPr/>
        <p:txBody>
          <a:bodyPr/>
          <a:lstStyle/>
          <a:p>
            <a:fld id="{991FBFCA-D731-4DF7-96A2-559836638D72}" type="datetimeFigureOut">
              <a:rPr lang="en-US" smtClean="0"/>
              <a:t>2/11/2021</a:t>
            </a:fld>
            <a:endParaRPr lang="en-US"/>
          </a:p>
        </p:txBody>
      </p:sp>
      <p:sp>
        <p:nvSpPr>
          <p:cNvPr id="4" name="Footer Placeholder 3">
            <a:extLst>
              <a:ext uri="{FF2B5EF4-FFF2-40B4-BE49-F238E27FC236}">
                <a16:creationId xmlns:a16="http://schemas.microsoft.com/office/drawing/2014/main" id="{E4D936A6-E611-4461-ADBB-E6419761B00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FC60FBE-7B87-4610-B9FD-51BB66EEDE7D}"/>
              </a:ext>
            </a:extLst>
          </p:cNvPr>
          <p:cNvSpPr>
            <a:spLocks noGrp="1"/>
          </p:cNvSpPr>
          <p:nvPr>
            <p:ph type="sldNum" sz="quarter" idx="12"/>
          </p:nvPr>
        </p:nvSpPr>
        <p:spPr/>
        <p:txBody>
          <a:bodyPr/>
          <a:lstStyle/>
          <a:p>
            <a:fld id="{DEB3E407-6DFD-4E87-9E18-57F11B0EEBCD}" type="slidenum">
              <a:rPr lang="en-US" smtClean="0"/>
              <a:t>‹#›</a:t>
            </a:fld>
            <a:endParaRPr lang="en-US"/>
          </a:p>
        </p:txBody>
      </p:sp>
    </p:spTree>
    <p:extLst>
      <p:ext uri="{BB962C8B-B14F-4D97-AF65-F5344CB8AC3E}">
        <p14:creationId xmlns:p14="http://schemas.microsoft.com/office/powerpoint/2010/main" val="1326215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0AEE3E-148F-4118-ACE1-64D63F107905}"/>
              </a:ext>
            </a:extLst>
          </p:cNvPr>
          <p:cNvSpPr>
            <a:spLocks noGrp="1"/>
          </p:cNvSpPr>
          <p:nvPr>
            <p:ph type="dt" sz="half" idx="10"/>
          </p:nvPr>
        </p:nvSpPr>
        <p:spPr/>
        <p:txBody>
          <a:bodyPr/>
          <a:lstStyle/>
          <a:p>
            <a:fld id="{991FBFCA-D731-4DF7-96A2-559836638D72}" type="datetimeFigureOut">
              <a:rPr lang="en-US" smtClean="0"/>
              <a:t>2/11/2021</a:t>
            </a:fld>
            <a:endParaRPr lang="en-US"/>
          </a:p>
        </p:txBody>
      </p:sp>
      <p:sp>
        <p:nvSpPr>
          <p:cNvPr id="3" name="Footer Placeholder 2">
            <a:extLst>
              <a:ext uri="{FF2B5EF4-FFF2-40B4-BE49-F238E27FC236}">
                <a16:creationId xmlns:a16="http://schemas.microsoft.com/office/drawing/2014/main" id="{3E01487F-6BAF-4D14-A7AD-82FD078F361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75DBE69-64B0-4745-82EE-4EC4D6E5EB0C}"/>
              </a:ext>
            </a:extLst>
          </p:cNvPr>
          <p:cNvSpPr>
            <a:spLocks noGrp="1"/>
          </p:cNvSpPr>
          <p:nvPr>
            <p:ph type="sldNum" sz="quarter" idx="12"/>
          </p:nvPr>
        </p:nvSpPr>
        <p:spPr/>
        <p:txBody>
          <a:bodyPr/>
          <a:lstStyle/>
          <a:p>
            <a:fld id="{DEB3E407-6DFD-4E87-9E18-57F11B0EEBCD}" type="slidenum">
              <a:rPr lang="en-US" smtClean="0"/>
              <a:t>‹#›</a:t>
            </a:fld>
            <a:endParaRPr lang="en-US"/>
          </a:p>
        </p:txBody>
      </p:sp>
    </p:spTree>
    <p:extLst>
      <p:ext uri="{BB962C8B-B14F-4D97-AF65-F5344CB8AC3E}">
        <p14:creationId xmlns:p14="http://schemas.microsoft.com/office/powerpoint/2010/main" val="3770591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94856-6D70-47C9-8513-8324A90E7B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F1381D3-5527-411C-A498-AEE06FA5A8B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07A9D97-A0F5-42FE-97E7-031687A197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468174-95F3-453D-83AF-7E1DFDF49CA6}"/>
              </a:ext>
            </a:extLst>
          </p:cNvPr>
          <p:cNvSpPr>
            <a:spLocks noGrp="1"/>
          </p:cNvSpPr>
          <p:nvPr>
            <p:ph type="dt" sz="half" idx="10"/>
          </p:nvPr>
        </p:nvSpPr>
        <p:spPr/>
        <p:txBody>
          <a:bodyPr/>
          <a:lstStyle/>
          <a:p>
            <a:fld id="{991FBFCA-D731-4DF7-96A2-559836638D72}" type="datetimeFigureOut">
              <a:rPr lang="en-US" smtClean="0"/>
              <a:t>2/11/2021</a:t>
            </a:fld>
            <a:endParaRPr lang="en-US"/>
          </a:p>
        </p:txBody>
      </p:sp>
      <p:sp>
        <p:nvSpPr>
          <p:cNvPr id="6" name="Footer Placeholder 5">
            <a:extLst>
              <a:ext uri="{FF2B5EF4-FFF2-40B4-BE49-F238E27FC236}">
                <a16:creationId xmlns:a16="http://schemas.microsoft.com/office/drawing/2014/main" id="{D1AF1160-7BCE-4322-8F52-EE5551DABD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5D3E4D-3ACA-4EDB-9EA4-9D166D1AEE2A}"/>
              </a:ext>
            </a:extLst>
          </p:cNvPr>
          <p:cNvSpPr>
            <a:spLocks noGrp="1"/>
          </p:cNvSpPr>
          <p:nvPr>
            <p:ph type="sldNum" sz="quarter" idx="12"/>
          </p:nvPr>
        </p:nvSpPr>
        <p:spPr/>
        <p:txBody>
          <a:bodyPr/>
          <a:lstStyle/>
          <a:p>
            <a:fld id="{DEB3E407-6DFD-4E87-9E18-57F11B0EEBCD}" type="slidenum">
              <a:rPr lang="en-US" smtClean="0"/>
              <a:t>‹#›</a:t>
            </a:fld>
            <a:endParaRPr lang="en-US"/>
          </a:p>
        </p:txBody>
      </p:sp>
    </p:spTree>
    <p:extLst>
      <p:ext uri="{BB962C8B-B14F-4D97-AF65-F5344CB8AC3E}">
        <p14:creationId xmlns:p14="http://schemas.microsoft.com/office/powerpoint/2010/main" val="36176312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47654-9CCD-4B87-89F9-A3877F9C00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FDF03E4-6E26-41FC-87CA-ABE9C135865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F4A36DD-7EFA-49C1-988B-31DBB67199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6750FD-B563-446E-9F73-16248E13582E}"/>
              </a:ext>
            </a:extLst>
          </p:cNvPr>
          <p:cNvSpPr>
            <a:spLocks noGrp="1"/>
          </p:cNvSpPr>
          <p:nvPr>
            <p:ph type="dt" sz="half" idx="10"/>
          </p:nvPr>
        </p:nvSpPr>
        <p:spPr/>
        <p:txBody>
          <a:bodyPr/>
          <a:lstStyle/>
          <a:p>
            <a:fld id="{991FBFCA-D731-4DF7-96A2-559836638D72}" type="datetimeFigureOut">
              <a:rPr lang="en-US" smtClean="0"/>
              <a:t>2/11/2021</a:t>
            </a:fld>
            <a:endParaRPr lang="en-US"/>
          </a:p>
        </p:txBody>
      </p:sp>
      <p:sp>
        <p:nvSpPr>
          <p:cNvPr id="6" name="Footer Placeholder 5">
            <a:extLst>
              <a:ext uri="{FF2B5EF4-FFF2-40B4-BE49-F238E27FC236}">
                <a16:creationId xmlns:a16="http://schemas.microsoft.com/office/drawing/2014/main" id="{45F6AF73-99FA-4B0D-A6A4-8A598B8515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C46F51-AE3B-428D-A167-D96B51371530}"/>
              </a:ext>
            </a:extLst>
          </p:cNvPr>
          <p:cNvSpPr>
            <a:spLocks noGrp="1"/>
          </p:cNvSpPr>
          <p:nvPr>
            <p:ph type="sldNum" sz="quarter" idx="12"/>
          </p:nvPr>
        </p:nvSpPr>
        <p:spPr/>
        <p:txBody>
          <a:bodyPr/>
          <a:lstStyle/>
          <a:p>
            <a:fld id="{DEB3E407-6DFD-4E87-9E18-57F11B0EEBCD}" type="slidenum">
              <a:rPr lang="en-US" smtClean="0"/>
              <a:t>‹#›</a:t>
            </a:fld>
            <a:endParaRPr lang="en-US"/>
          </a:p>
        </p:txBody>
      </p:sp>
    </p:spTree>
    <p:extLst>
      <p:ext uri="{BB962C8B-B14F-4D97-AF65-F5344CB8AC3E}">
        <p14:creationId xmlns:p14="http://schemas.microsoft.com/office/powerpoint/2010/main" val="158737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18.xml"/><Relationship Id="rId7"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7FC8D67-9EC5-42C6-A683-3A77FCEC4D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20C0604-3977-44B0-B863-0DC2A8293C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3DBC92-F9A5-48A6-8F9B-C901AC2D44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1FBFCA-D731-4DF7-96A2-559836638D72}" type="datetimeFigureOut">
              <a:rPr lang="en-US" smtClean="0"/>
              <a:t>2/11/2021</a:t>
            </a:fld>
            <a:endParaRPr lang="en-US"/>
          </a:p>
        </p:txBody>
      </p:sp>
      <p:sp>
        <p:nvSpPr>
          <p:cNvPr id="5" name="Footer Placeholder 4">
            <a:extLst>
              <a:ext uri="{FF2B5EF4-FFF2-40B4-BE49-F238E27FC236}">
                <a16:creationId xmlns:a16="http://schemas.microsoft.com/office/drawing/2014/main" id="{396E48FA-5EC6-447C-B2AD-4D9EDAC5A4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F93BC97-C48D-4DDB-8DEC-2AEB5E16710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B3E407-6DFD-4E87-9E18-57F11B0EEBCD}" type="slidenum">
              <a:rPr lang="en-US" smtClean="0"/>
              <a:t>‹#›</a:t>
            </a:fld>
            <a:endParaRPr lang="en-US"/>
          </a:p>
        </p:txBody>
      </p:sp>
    </p:spTree>
    <p:extLst>
      <p:ext uri="{BB962C8B-B14F-4D97-AF65-F5344CB8AC3E}">
        <p14:creationId xmlns:p14="http://schemas.microsoft.com/office/powerpoint/2010/main" val="5736319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3" r:id="rId14"/>
    <p:sldLayoutId id="2147483671"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74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A0E167-3836-0642-BCC3-4535E090A129}"/>
              </a:ext>
            </a:extLst>
          </p:cNvPr>
          <p:cNvSpPr>
            <a:spLocks noGrp="1"/>
          </p:cNvSpPr>
          <p:nvPr>
            <p:ph type="title"/>
          </p:nvPr>
        </p:nvSpPr>
        <p:spPr>
          <a:xfrm>
            <a:off x="838200" y="571500"/>
            <a:ext cx="10515600" cy="864725"/>
          </a:xfrm>
          <a:prstGeom prst="rect">
            <a:avLst/>
          </a:prstGeom>
          <a:noFill/>
        </p:spPr>
        <p:txBody>
          <a:bodyPr vert="horz" lIns="91440" tIns="45720" rIns="91440" bIns="45720" rtlCol="0" anchor="b" anchorCtr="0">
            <a:noAutofit/>
          </a:bodyPr>
          <a:lstStyle/>
          <a:p>
            <a:r>
              <a:rPr lang="en-US" dirty="0"/>
              <a:t>Click to edit Master title style</a:t>
            </a:r>
          </a:p>
        </p:txBody>
      </p:sp>
      <p:sp>
        <p:nvSpPr>
          <p:cNvPr id="3" name="Text Placeholder 2">
            <a:extLst>
              <a:ext uri="{FF2B5EF4-FFF2-40B4-BE49-F238E27FC236}">
                <a16:creationId xmlns:a16="http://schemas.microsoft.com/office/drawing/2014/main" id="{AB76B000-B4CE-5D45-B0F6-37FF6D9B6C6C}"/>
              </a:ext>
            </a:extLst>
          </p:cNvPr>
          <p:cNvSpPr>
            <a:spLocks noGrp="1"/>
          </p:cNvSpPr>
          <p:nvPr>
            <p:ph type="body" idx="1"/>
          </p:nvPr>
        </p:nvSpPr>
        <p:spPr>
          <a:xfrm>
            <a:off x="1219200" y="1828800"/>
            <a:ext cx="9753600" cy="36576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descr="Chart, histogram&#10;&#10;Description automatically generated">
            <a:extLst>
              <a:ext uri="{FF2B5EF4-FFF2-40B4-BE49-F238E27FC236}">
                <a16:creationId xmlns:a16="http://schemas.microsoft.com/office/drawing/2014/main" id="{FF297843-DD37-4732-B474-0F70396A7783}"/>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492508" y="5404441"/>
            <a:ext cx="1662548" cy="1259284"/>
          </a:xfrm>
          <a:prstGeom prst="rect">
            <a:avLst/>
          </a:prstGeom>
          <a:effectLst>
            <a:outerShdw blurRad="50800" dist="38100" dir="2700000" algn="tl" rotWithShape="0">
              <a:schemeClr val="bg2">
                <a:alpha val="40000"/>
              </a:schemeClr>
            </a:outerShdw>
          </a:effectLst>
        </p:spPr>
      </p:pic>
    </p:spTree>
    <p:extLst>
      <p:ext uri="{BB962C8B-B14F-4D97-AF65-F5344CB8AC3E}">
        <p14:creationId xmlns:p14="http://schemas.microsoft.com/office/powerpoint/2010/main" val="3672654771"/>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Lst>
  <p:hf hdr="0" ftr="0"/>
  <p:txStyles>
    <p:titleStyle>
      <a:lvl1pPr algn="l" defTabSz="914400" rtl="0" eaLnBrk="1" latinLnBrk="0" hangingPunct="1">
        <a:lnSpc>
          <a:spcPct val="90000"/>
        </a:lnSpc>
        <a:spcBef>
          <a:spcPct val="0"/>
        </a:spcBef>
        <a:buNone/>
        <a:defRPr sz="4400" b="1" i="0" kern="1200">
          <a:solidFill>
            <a:srgbClr val="000000"/>
          </a:solidFill>
          <a:latin typeface="Source Sans Pro" panose="020B0503030403020204" pitchFamily="34" charset="77"/>
          <a:ea typeface="+mj-ea"/>
          <a:cs typeface="+mj-cs"/>
        </a:defRPr>
      </a:lvl1pPr>
    </p:titleStyle>
    <p:bodyStyle>
      <a:lvl1pPr marL="0" indent="0" algn="l" defTabSz="914400" rtl="0" eaLnBrk="1" latinLnBrk="0" hangingPunct="1">
        <a:lnSpc>
          <a:spcPts val="2400"/>
        </a:lnSpc>
        <a:spcBef>
          <a:spcPts val="400"/>
        </a:spcBef>
        <a:buFont typeface="Arial" panose="020B0604020202020204" pitchFamily="34" charset="0"/>
        <a:buNone/>
        <a:defRPr sz="3600" kern="1200">
          <a:solidFill>
            <a:srgbClr val="000000"/>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3200" kern="1200">
          <a:solidFill>
            <a:srgbClr val="000000"/>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800" kern="1200">
          <a:solidFill>
            <a:srgbClr val="000000"/>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800" kern="1200">
          <a:solidFill>
            <a:srgbClr val="000000"/>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8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hyperlink" Target="http://www.disabilitycompendium.org/" TargetMode="External"/><Relationship Id="rId2" Type="http://schemas.openxmlformats.org/officeDocument/2006/relationships/hyperlink" Target="mailto:Shreya.paul@unh.edu" TargetMode="External"/><Relationship Id="rId1" Type="http://schemas.openxmlformats.org/officeDocument/2006/relationships/slideLayout" Target="../slideLayouts/slideLayout14.xml"/><Relationship Id="rId4" Type="http://schemas.openxmlformats.org/officeDocument/2006/relationships/hyperlink" Target="mailto:disability.statistics@unh.edu"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1.png"/><Relationship Id="rId4" Type="http://schemas.openxmlformats.org/officeDocument/2006/relationships/image" Target="../media/image32.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18B58-6475-4722-BA46-FF9A305C7E10}"/>
              </a:ext>
            </a:extLst>
          </p:cNvPr>
          <p:cNvSpPr>
            <a:spLocks noGrp="1"/>
          </p:cNvSpPr>
          <p:nvPr>
            <p:ph type="ctrTitle"/>
          </p:nvPr>
        </p:nvSpPr>
        <p:spPr/>
        <p:txBody>
          <a:bodyPr/>
          <a:lstStyle/>
          <a:p>
            <a:r>
              <a:rPr lang="en-US" dirty="0"/>
              <a:t>Employment Trends and State Patterns</a:t>
            </a:r>
          </a:p>
        </p:txBody>
      </p:sp>
      <p:sp>
        <p:nvSpPr>
          <p:cNvPr id="3" name="Subtitle 2">
            <a:extLst>
              <a:ext uri="{FF2B5EF4-FFF2-40B4-BE49-F238E27FC236}">
                <a16:creationId xmlns:a16="http://schemas.microsoft.com/office/drawing/2014/main" id="{733C0E79-1B8F-4AF1-9610-30E46FAE00FE}"/>
              </a:ext>
            </a:extLst>
          </p:cNvPr>
          <p:cNvSpPr>
            <a:spLocks noGrp="1"/>
          </p:cNvSpPr>
          <p:nvPr>
            <p:ph type="subTitle" idx="1"/>
          </p:nvPr>
        </p:nvSpPr>
        <p:spPr/>
        <p:txBody>
          <a:bodyPr/>
          <a:lstStyle/>
          <a:p>
            <a:r>
              <a:rPr lang="en-US" dirty="0"/>
              <a:t>Andrew Houtenville &amp; Shreya Paul</a:t>
            </a:r>
          </a:p>
          <a:p>
            <a:r>
              <a:rPr lang="en-US" dirty="0"/>
              <a:t>Feb 11, 2021</a:t>
            </a:r>
          </a:p>
          <a:p>
            <a:r>
              <a:rPr lang="en-US" dirty="0"/>
              <a:t>University of New Hampshire</a:t>
            </a:r>
          </a:p>
        </p:txBody>
      </p:sp>
    </p:spTree>
    <p:extLst>
      <p:ext uri="{BB962C8B-B14F-4D97-AF65-F5344CB8AC3E}">
        <p14:creationId xmlns:p14="http://schemas.microsoft.com/office/powerpoint/2010/main" val="17685648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D603AFE2-F97D-427C-A5BA-201E51A140EF}"/>
              </a:ext>
            </a:extLst>
          </p:cNvPr>
          <p:cNvSpPr txBox="1">
            <a:spLocks/>
          </p:cNvSpPr>
          <p:nvPr/>
        </p:nvSpPr>
        <p:spPr>
          <a:xfrm>
            <a:off x="607092" y="370331"/>
            <a:ext cx="9106751" cy="784630"/>
          </a:xfrm>
          <a:prstGeom prst="rect">
            <a:avLst/>
          </a:prstGeom>
          <a:noFill/>
        </p:spPr>
        <p:txBody>
          <a:bodyPr vert="horz" lIns="91440" tIns="45720" rIns="91440" bIns="45720" rtlCol="0" anchor="b">
            <a:noAutofit/>
          </a:bodyPr>
          <a:lstStyle>
            <a:lvl1pPr algn="l" defTabSz="914400" rtl="0" eaLnBrk="1" latinLnBrk="0" hangingPunct="1">
              <a:lnSpc>
                <a:spcPct val="90000"/>
              </a:lnSpc>
              <a:spcBef>
                <a:spcPct val="0"/>
              </a:spcBef>
              <a:buNone/>
              <a:defRPr sz="6000" b="1" i="0" kern="1200">
                <a:solidFill>
                  <a:srgbClr val="000000"/>
                </a:solidFill>
                <a:latin typeface="Source Sans Pro" panose="020B0503030403020204" pitchFamily="34" charset="77"/>
                <a:ea typeface="+mj-ea"/>
                <a:cs typeface="+mj-cs"/>
              </a:defRPr>
            </a:lvl1pPr>
          </a:lstStyle>
          <a:p>
            <a:r>
              <a:rPr lang="en-US" sz="4000" dirty="0"/>
              <a:t>Employment-to-Population Ratio</a:t>
            </a:r>
          </a:p>
        </p:txBody>
      </p:sp>
      <p:pic>
        <p:nvPicPr>
          <p:cNvPr id="3" name="Picture 2">
            <a:extLst>
              <a:ext uri="{FF2B5EF4-FFF2-40B4-BE49-F238E27FC236}">
                <a16:creationId xmlns:a16="http://schemas.microsoft.com/office/drawing/2014/main" id="{A08E422E-32F9-4634-A9AB-6E009BBA4C47}"/>
              </a:ext>
            </a:extLst>
          </p:cNvPr>
          <p:cNvPicPr>
            <a:picLocks noChangeAspect="1"/>
          </p:cNvPicPr>
          <p:nvPr/>
        </p:nvPicPr>
        <p:blipFill>
          <a:blip r:embed="rId2"/>
          <a:stretch>
            <a:fillRect/>
          </a:stretch>
        </p:blipFill>
        <p:spPr>
          <a:xfrm>
            <a:off x="393192" y="1280160"/>
            <a:ext cx="9777850" cy="4846320"/>
          </a:xfrm>
          <a:prstGeom prst="rect">
            <a:avLst/>
          </a:prstGeom>
        </p:spPr>
      </p:pic>
    </p:spTree>
    <p:extLst>
      <p:ext uri="{BB962C8B-B14F-4D97-AF65-F5344CB8AC3E}">
        <p14:creationId xmlns:p14="http://schemas.microsoft.com/office/powerpoint/2010/main" val="31032930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D603AFE2-F97D-427C-A5BA-201E51A140EF}"/>
              </a:ext>
            </a:extLst>
          </p:cNvPr>
          <p:cNvSpPr txBox="1">
            <a:spLocks/>
          </p:cNvSpPr>
          <p:nvPr/>
        </p:nvSpPr>
        <p:spPr>
          <a:xfrm>
            <a:off x="607092" y="370331"/>
            <a:ext cx="9106751" cy="784630"/>
          </a:xfrm>
          <a:prstGeom prst="rect">
            <a:avLst/>
          </a:prstGeom>
          <a:noFill/>
        </p:spPr>
        <p:txBody>
          <a:bodyPr vert="horz" lIns="91440" tIns="45720" rIns="91440" bIns="45720" rtlCol="0" anchor="b">
            <a:noAutofit/>
          </a:bodyPr>
          <a:lstStyle>
            <a:lvl1pPr algn="l" defTabSz="914400" rtl="0" eaLnBrk="1" latinLnBrk="0" hangingPunct="1">
              <a:lnSpc>
                <a:spcPct val="90000"/>
              </a:lnSpc>
              <a:spcBef>
                <a:spcPct val="0"/>
              </a:spcBef>
              <a:buNone/>
              <a:defRPr sz="6000" b="1" i="0" kern="1200">
                <a:solidFill>
                  <a:srgbClr val="000000"/>
                </a:solidFill>
                <a:latin typeface="Source Sans Pro" panose="020B0503030403020204" pitchFamily="34" charset="77"/>
                <a:ea typeface="+mj-ea"/>
                <a:cs typeface="+mj-cs"/>
              </a:defRPr>
            </a:lvl1pPr>
          </a:lstStyle>
          <a:p>
            <a:r>
              <a:rPr lang="en-US" sz="4000" dirty="0"/>
              <a:t>Employment-to-Population Ratio</a:t>
            </a:r>
          </a:p>
        </p:txBody>
      </p:sp>
      <p:pic>
        <p:nvPicPr>
          <p:cNvPr id="3" name="Picture 2">
            <a:extLst>
              <a:ext uri="{FF2B5EF4-FFF2-40B4-BE49-F238E27FC236}">
                <a16:creationId xmlns:a16="http://schemas.microsoft.com/office/drawing/2014/main" id="{EF01C6E3-4DBC-4CCF-9C53-E02CB10E5EBB}"/>
              </a:ext>
            </a:extLst>
          </p:cNvPr>
          <p:cNvPicPr>
            <a:picLocks noChangeAspect="1"/>
          </p:cNvPicPr>
          <p:nvPr/>
        </p:nvPicPr>
        <p:blipFill>
          <a:blip r:embed="rId2"/>
          <a:stretch>
            <a:fillRect/>
          </a:stretch>
        </p:blipFill>
        <p:spPr>
          <a:xfrm>
            <a:off x="393192" y="1280160"/>
            <a:ext cx="9777850" cy="4846320"/>
          </a:xfrm>
          <a:prstGeom prst="rect">
            <a:avLst/>
          </a:prstGeom>
        </p:spPr>
      </p:pic>
    </p:spTree>
    <p:extLst>
      <p:ext uri="{BB962C8B-B14F-4D97-AF65-F5344CB8AC3E}">
        <p14:creationId xmlns:p14="http://schemas.microsoft.com/office/powerpoint/2010/main" val="17780942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D603AFE2-F97D-427C-A5BA-201E51A140EF}"/>
              </a:ext>
            </a:extLst>
          </p:cNvPr>
          <p:cNvSpPr txBox="1">
            <a:spLocks/>
          </p:cNvSpPr>
          <p:nvPr/>
        </p:nvSpPr>
        <p:spPr>
          <a:xfrm>
            <a:off x="607092" y="370331"/>
            <a:ext cx="9106751" cy="784630"/>
          </a:xfrm>
          <a:prstGeom prst="rect">
            <a:avLst/>
          </a:prstGeom>
          <a:noFill/>
        </p:spPr>
        <p:txBody>
          <a:bodyPr vert="horz" lIns="91440" tIns="45720" rIns="91440" bIns="45720" rtlCol="0" anchor="b">
            <a:noAutofit/>
          </a:bodyPr>
          <a:lstStyle>
            <a:lvl1pPr algn="l" defTabSz="914400" rtl="0" eaLnBrk="1" latinLnBrk="0" hangingPunct="1">
              <a:lnSpc>
                <a:spcPct val="90000"/>
              </a:lnSpc>
              <a:spcBef>
                <a:spcPct val="0"/>
              </a:spcBef>
              <a:buNone/>
              <a:defRPr sz="6000" b="1" i="0" kern="1200">
                <a:solidFill>
                  <a:srgbClr val="000000"/>
                </a:solidFill>
                <a:latin typeface="Source Sans Pro" panose="020B0503030403020204" pitchFamily="34" charset="77"/>
                <a:ea typeface="+mj-ea"/>
                <a:cs typeface="+mj-cs"/>
              </a:defRPr>
            </a:lvl1pPr>
          </a:lstStyle>
          <a:p>
            <a:r>
              <a:rPr lang="en-US" sz="4000" dirty="0"/>
              <a:t>Employment-to-Population Ratio</a:t>
            </a:r>
          </a:p>
        </p:txBody>
      </p:sp>
      <p:pic>
        <p:nvPicPr>
          <p:cNvPr id="3" name="Picture 2">
            <a:extLst>
              <a:ext uri="{FF2B5EF4-FFF2-40B4-BE49-F238E27FC236}">
                <a16:creationId xmlns:a16="http://schemas.microsoft.com/office/drawing/2014/main" id="{D3AC5055-02FB-44F8-9C34-CDB8CAE675AE}"/>
              </a:ext>
            </a:extLst>
          </p:cNvPr>
          <p:cNvPicPr>
            <a:picLocks noChangeAspect="1"/>
          </p:cNvPicPr>
          <p:nvPr/>
        </p:nvPicPr>
        <p:blipFill>
          <a:blip r:embed="rId2"/>
          <a:stretch>
            <a:fillRect/>
          </a:stretch>
        </p:blipFill>
        <p:spPr>
          <a:xfrm>
            <a:off x="393192" y="1280160"/>
            <a:ext cx="9777850" cy="4846320"/>
          </a:xfrm>
          <a:prstGeom prst="rect">
            <a:avLst/>
          </a:prstGeom>
        </p:spPr>
      </p:pic>
    </p:spTree>
    <p:extLst>
      <p:ext uri="{BB962C8B-B14F-4D97-AF65-F5344CB8AC3E}">
        <p14:creationId xmlns:p14="http://schemas.microsoft.com/office/powerpoint/2010/main" val="30647743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D603AFE2-F97D-427C-A5BA-201E51A140EF}"/>
              </a:ext>
            </a:extLst>
          </p:cNvPr>
          <p:cNvSpPr txBox="1">
            <a:spLocks/>
          </p:cNvSpPr>
          <p:nvPr/>
        </p:nvSpPr>
        <p:spPr>
          <a:xfrm>
            <a:off x="607092" y="370331"/>
            <a:ext cx="9106751" cy="784630"/>
          </a:xfrm>
          <a:prstGeom prst="rect">
            <a:avLst/>
          </a:prstGeom>
          <a:noFill/>
        </p:spPr>
        <p:txBody>
          <a:bodyPr vert="horz" lIns="91440" tIns="45720" rIns="91440" bIns="45720" rtlCol="0" anchor="b">
            <a:noAutofit/>
          </a:bodyPr>
          <a:lstStyle>
            <a:lvl1pPr algn="l" defTabSz="914400" rtl="0" eaLnBrk="1" latinLnBrk="0" hangingPunct="1">
              <a:lnSpc>
                <a:spcPct val="90000"/>
              </a:lnSpc>
              <a:spcBef>
                <a:spcPct val="0"/>
              </a:spcBef>
              <a:buNone/>
              <a:defRPr sz="6000" b="1" i="0" kern="1200">
                <a:solidFill>
                  <a:srgbClr val="000000"/>
                </a:solidFill>
                <a:latin typeface="Source Sans Pro" panose="020B0503030403020204" pitchFamily="34" charset="77"/>
                <a:ea typeface="+mj-ea"/>
                <a:cs typeface="+mj-cs"/>
              </a:defRPr>
            </a:lvl1pPr>
          </a:lstStyle>
          <a:p>
            <a:r>
              <a:rPr lang="en-US" sz="4000" dirty="0"/>
              <a:t>Employment-to-Population Ratio</a:t>
            </a:r>
          </a:p>
        </p:txBody>
      </p:sp>
      <p:pic>
        <p:nvPicPr>
          <p:cNvPr id="3" name="Picture 2">
            <a:extLst>
              <a:ext uri="{FF2B5EF4-FFF2-40B4-BE49-F238E27FC236}">
                <a16:creationId xmlns:a16="http://schemas.microsoft.com/office/drawing/2014/main" id="{26B08F11-5B69-4816-9359-8CF1077856ED}"/>
              </a:ext>
            </a:extLst>
          </p:cNvPr>
          <p:cNvPicPr>
            <a:picLocks noChangeAspect="1"/>
          </p:cNvPicPr>
          <p:nvPr/>
        </p:nvPicPr>
        <p:blipFill>
          <a:blip r:embed="rId2"/>
          <a:stretch>
            <a:fillRect/>
          </a:stretch>
        </p:blipFill>
        <p:spPr>
          <a:xfrm>
            <a:off x="393192" y="1280160"/>
            <a:ext cx="9777850" cy="4846320"/>
          </a:xfrm>
          <a:prstGeom prst="rect">
            <a:avLst/>
          </a:prstGeom>
        </p:spPr>
      </p:pic>
    </p:spTree>
    <p:extLst>
      <p:ext uri="{BB962C8B-B14F-4D97-AF65-F5344CB8AC3E}">
        <p14:creationId xmlns:p14="http://schemas.microsoft.com/office/powerpoint/2010/main" val="34871043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D603AFE2-F97D-427C-A5BA-201E51A140EF}"/>
              </a:ext>
            </a:extLst>
          </p:cNvPr>
          <p:cNvSpPr txBox="1">
            <a:spLocks/>
          </p:cNvSpPr>
          <p:nvPr/>
        </p:nvSpPr>
        <p:spPr>
          <a:xfrm>
            <a:off x="607092" y="370331"/>
            <a:ext cx="9106751" cy="784630"/>
          </a:xfrm>
          <a:prstGeom prst="rect">
            <a:avLst/>
          </a:prstGeom>
          <a:noFill/>
        </p:spPr>
        <p:txBody>
          <a:bodyPr vert="horz" lIns="91440" tIns="45720" rIns="91440" bIns="45720" rtlCol="0" anchor="b">
            <a:noAutofit/>
          </a:bodyPr>
          <a:lstStyle>
            <a:lvl1pPr algn="l" defTabSz="914400" rtl="0" eaLnBrk="1" latinLnBrk="0" hangingPunct="1">
              <a:lnSpc>
                <a:spcPct val="90000"/>
              </a:lnSpc>
              <a:spcBef>
                <a:spcPct val="0"/>
              </a:spcBef>
              <a:buNone/>
              <a:defRPr sz="6000" b="1" i="0" kern="1200">
                <a:solidFill>
                  <a:srgbClr val="000000"/>
                </a:solidFill>
                <a:latin typeface="Source Sans Pro" panose="020B0503030403020204" pitchFamily="34" charset="77"/>
                <a:ea typeface="+mj-ea"/>
                <a:cs typeface="+mj-cs"/>
              </a:defRPr>
            </a:lvl1pPr>
          </a:lstStyle>
          <a:p>
            <a:r>
              <a:rPr lang="en-US" sz="4000" dirty="0"/>
              <a:t>Employment-to-Population Ratio</a:t>
            </a:r>
          </a:p>
        </p:txBody>
      </p:sp>
      <p:pic>
        <p:nvPicPr>
          <p:cNvPr id="3" name="Picture 2">
            <a:extLst>
              <a:ext uri="{FF2B5EF4-FFF2-40B4-BE49-F238E27FC236}">
                <a16:creationId xmlns:a16="http://schemas.microsoft.com/office/drawing/2014/main" id="{5CB42340-07C3-4B7C-BE85-3B4A179BDD66}"/>
              </a:ext>
            </a:extLst>
          </p:cNvPr>
          <p:cNvPicPr>
            <a:picLocks noChangeAspect="1"/>
          </p:cNvPicPr>
          <p:nvPr/>
        </p:nvPicPr>
        <p:blipFill>
          <a:blip r:embed="rId2"/>
          <a:stretch>
            <a:fillRect/>
          </a:stretch>
        </p:blipFill>
        <p:spPr>
          <a:xfrm>
            <a:off x="393192" y="1280160"/>
            <a:ext cx="9777850" cy="4846320"/>
          </a:xfrm>
          <a:prstGeom prst="rect">
            <a:avLst/>
          </a:prstGeom>
        </p:spPr>
      </p:pic>
    </p:spTree>
    <p:extLst>
      <p:ext uri="{BB962C8B-B14F-4D97-AF65-F5344CB8AC3E}">
        <p14:creationId xmlns:p14="http://schemas.microsoft.com/office/powerpoint/2010/main" val="37124734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D603AFE2-F97D-427C-A5BA-201E51A140EF}"/>
              </a:ext>
            </a:extLst>
          </p:cNvPr>
          <p:cNvSpPr txBox="1">
            <a:spLocks/>
          </p:cNvSpPr>
          <p:nvPr/>
        </p:nvSpPr>
        <p:spPr>
          <a:xfrm>
            <a:off x="607092" y="370331"/>
            <a:ext cx="9106751" cy="784630"/>
          </a:xfrm>
          <a:prstGeom prst="rect">
            <a:avLst/>
          </a:prstGeom>
          <a:noFill/>
        </p:spPr>
        <p:txBody>
          <a:bodyPr vert="horz" lIns="91440" tIns="45720" rIns="91440" bIns="45720" rtlCol="0" anchor="b">
            <a:noAutofit/>
          </a:bodyPr>
          <a:lstStyle>
            <a:lvl1pPr algn="l" defTabSz="914400" rtl="0" eaLnBrk="1" latinLnBrk="0" hangingPunct="1">
              <a:lnSpc>
                <a:spcPct val="90000"/>
              </a:lnSpc>
              <a:spcBef>
                <a:spcPct val="0"/>
              </a:spcBef>
              <a:buNone/>
              <a:defRPr sz="6000" b="1" i="0" kern="1200">
                <a:solidFill>
                  <a:srgbClr val="000000"/>
                </a:solidFill>
                <a:latin typeface="Source Sans Pro" panose="020B0503030403020204" pitchFamily="34" charset="77"/>
                <a:ea typeface="+mj-ea"/>
                <a:cs typeface="+mj-cs"/>
              </a:defRPr>
            </a:lvl1pPr>
          </a:lstStyle>
          <a:p>
            <a:r>
              <a:rPr lang="en-US" sz="4000" dirty="0"/>
              <a:t>Employment-to-Population Ratio</a:t>
            </a:r>
          </a:p>
        </p:txBody>
      </p:sp>
      <p:pic>
        <p:nvPicPr>
          <p:cNvPr id="3" name="Picture 2">
            <a:extLst>
              <a:ext uri="{FF2B5EF4-FFF2-40B4-BE49-F238E27FC236}">
                <a16:creationId xmlns:a16="http://schemas.microsoft.com/office/drawing/2014/main" id="{0A04F164-78E4-4E9C-9485-DC932CB121E7}"/>
              </a:ext>
            </a:extLst>
          </p:cNvPr>
          <p:cNvPicPr>
            <a:picLocks noChangeAspect="1"/>
          </p:cNvPicPr>
          <p:nvPr/>
        </p:nvPicPr>
        <p:blipFill>
          <a:blip r:embed="rId2"/>
          <a:stretch>
            <a:fillRect/>
          </a:stretch>
        </p:blipFill>
        <p:spPr>
          <a:xfrm>
            <a:off x="393192" y="1291046"/>
            <a:ext cx="9777850" cy="4846320"/>
          </a:xfrm>
          <a:prstGeom prst="rect">
            <a:avLst/>
          </a:prstGeom>
        </p:spPr>
      </p:pic>
    </p:spTree>
    <p:extLst>
      <p:ext uri="{BB962C8B-B14F-4D97-AF65-F5344CB8AC3E}">
        <p14:creationId xmlns:p14="http://schemas.microsoft.com/office/powerpoint/2010/main" val="41876626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D603AFE2-F97D-427C-A5BA-201E51A140EF}"/>
              </a:ext>
            </a:extLst>
          </p:cNvPr>
          <p:cNvSpPr txBox="1">
            <a:spLocks/>
          </p:cNvSpPr>
          <p:nvPr/>
        </p:nvSpPr>
        <p:spPr>
          <a:xfrm>
            <a:off x="607092" y="370331"/>
            <a:ext cx="9106751" cy="784630"/>
          </a:xfrm>
          <a:prstGeom prst="rect">
            <a:avLst/>
          </a:prstGeom>
          <a:noFill/>
        </p:spPr>
        <p:txBody>
          <a:bodyPr vert="horz" lIns="91440" tIns="45720" rIns="91440" bIns="45720" rtlCol="0" anchor="b">
            <a:noAutofit/>
          </a:bodyPr>
          <a:lstStyle>
            <a:lvl1pPr algn="l" defTabSz="914400" rtl="0" eaLnBrk="1" latinLnBrk="0" hangingPunct="1">
              <a:lnSpc>
                <a:spcPct val="90000"/>
              </a:lnSpc>
              <a:spcBef>
                <a:spcPct val="0"/>
              </a:spcBef>
              <a:buNone/>
              <a:defRPr sz="6000" b="1" i="0" kern="1200">
                <a:solidFill>
                  <a:srgbClr val="000000"/>
                </a:solidFill>
                <a:latin typeface="Source Sans Pro" panose="020B0503030403020204" pitchFamily="34" charset="77"/>
                <a:ea typeface="+mj-ea"/>
                <a:cs typeface="+mj-cs"/>
              </a:defRPr>
            </a:lvl1pPr>
          </a:lstStyle>
          <a:p>
            <a:r>
              <a:rPr lang="en-US" sz="4000" dirty="0"/>
              <a:t>Labor Force Participation Rate</a:t>
            </a:r>
          </a:p>
        </p:txBody>
      </p:sp>
      <p:sp>
        <p:nvSpPr>
          <p:cNvPr id="3" name="Rectangle 2">
            <a:extLst>
              <a:ext uri="{FF2B5EF4-FFF2-40B4-BE49-F238E27FC236}">
                <a16:creationId xmlns:a16="http://schemas.microsoft.com/office/drawing/2014/main" id="{D39E94F3-5A2D-4EC4-A69D-E30EC143703A}"/>
              </a:ext>
            </a:extLst>
          </p:cNvPr>
          <p:cNvSpPr/>
          <p:nvPr/>
        </p:nvSpPr>
        <p:spPr>
          <a:xfrm>
            <a:off x="10325100" y="0"/>
            <a:ext cx="1866900" cy="6858000"/>
          </a:xfrm>
          <a:prstGeom prst="rect">
            <a:avLst/>
          </a:prstGeom>
          <a:solidFill>
            <a:srgbClr val="C338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Text&#10;&#10;Description automatically generated">
            <a:extLst>
              <a:ext uri="{FF2B5EF4-FFF2-40B4-BE49-F238E27FC236}">
                <a16:creationId xmlns:a16="http://schemas.microsoft.com/office/drawing/2014/main" id="{F9A6633D-7558-4962-A131-944CAE3203F5}"/>
              </a:ext>
            </a:extLst>
          </p:cNvPr>
          <p:cNvPicPr>
            <a:picLocks noChangeAspect="1"/>
          </p:cNvPicPr>
          <p:nvPr/>
        </p:nvPicPr>
        <p:blipFill rotWithShape="1">
          <a:blip r:embed="rId2">
            <a:extLst>
              <a:ext uri="{28A0092B-C50C-407E-A947-70E740481C1C}">
                <a14:useLocalDpi xmlns:a14="http://schemas.microsoft.com/office/drawing/2010/main" val="0"/>
              </a:ext>
            </a:extLst>
          </a:blip>
          <a:srcRect r="79581"/>
          <a:stretch/>
        </p:blipFill>
        <p:spPr>
          <a:xfrm>
            <a:off x="10435224" y="5358483"/>
            <a:ext cx="1517342" cy="1333804"/>
          </a:xfrm>
          <a:prstGeom prst="rect">
            <a:avLst/>
          </a:prstGeom>
        </p:spPr>
      </p:pic>
    </p:spTree>
    <p:extLst>
      <p:ext uri="{BB962C8B-B14F-4D97-AF65-F5344CB8AC3E}">
        <p14:creationId xmlns:p14="http://schemas.microsoft.com/office/powerpoint/2010/main" val="11575707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D603AFE2-F97D-427C-A5BA-201E51A140EF}"/>
              </a:ext>
            </a:extLst>
          </p:cNvPr>
          <p:cNvSpPr txBox="1">
            <a:spLocks/>
          </p:cNvSpPr>
          <p:nvPr/>
        </p:nvSpPr>
        <p:spPr>
          <a:xfrm>
            <a:off x="607092" y="370331"/>
            <a:ext cx="9106751" cy="784630"/>
          </a:xfrm>
          <a:prstGeom prst="rect">
            <a:avLst/>
          </a:prstGeom>
          <a:noFill/>
        </p:spPr>
        <p:txBody>
          <a:bodyPr vert="horz" lIns="91440" tIns="45720" rIns="91440" bIns="45720" rtlCol="0" anchor="b">
            <a:noAutofit/>
          </a:bodyPr>
          <a:lstStyle>
            <a:lvl1pPr algn="l" defTabSz="914400" rtl="0" eaLnBrk="1" latinLnBrk="0" hangingPunct="1">
              <a:lnSpc>
                <a:spcPct val="90000"/>
              </a:lnSpc>
              <a:spcBef>
                <a:spcPct val="0"/>
              </a:spcBef>
              <a:buNone/>
              <a:defRPr sz="6000" b="1" i="0" kern="1200">
                <a:solidFill>
                  <a:srgbClr val="000000"/>
                </a:solidFill>
                <a:latin typeface="Source Sans Pro" panose="020B0503030403020204" pitchFamily="34" charset="77"/>
                <a:ea typeface="+mj-ea"/>
                <a:cs typeface="+mj-cs"/>
              </a:defRPr>
            </a:lvl1pPr>
          </a:lstStyle>
          <a:p>
            <a:r>
              <a:rPr lang="en-US" sz="4000" dirty="0"/>
              <a:t>Labor Force Participation Rate</a:t>
            </a:r>
          </a:p>
        </p:txBody>
      </p:sp>
      <p:pic>
        <p:nvPicPr>
          <p:cNvPr id="3" name="Picture 2">
            <a:extLst>
              <a:ext uri="{FF2B5EF4-FFF2-40B4-BE49-F238E27FC236}">
                <a16:creationId xmlns:a16="http://schemas.microsoft.com/office/drawing/2014/main" id="{2BC46B04-4523-40F8-84BD-AA445C3A88FA}"/>
              </a:ext>
            </a:extLst>
          </p:cNvPr>
          <p:cNvPicPr>
            <a:picLocks noChangeAspect="1"/>
          </p:cNvPicPr>
          <p:nvPr/>
        </p:nvPicPr>
        <p:blipFill>
          <a:blip r:embed="rId3"/>
          <a:stretch>
            <a:fillRect/>
          </a:stretch>
        </p:blipFill>
        <p:spPr>
          <a:xfrm>
            <a:off x="393192" y="1280160"/>
            <a:ext cx="9772524" cy="4846320"/>
          </a:xfrm>
          <a:prstGeom prst="rect">
            <a:avLst/>
          </a:prstGeom>
        </p:spPr>
      </p:pic>
      <p:sp>
        <p:nvSpPr>
          <p:cNvPr id="4" name="Rectangle 3">
            <a:extLst>
              <a:ext uri="{FF2B5EF4-FFF2-40B4-BE49-F238E27FC236}">
                <a16:creationId xmlns:a16="http://schemas.microsoft.com/office/drawing/2014/main" id="{010CEC65-36BA-4DB4-A4AC-A33A56303B8B}"/>
              </a:ext>
            </a:extLst>
          </p:cNvPr>
          <p:cNvSpPr/>
          <p:nvPr/>
        </p:nvSpPr>
        <p:spPr>
          <a:xfrm>
            <a:off x="10325100" y="0"/>
            <a:ext cx="1866900" cy="6858000"/>
          </a:xfrm>
          <a:prstGeom prst="rect">
            <a:avLst/>
          </a:prstGeom>
          <a:solidFill>
            <a:srgbClr val="C338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ext&#10;&#10;Description automatically generated">
            <a:extLst>
              <a:ext uri="{FF2B5EF4-FFF2-40B4-BE49-F238E27FC236}">
                <a16:creationId xmlns:a16="http://schemas.microsoft.com/office/drawing/2014/main" id="{87D427E8-2A2E-49D5-98CA-316478250F05}"/>
              </a:ext>
            </a:extLst>
          </p:cNvPr>
          <p:cNvPicPr>
            <a:picLocks noChangeAspect="1"/>
          </p:cNvPicPr>
          <p:nvPr/>
        </p:nvPicPr>
        <p:blipFill rotWithShape="1">
          <a:blip r:embed="rId4">
            <a:extLst>
              <a:ext uri="{28A0092B-C50C-407E-A947-70E740481C1C}">
                <a14:useLocalDpi xmlns:a14="http://schemas.microsoft.com/office/drawing/2010/main" val="0"/>
              </a:ext>
            </a:extLst>
          </a:blip>
          <a:srcRect r="79581"/>
          <a:stretch/>
        </p:blipFill>
        <p:spPr>
          <a:xfrm>
            <a:off x="10435224" y="5358483"/>
            <a:ext cx="1517342" cy="1333804"/>
          </a:xfrm>
          <a:prstGeom prst="rect">
            <a:avLst/>
          </a:prstGeom>
        </p:spPr>
      </p:pic>
    </p:spTree>
    <p:extLst>
      <p:ext uri="{BB962C8B-B14F-4D97-AF65-F5344CB8AC3E}">
        <p14:creationId xmlns:p14="http://schemas.microsoft.com/office/powerpoint/2010/main" val="20996965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D603AFE2-F97D-427C-A5BA-201E51A140EF}"/>
              </a:ext>
            </a:extLst>
          </p:cNvPr>
          <p:cNvSpPr txBox="1">
            <a:spLocks/>
          </p:cNvSpPr>
          <p:nvPr/>
        </p:nvSpPr>
        <p:spPr>
          <a:xfrm>
            <a:off x="607092" y="370331"/>
            <a:ext cx="9106751" cy="784630"/>
          </a:xfrm>
          <a:prstGeom prst="rect">
            <a:avLst/>
          </a:prstGeom>
          <a:noFill/>
        </p:spPr>
        <p:txBody>
          <a:bodyPr vert="horz" lIns="91440" tIns="45720" rIns="91440" bIns="45720" rtlCol="0" anchor="b">
            <a:noAutofit/>
          </a:bodyPr>
          <a:lstStyle>
            <a:lvl1pPr algn="l" defTabSz="914400" rtl="0" eaLnBrk="1" latinLnBrk="0" hangingPunct="1">
              <a:lnSpc>
                <a:spcPct val="90000"/>
              </a:lnSpc>
              <a:spcBef>
                <a:spcPct val="0"/>
              </a:spcBef>
              <a:buNone/>
              <a:defRPr sz="6000" b="1" i="0" kern="1200">
                <a:solidFill>
                  <a:srgbClr val="000000"/>
                </a:solidFill>
                <a:latin typeface="Source Sans Pro" panose="020B0503030403020204" pitchFamily="34" charset="77"/>
                <a:ea typeface="+mj-ea"/>
                <a:cs typeface="+mj-cs"/>
              </a:defRPr>
            </a:lvl1pPr>
          </a:lstStyle>
          <a:p>
            <a:r>
              <a:rPr lang="en-US" sz="4000" dirty="0"/>
              <a:t>Labor Force Participation Rate</a:t>
            </a:r>
          </a:p>
        </p:txBody>
      </p:sp>
      <p:pic>
        <p:nvPicPr>
          <p:cNvPr id="3" name="Picture 2">
            <a:extLst>
              <a:ext uri="{FF2B5EF4-FFF2-40B4-BE49-F238E27FC236}">
                <a16:creationId xmlns:a16="http://schemas.microsoft.com/office/drawing/2014/main" id="{58B42CB6-0347-4520-977C-6A6D9CE96F45}"/>
              </a:ext>
            </a:extLst>
          </p:cNvPr>
          <p:cNvPicPr>
            <a:picLocks noChangeAspect="1"/>
          </p:cNvPicPr>
          <p:nvPr/>
        </p:nvPicPr>
        <p:blipFill>
          <a:blip r:embed="rId2"/>
          <a:stretch>
            <a:fillRect/>
          </a:stretch>
        </p:blipFill>
        <p:spPr>
          <a:xfrm>
            <a:off x="393192" y="1280160"/>
            <a:ext cx="9772524" cy="4846320"/>
          </a:xfrm>
          <a:prstGeom prst="rect">
            <a:avLst/>
          </a:prstGeom>
        </p:spPr>
      </p:pic>
      <p:sp>
        <p:nvSpPr>
          <p:cNvPr id="4" name="Rectangle 3">
            <a:extLst>
              <a:ext uri="{FF2B5EF4-FFF2-40B4-BE49-F238E27FC236}">
                <a16:creationId xmlns:a16="http://schemas.microsoft.com/office/drawing/2014/main" id="{C3FF34AE-F617-4F90-82D0-CF28B047F291}"/>
              </a:ext>
            </a:extLst>
          </p:cNvPr>
          <p:cNvSpPr/>
          <p:nvPr/>
        </p:nvSpPr>
        <p:spPr>
          <a:xfrm>
            <a:off x="10325100" y="0"/>
            <a:ext cx="1866900" cy="6858000"/>
          </a:xfrm>
          <a:prstGeom prst="rect">
            <a:avLst/>
          </a:prstGeom>
          <a:solidFill>
            <a:srgbClr val="C338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ext&#10;&#10;Description automatically generated">
            <a:extLst>
              <a:ext uri="{FF2B5EF4-FFF2-40B4-BE49-F238E27FC236}">
                <a16:creationId xmlns:a16="http://schemas.microsoft.com/office/drawing/2014/main" id="{6BB50E68-5DD6-4582-903F-51B4EA7AD378}"/>
              </a:ext>
            </a:extLst>
          </p:cNvPr>
          <p:cNvPicPr>
            <a:picLocks noChangeAspect="1"/>
          </p:cNvPicPr>
          <p:nvPr/>
        </p:nvPicPr>
        <p:blipFill rotWithShape="1">
          <a:blip r:embed="rId3">
            <a:extLst>
              <a:ext uri="{28A0092B-C50C-407E-A947-70E740481C1C}">
                <a14:useLocalDpi xmlns:a14="http://schemas.microsoft.com/office/drawing/2010/main" val="0"/>
              </a:ext>
            </a:extLst>
          </a:blip>
          <a:srcRect r="79581"/>
          <a:stretch/>
        </p:blipFill>
        <p:spPr>
          <a:xfrm>
            <a:off x="10435224" y="5358483"/>
            <a:ext cx="1517342" cy="1333804"/>
          </a:xfrm>
          <a:prstGeom prst="rect">
            <a:avLst/>
          </a:prstGeom>
        </p:spPr>
      </p:pic>
    </p:spTree>
    <p:extLst>
      <p:ext uri="{BB962C8B-B14F-4D97-AF65-F5344CB8AC3E}">
        <p14:creationId xmlns:p14="http://schemas.microsoft.com/office/powerpoint/2010/main" val="10989605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D603AFE2-F97D-427C-A5BA-201E51A140EF}"/>
              </a:ext>
            </a:extLst>
          </p:cNvPr>
          <p:cNvSpPr txBox="1">
            <a:spLocks/>
          </p:cNvSpPr>
          <p:nvPr/>
        </p:nvSpPr>
        <p:spPr>
          <a:xfrm>
            <a:off x="607092" y="370331"/>
            <a:ext cx="9106751" cy="784630"/>
          </a:xfrm>
          <a:prstGeom prst="rect">
            <a:avLst/>
          </a:prstGeom>
          <a:noFill/>
        </p:spPr>
        <p:txBody>
          <a:bodyPr vert="horz" lIns="91440" tIns="45720" rIns="91440" bIns="45720" rtlCol="0" anchor="b">
            <a:noAutofit/>
          </a:bodyPr>
          <a:lstStyle>
            <a:lvl1pPr algn="l" defTabSz="914400" rtl="0" eaLnBrk="1" latinLnBrk="0" hangingPunct="1">
              <a:lnSpc>
                <a:spcPct val="90000"/>
              </a:lnSpc>
              <a:spcBef>
                <a:spcPct val="0"/>
              </a:spcBef>
              <a:buNone/>
              <a:defRPr sz="6000" b="1" i="0" kern="1200">
                <a:solidFill>
                  <a:srgbClr val="000000"/>
                </a:solidFill>
                <a:latin typeface="Source Sans Pro" panose="020B0503030403020204" pitchFamily="34" charset="77"/>
                <a:ea typeface="+mj-ea"/>
                <a:cs typeface="+mj-cs"/>
              </a:defRPr>
            </a:lvl1pPr>
          </a:lstStyle>
          <a:p>
            <a:r>
              <a:rPr lang="en-US" sz="4000" dirty="0"/>
              <a:t>Labor Force Participation Rate</a:t>
            </a:r>
          </a:p>
        </p:txBody>
      </p:sp>
      <p:pic>
        <p:nvPicPr>
          <p:cNvPr id="3" name="Picture 2">
            <a:extLst>
              <a:ext uri="{FF2B5EF4-FFF2-40B4-BE49-F238E27FC236}">
                <a16:creationId xmlns:a16="http://schemas.microsoft.com/office/drawing/2014/main" id="{5CBEB291-F40D-4277-8B90-D16994E105B5}"/>
              </a:ext>
            </a:extLst>
          </p:cNvPr>
          <p:cNvPicPr>
            <a:picLocks noChangeAspect="1"/>
          </p:cNvPicPr>
          <p:nvPr/>
        </p:nvPicPr>
        <p:blipFill>
          <a:blip r:embed="rId2"/>
          <a:stretch>
            <a:fillRect/>
          </a:stretch>
        </p:blipFill>
        <p:spPr>
          <a:xfrm>
            <a:off x="393192" y="1280160"/>
            <a:ext cx="9772524" cy="4846320"/>
          </a:xfrm>
          <a:prstGeom prst="rect">
            <a:avLst/>
          </a:prstGeom>
        </p:spPr>
      </p:pic>
      <p:sp>
        <p:nvSpPr>
          <p:cNvPr id="4" name="Rectangle 3">
            <a:extLst>
              <a:ext uri="{FF2B5EF4-FFF2-40B4-BE49-F238E27FC236}">
                <a16:creationId xmlns:a16="http://schemas.microsoft.com/office/drawing/2014/main" id="{42AA18ED-D215-4CDE-91B7-E66702D42C21}"/>
              </a:ext>
            </a:extLst>
          </p:cNvPr>
          <p:cNvSpPr/>
          <p:nvPr/>
        </p:nvSpPr>
        <p:spPr>
          <a:xfrm>
            <a:off x="10325100" y="0"/>
            <a:ext cx="1866900" cy="6858000"/>
          </a:xfrm>
          <a:prstGeom prst="rect">
            <a:avLst/>
          </a:prstGeom>
          <a:solidFill>
            <a:srgbClr val="C338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ext&#10;&#10;Description automatically generated">
            <a:extLst>
              <a:ext uri="{FF2B5EF4-FFF2-40B4-BE49-F238E27FC236}">
                <a16:creationId xmlns:a16="http://schemas.microsoft.com/office/drawing/2014/main" id="{C16E5963-8B56-4639-A20D-6E231D024737}"/>
              </a:ext>
            </a:extLst>
          </p:cNvPr>
          <p:cNvPicPr>
            <a:picLocks noChangeAspect="1"/>
          </p:cNvPicPr>
          <p:nvPr/>
        </p:nvPicPr>
        <p:blipFill rotWithShape="1">
          <a:blip r:embed="rId3">
            <a:extLst>
              <a:ext uri="{28A0092B-C50C-407E-A947-70E740481C1C}">
                <a14:useLocalDpi xmlns:a14="http://schemas.microsoft.com/office/drawing/2010/main" val="0"/>
              </a:ext>
            </a:extLst>
          </a:blip>
          <a:srcRect r="79581"/>
          <a:stretch/>
        </p:blipFill>
        <p:spPr>
          <a:xfrm>
            <a:off x="10435224" y="5358483"/>
            <a:ext cx="1517342" cy="1333804"/>
          </a:xfrm>
          <a:prstGeom prst="rect">
            <a:avLst/>
          </a:prstGeom>
        </p:spPr>
      </p:pic>
    </p:spTree>
    <p:extLst>
      <p:ext uri="{BB962C8B-B14F-4D97-AF65-F5344CB8AC3E}">
        <p14:creationId xmlns:p14="http://schemas.microsoft.com/office/powerpoint/2010/main" val="17696787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1047A-9652-42F7-9A4F-335AF7E311E8}"/>
              </a:ext>
            </a:extLst>
          </p:cNvPr>
          <p:cNvSpPr>
            <a:spLocks noGrp="1"/>
          </p:cNvSpPr>
          <p:nvPr>
            <p:ph type="title"/>
          </p:nvPr>
        </p:nvSpPr>
        <p:spPr>
          <a:xfrm>
            <a:off x="443061" y="318963"/>
            <a:ext cx="9719034" cy="1085632"/>
          </a:xfrm>
        </p:spPr>
        <p:txBody>
          <a:bodyPr/>
          <a:lstStyle/>
          <a:p>
            <a:r>
              <a:rPr lang="en-US" dirty="0"/>
              <a:t>Topics Covered</a:t>
            </a:r>
          </a:p>
        </p:txBody>
      </p:sp>
      <p:sp>
        <p:nvSpPr>
          <p:cNvPr id="4" name="Subtitle 2">
            <a:extLst>
              <a:ext uri="{FF2B5EF4-FFF2-40B4-BE49-F238E27FC236}">
                <a16:creationId xmlns:a16="http://schemas.microsoft.com/office/drawing/2014/main" id="{C3DB7C68-7593-43D5-8B5B-CFA04A16C2A5}"/>
              </a:ext>
            </a:extLst>
          </p:cNvPr>
          <p:cNvSpPr>
            <a:spLocks noGrp="1"/>
          </p:cNvSpPr>
          <p:nvPr>
            <p:ph type="subTitle" idx="1"/>
          </p:nvPr>
        </p:nvSpPr>
        <p:spPr>
          <a:xfrm>
            <a:off x="870012" y="1499517"/>
            <a:ext cx="9169338" cy="4616389"/>
          </a:xfrm>
        </p:spPr>
        <p:txBody>
          <a:bodyPr/>
          <a:lstStyle/>
          <a:p>
            <a:pPr marL="571500" indent="-571500">
              <a:lnSpc>
                <a:spcPct val="90000"/>
              </a:lnSpc>
              <a:spcBef>
                <a:spcPts val="1000"/>
              </a:spcBef>
              <a:buFont typeface="Arial" panose="020B0604020202020204" pitchFamily="34" charset="0"/>
              <a:buChar char="•"/>
            </a:pPr>
            <a:r>
              <a:rPr lang="en-US" sz="3600" dirty="0">
                <a:latin typeface="+mn-lt"/>
                <a:ea typeface="Source Sans Pro Light" panose="020B0403030403020204" pitchFamily="34" charset="0"/>
              </a:rPr>
              <a:t>National trends in employment</a:t>
            </a:r>
          </a:p>
          <a:p>
            <a:pPr marL="1028700" lvl="1" indent="-571500">
              <a:spcBef>
                <a:spcPts val="1000"/>
              </a:spcBef>
              <a:buFont typeface="Wingdings" panose="05000000000000000000" pitchFamily="2" charset="2"/>
              <a:buChar char="Ø"/>
            </a:pPr>
            <a:r>
              <a:rPr lang="en-US" sz="3900" dirty="0">
                <a:latin typeface="+mn-lt"/>
                <a:ea typeface="Source Sans Pro Light" panose="020B0403030403020204" pitchFamily="34" charset="0"/>
              </a:rPr>
              <a:t>Employment-to-population ratio</a:t>
            </a:r>
          </a:p>
          <a:p>
            <a:pPr marL="1028700" lvl="1" indent="-571500">
              <a:spcBef>
                <a:spcPts val="1000"/>
              </a:spcBef>
              <a:buFont typeface="Wingdings" panose="05000000000000000000" pitchFamily="2" charset="2"/>
              <a:buChar char="Ø"/>
            </a:pPr>
            <a:r>
              <a:rPr lang="en-US" sz="3900" dirty="0">
                <a:latin typeface="+mn-lt"/>
                <a:ea typeface="Source Sans Pro Light" panose="020B0403030403020204" pitchFamily="34" charset="0"/>
              </a:rPr>
              <a:t>Labor force participation rate</a:t>
            </a:r>
            <a:r>
              <a:rPr lang="en-US" sz="4200" dirty="0">
                <a:latin typeface="+mn-lt"/>
                <a:ea typeface="Source Sans Pro Light" panose="020B0403030403020204" pitchFamily="34" charset="0"/>
              </a:rPr>
              <a:t>	</a:t>
            </a:r>
          </a:p>
          <a:p>
            <a:pPr marL="571500" indent="-571500">
              <a:lnSpc>
                <a:spcPct val="90000"/>
              </a:lnSpc>
              <a:spcBef>
                <a:spcPts val="1000"/>
              </a:spcBef>
              <a:buFont typeface="Arial" panose="020B0604020202020204" pitchFamily="34" charset="0"/>
              <a:buChar char="•"/>
            </a:pPr>
            <a:r>
              <a:rPr lang="en-US" sz="3600" dirty="0">
                <a:latin typeface="+mn-lt"/>
                <a:ea typeface="Source Sans Pro Light" panose="020B0403030403020204" pitchFamily="34" charset="0"/>
              </a:rPr>
              <a:t>State level estimates</a:t>
            </a:r>
          </a:p>
          <a:p>
            <a:pPr marL="571500" indent="-571500">
              <a:buFont typeface="Arial" panose="020B0604020202020204" pitchFamily="34" charset="0"/>
              <a:buChar char="•"/>
            </a:pPr>
            <a:endParaRPr lang="en-US" sz="3600" dirty="0">
              <a:latin typeface="+mn-lt"/>
            </a:endParaRPr>
          </a:p>
        </p:txBody>
      </p:sp>
    </p:spTree>
    <p:extLst>
      <p:ext uri="{BB962C8B-B14F-4D97-AF65-F5344CB8AC3E}">
        <p14:creationId xmlns:p14="http://schemas.microsoft.com/office/powerpoint/2010/main" val="41054266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4A7E7-5E26-4F7A-AFB9-C82944D7E9A5}"/>
              </a:ext>
            </a:extLst>
          </p:cNvPr>
          <p:cNvSpPr>
            <a:spLocks noGrp="1"/>
          </p:cNvSpPr>
          <p:nvPr>
            <p:ph type="title"/>
          </p:nvPr>
        </p:nvSpPr>
        <p:spPr>
          <a:xfrm>
            <a:off x="1818409" y="1589810"/>
            <a:ext cx="8333509" cy="3855026"/>
          </a:xfrm>
        </p:spPr>
        <p:txBody>
          <a:bodyPr/>
          <a:lstStyle/>
          <a:p>
            <a:pPr algn="ctr"/>
            <a:r>
              <a:rPr lang="en-US" dirty="0"/>
              <a:t>State Trends in Employment</a:t>
            </a:r>
            <a:br>
              <a:rPr lang="en-US" dirty="0"/>
            </a:br>
            <a:r>
              <a:rPr lang="en-US" dirty="0"/>
              <a:t>2019-2020</a:t>
            </a:r>
            <a:br>
              <a:rPr lang="en-US" dirty="0"/>
            </a:br>
            <a:br>
              <a:rPr lang="en-US" dirty="0"/>
            </a:br>
            <a:r>
              <a:rPr lang="en-US" sz="3000" dirty="0"/>
              <a:t>Average monthly employment-to-population ratio, non-institutional civilians with ages 16-64</a:t>
            </a:r>
          </a:p>
        </p:txBody>
      </p:sp>
    </p:spTree>
    <p:extLst>
      <p:ext uri="{BB962C8B-B14F-4D97-AF65-F5344CB8AC3E}">
        <p14:creationId xmlns:p14="http://schemas.microsoft.com/office/powerpoint/2010/main" val="18361184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C367E8C-C317-4142-9F97-78E9B7EC8238}"/>
              </a:ext>
            </a:extLst>
          </p:cNvPr>
          <p:cNvSpPr txBox="1"/>
          <p:nvPr/>
        </p:nvSpPr>
        <p:spPr>
          <a:xfrm>
            <a:off x="219959" y="0"/>
            <a:ext cx="11736371" cy="553998"/>
          </a:xfrm>
          <a:prstGeom prst="rect">
            <a:avLst/>
          </a:prstGeom>
          <a:noFill/>
        </p:spPr>
        <p:txBody>
          <a:bodyPr wrap="square" rtlCol="0">
            <a:spAutoFit/>
          </a:bodyPr>
          <a:lstStyle/>
          <a:p>
            <a:pPr algn="ctr"/>
            <a:r>
              <a:rPr lang="en-US" sz="3000" dirty="0"/>
              <a:t>Civilians </a:t>
            </a:r>
            <a:r>
              <a:rPr lang="en-US" sz="3000" b="1" dirty="0"/>
              <a:t>with Disabilities </a:t>
            </a:r>
            <a:r>
              <a:rPr lang="en-US" sz="3000" dirty="0"/>
              <a:t>2019 vs 2020</a:t>
            </a:r>
          </a:p>
        </p:txBody>
      </p:sp>
      <p:sp>
        <p:nvSpPr>
          <p:cNvPr id="4" name="TextBox 3">
            <a:extLst>
              <a:ext uri="{FF2B5EF4-FFF2-40B4-BE49-F238E27FC236}">
                <a16:creationId xmlns:a16="http://schemas.microsoft.com/office/drawing/2014/main" id="{206298A4-F180-475D-833E-F2294F863199}"/>
              </a:ext>
            </a:extLst>
          </p:cNvPr>
          <p:cNvSpPr txBox="1"/>
          <p:nvPr/>
        </p:nvSpPr>
        <p:spPr>
          <a:xfrm>
            <a:off x="281635" y="1119990"/>
            <a:ext cx="4753448" cy="461665"/>
          </a:xfrm>
          <a:prstGeom prst="rect">
            <a:avLst/>
          </a:prstGeom>
          <a:noFill/>
        </p:spPr>
        <p:txBody>
          <a:bodyPr wrap="square" rtlCol="0">
            <a:spAutoFit/>
          </a:bodyPr>
          <a:lstStyle/>
          <a:p>
            <a:pPr algn="ctr"/>
            <a:r>
              <a:rPr lang="en-US" sz="2400" dirty="0"/>
              <a:t>April 2019 – December 2019</a:t>
            </a:r>
          </a:p>
        </p:txBody>
      </p:sp>
      <p:pic>
        <p:nvPicPr>
          <p:cNvPr id="5" name="Picture 4" descr="Image showing a map of the United States. The map shows average monthly employment-to-population ratio for civilians with disabilities ages 16-64 years from April 2019 to December 2019. ">
            <a:extLst>
              <a:ext uri="{FF2B5EF4-FFF2-40B4-BE49-F238E27FC236}">
                <a16:creationId xmlns:a16="http://schemas.microsoft.com/office/drawing/2014/main" id="{669AE257-20A7-4EFA-A1C9-3972CABF71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00784"/>
            <a:ext cx="6096000" cy="4572000"/>
          </a:xfrm>
          <a:prstGeom prst="rect">
            <a:avLst/>
          </a:prstGeom>
        </p:spPr>
      </p:pic>
      <p:sp>
        <p:nvSpPr>
          <p:cNvPr id="9" name="TextBox 8">
            <a:extLst>
              <a:ext uri="{FF2B5EF4-FFF2-40B4-BE49-F238E27FC236}">
                <a16:creationId xmlns:a16="http://schemas.microsoft.com/office/drawing/2014/main" id="{3E3666A8-6281-487A-AFA2-AC8A15BCC74F}"/>
              </a:ext>
            </a:extLst>
          </p:cNvPr>
          <p:cNvSpPr txBox="1"/>
          <p:nvPr/>
        </p:nvSpPr>
        <p:spPr>
          <a:xfrm>
            <a:off x="6368373" y="1124712"/>
            <a:ext cx="5314545" cy="461665"/>
          </a:xfrm>
          <a:prstGeom prst="rect">
            <a:avLst/>
          </a:prstGeom>
          <a:noFill/>
        </p:spPr>
        <p:txBody>
          <a:bodyPr wrap="square" rtlCol="0">
            <a:spAutoFit/>
          </a:bodyPr>
          <a:lstStyle/>
          <a:p>
            <a:pPr algn="ctr"/>
            <a:r>
              <a:rPr lang="en-US" sz="2400" dirty="0"/>
              <a:t>April 2020 – December 2020</a:t>
            </a:r>
          </a:p>
        </p:txBody>
      </p:sp>
      <p:pic>
        <p:nvPicPr>
          <p:cNvPr id="10" name="Picture 9" descr="Image showing a map of the United States. The map shows average monthly employment-to-population ratio for civilians with disabilities ages 16-64 years from April 2020 to December 2020. ">
            <a:extLst>
              <a:ext uri="{FF2B5EF4-FFF2-40B4-BE49-F238E27FC236}">
                <a16:creationId xmlns:a16="http://schemas.microsoft.com/office/drawing/2014/main" id="{21CA5F3F-8F75-4E37-878E-923F6321B9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88144" y="1700784"/>
            <a:ext cx="6096000" cy="4572000"/>
          </a:xfrm>
          <a:prstGeom prst="rect">
            <a:avLst/>
          </a:prstGeom>
        </p:spPr>
      </p:pic>
      <p:sp>
        <p:nvSpPr>
          <p:cNvPr id="8" name="TextBox 7" descr="Image reading - Source: Current Population Survey">
            <a:extLst>
              <a:ext uri="{FF2B5EF4-FFF2-40B4-BE49-F238E27FC236}">
                <a16:creationId xmlns:a16="http://schemas.microsoft.com/office/drawing/2014/main" id="{FC58CF95-1D88-4233-8B92-8C9637FB63AB}"/>
              </a:ext>
            </a:extLst>
          </p:cNvPr>
          <p:cNvSpPr txBox="1"/>
          <p:nvPr/>
        </p:nvSpPr>
        <p:spPr>
          <a:xfrm>
            <a:off x="0" y="6315959"/>
            <a:ext cx="12184143" cy="369332"/>
          </a:xfrm>
          <a:prstGeom prst="rect">
            <a:avLst/>
          </a:prstGeom>
          <a:noFill/>
        </p:spPr>
        <p:txBody>
          <a:bodyPr wrap="square" rtlCol="0">
            <a:spAutoFit/>
          </a:bodyPr>
          <a:lstStyle/>
          <a:p>
            <a:pPr algn="ctr"/>
            <a:r>
              <a:rPr lang="en-US" dirty="0"/>
              <a:t>Source : Current Population Survey</a:t>
            </a:r>
          </a:p>
        </p:txBody>
      </p:sp>
    </p:spTree>
    <p:extLst>
      <p:ext uri="{BB962C8B-B14F-4D97-AF65-F5344CB8AC3E}">
        <p14:creationId xmlns:p14="http://schemas.microsoft.com/office/powerpoint/2010/main" val="14088046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17CDA24-35F8-4540-8C52-3096D6D949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50280" y="0"/>
            <a:ext cx="9144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658BFE0-4E65-4174-9C75-687C94E882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83280"/>
            <a:ext cx="6126480" cy="9144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FA75DFED-A0C1-4A83-BE1D-0271C1826E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5520" y="3383280"/>
            <a:ext cx="6126480" cy="9144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50C3CFC2-BDDB-4713-B792-99A655F06ADD}"/>
              </a:ext>
            </a:extLst>
          </p:cNvPr>
          <p:cNvSpPr txBox="1"/>
          <p:nvPr/>
        </p:nvSpPr>
        <p:spPr>
          <a:xfrm rot="16200000">
            <a:off x="-1026268" y="1330457"/>
            <a:ext cx="2908573" cy="461665"/>
          </a:xfrm>
          <a:prstGeom prst="rect">
            <a:avLst/>
          </a:prstGeom>
          <a:noFill/>
        </p:spPr>
        <p:txBody>
          <a:bodyPr wrap="square" rtlCol="0">
            <a:spAutoFit/>
          </a:bodyPr>
          <a:lstStyle/>
          <a:p>
            <a:pPr algn="ctr"/>
            <a:r>
              <a:rPr lang="en-US" sz="2400" dirty="0"/>
              <a:t>With Disabilities</a:t>
            </a:r>
          </a:p>
        </p:txBody>
      </p:sp>
      <p:sp>
        <p:nvSpPr>
          <p:cNvPr id="23" name="TextBox 22">
            <a:extLst>
              <a:ext uri="{FF2B5EF4-FFF2-40B4-BE49-F238E27FC236}">
                <a16:creationId xmlns:a16="http://schemas.microsoft.com/office/drawing/2014/main" id="{F45CF7AA-85EF-46DE-9C95-79F2000263A9}"/>
              </a:ext>
            </a:extLst>
          </p:cNvPr>
          <p:cNvSpPr txBox="1"/>
          <p:nvPr/>
        </p:nvSpPr>
        <p:spPr>
          <a:xfrm rot="16200000">
            <a:off x="-1077700" y="4819445"/>
            <a:ext cx="2908573" cy="461665"/>
          </a:xfrm>
          <a:prstGeom prst="rect">
            <a:avLst/>
          </a:prstGeom>
          <a:noFill/>
        </p:spPr>
        <p:txBody>
          <a:bodyPr wrap="square" rtlCol="0">
            <a:spAutoFit/>
          </a:bodyPr>
          <a:lstStyle/>
          <a:p>
            <a:pPr algn="ctr"/>
            <a:r>
              <a:rPr lang="en-US" sz="2400" dirty="0"/>
              <a:t>Without Disabilities</a:t>
            </a:r>
          </a:p>
        </p:txBody>
      </p:sp>
      <p:sp>
        <p:nvSpPr>
          <p:cNvPr id="30" name="TextBox 29" descr="Image reading - Source: Current Population Survey">
            <a:extLst>
              <a:ext uri="{FF2B5EF4-FFF2-40B4-BE49-F238E27FC236}">
                <a16:creationId xmlns:a16="http://schemas.microsoft.com/office/drawing/2014/main" id="{ECE8AF98-1739-4372-8526-6188493C636A}"/>
              </a:ext>
            </a:extLst>
          </p:cNvPr>
          <p:cNvSpPr txBox="1"/>
          <p:nvPr/>
        </p:nvSpPr>
        <p:spPr>
          <a:xfrm>
            <a:off x="9637111" y="6504564"/>
            <a:ext cx="2689859" cy="287036"/>
          </a:xfrm>
          <a:prstGeom prst="rect">
            <a:avLst/>
          </a:prstGeom>
          <a:noFill/>
        </p:spPr>
        <p:txBody>
          <a:bodyPr wrap="square" rtlCol="0">
            <a:spAutoFit/>
          </a:bodyPr>
          <a:lstStyle/>
          <a:p>
            <a:pPr algn="ctr"/>
            <a:r>
              <a:rPr lang="en-US" sz="1200" dirty="0"/>
              <a:t>Source : Current Population Survey</a:t>
            </a:r>
          </a:p>
        </p:txBody>
      </p:sp>
      <p:pic>
        <p:nvPicPr>
          <p:cNvPr id="14" name="Picture 13" descr="Image showing a map of the United States. The map shows average monthly employment-to-population ratio for civilians with disabilities ages 16-64 years from April 2019 to December 2019. ">
            <a:extLst>
              <a:ext uri="{FF2B5EF4-FFF2-40B4-BE49-F238E27FC236}">
                <a16:creationId xmlns:a16="http://schemas.microsoft.com/office/drawing/2014/main" id="{F5050CD9-20D5-4949-A61F-3B3BA74B14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7552" y="-1"/>
            <a:ext cx="4389120" cy="3383280"/>
          </a:xfrm>
          <a:prstGeom prst="rect">
            <a:avLst/>
          </a:prstGeom>
        </p:spPr>
      </p:pic>
      <p:sp>
        <p:nvSpPr>
          <p:cNvPr id="15" name="TextBox 14">
            <a:extLst>
              <a:ext uri="{FF2B5EF4-FFF2-40B4-BE49-F238E27FC236}">
                <a16:creationId xmlns:a16="http://schemas.microsoft.com/office/drawing/2014/main" id="{D80A24B6-BDFF-48A2-A8B7-AC26FD56F344}"/>
              </a:ext>
            </a:extLst>
          </p:cNvPr>
          <p:cNvSpPr txBox="1"/>
          <p:nvPr/>
        </p:nvSpPr>
        <p:spPr>
          <a:xfrm>
            <a:off x="935397" y="-12701"/>
            <a:ext cx="3813242" cy="461665"/>
          </a:xfrm>
          <a:prstGeom prst="rect">
            <a:avLst/>
          </a:prstGeom>
          <a:noFill/>
        </p:spPr>
        <p:txBody>
          <a:bodyPr wrap="square" rtlCol="0">
            <a:spAutoFit/>
          </a:bodyPr>
          <a:lstStyle/>
          <a:p>
            <a:pPr algn="ctr"/>
            <a:r>
              <a:rPr lang="en-US" sz="2400" dirty="0"/>
              <a:t>April 2019 – December 2019</a:t>
            </a:r>
          </a:p>
        </p:txBody>
      </p:sp>
      <p:pic>
        <p:nvPicPr>
          <p:cNvPr id="17" name="Picture 16" descr="Image showing a map of the United States. The map shows average monthly employment-to-population ratio for civilians with disabilities ages 16-64 years from April 2020 to December 2020. ">
            <a:extLst>
              <a:ext uri="{FF2B5EF4-FFF2-40B4-BE49-F238E27FC236}">
                <a16:creationId xmlns:a16="http://schemas.microsoft.com/office/drawing/2014/main" id="{C9A08863-C8A2-4D1A-8368-FCB7360417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72300" y="0"/>
            <a:ext cx="4511040" cy="3383280"/>
          </a:xfrm>
          <a:prstGeom prst="rect">
            <a:avLst/>
          </a:prstGeom>
        </p:spPr>
      </p:pic>
      <p:sp>
        <p:nvSpPr>
          <p:cNvPr id="19" name="TextBox 18">
            <a:extLst>
              <a:ext uri="{FF2B5EF4-FFF2-40B4-BE49-F238E27FC236}">
                <a16:creationId xmlns:a16="http://schemas.microsoft.com/office/drawing/2014/main" id="{3FE88119-97E0-4259-ADDA-9829BC3EB27C}"/>
              </a:ext>
            </a:extLst>
          </p:cNvPr>
          <p:cNvSpPr txBox="1"/>
          <p:nvPr/>
        </p:nvSpPr>
        <p:spPr>
          <a:xfrm>
            <a:off x="7126101" y="0"/>
            <a:ext cx="3813242" cy="461665"/>
          </a:xfrm>
          <a:prstGeom prst="rect">
            <a:avLst/>
          </a:prstGeom>
          <a:noFill/>
        </p:spPr>
        <p:txBody>
          <a:bodyPr wrap="square" rtlCol="0">
            <a:spAutoFit/>
          </a:bodyPr>
          <a:lstStyle/>
          <a:p>
            <a:pPr algn="ctr"/>
            <a:r>
              <a:rPr lang="en-US" sz="2400" dirty="0"/>
              <a:t>April 2020 – December 2020</a:t>
            </a:r>
          </a:p>
        </p:txBody>
      </p:sp>
    </p:spTree>
    <p:extLst>
      <p:ext uri="{BB962C8B-B14F-4D97-AF65-F5344CB8AC3E}">
        <p14:creationId xmlns:p14="http://schemas.microsoft.com/office/powerpoint/2010/main" val="10554884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17CDA24-35F8-4540-8C52-3096D6D949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50280" y="0"/>
            <a:ext cx="9144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658BFE0-4E65-4174-9C75-687C94E882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83280"/>
            <a:ext cx="6126480" cy="9144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FA75DFED-A0C1-4A83-BE1D-0271C1826E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5520" y="3383280"/>
            <a:ext cx="6126480" cy="9144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50C3CFC2-BDDB-4713-B792-99A655F06ADD}"/>
              </a:ext>
            </a:extLst>
          </p:cNvPr>
          <p:cNvSpPr txBox="1"/>
          <p:nvPr/>
        </p:nvSpPr>
        <p:spPr>
          <a:xfrm rot="16200000">
            <a:off x="-1026268" y="1330457"/>
            <a:ext cx="2908573" cy="461665"/>
          </a:xfrm>
          <a:prstGeom prst="rect">
            <a:avLst/>
          </a:prstGeom>
          <a:noFill/>
        </p:spPr>
        <p:txBody>
          <a:bodyPr wrap="square" rtlCol="0">
            <a:spAutoFit/>
          </a:bodyPr>
          <a:lstStyle/>
          <a:p>
            <a:pPr algn="ctr"/>
            <a:r>
              <a:rPr lang="en-US" sz="2400" dirty="0"/>
              <a:t>With Disabilities</a:t>
            </a:r>
          </a:p>
        </p:txBody>
      </p:sp>
      <p:sp>
        <p:nvSpPr>
          <p:cNvPr id="23" name="TextBox 22">
            <a:extLst>
              <a:ext uri="{FF2B5EF4-FFF2-40B4-BE49-F238E27FC236}">
                <a16:creationId xmlns:a16="http://schemas.microsoft.com/office/drawing/2014/main" id="{F45CF7AA-85EF-46DE-9C95-79F2000263A9}"/>
              </a:ext>
            </a:extLst>
          </p:cNvPr>
          <p:cNvSpPr txBox="1"/>
          <p:nvPr/>
        </p:nvSpPr>
        <p:spPr>
          <a:xfrm rot="16200000">
            <a:off x="-1077700" y="4819445"/>
            <a:ext cx="2908573" cy="461665"/>
          </a:xfrm>
          <a:prstGeom prst="rect">
            <a:avLst/>
          </a:prstGeom>
          <a:noFill/>
        </p:spPr>
        <p:txBody>
          <a:bodyPr wrap="square" rtlCol="0">
            <a:spAutoFit/>
          </a:bodyPr>
          <a:lstStyle/>
          <a:p>
            <a:pPr algn="ctr"/>
            <a:r>
              <a:rPr lang="en-US" sz="2400" dirty="0"/>
              <a:t>Without Disabilities</a:t>
            </a:r>
          </a:p>
        </p:txBody>
      </p:sp>
      <p:pic>
        <p:nvPicPr>
          <p:cNvPr id="5" name="Picture 4" descr="Image showing a map of the United States. The map shows average monthly employment-to-population ratio for civilians without disabilities ages 16-64 years from April 2019 to December 2019. ">
            <a:extLst>
              <a:ext uri="{FF2B5EF4-FFF2-40B4-BE49-F238E27FC236}">
                <a16:creationId xmlns:a16="http://schemas.microsoft.com/office/drawing/2014/main" id="{68CE2C80-9B1A-468E-9903-72BA4A180A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876" y="3474720"/>
            <a:ext cx="4389120" cy="3364992"/>
          </a:xfrm>
          <a:prstGeom prst="rect">
            <a:avLst/>
          </a:prstGeom>
        </p:spPr>
      </p:pic>
      <p:pic>
        <p:nvPicPr>
          <p:cNvPr id="7" name="Picture 6" descr="Image showing a map of the United States. The map shows average monthly employment-to-population ratio for civilians without disabilities ages 16-64 years from April 2020 to December 2020. ">
            <a:extLst>
              <a:ext uri="{FF2B5EF4-FFF2-40B4-BE49-F238E27FC236}">
                <a16:creationId xmlns:a16="http://schemas.microsoft.com/office/drawing/2014/main" id="{049472CE-24F9-4071-910E-2A983313EE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72300" y="3474720"/>
            <a:ext cx="4389120" cy="3291840"/>
          </a:xfrm>
          <a:prstGeom prst="rect">
            <a:avLst/>
          </a:prstGeom>
        </p:spPr>
      </p:pic>
      <p:sp>
        <p:nvSpPr>
          <p:cNvPr id="30" name="TextBox 29" descr="Image reading - Source: Current Population Survey">
            <a:extLst>
              <a:ext uri="{FF2B5EF4-FFF2-40B4-BE49-F238E27FC236}">
                <a16:creationId xmlns:a16="http://schemas.microsoft.com/office/drawing/2014/main" id="{ECE8AF98-1739-4372-8526-6188493C636A}"/>
              </a:ext>
            </a:extLst>
          </p:cNvPr>
          <p:cNvSpPr txBox="1"/>
          <p:nvPr/>
        </p:nvSpPr>
        <p:spPr>
          <a:xfrm>
            <a:off x="9637111" y="6504564"/>
            <a:ext cx="2689859" cy="287036"/>
          </a:xfrm>
          <a:prstGeom prst="rect">
            <a:avLst/>
          </a:prstGeom>
          <a:noFill/>
        </p:spPr>
        <p:txBody>
          <a:bodyPr wrap="square" rtlCol="0">
            <a:spAutoFit/>
          </a:bodyPr>
          <a:lstStyle/>
          <a:p>
            <a:pPr algn="ctr"/>
            <a:r>
              <a:rPr lang="en-US" sz="1200" dirty="0"/>
              <a:t>Source : Current Population Survey</a:t>
            </a:r>
          </a:p>
        </p:txBody>
      </p:sp>
      <p:pic>
        <p:nvPicPr>
          <p:cNvPr id="14" name="Picture 13" descr="Image showing a map of the United States. The map shows average monthly employment-to-population ratio for civilians with disabilities ages 16-64 years from April 2019 to December 2019. ">
            <a:extLst>
              <a:ext uri="{FF2B5EF4-FFF2-40B4-BE49-F238E27FC236}">
                <a16:creationId xmlns:a16="http://schemas.microsoft.com/office/drawing/2014/main" id="{F5050CD9-20D5-4949-A61F-3B3BA74B14D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7552" y="-1"/>
            <a:ext cx="4389120" cy="3383280"/>
          </a:xfrm>
          <a:prstGeom prst="rect">
            <a:avLst/>
          </a:prstGeom>
        </p:spPr>
      </p:pic>
      <p:sp>
        <p:nvSpPr>
          <p:cNvPr id="15" name="TextBox 14">
            <a:extLst>
              <a:ext uri="{FF2B5EF4-FFF2-40B4-BE49-F238E27FC236}">
                <a16:creationId xmlns:a16="http://schemas.microsoft.com/office/drawing/2014/main" id="{D80A24B6-BDFF-48A2-A8B7-AC26FD56F344}"/>
              </a:ext>
            </a:extLst>
          </p:cNvPr>
          <p:cNvSpPr txBox="1"/>
          <p:nvPr/>
        </p:nvSpPr>
        <p:spPr>
          <a:xfrm>
            <a:off x="935397" y="-12701"/>
            <a:ext cx="3813242" cy="461665"/>
          </a:xfrm>
          <a:prstGeom prst="rect">
            <a:avLst/>
          </a:prstGeom>
          <a:noFill/>
        </p:spPr>
        <p:txBody>
          <a:bodyPr wrap="square" rtlCol="0">
            <a:spAutoFit/>
          </a:bodyPr>
          <a:lstStyle/>
          <a:p>
            <a:pPr algn="ctr"/>
            <a:r>
              <a:rPr lang="en-US" sz="2400" dirty="0"/>
              <a:t>April 2019 – December 2019</a:t>
            </a:r>
          </a:p>
        </p:txBody>
      </p:sp>
      <p:pic>
        <p:nvPicPr>
          <p:cNvPr id="17" name="Picture 16" descr="Image showing a map of the United States. The map shows average monthly employment-to-population ratio for civilians with disabilities ages 16-64 years from April 2020 to December 2020. ">
            <a:extLst>
              <a:ext uri="{FF2B5EF4-FFF2-40B4-BE49-F238E27FC236}">
                <a16:creationId xmlns:a16="http://schemas.microsoft.com/office/drawing/2014/main" id="{C9A08863-C8A2-4D1A-8368-FCB73604179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72300" y="0"/>
            <a:ext cx="4511040" cy="3383280"/>
          </a:xfrm>
          <a:prstGeom prst="rect">
            <a:avLst/>
          </a:prstGeom>
        </p:spPr>
      </p:pic>
      <p:sp>
        <p:nvSpPr>
          <p:cNvPr id="19" name="TextBox 18">
            <a:extLst>
              <a:ext uri="{FF2B5EF4-FFF2-40B4-BE49-F238E27FC236}">
                <a16:creationId xmlns:a16="http://schemas.microsoft.com/office/drawing/2014/main" id="{3FE88119-97E0-4259-ADDA-9829BC3EB27C}"/>
              </a:ext>
            </a:extLst>
          </p:cNvPr>
          <p:cNvSpPr txBox="1"/>
          <p:nvPr/>
        </p:nvSpPr>
        <p:spPr>
          <a:xfrm>
            <a:off x="7126101" y="0"/>
            <a:ext cx="3813242" cy="461665"/>
          </a:xfrm>
          <a:prstGeom prst="rect">
            <a:avLst/>
          </a:prstGeom>
          <a:noFill/>
        </p:spPr>
        <p:txBody>
          <a:bodyPr wrap="square" rtlCol="0">
            <a:spAutoFit/>
          </a:bodyPr>
          <a:lstStyle/>
          <a:p>
            <a:pPr algn="ctr"/>
            <a:r>
              <a:rPr lang="en-US" sz="2400" dirty="0"/>
              <a:t>April 2020 – December 2020</a:t>
            </a:r>
          </a:p>
        </p:txBody>
      </p:sp>
    </p:spTree>
    <p:extLst>
      <p:ext uri="{BB962C8B-B14F-4D97-AF65-F5344CB8AC3E}">
        <p14:creationId xmlns:p14="http://schemas.microsoft.com/office/powerpoint/2010/main" val="41086036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E5F8FDB-A1E4-44E9-8E65-36BAED6510EE}"/>
              </a:ext>
            </a:extLst>
          </p:cNvPr>
          <p:cNvSpPr txBox="1"/>
          <p:nvPr/>
        </p:nvSpPr>
        <p:spPr>
          <a:xfrm>
            <a:off x="0" y="0"/>
            <a:ext cx="12192000" cy="553998"/>
          </a:xfrm>
          <a:prstGeom prst="rect">
            <a:avLst/>
          </a:prstGeom>
          <a:noFill/>
        </p:spPr>
        <p:txBody>
          <a:bodyPr wrap="square" rtlCol="0">
            <a:spAutoFit/>
          </a:bodyPr>
          <a:lstStyle/>
          <a:p>
            <a:pPr algn="ctr"/>
            <a:r>
              <a:rPr lang="en-US" sz="3000" dirty="0"/>
              <a:t>Employment </a:t>
            </a:r>
            <a:r>
              <a:rPr lang="en-US" sz="3000" b="1" dirty="0"/>
              <a:t>gap</a:t>
            </a:r>
            <a:r>
              <a:rPr lang="en-US" sz="3000" dirty="0"/>
              <a:t> between Civilians </a:t>
            </a:r>
            <a:r>
              <a:rPr lang="en-US" sz="3000" b="1" dirty="0"/>
              <a:t>without and with Disabilities</a:t>
            </a:r>
          </a:p>
        </p:txBody>
      </p:sp>
      <p:sp>
        <p:nvSpPr>
          <p:cNvPr id="9" name="TextBox 8">
            <a:extLst>
              <a:ext uri="{FF2B5EF4-FFF2-40B4-BE49-F238E27FC236}">
                <a16:creationId xmlns:a16="http://schemas.microsoft.com/office/drawing/2014/main" id="{D83029E5-F9AF-4C48-8238-A6D76804D6CE}"/>
              </a:ext>
            </a:extLst>
          </p:cNvPr>
          <p:cNvSpPr txBox="1"/>
          <p:nvPr/>
        </p:nvSpPr>
        <p:spPr>
          <a:xfrm>
            <a:off x="483597" y="1152144"/>
            <a:ext cx="3813242" cy="461665"/>
          </a:xfrm>
          <a:prstGeom prst="rect">
            <a:avLst/>
          </a:prstGeom>
          <a:noFill/>
        </p:spPr>
        <p:txBody>
          <a:bodyPr wrap="square" rtlCol="0">
            <a:spAutoFit/>
          </a:bodyPr>
          <a:lstStyle/>
          <a:p>
            <a:pPr algn="ctr"/>
            <a:r>
              <a:rPr lang="en-US" sz="2400" dirty="0"/>
              <a:t>April 2019 – December 2019</a:t>
            </a:r>
          </a:p>
        </p:txBody>
      </p:sp>
      <p:sp>
        <p:nvSpPr>
          <p:cNvPr id="10" name="TextBox 9">
            <a:extLst>
              <a:ext uri="{FF2B5EF4-FFF2-40B4-BE49-F238E27FC236}">
                <a16:creationId xmlns:a16="http://schemas.microsoft.com/office/drawing/2014/main" id="{4FD96E3D-2180-4373-AAC4-F81933AF7174}"/>
              </a:ext>
            </a:extLst>
          </p:cNvPr>
          <p:cNvSpPr txBox="1"/>
          <p:nvPr/>
        </p:nvSpPr>
        <p:spPr>
          <a:xfrm>
            <a:off x="7237379" y="1152143"/>
            <a:ext cx="3813242" cy="461665"/>
          </a:xfrm>
          <a:prstGeom prst="rect">
            <a:avLst/>
          </a:prstGeom>
          <a:noFill/>
        </p:spPr>
        <p:txBody>
          <a:bodyPr wrap="square" rtlCol="0">
            <a:spAutoFit/>
          </a:bodyPr>
          <a:lstStyle/>
          <a:p>
            <a:pPr algn="ctr"/>
            <a:r>
              <a:rPr lang="en-US" sz="2400" dirty="0"/>
              <a:t>April 2020 – December 2020</a:t>
            </a:r>
          </a:p>
        </p:txBody>
      </p:sp>
      <p:sp>
        <p:nvSpPr>
          <p:cNvPr id="11" name="TextBox 10" descr="Image reading - Source: Current Population Survey">
            <a:extLst>
              <a:ext uri="{FF2B5EF4-FFF2-40B4-BE49-F238E27FC236}">
                <a16:creationId xmlns:a16="http://schemas.microsoft.com/office/drawing/2014/main" id="{F90B1841-9DDD-4C3C-BF1D-11EFFC19DACF}"/>
              </a:ext>
            </a:extLst>
          </p:cNvPr>
          <p:cNvSpPr txBox="1"/>
          <p:nvPr/>
        </p:nvSpPr>
        <p:spPr>
          <a:xfrm>
            <a:off x="1857079" y="6315959"/>
            <a:ext cx="8804635" cy="369332"/>
          </a:xfrm>
          <a:prstGeom prst="rect">
            <a:avLst/>
          </a:prstGeom>
          <a:noFill/>
        </p:spPr>
        <p:txBody>
          <a:bodyPr wrap="square" rtlCol="0">
            <a:spAutoFit/>
          </a:bodyPr>
          <a:lstStyle/>
          <a:p>
            <a:pPr algn="ctr"/>
            <a:r>
              <a:rPr lang="en-US" dirty="0"/>
              <a:t>Source : Current Population Survey</a:t>
            </a:r>
          </a:p>
        </p:txBody>
      </p:sp>
      <p:pic>
        <p:nvPicPr>
          <p:cNvPr id="4" name="Picture 3" descr="Image showing a map of the United States. The map shows the gap in average monthly employment-to-population ratio for civilians with disabilities and civilians with no disabilities in the age group  16-64 years from April 2019 to December 2019. ">
            <a:extLst>
              <a:ext uri="{FF2B5EF4-FFF2-40B4-BE49-F238E27FC236}">
                <a16:creationId xmlns:a16="http://schemas.microsoft.com/office/drawing/2014/main" id="{2158A579-04EE-4BBF-AA10-821FDBCE81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00784"/>
            <a:ext cx="6096000" cy="4572000"/>
          </a:xfrm>
          <a:prstGeom prst="rect">
            <a:avLst/>
          </a:prstGeom>
        </p:spPr>
      </p:pic>
      <p:pic>
        <p:nvPicPr>
          <p:cNvPr id="6" name="Picture 5" descr="Image showing a map of the United States. The map shows the gap in average monthly employment-to-population ratio for civilians with disabilities and civilians with no disabilities in the age group  16-64 years from April 2020 to December 2020. ">
            <a:extLst>
              <a:ext uri="{FF2B5EF4-FFF2-40B4-BE49-F238E27FC236}">
                <a16:creationId xmlns:a16="http://schemas.microsoft.com/office/drawing/2014/main" id="{0EC155EA-9C6A-4114-BABD-B3429E6516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1700784"/>
            <a:ext cx="6096000" cy="4572000"/>
          </a:xfrm>
          <a:prstGeom prst="rect">
            <a:avLst/>
          </a:prstGeom>
        </p:spPr>
      </p:pic>
    </p:spTree>
    <p:extLst>
      <p:ext uri="{BB962C8B-B14F-4D97-AF65-F5344CB8AC3E}">
        <p14:creationId xmlns:p14="http://schemas.microsoft.com/office/powerpoint/2010/main" val="24255718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showing a map of the United States. The map shows the change in gap in average monthly employment-to-population ratio for civilians with disabilities and civilians with no disabilities in the age group 16-64 years from April 2020 to December 2020. ">
            <a:extLst>
              <a:ext uri="{FF2B5EF4-FFF2-40B4-BE49-F238E27FC236}">
                <a16:creationId xmlns:a16="http://schemas.microsoft.com/office/drawing/2014/main" id="{55352F33-7618-44A9-9644-753F5A584E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pic>
        <p:nvPicPr>
          <p:cNvPr id="7" name="Picture 6" descr="Image reading - Source: Current Population Survey">
            <a:extLst>
              <a:ext uri="{FF2B5EF4-FFF2-40B4-BE49-F238E27FC236}">
                <a16:creationId xmlns:a16="http://schemas.microsoft.com/office/drawing/2014/main" id="{7331C999-C729-423D-8AB0-8530AB33D10F}"/>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1858516" y="6110247"/>
            <a:ext cx="8809484" cy="499915"/>
          </a:xfrm>
          <a:prstGeom prst="rect">
            <a:avLst/>
          </a:prstGeom>
        </p:spPr>
      </p:pic>
      <p:sp>
        <p:nvSpPr>
          <p:cNvPr id="8" name="TextBox 7">
            <a:extLst>
              <a:ext uri="{FF2B5EF4-FFF2-40B4-BE49-F238E27FC236}">
                <a16:creationId xmlns:a16="http://schemas.microsoft.com/office/drawing/2014/main" id="{7C15BD7F-15F0-476A-AFC7-49EBF967FCFE}"/>
              </a:ext>
              <a:ext uri="{C183D7F6-B498-43B3-948B-1728B52AA6E4}">
                <adec:decorative xmlns:adec="http://schemas.microsoft.com/office/drawing/2017/decorative" val="0"/>
              </a:ext>
            </a:extLst>
          </p:cNvPr>
          <p:cNvSpPr txBox="1"/>
          <p:nvPr/>
        </p:nvSpPr>
        <p:spPr>
          <a:xfrm>
            <a:off x="0" y="0"/>
            <a:ext cx="12192000" cy="1015663"/>
          </a:xfrm>
          <a:prstGeom prst="rect">
            <a:avLst/>
          </a:prstGeom>
          <a:noFill/>
        </p:spPr>
        <p:txBody>
          <a:bodyPr wrap="square" rtlCol="0">
            <a:spAutoFit/>
          </a:bodyPr>
          <a:lstStyle/>
          <a:p>
            <a:pPr algn="ctr"/>
            <a:r>
              <a:rPr lang="en-US" sz="3000" b="1" dirty="0"/>
              <a:t>Difference in Difference </a:t>
            </a:r>
            <a:r>
              <a:rPr lang="en-US" sz="3000" dirty="0"/>
              <a:t>of Employment Gap between Civilians </a:t>
            </a:r>
            <a:r>
              <a:rPr lang="en-US" sz="3000" b="1" dirty="0"/>
              <a:t>without and with Disabilities </a:t>
            </a:r>
          </a:p>
        </p:txBody>
      </p:sp>
    </p:spTree>
    <p:extLst>
      <p:ext uri="{BB962C8B-B14F-4D97-AF65-F5344CB8AC3E}">
        <p14:creationId xmlns:p14="http://schemas.microsoft.com/office/powerpoint/2010/main" val="42242255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53FAB-AC50-461C-BF39-5416459FC3AC}"/>
              </a:ext>
            </a:extLst>
          </p:cNvPr>
          <p:cNvSpPr>
            <a:spLocks noGrp="1"/>
          </p:cNvSpPr>
          <p:nvPr>
            <p:ph type="title"/>
          </p:nvPr>
        </p:nvSpPr>
        <p:spPr/>
        <p:txBody>
          <a:bodyPr/>
          <a:lstStyle/>
          <a:p>
            <a:r>
              <a:rPr lang="en-US" dirty="0"/>
              <a:t>Contact Information</a:t>
            </a:r>
          </a:p>
        </p:txBody>
      </p:sp>
      <p:sp>
        <p:nvSpPr>
          <p:cNvPr id="5" name="TextBox 4">
            <a:extLst>
              <a:ext uri="{FF2B5EF4-FFF2-40B4-BE49-F238E27FC236}">
                <a16:creationId xmlns:a16="http://schemas.microsoft.com/office/drawing/2014/main" id="{AA1D3062-4039-4E0A-A4FD-44DFB2856060}"/>
              </a:ext>
            </a:extLst>
          </p:cNvPr>
          <p:cNvSpPr txBox="1"/>
          <p:nvPr/>
        </p:nvSpPr>
        <p:spPr>
          <a:xfrm>
            <a:off x="355108" y="2073757"/>
            <a:ext cx="5740892" cy="3254224"/>
          </a:xfrm>
          <a:prstGeom prst="rect">
            <a:avLst/>
          </a:prstGeom>
          <a:noFill/>
        </p:spPr>
        <p:txBody>
          <a:bodyPr wrap="square">
            <a:spAutoFit/>
          </a:bodyPr>
          <a:lstStyle/>
          <a:p>
            <a:pPr algn="ctr">
              <a:lnSpc>
                <a:spcPct val="90000"/>
              </a:lnSpc>
              <a:spcBef>
                <a:spcPts val="1000"/>
              </a:spcBef>
              <a:buNone/>
            </a:pPr>
            <a:r>
              <a:rPr lang="en-US" sz="3000" dirty="0">
                <a:solidFill>
                  <a:schemeClr val="bg1"/>
                </a:solidFill>
              </a:rPr>
              <a:t>Andrew Houtenville</a:t>
            </a:r>
          </a:p>
          <a:p>
            <a:pPr algn="ctr">
              <a:lnSpc>
                <a:spcPct val="90000"/>
              </a:lnSpc>
              <a:spcBef>
                <a:spcPts val="1000"/>
              </a:spcBef>
              <a:buNone/>
            </a:pPr>
            <a:r>
              <a:rPr lang="en-US" sz="3000" b="1" u="sng" dirty="0">
                <a:solidFill>
                  <a:schemeClr val="bg1"/>
                </a:solidFill>
              </a:rPr>
              <a:t>Andrew.Houtenville@unh.edu</a:t>
            </a:r>
          </a:p>
          <a:p>
            <a:pPr algn="ctr">
              <a:lnSpc>
                <a:spcPct val="90000"/>
              </a:lnSpc>
              <a:spcBef>
                <a:spcPts val="1000"/>
              </a:spcBef>
              <a:buNone/>
            </a:pPr>
            <a:endParaRPr lang="en-US" sz="3000" dirty="0">
              <a:solidFill>
                <a:schemeClr val="bg1"/>
              </a:solidFill>
            </a:endParaRPr>
          </a:p>
          <a:p>
            <a:pPr algn="ctr">
              <a:lnSpc>
                <a:spcPct val="90000"/>
              </a:lnSpc>
              <a:spcBef>
                <a:spcPts val="1000"/>
              </a:spcBef>
              <a:buNone/>
            </a:pPr>
            <a:r>
              <a:rPr lang="en-US" sz="3000" dirty="0">
                <a:solidFill>
                  <a:schemeClr val="bg1"/>
                </a:solidFill>
              </a:rPr>
              <a:t>Shreya Paul</a:t>
            </a:r>
          </a:p>
          <a:p>
            <a:pPr algn="ctr">
              <a:lnSpc>
                <a:spcPct val="90000"/>
              </a:lnSpc>
              <a:spcBef>
                <a:spcPts val="1000"/>
              </a:spcBef>
              <a:buNone/>
            </a:pPr>
            <a:r>
              <a:rPr lang="en-US" sz="3000" b="1" dirty="0">
                <a:solidFill>
                  <a:schemeClr val="bg1"/>
                </a:solidFill>
                <a:hlinkClick r:id="rId2">
                  <a:extLst>
                    <a:ext uri="{A12FA001-AC4F-418D-AE19-62706E023703}">
                      <ahyp:hlinkClr xmlns:ahyp="http://schemas.microsoft.com/office/drawing/2018/hyperlinkcolor" val="tx"/>
                    </a:ext>
                  </a:extLst>
                </a:hlinkClick>
              </a:rPr>
              <a:t>Shreya.Paul@unh.edu</a:t>
            </a:r>
            <a:endParaRPr lang="en-US" sz="3000" b="1" dirty="0">
              <a:solidFill>
                <a:schemeClr val="bg1"/>
              </a:solidFill>
            </a:endParaRPr>
          </a:p>
          <a:p>
            <a:pPr algn="ctr">
              <a:lnSpc>
                <a:spcPct val="90000"/>
              </a:lnSpc>
              <a:spcBef>
                <a:spcPts val="1000"/>
              </a:spcBef>
              <a:buNone/>
            </a:pPr>
            <a:endParaRPr lang="en-US" sz="3200" dirty="0">
              <a:solidFill>
                <a:schemeClr val="bg1"/>
              </a:solidFill>
            </a:endParaRPr>
          </a:p>
        </p:txBody>
      </p:sp>
      <p:sp>
        <p:nvSpPr>
          <p:cNvPr id="4" name="Text Placeholder 2">
            <a:extLst>
              <a:ext uri="{FF2B5EF4-FFF2-40B4-BE49-F238E27FC236}">
                <a16:creationId xmlns:a16="http://schemas.microsoft.com/office/drawing/2014/main" id="{FEE6BD1E-2F91-412D-B3D8-A9FC7F88639E}"/>
              </a:ext>
            </a:extLst>
          </p:cNvPr>
          <p:cNvSpPr txBox="1">
            <a:spLocks/>
          </p:cNvSpPr>
          <p:nvPr/>
        </p:nvSpPr>
        <p:spPr>
          <a:xfrm>
            <a:off x="6208448" y="2073757"/>
            <a:ext cx="5628444" cy="3249227"/>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400"/>
              </a:spcBef>
              <a:buFont typeface="Arial" panose="020B0604020202020204" pitchFamily="34" charset="0"/>
              <a:buNone/>
              <a:defRPr sz="24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90000"/>
              </a:lnSpc>
              <a:spcBef>
                <a:spcPts val="1000"/>
              </a:spcBef>
            </a:pPr>
            <a:r>
              <a:rPr lang="en-US" sz="3000" dirty="0"/>
              <a:t>Website:</a:t>
            </a:r>
          </a:p>
          <a:p>
            <a:pPr algn="ctr">
              <a:lnSpc>
                <a:spcPct val="90000"/>
              </a:lnSpc>
              <a:spcBef>
                <a:spcPts val="1000"/>
              </a:spcBef>
            </a:pPr>
            <a:r>
              <a:rPr lang="en-US" sz="3000" b="1" dirty="0"/>
              <a:t> </a:t>
            </a:r>
            <a:r>
              <a:rPr lang="en-US" sz="3000" b="1" dirty="0">
                <a:hlinkClick r:id="rId3">
                  <a:extLst>
                    <a:ext uri="{A12FA001-AC4F-418D-AE19-62706E023703}">
                      <ahyp:hlinkClr xmlns:ahyp="http://schemas.microsoft.com/office/drawing/2018/hyperlinkcolor" val="tx"/>
                    </a:ext>
                  </a:extLst>
                </a:hlinkClick>
              </a:rPr>
              <a:t>www.disabilitycompendium.org</a:t>
            </a:r>
            <a:endParaRPr lang="en-US" sz="3000" b="1" dirty="0"/>
          </a:p>
          <a:p>
            <a:pPr algn="ctr">
              <a:lnSpc>
                <a:spcPct val="90000"/>
              </a:lnSpc>
              <a:spcBef>
                <a:spcPts val="1000"/>
              </a:spcBef>
            </a:pPr>
            <a:endParaRPr lang="en-US" sz="3000" b="1" dirty="0"/>
          </a:p>
          <a:p>
            <a:pPr algn="ctr">
              <a:lnSpc>
                <a:spcPct val="90000"/>
              </a:lnSpc>
              <a:spcBef>
                <a:spcPts val="1000"/>
              </a:spcBef>
            </a:pPr>
            <a:r>
              <a:rPr lang="en-US" sz="3000" dirty="0"/>
              <a:t>Technical Assistance: </a:t>
            </a:r>
            <a:r>
              <a:rPr lang="en-US" sz="3000" b="1" u="sng" dirty="0">
                <a:hlinkClick r:id="rId4">
                  <a:extLst>
                    <a:ext uri="{A12FA001-AC4F-418D-AE19-62706E023703}">
                      <ahyp:hlinkClr xmlns:ahyp="http://schemas.microsoft.com/office/drawing/2018/hyperlinkcolor" val="tx"/>
                    </a:ext>
                  </a:extLst>
                </a:hlinkClick>
              </a:rPr>
              <a:t>disability.statistics@unh.edu</a:t>
            </a:r>
            <a:endParaRPr lang="en-US" sz="3000" b="1" u="sng" dirty="0"/>
          </a:p>
          <a:p>
            <a:pPr algn="ctr">
              <a:lnSpc>
                <a:spcPct val="90000"/>
              </a:lnSpc>
              <a:spcBef>
                <a:spcPts val="1000"/>
              </a:spcBef>
            </a:pPr>
            <a:r>
              <a:rPr lang="en-US" sz="3000" dirty="0"/>
              <a:t>866-538-9521</a:t>
            </a:r>
          </a:p>
          <a:p>
            <a:pPr algn="ctr">
              <a:lnSpc>
                <a:spcPct val="90000"/>
              </a:lnSpc>
              <a:spcBef>
                <a:spcPts val="1000"/>
              </a:spcBef>
            </a:pPr>
            <a:endParaRPr lang="en-US" sz="3000" dirty="0"/>
          </a:p>
          <a:p>
            <a:endParaRPr lang="en-US" sz="3000" dirty="0"/>
          </a:p>
        </p:txBody>
      </p:sp>
    </p:spTree>
    <p:extLst>
      <p:ext uri="{BB962C8B-B14F-4D97-AF65-F5344CB8AC3E}">
        <p14:creationId xmlns:p14="http://schemas.microsoft.com/office/powerpoint/2010/main" val="6537156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11804-46BC-4F3C-859E-B3F1CD30BA1D}"/>
              </a:ext>
            </a:extLst>
          </p:cNvPr>
          <p:cNvSpPr>
            <a:spLocks noGrp="1"/>
          </p:cNvSpPr>
          <p:nvPr>
            <p:ph type="title"/>
          </p:nvPr>
        </p:nvSpPr>
        <p:spPr/>
        <p:txBody>
          <a:bodyPr/>
          <a:lstStyle/>
          <a:p>
            <a:r>
              <a:rPr lang="en-US" dirty="0"/>
              <a:t>Thank you</a:t>
            </a:r>
          </a:p>
        </p:txBody>
      </p:sp>
    </p:spTree>
    <p:extLst>
      <p:ext uri="{BB962C8B-B14F-4D97-AF65-F5344CB8AC3E}">
        <p14:creationId xmlns:p14="http://schemas.microsoft.com/office/powerpoint/2010/main" val="4854490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BB17549-5087-41C3-ADCA-F5B6B41B3EB0}"/>
              </a:ext>
            </a:extLst>
          </p:cNvPr>
          <p:cNvSpPr txBox="1"/>
          <p:nvPr/>
        </p:nvSpPr>
        <p:spPr>
          <a:xfrm>
            <a:off x="219959" y="0"/>
            <a:ext cx="11736371" cy="553998"/>
          </a:xfrm>
          <a:prstGeom prst="rect">
            <a:avLst/>
          </a:prstGeom>
          <a:noFill/>
        </p:spPr>
        <p:txBody>
          <a:bodyPr wrap="square" rtlCol="0">
            <a:spAutoFit/>
          </a:bodyPr>
          <a:lstStyle/>
          <a:p>
            <a:pPr algn="ctr"/>
            <a:r>
              <a:rPr lang="en-US" sz="3000" dirty="0"/>
              <a:t>Employment: April 2019 – December 2019</a:t>
            </a:r>
          </a:p>
        </p:txBody>
      </p:sp>
      <p:sp>
        <p:nvSpPr>
          <p:cNvPr id="5" name="TextBox 4">
            <a:extLst>
              <a:ext uri="{FF2B5EF4-FFF2-40B4-BE49-F238E27FC236}">
                <a16:creationId xmlns:a16="http://schemas.microsoft.com/office/drawing/2014/main" id="{6AA75D87-BE95-419F-AC16-84C6E56A40E9}"/>
              </a:ext>
            </a:extLst>
          </p:cNvPr>
          <p:cNvSpPr txBox="1"/>
          <p:nvPr/>
        </p:nvSpPr>
        <p:spPr>
          <a:xfrm>
            <a:off x="321012" y="1152144"/>
            <a:ext cx="4753448" cy="461665"/>
          </a:xfrm>
          <a:prstGeom prst="rect">
            <a:avLst/>
          </a:prstGeom>
          <a:noFill/>
        </p:spPr>
        <p:txBody>
          <a:bodyPr wrap="square" rtlCol="0">
            <a:spAutoFit/>
          </a:bodyPr>
          <a:lstStyle/>
          <a:p>
            <a:pPr algn="ctr"/>
            <a:r>
              <a:rPr lang="en-US" sz="2400" b="1" dirty="0"/>
              <a:t>With Disabilities</a:t>
            </a:r>
          </a:p>
        </p:txBody>
      </p:sp>
      <p:sp>
        <p:nvSpPr>
          <p:cNvPr id="6" name="TextBox 5">
            <a:extLst>
              <a:ext uri="{FF2B5EF4-FFF2-40B4-BE49-F238E27FC236}">
                <a16:creationId xmlns:a16="http://schemas.microsoft.com/office/drawing/2014/main" id="{19BE7DE3-5A6A-4052-B179-586321EA9285}"/>
              </a:ext>
            </a:extLst>
          </p:cNvPr>
          <p:cNvSpPr txBox="1"/>
          <p:nvPr/>
        </p:nvSpPr>
        <p:spPr>
          <a:xfrm>
            <a:off x="6096000" y="1152144"/>
            <a:ext cx="4753448" cy="461665"/>
          </a:xfrm>
          <a:prstGeom prst="rect">
            <a:avLst/>
          </a:prstGeom>
          <a:noFill/>
        </p:spPr>
        <p:txBody>
          <a:bodyPr wrap="square" rtlCol="0">
            <a:spAutoFit/>
          </a:bodyPr>
          <a:lstStyle/>
          <a:p>
            <a:pPr algn="ctr"/>
            <a:r>
              <a:rPr lang="en-US" sz="2400" b="1" dirty="0"/>
              <a:t>Without Disabilities</a:t>
            </a:r>
          </a:p>
        </p:txBody>
      </p:sp>
      <p:sp>
        <p:nvSpPr>
          <p:cNvPr id="7" name="TextBox 6">
            <a:extLst>
              <a:ext uri="{FF2B5EF4-FFF2-40B4-BE49-F238E27FC236}">
                <a16:creationId xmlns:a16="http://schemas.microsoft.com/office/drawing/2014/main" id="{D3FFAE5D-6AFD-48B7-9D7F-EA13CA0311AB}"/>
              </a:ext>
            </a:extLst>
          </p:cNvPr>
          <p:cNvSpPr txBox="1"/>
          <p:nvPr/>
        </p:nvSpPr>
        <p:spPr>
          <a:xfrm>
            <a:off x="2658360" y="6315959"/>
            <a:ext cx="6466786" cy="369332"/>
          </a:xfrm>
          <a:prstGeom prst="rect">
            <a:avLst/>
          </a:prstGeom>
          <a:noFill/>
        </p:spPr>
        <p:txBody>
          <a:bodyPr wrap="square" rtlCol="0">
            <a:spAutoFit/>
          </a:bodyPr>
          <a:lstStyle/>
          <a:p>
            <a:pPr algn="ctr"/>
            <a:r>
              <a:rPr lang="en-US" dirty="0"/>
              <a:t>Source : Current Population Survey</a:t>
            </a:r>
          </a:p>
        </p:txBody>
      </p:sp>
      <p:pic>
        <p:nvPicPr>
          <p:cNvPr id="8" name="Picture 7" descr="Diagram, map&#10;&#10;Description automatically generated">
            <a:extLst>
              <a:ext uri="{FF2B5EF4-FFF2-40B4-BE49-F238E27FC236}">
                <a16:creationId xmlns:a16="http://schemas.microsoft.com/office/drawing/2014/main" id="{80A4970E-F6DF-4D63-8F7B-65E94B4482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00784"/>
            <a:ext cx="6096000" cy="4572000"/>
          </a:xfrm>
          <a:prstGeom prst="rect">
            <a:avLst/>
          </a:prstGeom>
        </p:spPr>
      </p:pic>
      <p:pic>
        <p:nvPicPr>
          <p:cNvPr id="10" name="Picture 9" descr="Map&#10;&#10;Description automatically generated">
            <a:extLst>
              <a:ext uri="{FF2B5EF4-FFF2-40B4-BE49-F238E27FC236}">
                <a16:creationId xmlns:a16="http://schemas.microsoft.com/office/drawing/2014/main" id="{20D08009-2CD7-48E8-8E06-3BA11E0EE3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88995" y="1700784"/>
            <a:ext cx="6096000" cy="4572000"/>
          </a:xfrm>
          <a:prstGeom prst="rect">
            <a:avLst/>
          </a:prstGeom>
        </p:spPr>
      </p:pic>
    </p:spTree>
    <p:extLst>
      <p:ext uri="{BB962C8B-B14F-4D97-AF65-F5344CB8AC3E}">
        <p14:creationId xmlns:p14="http://schemas.microsoft.com/office/powerpoint/2010/main" val="37515365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91C280C-E5FA-4160-A19C-5BA31A56F2A6}"/>
              </a:ext>
            </a:extLst>
          </p:cNvPr>
          <p:cNvSpPr txBox="1"/>
          <p:nvPr/>
        </p:nvSpPr>
        <p:spPr>
          <a:xfrm>
            <a:off x="321012" y="1152144"/>
            <a:ext cx="4753448" cy="461665"/>
          </a:xfrm>
          <a:prstGeom prst="rect">
            <a:avLst/>
          </a:prstGeom>
          <a:noFill/>
        </p:spPr>
        <p:txBody>
          <a:bodyPr wrap="square" rtlCol="0">
            <a:spAutoFit/>
          </a:bodyPr>
          <a:lstStyle/>
          <a:p>
            <a:pPr algn="ctr"/>
            <a:r>
              <a:rPr lang="en-US" sz="2400" b="1" dirty="0"/>
              <a:t>With Disabilities</a:t>
            </a:r>
          </a:p>
        </p:txBody>
      </p:sp>
      <p:sp>
        <p:nvSpPr>
          <p:cNvPr id="5" name="TextBox 4">
            <a:extLst>
              <a:ext uri="{FF2B5EF4-FFF2-40B4-BE49-F238E27FC236}">
                <a16:creationId xmlns:a16="http://schemas.microsoft.com/office/drawing/2014/main" id="{DAED49E2-3EC6-45BE-9667-FF00707B5817}"/>
              </a:ext>
            </a:extLst>
          </p:cNvPr>
          <p:cNvSpPr txBox="1"/>
          <p:nvPr/>
        </p:nvSpPr>
        <p:spPr>
          <a:xfrm>
            <a:off x="6096000" y="1152144"/>
            <a:ext cx="4753448" cy="461665"/>
          </a:xfrm>
          <a:prstGeom prst="rect">
            <a:avLst/>
          </a:prstGeom>
          <a:noFill/>
        </p:spPr>
        <p:txBody>
          <a:bodyPr wrap="square" rtlCol="0">
            <a:spAutoFit/>
          </a:bodyPr>
          <a:lstStyle/>
          <a:p>
            <a:pPr algn="ctr"/>
            <a:r>
              <a:rPr lang="en-US" sz="2400" b="1" dirty="0"/>
              <a:t>Without Disabilities</a:t>
            </a:r>
          </a:p>
        </p:txBody>
      </p:sp>
      <p:sp>
        <p:nvSpPr>
          <p:cNvPr id="6" name="TextBox 5">
            <a:extLst>
              <a:ext uri="{FF2B5EF4-FFF2-40B4-BE49-F238E27FC236}">
                <a16:creationId xmlns:a16="http://schemas.microsoft.com/office/drawing/2014/main" id="{5AC69EAD-A39E-466E-83C5-1160FFD3E167}"/>
              </a:ext>
            </a:extLst>
          </p:cNvPr>
          <p:cNvSpPr txBox="1"/>
          <p:nvPr/>
        </p:nvSpPr>
        <p:spPr>
          <a:xfrm>
            <a:off x="219959" y="0"/>
            <a:ext cx="11736371" cy="553998"/>
          </a:xfrm>
          <a:prstGeom prst="rect">
            <a:avLst/>
          </a:prstGeom>
          <a:noFill/>
        </p:spPr>
        <p:txBody>
          <a:bodyPr wrap="square" rtlCol="0">
            <a:spAutoFit/>
          </a:bodyPr>
          <a:lstStyle/>
          <a:p>
            <a:pPr algn="ctr"/>
            <a:r>
              <a:rPr lang="en-US" sz="3000" dirty="0"/>
              <a:t>Employment: April 2020 – December 2020</a:t>
            </a:r>
          </a:p>
        </p:txBody>
      </p:sp>
      <p:sp>
        <p:nvSpPr>
          <p:cNvPr id="7" name="TextBox 6">
            <a:extLst>
              <a:ext uri="{FF2B5EF4-FFF2-40B4-BE49-F238E27FC236}">
                <a16:creationId xmlns:a16="http://schemas.microsoft.com/office/drawing/2014/main" id="{DD52B91B-6185-4D61-9D8A-FED37B97F5E5}"/>
              </a:ext>
            </a:extLst>
          </p:cNvPr>
          <p:cNvSpPr txBox="1"/>
          <p:nvPr/>
        </p:nvSpPr>
        <p:spPr>
          <a:xfrm>
            <a:off x="2658360" y="6315959"/>
            <a:ext cx="6466786" cy="369332"/>
          </a:xfrm>
          <a:prstGeom prst="rect">
            <a:avLst/>
          </a:prstGeom>
          <a:noFill/>
        </p:spPr>
        <p:txBody>
          <a:bodyPr wrap="square" rtlCol="0">
            <a:spAutoFit/>
          </a:bodyPr>
          <a:lstStyle/>
          <a:p>
            <a:pPr algn="ctr"/>
            <a:r>
              <a:rPr lang="en-US" dirty="0"/>
              <a:t>Source : Current Population Survey</a:t>
            </a:r>
          </a:p>
        </p:txBody>
      </p:sp>
      <p:pic>
        <p:nvPicPr>
          <p:cNvPr id="8" name="Picture 7" descr="Diagram, map&#10;&#10;Description automatically generated">
            <a:extLst>
              <a:ext uri="{FF2B5EF4-FFF2-40B4-BE49-F238E27FC236}">
                <a16:creationId xmlns:a16="http://schemas.microsoft.com/office/drawing/2014/main" id="{38CCC24A-6F28-4BD4-B2AD-D563FD8F38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00784"/>
            <a:ext cx="6096000" cy="4572000"/>
          </a:xfrm>
          <a:prstGeom prst="rect">
            <a:avLst/>
          </a:prstGeom>
        </p:spPr>
      </p:pic>
      <p:pic>
        <p:nvPicPr>
          <p:cNvPr id="10" name="Picture 9" descr="Map&#10;&#10;Description automatically generated">
            <a:extLst>
              <a:ext uri="{FF2B5EF4-FFF2-40B4-BE49-F238E27FC236}">
                <a16:creationId xmlns:a16="http://schemas.microsoft.com/office/drawing/2014/main" id="{6A468281-EAB9-49BE-9D2D-373D070200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89320" y="1699106"/>
            <a:ext cx="6096000" cy="4572000"/>
          </a:xfrm>
          <a:prstGeom prst="rect">
            <a:avLst/>
          </a:prstGeom>
        </p:spPr>
      </p:pic>
    </p:spTree>
    <p:extLst>
      <p:ext uri="{BB962C8B-B14F-4D97-AF65-F5344CB8AC3E}">
        <p14:creationId xmlns:p14="http://schemas.microsoft.com/office/powerpoint/2010/main" val="40120636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4A7E7-5E26-4F7A-AFB9-C82944D7E9A5}"/>
              </a:ext>
            </a:extLst>
          </p:cNvPr>
          <p:cNvSpPr>
            <a:spLocks noGrp="1"/>
          </p:cNvSpPr>
          <p:nvPr>
            <p:ph type="title"/>
          </p:nvPr>
        </p:nvSpPr>
        <p:spPr>
          <a:xfrm>
            <a:off x="1818409" y="1589810"/>
            <a:ext cx="8333509" cy="3855026"/>
          </a:xfrm>
        </p:spPr>
        <p:txBody>
          <a:bodyPr/>
          <a:lstStyle/>
          <a:p>
            <a:pPr algn="ctr"/>
            <a:r>
              <a:rPr lang="en-US" dirty="0"/>
              <a:t>National Trends in Employment</a:t>
            </a:r>
            <a:br>
              <a:rPr lang="en-US" dirty="0"/>
            </a:br>
            <a:r>
              <a:rPr lang="en-US" dirty="0"/>
              <a:t>2019-2020</a:t>
            </a:r>
            <a:br>
              <a:rPr lang="en-US" dirty="0"/>
            </a:br>
            <a:br>
              <a:rPr lang="en-US" dirty="0"/>
            </a:br>
            <a:endParaRPr lang="en-US" sz="3000" dirty="0"/>
          </a:p>
        </p:txBody>
      </p:sp>
    </p:spTree>
    <p:extLst>
      <p:ext uri="{BB962C8B-B14F-4D97-AF65-F5344CB8AC3E}">
        <p14:creationId xmlns:p14="http://schemas.microsoft.com/office/powerpoint/2010/main" val="5089163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17CDA24-35F8-4540-8C52-3096D6D949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50280" y="0"/>
            <a:ext cx="9144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658BFE0-4E65-4174-9C75-687C94E882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83280"/>
            <a:ext cx="6126480" cy="9144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FA75DFED-A0C1-4A83-BE1D-0271C1826E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5520" y="3383280"/>
            <a:ext cx="6126480" cy="9144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50C3CFC2-BDDB-4713-B792-99A655F06ADD}"/>
              </a:ext>
            </a:extLst>
          </p:cNvPr>
          <p:cNvSpPr txBox="1"/>
          <p:nvPr/>
        </p:nvSpPr>
        <p:spPr>
          <a:xfrm rot="16200000">
            <a:off x="-1026268" y="1330457"/>
            <a:ext cx="2908573" cy="461665"/>
          </a:xfrm>
          <a:prstGeom prst="rect">
            <a:avLst/>
          </a:prstGeom>
          <a:noFill/>
        </p:spPr>
        <p:txBody>
          <a:bodyPr wrap="square" rtlCol="0">
            <a:spAutoFit/>
          </a:bodyPr>
          <a:lstStyle/>
          <a:p>
            <a:pPr algn="ctr"/>
            <a:r>
              <a:rPr lang="en-US" sz="2400" dirty="0"/>
              <a:t>With Disabilities</a:t>
            </a:r>
          </a:p>
        </p:txBody>
      </p:sp>
      <p:sp>
        <p:nvSpPr>
          <p:cNvPr id="23" name="TextBox 22">
            <a:extLst>
              <a:ext uri="{FF2B5EF4-FFF2-40B4-BE49-F238E27FC236}">
                <a16:creationId xmlns:a16="http://schemas.microsoft.com/office/drawing/2014/main" id="{F45CF7AA-85EF-46DE-9C95-79F2000263A9}"/>
              </a:ext>
            </a:extLst>
          </p:cNvPr>
          <p:cNvSpPr txBox="1"/>
          <p:nvPr/>
        </p:nvSpPr>
        <p:spPr>
          <a:xfrm rot="16200000">
            <a:off x="-1077700" y="4819445"/>
            <a:ext cx="2908573" cy="461665"/>
          </a:xfrm>
          <a:prstGeom prst="rect">
            <a:avLst/>
          </a:prstGeom>
          <a:noFill/>
        </p:spPr>
        <p:txBody>
          <a:bodyPr wrap="square" rtlCol="0">
            <a:spAutoFit/>
          </a:bodyPr>
          <a:lstStyle/>
          <a:p>
            <a:pPr algn="ctr"/>
            <a:r>
              <a:rPr lang="en-US" sz="2400" dirty="0"/>
              <a:t>Without Disabilities</a:t>
            </a:r>
          </a:p>
        </p:txBody>
      </p:sp>
      <p:pic>
        <p:nvPicPr>
          <p:cNvPr id="17" name="Picture 16" descr="Diagram, map&#10;&#10;Description automatically generated">
            <a:extLst>
              <a:ext uri="{FF2B5EF4-FFF2-40B4-BE49-F238E27FC236}">
                <a16:creationId xmlns:a16="http://schemas.microsoft.com/office/drawing/2014/main" id="{792E39BD-119A-42E4-8BC5-9A45797610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3816" y="10193"/>
            <a:ext cx="4498848" cy="3374136"/>
          </a:xfrm>
          <a:prstGeom prst="rect">
            <a:avLst/>
          </a:prstGeom>
        </p:spPr>
      </p:pic>
      <p:sp>
        <p:nvSpPr>
          <p:cNvPr id="19" name="TextBox 18">
            <a:extLst>
              <a:ext uri="{FF2B5EF4-FFF2-40B4-BE49-F238E27FC236}">
                <a16:creationId xmlns:a16="http://schemas.microsoft.com/office/drawing/2014/main" id="{13F9B774-7D20-47FA-B806-2F89E34108B1}"/>
              </a:ext>
            </a:extLst>
          </p:cNvPr>
          <p:cNvSpPr txBox="1"/>
          <p:nvPr/>
        </p:nvSpPr>
        <p:spPr>
          <a:xfrm>
            <a:off x="949793" y="18288"/>
            <a:ext cx="3813242" cy="461665"/>
          </a:xfrm>
          <a:prstGeom prst="rect">
            <a:avLst/>
          </a:prstGeom>
          <a:noFill/>
        </p:spPr>
        <p:txBody>
          <a:bodyPr wrap="square" rtlCol="0">
            <a:spAutoFit/>
          </a:bodyPr>
          <a:lstStyle/>
          <a:p>
            <a:pPr algn="ctr"/>
            <a:r>
              <a:rPr lang="en-US" sz="2400" dirty="0"/>
              <a:t>April 2019 – December 2019</a:t>
            </a:r>
          </a:p>
        </p:txBody>
      </p:sp>
      <p:pic>
        <p:nvPicPr>
          <p:cNvPr id="21" name="Picture 20" descr="Diagram, map&#10;&#10;Description automatically generated">
            <a:extLst>
              <a:ext uri="{FF2B5EF4-FFF2-40B4-BE49-F238E27FC236}">
                <a16:creationId xmlns:a16="http://schemas.microsoft.com/office/drawing/2014/main" id="{CF4B4B4F-DDC3-4DD8-90EE-C4A719DCAC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37852" y="9144"/>
            <a:ext cx="4498848" cy="3374136"/>
          </a:xfrm>
          <a:prstGeom prst="rect">
            <a:avLst/>
          </a:prstGeom>
        </p:spPr>
      </p:pic>
      <p:sp>
        <p:nvSpPr>
          <p:cNvPr id="22" name="TextBox 21">
            <a:extLst>
              <a:ext uri="{FF2B5EF4-FFF2-40B4-BE49-F238E27FC236}">
                <a16:creationId xmlns:a16="http://schemas.microsoft.com/office/drawing/2014/main" id="{5F434D70-F838-4630-8EDD-BEFD67C70357}"/>
              </a:ext>
            </a:extLst>
          </p:cNvPr>
          <p:cNvSpPr txBox="1"/>
          <p:nvPr/>
        </p:nvSpPr>
        <p:spPr>
          <a:xfrm>
            <a:off x="7222139" y="0"/>
            <a:ext cx="3813242" cy="461665"/>
          </a:xfrm>
          <a:prstGeom prst="rect">
            <a:avLst/>
          </a:prstGeom>
          <a:noFill/>
        </p:spPr>
        <p:txBody>
          <a:bodyPr wrap="square" rtlCol="0">
            <a:spAutoFit/>
          </a:bodyPr>
          <a:lstStyle/>
          <a:p>
            <a:pPr algn="ctr"/>
            <a:r>
              <a:rPr lang="en-US" sz="2400" dirty="0"/>
              <a:t>April 2020 – December 2020</a:t>
            </a:r>
          </a:p>
        </p:txBody>
      </p:sp>
      <p:pic>
        <p:nvPicPr>
          <p:cNvPr id="25" name="Picture 24" descr="Map&#10;&#10;Description automatically generated">
            <a:extLst>
              <a:ext uri="{FF2B5EF4-FFF2-40B4-BE49-F238E27FC236}">
                <a16:creationId xmlns:a16="http://schemas.microsoft.com/office/drawing/2014/main" id="{B8CD5C45-1EBF-4636-A597-9B70590BCF1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3816" y="3465576"/>
            <a:ext cx="4498848" cy="3374136"/>
          </a:xfrm>
          <a:prstGeom prst="rect">
            <a:avLst/>
          </a:prstGeom>
        </p:spPr>
      </p:pic>
      <p:pic>
        <p:nvPicPr>
          <p:cNvPr id="26" name="Picture 25" descr="Map&#10;&#10;Description automatically generated">
            <a:extLst>
              <a:ext uri="{FF2B5EF4-FFF2-40B4-BE49-F238E27FC236}">
                <a16:creationId xmlns:a16="http://schemas.microsoft.com/office/drawing/2014/main" id="{FB293050-2E15-41EB-8AFE-B373A54C216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22139" y="3480040"/>
            <a:ext cx="4498848" cy="3374136"/>
          </a:xfrm>
          <a:prstGeom prst="rect">
            <a:avLst/>
          </a:prstGeom>
        </p:spPr>
      </p:pic>
      <p:sp>
        <p:nvSpPr>
          <p:cNvPr id="27" name="TextBox 26">
            <a:extLst>
              <a:ext uri="{FF2B5EF4-FFF2-40B4-BE49-F238E27FC236}">
                <a16:creationId xmlns:a16="http://schemas.microsoft.com/office/drawing/2014/main" id="{145CDAD0-DBB1-4CB5-89B2-2FE741AF0C0A}"/>
              </a:ext>
            </a:extLst>
          </p:cNvPr>
          <p:cNvSpPr txBox="1"/>
          <p:nvPr/>
        </p:nvSpPr>
        <p:spPr>
          <a:xfrm>
            <a:off x="8042346" y="6552676"/>
            <a:ext cx="2689859" cy="287036"/>
          </a:xfrm>
          <a:prstGeom prst="rect">
            <a:avLst/>
          </a:prstGeom>
          <a:noFill/>
        </p:spPr>
        <p:txBody>
          <a:bodyPr wrap="square" rtlCol="0">
            <a:spAutoFit/>
          </a:bodyPr>
          <a:lstStyle/>
          <a:p>
            <a:pPr algn="ctr"/>
            <a:r>
              <a:rPr lang="en-US" sz="1200" dirty="0"/>
              <a:t>Source : Current Population Survey</a:t>
            </a:r>
          </a:p>
        </p:txBody>
      </p:sp>
    </p:spTree>
    <p:extLst>
      <p:ext uri="{BB962C8B-B14F-4D97-AF65-F5344CB8AC3E}">
        <p14:creationId xmlns:p14="http://schemas.microsoft.com/office/powerpoint/2010/main" val="42455043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hart, line chart, scatter chart&#10;&#10;Description automatically generated">
            <a:extLst>
              <a:ext uri="{FF2B5EF4-FFF2-40B4-BE49-F238E27FC236}">
                <a16:creationId xmlns:a16="http://schemas.microsoft.com/office/drawing/2014/main" id="{DB29B03F-129A-40DE-A4DA-7CA0F62DAD2C}"/>
              </a:ext>
            </a:extLst>
          </p:cNvPr>
          <p:cNvPicPr>
            <a:picLocks noChangeAspect="1"/>
          </p:cNvPicPr>
          <p:nvPr/>
        </p:nvPicPr>
        <p:blipFill>
          <a:blip r:embed="rId2"/>
          <a:stretch>
            <a:fillRect/>
          </a:stretch>
        </p:blipFill>
        <p:spPr>
          <a:xfrm>
            <a:off x="394062" y="1280160"/>
            <a:ext cx="9777850" cy="4846320"/>
          </a:xfrm>
          <a:prstGeom prst="rect">
            <a:avLst/>
          </a:prstGeom>
        </p:spPr>
      </p:pic>
      <p:sp>
        <p:nvSpPr>
          <p:cNvPr id="10" name="Title 1">
            <a:extLst>
              <a:ext uri="{FF2B5EF4-FFF2-40B4-BE49-F238E27FC236}">
                <a16:creationId xmlns:a16="http://schemas.microsoft.com/office/drawing/2014/main" id="{D603AFE2-F97D-427C-A5BA-201E51A140EF}"/>
              </a:ext>
            </a:extLst>
          </p:cNvPr>
          <p:cNvSpPr txBox="1">
            <a:spLocks/>
          </p:cNvSpPr>
          <p:nvPr/>
        </p:nvSpPr>
        <p:spPr>
          <a:xfrm>
            <a:off x="607092" y="370331"/>
            <a:ext cx="9106751" cy="784630"/>
          </a:xfrm>
          <a:prstGeom prst="rect">
            <a:avLst/>
          </a:prstGeom>
          <a:noFill/>
        </p:spPr>
        <p:txBody>
          <a:bodyPr vert="horz" lIns="91440" tIns="45720" rIns="91440" bIns="45720" rtlCol="0" anchor="b">
            <a:noAutofit/>
          </a:bodyPr>
          <a:lstStyle>
            <a:lvl1pPr algn="l" defTabSz="914400" rtl="0" eaLnBrk="1" latinLnBrk="0" hangingPunct="1">
              <a:lnSpc>
                <a:spcPct val="90000"/>
              </a:lnSpc>
              <a:spcBef>
                <a:spcPct val="0"/>
              </a:spcBef>
              <a:buNone/>
              <a:defRPr sz="6000" b="1" i="0" kern="1200">
                <a:solidFill>
                  <a:srgbClr val="000000"/>
                </a:solidFill>
                <a:latin typeface="Source Sans Pro" panose="020B0503030403020204" pitchFamily="34" charset="77"/>
                <a:ea typeface="+mj-ea"/>
                <a:cs typeface="+mj-cs"/>
              </a:defRPr>
            </a:lvl1pPr>
          </a:lstStyle>
          <a:p>
            <a:r>
              <a:rPr lang="en-US" sz="4000" dirty="0"/>
              <a:t>Employment-to-Population Ratio</a:t>
            </a:r>
          </a:p>
        </p:txBody>
      </p:sp>
    </p:spTree>
    <p:extLst>
      <p:ext uri="{BB962C8B-B14F-4D97-AF65-F5344CB8AC3E}">
        <p14:creationId xmlns:p14="http://schemas.microsoft.com/office/powerpoint/2010/main" val="3767240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D603AFE2-F97D-427C-A5BA-201E51A140EF}"/>
              </a:ext>
            </a:extLst>
          </p:cNvPr>
          <p:cNvSpPr txBox="1">
            <a:spLocks/>
          </p:cNvSpPr>
          <p:nvPr/>
        </p:nvSpPr>
        <p:spPr>
          <a:xfrm>
            <a:off x="607092" y="370331"/>
            <a:ext cx="9106751" cy="784630"/>
          </a:xfrm>
          <a:prstGeom prst="rect">
            <a:avLst/>
          </a:prstGeom>
          <a:noFill/>
        </p:spPr>
        <p:txBody>
          <a:bodyPr vert="horz" lIns="91440" tIns="45720" rIns="91440" bIns="45720" rtlCol="0" anchor="b">
            <a:noAutofit/>
          </a:bodyPr>
          <a:lstStyle>
            <a:lvl1pPr algn="l" defTabSz="914400" rtl="0" eaLnBrk="1" latinLnBrk="0" hangingPunct="1">
              <a:lnSpc>
                <a:spcPct val="90000"/>
              </a:lnSpc>
              <a:spcBef>
                <a:spcPct val="0"/>
              </a:spcBef>
              <a:buNone/>
              <a:defRPr sz="6000" b="1" i="0" kern="1200">
                <a:solidFill>
                  <a:srgbClr val="000000"/>
                </a:solidFill>
                <a:latin typeface="Source Sans Pro" panose="020B0503030403020204" pitchFamily="34" charset="77"/>
                <a:ea typeface="+mj-ea"/>
                <a:cs typeface="+mj-cs"/>
              </a:defRPr>
            </a:lvl1pPr>
          </a:lstStyle>
          <a:p>
            <a:r>
              <a:rPr lang="en-US" sz="4000" dirty="0"/>
              <a:t>Employment-to-Population Ratio</a:t>
            </a:r>
          </a:p>
        </p:txBody>
      </p:sp>
      <p:pic>
        <p:nvPicPr>
          <p:cNvPr id="4" name="Picture 3">
            <a:extLst>
              <a:ext uri="{FF2B5EF4-FFF2-40B4-BE49-F238E27FC236}">
                <a16:creationId xmlns:a16="http://schemas.microsoft.com/office/drawing/2014/main" id="{FE08F12D-4C42-403D-9713-976F965329B5}"/>
              </a:ext>
            </a:extLst>
          </p:cNvPr>
          <p:cNvPicPr>
            <a:picLocks noChangeAspect="1"/>
          </p:cNvPicPr>
          <p:nvPr/>
        </p:nvPicPr>
        <p:blipFill>
          <a:blip r:embed="rId2"/>
          <a:stretch>
            <a:fillRect/>
          </a:stretch>
        </p:blipFill>
        <p:spPr>
          <a:xfrm>
            <a:off x="393192" y="1280160"/>
            <a:ext cx="9777850" cy="4846320"/>
          </a:xfrm>
          <a:prstGeom prst="rect">
            <a:avLst/>
          </a:prstGeom>
        </p:spPr>
      </p:pic>
    </p:spTree>
    <p:extLst>
      <p:ext uri="{BB962C8B-B14F-4D97-AF65-F5344CB8AC3E}">
        <p14:creationId xmlns:p14="http://schemas.microsoft.com/office/powerpoint/2010/main" val="13752279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D603AFE2-F97D-427C-A5BA-201E51A140EF}"/>
              </a:ext>
            </a:extLst>
          </p:cNvPr>
          <p:cNvSpPr txBox="1">
            <a:spLocks/>
          </p:cNvSpPr>
          <p:nvPr/>
        </p:nvSpPr>
        <p:spPr>
          <a:xfrm>
            <a:off x="607092" y="370331"/>
            <a:ext cx="9106751" cy="784630"/>
          </a:xfrm>
          <a:prstGeom prst="rect">
            <a:avLst/>
          </a:prstGeom>
          <a:noFill/>
        </p:spPr>
        <p:txBody>
          <a:bodyPr vert="horz" lIns="91440" tIns="45720" rIns="91440" bIns="45720" rtlCol="0" anchor="b">
            <a:noAutofit/>
          </a:bodyPr>
          <a:lstStyle>
            <a:lvl1pPr algn="l" defTabSz="914400" rtl="0" eaLnBrk="1" latinLnBrk="0" hangingPunct="1">
              <a:lnSpc>
                <a:spcPct val="90000"/>
              </a:lnSpc>
              <a:spcBef>
                <a:spcPct val="0"/>
              </a:spcBef>
              <a:buNone/>
              <a:defRPr sz="6000" b="1" i="0" kern="1200">
                <a:solidFill>
                  <a:srgbClr val="000000"/>
                </a:solidFill>
                <a:latin typeface="Source Sans Pro" panose="020B0503030403020204" pitchFamily="34" charset="77"/>
                <a:ea typeface="+mj-ea"/>
                <a:cs typeface="+mj-cs"/>
              </a:defRPr>
            </a:lvl1pPr>
          </a:lstStyle>
          <a:p>
            <a:r>
              <a:rPr lang="en-US" sz="4000" dirty="0"/>
              <a:t>Employment-to-Population Ratio</a:t>
            </a:r>
          </a:p>
        </p:txBody>
      </p:sp>
      <p:pic>
        <p:nvPicPr>
          <p:cNvPr id="3" name="Picture 2">
            <a:extLst>
              <a:ext uri="{FF2B5EF4-FFF2-40B4-BE49-F238E27FC236}">
                <a16:creationId xmlns:a16="http://schemas.microsoft.com/office/drawing/2014/main" id="{03CF1B88-4783-4C5B-9D1E-B6F5C69D90EE}"/>
              </a:ext>
            </a:extLst>
          </p:cNvPr>
          <p:cNvPicPr>
            <a:picLocks noChangeAspect="1"/>
          </p:cNvPicPr>
          <p:nvPr/>
        </p:nvPicPr>
        <p:blipFill>
          <a:blip r:embed="rId2"/>
          <a:stretch>
            <a:fillRect/>
          </a:stretch>
        </p:blipFill>
        <p:spPr>
          <a:xfrm>
            <a:off x="393192" y="1280160"/>
            <a:ext cx="9777850" cy="4846320"/>
          </a:xfrm>
          <a:prstGeom prst="rect">
            <a:avLst/>
          </a:prstGeom>
        </p:spPr>
      </p:pic>
    </p:spTree>
    <p:extLst>
      <p:ext uri="{BB962C8B-B14F-4D97-AF65-F5344CB8AC3E}">
        <p14:creationId xmlns:p14="http://schemas.microsoft.com/office/powerpoint/2010/main" val="21681125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D603AFE2-F97D-427C-A5BA-201E51A140EF}"/>
              </a:ext>
            </a:extLst>
          </p:cNvPr>
          <p:cNvSpPr txBox="1">
            <a:spLocks/>
          </p:cNvSpPr>
          <p:nvPr/>
        </p:nvSpPr>
        <p:spPr>
          <a:xfrm>
            <a:off x="607092" y="370331"/>
            <a:ext cx="9106751" cy="784630"/>
          </a:xfrm>
          <a:prstGeom prst="rect">
            <a:avLst/>
          </a:prstGeom>
          <a:noFill/>
        </p:spPr>
        <p:txBody>
          <a:bodyPr vert="horz" lIns="91440" tIns="45720" rIns="91440" bIns="45720" rtlCol="0" anchor="b">
            <a:noAutofit/>
          </a:bodyPr>
          <a:lstStyle>
            <a:lvl1pPr algn="l" defTabSz="914400" rtl="0" eaLnBrk="1" latinLnBrk="0" hangingPunct="1">
              <a:lnSpc>
                <a:spcPct val="90000"/>
              </a:lnSpc>
              <a:spcBef>
                <a:spcPct val="0"/>
              </a:spcBef>
              <a:buNone/>
              <a:defRPr sz="6000" b="1" i="0" kern="1200">
                <a:solidFill>
                  <a:srgbClr val="000000"/>
                </a:solidFill>
                <a:latin typeface="Source Sans Pro" panose="020B0503030403020204" pitchFamily="34" charset="77"/>
                <a:ea typeface="+mj-ea"/>
                <a:cs typeface="+mj-cs"/>
              </a:defRPr>
            </a:lvl1pPr>
          </a:lstStyle>
          <a:p>
            <a:r>
              <a:rPr lang="en-US" sz="4000" dirty="0"/>
              <a:t>Employment-to-Population Ratio</a:t>
            </a:r>
          </a:p>
        </p:txBody>
      </p:sp>
      <p:pic>
        <p:nvPicPr>
          <p:cNvPr id="3" name="Picture 2">
            <a:extLst>
              <a:ext uri="{FF2B5EF4-FFF2-40B4-BE49-F238E27FC236}">
                <a16:creationId xmlns:a16="http://schemas.microsoft.com/office/drawing/2014/main" id="{7B863961-16F4-4BAD-88B4-2E9FD4A4EA34}"/>
              </a:ext>
            </a:extLst>
          </p:cNvPr>
          <p:cNvPicPr>
            <a:picLocks noChangeAspect="1"/>
          </p:cNvPicPr>
          <p:nvPr/>
        </p:nvPicPr>
        <p:blipFill>
          <a:blip r:embed="rId2"/>
          <a:stretch>
            <a:fillRect/>
          </a:stretch>
        </p:blipFill>
        <p:spPr>
          <a:xfrm>
            <a:off x="393192" y="1280160"/>
            <a:ext cx="9777850" cy="4846320"/>
          </a:xfrm>
          <a:prstGeom prst="rect">
            <a:avLst/>
          </a:prstGeom>
        </p:spPr>
      </p:pic>
    </p:spTree>
    <p:extLst>
      <p:ext uri="{BB962C8B-B14F-4D97-AF65-F5344CB8AC3E}">
        <p14:creationId xmlns:p14="http://schemas.microsoft.com/office/powerpoint/2010/main" val="24078756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D603AFE2-F97D-427C-A5BA-201E51A140EF}"/>
              </a:ext>
            </a:extLst>
          </p:cNvPr>
          <p:cNvSpPr txBox="1">
            <a:spLocks/>
          </p:cNvSpPr>
          <p:nvPr/>
        </p:nvSpPr>
        <p:spPr>
          <a:xfrm>
            <a:off x="607092" y="370331"/>
            <a:ext cx="9106751" cy="784630"/>
          </a:xfrm>
          <a:prstGeom prst="rect">
            <a:avLst/>
          </a:prstGeom>
          <a:noFill/>
        </p:spPr>
        <p:txBody>
          <a:bodyPr vert="horz" lIns="91440" tIns="45720" rIns="91440" bIns="45720" rtlCol="0" anchor="b">
            <a:noAutofit/>
          </a:bodyPr>
          <a:lstStyle>
            <a:lvl1pPr algn="l" defTabSz="914400" rtl="0" eaLnBrk="1" latinLnBrk="0" hangingPunct="1">
              <a:lnSpc>
                <a:spcPct val="90000"/>
              </a:lnSpc>
              <a:spcBef>
                <a:spcPct val="0"/>
              </a:spcBef>
              <a:buNone/>
              <a:defRPr sz="6000" b="1" i="0" kern="1200">
                <a:solidFill>
                  <a:srgbClr val="000000"/>
                </a:solidFill>
                <a:latin typeface="Source Sans Pro" panose="020B0503030403020204" pitchFamily="34" charset="77"/>
                <a:ea typeface="+mj-ea"/>
                <a:cs typeface="+mj-cs"/>
              </a:defRPr>
            </a:lvl1pPr>
          </a:lstStyle>
          <a:p>
            <a:r>
              <a:rPr lang="en-US" sz="4000" dirty="0"/>
              <a:t>Employment-to-Population Ratio</a:t>
            </a:r>
          </a:p>
        </p:txBody>
      </p:sp>
      <p:pic>
        <p:nvPicPr>
          <p:cNvPr id="3" name="Picture 2">
            <a:extLst>
              <a:ext uri="{FF2B5EF4-FFF2-40B4-BE49-F238E27FC236}">
                <a16:creationId xmlns:a16="http://schemas.microsoft.com/office/drawing/2014/main" id="{44E81151-D4D5-4955-9004-B702AE41092F}"/>
              </a:ext>
            </a:extLst>
          </p:cNvPr>
          <p:cNvPicPr>
            <a:picLocks noChangeAspect="1"/>
          </p:cNvPicPr>
          <p:nvPr/>
        </p:nvPicPr>
        <p:blipFill>
          <a:blip r:embed="rId2"/>
          <a:stretch>
            <a:fillRect/>
          </a:stretch>
        </p:blipFill>
        <p:spPr>
          <a:xfrm>
            <a:off x="393192" y="1280160"/>
            <a:ext cx="9777850" cy="4846320"/>
          </a:xfrm>
          <a:prstGeom prst="rect">
            <a:avLst/>
          </a:prstGeom>
        </p:spPr>
      </p:pic>
    </p:spTree>
    <p:extLst>
      <p:ext uri="{BB962C8B-B14F-4D97-AF65-F5344CB8AC3E}">
        <p14:creationId xmlns:p14="http://schemas.microsoft.com/office/powerpoint/2010/main" val="40388894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D603AFE2-F97D-427C-A5BA-201E51A140EF}"/>
              </a:ext>
            </a:extLst>
          </p:cNvPr>
          <p:cNvSpPr txBox="1">
            <a:spLocks/>
          </p:cNvSpPr>
          <p:nvPr/>
        </p:nvSpPr>
        <p:spPr>
          <a:xfrm>
            <a:off x="607092" y="370331"/>
            <a:ext cx="9106751" cy="784630"/>
          </a:xfrm>
          <a:prstGeom prst="rect">
            <a:avLst/>
          </a:prstGeom>
          <a:noFill/>
        </p:spPr>
        <p:txBody>
          <a:bodyPr vert="horz" lIns="91440" tIns="45720" rIns="91440" bIns="45720" rtlCol="0" anchor="b">
            <a:noAutofit/>
          </a:bodyPr>
          <a:lstStyle>
            <a:lvl1pPr algn="l" defTabSz="914400" rtl="0" eaLnBrk="1" latinLnBrk="0" hangingPunct="1">
              <a:lnSpc>
                <a:spcPct val="90000"/>
              </a:lnSpc>
              <a:spcBef>
                <a:spcPct val="0"/>
              </a:spcBef>
              <a:buNone/>
              <a:defRPr sz="6000" b="1" i="0" kern="1200">
                <a:solidFill>
                  <a:srgbClr val="000000"/>
                </a:solidFill>
                <a:latin typeface="Source Sans Pro" panose="020B0503030403020204" pitchFamily="34" charset="77"/>
                <a:ea typeface="+mj-ea"/>
                <a:cs typeface="+mj-cs"/>
              </a:defRPr>
            </a:lvl1pPr>
          </a:lstStyle>
          <a:p>
            <a:r>
              <a:rPr lang="en-US" sz="4000" dirty="0"/>
              <a:t>Employment-to-Population Ratio</a:t>
            </a:r>
          </a:p>
        </p:txBody>
      </p:sp>
      <p:pic>
        <p:nvPicPr>
          <p:cNvPr id="3" name="Picture 2">
            <a:extLst>
              <a:ext uri="{FF2B5EF4-FFF2-40B4-BE49-F238E27FC236}">
                <a16:creationId xmlns:a16="http://schemas.microsoft.com/office/drawing/2014/main" id="{82E4BE29-1DB7-4DB4-9DBA-3FB2393DCF4B}"/>
              </a:ext>
            </a:extLst>
          </p:cNvPr>
          <p:cNvPicPr>
            <a:picLocks noChangeAspect="1"/>
          </p:cNvPicPr>
          <p:nvPr/>
        </p:nvPicPr>
        <p:blipFill>
          <a:blip r:embed="rId2"/>
          <a:stretch>
            <a:fillRect/>
          </a:stretch>
        </p:blipFill>
        <p:spPr>
          <a:xfrm>
            <a:off x="393192" y="1280160"/>
            <a:ext cx="9777850" cy="4846320"/>
          </a:xfrm>
          <a:prstGeom prst="rect">
            <a:avLst/>
          </a:prstGeom>
        </p:spPr>
      </p:pic>
    </p:spTree>
    <p:extLst>
      <p:ext uri="{BB962C8B-B14F-4D97-AF65-F5344CB8AC3E}">
        <p14:creationId xmlns:p14="http://schemas.microsoft.com/office/powerpoint/2010/main" val="18714198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IOD General Theme 2020">
  <a:themeElements>
    <a:clrScheme name="IOD">
      <a:dk1>
        <a:srgbClr val="013591"/>
      </a:dk1>
      <a:lt1>
        <a:sysClr val="window" lastClr="FFFFFF"/>
      </a:lt1>
      <a:dk2>
        <a:srgbClr val="013591"/>
      </a:dk2>
      <a:lt2>
        <a:srgbClr val="FFFFFF"/>
      </a:lt2>
      <a:accent1>
        <a:srgbClr val="8EAADB"/>
      </a:accent1>
      <a:accent2>
        <a:srgbClr val="98A4AD"/>
      </a:accent2>
      <a:accent3>
        <a:srgbClr val="C55A11"/>
      </a:accent3>
      <a:accent4>
        <a:srgbClr val="FFC000"/>
      </a:accent4>
      <a:accent5>
        <a:srgbClr val="0563C1"/>
      </a:accent5>
      <a:accent6>
        <a:srgbClr val="70AD47"/>
      </a:accent6>
      <a:hlink>
        <a:srgbClr val="013591"/>
      </a:hlink>
      <a:folHlink>
        <a:srgbClr val="E26B2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tide template_2020" id="{DD215396-4C1F-44C0-989A-419A25EC7DFA}" vid="{91639ECA-EE86-415F-BFEE-A8E54237E5A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A6035985C436640B305F1B268648FB9" ma:contentTypeVersion="14" ma:contentTypeDescription="Create a new document." ma:contentTypeScope="" ma:versionID="095cbefc95275a9d528924ea897f8e38">
  <xsd:schema xmlns:xsd="http://www.w3.org/2001/XMLSchema" xmlns:xs="http://www.w3.org/2001/XMLSchema" xmlns:p="http://schemas.microsoft.com/office/2006/metadata/properties" xmlns:ns2="6c2254f5-de69-40f5-a0e2-2f56cfee0758" xmlns:ns3="44c59a53-fe6e-4c04-8d64-94c15d2c850d" targetNamespace="http://schemas.microsoft.com/office/2006/metadata/properties" ma:root="true" ma:fieldsID="c54b3e5da46c047bc1eae8518a3c6aa5" ns2:_="" ns3:_="">
    <xsd:import namespace="6c2254f5-de69-40f5-a0e2-2f56cfee0758"/>
    <xsd:import namespace="44c59a53-fe6e-4c04-8d64-94c15d2c850d"/>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3:SharedWithUsers" minOccurs="0"/>
                <xsd:element ref="ns3:SharedWithDetails" minOccurs="0"/>
                <xsd:element ref="ns2:MediaServiceDateTaken" minOccurs="0"/>
                <xsd:element ref="ns2:MediaServiceSearchPropertie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2254f5-de69-40f5-a0e2-2f56cfee075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c04022ad-ef34-4d1e-9200-18c9974f9601"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4c59a53-fe6e-4c04-8d64-94c15d2c850d"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c43f9cc9-fa78-4f07-9939-db416f8c77be}" ma:internalName="TaxCatchAll" ma:showField="CatchAllData" ma:web="44c59a53-fe6e-4c04-8d64-94c15d2c850d">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c2254f5-de69-40f5-a0e2-2f56cfee0758">
      <Terms xmlns="http://schemas.microsoft.com/office/infopath/2007/PartnerControls"/>
    </lcf76f155ced4ddcb4097134ff3c332f>
    <TaxCatchAll xmlns="44c59a53-fe6e-4c04-8d64-94c15d2c850d" xsi:nil="true"/>
  </documentManagement>
</p:properties>
</file>

<file path=customXml/itemProps1.xml><?xml version="1.0" encoding="utf-8"?>
<ds:datastoreItem xmlns:ds="http://schemas.openxmlformats.org/officeDocument/2006/customXml" ds:itemID="{A67A00B8-FCEC-4463-B8EC-1688B622F985}"/>
</file>

<file path=customXml/itemProps2.xml><?xml version="1.0" encoding="utf-8"?>
<ds:datastoreItem xmlns:ds="http://schemas.openxmlformats.org/officeDocument/2006/customXml" ds:itemID="{8D3DBC2B-92F5-4FF8-926A-74B25C41A51B}"/>
</file>

<file path=customXml/itemProps3.xml><?xml version="1.0" encoding="utf-8"?>
<ds:datastoreItem xmlns:ds="http://schemas.openxmlformats.org/officeDocument/2006/customXml" ds:itemID="{DFDF90DD-8859-4553-9FA1-AA035C2AE5C5}"/>
</file>

<file path=docProps/app.xml><?xml version="1.0" encoding="utf-8"?>
<Properties xmlns="http://schemas.openxmlformats.org/officeDocument/2006/extended-properties" xmlns:vt="http://schemas.openxmlformats.org/officeDocument/2006/docPropsVTypes">
  <TotalTime>2408</TotalTime>
  <Words>1188</Words>
  <Application>Microsoft Office PowerPoint</Application>
  <PresentationFormat>Widescreen</PresentationFormat>
  <Paragraphs>97</Paragraphs>
  <Slides>30</Slides>
  <Notes>11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30</vt:i4>
      </vt:variant>
    </vt:vector>
  </HeadingPairs>
  <TitlesOfParts>
    <vt:vector size="40" baseType="lpstr">
      <vt:lpstr>Arial</vt:lpstr>
      <vt:lpstr>Calibri</vt:lpstr>
      <vt:lpstr>Calibri Light</vt:lpstr>
      <vt:lpstr>proxima-nova</vt:lpstr>
      <vt:lpstr>Segoe UI</vt:lpstr>
      <vt:lpstr>Source Sans Pro</vt:lpstr>
      <vt:lpstr>Source Sans Pro Light</vt:lpstr>
      <vt:lpstr>Wingdings</vt:lpstr>
      <vt:lpstr>Office Theme</vt:lpstr>
      <vt:lpstr>3_IOD General Theme 2020</vt:lpstr>
      <vt:lpstr>Employment Trends and State Patterns</vt:lpstr>
      <vt:lpstr>Topics Covered</vt:lpstr>
      <vt:lpstr>National Trends in Employment 2019-2020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State Trends in Employment 2019-2020  Average monthly employment-to-population ratio, non-institutional civilians with ages 16-64</vt:lpstr>
      <vt:lpstr>PowerPoint Presentation</vt:lpstr>
      <vt:lpstr>PowerPoint Presentation</vt:lpstr>
      <vt:lpstr>PowerPoint Presentation</vt:lpstr>
      <vt:lpstr>PowerPoint Presentation</vt:lpstr>
      <vt:lpstr>PowerPoint Presentation</vt:lpstr>
      <vt:lpstr>Contact Information</vt:lpstr>
      <vt:lpstr>Thank you</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Employment Trends and State Patterns</dc:title>
  <dc:creator>Paul, Shreya</dc:creator>
  <cp:lastModifiedBy>Paul, Shreya</cp:lastModifiedBy>
  <cp:revision>63</cp:revision>
  <dcterms:created xsi:type="dcterms:W3CDTF">2021-02-01T16:32:15Z</dcterms:created>
  <dcterms:modified xsi:type="dcterms:W3CDTF">2021-02-11T16:25:44Z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0x010100DA6035985C436640B305F1B268648FB9</vt:lpwstr>
  </property>
</Properties>
</file>