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28.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style2.xml" ContentType="application/vnd.ms-office.chartstyle+xml"/>
  <Override PartName="/ppt/handoutMasters/handoutMaster1.xml" ContentType="application/vnd.openxmlformats-officedocument.presentationml.handoutMaster+xml"/>
  <Override PartName="/ppt/charts/chart2.xml" ContentType="application/vnd.openxmlformats-officedocument.drawingml.chart+xml"/>
  <Override PartName="/ppt/charts/colors2.xml" ContentType="application/vnd.ms-office.chartcolorstyle+xml"/>
  <Override PartName="/ppt/charts/colors1.xml" ContentType="application/vnd.ms-office.chartcolorstyl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58" r:id="rId4"/>
    <p:sldId id="267" r:id="rId5"/>
    <p:sldId id="287" r:id="rId6"/>
    <p:sldId id="266" r:id="rId7"/>
    <p:sldId id="268" r:id="rId8"/>
    <p:sldId id="269" r:id="rId9"/>
    <p:sldId id="270" r:id="rId10"/>
    <p:sldId id="271" r:id="rId11"/>
    <p:sldId id="272" r:id="rId12"/>
    <p:sldId id="273" r:id="rId13"/>
    <p:sldId id="274" r:id="rId14"/>
    <p:sldId id="276" r:id="rId15"/>
    <p:sldId id="275" r:id="rId16"/>
    <p:sldId id="278" r:id="rId17"/>
    <p:sldId id="277" r:id="rId18"/>
    <p:sldId id="279" r:id="rId19"/>
    <p:sldId id="280" r:id="rId20"/>
    <p:sldId id="281" r:id="rId21"/>
    <p:sldId id="296" r:id="rId22"/>
    <p:sldId id="290" r:id="rId23"/>
    <p:sldId id="291" r:id="rId24"/>
    <p:sldId id="295" r:id="rId25"/>
    <p:sldId id="297" r:id="rId26"/>
    <p:sldId id="294" r:id="rId27"/>
    <p:sldId id="286"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4F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87531" autoAdjust="0"/>
  </p:normalViewPr>
  <p:slideViewPr>
    <p:cSldViewPr>
      <p:cViewPr varScale="1">
        <p:scale>
          <a:sx n="77" d="100"/>
          <a:sy n="77" d="100"/>
        </p:scale>
        <p:origin x="1555"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22"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Estimated Prevalence</a:t>
            </a:r>
            <a:r>
              <a:rPr lang="en-US" baseline="0" dirty="0" smtClean="0"/>
              <a:t> of Child and Adult </a:t>
            </a:r>
          </a:p>
          <a:p>
            <a:pPr>
              <a:defRPr/>
            </a:pPr>
            <a:r>
              <a:rPr lang="en-US" baseline="0" dirty="0" smtClean="0"/>
              <a:t>ID and DD (%)</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484901753542046"/>
          <c:y val="0.19298219228141145"/>
          <c:w val="0.70159134267350609"/>
          <c:h val="0.61572315110076703"/>
        </c:manualLayout>
      </c:layout>
      <c:barChart>
        <c:barDir val="col"/>
        <c:grouping val="clustered"/>
        <c:varyColors val="0"/>
        <c:ser>
          <c:idx val="0"/>
          <c:order val="0"/>
          <c:tx>
            <c:strRef>
              <c:f>Sheet1!$B$1</c:f>
              <c:strCache>
                <c:ptCount val="1"/>
                <c:pt idx="0">
                  <c:v>Boyle* 2011</c:v>
                </c:pt>
              </c:strCache>
            </c:strRef>
          </c:tx>
          <c:spPr>
            <a:solidFill>
              <a:schemeClr val="accent1"/>
            </a:solidFill>
            <a:ln>
              <a:noFill/>
            </a:ln>
            <a:effectLst/>
          </c:spPr>
          <c:invertIfNegative val="0"/>
          <c:cat>
            <c:strRef>
              <c:f>Sheet1!$A$2:$A$5</c:f>
              <c:strCache>
                <c:ptCount val="4"/>
                <c:pt idx="0">
                  <c:v>child ID</c:v>
                </c:pt>
                <c:pt idx="1">
                  <c:v>child DD</c:v>
                </c:pt>
                <c:pt idx="2">
                  <c:v>adult ID</c:v>
                </c:pt>
                <c:pt idx="3">
                  <c:v>Adult DD</c:v>
                </c:pt>
              </c:strCache>
            </c:strRef>
          </c:cat>
          <c:val>
            <c:numRef>
              <c:f>Sheet1!$B$2:$B$5</c:f>
              <c:numCache>
                <c:formatCode>General</c:formatCode>
                <c:ptCount val="4"/>
                <c:pt idx="0">
                  <c:v>0.71</c:v>
                </c:pt>
                <c:pt idx="1">
                  <c:v>15</c:v>
                </c:pt>
              </c:numCache>
            </c:numRef>
          </c:val>
          <c:extLst>
            <c:ext xmlns:c16="http://schemas.microsoft.com/office/drawing/2014/chart" uri="{C3380CC4-5D6E-409C-BE32-E72D297353CC}">
              <c16:uniqueId val="{00000000-B048-4C2B-89C9-CA638A296495}"/>
            </c:ext>
          </c:extLst>
        </c:ser>
        <c:ser>
          <c:idx val="1"/>
          <c:order val="1"/>
          <c:tx>
            <c:strRef>
              <c:f>Sheet1!$C$1</c:f>
              <c:strCache>
                <c:ptCount val="1"/>
                <c:pt idx="0">
                  <c:v>Yang 2015</c:v>
                </c:pt>
              </c:strCache>
            </c:strRef>
          </c:tx>
          <c:spPr>
            <a:solidFill>
              <a:schemeClr val="accent2"/>
            </a:solidFill>
            <a:ln>
              <a:noFill/>
            </a:ln>
            <a:effectLst/>
          </c:spPr>
          <c:invertIfNegative val="0"/>
          <c:cat>
            <c:strRef>
              <c:f>Sheet1!$A$2:$A$5</c:f>
              <c:strCache>
                <c:ptCount val="4"/>
                <c:pt idx="0">
                  <c:v>child ID</c:v>
                </c:pt>
                <c:pt idx="1">
                  <c:v>child DD</c:v>
                </c:pt>
                <c:pt idx="2">
                  <c:v>adult ID</c:v>
                </c:pt>
                <c:pt idx="3">
                  <c:v>Adult DD</c:v>
                </c:pt>
              </c:strCache>
            </c:strRef>
          </c:cat>
          <c:val>
            <c:numRef>
              <c:f>Sheet1!$C$2:$C$5</c:f>
              <c:numCache>
                <c:formatCode>General</c:formatCode>
                <c:ptCount val="4"/>
                <c:pt idx="1">
                  <c:v>4.5999999999999996</c:v>
                </c:pt>
              </c:numCache>
            </c:numRef>
          </c:val>
          <c:extLst>
            <c:ext xmlns:c16="http://schemas.microsoft.com/office/drawing/2014/chart" uri="{C3380CC4-5D6E-409C-BE32-E72D297353CC}">
              <c16:uniqueId val="{00000001-B048-4C2B-89C9-CA638A296495}"/>
            </c:ext>
          </c:extLst>
        </c:ser>
        <c:ser>
          <c:idx val="2"/>
          <c:order val="2"/>
          <c:tx>
            <c:strRef>
              <c:f>Sheet1!$D$1</c:f>
              <c:strCache>
                <c:ptCount val="1"/>
                <c:pt idx="0">
                  <c:v>Zablotsky* 2015</c:v>
                </c:pt>
              </c:strCache>
            </c:strRef>
          </c:tx>
          <c:spPr>
            <a:solidFill>
              <a:schemeClr val="accent3"/>
            </a:solidFill>
            <a:ln>
              <a:noFill/>
            </a:ln>
            <a:effectLst/>
          </c:spPr>
          <c:invertIfNegative val="0"/>
          <c:cat>
            <c:strRef>
              <c:f>Sheet1!$A$2:$A$5</c:f>
              <c:strCache>
                <c:ptCount val="4"/>
                <c:pt idx="0">
                  <c:v>child ID</c:v>
                </c:pt>
                <c:pt idx="1">
                  <c:v>child DD</c:v>
                </c:pt>
                <c:pt idx="2">
                  <c:v>adult ID</c:v>
                </c:pt>
                <c:pt idx="3">
                  <c:v>Adult DD</c:v>
                </c:pt>
              </c:strCache>
            </c:strRef>
          </c:cat>
          <c:val>
            <c:numRef>
              <c:f>Sheet1!$D$2:$D$5</c:f>
              <c:numCache>
                <c:formatCode>General</c:formatCode>
                <c:ptCount val="4"/>
                <c:pt idx="0">
                  <c:v>1.1000000000000001</c:v>
                </c:pt>
                <c:pt idx="1">
                  <c:v>5.75</c:v>
                </c:pt>
              </c:numCache>
            </c:numRef>
          </c:val>
          <c:extLst>
            <c:ext xmlns:c16="http://schemas.microsoft.com/office/drawing/2014/chart" uri="{C3380CC4-5D6E-409C-BE32-E72D297353CC}">
              <c16:uniqueId val="{00000002-B048-4C2B-89C9-CA638A296495}"/>
            </c:ext>
          </c:extLst>
        </c:ser>
        <c:ser>
          <c:idx val="3"/>
          <c:order val="3"/>
          <c:tx>
            <c:strRef>
              <c:f>Sheet1!$E$1</c:f>
              <c:strCache>
                <c:ptCount val="1"/>
                <c:pt idx="0">
                  <c:v>Maenner* 2016</c:v>
                </c:pt>
              </c:strCache>
            </c:strRef>
          </c:tx>
          <c:spPr>
            <a:solidFill>
              <a:schemeClr val="accent4"/>
            </a:solidFill>
            <a:ln>
              <a:noFill/>
            </a:ln>
            <a:effectLst/>
          </c:spPr>
          <c:invertIfNegative val="0"/>
          <c:cat>
            <c:strRef>
              <c:f>Sheet1!$A$2:$A$5</c:f>
              <c:strCache>
                <c:ptCount val="4"/>
                <c:pt idx="0">
                  <c:v>child ID</c:v>
                </c:pt>
                <c:pt idx="1">
                  <c:v>child DD</c:v>
                </c:pt>
                <c:pt idx="2">
                  <c:v>adult ID</c:v>
                </c:pt>
                <c:pt idx="3">
                  <c:v>Adult DD</c:v>
                </c:pt>
              </c:strCache>
            </c:strRef>
          </c:cat>
          <c:val>
            <c:numRef>
              <c:f>Sheet1!$E$2:$E$5</c:f>
              <c:numCache>
                <c:formatCode>General</c:formatCode>
                <c:ptCount val="4"/>
                <c:pt idx="0">
                  <c:v>1.21</c:v>
                </c:pt>
              </c:numCache>
            </c:numRef>
          </c:val>
          <c:extLst>
            <c:ext xmlns:c16="http://schemas.microsoft.com/office/drawing/2014/chart" uri="{C3380CC4-5D6E-409C-BE32-E72D297353CC}">
              <c16:uniqueId val="{00000003-B048-4C2B-89C9-CA638A296495}"/>
            </c:ext>
          </c:extLst>
        </c:ser>
        <c:ser>
          <c:idx val="4"/>
          <c:order val="4"/>
          <c:tx>
            <c:strRef>
              <c:f>Sheet1!$F$1</c:f>
              <c:strCache>
                <c:ptCount val="1"/>
                <c:pt idx="0">
                  <c:v>Braun 2015</c:v>
                </c:pt>
              </c:strCache>
            </c:strRef>
          </c:tx>
          <c:spPr>
            <a:solidFill>
              <a:schemeClr val="accent5"/>
            </a:solidFill>
            <a:ln>
              <a:noFill/>
            </a:ln>
            <a:effectLst/>
          </c:spPr>
          <c:invertIfNegative val="0"/>
          <c:cat>
            <c:strRef>
              <c:f>Sheet1!$A$2:$A$5</c:f>
              <c:strCache>
                <c:ptCount val="4"/>
                <c:pt idx="0">
                  <c:v>child ID</c:v>
                </c:pt>
                <c:pt idx="1">
                  <c:v>child DD</c:v>
                </c:pt>
                <c:pt idx="2">
                  <c:v>adult ID</c:v>
                </c:pt>
                <c:pt idx="3">
                  <c:v>Adult DD</c:v>
                </c:pt>
              </c:strCache>
            </c:strRef>
          </c:cat>
          <c:val>
            <c:numRef>
              <c:f>Sheet1!$F$2:$F$5</c:f>
              <c:numCache>
                <c:formatCode>General</c:formatCode>
                <c:ptCount val="4"/>
                <c:pt idx="0">
                  <c:v>1.36</c:v>
                </c:pt>
              </c:numCache>
            </c:numRef>
          </c:val>
          <c:extLst>
            <c:ext xmlns:c16="http://schemas.microsoft.com/office/drawing/2014/chart" uri="{C3380CC4-5D6E-409C-BE32-E72D297353CC}">
              <c16:uniqueId val="{00000004-B048-4C2B-89C9-CA638A296495}"/>
            </c:ext>
          </c:extLst>
        </c:ser>
        <c:ser>
          <c:idx val="5"/>
          <c:order val="5"/>
          <c:tx>
            <c:strRef>
              <c:f>Sheet1!$G$1</c:f>
              <c:strCache>
                <c:ptCount val="1"/>
                <c:pt idx="0">
                  <c:v>Larson** 2001 </c:v>
                </c:pt>
              </c:strCache>
            </c:strRef>
          </c:tx>
          <c:spPr>
            <a:solidFill>
              <a:schemeClr val="accent6"/>
            </a:solidFill>
            <a:ln>
              <a:noFill/>
            </a:ln>
            <a:effectLst/>
          </c:spPr>
          <c:invertIfNegative val="0"/>
          <c:cat>
            <c:strRef>
              <c:f>Sheet1!$A$2:$A$5</c:f>
              <c:strCache>
                <c:ptCount val="4"/>
                <c:pt idx="0">
                  <c:v>child ID</c:v>
                </c:pt>
                <c:pt idx="1">
                  <c:v>child DD</c:v>
                </c:pt>
                <c:pt idx="2">
                  <c:v>adult ID</c:v>
                </c:pt>
                <c:pt idx="3">
                  <c:v>Adult DD</c:v>
                </c:pt>
              </c:strCache>
            </c:strRef>
          </c:cat>
          <c:val>
            <c:numRef>
              <c:f>Sheet1!$G$2:$G$5</c:f>
              <c:numCache>
                <c:formatCode>General</c:formatCode>
                <c:ptCount val="4"/>
                <c:pt idx="3">
                  <c:v>1.58</c:v>
                </c:pt>
              </c:numCache>
            </c:numRef>
          </c:val>
          <c:extLst>
            <c:ext xmlns:c16="http://schemas.microsoft.com/office/drawing/2014/chart" uri="{C3380CC4-5D6E-409C-BE32-E72D297353CC}">
              <c16:uniqueId val="{00000005-B048-4C2B-89C9-CA638A296495}"/>
            </c:ext>
          </c:extLst>
        </c:ser>
        <c:ser>
          <c:idx val="6"/>
          <c:order val="6"/>
          <c:tx>
            <c:strRef>
              <c:f>Sheet1!$H$1</c:f>
              <c:strCache>
                <c:ptCount val="1"/>
                <c:pt idx="0">
                  <c:v>Maulik 2011</c:v>
                </c:pt>
              </c:strCache>
            </c:strRef>
          </c:tx>
          <c:spPr>
            <a:solidFill>
              <a:schemeClr val="accent1">
                <a:lumMod val="60000"/>
              </a:schemeClr>
            </a:solidFill>
            <a:ln>
              <a:noFill/>
            </a:ln>
            <a:effectLst/>
          </c:spPr>
          <c:invertIfNegative val="0"/>
          <c:cat>
            <c:strRef>
              <c:f>Sheet1!$A$2:$A$5</c:f>
              <c:strCache>
                <c:ptCount val="4"/>
                <c:pt idx="0">
                  <c:v>child ID</c:v>
                </c:pt>
                <c:pt idx="1">
                  <c:v>child DD</c:v>
                </c:pt>
                <c:pt idx="2">
                  <c:v>adult ID</c:v>
                </c:pt>
                <c:pt idx="3">
                  <c:v>Adult DD</c:v>
                </c:pt>
              </c:strCache>
            </c:strRef>
          </c:cat>
          <c:val>
            <c:numRef>
              <c:f>Sheet1!$H$2:$H$5</c:f>
              <c:numCache>
                <c:formatCode>General</c:formatCode>
                <c:ptCount val="4"/>
                <c:pt idx="2">
                  <c:v>1.036</c:v>
                </c:pt>
              </c:numCache>
            </c:numRef>
          </c:val>
          <c:extLst>
            <c:ext xmlns:c16="http://schemas.microsoft.com/office/drawing/2014/chart" uri="{C3380CC4-5D6E-409C-BE32-E72D297353CC}">
              <c16:uniqueId val="{00000006-B048-4C2B-89C9-CA638A296495}"/>
            </c:ext>
          </c:extLst>
        </c:ser>
        <c:ser>
          <c:idx val="7"/>
          <c:order val="7"/>
          <c:tx>
            <c:strRef>
              <c:f>Sheet1!$I$1</c:f>
              <c:strCache>
                <c:ptCount val="1"/>
                <c:pt idx="0">
                  <c:v>Yang 20152</c:v>
                </c:pt>
              </c:strCache>
            </c:strRef>
          </c:tx>
          <c:spPr>
            <a:solidFill>
              <a:schemeClr val="accent2">
                <a:lumMod val="60000"/>
              </a:schemeClr>
            </a:solidFill>
            <a:ln>
              <a:noFill/>
            </a:ln>
            <a:effectLst/>
          </c:spPr>
          <c:invertIfNegative val="0"/>
          <c:cat>
            <c:strRef>
              <c:f>Sheet1!$A$2:$A$5</c:f>
              <c:strCache>
                <c:ptCount val="4"/>
                <c:pt idx="0">
                  <c:v>child ID</c:v>
                </c:pt>
                <c:pt idx="1">
                  <c:v>child DD</c:v>
                </c:pt>
                <c:pt idx="2">
                  <c:v>adult ID</c:v>
                </c:pt>
                <c:pt idx="3">
                  <c:v>Adult DD</c:v>
                </c:pt>
              </c:strCache>
            </c:strRef>
          </c:cat>
          <c:val>
            <c:numRef>
              <c:f>Sheet1!$I$2:$I$5</c:f>
              <c:numCache>
                <c:formatCode>General</c:formatCode>
                <c:ptCount val="4"/>
                <c:pt idx="3">
                  <c:v>4.0999999999999996</c:v>
                </c:pt>
              </c:numCache>
            </c:numRef>
          </c:val>
          <c:extLst>
            <c:ext xmlns:c16="http://schemas.microsoft.com/office/drawing/2014/chart" uri="{C3380CC4-5D6E-409C-BE32-E72D297353CC}">
              <c16:uniqueId val="{00000007-B048-4C2B-89C9-CA638A296495}"/>
            </c:ext>
          </c:extLst>
        </c:ser>
        <c:ser>
          <c:idx val="8"/>
          <c:order val="8"/>
          <c:tx>
            <c:strRef>
              <c:f>Sheet1!$J$1</c:f>
              <c:strCache>
                <c:ptCount val="1"/>
                <c:pt idx="0">
                  <c:v>McKenzie 2016</c:v>
                </c:pt>
              </c:strCache>
            </c:strRef>
          </c:tx>
          <c:spPr>
            <a:solidFill>
              <a:schemeClr val="accent3">
                <a:lumMod val="60000"/>
              </a:schemeClr>
            </a:solidFill>
            <a:ln>
              <a:noFill/>
            </a:ln>
            <a:effectLst/>
          </c:spPr>
          <c:invertIfNegative val="0"/>
          <c:cat>
            <c:strRef>
              <c:f>Sheet1!$A$2:$A$5</c:f>
              <c:strCache>
                <c:ptCount val="4"/>
                <c:pt idx="0">
                  <c:v>child ID</c:v>
                </c:pt>
                <c:pt idx="1">
                  <c:v>child DD</c:v>
                </c:pt>
                <c:pt idx="2">
                  <c:v>adult ID</c:v>
                </c:pt>
                <c:pt idx="3">
                  <c:v>Adult DD</c:v>
                </c:pt>
              </c:strCache>
            </c:strRef>
          </c:cat>
          <c:val>
            <c:numRef>
              <c:f>Sheet1!$J$2:$J$5</c:f>
              <c:numCache>
                <c:formatCode>General</c:formatCode>
                <c:ptCount val="4"/>
                <c:pt idx="2">
                  <c:v>1</c:v>
                </c:pt>
              </c:numCache>
            </c:numRef>
          </c:val>
          <c:extLst>
            <c:ext xmlns:c16="http://schemas.microsoft.com/office/drawing/2014/chart" uri="{C3380CC4-5D6E-409C-BE32-E72D297353CC}">
              <c16:uniqueId val="{00000008-B048-4C2B-89C9-CA638A296495}"/>
            </c:ext>
          </c:extLst>
        </c:ser>
        <c:ser>
          <c:idx val="9"/>
          <c:order val="9"/>
          <c:tx>
            <c:strRef>
              <c:f>Sheet1!$K$1</c:f>
              <c:strCache>
                <c:ptCount val="1"/>
                <c:pt idx="0">
                  <c:v>Larson** 2015</c:v>
                </c:pt>
              </c:strCache>
            </c:strRef>
          </c:tx>
          <c:spPr>
            <a:solidFill>
              <a:schemeClr val="accent4">
                <a:lumMod val="60000"/>
              </a:schemeClr>
            </a:solidFill>
            <a:ln>
              <a:noFill/>
            </a:ln>
            <a:effectLst/>
          </c:spPr>
          <c:invertIfNegative val="0"/>
          <c:cat>
            <c:strRef>
              <c:f>Sheet1!$A$2:$A$5</c:f>
              <c:strCache>
                <c:ptCount val="4"/>
                <c:pt idx="0">
                  <c:v>child ID</c:v>
                </c:pt>
                <c:pt idx="1">
                  <c:v>child DD</c:v>
                </c:pt>
                <c:pt idx="2">
                  <c:v>adult ID</c:v>
                </c:pt>
                <c:pt idx="3">
                  <c:v>Adult DD</c:v>
                </c:pt>
              </c:strCache>
            </c:strRef>
          </c:cat>
          <c:val>
            <c:numRef>
              <c:f>Sheet1!$K$2:$K$5</c:f>
              <c:numCache>
                <c:formatCode>General</c:formatCode>
                <c:ptCount val="4"/>
                <c:pt idx="3">
                  <c:v>1.9</c:v>
                </c:pt>
              </c:numCache>
            </c:numRef>
          </c:val>
          <c:extLst>
            <c:ext xmlns:c16="http://schemas.microsoft.com/office/drawing/2014/chart" uri="{C3380CC4-5D6E-409C-BE32-E72D297353CC}">
              <c16:uniqueId val="{00000009-B048-4C2B-89C9-CA638A296495}"/>
            </c:ext>
          </c:extLst>
        </c:ser>
        <c:dLbls>
          <c:showLegendKey val="0"/>
          <c:showVal val="0"/>
          <c:showCatName val="0"/>
          <c:showSerName val="0"/>
          <c:showPercent val="0"/>
          <c:showBubbleSize val="0"/>
        </c:dLbls>
        <c:gapWidth val="219"/>
        <c:overlap val="-27"/>
        <c:axId val="380803264"/>
        <c:axId val="380803592"/>
      </c:barChart>
      <c:catAx>
        <c:axId val="38080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803592"/>
        <c:crosses val="autoZero"/>
        <c:auto val="1"/>
        <c:lblAlgn val="ctr"/>
        <c:lblOffset val="100"/>
        <c:noMultiLvlLbl val="0"/>
      </c:catAx>
      <c:valAx>
        <c:axId val="380803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8032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Number of  Publications by Year</c:v>
                </c:pt>
              </c:strCache>
            </c:strRef>
          </c:tx>
          <c:spPr>
            <a:ln w="19050"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Sheet1!$A$2:$A$14</c:f>
              <c:numCache>
                <c:formatCode>General</c:formatCode>
                <c:ptCount val="13"/>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numCache>
            </c:numRef>
          </c:cat>
          <c:val>
            <c:numRef>
              <c:f>Sheet1!$B$2:$B$14</c:f>
              <c:numCache>
                <c:formatCode>General</c:formatCode>
                <c:ptCount val="13"/>
                <c:pt idx="0">
                  <c:v>2</c:v>
                </c:pt>
                <c:pt idx="1">
                  <c:v>2</c:v>
                </c:pt>
                <c:pt idx="2">
                  <c:v>0</c:v>
                </c:pt>
                <c:pt idx="3">
                  <c:v>1</c:v>
                </c:pt>
                <c:pt idx="4">
                  <c:v>5</c:v>
                </c:pt>
                <c:pt idx="5">
                  <c:v>1</c:v>
                </c:pt>
                <c:pt idx="6">
                  <c:v>4</c:v>
                </c:pt>
                <c:pt idx="7">
                  <c:v>2</c:v>
                </c:pt>
                <c:pt idx="8">
                  <c:v>1</c:v>
                </c:pt>
                <c:pt idx="9">
                  <c:v>5</c:v>
                </c:pt>
                <c:pt idx="10">
                  <c:v>2</c:v>
                </c:pt>
                <c:pt idx="11">
                  <c:v>3</c:v>
                </c:pt>
                <c:pt idx="12">
                  <c:v>3</c:v>
                </c:pt>
              </c:numCache>
            </c:numRef>
          </c:val>
          <c:smooth val="0"/>
          <c:extLst>
            <c:ext xmlns:c16="http://schemas.microsoft.com/office/drawing/2014/chart" uri="{C3380CC4-5D6E-409C-BE32-E72D297353CC}">
              <c16:uniqueId val="{00000000-FAA7-4D59-BA05-FFDC7F722F8D}"/>
            </c:ext>
          </c:extLst>
        </c:ser>
        <c:dLbls>
          <c:showLegendKey val="0"/>
          <c:showVal val="0"/>
          <c:showCatName val="0"/>
          <c:showSerName val="0"/>
          <c:showPercent val="0"/>
          <c:showBubbleSize val="0"/>
        </c:dLbls>
        <c:smooth val="0"/>
        <c:axId val="443682544"/>
        <c:axId val="443678280"/>
      </c:lineChart>
      <c:catAx>
        <c:axId val="4436825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678280"/>
        <c:crosses val="autoZero"/>
        <c:auto val="1"/>
        <c:lblAlgn val="ctr"/>
        <c:lblOffset val="100"/>
        <c:noMultiLvlLbl val="0"/>
      </c:catAx>
      <c:valAx>
        <c:axId val="443678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682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4D4532-06E6-41D1-9B01-A9BBCBF84EA4}" type="datetimeFigureOut">
              <a:rPr lang="en-US" smtClean="0"/>
              <a:pPr/>
              <a:t>1/17/2018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B4DB3F-86A9-4140-B705-098B66A0326A}" type="slidenum">
              <a:rPr lang="en-US" smtClean="0"/>
              <a:pPr/>
              <a:t>‹#›</a:t>
            </a:fld>
            <a:endParaRPr lang="en-US"/>
          </a:p>
        </p:txBody>
      </p:sp>
    </p:spTree>
    <p:extLst>
      <p:ext uri="{BB962C8B-B14F-4D97-AF65-F5344CB8AC3E}">
        <p14:creationId xmlns:p14="http://schemas.microsoft.com/office/powerpoint/2010/main" val="3707799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9BBB8-96FF-41D5-9A60-2959036AE265}" type="datetimeFigureOut">
              <a:rPr lang="en-US" smtClean="0"/>
              <a:pPr/>
              <a:t>1/17/2018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78678-88A4-4BE9-BB45-C5BDA72D90F8}" type="slidenum">
              <a:rPr lang="en-US" smtClean="0"/>
              <a:pPr/>
              <a:t>‹#›</a:t>
            </a:fld>
            <a:endParaRPr lang="en-US"/>
          </a:p>
        </p:txBody>
      </p:sp>
    </p:spTree>
    <p:extLst>
      <p:ext uri="{BB962C8B-B14F-4D97-AF65-F5344CB8AC3E}">
        <p14:creationId xmlns:p14="http://schemas.microsoft.com/office/powerpoint/2010/main" val="2589578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a:t>
            </a:fld>
            <a:endParaRPr lang="en-US"/>
          </a:p>
        </p:txBody>
      </p:sp>
    </p:spTree>
    <p:extLst>
      <p:ext uri="{BB962C8B-B14F-4D97-AF65-F5344CB8AC3E}">
        <p14:creationId xmlns:p14="http://schemas.microsoft.com/office/powerpoint/2010/main" val="3861919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3</a:t>
            </a:fld>
            <a:endParaRPr lang="en-US"/>
          </a:p>
        </p:txBody>
      </p:sp>
    </p:spTree>
    <p:extLst>
      <p:ext uri="{BB962C8B-B14F-4D97-AF65-F5344CB8AC3E}">
        <p14:creationId xmlns:p14="http://schemas.microsoft.com/office/powerpoint/2010/main" val="1443669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as we expect better health and greater participation of people with intellectual and developmental disabilities in their communities, eligibility for services is rooted in expectations of poor health, dependence and poverty</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6</a:t>
            </a:fld>
            <a:endParaRPr lang="en-US"/>
          </a:p>
        </p:txBody>
      </p:sp>
    </p:spTree>
    <p:extLst>
      <p:ext uri="{BB962C8B-B14F-4D97-AF65-F5344CB8AC3E}">
        <p14:creationId xmlns:p14="http://schemas.microsoft.com/office/powerpoint/2010/main" val="3303539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chronic conditions contribute significantly to mortality and cost of health care, they have received specific attention in the research literature. </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8</a:t>
            </a:fld>
            <a:endParaRPr lang="en-US"/>
          </a:p>
        </p:txBody>
      </p:sp>
    </p:spTree>
    <p:extLst>
      <p:ext uri="{BB962C8B-B14F-4D97-AF65-F5344CB8AC3E}">
        <p14:creationId xmlns:p14="http://schemas.microsoft.com/office/powerpoint/2010/main" val="3062574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Larson and colleagues (2001) estimated that about 6% of people with more severe intellectual and developmental disabilities were living in institutional settings and, therefore, would not be included in typical surveillance.  Findings from others (e.g., </a:t>
            </a:r>
            <a:r>
              <a:rPr lang="en-US" dirty="0" err="1" smtClean="0"/>
              <a:t>Fujiura</a:t>
            </a:r>
            <a:r>
              <a:rPr lang="en-US" dirty="0" smtClean="0"/>
              <a:t> &amp; Taylor, 2003) suggest that people with milder intellectual and developmental disabilities may also be missed in national surveillance efforts.</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10</a:t>
            </a:fld>
            <a:endParaRPr lang="en-US"/>
          </a:p>
        </p:txBody>
      </p:sp>
    </p:spTree>
    <p:extLst>
      <p:ext uri="{BB962C8B-B14F-4D97-AF65-F5344CB8AC3E}">
        <p14:creationId xmlns:p14="http://schemas.microsoft.com/office/powerpoint/2010/main" val="2033111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11</a:t>
            </a:fld>
            <a:endParaRPr lang="en-US"/>
          </a:p>
        </p:txBody>
      </p:sp>
    </p:spTree>
    <p:extLst>
      <p:ext uri="{BB962C8B-B14F-4D97-AF65-F5344CB8AC3E}">
        <p14:creationId xmlns:p14="http://schemas.microsoft.com/office/powerpoint/2010/main" val="3876756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Since 1991, the Metropolitan Atlanta Developmental Disabilities Surveillance Program has reviewed administrative records of 8 year olds to estimate the number of children with diagnosed developmental disabilities in the metropolitan Atlanta area and related characteristics.  Initially addressing four specific developmental disabilities (cerebral palsy, intellectual disability, hearing loss, vision impairment) and adding autism in 1996, trained abstractors compile data across health and education data sources. (see:  https://www.cdc.gov/ncbddd/developmentaldisabilities/MADDSP.html)</a:t>
            </a:r>
          </a:p>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12</a:t>
            </a:fld>
            <a:endParaRPr lang="en-US"/>
          </a:p>
        </p:txBody>
      </p:sp>
    </p:spTree>
    <p:extLst>
      <p:ext uri="{BB962C8B-B14F-4D97-AF65-F5344CB8AC3E}">
        <p14:creationId xmlns:p14="http://schemas.microsoft.com/office/powerpoint/2010/main" val="1445662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26</a:t>
            </a:fld>
            <a:endParaRPr lang="en-US"/>
          </a:p>
        </p:txBody>
      </p:sp>
    </p:spTree>
    <p:extLst>
      <p:ext uri="{BB962C8B-B14F-4D97-AF65-F5344CB8AC3E}">
        <p14:creationId xmlns:p14="http://schemas.microsoft.com/office/powerpoint/2010/main" val="2809268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9144000" cy="5257800"/>
          </a:xfrm>
          <a:prstGeom prst="rect">
            <a:avLst/>
          </a:prstGeom>
        </p:spPr>
      </p:pic>
      <p:sp>
        <p:nvSpPr>
          <p:cNvPr id="22" name="Text Placeholder 21"/>
          <p:cNvSpPr>
            <a:spLocks noGrp="1"/>
          </p:cNvSpPr>
          <p:nvPr>
            <p:ph type="body" sz="quarter" idx="17" hasCustomPrompt="1"/>
          </p:nvPr>
        </p:nvSpPr>
        <p:spPr>
          <a:xfrm>
            <a:off x="76200" y="152400"/>
            <a:ext cx="7696200" cy="685800"/>
          </a:xfrm>
        </p:spPr>
        <p:txBody>
          <a:bodyPr>
            <a:normAutofit/>
          </a:bodyPr>
          <a:lstStyle>
            <a:lvl1pPr>
              <a:buNone/>
              <a:defRPr sz="4000">
                <a:solidFill>
                  <a:schemeClr val="bg1"/>
                </a:solidFill>
              </a:defRPr>
            </a:lvl1pPr>
          </a:lstStyle>
          <a:p>
            <a:pPr lvl="0"/>
            <a:r>
              <a:rPr lang="en-US" dirty="0"/>
              <a:t>Presentation/Conference Title</a:t>
            </a:r>
          </a:p>
        </p:txBody>
      </p:sp>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solidFill>
              </a:defRPr>
            </a:lvl1pPr>
          </a:lstStyle>
          <a:p>
            <a:pPr lvl="0"/>
            <a:r>
              <a:rPr lang="en-US" dirty="0"/>
              <a:t>Location or speaker organization</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0"/>
            </a:lvl1pPr>
          </a:lstStyle>
          <a:p>
            <a:pPr lvl="0"/>
            <a:r>
              <a:rPr lang="en-US" dirty="0"/>
              <a:t>Date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2000" i="0" baseline="0">
                <a:solidFill>
                  <a:schemeClr val="tx1"/>
                </a:solidFill>
              </a:defRPr>
            </a:lvl1pPr>
          </a:lstStyle>
          <a:p>
            <a:pPr lvl="0"/>
            <a:r>
              <a:rPr lang="en-US" sz="1600" dirty="0"/>
              <a:t>Optional tagline, disclaimer, contributors, etc.</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 White - No Crest">
    <p:spTree>
      <p:nvGrpSpPr>
        <p:cNvPr id="1" name=""/>
        <p:cNvGrpSpPr/>
        <p:nvPr/>
      </p:nvGrpSpPr>
      <p:grpSpPr>
        <a:xfrm>
          <a:off x="0" y="0"/>
          <a:ext cx="0" cy="0"/>
          <a:chOff x="0" y="0"/>
          <a:chExt cx="0" cy="0"/>
        </a:xfrm>
      </p:grpSpPr>
      <p:sp>
        <p:nvSpPr>
          <p:cNvPr id="7" name="Rectangle 6"/>
          <p:cNvSpPr/>
          <p:nvPr userDrawn="1"/>
        </p:nvSpPr>
        <p:spPr>
          <a:xfrm>
            <a:off x="1"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Footer Placeholder 4"/>
          <p:cNvSpPr>
            <a:spLocks noGrp="1"/>
          </p:cNvSpPr>
          <p:nvPr>
            <p:ph type="ftr" sz="quarter" idx="3"/>
          </p:nvPr>
        </p:nvSpPr>
        <p:spPr>
          <a:xfrm>
            <a:off x="755374" y="6176964"/>
            <a:ext cx="7759977" cy="365125"/>
          </a:xfrm>
          <a:prstGeom prst="rect">
            <a:avLst/>
          </a:prstGeom>
        </p:spPr>
        <p:txBody>
          <a:bodyPr/>
          <a:lstStyle>
            <a:lvl1pPr>
              <a:defRPr sz="1400" baseline="0">
                <a:latin typeface="Verdana" charset="0"/>
              </a:defRPr>
            </a:lvl1pPr>
          </a:lstStyle>
          <a:p>
            <a:r>
              <a:rPr lang="en-US" dirty="0" smtClean="0"/>
              <a:t>OREGON STATE UNIVERSITY | COLLEGE OF PUBLIC HEALTH AND HUMAN SCIENCES</a:t>
            </a:r>
            <a:endParaRPr lang="en-US" dirty="0"/>
          </a:p>
        </p:txBody>
      </p:sp>
    </p:spTree>
    <p:extLst>
      <p:ext uri="{BB962C8B-B14F-4D97-AF65-F5344CB8AC3E}">
        <p14:creationId xmlns:p14="http://schemas.microsoft.com/office/powerpoint/2010/main" val="26383425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C245E-AFFF-406F-9573-2C5C7E1471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7065818"/>
          </a:xfrm>
          <a:prstGeom prst="rect">
            <a:avLst/>
          </a:prstGeom>
        </p:spPr>
      </p:pic>
      <p:sp>
        <p:nvSpPr>
          <p:cNvPr id="15" name="Title 14"/>
          <p:cNvSpPr>
            <a:spLocks noGrp="1"/>
          </p:cNvSpPr>
          <p:nvPr>
            <p:ph type="title" hasCustomPrompt="1"/>
          </p:nvPr>
        </p:nvSpPr>
        <p:spPr>
          <a:xfrm>
            <a:off x="533400" y="1981200"/>
            <a:ext cx="8229600" cy="762000"/>
          </a:xfrm>
        </p:spPr>
        <p:txBody>
          <a:bodyPr/>
          <a:lstStyle>
            <a:lvl1pPr>
              <a:defRPr/>
            </a:lvl1pPr>
          </a:lstStyle>
          <a:p>
            <a:r>
              <a:rPr lang="en-US" dirty="0"/>
              <a:t>Presentation/Conference Title</a:t>
            </a:r>
          </a:p>
        </p:txBody>
      </p:sp>
      <p:sp>
        <p:nvSpPr>
          <p:cNvPr id="19" name="Text Placeholder 18"/>
          <p:cNvSpPr>
            <a:spLocks noGrp="1"/>
          </p:cNvSpPr>
          <p:nvPr>
            <p:ph type="body" sz="quarter" idx="16" hasCustomPrompt="1"/>
          </p:nvPr>
        </p:nvSpPr>
        <p:spPr>
          <a:xfrm>
            <a:off x="533400" y="2743200"/>
            <a:ext cx="8229600" cy="609600"/>
          </a:xfrm>
        </p:spPr>
        <p:txBody>
          <a:bodyPr/>
          <a:lstStyle>
            <a:lvl1pPr algn="ctr">
              <a:buNone/>
              <a:defRPr>
                <a:solidFill>
                  <a:schemeClr val="tx1"/>
                </a:solidFill>
              </a:defRPr>
            </a:lvl1pPr>
          </a:lstStyle>
          <a:p>
            <a:pPr lvl="0"/>
            <a:r>
              <a:rPr lang="en-US" dirty="0"/>
              <a:t>Subtitle or session name</a:t>
            </a:r>
          </a:p>
        </p:txBody>
      </p:sp>
      <p:sp>
        <p:nvSpPr>
          <p:cNvPr id="21" name="Text Placeholder 18"/>
          <p:cNvSpPr>
            <a:spLocks noGrp="1"/>
          </p:cNvSpPr>
          <p:nvPr>
            <p:ph type="body" sz="quarter" idx="18" hasCustomPrompt="1"/>
          </p:nvPr>
        </p:nvSpPr>
        <p:spPr>
          <a:xfrm>
            <a:off x="533400" y="3352800"/>
            <a:ext cx="8229600" cy="609600"/>
          </a:xfrm>
        </p:spPr>
        <p:txBody>
          <a:bodyPr/>
          <a:lstStyle>
            <a:lvl1pPr algn="ctr">
              <a:buNone/>
              <a:defRPr baseline="0">
                <a:solidFill>
                  <a:schemeClr val="tx1"/>
                </a:solidFill>
              </a:defRPr>
            </a:lvl1pPr>
          </a:lstStyle>
          <a:p>
            <a:pPr lvl="0"/>
            <a:r>
              <a:rPr lang="en-US" dirty="0"/>
              <a:t>Speaker name, credentials</a:t>
            </a:r>
          </a:p>
        </p:txBody>
      </p:sp>
      <p:sp>
        <p:nvSpPr>
          <p:cNvPr id="20" name="Text Placeholder 18"/>
          <p:cNvSpPr>
            <a:spLocks noGrp="1"/>
          </p:cNvSpPr>
          <p:nvPr>
            <p:ph type="body" sz="quarter" idx="17" hasCustomPrompt="1"/>
          </p:nvPr>
        </p:nvSpPr>
        <p:spPr>
          <a:xfrm>
            <a:off x="533400" y="3962400"/>
            <a:ext cx="8229600" cy="609600"/>
          </a:xfrm>
        </p:spPr>
        <p:txBody>
          <a:bodyPr/>
          <a:lstStyle>
            <a:lvl1pPr algn="ctr">
              <a:buNone/>
              <a:defRPr>
                <a:solidFill>
                  <a:schemeClr val="tx1"/>
                </a:solidFill>
              </a:defRPr>
            </a:lvl1pPr>
          </a:lstStyle>
          <a:p>
            <a:pPr lvl="0"/>
            <a:r>
              <a:rPr lang="en-US" dirty="0"/>
              <a:t>Location or speaker organization</a:t>
            </a:r>
          </a:p>
        </p:txBody>
      </p:sp>
      <p:sp>
        <p:nvSpPr>
          <p:cNvPr id="10" name="Text Placeholder 12"/>
          <p:cNvSpPr>
            <a:spLocks noGrp="1"/>
          </p:cNvSpPr>
          <p:nvPr>
            <p:ph type="body" sz="quarter" idx="12" hasCustomPrompt="1"/>
          </p:nvPr>
        </p:nvSpPr>
        <p:spPr>
          <a:xfrm>
            <a:off x="1447800" y="4800600"/>
            <a:ext cx="6400800" cy="457200"/>
          </a:xfrm>
        </p:spPr>
        <p:txBody>
          <a:bodyPr>
            <a:noAutofit/>
          </a:bodyPr>
          <a:lstStyle>
            <a:lvl1pPr algn="ctr">
              <a:buNone/>
              <a:defRPr sz="2000" i="0"/>
            </a:lvl1pPr>
          </a:lstStyle>
          <a:p>
            <a:pPr lvl="0"/>
            <a:r>
              <a:rPr lang="en-US" dirty="0"/>
              <a:t>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67395-972D-4D45-A72D-BCAB9768EB5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9510"/>
          <a:stretch/>
        </p:blipFill>
        <p:spPr>
          <a:xfrm>
            <a:off x="0" y="5410200"/>
            <a:ext cx="9144000" cy="14478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idx="1" hasCustomPrompt="1"/>
          </p:nvPr>
        </p:nvSpPr>
        <p:spPr>
          <a:xfrm>
            <a:off x="457200" y="1600201"/>
            <a:ext cx="8229600" cy="3886200"/>
          </a:xfrm>
        </p:spPr>
        <p:txBody>
          <a:bodyPr/>
          <a:lstStyle>
            <a:lvl1pPr>
              <a:defRPr/>
            </a:lvl1pPr>
            <a:lvl2pPr>
              <a:defRPr/>
            </a:lvl2pPr>
            <a:lvl3pPr>
              <a:defRPr/>
            </a:lvl3pPr>
            <a:lvl5pPr marL="2057400" indent="-228600">
              <a:buFont typeface="Wingdings" panose="05000000000000000000" pitchFamily="2" charset="2"/>
              <a:buChar char="Ø"/>
              <a:defRPr/>
            </a:lvl5pPr>
          </a:lstStyle>
          <a:p>
            <a:pPr lvl="0"/>
            <a:r>
              <a:rPr lang="en-US" dirty="0"/>
              <a:t>Add slide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023670-3EF3-4700-B3B4-23872450B8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Text Placeholder 2"/>
          <p:cNvSpPr>
            <a:spLocks noGrp="1"/>
          </p:cNvSpPr>
          <p:nvPr>
            <p:ph type="body" idx="1" hasCustomPrompt="1"/>
          </p:nvPr>
        </p:nvSpPr>
        <p:spPr>
          <a:xfrm>
            <a:off x="722313" y="2928938"/>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subtext</a:t>
            </a:r>
          </a:p>
        </p:txBody>
      </p:sp>
      <p:sp>
        <p:nvSpPr>
          <p:cNvPr id="2" name="Title 1"/>
          <p:cNvSpPr>
            <a:spLocks noGrp="1"/>
          </p:cNvSpPr>
          <p:nvPr>
            <p:ph type="title" hasCustomPrompt="1"/>
          </p:nvPr>
        </p:nvSpPr>
        <p:spPr>
          <a:xfrm>
            <a:off x="722313" y="4429125"/>
            <a:ext cx="7772400" cy="1057275"/>
          </a:xfrm>
        </p:spPr>
        <p:txBody>
          <a:bodyPr anchor="t">
            <a:noAutofit/>
          </a:bodyPr>
          <a:lstStyle>
            <a:lvl1pPr algn="l">
              <a:defRPr sz="3200" b="0" cap="all"/>
            </a:lvl1pPr>
          </a:lstStyle>
          <a:p>
            <a:r>
              <a:rPr lang="en-US" dirty="0"/>
              <a:t>Add title</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CCD8635-0F26-43B0-9588-EBE6E3DED5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sz="half" idx="1" hasCustomPrompt="1"/>
          </p:nvPr>
        </p:nvSpPr>
        <p:spPr>
          <a:xfrm>
            <a:off x="457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4" name="Content Placeholder 3"/>
          <p:cNvSpPr>
            <a:spLocks noGrp="1"/>
          </p:cNvSpPr>
          <p:nvPr>
            <p:ph sz="half" idx="2" hasCustomPrompt="1"/>
          </p:nvPr>
        </p:nvSpPr>
        <p:spPr>
          <a:xfrm>
            <a:off x="4648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2E9C1B7-8390-4282-8E18-4439B1DCEB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Text Placeholder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1 title</a:t>
            </a:r>
          </a:p>
        </p:txBody>
      </p:sp>
      <p:sp>
        <p:nvSpPr>
          <p:cNvPr id="4" name="Content Placeholder 3"/>
          <p:cNvSpPr>
            <a:spLocks noGrp="1"/>
          </p:cNvSpPr>
          <p:nvPr>
            <p:ph sz="half" idx="2" hasCustomPrompt="1"/>
          </p:nvPr>
        </p:nvSpPr>
        <p:spPr>
          <a:xfrm>
            <a:off x="457200" y="2174875"/>
            <a:ext cx="4040188"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5" name="Text Placeholder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2 title</a:t>
            </a:r>
          </a:p>
        </p:txBody>
      </p:sp>
      <p:sp>
        <p:nvSpPr>
          <p:cNvPr id="6" name="Content Placeholder 5"/>
          <p:cNvSpPr>
            <a:spLocks noGrp="1"/>
          </p:cNvSpPr>
          <p:nvPr>
            <p:ph sz="quarter" idx="4" hasCustomPrompt="1"/>
          </p:nvPr>
        </p:nvSpPr>
        <p:spPr>
          <a:xfrm>
            <a:off x="4645025" y="2174875"/>
            <a:ext cx="4041775"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CE108-2AF3-48C1-B3EC-2163A9C324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3E8618A-F67A-4ADA-9D37-61F6445697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Picture Placeholder 2"/>
          <p:cNvSpPr>
            <a:spLocks noGrp="1"/>
          </p:cNvSpPr>
          <p:nvPr>
            <p:ph type="pic" idx="1" hasCustomPrompt="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a picture</a:t>
            </a:r>
          </a:p>
        </p:txBody>
      </p:sp>
      <p:sp>
        <p:nvSpPr>
          <p:cNvPr id="2" name="Title 1"/>
          <p:cNvSpPr>
            <a:spLocks noGrp="1"/>
          </p:cNvSpPr>
          <p:nvPr>
            <p:ph type="title" hasCustomPrompt="1"/>
          </p:nvPr>
        </p:nvSpPr>
        <p:spPr>
          <a:xfrm>
            <a:off x="1792288" y="4343400"/>
            <a:ext cx="5486400" cy="566738"/>
          </a:xfrm>
        </p:spPr>
        <p:txBody>
          <a:bodyPr anchor="b"/>
          <a:lstStyle>
            <a:lvl1pPr algn="l">
              <a:defRPr sz="2000" b="1"/>
            </a:lvl1pPr>
          </a:lstStyle>
          <a:p>
            <a:r>
              <a:rPr lang="en-US" dirty="0"/>
              <a:t>Add title</a:t>
            </a:r>
          </a:p>
        </p:txBody>
      </p:sp>
      <p:sp>
        <p:nvSpPr>
          <p:cNvPr id="4" name="Text Placeholder 3"/>
          <p:cNvSpPr>
            <a:spLocks noGrp="1"/>
          </p:cNvSpPr>
          <p:nvPr>
            <p:ph type="body" sz="half" idx="2" hasCustomPrompt="1"/>
          </p:nvPr>
        </p:nvSpPr>
        <p:spPr>
          <a:xfrm>
            <a:off x="1792288" y="4953000"/>
            <a:ext cx="5486400" cy="533400"/>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 subtext</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618"/>
            <a:ext cx="9143999" cy="7065818"/>
          </a:xfrm>
          <a:prstGeom prst="rect">
            <a:avLst/>
          </a:prstGeom>
        </p:spPr>
      </p:pic>
      <p:sp>
        <p:nvSpPr>
          <p:cNvPr id="8" name="Title 1"/>
          <p:cNvSpPr>
            <a:spLocks noGrp="1"/>
          </p:cNvSpPr>
          <p:nvPr>
            <p:ph type="title" hasCustomPrompt="1"/>
          </p:nvPr>
        </p:nvSpPr>
        <p:spPr>
          <a:xfrm>
            <a:off x="457200" y="1981200"/>
            <a:ext cx="8229600" cy="1143000"/>
          </a:xfrm>
        </p:spPr>
        <p:txBody>
          <a:bodyPr/>
          <a:lstStyle>
            <a:lvl1pPr>
              <a:defRPr>
                <a:solidFill>
                  <a:schemeClr val="bg1"/>
                </a:solidFill>
              </a:defRPr>
            </a:lvl1pPr>
          </a:lstStyle>
          <a:p>
            <a:r>
              <a:rPr lang="en-US" dirty="0"/>
              <a:t>Add closing slide title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mj-lt"/>
                <a:ea typeface="+mj-ea"/>
                <a:cs typeface="+mj-cs"/>
              </a:rPr>
              <a:t>Add closing slide content</a:t>
            </a:r>
          </a:p>
        </p:txBody>
      </p:sp>
      <p:pic>
        <p:nvPicPr>
          <p:cNvPr id="3" name="Picture 2" descr="Administration for Community Living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53200" y="5760433"/>
            <a:ext cx="2323714" cy="961042"/>
          </a:xfrm>
          <a:prstGeom prst="rect">
            <a:avLst/>
          </a:prstGeom>
        </p:spPr>
      </p:pic>
      <p:sp>
        <p:nvSpPr>
          <p:cNvPr id="6" name="Slide Number Placeholder 3"/>
          <p:cNvSpPr>
            <a:spLocks noGrp="1"/>
          </p:cNvSpPr>
          <p:nvPr>
            <p:ph type="sldNum" sz="quarter" idx="12"/>
          </p:nvPr>
        </p:nvSpPr>
        <p:spPr>
          <a:xfrm>
            <a:off x="3505200" y="6356350"/>
            <a:ext cx="2133600" cy="365125"/>
          </a:xfrm>
        </p:spPr>
        <p:txBody>
          <a:bodyPr/>
          <a:lstStyle/>
          <a:p>
            <a:fld id="{7AA28999-D008-419E-9628-EE1C64F81F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7" r:id="rId8"/>
    <p:sldLayoutId id="2147483655" r:id="rId9"/>
    <p:sldLayoutId id="2147483659" r:id="rId10"/>
  </p:sldLayoutIdLst>
  <p:hf hdr="0" ft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Placeholder 41">
            <a:extLst>
              <a:ext uri="{FF2B5EF4-FFF2-40B4-BE49-F238E27FC236}">
                <a16:creationId xmlns:a16="http://schemas.microsoft.com/office/drawing/2014/main" id="{C2F03ACA-2809-48C3-AD9E-0A3241535DBB}"/>
              </a:ext>
            </a:extLst>
          </p:cNvPr>
          <p:cNvSpPr>
            <a:spLocks noGrp="1"/>
          </p:cNvSpPr>
          <p:nvPr>
            <p:ph type="body" sz="quarter" idx="17"/>
          </p:nvPr>
        </p:nvSpPr>
        <p:spPr/>
        <p:txBody>
          <a:bodyPr>
            <a:normAutofit fontScale="62500" lnSpcReduction="20000"/>
          </a:bodyPr>
          <a:lstStyle/>
          <a:p>
            <a:r>
              <a:rPr lang="en-US" dirty="0"/>
              <a:t>2017 Annual Disability Statistics Compendium Event </a:t>
            </a:r>
            <a:endParaRPr lang="en-US" dirty="0"/>
          </a:p>
        </p:txBody>
      </p:sp>
      <p:sp>
        <p:nvSpPr>
          <p:cNvPr id="39" name="Text Placeholder 38">
            <a:extLst>
              <a:ext uri="{FF2B5EF4-FFF2-40B4-BE49-F238E27FC236}">
                <a16:creationId xmlns:a16="http://schemas.microsoft.com/office/drawing/2014/main" id="{58F89821-4D88-4D5C-AB06-5906E38BE175}"/>
              </a:ext>
            </a:extLst>
          </p:cNvPr>
          <p:cNvSpPr>
            <a:spLocks noGrp="1"/>
          </p:cNvSpPr>
          <p:nvPr>
            <p:ph type="body" sz="quarter" idx="14"/>
          </p:nvPr>
        </p:nvSpPr>
        <p:spPr>
          <a:xfrm>
            <a:off x="3124200" y="2514600"/>
            <a:ext cx="6019800" cy="2819400"/>
          </a:xfrm>
        </p:spPr>
        <p:txBody>
          <a:bodyPr>
            <a:normAutofit lnSpcReduction="10000"/>
          </a:bodyPr>
          <a:lstStyle/>
          <a:p>
            <a:r>
              <a:rPr lang="en-US" dirty="0" smtClean="0"/>
              <a:t>  Data </a:t>
            </a:r>
            <a:r>
              <a:rPr lang="en-US" dirty="0"/>
              <a:t>Needs to Inform Program Planning and Policies on Health of People with Intellectual Disabilities and Developmental Disabilities </a:t>
            </a:r>
          </a:p>
          <a:p>
            <a:endParaRPr lang="en-US" dirty="0"/>
          </a:p>
        </p:txBody>
      </p:sp>
      <p:sp>
        <p:nvSpPr>
          <p:cNvPr id="40" name="Text Placeholder 39">
            <a:extLst>
              <a:ext uri="{FF2B5EF4-FFF2-40B4-BE49-F238E27FC236}">
                <a16:creationId xmlns:a16="http://schemas.microsoft.com/office/drawing/2014/main" id="{E6024A09-B2AA-40F7-B612-56B0E165C592}"/>
              </a:ext>
            </a:extLst>
          </p:cNvPr>
          <p:cNvSpPr>
            <a:spLocks noGrp="1"/>
          </p:cNvSpPr>
          <p:nvPr>
            <p:ph type="body" sz="quarter" idx="15"/>
          </p:nvPr>
        </p:nvSpPr>
        <p:spPr>
          <a:xfrm>
            <a:off x="3124200" y="5257800"/>
            <a:ext cx="6019800" cy="533400"/>
          </a:xfrm>
        </p:spPr>
        <p:txBody>
          <a:bodyPr>
            <a:normAutofit fontScale="92500"/>
          </a:bodyPr>
          <a:lstStyle/>
          <a:p>
            <a:r>
              <a:rPr lang="en-US" dirty="0" smtClean="0"/>
              <a:t>Jennifer Johnson, </a:t>
            </a:r>
            <a:r>
              <a:rPr lang="en-US" dirty="0" err="1" smtClean="0"/>
              <a:t>EdD</a:t>
            </a:r>
            <a:r>
              <a:rPr lang="en-US" dirty="0" smtClean="0"/>
              <a:t>, Deputy Director</a:t>
            </a:r>
            <a:endParaRPr lang="en-US" dirty="0"/>
          </a:p>
        </p:txBody>
      </p:sp>
      <p:sp>
        <p:nvSpPr>
          <p:cNvPr id="41" name="Text Placeholder 40">
            <a:extLst>
              <a:ext uri="{FF2B5EF4-FFF2-40B4-BE49-F238E27FC236}">
                <a16:creationId xmlns:a16="http://schemas.microsoft.com/office/drawing/2014/main" id="{B0B3166B-3E8E-4CF9-AE29-2481CA5D3BF6}"/>
              </a:ext>
            </a:extLst>
          </p:cNvPr>
          <p:cNvSpPr>
            <a:spLocks noGrp="1"/>
          </p:cNvSpPr>
          <p:nvPr>
            <p:ph type="body" sz="quarter" idx="16"/>
          </p:nvPr>
        </p:nvSpPr>
        <p:spPr>
          <a:xfrm>
            <a:off x="3124200" y="5791200"/>
            <a:ext cx="6019800" cy="533400"/>
          </a:xfrm>
        </p:spPr>
        <p:txBody>
          <a:bodyPr>
            <a:normAutofit fontScale="62500" lnSpcReduction="20000"/>
          </a:bodyPr>
          <a:lstStyle/>
          <a:p>
            <a:r>
              <a:rPr lang="en-US" dirty="0" smtClean="0"/>
              <a:t>Administration on Intellectual and Developmental Disabilities</a:t>
            </a:r>
            <a:endParaRPr lang="en-US" dirty="0"/>
          </a:p>
        </p:txBody>
      </p:sp>
      <p:sp>
        <p:nvSpPr>
          <p:cNvPr id="38" name="Text Placeholder 37">
            <a:extLst>
              <a:ext uri="{FF2B5EF4-FFF2-40B4-BE49-F238E27FC236}">
                <a16:creationId xmlns:a16="http://schemas.microsoft.com/office/drawing/2014/main" id="{A610DA8C-9520-45CB-B7B7-E077FBAF2BBE}"/>
              </a:ext>
            </a:extLst>
          </p:cNvPr>
          <p:cNvSpPr>
            <a:spLocks noGrp="1"/>
          </p:cNvSpPr>
          <p:nvPr>
            <p:ph type="body" sz="quarter" idx="12"/>
          </p:nvPr>
        </p:nvSpPr>
        <p:spPr>
          <a:xfrm>
            <a:off x="3124200" y="6324600"/>
            <a:ext cx="3962400" cy="457200"/>
          </a:xfrm>
        </p:spPr>
        <p:txBody>
          <a:bodyPr/>
          <a:lstStyle/>
          <a:p>
            <a:r>
              <a:rPr lang="en-US" dirty="0" smtClean="0"/>
              <a:t>February 13, 2018</a:t>
            </a:r>
            <a:endParaRPr lang="en-US" dirty="0"/>
          </a:p>
        </p:txBody>
      </p:sp>
      <p:sp>
        <p:nvSpPr>
          <p:cNvPr id="44" name="Title 43" hidden="1">
            <a:extLst>
              <a:ext uri="{FF2B5EF4-FFF2-40B4-BE49-F238E27FC236}">
                <a16:creationId xmlns:a16="http://schemas.microsoft.com/office/drawing/2014/main" id="{422F712A-F1D7-4B97-9DAC-1D201D863782}"/>
              </a:ext>
            </a:extLst>
          </p:cNvPr>
          <p:cNvSpPr>
            <a:spLocks noGrp="1"/>
          </p:cNvSpPr>
          <p:nvPr>
            <p:ph type="title" idx="4294967295"/>
          </p:nvPr>
        </p:nvSpPr>
        <p:spPr/>
        <p:txBody>
          <a:bodyPr/>
          <a:lstStyle/>
          <a:p>
            <a:r>
              <a:rPr lang="en-US" dirty="0"/>
              <a:t>Title Slide Option A</a:t>
            </a:r>
          </a:p>
        </p:txBody>
      </p:sp>
    </p:spTree>
    <p:extLst>
      <p:ext uri="{BB962C8B-B14F-4D97-AF65-F5344CB8AC3E}">
        <p14:creationId xmlns:p14="http://schemas.microsoft.com/office/powerpoint/2010/main" val="1134015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Surveillance Methods </a:t>
            </a:r>
            <a:endParaRPr lang="en-US" dirty="0"/>
          </a:p>
        </p:txBody>
      </p:sp>
      <p:sp>
        <p:nvSpPr>
          <p:cNvPr id="6" name="Content Placeholder 5"/>
          <p:cNvSpPr>
            <a:spLocks noGrp="1"/>
          </p:cNvSpPr>
          <p:nvPr>
            <p:ph idx="1"/>
          </p:nvPr>
        </p:nvSpPr>
        <p:spPr/>
        <p:txBody>
          <a:bodyPr>
            <a:normAutofit fontScale="55000" lnSpcReduction="20000"/>
          </a:bodyPr>
          <a:lstStyle/>
          <a:p>
            <a:r>
              <a:rPr lang="en-US" dirty="0" smtClean="0"/>
              <a:t>Allows for:</a:t>
            </a:r>
          </a:p>
          <a:p>
            <a:pPr lvl="1"/>
            <a:r>
              <a:rPr lang="en-US" dirty="0" smtClean="0"/>
              <a:t>Repeat </a:t>
            </a:r>
            <a:r>
              <a:rPr lang="en-US" dirty="0"/>
              <a:t>administration of the same or highly similar survey—repeat cross-sectional </a:t>
            </a:r>
            <a:r>
              <a:rPr lang="en-US" dirty="0" smtClean="0"/>
              <a:t>data</a:t>
            </a:r>
          </a:p>
          <a:p>
            <a:pPr lvl="1"/>
            <a:r>
              <a:rPr lang="en-US" dirty="0" smtClean="0"/>
              <a:t>Researchers </a:t>
            </a:r>
            <a:r>
              <a:rPr lang="en-US" dirty="0"/>
              <a:t>to track changes in a condition (e.g., changing prevalence rates over time) or in health indicators (e.g., effect of policy changes on outcomes).  </a:t>
            </a:r>
            <a:endParaRPr lang="en-US" dirty="0" smtClean="0"/>
          </a:p>
          <a:p>
            <a:pPr lvl="1"/>
            <a:r>
              <a:rPr lang="en-US" dirty="0" smtClean="0"/>
              <a:t>Pooling of data across </a:t>
            </a:r>
            <a:r>
              <a:rPr lang="en-US" dirty="0"/>
              <a:t>multiple years to identify a sufficiently large sample size for subgroup analyses not possible with a single administration.  </a:t>
            </a:r>
            <a:endParaRPr lang="en-US" dirty="0" smtClean="0"/>
          </a:p>
          <a:p>
            <a:pPr lvl="1"/>
            <a:r>
              <a:rPr lang="en-US" dirty="0" smtClean="0"/>
              <a:t>Making population based comparisons</a:t>
            </a:r>
          </a:p>
          <a:p>
            <a:pPr marL="457200" lvl="1" indent="0">
              <a:buNone/>
            </a:pPr>
            <a:endParaRPr lang="en-US" dirty="0"/>
          </a:p>
          <a:p>
            <a:r>
              <a:rPr lang="en-US" dirty="0" smtClean="0"/>
              <a:t>Challenges:</a:t>
            </a:r>
          </a:p>
          <a:p>
            <a:pPr lvl="1"/>
            <a:r>
              <a:rPr lang="en-US" dirty="0" smtClean="0"/>
              <a:t>Case definition</a:t>
            </a:r>
          </a:p>
          <a:p>
            <a:pPr lvl="1"/>
            <a:r>
              <a:rPr lang="en-US" dirty="0" smtClean="0"/>
              <a:t>How </a:t>
            </a:r>
            <a:r>
              <a:rPr lang="en-US" dirty="0"/>
              <a:t>to find </a:t>
            </a:r>
            <a:r>
              <a:rPr lang="en-US" dirty="0" smtClean="0"/>
              <a:t>cases</a:t>
            </a:r>
          </a:p>
          <a:p>
            <a:pPr lvl="1"/>
            <a:r>
              <a:rPr lang="en-US" dirty="0" smtClean="0"/>
              <a:t>How </a:t>
            </a:r>
            <a:r>
              <a:rPr lang="en-US" dirty="0"/>
              <a:t>to obtain accurate information. </a:t>
            </a:r>
            <a:endParaRPr lang="en-US" dirty="0" smtClean="0"/>
          </a:p>
          <a:p>
            <a:pPr lvl="1"/>
            <a:r>
              <a:rPr lang="en-US" dirty="0" smtClean="0"/>
              <a:t>A </a:t>
            </a:r>
            <a:r>
              <a:rPr lang="en-US" dirty="0"/>
              <a:t>relatively low prevalence of intellectual and developmental disabilities in the general population and the fact that most health surveys in the U.S., including the National Health Interview Survey, exclude institutionalized populations, creates further difficulties. </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10</a:t>
            </a:fld>
            <a:endParaRPr lang="en-US"/>
          </a:p>
        </p:txBody>
      </p:sp>
    </p:spTree>
    <p:extLst>
      <p:ext uri="{BB962C8B-B14F-4D97-AF65-F5344CB8AC3E}">
        <p14:creationId xmlns:p14="http://schemas.microsoft.com/office/powerpoint/2010/main" val="51583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Longitudinal </a:t>
            </a:r>
            <a:r>
              <a:rPr lang="en-US" b="1" dirty="0" smtClean="0"/>
              <a:t>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Allows for:</a:t>
            </a:r>
          </a:p>
          <a:p>
            <a:pPr lvl="1"/>
            <a:r>
              <a:rPr lang="en-US" dirty="0" smtClean="0"/>
              <a:t>Assessing </a:t>
            </a:r>
            <a:r>
              <a:rPr lang="en-US" dirty="0"/>
              <a:t>the “natural history” of persons with </a:t>
            </a:r>
            <a:r>
              <a:rPr lang="en-US" dirty="0" smtClean="0"/>
              <a:t>ID/DD </a:t>
            </a:r>
          </a:p>
          <a:p>
            <a:pPr lvl="1"/>
            <a:r>
              <a:rPr lang="en-US" dirty="0" smtClean="0"/>
              <a:t>Understand trends</a:t>
            </a:r>
          </a:p>
          <a:p>
            <a:r>
              <a:rPr lang="en-US" dirty="0" smtClean="0"/>
              <a:t>Challenges</a:t>
            </a:r>
          </a:p>
          <a:p>
            <a:pPr lvl="1"/>
            <a:r>
              <a:rPr lang="en-US" dirty="0" smtClean="0"/>
              <a:t>Requires </a:t>
            </a:r>
            <a:r>
              <a:rPr lang="en-US" dirty="0"/>
              <a:t>maintaining connection with individuals over time as their contact information </a:t>
            </a:r>
            <a:r>
              <a:rPr lang="en-US" dirty="0" smtClean="0"/>
              <a:t>changes</a:t>
            </a:r>
          </a:p>
          <a:p>
            <a:pPr lvl="1"/>
            <a:r>
              <a:rPr lang="en-US" dirty="0" smtClean="0"/>
              <a:t>Potential </a:t>
            </a:r>
            <a:r>
              <a:rPr lang="en-US" dirty="0"/>
              <a:t>biases in retention of participants in the database.  </a:t>
            </a:r>
            <a:endParaRPr lang="en-US" dirty="0" smtClean="0"/>
          </a:p>
          <a:p>
            <a:pPr lvl="1"/>
            <a:r>
              <a:rPr lang="en-US" dirty="0" smtClean="0"/>
              <a:t>Not always population based</a:t>
            </a:r>
            <a:endParaRPr lang="en-US"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11</a:t>
            </a:fld>
            <a:endParaRPr lang="en-US" dirty="0"/>
          </a:p>
        </p:txBody>
      </p:sp>
    </p:spTree>
    <p:extLst>
      <p:ext uri="{BB962C8B-B14F-4D97-AF65-F5344CB8AC3E}">
        <p14:creationId xmlns:p14="http://schemas.microsoft.com/office/powerpoint/2010/main" val="212774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Administrative </a:t>
            </a:r>
            <a:r>
              <a:rPr lang="en-US" b="1" dirty="0" smtClean="0"/>
              <a:t>Data </a:t>
            </a:r>
            <a:endParaRPr lang="en-US" b="1" dirty="0"/>
          </a:p>
        </p:txBody>
      </p:sp>
      <p:sp>
        <p:nvSpPr>
          <p:cNvPr id="3" name="Content Placeholder 2"/>
          <p:cNvSpPr>
            <a:spLocks noGrp="1"/>
          </p:cNvSpPr>
          <p:nvPr>
            <p:ph idx="1"/>
          </p:nvPr>
        </p:nvSpPr>
        <p:spPr>
          <a:xfrm>
            <a:off x="457200" y="1295400"/>
            <a:ext cx="8229600" cy="3886200"/>
          </a:xfrm>
        </p:spPr>
        <p:txBody>
          <a:bodyPr>
            <a:noAutofit/>
          </a:bodyPr>
          <a:lstStyle/>
          <a:p>
            <a:r>
              <a:rPr lang="en-US" sz="3000" dirty="0" smtClean="0"/>
              <a:t>Allows for:</a:t>
            </a:r>
          </a:p>
          <a:p>
            <a:pPr lvl="1"/>
            <a:r>
              <a:rPr lang="en-US" sz="2600" dirty="0" smtClean="0"/>
              <a:t>Investigation </a:t>
            </a:r>
            <a:r>
              <a:rPr lang="en-US" sz="2600" dirty="0"/>
              <a:t>of how social factors, financing systems, organizational structures and processes, health technologies and personal behaviors affect access to care, quality and cost of health care, and ultimately health and well-being </a:t>
            </a:r>
            <a:endParaRPr lang="en-US" sz="2600" dirty="0" smtClean="0"/>
          </a:p>
          <a:p>
            <a:pPr lvl="1"/>
            <a:r>
              <a:rPr lang="en-US" sz="2600" dirty="0"/>
              <a:t>It includes analyses of entire health systems to understand utilization patterns and outcomes for the population of enrollees in that system. </a:t>
            </a:r>
            <a:endParaRPr lang="en-US" sz="2600" dirty="0" smtClean="0"/>
          </a:p>
        </p:txBody>
      </p:sp>
      <p:sp>
        <p:nvSpPr>
          <p:cNvPr id="4" name="Slide Number Placeholder 3"/>
          <p:cNvSpPr>
            <a:spLocks noGrp="1"/>
          </p:cNvSpPr>
          <p:nvPr>
            <p:ph type="sldNum" sz="quarter" idx="12"/>
          </p:nvPr>
        </p:nvSpPr>
        <p:spPr/>
        <p:txBody>
          <a:bodyPr/>
          <a:lstStyle/>
          <a:p>
            <a:fld id="{7AA28999-D008-419E-9628-EE1C64F81F4C}" type="slidenum">
              <a:rPr lang="en-US" smtClean="0"/>
              <a:pPr/>
              <a:t>12</a:t>
            </a:fld>
            <a:endParaRPr lang="en-US" dirty="0"/>
          </a:p>
        </p:txBody>
      </p:sp>
    </p:spTree>
    <p:extLst>
      <p:ext uri="{BB962C8B-B14F-4D97-AF65-F5344CB8AC3E}">
        <p14:creationId xmlns:p14="http://schemas.microsoft.com/office/powerpoint/2010/main" val="19373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Administrative Data </a:t>
            </a:r>
          </a:p>
        </p:txBody>
      </p:sp>
      <p:sp>
        <p:nvSpPr>
          <p:cNvPr id="3" name="Content Placeholder 2"/>
          <p:cNvSpPr>
            <a:spLocks noGrp="1"/>
          </p:cNvSpPr>
          <p:nvPr>
            <p:ph idx="1"/>
          </p:nvPr>
        </p:nvSpPr>
        <p:spPr/>
        <p:txBody>
          <a:bodyPr>
            <a:normAutofit/>
          </a:bodyPr>
          <a:lstStyle/>
          <a:p>
            <a:r>
              <a:rPr lang="en-US" dirty="0" smtClean="0"/>
              <a:t>More </a:t>
            </a:r>
            <a:r>
              <a:rPr lang="en-US" dirty="0"/>
              <a:t>recently developed methods link data across multiple administrative data sources.  </a:t>
            </a:r>
            <a:endParaRPr lang="en-US" dirty="0" smtClean="0"/>
          </a:p>
          <a:p>
            <a:pPr lvl="1"/>
            <a:r>
              <a:rPr lang="en-US" dirty="0" smtClean="0"/>
              <a:t>Increasing </a:t>
            </a:r>
            <a:r>
              <a:rPr lang="en-US" dirty="0"/>
              <a:t>harmonization across minimum data sets of administrative data allows for greater linkage across data sets to answer new questions.  </a:t>
            </a:r>
            <a:endParaRPr lang="en-US" dirty="0" smtClean="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13</a:t>
            </a:fld>
            <a:endParaRPr lang="en-US" dirty="0"/>
          </a:p>
        </p:txBody>
      </p:sp>
    </p:spTree>
    <p:extLst>
      <p:ext uri="{BB962C8B-B14F-4D97-AF65-F5344CB8AC3E}">
        <p14:creationId xmlns:p14="http://schemas.microsoft.com/office/powerpoint/2010/main" val="257609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5" name="Title 4"/>
          <p:cNvSpPr>
            <a:spLocks noGrp="1"/>
          </p:cNvSpPr>
          <p:nvPr>
            <p:ph type="title"/>
          </p:nvPr>
        </p:nvSpPr>
        <p:spPr/>
        <p:txBody>
          <a:bodyPr/>
          <a:lstStyle/>
          <a:p>
            <a:r>
              <a:rPr lang="en-US" dirty="0" smtClean="0"/>
              <a:t>How is it being done now?</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14</a:t>
            </a:fld>
            <a:endParaRPr lang="en-US" dirty="0"/>
          </a:p>
        </p:txBody>
      </p:sp>
    </p:spTree>
    <p:extLst>
      <p:ext uri="{BB962C8B-B14F-4D97-AF65-F5344CB8AC3E}">
        <p14:creationId xmlns:p14="http://schemas.microsoft.com/office/powerpoint/2010/main" val="1243119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Research</a:t>
            </a:r>
            <a:endParaRPr lang="en-US" dirty="0"/>
          </a:p>
        </p:txBody>
      </p:sp>
      <p:sp>
        <p:nvSpPr>
          <p:cNvPr id="3" name="Content Placeholder 2"/>
          <p:cNvSpPr>
            <a:spLocks noGrp="1"/>
          </p:cNvSpPr>
          <p:nvPr>
            <p:ph idx="1"/>
          </p:nvPr>
        </p:nvSpPr>
        <p:spPr>
          <a:xfrm>
            <a:off x="457200" y="1600200"/>
            <a:ext cx="8229600" cy="4267199"/>
          </a:xfrm>
        </p:spPr>
        <p:txBody>
          <a:bodyPr>
            <a:normAutofit fontScale="40000" lnSpcReduction="20000"/>
          </a:bodyPr>
          <a:lstStyle/>
          <a:p>
            <a:r>
              <a:rPr lang="en-US" sz="4300" b="1" i="1" dirty="0" smtClean="0"/>
              <a:t>Special </a:t>
            </a:r>
            <a:r>
              <a:rPr lang="en-US" sz="4300" b="1" i="1" dirty="0"/>
              <a:t>Olympics Healthy </a:t>
            </a:r>
            <a:r>
              <a:rPr lang="en-US" sz="4300" b="1" i="1" dirty="0" smtClean="0"/>
              <a:t>Athletes</a:t>
            </a:r>
            <a:r>
              <a:rPr lang="en-US" sz="4300" b="1" dirty="0" smtClean="0"/>
              <a:t> </a:t>
            </a:r>
          </a:p>
          <a:p>
            <a:pPr lvl="1"/>
            <a:r>
              <a:rPr lang="en-US" sz="5000" dirty="0" smtClean="0"/>
              <a:t>More </a:t>
            </a:r>
            <a:r>
              <a:rPr lang="en-US" sz="5000" dirty="0"/>
              <a:t>than two </a:t>
            </a:r>
            <a:r>
              <a:rPr lang="en-US" sz="5000" dirty="0" smtClean="0"/>
              <a:t>decades of data collection using its </a:t>
            </a:r>
            <a:r>
              <a:rPr lang="en-US" sz="5000" dirty="0"/>
              <a:t>free Healthy Athletes screenings </a:t>
            </a:r>
            <a:endParaRPr lang="en-US" sz="5000" dirty="0" smtClean="0"/>
          </a:p>
          <a:p>
            <a:pPr lvl="1"/>
            <a:r>
              <a:rPr lang="en-US" sz="5000" dirty="0" smtClean="0"/>
              <a:t>Represents </a:t>
            </a:r>
            <a:r>
              <a:rPr lang="en-US" sz="5000" dirty="0"/>
              <a:t>the largest data resource for persons with </a:t>
            </a:r>
            <a:r>
              <a:rPr lang="en-US" sz="5000" dirty="0" smtClean="0"/>
              <a:t>ID/DD - over </a:t>
            </a:r>
            <a:r>
              <a:rPr lang="en-US" sz="5000" dirty="0"/>
              <a:t>more than 1.6 million health examinations in countries around the </a:t>
            </a:r>
            <a:r>
              <a:rPr lang="en-US" sz="5000" dirty="0" smtClean="0"/>
              <a:t>world</a:t>
            </a:r>
          </a:p>
          <a:p>
            <a:pPr lvl="1"/>
            <a:r>
              <a:rPr lang="en-US" sz="5000" dirty="0" smtClean="0"/>
              <a:t>Studies </a:t>
            </a:r>
            <a:r>
              <a:rPr lang="en-US" sz="5000" dirty="0"/>
              <a:t>have reported on the Healthy Athletes screening data for oral health, obesity, vision, hearing, nutrition and general fitness </a:t>
            </a:r>
            <a:endParaRPr lang="en-US" sz="5000" dirty="0" smtClean="0"/>
          </a:p>
          <a:p>
            <a:pPr lvl="1"/>
            <a:r>
              <a:rPr lang="en-US" sz="5000" dirty="0" smtClean="0"/>
              <a:t>Raised awareness </a:t>
            </a:r>
            <a:r>
              <a:rPr lang="en-US" sz="5000" dirty="0"/>
              <a:t>of the unmet health needs of people with </a:t>
            </a:r>
            <a:r>
              <a:rPr lang="en-US" sz="5000" dirty="0" smtClean="0"/>
              <a:t>ID/DD</a:t>
            </a:r>
            <a:endParaRPr lang="en-US" sz="5000" dirty="0"/>
          </a:p>
          <a:p>
            <a:pPr lvl="1"/>
            <a:r>
              <a:rPr lang="en-US" sz="5000" dirty="0" smtClean="0"/>
              <a:t>Limitations: </a:t>
            </a:r>
          </a:p>
          <a:p>
            <a:pPr lvl="2"/>
            <a:r>
              <a:rPr lang="en-US" sz="4500" dirty="0" smtClean="0"/>
              <a:t>Not </a:t>
            </a:r>
            <a:r>
              <a:rPr lang="en-US" sz="4500" dirty="0"/>
              <a:t>nationally representative.  </a:t>
            </a:r>
            <a:endParaRPr lang="en-US" sz="4500" dirty="0" smtClean="0"/>
          </a:p>
          <a:p>
            <a:pPr lvl="2"/>
            <a:r>
              <a:rPr lang="en-US" sz="4500" dirty="0" smtClean="0"/>
              <a:t>Difficulties </a:t>
            </a:r>
            <a:r>
              <a:rPr lang="en-US" sz="4500" dirty="0"/>
              <a:t>around individual identifiers in the data further complicate its use in terms of eliminating redundancies and allowing longitudinal analyses</a:t>
            </a:r>
            <a:r>
              <a:rPr lang="en-US" sz="3800" dirty="0"/>
              <a:t>.  </a:t>
            </a:r>
            <a:endParaRPr lang="en-US" sz="3800" dirty="0" smtClean="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15</a:t>
            </a:fld>
            <a:endParaRPr lang="en-US" dirty="0"/>
          </a:p>
        </p:txBody>
      </p:sp>
    </p:spTree>
    <p:extLst>
      <p:ext uri="{BB962C8B-B14F-4D97-AF65-F5344CB8AC3E}">
        <p14:creationId xmlns:p14="http://schemas.microsoft.com/office/powerpoint/2010/main" val="215232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Research</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a:t>Residential Information Systems Project (RISP</a:t>
            </a:r>
            <a:r>
              <a:rPr lang="en-US" b="1" i="1" dirty="0" smtClean="0"/>
              <a:t>)</a:t>
            </a:r>
            <a:r>
              <a:rPr lang="en-US" b="1" dirty="0" smtClean="0"/>
              <a:t>  </a:t>
            </a:r>
          </a:p>
          <a:p>
            <a:pPr lvl="1"/>
            <a:r>
              <a:rPr lang="en-US" dirty="0" smtClean="0"/>
              <a:t>AIDD </a:t>
            </a:r>
            <a:r>
              <a:rPr lang="en-US" dirty="0"/>
              <a:t>funded study of longitudinal trends in residential service setting types, setting sizes, funding authorities, and expenditures for persons with </a:t>
            </a:r>
            <a:r>
              <a:rPr lang="en-US" dirty="0" smtClean="0"/>
              <a:t>ID/DD. </a:t>
            </a:r>
          </a:p>
          <a:p>
            <a:pPr lvl="1"/>
            <a:r>
              <a:rPr lang="en-US" dirty="0" smtClean="0"/>
              <a:t>RISP’s </a:t>
            </a:r>
            <a:r>
              <a:rPr lang="en-US" dirty="0"/>
              <a:t>estimated prevalence of intellectual and developmental disabilities is about 1.48% based on NHIS-D 1994/95 data, with 30% of persons with IDD being known to or served by state agencies in </a:t>
            </a:r>
            <a:r>
              <a:rPr lang="en-US" dirty="0" smtClean="0"/>
              <a:t>2014</a:t>
            </a:r>
          </a:p>
          <a:p>
            <a:pPr lvl="1"/>
            <a:r>
              <a:rPr lang="en-US" dirty="0" smtClean="0"/>
              <a:t>Limitations: does </a:t>
            </a:r>
            <a:r>
              <a:rPr lang="en-US" dirty="0"/>
              <a:t>not emphasize health data.  </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16</a:t>
            </a:fld>
            <a:endParaRPr lang="en-US" dirty="0"/>
          </a:p>
        </p:txBody>
      </p:sp>
    </p:spTree>
    <p:extLst>
      <p:ext uri="{BB962C8B-B14F-4D97-AF65-F5344CB8AC3E}">
        <p14:creationId xmlns:p14="http://schemas.microsoft.com/office/powerpoint/2010/main" val="2605875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Current Research</a:t>
            </a:r>
            <a:endParaRPr lang="en-US" dirty="0"/>
          </a:p>
        </p:txBody>
      </p:sp>
      <p:sp>
        <p:nvSpPr>
          <p:cNvPr id="3" name="Content Placeholder 2"/>
          <p:cNvSpPr>
            <a:spLocks noGrp="1"/>
          </p:cNvSpPr>
          <p:nvPr>
            <p:ph idx="1"/>
          </p:nvPr>
        </p:nvSpPr>
        <p:spPr>
          <a:xfrm>
            <a:off x="457200" y="1066800"/>
            <a:ext cx="8229600" cy="4495799"/>
          </a:xfrm>
        </p:spPr>
        <p:txBody>
          <a:bodyPr>
            <a:normAutofit fontScale="62500" lnSpcReduction="20000"/>
          </a:bodyPr>
          <a:lstStyle/>
          <a:p>
            <a:r>
              <a:rPr lang="en-US" sz="4300" b="1" i="1" dirty="0"/>
              <a:t>National Core </a:t>
            </a:r>
            <a:r>
              <a:rPr lang="en-US" sz="4300" b="1" i="1" dirty="0" smtClean="0"/>
              <a:t>Indicators</a:t>
            </a:r>
            <a:r>
              <a:rPr lang="en-US" sz="4300" b="1" dirty="0" smtClean="0"/>
              <a:t> </a:t>
            </a:r>
          </a:p>
          <a:p>
            <a:pPr lvl="1"/>
            <a:r>
              <a:rPr lang="en-US" sz="3200" dirty="0" smtClean="0"/>
              <a:t>Collects </a:t>
            </a:r>
            <a:r>
              <a:rPr lang="en-US" sz="3200" dirty="0"/>
              <a:t>indicator information from a sample of people receiving developmental disability services from state agencies. </a:t>
            </a:r>
            <a:endParaRPr lang="en-US" sz="3200" dirty="0" smtClean="0"/>
          </a:p>
          <a:p>
            <a:pPr lvl="1"/>
            <a:r>
              <a:rPr lang="en-US" sz="3200" dirty="0" smtClean="0"/>
              <a:t>The </a:t>
            </a:r>
            <a:r>
              <a:rPr lang="en-US" sz="3200" dirty="0"/>
              <a:t>project </a:t>
            </a:r>
            <a:r>
              <a:rPr lang="en-US" sz="3200" dirty="0" smtClean="0"/>
              <a:t>most </a:t>
            </a:r>
            <a:r>
              <a:rPr lang="en-US" sz="3200" dirty="0"/>
              <a:t>states and the District of Columbia. </a:t>
            </a:r>
            <a:endParaRPr lang="en-US" sz="3200" dirty="0" smtClean="0"/>
          </a:p>
          <a:p>
            <a:pPr lvl="1"/>
            <a:r>
              <a:rPr lang="en-US" sz="3200" dirty="0" smtClean="0"/>
              <a:t>It </a:t>
            </a:r>
            <a:r>
              <a:rPr lang="en-US" sz="3200" dirty="0"/>
              <a:t>captures information for people who are receiving long-term services and supports and has been used to explore programmatic and demographic issues. </a:t>
            </a:r>
            <a:endParaRPr lang="en-US" sz="3200" dirty="0" smtClean="0"/>
          </a:p>
          <a:p>
            <a:pPr lvl="1"/>
            <a:r>
              <a:rPr lang="en-US" sz="3200" dirty="0" smtClean="0"/>
              <a:t>Reports </a:t>
            </a:r>
            <a:r>
              <a:rPr lang="en-US" sz="3200" dirty="0"/>
              <a:t>examine the use of psychotropic medications, health behaviors, access to primary health care, and document significant disparities in health and health care utilization compared to the general </a:t>
            </a:r>
            <a:r>
              <a:rPr lang="en-US" sz="3200" dirty="0" smtClean="0"/>
              <a:t>population</a:t>
            </a:r>
          </a:p>
          <a:p>
            <a:pPr lvl="1"/>
            <a:r>
              <a:rPr lang="en-US" sz="3200" dirty="0" smtClean="0"/>
              <a:t>Limitations:</a:t>
            </a:r>
          </a:p>
          <a:p>
            <a:pPr lvl="2"/>
            <a:r>
              <a:rPr lang="en-US" sz="2600" dirty="0" smtClean="0"/>
              <a:t>Sample limited </a:t>
            </a:r>
            <a:r>
              <a:rPr lang="en-US" sz="2600" dirty="0"/>
              <a:t>to people receiving services, and questions persist about true randomization of the sample and adequate standardization of data collection. </a:t>
            </a:r>
            <a:endParaRPr lang="en-US" sz="2600" dirty="0" smtClean="0"/>
          </a:p>
          <a:p>
            <a:pPr lvl="2"/>
            <a:r>
              <a:rPr lang="en-US" sz="2600" dirty="0" smtClean="0"/>
              <a:t>Proxy </a:t>
            </a:r>
            <a:r>
              <a:rPr lang="en-US" sz="2600" dirty="0"/>
              <a:t>reporting is allowed for parts of the data set to ensure people who are not able to self-report are included. </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17</a:t>
            </a:fld>
            <a:endParaRPr lang="en-US" dirty="0"/>
          </a:p>
        </p:txBody>
      </p:sp>
    </p:spTree>
    <p:extLst>
      <p:ext uri="{BB962C8B-B14F-4D97-AF65-F5344CB8AC3E}">
        <p14:creationId xmlns:p14="http://schemas.microsoft.com/office/powerpoint/2010/main" val="316802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5" name="Title 4"/>
          <p:cNvSpPr>
            <a:spLocks noGrp="1"/>
          </p:cNvSpPr>
          <p:nvPr>
            <p:ph type="title"/>
          </p:nvPr>
        </p:nvSpPr>
        <p:spPr/>
        <p:txBody>
          <a:bodyPr/>
          <a:lstStyle/>
          <a:p>
            <a:r>
              <a:rPr lang="en-US" dirty="0" smtClean="0"/>
              <a:t>National health interview survey</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18</a:t>
            </a:fld>
            <a:endParaRPr lang="en-US" dirty="0"/>
          </a:p>
        </p:txBody>
      </p:sp>
    </p:spTree>
    <p:extLst>
      <p:ext uri="{BB962C8B-B14F-4D97-AF65-F5344CB8AC3E}">
        <p14:creationId xmlns:p14="http://schemas.microsoft.com/office/powerpoint/2010/main" val="1210469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Since </a:t>
            </a:r>
            <a:r>
              <a:rPr lang="en-US" dirty="0"/>
              <a:t>1957, NHIS has been used to monitor the health of the U.S. across a broad range of health topics collected through nationally representative household interviews.  </a:t>
            </a:r>
          </a:p>
          <a:p>
            <a:r>
              <a:rPr lang="en-US" dirty="0" smtClean="0"/>
              <a:t>The </a:t>
            </a:r>
            <a:r>
              <a:rPr lang="en-US" dirty="0"/>
              <a:t>NHIS-Disability Supplement </a:t>
            </a:r>
            <a:r>
              <a:rPr lang="en-US" dirty="0" smtClean="0"/>
              <a:t>was conducted </a:t>
            </a:r>
            <a:r>
              <a:rPr lang="en-US" dirty="0"/>
              <a:t>in two phases in 1994 and 1995.  </a:t>
            </a:r>
            <a:endParaRPr lang="en-US" dirty="0" smtClean="0"/>
          </a:p>
          <a:p>
            <a:pPr lvl="1"/>
            <a:r>
              <a:rPr lang="en-US" dirty="0" smtClean="0"/>
              <a:t>The </a:t>
            </a:r>
            <a:r>
              <a:rPr lang="en-US" dirty="0"/>
              <a:t>NHIS-D provided invaluable information on the adults with disabilities and for children, those with disabilities as well as special health needs.  </a:t>
            </a:r>
            <a:endParaRPr lang="en-US" dirty="0" smtClean="0"/>
          </a:p>
          <a:p>
            <a:pPr lvl="1"/>
            <a:r>
              <a:rPr lang="en-US" dirty="0" smtClean="0"/>
              <a:t>More </a:t>
            </a:r>
            <a:r>
              <a:rPr lang="en-US" dirty="0"/>
              <a:t>than 200 publications have used the NHIS-D data to increase information about health and its determinants for people with disabilities across the </a:t>
            </a:r>
            <a:r>
              <a:rPr lang="en-US" dirty="0" smtClean="0"/>
              <a:t>lifespan.</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19</a:t>
            </a:fld>
            <a:endParaRPr lang="en-US" dirty="0"/>
          </a:p>
        </p:txBody>
      </p:sp>
    </p:spTree>
    <p:extLst>
      <p:ext uri="{BB962C8B-B14F-4D97-AF65-F5344CB8AC3E}">
        <p14:creationId xmlns:p14="http://schemas.microsoft.com/office/powerpoint/2010/main" val="149210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Need for better information</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a:t>
            </a:fld>
            <a:endParaRPr lang="en-US"/>
          </a:p>
        </p:txBody>
      </p:sp>
    </p:spTree>
    <p:extLst>
      <p:ext uri="{BB962C8B-B14F-4D97-AF65-F5344CB8AC3E}">
        <p14:creationId xmlns:p14="http://schemas.microsoft.com/office/powerpoint/2010/main" val="2286602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NHIS</a:t>
            </a:r>
            <a:endParaRPr lang="en-US" dirty="0"/>
          </a:p>
        </p:txBody>
      </p:sp>
      <p:sp>
        <p:nvSpPr>
          <p:cNvPr id="3" name="Content Placeholder 2"/>
          <p:cNvSpPr>
            <a:spLocks noGrp="1"/>
          </p:cNvSpPr>
          <p:nvPr>
            <p:ph idx="1"/>
          </p:nvPr>
        </p:nvSpPr>
        <p:spPr/>
        <p:txBody>
          <a:bodyPr>
            <a:normAutofit/>
          </a:bodyPr>
          <a:lstStyle/>
          <a:p>
            <a:r>
              <a:rPr lang="en-US" dirty="0"/>
              <a:t>Since the special supplement on disability, the NHIS has continued to provide less specific but highly valuable information on the health of people with disabilities broadly, and people with intellectual and developmental disabilities more specifically. </a:t>
            </a:r>
            <a:endParaRPr lang="en-US" dirty="0" smtClean="0"/>
          </a:p>
        </p:txBody>
      </p:sp>
      <p:sp>
        <p:nvSpPr>
          <p:cNvPr id="4" name="Slide Number Placeholder 3"/>
          <p:cNvSpPr>
            <a:spLocks noGrp="1"/>
          </p:cNvSpPr>
          <p:nvPr>
            <p:ph type="sldNum" sz="quarter" idx="12"/>
          </p:nvPr>
        </p:nvSpPr>
        <p:spPr/>
        <p:txBody>
          <a:bodyPr/>
          <a:lstStyle/>
          <a:p>
            <a:fld id="{7AA28999-D008-419E-9628-EE1C64F81F4C}" type="slidenum">
              <a:rPr lang="en-US" smtClean="0"/>
              <a:pPr/>
              <a:t>20</a:t>
            </a:fld>
            <a:endParaRPr lang="en-US" dirty="0"/>
          </a:p>
        </p:txBody>
      </p:sp>
    </p:spTree>
    <p:extLst>
      <p:ext uri="{BB962C8B-B14F-4D97-AF65-F5344CB8AC3E}">
        <p14:creationId xmlns:p14="http://schemas.microsoft.com/office/powerpoint/2010/main" val="3618611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Studies Using NHIS for Intellectual and Developmental Disabilities</a:t>
            </a:r>
          </a:p>
        </p:txBody>
      </p:sp>
      <p:sp>
        <p:nvSpPr>
          <p:cNvPr id="3" name="Content Placeholder 2"/>
          <p:cNvSpPr>
            <a:spLocks noGrp="1"/>
          </p:cNvSpPr>
          <p:nvPr>
            <p:ph idx="1"/>
          </p:nvPr>
        </p:nvSpPr>
        <p:spPr/>
        <p:txBody>
          <a:bodyPr>
            <a:normAutofit fontScale="77500" lnSpcReduction="20000"/>
          </a:bodyPr>
          <a:lstStyle/>
          <a:p>
            <a:r>
              <a:rPr lang="en-US" dirty="0"/>
              <a:t>Searched 2005-2017</a:t>
            </a:r>
          </a:p>
          <a:p>
            <a:endParaRPr lang="en-US" dirty="0"/>
          </a:p>
          <a:p>
            <a:r>
              <a:rPr lang="en-US" dirty="0"/>
              <a:t>“Intellectual disabilities”, “developmental disabilities”, “mental retardation”</a:t>
            </a:r>
          </a:p>
          <a:p>
            <a:endParaRPr lang="en-US" dirty="0"/>
          </a:p>
          <a:p>
            <a:r>
              <a:rPr lang="en-US" dirty="0"/>
              <a:t>Identified 25 (+4 MEPS articles)</a:t>
            </a:r>
          </a:p>
          <a:p>
            <a:endParaRPr lang="en-US" dirty="0"/>
          </a:p>
          <a:p>
            <a:r>
              <a:rPr lang="en-US" dirty="0"/>
              <a:t>Does NOT include search for MEPS studies</a:t>
            </a:r>
          </a:p>
          <a:p>
            <a:endParaRPr lang="en-US" dirty="0"/>
          </a:p>
          <a:p>
            <a:r>
              <a:rPr lang="en-US" dirty="0"/>
              <a:t>Does NOT include studies of other disabilities</a:t>
            </a:r>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21</a:t>
            </a:fld>
            <a:endParaRPr lang="en-US" dirty="0"/>
          </a:p>
        </p:txBody>
      </p:sp>
    </p:spTree>
    <p:extLst>
      <p:ext uri="{BB962C8B-B14F-4D97-AF65-F5344CB8AC3E}">
        <p14:creationId xmlns:p14="http://schemas.microsoft.com/office/powerpoint/2010/main" val="818667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2638993" y="1438539"/>
          <a:ext cx="4282917" cy="4486656"/>
        </p:xfrm>
        <a:graphic>
          <a:graphicData uri="http://schemas.openxmlformats.org/drawingml/2006/table">
            <a:tbl>
              <a:tblPr firstRow="1" firstCol="1" bandRow="1"/>
              <a:tblGrid>
                <a:gridCol w="994689">
                  <a:extLst>
                    <a:ext uri="{9D8B030D-6E8A-4147-A177-3AD203B41FA5}">
                      <a16:colId xmlns:a16="http://schemas.microsoft.com/office/drawing/2014/main" val="1643838697"/>
                    </a:ext>
                  </a:extLst>
                </a:gridCol>
                <a:gridCol w="493234">
                  <a:extLst>
                    <a:ext uri="{9D8B030D-6E8A-4147-A177-3AD203B41FA5}">
                      <a16:colId xmlns:a16="http://schemas.microsoft.com/office/drawing/2014/main" val="2947688909"/>
                    </a:ext>
                  </a:extLst>
                </a:gridCol>
                <a:gridCol w="2794994">
                  <a:extLst>
                    <a:ext uri="{9D8B030D-6E8A-4147-A177-3AD203B41FA5}">
                      <a16:colId xmlns:a16="http://schemas.microsoft.com/office/drawing/2014/main" val="1819676501"/>
                    </a:ext>
                  </a:extLst>
                </a:gridCol>
              </a:tblGrid>
              <a:tr h="135979">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Authors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Year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Topic</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4282508938"/>
                  </a:ext>
                </a:extLst>
              </a:tr>
              <a:tr h="135979">
                <a:tc gridSpan="3">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Studies using NHIS Data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2967625"/>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Boulet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2009</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Health care use and functional impact of DD in children</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770986"/>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Boulet et al </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2010</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Health status and healthcare use for children with sickle cell </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8874726"/>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Boulet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2011</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Birthweight influences on developmental outcomes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169569"/>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Boyle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2011</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Trends in prevalence of DD in children 1997-2008</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51714"/>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Dixon-Ibarra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2014</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Disability as antecedent to chronic conditions 2006-2012</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196198"/>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Houtrow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2014</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Trends in prevalence of childhood disability 2001-2011</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811639"/>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Iezzoni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2016</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Pap testing for non-IDD women with chronic disability</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1578810"/>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Landes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2017a</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Association between mortality and education for adults with IDD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603704"/>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Landes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2017b</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Mortality risk disadvantage for ID diminishes with age</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501098"/>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Lavelle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2014</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Economic burden of ASD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247210"/>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Maenner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2016</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Prevalence of CP and ID 2011-2013</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9743025"/>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Magana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2009</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Race/ethnicity -- health behavior and access to care by mothers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0987498"/>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Magana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2016</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Race/ethnicity and ID health disparities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0554201"/>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Neely-Barnes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2014</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Parental disability and child mental health: propensity analysis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634299"/>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Pastor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2006</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Injury rates in children with ADHD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0215737"/>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Pastor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2009</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MH Service use by students in special education</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291810"/>
                  </a:ext>
                </a:extLst>
              </a:tr>
              <a:tr h="135979">
                <a:tc>
                  <a:txBody>
                    <a:bodyPr/>
                    <a:lstStyle/>
                    <a:p>
                      <a:pPr marL="0" marR="0">
                        <a:lnSpc>
                          <a:spcPct val="115000"/>
                        </a:lnSpc>
                        <a:spcBef>
                          <a:spcPts val="0"/>
                        </a:spcBef>
                        <a:spcAft>
                          <a:spcPts val="0"/>
                        </a:spcAft>
                        <a:tabLst>
                          <a:tab pos="1022985" algn="ctr"/>
                        </a:tabLst>
                      </a:pPr>
                      <a:r>
                        <a:rPr lang="en-US" sz="800">
                          <a:effectLst/>
                          <a:latin typeface="Calibri" panose="020F0502020204030204" pitchFamily="34" charset="0"/>
                          <a:ea typeface="Calibri" panose="020F0502020204030204" pitchFamily="34" charset="0"/>
                          <a:cs typeface="Times New Roman" panose="02020603050405020304" pitchFamily="18" charset="0"/>
                        </a:rPr>
                        <a:t>Pastor et al	</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2012</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Prevalence of emotional behavioral problems in children</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033839"/>
                  </a:ext>
                </a:extLst>
              </a:tr>
              <a:tr h="135979">
                <a:tc>
                  <a:txBody>
                    <a:bodyPr/>
                    <a:lstStyle/>
                    <a:p>
                      <a:pPr marL="0" marR="0">
                        <a:lnSpc>
                          <a:spcPct val="115000"/>
                        </a:lnSpc>
                        <a:spcBef>
                          <a:spcPts val="0"/>
                        </a:spcBef>
                        <a:spcAft>
                          <a:spcPts val="0"/>
                        </a:spcAft>
                        <a:tabLst>
                          <a:tab pos="1022985" algn="ctr"/>
                        </a:tabLst>
                      </a:pPr>
                      <a:r>
                        <a:rPr lang="en-US" sz="800">
                          <a:effectLst/>
                          <a:latin typeface="Calibri" panose="020F0502020204030204" pitchFamily="34" charset="0"/>
                          <a:ea typeface="Calibri" panose="020F0502020204030204" pitchFamily="34" charset="0"/>
                          <a:cs typeface="Times New Roman" panose="02020603050405020304" pitchFamily="18" charset="0"/>
                        </a:rPr>
                        <a:t>Phillips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2014</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Unhealthy weight—prevalence and impact in autism, LD, BD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068045"/>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Pulcini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2015</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Trends/coexisting conditions SSI children ADHD, ASD, ID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771814"/>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Schieve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2009</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Health status in children with Down syndrome</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6465969"/>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Schieve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2012</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Concurrent conditions and care use for children with LD, DD</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496051"/>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Sinclair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2008</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Injury rates for children with different disabilities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720895"/>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Xiang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2005</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Non-fatal injury rates for children with disabilities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856638"/>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Yamaki</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2005</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Unhealthy weight in adults with IDD in the community</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3663761"/>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Zablotsky et al `</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2015</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Prevalence and changes in autism, DD with question changes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9210"/>
                  </a:ext>
                </a:extLst>
              </a:tr>
              <a:tr h="135979">
                <a:tc gridSpan="3">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Studies identified in NHIS search that use MEPS data…(incomplete list)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99062896"/>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Bennett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2017</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Receipt of recommended services—disabilities and diabetes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923013"/>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Parish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2006</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Disparity for women with ID in some preventive services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7468054"/>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Reichard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2011</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Diabetes in working-age adults with cognitive limitations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6945440"/>
                  </a:ext>
                </a:extLst>
              </a:tr>
              <a:tr h="135979">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Reichard et al</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2011</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Health disparities in adults with physical or cognitive disabilities</a:t>
                      </a:r>
                    </a:p>
                  </a:txBody>
                  <a:tcPr marL="48372" marR="48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043770"/>
                  </a:ext>
                </a:extLst>
              </a:tr>
            </a:tbl>
          </a:graphicData>
        </a:graphic>
      </p:graphicFrame>
      <p:sp>
        <p:nvSpPr>
          <p:cNvPr id="4" name="Rectangle 1"/>
          <p:cNvSpPr>
            <a:spLocks noChangeArrowheads="1"/>
          </p:cNvSpPr>
          <p:nvPr/>
        </p:nvSpPr>
        <p:spPr bwMode="auto">
          <a:xfrm>
            <a:off x="-483490" y="930166"/>
            <a:ext cx="1008960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22350" algn="ctr"/>
              </a:tabLst>
              <a:defRPr>
                <a:solidFill>
                  <a:schemeClr val="tx1"/>
                </a:solidFill>
                <a:latin typeface="Arial" panose="020B0604020202020204" pitchFamily="34" charset="0"/>
              </a:defRPr>
            </a:lvl1pPr>
            <a:lvl2pPr eaLnBrk="0" fontAlgn="base" hangingPunct="0">
              <a:spcBef>
                <a:spcPct val="0"/>
              </a:spcBef>
              <a:spcAft>
                <a:spcPct val="0"/>
              </a:spcAft>
              <a:tabLst>
                <a:tab pos="1022350" algn="ctr"/>
              </a:tabLst>
              <a:defRPr>
                <a:solidFill>
                  <a:schemeClr val="tx1"/>
                </a:solidFill>
                <a:latin typeface="Arial" panose="020B0604020202020204" pitchFamily="34" charset="0"/>
              </a:defRPr>
            </a:lvl2pPr>
            <a:lvl3pPr eaLnBrk="0" fontAlgn="base" hangingPunct="0">
              <a:spcBef>
                <a:spcPct val="0"/>
              </a:spcBef>
              <a:spcAft>
                <a:spcPct val="0"/>
              </a:spcAft>
              <a:tabLst>
                <a:tab pos="1022350" algn="ctr"/>
              </a:tabLst>
              <a:defRPr>
                <a:solidFill>
                  <a:schemeClr val="tx1"/>
                </a:solidFill>
                <a:latin typeface="Arial" panose="020B0604020202020204" pitchFamily="34" charset="0"/>
              </a:defRPr>
            </a:lvl3pPr>
            <a:lvl4pPr eaLnBrk="0" fontAlgn="base" hangingPunct="0">
              <a:spcBef>
                <a:spcPct val="0"/>
              </a:spcBef>
              <a:spcAft>
                <a:spcPct val="0"/>
              </a:spcAft>
              <a:tabLst>
                <a:tab pos="1022350" algn="ctr"/>
              </a:tabLst>
              <a:defRPr>
                <a:solidFill>
                  <a:schemeClr val="tx1"/>
                </a:solidFill>
                <a:latin typeface="Arial" panose="020B0604020202020204" pitchFamily="34" charset="0"/>
              </a:defRPr>
            </a:lvl4pPr>
            <a:lvl5pPr eaLnBrk="0" fontAlgn="base" hangingPunct="0">
              <a:spcBef>
                <a:spcPct val="0"/>
              </a:spcBef>
              <a:spcAft>
                <a:spcPct val="0"/>
              </a:spcAft>
              <a:tabLst>
                <a:tab pos="1022350" algn="ctr"/>
              </a:tabLst>
              <a:defRPr>
                <a:solidFill>
                  <a:schemeClr val="tx1"/>
                </a:solidFill>
                <a:latin typeface="Arial" panose="020B0604020202020204" pitchFamily="34" charset="0"/>
              </a:defRPr>
            </a:lvl5pPr>
            <a:lvl6pPr eaLnBrk="0" fontAlgn="base" hangingPunct="0">
              <a:spcBef>
                <a:spcPct val="0"/>
              </a:spcBef>
              <a:spcAft>
                <a:spcPct val="0"/>
              </a:spcAft>
              <a:tabLst>
                <a:tab pos="1022350" algn="ctr"/>
              </a:tabLst>
              <a:defRPr>
                <a:solidFill>
                  <a:schemeClr val="tx1"/>
                </a:solidFill>
                <a:latin typeface="Arial" panose="020B0604020202020204" pitchFamily="34" charset="0"/>
              </a:defRPr>
            </a:lvl6pPr>
            <a:lvl7pPr eaLnBrk="0" fontAlgn="base" hangingPunct="0">
              <a:spcBef>
                <a:spcPct val="0"/>
              </a:spcBef>
              <a:spcAft>
                <a:spcPct val="0"/>
              </a:spcAft>
              <a:tabLst>
                <a:tab pos="1022350" algn="ctr"/>
              </a:tabLst>
              <a:defRPr>
                <a:solidFill>
                  <a:schemeClr val="tx1"/>
                </a:solidFill>
                <a:latin typeface="Arial" panose="020B0604020202020204" pitchFamily="34" charset="0"/>
              </a:defRPr>
            </a:lvl7pPr>
            <a:lvl8pPr eaLnBrk="0" fontAlgn="base" hangingPunct="0">
              <a:spcBef>
                <a:spcPct val="0"/>
              </a:spcBef>
              <a:spcAft>
                <a:spcPct val="0"/>
              </a:spcAft>
              <a:tabLst>
                <a:tab pos="1022350" algn="ctr"/>
              </a:tabLst>
              <a:defRPr>
                <a:solidFill>
                  <a:schemeClr val="tx1"/>
                </a:solidFill>
                <a:latin typeface="Arial" panose="020B0604020202020204" pitchFamily="34" charset="0"/>
              </a:defRPr>
            </a:lvl8pPr>
            <a:lvl9pPr eaLnBrk="0" fontAlgn="base" hangingPunct="0">
              <a:spcBef>
                <a:spcPct val="0"/>
              </a:spcBef>
              <a:spcAft>
                <a:spcPct val="0"/>
              </a:spcAft>
              <a:tabLst>
                <a:tab pos="1022350" algn="ct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022350" algn="ctr"/>
              </a:tabLst>
            </a:pPr>
            <a:r>
              <a:rPr kumimoji="0" lang="en-US"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NHIS Studies on Intellectual and Developmental Disabilities (2005-2017)</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3184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57287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of Studies </a:t>
            </a:r>
            <a:r>
              <a:rPr lang="en-US" sz="2000" dirty="0"/>
              <a:t>(NHIS +MEPS)</a:t>
            </a:r>
            <a:endParaRPr lang="en-US" dirty="0"/>
          </a:p>
        </p:txBody>
      </p:sp>
      <p:sp>
        <p:nvSpPr>
          <p:cNvPr id="3" name="Content Placeholder 2"/>
          <p:cNvSpPr>
            <a:spLocks noGrp="1"/>
          </p:cNvSpPr>
          <p:nvPr>
            <p:ph idx="1"/>
          </p:nvPr>
        </p:nvSpPr>
        <p:spPr/>
        <p:txBody>
          <a:bodyPr>
            <a:normAutofit fontScale="77500" lnSpcReduction="20000"/>
          </a:bodyPr>
          <a:lstStyle/>
          <a:p>
            <a:r>
              <a:rPr lang="en-US" dirty="0"/>
              <a:t>Prevalence (4)</a:t>
            </a:r>
          </a:p>
          <a:p>
            <a:r>
              <a:rPr lang="en-US" dirty="0"/>
              <a:t>Concurrent Conditions (2)</a:t>
            </a:r>
          </a:p>
          <a:p>
            <a:r>
              <a:rPr lang="en-US" dirty="0"/>
              <a:t>Chronic conditions (1+2)</a:t>
            </a:r>
          </a:p>
          <a:p>
            <a:r>
              <a:rPr lang="en-US" dirty="0"/>
              <a:t>Unhealthy weight (2)</a:t>
            </a:r>
          </a:p>
          <a:p>
            <a:r>
              <a:rPr lang="en-US" dirty="0"/>
              <a:t>Emotional and mental health (2)</a:t>
            </a:r>
          </a:p>
          <a:p>
            <a:r>
              <a:rPr lang="en-US" dirty="0"/>
              <a:t>Health status of specific groups (2)</a:t>
            </a:r>
          </a:p>
          <a:p>
            <a:r>
              <a:rPr lang="en-US" dirty="0"/>
              <a:t>Injury rates (3)</a:t>
            </a:r>
          </a:p>
          <a:p>
            <a:r>
              <a:rPr lang="en-US" dirty="0"/>
              <a:t>Race/ethnicity intersect with disability &amp; disparities (2)</a:t>
            </a:r>
          </a:p>
          <a:p>
            <a:r>
              <a:rPr lang="en-US" dirty="0"/>
              <a:t>Receipt of health care services (1+2)</a:t>
            </a:r>
          </a:p>
          <a:p>
            <a:r>
              <a:rPr lang="en-US" dirty="0"/>
              <a:t>Economic cost of select conditions (1)</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24</a:t>
            </a:fld>
            <a:endParaRPr lang="en-US" dirty="0"/>
          </a:p>
        </p:txBody>
      </p:sp>
    </p:spTree>
    <p:extLst>
      <p:ext uri="{BB962C8B-B14F-4D97-AF65-F5344CB8AC3E}">
        <p14:creationId xmlns:p14="http://schemas.microsoft.com/office/powerpoint/2010/main" val="2605929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of Studies (cont’d)</a:t>
            </a:r>
          </a:p>
        </p:txBody>
      </p:sp>
      <p:sp>
        <p:nvSpPr>
          <p:cNvPr id="3" name="Content Placeholder 2"/>
          <p:cNvSpPr>
            <a:spLocks noGrp="1"/>
          </p:cNvSpPr>
          <p:nvPr>
            <p:ph idx="1"/>
          </p:nvPr>
        </p:nvSpPr>
        <p:spPr/>
        <p:txBody>
          <a:bodyPr>
            <a:normAutofit fontScale="92500"/>
          </a:bodyPr>
          <a:lstStyle/>
          <a:p>
            <a:pPr marL="0" indent="0">
              <a:buNone/>
            </a:pPr>
            <a:r>
              <a:rPr lang="en-US" u="sng" dirty="0"/>
              <a:t>“Unique” uses:</a:t>
            </a:r>
          </a:p>
          <a:p>
            <a:r>
              <a:rPr lang="en-US" dirty="0"/>
              <a:t>Impact of parenting disability on child (1)</a:t>
            </a:r>
          </a:p>
          <a:p>
            <a:r>
              <a:rPr lang="en-US" dirty="0"/>
              <a:t>Characteristics influencing developmental outcome (1)</a:t>
            </a:r>
          </a:p>
          <a:p>
            <a:r>
              <a:rPr lang="en-US" dirty="0"/>
              <a:t>Mortality and intellectual disability (2) (Linked datasets)</a:t>
            </a:r>
          </a:p>
          <a:p>
            <a:r>
              <a:rPr lang="en-US" dirty="0"/>
              <a:t>Use of ID identifier to </a:t>
            </a:r>
            <a:r>
              <a:rPr lang="en-US" i="1" dirty="0"/>
              <a:t>exclude</a:t>
            </a:r>
            <a:r>
              <a:rPr lang="en-US" dirty="0"/>
              <a:t> from sample (1)</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25</a:t>
            </a:fld>
            <a:endParaRPr lang="en-US" dirty="0"/>
          </a:p>
        </p:txBody>
      </p:sp>
    </p:spTree>
    <p:extLst>
      <p:ext uri="{BB962C8B-B14F-4D97-AF65-F5344CB8AC3E}">
        <p14:creationId xmlns:p14="http://schemas.microsoft.com/office/powerpoint/2010/main" val="2593273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NHIS</a:t>
            </a:r>
            <a:endParaRPr lang="en-US" dirty="0"/>
          </a:p>
        </p:txBody>
      </p:sp>
      <p:sp>
        <p:nvSpPr>
          <p:cNvPr id="3" name="Content Placeholder 2"/>
          <p:cNvSpPr>
            <a:spLocks noGrp="1"/>
          </p:cNvSpPr>
          <p:nvPr>
            <p:ph idx="1"/>
          </p:nvPr>
        </p:nvSpPr>
        <p:spPr>
          <a:xfrm>
            <a:off x="457200" y="1219200"/>
            <a:ext cx="8229600" cy="4648200"/>
          </a:xfrm>
        </p:spPr>
        <p:txBody>
          <a:bodyPr>
            <a:normAutofit fontScale="77500" lnSpcReduction="20000"/>
          </a:bodyPr>
          <a:lstStyle/>
          <a:p>
            <a:r>
              <a:rPr lang="en-US" dirty="0" smtClean="0"/>
              <a:t>Limitations:</a:t>
            </a:r>
          </a:p>
          <a:p>
            <a:pPr lvl="1"/>
            <a:r>
              <a:rPr lang="en-US" dirty="0" smtClean="0"/>
              <a:t>Sample does not include institutional </a:t>
            </a:r>
            <a:r>
              <a:rPr lang="en-US" dirty="0"/>
              <a:t>samples </a:t>
            </a:r>
            <a:endParaRPr lang="en-US" dirty="0" smtClean="0"/>
          </a:p>
          <a:p>
            <a:pPr lvl="1"/>
            <a:r>
              <a:rPr lang="en-US" dirty="0" smtClean="0"/>
              <a:t>May </a:t>
            </a:r>
            <a:r>
              <a:rPr lang="en-US" dirty="0"/>
              <a:t>exclude persons in aggregate living facilities such as group homes. </a:t>
            </a:r>
            <a:endParaRPr lang="en-US" dirty="0" smtClean="0"/>
          </a:p>
          <a:p>
            <a:pPr lvl="2"/>
            <a:r>
              <a:rPr lang="en-US" dirty="0" smtClean="0"/>
              <a:t>If </a:t>
            </a:r>
            <a:r>
              <a:rPr lang="en-US" dirty="0"/>
              <a:t>group homes are included, it is unclear whether the weighting for household members takes into account the greater density of disabilities in group homes. </a:t>
            </a:r>
            <a:endParaRPr lang="en-US" dirty="0" smtClean="0"/>
          </a:p>
          <a:p>
            <a:pPr lvl="1"/>
            <a:r>
              <a:rPr lang="en-US" dirty="0" smtClean="0"/>
              <a:t>Will </a:t>
            </a:r>
            <a:r>
              <a:rPr lang="en-US" dirty="0"/>
              <a:t>not include issues unique to persons with intellectual and developmental disabilities, such as need for additional services and supports.  </a:t>
            </a:r>
            <a:endParaRPr lang="en-US" dirty="0" smtClean="0"/>
          </a:p>
          <a:p>
            <a:pPr lvl="1"/>
            <a:r>
              <a:rPr lang="en-US" dirty="0" smtClean="0"/>
              <a:t>Data </a:t>
            </a:r>
            <a:r>
              <a:rPr lang="en-US" dirty="0"/>
              <a:t>from samples of people with intellectual and developmental disabilities are aggregated across highly heterogeneous individuals, who vary greatly by severity, associated conditions, residential setting, needs for support or assistance and availability of services in their state. </a:t>
            </a:r>
          </a:p>
          <a:p>
            <a:endParaRPr lang="en-US"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26</a:t>
            </a:fld>
            <a:endParaRPr lang="en-US" dirty="0"/>
          </a:p>
        </p:txBody>
      </p:sp>
    </p:spTree>
    <p:extLst>
      <p:ext uri="{BB962C8B-B14F-4D97-AF65-F5344CB8AC3E}">
        <p14:creationId xmlns:p14="http://schemas.microsoft.com/office/powerpoint/2010/main" val="1932413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5" name="Title 4"/>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27</a:t>
            </a:fld>
            <a:endParaRPr lang="en-US" dirty="0"/>
          </a:p>
        </p:txBody>
      </p:sp>
    </p:spTree>
    <p:extLst>
      <p:ext uri="{BB962C8B-B14F-4D97-AF65-F5344CB8AC3E}">
        <p14:creationId xmlns:p14="http://schemas.microsoft.com/office/powerpoint/2010/main" val="1412513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a:bodyPr>
          <a:lstStyle/>
          <a:p>
            <a:r>
              <a:rPr lang="en-US" dirty="0" smtClean="0"/>
              <a:t>Surveillance </a:t>
            </a:r>
            <a:r>
              <a:rPr lang="en-US" dirty="0"/>
              <a:t>data </a:t>
            </a:r>
            <a:r>
              <a:rPr lang="en-US" dirty="0" smtClean="0"/>
              <a:t>are critically important</a:t>
            </a:r>
          </a:p>
          <a:p>
            <a:r>
              <a:rPr lang="en-US" dirty="0" smtClean="0"/>
              <a:t>Other </a:t>
            </a:r>
            <a:r>
              <a:rPr lang="en-US" dirty="0"/>
              <a:t>types of </a:t>
            </a:r>
            <a:r>
              <a:rPr lang="en-US" dirty="0" smtClean="0"/>
              <a:t>data and studies are </a:t>
            </a:r>
            <a:r>
              <a:rPr lang="en-US" dirty="0"/>
              <a:t>also needed to inform program planning and policy.  </a:t>
            </a:r>
            <a:endParaRPr lang="en-US" dirty="0" smtClean="0"/>
          </a:p>
          <a:p>
            <a:pPr lvl="1"/>
            <a:r>
              <a:rPr lang="en-US" dirty="0" smtClean="0"/>
              <a:t>Longitudinal data</a:t>
            </a:r>
          </a:p>
          <a:p>
            <a:pPr lvl="1"/>
            <a:r>
              <a:rPr lang="en-US" dirty="0"/>
              <a:t>C</a:t>
            </a:r>
            <a:r>
              <a:rPr lang="en-US" dirty="0" smtClean="0"/>
              <a:t>linical studies</a:t>
            </a:r>
          </a:p>
          <a:p>
            <a:pPr lvl="1"/>
            <a:r>
              <a:rPr lang="en-US" dirty="0" smtClean="0"/>
              <a:t>Qualitative studies</a:t>
            </a:r>
          </a:p>
          <a:p>
            <a:r>
              <a:rPr lang="en-US" dirty="0" smtClean="0"/>
              <a:t>AIDD workgroups </a:t>
            </a:r>
            <a:endParaRPr lang="en-US" dirty="0"/>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28</a:t>
            </a:fld>
            <a:endParaRPr lang="en-US" dirty="0"/>
          </a:p>
        </p:txBody>
      </p:sp>
    </p:spTree>
    <p:extLst>
      <p:ext uri="{BB962C8B-B14F-4D97-AF65-F5344CB8AC3E}">
        <p14:creationId xmlns:p14="http://schemas.microsoft.com/office/powerpoint/2010/main" val="249516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Updated Prevalence Rates</a:t>
            </a:r>
            <a:endParaRPr lang="en-US" dirty="0"/>
          </a:p>
        </p:txBody>
      </p:sp>
      <p:sp>
        <p:nvSpPr>
          <p:cNvPr id="3" name="Content Placeholder 2"/>
          <p:cNvSpPr>
            <a:spLocks noGrp="1"/>
          </p:cNvSpPr>
          <p:nvPr>
            <p:ph idx="1"/>
          </p:nvPr>
        </p:nvSpPr>
        <p:spPr/>
        <p:txBody>
          <a:bodyPr>
            <a:normAutofit/>
          </a:bodyPr>
          <a:lstStyle/>
          <a:p>
            <a:r>
              <a:rPr lang="en-US" dirty="0" smtClean="0"/>
              <a:t>There are a handful of varying prevalence rates for the DD population</a:t>
            </a:r>
          </a:p>
          <a:p>
            <a:endParaRPr lang="en-US" dirty="0" smtClean="0"/>
          </a:p>
          <a:p>
            <a:r>
              <a:rPr lang="en-US" dirty="0" smtClean="0"/>
              <a:t>The most commonly accepted on is based on a supplement to the NHIS in the mid-90s (1.58%)</a:t>
            </a:r>
          </a:p>
          <a:p>
            <a:endParaRPr lang="en-US" dirty="0" smtClean="0"/>
          </a:p>
        </p:txBody>
      </p:sp>
      <p:sp>
        <p:nvSpPr>
          <p:cNvPr id="4" name="Slide Number Placeholder 3"/>
          <p:cNvSpPr>
            <a:spLocks noGrp="1"/>
          </p:cNvSpPr>
          <p:nvPr>
            <p:ph type="sldNum" sz="quarter" idx="12"/>
          </p:nvPr>
        </p:nvSpPr>
        <p:spPr/>
        <p:txBody>
          <a:bodyPr/>
          <a:lstStyle/>
          <a:p>
            <a:fld id="{7AA28999-D008-419E-9628-EE1C64F81F4C}" type="slidenum">
              <a:rPr lang="en-US" smtClean="0"/>
              <a:pPr/>
              <a:t>3</a:t>
            </a:fld>
            <a:endParaRPr lang="en-US" dirty="0"/>
          </a:p>
        </p:txBody>
      </p:sp>
    </p:spTree>
    <p:extLst>
      <p:ext uri="{BB962C8B-B14F-4D97-AF65-F5344CB8AC3E}">
        <p14:creationId xmlns:p14="http://schemas.microsoft.com/office/powerpoint/2010/main" val="347548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Need for Updated Prevalence Rates</a:t>
            </a:r>
            <a:endParaRPr lang="en-US" dirty="0"/>
          </a:p>
        </p:txBody>
      </p:sp>
      <p:sp>
        <p:nvSpPr>
          <p:cNvPr id="3" name="Content Placeholder 2"/>
          <p:cNvSpPr>
            <a:spLocks noGrp="1"/>
          </p:cNvSpPr>
          <p:nvPr>
            <p:ph idx="1"/>
          </p:nvPr>
        </p:nvSpPr>
        <p:spPr/>
        <p:txBody>
          <a:bodyPr/>
          <a:lstStyle/>
          <a:p>
            <a:r>
              <a:rPr lang="en-US" dirty="0"/>
              <a:t>Population changes/demographic changes</a:t>
            </a:r>
          </a:p>
          <a:p>
            <a:r>
              <a:rPr lang="en-US" dirty="0" smtClean="0"/>
              <a:t>Rates </a:t>
            </a:r>
            <a:r>
              <a:rPr lang="en-US" dirty="0"/>
              <a:t>of </a:t>
            </a:r>
            <a:r>
              <a:rPr lang="en-US" dirty="0" smtClean="0"/>
              <a:t>ID/DD among </a:t>
            </a:r>
            <a:r>
              <a:rPr lang="en-US" dirty="0"/>
              <a:t>children are variable and substantially higher than rates among adults.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4</a:t>
            </a:fld>
            <a:endParaRPr lang="en-US" dirty="0"/>
          </a:p>
        </p:txBody>
      </p:sp>
    </p:spTree>
    <p:extLst>
      <p:ext uri="{BB962C8B-B14F-4D97-AF65-F5344CB8AC3E}">
        <p14:creationId xmlns:p14="http://schemas.microsoft.com/office/powerpoint/2010/main" val="397375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A28999-D008-419E-9628-EE1C64F81F4C}" type="slidenum">
              <a:rPr lang="en-US" smtClean="0"/>
              <a:pPr/>
              <a:t>5</a:t>
            </a:fld>
            <a:endParaRPr lang="en-US" dirty="0"/>
          </a:p>
        </p:txBody>
      </p:sp>
      <p:graphicFrame>
        <p:nvGraphicFramePr>
          <p:cNvPr id="6" name="Chart 5"/>
          <p:cNvGraphicFramePr/>
          <p:nvPr>
            <p:extLst>
              <p:ext uri="{D42A27DB-BD31-4B8C-83A1-F6EECF244321}">
                <p14:modId xmlns:p14="http://schemas.microsoft.com/office/powerpoint/2010/main" val="2735564471"/>
              </p:ext>
            </p:extLst>
          </p:nvPr>
        </p:nvGraphicFramePr>
        <p:xfrm>
          <a:off x="329073" y="304800"/>
          <a:ext cx="8485853" cy="50382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036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Better Health-related Information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health of </a:t>
            </a:r>
            <a:r>
              <a:rPr lang="en-US" dirty="0" smtClean="0"/>
              <a:t>the ID/DD population </a:t>
            </a:r>
            <a:r>
              <a:rPr lang="en-US" dirty="0"/>
              <a:t>has been </a:t>
            </a:r>
            <a:r>
              <a:rPr lang="en-US" dirty="0" smtClean="0"/>
              <a:t>a longstanding concern</a:t>
            </a:r>
          </a:p>
          <a:p>
            <a:endParaRPr lang="en-US" dirty="0" smtClean="0"/>
          </a:p>
          <a:p>
            <a:r>
              <a:rPr lang="en-US" dirty="0" smtClean="0"/>
              <a:t>We </a:t>
            </a:r>
            <a:r>
              <a:rPr lang="en-US" dirty="0"/>
              <a:t>understand their health </a:t>
            </a:r>
            <a:r>
              <a:rPr lang="en-US" dirty="0" smtClean="0"/>
              <a:t>and health-related needs less </a:t>
            </a:r>
            <a:r>
              <a:rPr lang="en-US" dirty="0"/>
              <a:t>well than many other groups. </a:t>
            </a:r>
            <a:endParaRPr lang="en-US" dirty="0" smtClean="0"/>
          </a:p>
          <a:p>
            <a:endParaRPr lang="en-US" dirty="0" smtClean="0"/>
          </a:p>
          <a:p>
            <a:r>
              <a:rPr lang="en-US" dirty="0" smtClean="0"/>
              <a:t>The </a:t>
            </a:r>
            <a:r>
              <a:rPr lang="en-US" dirty="0"/>
              <a:t>U.S. spends more per person on the well-being of people with </a:t>
            </a:r>
            <a:r>
              <a:rPr lang="en-US" dirty="0" smtClean="0"/>
              <a:t>ID/DD compared </a:t>
            </a:r>
            <a:r>
              <a:rPr lang="en-US" dirty="0"/>
              <a:t>to the general population, yet the outcomes of those expenditures are disappointing and reflect significant preventable health disparities. </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6</a:t>
            </a:fld>
            <a:endParaRPr lang="en-US" dirty="0"/>
          </a:p>
        </p:txBody>
      </p:sp>
    </p:spTree>
    <p:extLst>
      <p:ext uri="{BB962C8B-B14F-4D97-AF65-F5344CB8AC3E}">
        <p14:creationId xmlns:p14="http://schemas.microsoft.com/office/powerpoint/2010/main" val="1778890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a:t>W</a:t>
            </a:r>
            <a:r>
              <a:rPr lang="en-US" dirty="0" smtClean="0"/>
              <a:t>e Know</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Adults with ID/DD experience poorer health outcomes:</a:t>
            </a:r>
          </a:p>
          <a:p>
            <a:pPr lvl="1"/>
            <a:r>
              <a:rPr lang="en-US" dirty="0" smtClean="0"/>
              <a:t>Compared </a:t>
            </a:r>
            <a:r>
              <a:rPr lang="en-US" dirty="0"/>
              <a:t>with peers of a similar </a:t>
            </a:r>
            <a:r>
              <a:rPr lang="en-US" dirty="0" smtClean="0"/>
              <a:t>age:</a:t>
            </a:r>
          </a:p>
          <a:p>
            <a:pPr lvl="2"/>
            <a:r>
              <a:rPr lang="en-US" dirty="0" smtClean="0"/>
              <a:t>They </a:t>
            </a:r>
            <a:r>
              <a:rPr lang="en-US" dirty="0"/>
              <a:t>are more likely to live with complex health conditions </a:t>
            </a:r>
            <a:endParaRPr lang="en-US" dirty="0" smtClean="0"/>
          </a:p>
          <a:p>
            <a:pPr lvl="2"/>
            <a:r>
              <a:rPr lang="en-US" dirty="0" smtClean="0"/>
              <a:t>Have </a:t>
            </a:r>
            <a:r>
              <a:rPr lang="en-US" dirty="0"/>
              <a:t>limited access to appropriate health care and health promotion </a:t>
            </a:r>
            <a:r>
              <a:rPr lang="en-US" dirty="0" smtClean="0"/>
              <a:t>programs</a:t>
            </a:r>
          </a:p>
          <a:p>
            <a:pPr lvl="2"/>
            <a:r>
              <a:rPr lang="en-US" dirty="0" smtClean="0"/>
              <a:t>Have </a:t>
            </a:r>
            <a:r>
              <a:rPr lang="en-US" dirty="0"/>
              <a:t>undetected vision and hearing </a:t>
            </a:r>
            <a:r>
              <a:rPr lang="en-US" dirty="0" smtClean="0"/>
              <a:t>loss</a:t>
            </a:r>
          </a:p>
          <a:p>
            <a:pPr lvl="2"/>
            <a:r>
              <a:rPr lang="en-US" dirty="0" smtClean="0"/>
              <a:t>Have </a:t>
            </a:r>
            <a:r>
              <a:rPr lang="en-US" dirty="0"/>
              <a:t>mental health problems with potential overuse of psychotropic medications </a:t>
            </a:r>
            <a:endParaRPr lang="en-US" dirty="0" smtClean="0"/>
          </a:p>
          <a:p>
            <a:pPr lvl="1"/>
            <a:r>
              <a:rPr lang="en-US" dirty="0" smtClean="0"/>
              <a:t>Health </a:t>
            </a:r>
            <a:r>
              <a:rPr lang="en-US" dirty="0"/>
              <a:t>disparities are magnified for people who are both from a diverse race/ethnicity and have </a:t>
            </a:r>
            <a:r>
              <a:rPr lang="en-US" dirty="0" smtClean="0"/>
              <a:t>ID/DD</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7</a:t>
            </a:fld>
            <a:endParaRPr lang="en-US" dirty="0"/>
          </a:p>
        </p:txBody>
      </p:sp>
    </p:spTree>
    <p:extLst>
      <p:ext uri="{BB962C8B-B14F-4D97-AF65-F5344CB8AC3E}">
        <p14:creationId xmlns:p14="http://schemas.microsoft.com/office/powerpoint/2010/main" val="409895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Know</a:t>
            </a:r>
            <a:endParaRPr lang="en-US" dirty="0"/>
          </a:p>
        </p:txBody>
      </p:sp>
      <p:sp>
        <p:nvSpPr>
          <p:cNvPr id="3" name="Content Placeholder 2"/>
          <p:cNvSpPr>
            <a:spLocks noGrp="1"/>
          </p:cNvSpPr>
          <p:nvPr>
            <p:ph idx="1"/>
          </p:nvPr>
        </p:nvSpPr>
        <p:spPr/>
        <p:txBody>
          <a:bodyPr>
            <a:normAutofit/>
          </a:bodyPr>
          <a:lstStyle/>
          <a:p>
            <a:r>
              <a:rPr lang="en-US" dirty="0" smtClean="0"/>
              <a:t>Individuals with ID/DD are at greater </a:t>
            </a:r>
            <a:r>
              <a:rPr lang="en-US" dirty="0"/>
              <a:t>risk for chronic </a:t>
            </a:r>
            <a:r>
              <a:rPr lang="en-US" dirty="0" smtClean="0"/>
              <a:t>conditions:</a:t>
            </a:r>
          </a:p>
          <a:p>
            <a:pPr lvl="1"/>
            <a:r>
              <a:rPr lang="en-US" dirty="0" smtClean="0"/>
              <a:t>Higher </a:t>
            </a:r>
            <a:r>
              <a:rPr lang="en-US" dirty="0"/>
              <a:t>rates of chronic conditions such as cardiovascular disease, diabetes, arthritis and hypertension </a:t>
            </a:r>
            <a:endParaRPr lang="en-US" dirty="0" smtClean="0"/>
          </a:p>
          <a:p>
            <a:pPr lvl="1"/>
            <a:r>
              <a:rPr lang="en-US" dirty="0" smtClean="0"/>
              <a:t>Cardiovascular </a:t>
            </a:r>
            <a:r>
              <a:rPr lang="en-US" dirty="0"/>
              <a:t>disease is a leading cause of mortality in people with </a:t>
            </a:r>
            <a:r>
              <a:rPr lang="en-US" dirty="0" smtClean="0"/>
              <a:t>ID/DD as </a:t>
            </a:r>
            <a:r>
              <a:rPr lang="en-US" dirty="0"/>
              <a:t>it is in the general population</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8</a:t>
            </a:fld>
            <a:endParaRPr lang="en-US" dirty="0"/>
          </a:p>
        </p:txBody>
      </p:sp>
    </p:spTree>
    <p:extLst>
      <p:ext uri="{BB962C8B-B14F-4D97-AF65-F5344CB8AC3E}">
        <p14:creationId xmlns:p14="http://schemas.microsoft.com/office/powerpoint/2010/main" val="320002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dirty="0"/>
          </a:p>
        </p:txBody>
      </p:sp>
      <p:sp>
        <p:nvSpPr>
          <p:cNvPr id="5" name="Title 4"/>
          <p:cNvSpPr>
            <a:spLocks noGrp="1"/>
          </p:cNvSpPr>
          <p:nvPr>
            <p:ph type="title"/>
          </p:nvPr>
        </p:nvSpPr>
        <p:spPr/>
        <p:txBody>
          <a:bodyPr/>
          <a:lstStyle/>
          <a:p>
            <a:r>
              <a:rPr lang="en-US" dirty="0" smtClean="0"/>
              <a:t>Approaches to getting better information on the id/</a:t>
            </a:r>
            <a:r>
              <a:rPr lang="en-US" dirty="0" err="1" smtClean="0"/>
              <a:t>dd</a:t>
            </a:r>
            <a:r>
              <a:rPr lang="en-US" dirty="0" smtClean="0"/>
              <a:t> population</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9</a:t>
            </a:fld>
            <a:endParaRPr lang="en-US" dirty="0"/>
          </a:p>
        </p:txBody>
      </p:sp>
    </p:spTree>
    <p:extLst>
      <p:ext uri="{BB962C8B-B14F-4D97-AF65-F5344CB8AC3E}">
        <p14:creationId xmlns:p14="http://schemas.microsoft.com/office/powerpoint/2010/main" val="3885241572"/>
      </p:ext>
    </p:extLst>
  </p:cSld>
  <p:clrMapOvr>
    <a:masterClrMapping/>
  </p:clrMapOvr>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2254f5-de69-40f5-a0e2-2f56cfee0758">
      <Terms xmlns="http://schemas.microsoft.com/office/infopath/2007/PartnerControls"/>
    </lcf76f155ced4ddcb4097134ff3c332f>
    <TaxCatchAll xmlns="44c59a53-fe6e-4c04-8d64-94c15d2c850d" xsi:nil="true"/>
  </documentManagement>
</p:properties>
</file>

<file path=customXml/itemProps1.xml><?xml version="1.0" encoding="utf-8"?>
<ds:datastoreItem xmlns:ds="http://schemas.openxmlformats.org/officeDocument/2006/customXml" ds:itemID="{90687750-BE24-49DC-8B3A-51DB177189FE}"/>
</file>

<file path=customXml/itemProps2.xml><?xml version="1.0" encoding="utf-8"?>
<ds:datastoreItem xmlns:ds="http://schemas.openxmlformats.org/officeDocument/2006/customXml" ds:itemID="{4AC946AD-DF3A-43FD-9365-D652C2EDE34C}"/>
</file>

<file path=customXml/itemProps3.xml><?xml version="1.0" encoding="utf-8"?>
<ds:datastoreItem xmlns:ds="http://schemas.openxmlformats.org/officeDocument/2006/customXml" ds:itemID="{A4ED59CA-1630-42EF-898D-CE8984C6F3C0}"/>
</file>

<file path=docProps/app.xml><?xml version="1.0" encoding="utf-8"?>
<Properties xmlns="http://schemas.openxmlformats.org/officeDocument/2006/extended-properties" xmlns:vt="http://schemas.openxmlformats.org/officeDocument/2006/docPropsVTypes">
  <Template>ACLPresentationTemplate_2014</Template>
  <TotalTime>1890</TotalTime>
  <Words>1953</Words>
  <Application>Microsoft Office PowerPoint</Application>
  <PresentationFormat>On-screen Show (4:3)</PresentationFormat>
  <Paragraphs>267</Paragraphs>
  <Slides>28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Courier New</vt:lpstr>
      <vt:lpstr>Times New Roman</vt:lpstr>
      <vt:lpstr>Verdana</vt:lpstr>
      <vt:lpstr>Wingdings</vt:lpstr>
      <vt:lpstr>ACLPresentationTemplate_2014</vt:lpstr>
      <vt:lpstr>Title Slide Option A</vt:lpstr>
      <vt:lpstr>Need for better information</vt:lpstr>
      <vt:lpstr>Need for Updated Prevalence Rates</vt:lpstr>
      <vt:lpstr>Need for Updated Prevalence Rates</vt:lpstr>
      <vt:lpstr>PowerPoint Presentation</vt:lpstr>
      <vt:lpstr>Need for Better Health-related Information</vt:lpstr>
      <vt:lpstr>What We Know</vt:lpstr>
      <vt:lpstr>What We Know</vt:lpstr>
      <vt:lpstr>Approaches to getting better information on the id/dd population</vt:lpstr>
      <vt:lpstr>Surveillance Methods </vt:lpstr>
      <vt:lpstr>Longitudinal Data</vt:lpstr>
      <vt:lpstr>Administrative Data </vt:lpstr>
      <vt:lpstr>Administrative Data </vt:lpstr>
      <vt:lpstr>How is it being done now?</vt:lpstr>
      <vt:lpstr>Current Research</vt:lpstr>
      <vt:lpstr>Current Research</vt:lpstr>
      <vt:lpstr>Current Research</vt:lpstr>
      <vt:lpstr>National health interview survey</vt:lpstr>
      <vt:lpstr>NHIS</vt:lpstr>
      <vt:lpstr>NHIS</vt:lpstr>
      <vt:lpstr>Studies Using NHIS for Intellectual and Developmental Disabilities</vt:lpstr>
      <vt:lpstr>PowerPoint Presentation</vt:lpstr>
      <vt:lpstr>PowerPoint Presentation</vt:lpstr>
      <vt:lpstr>Focus of Studies (NHIS +MEPS)</vt:lpstr>
      <vt:lpstr>Focus of Studies (cont’d)</vt:lpstr>
      <vt:lpstr>NHIS</vt:lpstr>
      <vt:lpstr>summary</vt:lpstr>
      <vt:lpstr>Summary</vt:lpstr>
    </vt:vector>
  </TitlesOfParts>
  <Company>HHS/ACL/OEA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 Presentation Style Template</dc:title>
  <dc:creator>ACL</dc:creator>
  <cp:keywords>ACL, OEA, Template</cp:keywords>
  <cp:lastModifiedBy>Johnson, Jennifer (ACL)</cp:lastModifiedBy>
  <cp:revision>41</cp:revision>
  <dcterms:created xsi:type="dcterms:W3CDTF">2017-03-22T19:20:04Z</dcterms:created>
  <dcterms:modified xsi:type="dcterms:W3CDTF">2018-01-18T21:19:30Z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0x010100DA6035985C436640B305F1B268648FB9</vt:lpwstr>
  </property>
</Properties>
</file>