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4047" r:id="rId5"/>
    <p:sldMasterId id="2147484048" r:id="rId6"/>
  </p:sldMasterIdLst>
  <p:notesMasterIdLst>
    <p:notesMasterId r:id="rId27"/>
  </p:notesMasterIdLst>
  <p:handoutMasterIdLst>
    <p:handoutMasterId r:id="rId28"/>
  </p:handoutMasterIdLst>
  <p:sldIdLst>
    <p:sldId id="315" r:id="rId7"/>
    <p:sldId id="314" r:id="rId8"/>
    <p:sldId id="323" r:id="rId9"/>
    <p:sldId id="316" r:id="rId10"/>
    <p:sldId id="317" r:id="rId11"/>
    <p:sldId id="319" r:id="rId12"/>
    <p:sldId id="320" r:id="rId13"/>
    <p:sldId id="321" r:id="rId14"/>
    <p:sldId id="324" r:id="rId15"/>
    <p:sldId id="325" r:id="rId16"/>
    <p:sldId id="326" r:id="rId17"/>
    <p:sldId id="327" r:id="rId18"/>
    <p:sldId id="328" r:id="rId19"/>
    <p:sldId id="329" r:id="rId20"/>
    <p:sldId id="330" r:id="rId21"/>
    <p:sldId id="331" r:id="rId22"/>
    <p:sldId id="332" r:id="rId23"/>
    <p:sldId id="333" r:id="rId24"/>
    <p:sldId id="334" r:id="rId25"/>
    <p:sldId id="313" r:id="rId26"/>
  </p:sldIdLst>
  <p:sldSz cx="9144000" cy="6858000" type="screen4x3"/>
  <p:notesSz cx="7188200" cy="94488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92168"/>
    <a:srgbClr val="000066"/>
    <a:srgbClr val="202A84"/>
    <a:srgbClr val="1978EB"/>
    <a:srgbClr val="3333FF"/>
    <a:srgbClr val="CC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0" autoAdjust="0"/>
    <p:restoredTop sz="69623" autoAdjust="0"/>
  </p:normalViewPr>
  <p:slideViewPr>
    <p:cSldViewPr>
      <p:cViewPr>
        <p:scale>
          <a:sx n="40" d="100"/>
          <a:sy n="40" d="100"/>
        </p:scale>
        <p:origin x="-1296" y="-5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1431" tIns="45715" rIns="91431" bIns="45715"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4071938" y="0"/>
            <a:ext cx="3114675" cy="473075"/>
          </a:xfrm>
          <a:prstGeom prst="rect">
            <a:avLst/>
          </a:prstGeom>
        </p:spPr>
        <p:txBody>
          <a:bodyPr vert="horz" lIns="91431" tIns="45715" rIns="91431" bIns="45715" rtlCol="0"/>
          <a:lstStyle>
            <a:lvl1pPr algn="r">
              <a:defRPr sz="1200">
                <a:latin typeface="Arial" charset="0"/>
              </a:defRPr>
            </a:lvl1pPr>
          </a:lstStyle>
          <a:p>
            <a:pPr>
              <a:defRPr/>
            </a:pPr>
            <a:fld id="{DCF85A43-750B-4738-9DCA-8AD1DD8F1B7D}" type="datetimeFigureOut">
              <a:rPr lang="en-US"/>
              <a:pPr>
                <a:defRPr/>
              </a:pPr>
              <a:t>11/2/2011</a:t>
            </a:fld>
            <a:endParaRPr lang="en-US"/>
          </a:p>
        </p:txBody>
      </p:sp>
      <p:sp>
        <p:nvSpPr>
          <p:cNvPr id="4" name="Footer Placeholder 3"/>
          <p:cNvSpPr>
            <a:spLocks noGrp="1"/>
          </p:cNvSpPr>
          <p:nvPr>
            <p:ph type="ftr" sz="quarter" idx="2"/>
          </p:nvPr>
        </p:nvSpPr>
        <p:spPr>
          <a:xfrm>
            <a:off x="0" y="8974138"/>
            <a:ext cx="3114675" cy="473075"/>
          </a:xfrm>
          <a:prstGeom prst="rect">
            <a:avLst/>
          </a:prstGeom>
        </p:spPr>
        <p:txBody>
          <a:bodyPr vert="horz" lIns="91431" tIns="45715" rIns="91431" bIns="4571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071938" y="8974138"/>
            <a:ext cx="3114675" cy="473075"/>
          </a:xfrm>
          <a:prstGeom prst="rect">
            <a:avLst/>
          </a:prstGeom>
        </p:spPr>
        <p:txBody>
          <a:bodyPr vert="horz" lIns="91431" tIns="45715" rIns="91431" bIns="45715" rtlCol="0" anchor="b"/>
          <a:lstStyle>
            <a:lvl1pPr algn="r">
              <a:defRPr sz="1200">
                <a:latin typeface="Arial" charset="0"/>
              </a:defRPr>
            </a:lvl1pPr>
          </a:lstStyle>
          <a:p>
            <a:pPr>
              <a:defRPr/>
            </a:pPr>
            <a:fld id="{1C1EF3EB-7E0D-4BCF-A029-532AA4E155F4}" type="slidenum">
              <a:rPr lang="en-US"/>
              <a:pPr>
                <a:defRPr/>
              </a:pPr>
              <a:t>‹#›</a:t>
            </a:fld>
            <a:endParaRPr lang="en-US"/>
          </a:p>
        </p:txBody>
      </p:sp>
    </p:spTree>
    <p:extLst>
      <p:ext uri="{BB962C8B-B14F-4D97-AF65-F5344CB8AC3E}">
        <p14:creationId xmlns:p14="http://schemas.microsoft.com/office/powerpoint/2010/main" val="3137841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5052" tIns="47526" rIns="95052" bIns="4752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71938" y="0"/>
            <a:ext cx="3114675" cy="473075"/>
          </a:xfrm>
          <a:prstGeom prst="rect">
            <a:avLst/>
          </a:prstGeom>
        </p:spPr>
        <p:txBody>
          <a:bodyPr vert="horz" lIns="95052" tIns="47526" rIns="95052" bIns="47526" rtlCol="0"/>
          <a:lstStyle>
            <a:lvl1pPr algn="r" fontAlgn="auto">
              <a:spcBef>
                <a:spcPts val="0"/>
              </a:spcBef>
              <a:spcAft>
                <a:spcPts val="0"/>
              </a:spcAft>
              <a:defRPr sz="1200">
                <a:latin typeface="+mn-lt"/>
              </a:defRPr>
            </a:lvl1pPr>
          </a:lstStyle>
          <a:p>
            <a:pPr>
              <a:defRPr/>
            </a:pPr>
            <a:fld id="{4B68B8DD-EBF8-4110-AF51-380E925D5613}" type="datetimeFigureOut">
              <a:rPr lang="en-US"/>
              <a:pPr>
                <a:defRPr/>
              </a:pPr>
              <a:t>11/2/2011</a:t>
            </a:fld>
            <a:endParaRPr lang="en-US"/>
          </a:p>
        </p:txBody>
      </p:sp>
      <p:sp>
        <p:nvSpPr>
          <p:cNvPr id="4" name="Slide Image Placeholder 3"/>
          <p:cNvSpPr>
            <a:spLocks noGrp="1" noRot="1" noChangeAspect="1"/>
          </p:cNvSpPr>
          <p:nvPr>
            <p:ph type="sldImg" idx="2"/>
          </p:nvPr>
        </p:nvSpPr>
        <p:spPr>
          <a:xfrm>
            <a:off x="1231900" y="708025"/>
            <a:ext cx="4724400" cy="3543300"/>
          </a:xfrm>
          <a:prstGeom prst="rect">
            <a:avLst/>
          </a:prstGeom>
          <a:noFill/>
          <a:ln w="12700">
            <a:solidFill>
              <a:prstClr val="black"/>
            </a:solidFill>
          </a:ln>
        </p:spPr>
        <p:txBody>
          <a:bodyPr vert="horz" lIns="95052" tIns="47526" rIns="95052" bIns="47526" rtlCol="0" anchor="ctr"/>
          <a:lstStyle/>
          <a:p>
            <a:pPr lvl="0"/>
            <a:endParaRPr lang="en-US" noProof="0"/>
          </a:p>
        </p:txBody>
      </p:sp>
      <p:sp>
        <p:nvSpPr>
          <p:cNvPr id="5" name="Notes Placeholder 4"/>
          <p:cNvSpPr>
            <a:spLocks noGrp="1"/>
          </p:cNvSpPr>
          <p:nvPr>
            <p:ph type="body" sz="quarter" idx="3"/>
          </p:nvPr>
        </p:nvSpPr>
        <p:spPr>
          <a:xfrm>
            <a:off x="719138" y="4487863"/>
            <a:ext cx="5749925" cy="4252912"/>
          </a:xfrm>
          <a:prstGeom prst="rect">
            <a:avLst/>
          </a:prstGeom>
        </p:spPr>
        <p:txBody>
          <a:bodyPr vert="horz" wrap="square" lIns="95052" tIns="47526" rIns="95052" bIns="47526"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974138"/>
            <a:ext cx="3114675" cy="473075"/>
          </a:xfrm>
          <a:prstGeom prst="rect">
            <a:avLst/>
          </a:prstGeom>
        </p:spPr>
        <p:txBody>
          <a:bodyPr vert="horz" lIns="95052" tIns="47526" rIns="95052" bIns="4752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71938" y="8974138"/>
            <a:ext cx="3114675" cy="473075"/>
          </a:xfrm>
          <a:prstGeom prst="rect">
            <a:avLst/>
          </a:prstGeom>
        </p:spPr>
        <p:txBody>
          <a:bodyPr vert="horz" lIns="95052" tIns="47526" rIns="95052" bIns="47526" rtlCol="0" anchor="b"/>
          <a:lstStyle>
            <a:lvl1pPr algn="r" fontAlgn="auto">
              <a:spcBef>
                <a:spcPts val="0"/>
              </a:spcBef>
              <a:spcAft>
                <a:spcPts val="0"/>
              </a:spcAft>
              <a:defRPr sz="1200">
                <a:latin typeface="+mn-lt"/>
              </a:defRPr>
            </a:lvl1pPr>
          </a:lstStyle>
          <a:p>
            <a:pPr>
              <a:defRPr/>
            </a:pPr>
            <a:fld id="{73DD45D5-C840-4FA4-844D-0CAB16899D68}" type="slidenum">
              <a:rPr lang="en-US"/>
              <a:pPr>
                <a:defRPr/>
              </a:pPr>
              <a:t>‹#›</a:t>
            </a:fld>
            <a:endParaRPr lang="en-US"/>
          </a:p>
        </p:txBody>
      </p:sp>
    </p:spTree>
    <p:extLst>
      <p:ext uri="{BB962C8B-B14F-4D97-AF65-F5344CB8AC3E}">
        <p14:creationId xmlns:p14="http://schemas.microsoft.com/office/powerpoint/2010/main" val="437278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3DD45D5-C840-4FA4-844D-0CAB16899D68}"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C18066F2-2070-49B2-A292-B7446263C826}"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r>
              <a:rPr lang="en-US" baseline="0" dirty="0" smtClean="0"/>
              <a:t>September 2011</a:t>
            </a:r>
            <a:r>
              <a:rPr lang="en-US" dirty="0" smtClean="0"/>
              <a:t> data, not seasonally adjusted.  </a:t>
            </a:r>
          </a:p>
          <a:p>
            <a:endParaRPr lang="en-US" dirty="0" smtClean="0"/>
          </a:p>
          <a:p>
            <a:r>
              <a:rPr lang="en-US" dirty="0" smtClean="0"/>
              <a:t>Persons without disabilities: unemployment rate (8.5 percent), the</a:t>
            </a:r>
            <a:r>
              <a:rPr lang="en-US" baseline="0" dirty="0" smtClean="0"/>
              <a:t> d</a:t>
            </a:r>
            <a:r>
              <a:rPr lang="en-US" dirty="0" smtClean="0"/>
              <a:t>efinition of unemployment is also a point of contention.</a:t>
            </a:r>
          </a:p>
          <a:p>
            <a:endParaRPr lang="en-US" dirty="0" smtClean="0"/>
          </a:p>
          <a:p>
            <a:r>
              <a:rPr lang="en-US" dirty="0" smtClean="0"/>
              <a:t>Labor force participation rate </a:t>
            </a:r>
            <a:r>
              <a:rPr lang="en-US" baseline="0" dirty="0" smtClean="0"/>
              <a:t>for persons with no disabilities </a:t>
            </a:r>
            <a:r>
              <a:rPr lang="en-US" dirty="0" smtClean="0"/>
              <a:t>(69.7 percent).</a:t>
            </a:r>
          </a:p>
          <a:p>
            <a:endParaRPr lang="en-US" dirty="0" smtClean="0"/>
          </a:p>
          <a:p>
            <a:r>
              <a:rPr lang="en-US" dirty="0" smtClean="0"/>
              <a:t>Portion of population age 65 and over for persons with no disabilities (12.9 percent).</a:t>
            </a:r>
          </a:p>
          <a:p>
            <a:endParaRPr lang="en-US" dirty="0" smtClean="0"/>
          </a:p>
          <a:p>
            <a:r>
              <a:rPr lang="en-US" dirty="0" smtClean="0"/>
              <a:t>Refers to the civilian, noninstitutional population. </a:t>
            </a:r>
          </a:p>
        </p:txBody>
      </p:sp>
      <p:sp>
        <p:nvSpPr>
          <p:cNvPr id="4" name="Slide Number Placeholder 3"/>
          <p:cNvSpPr>
            <a:spLocks noGrp="1"/>
          </p:cNvSpPr>
          <p:nvPr>
            <p:ph type="sldNum" sz="quarter" idx="5"/>
          </p:nvPr>
        </p:nvSpPr>
        <p:spPr/>
        <p:txBody>
          <a:bodyPr/>
          <a:lstStyle/>
          <a:p>
            <a:pPr>
              <a:defRPr/>
            </a:pPr>
            <a:fld id="{542FD8CD-0BD3-406F-97C7-8D6EFC5DEAA2}"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A220BDC6-A563-46D9-9E9E-6B18A833003B}"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6FA80D30-01BD-4A58-932E-B478CBCBFEF9}"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DD220804-FF65-4AF1-9B5E-EE8DC3145288}"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Line 4"/>
          <p:cNvSpPr>
            <a:spLocks noChangeShapeType="1"/>
          </p:cNvSpPr>
          <p:nvPr/>
        </p:nvSpPr>
        <p:spPr bwMode="auto">
          <a:xfrm>
            <a:off x="685800" y="2895600"/>
            <a:ext cx="7797800" cy="0"/>
          </a:xfrm>
          <a:prstGeom prst="line">
            <a:avLst/>
          </a:prstGeom>
          <a:noFill/>
          <a:ln w="76200">
            <a:solidFill>
              <a:srgbClr val="CE1126"/>
            </a:solidFill>
            <a:round/>
            <a:headEnd/>
            <a:tailEnd/>
          </a:ln>
        </p:spPr>
        <p:txBody>
          <a:bodyPr anchor="ctr"/>
          <a:lstStyle/>
          <a:p>
            <a:pPr>
              <a:defRPr/>
            </a:pPr>
            <a:endParaRPr lang="en-US">
              <a:latin typeface="Arial" charset="0"/>
            </a:endParaRPr>
          </a:p>
        </p:txBody>
      </p:sp>
      <p:grpSp>
        <p:nvGrpSpPr>
          <p:cNvPr id="5" name="Group 7"/>
          <p:cNvGrpSpPr>
            <a:grpSpLocks/>
          </p:cNvGrpSpPr>
          <p:nvPr/>
        </p:nvGrpSpPr>
        <p:grpSpPr bwMode="auto">
          <a:xfrm>
            <a:off x="0" y="5111750"/>
            <a:ext cx="9144000" cy="1746250"/>
            <a:chOff x="0" y="5111496"/>
            <a:chExt cx="9144000" cy="1746504"/>
          </a:xfrm>
        </p:grpSpPr>
        <p:sp>
          <p:nvSpPr>
            <p:cNvPr id="6" name="Rectangle 5"/>
            <p:cNvSpPr/>
            <p:nvPr/>
          </p:nvSpPr>
          <p:spPr>
            <a:xfrm>
              <a:off x="7391400" y="6400733"/>
              <a:ext cx="1752600" cy="338187"/>
            </a:xfrm>
            <a:prstGeom prst="rect">
              <a:avLst/>
            </a:prstGeom>
          </p:spPr>
          <p:txBody>
            <a:bodyPr>
              <a:spAutoFit/>
            </a:bodyPr>
            <a:lstStyle/>
            <a:p>
              <a:pPr fontAlgn="auto">
                <a:spcBef>
                  <a:spcPts val="0"/>
                </a:spcBef>
                <a:spcAft>
                  <a:spcPts val="0"/>
                </a:spcAft>
                <a:defRPr/>
              </a:pPr>
              <a:r>
                <a:rPr lang="en-US" sz="1600" b="1" i="1" dirty="0">
                  <a:solidFill>
                    <a:srgbClr val="000000"/>
                  </a:solidFill>
                  <a:latin typeface="Verdana" pitchFamily="34" charset="0"/>
                  <a:cs typeface="Tahoma" pitchFamily="34" charset="0"/>
                </a:rPr>
                <a:t>www.bls.gov</a:t>
              </a:r>
              <a:endParaRPr lang="en-US" sz="2000" b="1" i="1" dirty="0">
                <a:solidFill>
                  <a:srgbClr val="000000"/>
                </a:solidFill>
                <a:latin typeface="Verdana" pitchFamily="34" charset="0"/>
                <a:cs typeface="Tahoma" pitchFamily="34" charset="0"/>
              </a:endParaRPr>
            </a:p>
          </p:txBody>
        </p:sp>
        <p:pic>
          <p:nvPicPr>
            <p:cNvPr id="7" name="Picture 14" descr="BLS Emblem 125th Horizontal.wmf"/>
            <p:cNvPicPr>
              <a:picLocks noChangeAspect="1"/>
            </p:cNvPicPr>
            <p:nvPr/>
          </p:nvPicPr>
          <p:blipFill>
            <a:blip r:embed="rId3" cstate="print"/>
            <a:srcRect/>
            <a:stretch>
              <a:fillRect/>
            </a:stretch>
          </p:blipFill>
          <p:spPr bwMode="auto">
            <a:xfrm>
              <a:off x="0" y="5111496"/>
              <a:ext cx="3207550" cy="1746504"/>
            </a:xfrm>
            <a:prstGeom prst="rect">
              <a:avLst/>
            </a:prstGeom>
            <a:noFill/>
            <a:ln w="9525">
              <a:noFill/>
              <a:miter lim="800000"/>
              <a:headEnd/>
              <a:tailEnd/>
            </a:ln>
          </p:spPr>
        </p:pic>
      </p:grpSp>
      <p:sp>
        <p:nvSpPr>
          <p:cNvPr id="59410" name="Rectangle 18"/>
          <p:cNvSpPr>
            <a:spLocks noGrp="1" noChangeArrowheads="1"/>
          </p:cNvSpPr>
          <p:nvPr>
            <p:ph type="ctrTitle" sz="quarter"/>
          </p:nvPr>
        </p:nvSpPr>
        <p:spPr>
          <a:xfrm>
            <a:off x="684213" y="912813"/>
            <a:ext cx="7772400" cy="1828800"/>
          </a:xfrm>
        </p:spPr>
        <p:txBody>
          <a:bodyPr/>
          <a:lstStyle>
            <a:lvl1pPr>
              <a:defRPr smtClean="0">
                <a:solidFill>
                  <a:schemeClr val="bg1"/>
                </a:solidFill>
              </a:defRPr>
            </a:lvl1pPr>
          </a:lstStyle>
          <a:p>
            <a:r>
              <a:rPr lang="en-US" smtClean="0"/>
              <a:t>Click to edit Master title style</a:t>
            </a:r>
          </a:p>
        </p:txBody>
      </p:sp>
      <p:sp>
        <p:nvSpPr>
          <p:cNvPr id="59411" name="Rectangle 19"/>
          <p:cNvSpPr>
            <a:spLocks noGrp="1" noChangeArrowheads="1"/>
          </p:cNvSpPr>
          <p:nvPr>
            <p:ph type="subTitle" sz="quarter" idx="1"/>
          </p:nvPr>
        </p:nvSpPr>
        <p:spPr>
          <a:xfrm>
            <a:off x="1371600" y="3125788"/>
            <a:ext cx="6400800" cy="3582987"/>
          </a:xfrm>
        </p:spPr>
        <p:txBody>
          <a:bodyPr/>
          <a:lstStyle>
            <a:lvl1pPr marL="0" indent="0" algn="ctr">
              <a:buFont typeface="Wingdings" pitchFamily="2" charset="2"/>
              <a:buNone/>
              <a:defRPr sz="3600" b="1" smtClean="0">
                <a:solidFill>
                  <a:schemeClr val="bg1"/>
                </a:solidFill>
              </a:defRPr>
            </a:lvl1pPr>
          </a:lstStyle>
          <a:p>
            <a:r>
              <a:rPr lang="en-US" smtClean="0"/>
              <a:t>Click to edit Master subtitle style</a:t>
            </a: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4638"/>
            <a:ext cx="19431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38"/>
            <a:ext cx="56769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914400" y="1722437"/>
            <a:ext cx="7772400" cy="4525963"/>
          </a:xfrm>
        </p:spPr>
        <p:txBody>
          <a:bodyPr/>
          <a:lstStyle>
            <a:lvl1pPr>
              <a:defRPr baseline="0">
                <a:solidFill>
                  <a:srgbClr val="000000"/>
                </a:solidFill>
                <a:latin typeface="Tahoma" pitchFamily="34" charset="0"/>
                <a:cs typeface="Tahoma" pitchFamily="34" charset="0"/>
              </a:defRPr>
            </a:lvl1pPr>
            <a:lvl2pPr>
              <a:defRPr>
                <a:solidFill>
                  <a:srgbClr val="000000"/>
                </a:solidFill>
                <a:latin typeface="Tahoma" pitchFamily="34" charset="0"/>
                <a:cs typeface="Tahoma" pitchFamily="34" charset="0"/>
              </a:defRPr>
            </a:lvl2pPr>
            <a:lvl3pPr>
              <a:defRPr>
                <a:solidFill>
                  <a:srgbClr val="000000"/>
                </a:solidFill>
                <a:latin typeface="Tahoma" pitchFamily="34" charset="0"/>
                <a:cs typeface="Tahoma" pitchFamily="34" charset="0"/>
              </a:defRPr>
            </a:lvl3pPr>
            <a:lvl4pPr>
              <a:defRPr>
                <a:solidFill>
                  <a:srgbClr val="000000"/>
                </a:solidFill>
                <a:latin typeface="Tahoma" pitchFamily="34" charset="0"/>
                <a:cs typeface="Tahoma" pitchFamily="34" charset="0"/>
              </a:defRPr>
            </a:lvl4pPr>
            <a:lvl5pPr>
              <a:buClr>
                <a:srgbClr val="CE1126"/>
              </a:buCl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p:txBody>
      </p:sp>
      <p:sp>
        <p:nvSpPr>
          <p:cNvPr id="4" name="Date Placeholder 3"/>
          <p:cNvSpPr>
            <a:spLocks noGrp="1"/>
          </p:cNvSpPr>
          <p:nvPr>
            <p:ph type="dt" sz="half" idx="10"/>
          </p:nvPr>
        </p:nvSpPr>
        <p:spPr/>
        <p:txBody>
          <a:bodyPr/>
          <a:lstStyle>
            <a:lvl1pPr>
              <a:defRPr/>
            </a:lvl1pPr>
          </a:lstStyle>
          <a:p>
            <a:pPr>
              <a:defRPr/>
            </a:pPr>
            <a:fld id="{A6AFA92A-A7B5-4532-8F6C-C10B10704983}" type="datetime1">
              <a:rPr lang="en-US"/>
              <a:pPr>
                <a:defRPr/>
              </a:pPr>
              <a:t>11/2/2011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FD29F7-3CF4-43C1-BDDD-BA67763023A9}"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2055813"/>
            <a:ext cx="3808412" cy="3811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2055813"/>
            <a:ext cx="3808413" cy="3811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0"/>
            <a:ext cx="21145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0"/>
            <a:ext cx="6192837"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14400" y="1722437"/>
            <a:ext cx="3657600" cy="4525963"/>
          </a:xfrm>
        </p:spPr>
        <p:txBody>
          <a:bodyPr>
            <a:normAutofit/>
          </a:bodyPr>
          <a:lstStyle>
            <a:lvl1pPr>
              <a:defRPr sz="2800">
                <a:solidFill>
                  <a:srgbClr val="000000"/>
                </a:solidFill>
              </a:defRPr>
            </a:lvl1pPr>
            <a:lvl2pPr>
              <a:defRPr sz="2400">
                <a:solidFill>
                  <a:srgbClr val="000000"/>
                </a:solidFill>
              </a:defRPr>
            </a:lvl2pPr>
            <a:lvl3pPr marL="1143000" marR="0" indent="-228600" algn="l" defTabSz="914400" rtl="0" eaLnBrk="1" fontAlgn="auto" latinLnBrk="0" hangingPunct="1">
              <a:lnSpc>
                <a:spcPct val="100000"/>
              </a:lnSpc>
              <a:spcBef>
                <a:spcPct val="20000"/>
              </a:spcBef>
              <a:spcAft>
                <a:spcPts val="0"/>
              </a:spcAft>
              <a:buClr>
                <a:srgbClr val="CE1126"/>
              </a:buClr>
              <a:buSzTx/>
              <a:buFont typeface="Calibri" pitchFamily="34" charset="0"/>
              <a:buChar char="–"/>
              <a:tabLst/>
              <a:defRPr sz="2000">
                <a:solidFill>
                  <a:srgbClr val="000000"/>
                </a:solidFill>
              </a:defRPr>
            </a:lvl3pPr>
            <a:lvl4pPr>
              <a:buFont typeface="Arial" pitchFamily="34" charset="0"/>
              <a:buChar char="•"/>
              <a:defRPr sz="1800">
                <a:solidFill>
                  <a:srgbClr val="000000"/>
                </a:solidFill>
              </a:defRPr>
            </a:lvl4pPr>
            <a:lvl5pPr>
              <a:defRPr sz="1800">
                <a:solidFill>
                  <a:srgbClr val="00000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p:txBody>
      </p:sp>
      <p:sp>
        <p:nvSpPr>
          <p:cNvPr id="4" name="Content Placeholder 3"/>
          <p:cNvSpPr>
            <a:spLocks noGrp="1"/>
          </p:cNvSpPr>
          <p:nvPr>
            <p:ph sz="half" idx="2"/>
          </p:nvPr>
        </p:nvSpPr>
        <p:spPr>
          <a:xfrm>
            <a:off x="5029200" y="1722437"/>
            <a:ext cx="3642360" cy="4525963"/>
          </a:xfrm>
        </p:spPr>
        <p:txBody>
          <a:bodyPr/>
          <a:lstStyle>
            <a:lvl1pPr>
              <a:defRPr sz="2800">
                <a:solidFill>
                  <a:srgbClr val="000000"/>
                </a:solidFill>
              </a:defRPr>
            </a:lvl1pPr>
            <a:lvl2pPr>
              <a:defRPr sz="2400">
                <a:solidFill>
                  <a:srgbClr val="000000"/>
                </a:solidFill>
              </a:defRPr>
            </a:lvl2pPr>
            <a:lvl3pPr>
              <a:defRPr sz="2000">
                <a:solidFill>
                  <a:srgbClr val="000000"/>
                </a:solidFill>
              </a:defRPr>
            </a:lvl3pPr>
            <a:lvl4pPr>
              <a:buFont typeface="Arial" pitchFamily="34" charset="0"/>
              <a:buChar char="•"/>
              <a:defRPr sz="1800">
                <a:solidFill>
                  <a:srgbClr val="000000"/>
                </a:solidFill>
              </a:defRPr>
            </a:lvl4pPr>
            <a:lvl5pPr>
              <a:buNone/>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p:txBody>
      </p:sp>
      <p:sp>
        <p:nvSpPr>
          <p:cNvPr id="5" name="Date Placeholder 3"/>
          <p:cNvSpPr>
            <a:spLocks noGrp="1"/>
          </p:cNvSpPr>
          <p:nvPr>
            <p:ph type="dt" sz="half" idx="10"/>
          </p:nvPr>
        </p:nvSpPr>
        <p:spPr/>
        <p:txBody>
          <a:bodyPr/>
          <a:lstStyle>
            <a:lvl1pPr>
              <a:defRPr/>
            </a:lvl1pPr>
          </a:lstStyle>
          <a:p>
            <a:pPr>
              <a:defRPr/>
            </a:pPr>
            <a:fld id="{C0914F54-9E44-4E5A-A26F-1A1236A89489}" type="datetime1">
              <a:rPr lang="en-US"/>
              <a:pPr>
                <a:defRPr/>
              </a:pPr>
              <a:t>11/2/2011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3C0203-C64E-4B40-8838-1DE217438B3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914400" y="2285999"/>
            <a:ext cx="3657600" cy="3840163"/>
          </a:xfrm>
        </p:spPr>
        <p:txBody>
          <a:bodyPr/>
          <a:lstStyle>
            <a:lvl1pPr>
              <a:defRPr sz="2400"/>
            </a:lvl1pPr>
            <a:lvl2pPr>
              <a:defRPr sz="2000"/>
            </a:lvl2pPr>
            <a:lvl3pPr marL="1143000" marR="0" indent="-228600" algn="l" defTabSz="914400" rtl="0" eaLnBrk="0" fontAlgn="base" latinLnBrk="0" hangingPunct="0">
              <a:lnSpc>
                <a:spcPct val="100000"/>
              </a:lnSpc>
              <a:spcBef>
                <a:spcPct val="20000"/>
              </a:spcBef>
              <a:spcAft>
                <a:spcPct val="0"/>
              </a:spcAft>
              <a:buClr>
                <a:srgbClr val="CE1126"/>
              </a:buClr>
              <a:buSzTx/>
              <a:buFont typeface="Calibri" pitchFamily="34" charset="0"/>
              <a:buChar char="–"/>
              <a:tabLst/>
              <a:defRPr sz="1800" baseline="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a:p>
            <a:pPr lvl="2"/>
            <a:endParaRPr lang="en-US" dirty="0" smtClean="0"/>
          </a:p>
        </p:txBody>
      </p:sp>
      <p:sp>
        <p:nvSpPr>
          <p:cNvPr id="5" name="Text Placeholder 4"/>
          <p:cNvSpPr>
            <a:spLocks noGrp="1"/>
          </p:cNvSpPr>
          <p:nvPr>
            <p:ph type="body" sz="quarter" idx="3"/>
          </p:nvPr>
        </p:nvSpPr>
        <p:spPr>
          <a:xfrm>
            <a:off x="50292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285999"/>
            <a:ext cx="3657600" cy="3840163"/>
          </a:xfrm>
        </p:spPr>
        <p:txBody>
          <a:bodyPr/>
          <a:lstStyle>
            <a:lvl1pPr>
              <a:defRPr sz="2400"/>
            </a:lvl1pPr>
            <a:lvl2pPr marL="742950" marR="0" indent="-285750" algn="l" defTabSz="914400" rtl="0" eaLnBrk="1" fontAlgn="auto" latinLnBrk="0" hangingPunct="1">
              <a:lnSpc>
                <a:spcPct val="100000"/>
              </a:lnSpc>
              <a:spcBef>
                <a:spcPct val="20000"/>
              </a:spcBef>
              <a:spcAft>
                <a:spcPts val="0"/>
              </a:spcAft>
              <a:buClr>
                <a:srgbClr val="CE1126"/>
              </a:buClr>
              <a:buSzTx/>
              <a:buFont typeface="Wingdings 3" pitchFamily="18" charset="2"/>
              <a:buChar char=""/>
              <a:tabLst/>
              <a:defRPr sz="2000"/>
            </a:lvl2pPr>
            <a:lvl3pPr>
              <a:buFont typeface="Tahoma" pitchFamily="34" charset="0"/>
              <a:buChar cha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p:txBody>
      </p:sp>
      <p:sp>
        <p:nvSpPr>
          <p:cNvPr id="7" name="Date Placeholder 3"/>
          <p:cNvSpPr>
            <a:spLocks noGrp="1"/>
          </p:cNvSpPr>
          <p:nvPr>
            <p:ph type="dt" sz="half" idx="10"/>
          </p:nvPr>
        </p:nvSpPr>
        <p:spPr/>
        <p:txBody>
          <a:bodyPr/>
          <a:lstStyle>
            <a:lvl1pPr>
              <a:defRPr/>
            </a:lvl1pPr>
          </a:lstStyle>
          <a:p>
            <a:pPr>
              <a:defRPr/>
            </a:pPr>
            <a:fld id="{532CA282-7C92-4797-B922-5335CBBBBF59}" type="datetime1">
              <a:rPr lang="en-US"/>
              <a:pPr>
                <a:defRPr/>
              </a:pPr>
              <a:t>11/2/2011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4E8C2D-B4AD-4510-8CEF-4B841985D87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FF54529-F4A8-4750-A50D-6A0786D81703}" type="datetime1">
              <a:rPr lang="en-US"/>
              <a:pPr>
                <a:defRPr/>
              </a:pPr>
              <a:t>11/2/2011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6B1EF2D-CC02-46CB-9262-5D39D7DF140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752600"/>
            <a:ext cx="38100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752600"/>
            <a:ext cx="38100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wmf"/><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a:t>
            </a:r>
          </a:p>
        </p:txBody>
      </p:sp>
      <p:sp>
        <p:nvSpPr>
          <p:cNvPr id="1027" name="Text Placeholder 2"/>
          <p:cNvSpPr>
            <a:spLocks noGrp="1"/>
          </p:cNvSpPr>
          <p:nvPr>
            <p:ph type="body" idx="1"/>
          </p:nvPr>
        </p:nvSpPr>
        <p:spPr bwMode="auto">
          <a:xfrm>
            <a:off x="914400" y="1752600"/>
            <a:ext cx="7772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p>
          <a:p>
            <a:pPr lvl="3"/>
            <a:r>
              <a:rPr lang="en-US" smtClean="0"/>
              <a:t>Fourth level (not recommended)</a:t>
            </a:r>
          </a:p>
          <a:p>
            <a:pPr lvl="4"/>
            <a:endParaRPr lang="en-US" smtClean="0"/>
          </a:p>
          <a:p>
            <a:pPr lvl="3"/>
            <a:endParaRPr lang="en-US" smtClean="0"/>
          </a:p>
        </p:txBody>
      </p:sp>
      <p:sp>
        <p:nvSpPr>
          <p:cNvPr id="4" name="Date Placeholder 3"/>
          <p:cNvSpPr>
            <a:spLocks noGrp="1"/>
          </p:cNvSpPr>
          <p:nvPr>
            <p:ph type="dt" sz="half" idx="2"/>
          </p:nvPr>
        </p:nvSpPr>
        <p:spPr>
          <a:xfrm>
            <a:off x="6858000" y="6324600"/>
            <a:ext cx="1143000" cy="365125"/>
          </a:xfrm>
          <a:prstGeom prst="rect">
            <a:avLst/>
          </a:prstGeom>
        </p:spPr>
        <p:txBody>
          <a:bodyPr vert="horz" lIns="91440" tIns="45720" rIns="91440" bIns="45720" rtlCol="0" anchor="ct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fld id="{57B87F1F-926B-419A-978E-68CE3E5124F1}" type="datetime1">
              <a:rPr lang="en-US"/>
              <a:pPr>
                <a:defRPr/>
              </a:pPr>
              <a:t>11/2/2011</a:t>
            </a:fld>
            <a:endParaRPr lang="en-US" dirty="0"/>
          </a:p>
        </p:txBody>
      </p:sp>
      <p:sp>
        <p:nvSpPr>
          <p:cNvPr id="5" name="Footer Placeholder 4"/>
          <p:cNvSpPr>
            <a:spLocks noGrp="1"/>
          </p:cNvSpPr>
          <p:nvPr>
            <p:ph type="ftr" sz="quarter" idx="3"/>
          </p:nvPr>
        </p:nvSpPr>
        <p:spPr>
          <a:xfrm>
            <a:off x="914400" y="6324600"/>
            <a:ext cx="5943600" cy="365125"/>
          </a:xfrm>
          <a:prstGeom prst="rect">
            <a:avLst/>
          </a:prstGeom>
        </p:spPr>
        <p:txBody>
          <a:bodyPr vert="horz" lIns="91440" tIns="45720" rIns="91440" bIns="45720" rtlCol="0" anchor="ctr">
            <a:normAutofit/>
          </a:bodyP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endParaRPr lang="en-US"/>
          </a:p>
        </p:txBody>
      </p:sp>
      <p:sp>
        <p:nvSpPr>
          <p:cNvPr id="6" name="Slide Number Placeholder 5"/>
          <p:cNvSpPr>
            <a:spLocks noGrp="1"/>
          </p:cNvSpPr>
          <p:nvPr>
            <p:ph type="sldNum" sz="quarter" idx="4"/>
          </p:nvPr>
        </p:nvSpPr>
        <p:spPr>
          <a:xfrm>
            <a:off x="8001000" y="6324600"/>
            <a:ext cx="685800" cy="365125"/>
          </a:xfrm>
          <a:prstGeom prst="rect">
            <a:avLst/>
          </a:prstGeom>
        </p:spPr>
        <p:txBody>
          <a:bodyPr vert="horz" lIns="91440" tIns="45720" rIns="91440" bIns="45720" rtlCol="0" anchor="ctr"/>
          <a:lstStyle>
            <a:lvl1pPr algn="r" fontAlgn="auto">
              <a:spcBef>
                <a:spcPts val="0"/>
              </a:spcBef>
              <a:spcAft>
                <a:spcPts val="0"/>
              </a:spcAft>
              <a:defRPr sz="1200">
                <a:solidFill>
                  <a:srgbClr val="192168"/>
                </a:solidFill>
                <a:latin typeface="Verdana" pitchFamily="34" charset="0"/>
                <a:cs typeface="Tahoma" pitchFamily="34" charset="0"/>
              </a:defRPr>
            </a:lvl1pPr>
          </a:lstStyle>
          <a:p>
            <a:pPr>
              <a:defRPr/>
            </a:pPr>
            <a:fld id="{C6337956-1989-4790-8628-C951B4503F57}" type="slidenum">
              <a:rPr lang="en-US"/>
              <a:pPr>
                <a:defRPr/>
              </a:pPr>
              <a:t>‹#›</a:t>
            </a:fld>
            <a:endParaRPr lang="en-US" dirty="0"/>
          </a:p>
        </p:txBody>
      </p:sp>
      <p:grpSp>
        <p:nvGrpSpPr>
          <p:cNvPr id="1031" name="Group 26"/>
          <p:cNvGrpSpPr>
            <a:grpSpLocks/>
          </p:cNvGrpSpPr>
          <p:nvPr/>
        </p:nvGrpSpPr>
        <p:grpSpPr bwMode="auto">
          <a:xfrm>
            <a:off x="-73025" y="-6350"/>
            <a:ext cx="8759825" cy="7026275"/>
            <a:chOff x="-46" y="-4"/>
            <a:chExt cx="5518" cy="4426"/>
          </a:xfrm>
        </p:grpSpPr>
        <p:grpSp>
          <p:nvGrpSpPr>
            <p:cNvPr id="1032" name="Group 24"/>
            <p:cNvGrpSpPr>
              <a:grpSpLocks/>
            </p:cNvGrpSpPr>
            <p:nvPr/>
          </p:nvGrpSpPr>
          <p:grpSpPr bwMode="auto">
            <a:xfrm>
              <a:off x="-46" y="-4"/>
              <a:ext cx="576" cy="4426"/>
              <a:chOff x="-46" y="-4"/>
              <a:chExt cx="576" cy="4426"/>
            </a:xfrm>
          </p:grpSpPr>
          <p:sp>
            <p:nvSpPr>
              <p:cNvPr id="10" name="Text Box 26"/>
              <p:cNvSpPr txBox="1">
                <a:spLocks noChangeArrowheads="1"/>
              </p:cNvSpPr>
              <p:nvPr/>
            </p:nvSpPr>
            <p:spPr bwMode="auto">
              <a:xfrm>
                <a:off x="0" y="0"/>
                <a:ext cx="480" cy="4320"/>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latin typeface="Arial" charset="0"/>
                </a:endParaRPr>
              </a:p>
            </p:txBody>
          </p:sp>
          <p:pic>
            <p:nvPicPr>
              <p:cNvPr id="1037" name="Picture 23" descr="BLS Emblem 125th Simplified"/>
              <p:cNvPicPr>
                <a:picLocks noChangeAspect="1" noChangeArrowheads="1"/>
              </p:cNvPicPr>
              <p:nvPr/>
            </p:nvPicPr>
            <p:blipFill>
              <a:blip r:embed="rId7" cstate="print"/>
              <a:srcRect/>
              <a:stretch>
                <a:fillRect/>
              </a:stretch>
            </p:blipFill>
            <p:spPr bwMode="auto">
              <a:xfrm>
                <a:off x="-46" y="3616"/>
                <a:ext cx="576" cy="806"/>
              </a:xfrm>
              <a:prstGeom prst="rect">
                <a:avLst/>
              </a:prstGeom>
              <a:noFill/>
              <a:ln w="9525">
                <a:noFill/>
                <a:miter lim="800000"/>
                <a:headEnd/>
                <a:tailEnd/>
              </a:ln>
            </p:spPr>
          </p:pic>
        </p:grpSp>
        <p:sp>
          <p:nvSpPr>
            <p:cNvPr id="11" name="Line 15"/>
            <p:cNvSpPr>
              <a:spLocks noChangeShapeType="1"/>
            </p:cNvSpPr>
            <p:nvPr/>
          </p:nvSpPr>
          <p:spPr bwMode="auto">
            <a:xfrm flipV="1">
              <a:off x="0" y="960"/>
              <a:ext cx="5472" cy="0"/>
            </a:xfrm>
            <a:prstGeom prst="line">
              <a:avLst/>
            </a:prstGeom>
            <a:noFill/>
            <a:ln w="76200">
              <a:solidFill>
                <a:srgbClr val="CE1126"/>
              </a:solidFill>
              <a:round/>
              <a:headEnd/>
              <a:tailEnd/>
            </a:ln>
            <a:effectLst/>
          </p:spPr>
          <p:txBody>
            <a:bodyPr anchor="ctr"/>
            <a:lstStyle/>
            <a:p>
              <a:pPr>
                <a:defRPr/>
              </a:pPr>
              <a:endParaRPr lang="en-US">
                <a:latin typeface="Arial" charset="0"/>
              </a:endParaRPr>
            </a:p>
          </p:txBody>
        </p:sp>
      </p:grpSp>
    </p:spTree>
  </p:cSld>
  <p:clrMap bg1="lt1" tx1="dk1" bg2="lt2" tx2="dk2" accent1="accent1" accent2="accent2" accent3="accent3" accent4="accent4" accent5="accent5" accent6="accent6" hlink="hlink" folHlink="folHlink"/>
  <p:sldLayoutIdLst>
    <p:sldLayoutId id="2147484186" r:id="rId1"/>
    <p:sldLayoutId id="2147484160" r:id="rId2"/>
    <p:sldLayoutId id="2147484161" r:id="rId3"/>
    <p:sldLayoutId id="2147484162" r:id="rId4"/>
    <p:sldLayoutId id="2147484163" r:id="rId5"/>
  </p:sldLayoutIdLst>
  <p:hf hdr="0" ftr="0" dt="0"/>
  <p:txStyles>
    <p:titleStyle>
      <a:lvl1pPr algn="ctr" rtl="0" eaLnBrk="0" fontAlgn="base" hangingPunct="0">
        <a:spcBef>
          <a:spcPct val="0"/>
        </a:spcBef>
        <a:spcAft>
          <a:spcPct val="0"/>
        </a:spcAft>
        <a:defRPr sz="4400" b="1" kern="1200">
          <a:solidFill>
            <a:srgbClr val="192168"/>
          </a:solidFill>
          <a:latin typeface="Tahoma" pitchFamily="34" charset="0"/>
          <a:ea typeface="+mj-ea"/>
          <a:cs typeface="Tahoma"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CE1126"/>
        </a:buClr>
        <a:buSzPct val="80000"/>
        <a:buFont typeface="Wingdings" pitchFamily="2" charset="2"/>
        <a:buChar char=""/>
        <a:defRPr sz="3200" kern="1200">
          <a:solidFill>
            <a:srgbClr val="192168"/>
          </a:solidFill>
          <a:latin typeface="Tahoma" pitchFamily="34" charset="0"/>
          <a:ea typeface="+mn-ea"/>
          <a:cs typeface="Tahoma" pitchFamily="34" charset="0"/>
        </a:defRPr>
      </a:lvl1pPr>
      <a:lvl2pPr marL="742950" indent="-285750" algn="l" rtl="0" eaLnBrk="0" fontAlgn="base" hangingPunct="0">
        <a:spcBef>
          <a:spcPct val="20000"/>
        </a:spcBef>
        <a:spcAft>
          <a:spcPct val="0"/>
        </a:spcAft>
        <a:buClr>
          <a:srgbClr val="CE1126"/>
        </a:buClr>
        <a:buFont typeface="Wingdings 3" pitchFamily="18" charset="2"/>
        <a:buChar char=""/>
        <a:defRPr sz="2800" kern="1200">
          <a:solidFill>
            <a:srgbClr val="192168"/>
          </a:solidFill>
          <a:latin typeface="Tahoma" pitchFamily="34" charset="0"/>
          <a:ea typeface="+mn-ea"/>
          <a:cs typeface="Tahoma" pitchFamily="34" charset="0"/>
        </a:defRPr>
      </a:lvl2pPr>
      <a:lvl3pPr marL="1143000" indent="-228600" algn="l" rtl="0" eaLnBrk="0" fontAlgn="base" hangingPunct="0">
        <a:spcBef>
          <a:spcPct val="20000"/>
        </a:spcBef>
        <a:spcAft>
          <a:spcPct val="0"/>
        </a:spcAft>
        <a:buClr>
          <a:srgbClr val="CE1126"/>
        </a:buClr>
        <a:buFont typeface="Calibri" pitchFamily="34" charset="0"/>
        <a:buChar char="–"/>
        <a:defRPr sz="2400" kern="1200">
          <a:solidFill>
            <a:srgbClr val="192168"/>
          </a:solidFill>
          <a:latin typeface="Tahoma" pitchFamily="34" charset="0"/>
          <a:ea typeface="+mn-ea"/>
          <a:cs typeface="Tahoma" pitchFamily="34" charset="0"/>
        </a:defRPr>
      </a:lvl3pPr>
      <a:lvl4pPr marL="1600200" indent="-228600" algn="l" rtl="0" eaLnBrk="0" fontAlgn="base" hangingPunct="0">
        <a:spcBef>
          <a:spcPct val="20000"/>
        </a:spcBef>
        <a:spcAft>
          <a:spcPct val="0"/>
        </a:spcAft>
        <a:buClr>
          <a:srgbClr val="CE1126"/>
        </a:buClr>
        <a:buSzPct val="125000"/>
        <a:buFont typeface="Arial" pitchFamily="34" charset="0"/>
        <a:buChar char="•"/>
        <a:defRPr sz="2000" kern="1200">
          <a:solidFill>
            <a:srgbClr val="192168"/>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192168"/>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14"/>
          <p:cNvGrpSpPr>
            <a:grpSpLocks/>
          </p:cNvGrpSpPr>
          <p:nvPr/>
        </p:nvGrpSpPr>
        <p:grpSpPr bwMode="auto">
          <a:xfrm>
            <a:off x="-73025" y="-6350"/>
            <a:ext cx="914400" cy="7026275"/>
            <a:chOff x="-46" y="-4"/>
            <a:chExt cx="576" cy="4426"/>
          </a:xfrm>
        </p:grpSpPr>
        <p:sp>
          <p:nvSpPr>
            <p:cNvPr id="10" name="Text Box 26"/>
            <p:cNvSpPr txBox="1">
              <a:spLocks noChangeArrowheads="1"/>
            </p:cNvSpPr>
            <p:nvPr/>
          </p:nvSpPr>
          <p:spPr bwMode="auto">
            <a:xfrm>
              <a:off x="0" y="0"/>
              <a:ext cx="480" cy="4320"/>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latin typeface="Arial" charset="0"/>
              </a:endParaRPr>
            </a:p>
          </p:txBody>
        </p:sp>
        <p:pic>
          <p:nvPicPr>
            <p:cNvPr id="2056" name="Picture 18" descr="BLS Emblem 125th Simplified"/>
            <p:cNvPicPr>
              <a:picLocks noChangeAspect="1" noChangeArrowheads="1"/>
            </p:cNvPicPr>
            <p:nvPr/>
          </p:nvPicPr>
          <p:blipFill>
            <a:blip r:embed="rId13" cstate="print"/>
            <a:srcRect/>
            <a:stretch>
              <a:fillRect/>
            </a:stretch>
          </p:blipFill>
          <p:spPr bwMode="auto">
            <a:xfrm>
              <a:off x="-46" y="3616"/>
              <a:ext cx="576" cy="806"/>
            </a:xfrm>
            <a:prstGeom prst="rect">
              <a:avLst/>
            </a:prstGeom>
            <a:noFill/>
            <a:ln w="9525">
              <a:noFill/>
              <a:miter lim="800000"/>
              <a:headEnd/>
              <a:tailEnd/>
            </a:ln>
          </p:spPr>
        </p:pic>
      </p:grpSp>
      <p:sp>
        <p:nvSpPr>
          <p:cNvPr id="2051" name="Text Placeholder 2"/>
          <p:cNvSpPr>
            <a:spLocks noGrp="1"/>
          </p:cNvSpPr>
          <p:nvPr>
            <p:ph type="body" idx="1"/>
          </p:nvPr>
        </p:nvSpPr>
        <p:spPr bwMode="auto">
          <a:xfrm>
            <a:off x="914400" y="1752600"/>
            <a:ext cx="7772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p>
          <a:p>
            <a:pPr lvl="3"/>
            <a:r>
              <a:rPr lang="en-US" smtClean="0"/>
              <a:t>Fourth level (not recommended)</a:t>
            </a:r>
          </a:p>
          <a:p>
            <a:pPr lvl="4"/>
            <a:endParaRPr lang="en-US" smtClean="0"/>
          </a:p>
          <a:p>
            <a:pPr lvl="3"/>
            <a:endParaRPr lang="en-US" smtClean="0"/>
          </a:p>
        </p:txBody>
      </p:sp>
      <p:sp>
        <p:nvSpPr>
          <p:cNvPr id="2052"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a:t>
            </a:r>
          </a:p>
        </p:txBody>
      </p:sp>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Lst>
  <p:txStyles>
    <p:titleStyle>
      <a:lvl1pPr algn="ctr" rtl="0" eaLnBrk="0" fontAlgn="base" hangingPunct="0">
        <a:spcBef>
          <a:spcPct val="0"/>
        </a:spcBef>
        <a:spcAft>
          <a:spcPct val="0"/>
        </a:spcAft>
        <a:defRPr sz="4400">
          <a:solidFill>
            <a:srgbClr val="002060"/>
          </a:solidFill>
          <a:latin typeface="+mj-lt"/>
          <a:ea typeface="+mj-ea"/>
          <a:cs typeface="+mj-cs"/>
        </a:defRPr>
      </a:lvl1pPr>
      <a:lvl2pPr algn="ctr" rtl="0" eaLnBrk="0" fontAlgn="base" hangingPunct="0">
        <a:spcBef>
          <a:spcPct val="0"/>
        </a:spcBef>
        <a:spcAft>
          <a:spcPct val="0"/>
        </a:spcAft>
        <a:defRPr sz="4400">
          <a:solidFill>
            <a:srgbClr val="002060"/>
          </a:solidFill>
          <a:latin typeface="Arial" pitchFamily="34" charset="0"/>
        </a:defRPr>
      </a:lvl2pPr>
      <a:lvl3pPr algn="ctr" rtl="0" eaLnBrk="0" fontAlgn="base" hangingPunct="0">
        <a:spcBef>
          <a:spcPct val="0"/>
        </a:spcBef>
        <a:spcAft>
          <a:spcPct val="0"/>
        </a:spcAft>
        <a:defRPr sz="4400">
          <a:solidFill>
            <a:srgbClr val="002060"/>
          </a:solidFill>
          <a:latin typeface="Arial" pitchFamily="34" charset="0"/>
        </a:defRPr>
      </a:lvl3pPr>
      <a:lvl4pPr algn="ctr" rtl="0" eaLnBrk="0" fontAlgn="base" hangingPunct="0">
        <a:spcBef>
          <a:spcPct val="0"/>
        </a:spcBef>
        <a:spcAft>
          <a:spcPct val="0"/>
        </a:spcAft>
        <a:defRPr sz="4400">
          <a:solidFill>
            <a:srgbClr val="002060"/>
          </a:solidFill>
          <a:latin typeface="Arial" pitchFamily="34" charset="0"/>
        </a:defRPr>
      </a:lvl4pPr>
      <a:lvl5pPr algn="ctr" rtl="0" eaLnBrk="0" fontAlgn="base" hangingPunct="0">
        <a:spcBef>
          <a:spcPct val="0"/>
        </a:spcBef>
        <a:spcAft>
          <a:spcPct val="0"/>
        </a:spcAft>
        <a:defRPr sz="4400">
          <a:solidFill>
            <a:srgbClr val="002060"/>
          </a:solidFill>
          <a:latin typeface="Arial" pitchFamily="34" charset="0"/>
        </a:defRPr>
      </a:lvl5pPr>
      <a:lvl6pPr marL="457200" algn="ctr" rtl="0" fontAlgn="base">
        <a:spcBef>
          <a:spcPct val="0"/>
        </a:spcBef>
        <a:spcAft>
          <a:spcPct val="0"/>
        </a:spcAft>
        <a:defRPr sz="4400">
          <a:solidFill>
            <a:srgbClr val="002060"/>
          </a:solidFill>
          <a:latin typeface="Arial" pitchFamily="34" charset="0"/>
        </a:defRPr>
      </a:lvl6pPr>
      <a:lvl7pPr marL="914400" algn="ctr" rtl="0" fontAlgn="base">
        <a:spcBef>
          <a:spcPct val="0"/>
        </a:spcBef>
        <a:spcAft>
          <a:spcPct val="0"/>
        </a:spcAft>
        <a:defRPr sz="4400">
          <a:solidFill>
            <a:srgbClr val="002060"/>
          </a:solidFill>
          <a:latin typeface="Arial" pitchFamily="34" charset="0"/>
        </a:defRPr>
      </a:lvl7pPr>
      <a:lvl8pPr marL="1371600" algn="ctr" rtl="0" fontAlgn="base">
        <a:spcBef>
          <a:spcPct val="0"/>
        </a:spcBef>
        <a:spcAft>
          <a:spcPct val="0"/>
        </a:spcAft>
        <a:defRPr sz="4400">
          <a:solidFill>
            <a:srgbClr val="002060"/>
          </a:solidFill>
          <a:latin typeface="Arial" pitchFamily="34" charset="0"/>
        </a:defRPr>
      </a:lvl8pPr>
      <a:lvl9pPr marL="1828800" algn="ctr" rtl="0" fontAlgn="base">
        <a:spcBef>
          <a:spcPct val="0"/>
        </a:spcBef>
        <a:spcAft>
          <a:spcPct val="0"/>
        </a:spcAft>
        <a:defRPr sz="4400">
          <a:solidFill>
            <a:srgbClr val="002060"/>
          </a:solidFill>
          <a:latin typeface="Arial" pitchFamily="34" charset="0"/>
        </a:defRPr>
      </a:lvl9pPr>
    </p:titleStyle>
    <p:bodyStyle>
      <a:lvl1pPr marL="342900" indent="-342900" algn="l" rtl="0" eaLnBrk="0" fontAlgn="base" hangingPunct="0">
        <a:spcBef>
          <a:spcPct val="20000"/>
        </a:spcBef>
        <a:spcAft>
          <a:spcPct val="0"/>
        </a:spcAft>
        <a:buClr>
          <a:srgbClr val="CE1126"/>
        </a:buClr>
        <a:buSzPct val="80000"/>
        <a:buFont typeface="Wingdings" pitchFamily="2" charset="2"/>
        <a:buChar char=""/>
        <a:defRPr sz="3200">
          <a:solidFill>
            <a:srgbClr val="192168"/>
          </a:solidFill>
          <a:latin typeface="+mn-lt"/>
          <a:ea typeface="+mn-ea"/>
          <a:cs typeface="+mn-cs"/>
        </a:defRPr>
      </a:lvl1pPr>
      <a:lvl2pPr marL="742950" indent="-285750" algn="l" rtl="0" eaLnBrk="0" fontAlgn="base" hangingPunct="0">
        <a:spcBef>
          <a:spcPct val="20000"/>
        </a:spcBef>
        <a:spcAft>
          <a:spcPct val="0"/>
        </a:spcAft>
        <a:buClr>
          <a:srgbClr val="CE1126"/>
        </a:buClr>
        <a:buFont typeface="Wingdings 3" pitchFamily="18" charset="2"/>
        <a:buChar char=""/>
        <a:defRPr sz="2800">
          <a:solidFill>
            <a:srgbClr val="192168"/>
          </a:solidFill>
          <a:latin typeface="+mn-lt"/>
          <a:cs typeface="+mn-cs"/>
        </a:defRPr>
      </a:lvl2pPr>
      <a:lvl3pPr marL="1143000" indent="-228600" algn="l" rtl="0" eaLnBrk="0" fontAlgn="base" hangingPunct="0">
        <a:spcBef>
          <a:spcPct val="20000"/>
        </a:spcBef>
        <a:spcAft>
          <a:spcPct val="0"/>
        </a:spcAft>
        <a:buClr>
          <a:srgbClr val="CE1126"/>
        </a:buClr>
        <a:buFont typeface="Calibri" pitchFamily="34" charset="0"/>
        <a:buChar char="–"/>
        <a:defRPr sz="2400">
          <a:solidFill>
            <a:srgbClr val="192168"/>
          </a:solidFill>
          <a:latin typeface="+mn-lt"/>
          <a:cs typeface="+mn-cs"/>
        </a:defRPr>
      </a:lvl3pPr>
      <a:lvl4pPr marL="1600200" indent="-228600" algn="l" rtl="0" eaLnBrk="0" fontAlgn="base" hangingPunct="0">
        <a:spcBef>
          <a:spcPct val="20000"/>
        </a:spcBef>
        <a:spcAft>
          <a:spcPct val="0"/>
        </a:spcAft>
        <a:buClr>
          <a:srgbClr val="CE1126"/>
        </a:buClr>
        <a:buSzPct val="125000"/>
        <a:buFont typeface="Arial" pitchFamily="34" charset="0"/>
        <a:buChar char="•"/>
        <a:defRPr sz="2000">
          <a:solidFill>
            <a:srgbClr val="192168"/>
          </a:solidFill>
          <a:latin typeface="+mn-lt"/>
          <a:cs typeface="+mn-cs"/>
        </a:defRPr>
      </a:lvl4pPr>
      <a:lvl5pPr marL="2057400" indent="-228600" algn="l" rtl="0" eaLnBrk="0" fontAlgn="base" hangingPunct="0">
        <a:spcBef>
          <a:spcPct val="20000"/>
        </a:spcBef>
        <a:spcAft>
          <a:spcPct val="0"/>
        </a:spcAft>
        <a:defRPr sz="2000">
          <a:solidFill>
            <a:srgbClr val="002060"/>
          </a:solidFill>
          <a:latin typeface="+mj-lt"/>
          <a:cs typeface="+mn-cs"/>
        </a:defRPr>
      </a:lvl5pPr>
      <a:lvl6pPr marL="2514600" indent="-228600" algn="l" rtl="0" fontAlgn="base">
        <a:spcBef>
          <a:spcPct val="20000"/>
        </a:spcBef>
        <a:spcAft>
          <a:spcPct val="0"/>
        </a:spcAft>
        <a:defRPr sz="2000">
          <a:solidFill>
            <a:srgbClr val="002060"/>
          </a:solidFill>
          <a:latin typeface="+mj-lt"/>
          <a:cs typeface="+mn-cs"/>
        </a:defRPr>
      </a:lvl6pPr>
      <a:lvl7pPr marL="2971800" indent="-228600" algn="l" rtl="0" fontAlgn="base">
        <a:spcBef>
          <a:spcPct val="20000"/>
        </a:spcBef>
        <a:spcAft>
          <a:spcPct val="0"/>
        </a:spcAft>
        <a:defRPr sz="2000">
          <a:solidFill>
            <a:srgbClr val="002060"/>
          </a:solidFill>
          <a:latin typeface="+mj-lt"/>
          <a:cs typeface="+mn-cs"/>
        </a:defRPr>
      </a:lvl7pPr>
      <a:lvl8pPr marL="3429000" indent="-228600" algn="l" rtl="0" fontAlgn="base">
        <a:spcBef>
          <a:spcPct val="20000"/>
        </a:spcBef>
        <a:spcAft>
          <a:spcPct val="0"/>
        </a:spcAft>
        <a:defRPr sz="2000">
          <a:solidFill>
            <a:srgbClr val="002060"/>
          </a:solidFill>
          <a:latin typeface="+mj-lt"/>
          <a:cs typeface="+mn-cs"/>
        </a:defRPr>
      </a:lvl8pPr>
      <a:lvl9pPr marL="3886200" indent="-228600" algn="l" rtl="0" fontAlgn="base">
        <a:spcBef>
          <a:spcPct val="20000"/>
        </a:spcBef>
        <a:spcAft>
          <a:spcPct val="0"/>
        </a:spcAft>
        <a:defRPr sz="2000">
          <a:solidFill>
            <a:srgbClr val="002060"/>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 name="Line 4"/>
          <p:cNvSpPr>
            <a:spLocks noChangeShapeType="1"/>
          </p:cNvSpPr>
          <p:nvPr/>
        </p:nvSpPr>
        <p:spPr bwMode="auto">
          <a:xfrm>
            <a:off x="685800" y="1828800"/>
            <a:ext cx="7797800" cy="0"/>
          </a:xfrm>
          <a:prstGeom prst="line">
            <a:avLst/>
          </a:prstGeom>
          <a:noFill/>
          <a:ln w="76200">
            <a:solidFill>
              <a:srgbClr val="CE1126"/>
            </a:solidFill>
            <a:round/>
            <a:headEnd/>
            <a:tailEnd/>
          </a:ln>
        </p:spPr>
        <p:txBody>
          <a:bodyPr anchor="ctr"/>
          <a:lstStyle/>
          <a:p>
            <a:pPr>
              <a:defRPr/>
            </a:pPr>
            <a:endParaRPr lang="en-US">
              <a:latin typeface="Arial" charset="0"/>
            </a:endParaRPr>
          </a:p>
        </p:txBody>
      </p:sp>
      <p:sp>
        <p:nvSpPr>
          <p:cNvPr id="6" name="Rectangle 2"/>
          <p:cNvSpPr txBox="1">
            <a:spLocks noChangeArrowheads="1"/>
          </p:cNvSpPr>
          <p:nvPr/>
        </p:nvSpPr>
        <p:spPr bwMode="auto">
          <a:xfrm>
            <a:off x="762000" y="762000"/>
            <a:ext cx="7772400" cy="914400"/>
          </a:xfrm>
          <a:prstGeom prst="rect">
            <a:avLst/>
          </a:prstGeom>
          <a:noFill/>
          <a:ln w="9525">
            <a:noFill/>
            <a:miter lim="800000"/>
            <a:headEnd/>
            <a:tailEnd/>
          </a:ln>
        </p:spPr>
        <p:txBody>
          <a:bodyPr anchor="ctr"/>
          <a:lstStyle/>
          <a:p>
            <a:pPr algn="ctr">
              <a:defRPr/>
            </a:pPr>
            <a:r>
              <a:rPr lang="en-US" sz="4400" b="1" kern="0" dirty="0">
                <a:solidFill>
                  <a:schemeClr val="bg1"/>
                </a:solidFill>
                <a:latin typeface="Verdana" pitchFamily="34" charset="0"/>
                <a:ea typeface="+mj-ea"/>
                <a:cs typeface="+mj-cs"/>
              </a:rPr>
              <a:t>Contact Information</a:t>
            </a:r>
          </a:p>
        </p:txBody>
      </p:sp>
      <p:grpSp>
        <p:nvGrpSpPr>
          <p:cNvPr id="3076" name="Group 7"/>
          <p:cNvGrpSpPr>
            <a:grpSpLocks/>
          </p:cNvGrpSpPr>
          <p:nvPr/>
        </p:nvGrpSpPr>
        <p:grpSpPr bwMode="auto">
          <a:xfrm>
            <a:off x="0" y="5111750"/>
            <a:ext cx="9144000" cy="1746250"/>
            <a:chOff x="0" y="5111496"/>
            <a:chExt cx="9144000" cy="1746504"/>
          </a:xfrm>
        </p:grpSpPr>
        <p:sp>
          <p:nvSpPr>
            <p:cNvPr id="5" name="Rectangle 4"/>
            <p:cNvSpPr/>
            <p:nvPr/>
          </p:nvSpPr>
          <p:spPr>
            <a:xfrm>
              <a:off x="7391400" y="6400733"/>
              <a:ext cx="1752600" cy="338187"/>
            </a:xfrm>
            <a:prstGeom prst="rect">
              <a:avLst/>
            </a:prstGeom>
          </p:spPr>
          <p:txBody>
            <a:bodyPr>
              <a:spAutoFit/>
            </a:bodyPr>
            <a:lstStyle/>
            <a:p>
              <a:pPr fontAlgn="auto">
                <a:spcBef>
                  <a:spcPts val="0"/>
                </a:spcBef>
                <a:spcAft>
                  <a:spcPts val="0"/>
                </a:spcAft>
                <a:defRPr/>
              </a:pPr>
              <a:r>
                <a:rPr lang="en-US" sz="1600" b="1" i="1" dirty="0">
                  <a:solidFill>
                    <a:srgbClr val="000000"/>
                  </a:solidFill>
                  <a:latin typeface="Verdana" pitchFamily="34" charset="0"/>
                </a:rPr>
                <a:t>www.bls.gov</a:t>
              </a:r>
              <a:endParaRPr lang="en-US" sz="2000" b="1" i="1" dirty="0">
                <a:solidFill>
                  <a:srgbClr val="000000"/>
                </a:solidFill>
                <a:latin typeface="Verdana" pitchFamily="34" charset="0"/>
              </a:endParaRPr>
            </a:p>
          </p:txBody>
        </p:sp>
        <p:pic>
          <p:nvPicPr>
            <p:cNvPr id="3080" name="Picture 6" descr="BLS Emblem 125th Horizontal.wmf"/>
            <p:cNvPicPr>
              <a:picLocks noChangeAspect="1"/>
            </p:cNvPicPr>
            <p:nvPr/>
          </p:nvPicPr>
          <p:blipFill>
            <a:blip r:embed="rId14" cstate="print"/>
            <a:srcRect/>
            <a:stretch>
              <a:fillRect/>
            </a:stretch>
          </p:blipFill>
          <p:spPr bwMode="auto">
            <a:xfrm>
              <a:off x="0" y="5111496"/>
              <a:ext cx="3207550" cy="1746504"/>
            </a:xfrm>
            <a:prstGeom prst="rect">
              <a:avLst/>
            </a:prstGeom>
            <a:noFill/>
            <a:ln w="9525">
              <a:noFill/>
              <a:miter lim="800000"/>
              <a:headEnd/>
              <a:tailEnd/>
            </a:ln>
          </p:spPr>
        </p:pic>
      </p:grpSp>
      <p:sp>
        <p:nvSpPr>
          <p:cNvPr id="3077" name="Rectangle 7"/>
          <p:cNvSpPr>
            <a:spLocks noGrp="1" noChangeArrowheads="1"/>
          </p:cNvSpPr>
          <p:nvPr>
            <p:ph type="body" idx="1"/>
          </p:nvPr>
        </p:nvSpPr>
        <p:spPr bwMode="auto">
          <a:xfrm>
            <a:off x="684213" y="2055813"/>
            <a:ext cx="7769225" cy="38115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3078" name="Rectangle 8"/>
          <p:cNvSpPr>
            <a:spLocks noGrp="1" noChangeArrowheads="1"/>
          </p:cNvSpPr>
          <p:nvPr>
            <p:ph type="title"/>
          </p:nvPr>
        </p:nvSpPr>
        <p:spPr bwMode="auto">
          <a:xfrm>
            <a:off x="9067800" y="0"/>
            <a:ext cx="76200" cy="1047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175" r:id="rId1"/>
    <p:sldLayoutId id="2147484176" r:id="rId2"/>
    <p:sldLayoutId id="2147484177" r:id="rId3"/>
    <p:sldLayoutId id="2147484178" r:id="rId4"/>
    <p:sldLayoutId id="2147484179" r:id="rId5"/>
    <p:sldLayoutId id="2147484180" r:id="rId6"/>
    <p:sldLayoutId id="2147484181" r:id="rId7"/>
    <p:sldLayoutId id="2147484182" r:id="rId8"/>
    <p:sldLayoutId id="2147484183" r:id="rId9"/>
    <p:sldLayoutId id="2147484184" r:id="rId10"/>
    <p:sldLayoutId id="2147484185" r:id="rId11"/>
  </p:sldLayoutIdLst>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Verdana" pitchFamily="34" charset="0"/>
          <a:cs typeface="Tahoma" pitchFamily="34" charset="0"/>
        </a:defRPr>
      </a:lvl2pPr>
      <a:lvl3pPr algn="ctr" rtl="0" eaLnBrk="0" fontAlgn="base" hangingPunct="0">
        <a:spcBef>
          <a:spcPct val="0"/>
        </a:spcBef>
        <a:spcAft>
          <a:spcPct val="0"/>
        </a:spcAft>
        <a:defRPr sz="3600" b="1">
          <a:solidFill>
            <a:schemeClr val="bg1"/>
          </a:solidFill>
          <a:latin typeface="Verdana" pitchFamily="34" charset="0"/>
          <a:cs typeface="Tahoma" pitchFamily="34" charset="0"/>
        </a:defRPr>
      </a:lvl3pPr>
      <a:lvl4pPr algn="ctr" rtl="0" eaLnBrk="0" fontAlgn="base" hangingPunct="0">
        <a:spcBef>
          <a:spcPct val="0"/>
        </a:spcBef>
        <a:spcAft>
          <a:spcPct val="0"/>
        </a:spcAft>
        <a:defRPr sz="3600" b="1">
          <a:solidFill>
            <a:schemeClr val="bg1"/>
          </a:solidFill>
          <a:latin typeface="Verdana" pitchFamily="34" charset="0"/>
          <a:cs typeface="Tahoma" pitchFamily="34" charset="0"/>
        </a:defRPr>
      </a:lvl4pPr>
      <a:lvl5pPr algn="ctr" rtl="0" eaLnBrk="0" fontAlgn="base" hangingPunct="0">
        <a:spcBef>
          <a:spcPct val="0"/>
        </a:spcBef>
        <a:spcAft>
          <a:spcPct val="0"/>
        </a:spcAft>
        <a:defRPr sz="3600" b="1">
          <a:solidFill>
            <a:schemeClr val="bg1"/>
          </a:solidFill>
          <a:latin typeface="Verdana" pitchFamily="34" charset="0"/>
          <a:cs typeface="Tahoma" pitchFamily="34" charset="0"/>
        </a:defRPr>
      </a:lvl5pPr>
      <a:lvl6pPr marL="457200" algn="ctr" rtl="0" fontAlgn="base">
        <a:spcBef>
          <a:spcPct val="0"/>
        </a:spcBef>
        <a:spcAft>
          <a:spcPct val="0"/>
        </a:spcAft>
        <a:defRPr sz="3600" b="1">
          <a:solidFill>
            <a:schemeClr val="bg1"/>
          </a:solidFill>
          <a:latin typeface="Verdana" pitchFamily="34" charset="0"/>
          <a:cs typeface="Tahoma" pitchFamily="34" charset="0"/>
        </a:defRPr>
      </a:lvl6pPr>
      <a:lvl7pPr marL="914400" algn="ctr" rtl="0" fontAlgn="base">
        <a:spcBef>
          <a:spcPct val="0"/>
        </a:spcBef>
        <a:spcAft>
          <a:spcPct val="0"/>
        </a:spcAft>
        <a:defRPr sz="3600" b="1">
          <a:solidFill>
            <a:schemeClr val="bg1"/>
          </a:solidFill>
          <a:latin typeface="Verdana" pitchFamily="34" charset="0"/>
          <a:cs typeface="Tahoma" pitchFamily="34" charset="0"/>
        </a:defRPr>
      </a:lvl7pPr>
      <a:lvl8pPr marL="1371600" algn="ctr" rtl="0" fontAlgn="base">
        <a:spcBef>
          <a:spcPct val="0"/>
        </a:spcBef>
        <a:spcAft>
          <a:spcPct val="0"/>
        </a:spcAft>
        <a:defRPr sz="3600" b="1">
          <a:solidFill>
            <a:schemeClr val="bg1"/>
          </a:solidFill>
          <a:latin typeface="Verdana" pitchFamily="34" charset="0"/>
          <a:cs typeface="Tahoma" pitchFamily="34" charset="0"/>
        </a:defRPr>
      </a:lvl8pPr>
      <a:lvl9pPr marL="1828800" algn="ctr" rtl="0" fontAlgn="base">
        <a:spcBef>
          <a:spcPct val="0"/>
        </a:spcBef>
        <a:spcAft>
          <a:spcPct val="0"/>
        </a:spcAft>
        <a:defRPr sz="3600" b="1">
          <a:solidFill>
            <a:schemeClr val="bg1"/>
          </a:solidFill>
          <a:latin typeface="Verdana" pitchFamily="34" charset="0"/>
          <a:cs typeface="Tahoma" pitchFamily="34" charset="0"/>
        </a:defRPr>
      </a:lvl9pPr>
    </p:titleStyle>
    <p:bodyStyle>
      <a:lvl1pPr marL="342900" indent="-342900" algn="ctr" rtl="0" eaLnBrk="0" fontAlgn="base" hangingPunct="0">
        <a:spcBef>
          <a:spcPct val="20000"/>
        </a:spcBef>
        <a:spcAft>
          <a:spcPct val="0"/>
        </a:spcAft>
        <a:buFont typeface="Arial" pitchFamily="34" charset="0"/>
        <a:defRPr sz="3600" b="1">
          <a:solidFill>
            <a:srgbClr val="FFFFFF"/>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Tahoma" pitchFamily="34" charset="0"/>
          <a:cs typeface="+mn-cs"/>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Tahoma" pitchFamily="34" charset="0"/>
          <a:cs typeface="+mn-cs"/>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Tahoma" pitchFamily="34" charset="0"/>
          <a:cs typeface="+mn-cs"/>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Tahoma" pitchFamily="34" charset="0"/>
          <a:cs typeface="+mn-cs"/>
        </a:defRPr>
      </a:lvl5pPr>
      <a:lvl6pPr marL="2514600" indent="-228600" algn="l" rtl="0" fontAlgn="base">
        <a:spcBef>
          <a:spcPct val="20000"/>
        </a:spcBef>
        <a:spcAft>
          <a:spcPct val="0"/>
        </a:spcAft>
        <a:buFont typeface="Arial" pitchFamily="34" charset="0"/>
        <a:buChar char="»"/>
        <a:defRPr sz="2000">
          <a:solidFill>
            <a:schemeClr val="tx1"/>
          </a:solidFill>
          <a:latin typeface="Tahoma" pitchFamily="34" charset="0"/>
          <a:cs typeface="+mn-cs"/>
        </a:defRPr>
      </a:lvl6pPr>
      <a:lvl7pPr marL="2971800" indent="-228600" algn="l" rtl="0" fontAlgn="base">
        <a:spcBef>
          <a:spcPct val="20000"/>
        </a:spcBef>
        <a:spcAft>
          <a:spcPct val="0"/>
        </a:spcAft>
        <a:buFont typeface="Arial" pitchFamily="34" charset="0"/>
        <a:buChar char="»"/>
        <a:defRPr sz="2000">
          <a:solidFill>
            <a:schemeClr val="tx1"/>
          </a:solidFill>
          <a:latin typeface="Tahoma" pitchFamily="34" charset="0"/>
          <a:cs typeface="+mn-cs"/>
        </a:defRPr>
      </a:lvl7pPr>
      <a:lvl8pPr marL="3429000" indent="-228600" algn="l" rtl="0" fontAlgn="base">
        <a:spcBef>
          <a:spcPct val="20000"/>
        </a:spcBef>
        <a:spcAft>
          <a:spcPct val="0"/>
        </a:spcAft>
        <a:buFont typeface="Arial" pitchFamily="34" charset="0"/>
        <a:buChar char="»"/>
        <a:defRPr sz="2000">
          <a:solidFill>
            <a:schemeClr val="tx1"/>
          </a:solidFill>
          <a:latin typeface="Tahoma" pitchFamily="34" charset="0"/>
          <a:cs typeface="+mn-cs"/>
        </a:defRPr>
      </a:lvl8pPr>
      <a:lvl9pPr marL="3886200" indent="-228600" algn="l" rtl="0" fontAlgn="base">
        <a:spcBef>
          <a:spcPct val="20000"/>
        </a:spcBef>
        <a:spcAft>
          <a:spcPct val="0"/>
        </a:spcAft>
        <a:buFont typeface="Arial" pitchFamily="34" charset="0"/>
        <a:buChar char="»"/>
        <a:defRPr sz="2000">
          <a:solidFill>
            <a:schemeClr val="tx1"/>
          </a:solidFill>
          <a:latin typeface="Tahoma" pitchFamily="34"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US" dirty="0">
                <a:latin typeface="Georgia" pitchFamily="18" charset="0"/>
              </a:rPr>
              <a:t>CPS Disability </a:t>
            </a:r>
            <a:r>
              <a:rPr lang="en-US" dirty="0" smtClean="0">
                <a:latin typeface="Georgia" pitchFamily="18" charset="0"/>
              </a:rPr>
              <a:t>Supplement--May 2012</a:t>
            </a:r>
            <a:endParaRPr lang="en-US" sz="3200" i="1" dirty="0">
              <a:latin typeface="Georgia" pitchFamily="18" charset="0"/>
            </a:endParaRPr>
          </a:p>
        </p:txBody>
      </p:sp>
      <p:sp>
        <p:nvSpPr>
          <p:cNvPr id="5123" name="Rectangle 3"/>
          <p:cNvSpPr>
            <a:spLocks noGrp="1" noChangeArrowheads="1"/>
          </p:cNvSpPr>
          <p:nvPr>
            <p:ph type="subTitle" idx="1"/>
          </p:nvPr>
        </p:nvSpPr>
        <p:spPr/>
        <p:txBody>
          <a:bodyPr/>
          <a:lstStyle/>
          <a:p>
            <a:pPr>
              <a:spcBef>
                <a:spcPct val="0"/>
              </a:spcBef>
              <a:buClrTx/>
              <a:buSzTx/>
            </a:pPr>
            <a:r>
              <a:rPr lang="en-US" dirty="0">
                <a:latin typeface="Georgia" pitchFamily="18" charset="0"/>
              </a:rPr>
              <a:t>Terence M. McMenamin</a:t>
            </a:r>
          </a:p>
          <a:p>
            <a:pPr>
              <a:spcBef>
                <a:spcPct val="0"/>
              </a:spcBef>
              <a:buClrTx/>
              <a:buSzTx/>
            </a:pPr>
            <a:r>
              <a:rPr lang="en-US" sz="2400" b="0" dirty="0">
                <a:latin typeface="Georgia" pitchFamily="18" charset="0"/>
              </a:rPr>
              <a:t>Economist</a:t>
            </a:r>
          </a:p>
          <a:p>
            <a:pPr>
              <a:spcBef>
                <a:spcPct val="0"/>
              </a:spcBef>
              <a:buClrTx/>
              <a:buSzTx/>
            </a:pPr>
            <a:r>
              <a:rPr lang="en-US" sz="2400" b="0" dirty="0">
                <a:latin typeface="Georgia" pitchFamily="18" charset="0"/>
              </a:rPr>
              <a:t>Division of Labor Force Statistics</a:t>
            </a:r>
          </a:p>
          <a:p>
            <a:pPr>
              <a:spcBef>
                <a:spcPct val="0"/>
              </a:spcBef>
              <a:buClrTx/>
              <a:buSzTx/>
            </a:pPr>
            <a:r>
              <a:rPr lang="en-US" sz="2400" b="0" i="1" dirty="0" smtClean="0">
                <a:latin typeface="Georgia" pitchFamily="18" charset="0"/>
              </a:rPr>
              <a:t>Disability Compendium Briefing</a:t>
            </a:r>
            <a:endParaRPr lang="en-US" sz="2400" b="0" i="1" dirty="0">
              <a:latin typeface="Georgia" pitchFamily="18" charset="0"/>
            </a:endParaRPr>
          </a:p>
          <a:p>
            <a:pPr>
              <a:spcBef>
                <a:spcPct val="0"/>
              </a:spcBef>
              <a:buClrTx/>
              <a:buSzTx/>
            </a:pPr>
            <a:r>
              <a:rPr lang="en-US" sz="2400" b="0" dirty="0" smtClean="0">
                <a:latin typeface="Georgia" pitchFamily="18" charset="0"/>
              </a:rPr>
              <a:t>11/02/2011</a:t>
            </a:r>
            <a:endParaRPr lang="en-US" sz="2400" b="0" dirty="0">
              <a:latin typeface="Georgia"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a:xfrm>
            <a:off x="914400" y="1676400"/>
            <a:ext cx="7772400" cy="4525963"/>
          </a:xfrm>
        </p:spPr>
        <p:txBody>
          <a:bodyPr/>
          <a:lstStyle/>
          <a:p>
            <a:pPr marL="514350" indent="-514350">
              <a:buAutoNum type="arabicPeriod" startAt="3"/>
            </a:pPr>
            <a:r>
              <a:rPr lang="en-US" sz="2800" dirty="0" smtClean="0"/>
              <a:t>Earlier it was reported that you had difficulty --</a:t>
            </a:r>
            <a:r>
              <a:rPr lang="en-US" sz="2800" i="1" dirty="0" smtClean="0"/>
              <a:t>fill with difficulty</a:t>
            </a:r>
            <a:r>
              <a:rPr lang="en-US" sz="2800" dirty="0" smtClean="0"/>
              <a:t>--.  Did you ever leave a job because of reasons related to (this difficulty/these difficulties)? </a:t>
            </a:r>
          </a:p>
          <a:p>
            <a:pPr marL="514350" indent="-514350">
              <a:buAutoNum type="arabicPeriod" startAt="3"/>
            </a:pPr>
            <a:endParaRPr lang="en-US" sz="1400" dirty="0" smtClean="0"/>
          </a:p>
          <a:p>
            <a:pPr marL="514350" indent="-514350">
              <a:buAutoNum type="arabicPeriod" startAt="3"/>
            </a:pPr>
            <a:r>
              <a:rPr lang="en-US" sz="2800" dirty="0" smtClean="0"/>
              <a:t>The purpose of this next question is to identify barriers to employment faced by persons with difficulties.  What would you say the main barrier to employment is for you?</a:t>
            </a:r>
          </a:p>
          <a:p>
            <a:pPr marL="514350" indent="-514350">
              <a:buNone/>
            </a:pP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AutoNum type="arabicPeriod" startAt="5"/>
            </a:pPr>
            <a:r>
              <a:rPr lang="en-US" sz="2800" dirty="0" smtClean="0"/>
              <a:t>If this barrier could be removed, would you be able to work? </a:t>
            </a:r>
          </a:p>
          <a:p>
            <a:pPr marL="514350" indent="-514350">
              <a:buAutoNum type="arabicPeriod" startAt="5"/>
            </a:pPr>
            <a:endParaRPr lang="en-US" sz="1400" dirty="0" smtClean="0"/>
          </a:p>
          <a:p>
            <a:pPr marL="514350" indent="-514350">
              <a:buAutoNum type="arabicPeriod" startAt="5"/>
            </a:pPr>
            <a:r>
              <a:rPr lang="en-US" sz="2800" dirty="0" smtClean="0"/>
              <a:t>The purpose of this next question is to find out if you have taken advantage of any of the following sources that help people prepare for work or advance on the job. In the past 5 years, have you received assistance from:</a:t>
            </a: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lvl="1"/>
            <a:r>
              <a:rPr lang="en-US" dirty="0" smtClean="0">
                <a:latin typeface="Georgia" pitchFamily="18" charset="0"/>
              </a:rPr>
              <a:t>Vocational Rehabilitation Centers</a:t>
            </a:r>
          </a:p>
          <a:p>
            <a:pPr lvl="1"/>
            <a:r>
              <a:rPr lang="en-US" dirty="0" smtClean="0">
                <a:latin typeface="Georgia" pitchFamily="18" charset="0"/>
              </a:rPr>
              <a:t>One Stop Career Centers</a:t>
            </a:r>
          </a:p>
          <a:p>
            <a:pPr lvl="1"/>
            <a:r>
              <a:rPr lang="en-US" dirty="0" smtClean="0">
                <a:latin typeface="Georgia" pitchFamily="18" charset="0"/>
              </a:rPr>
              <a:t>Ticket to Work Program</a:t>
            </a:r>
          </a:p>
          <a:p>
            <a:pPr lvl="1"/>
            <a:r>
              <a:rPr lang="en-US" dirty="0" smtClean="0">
                <a:latin typeface="Georgia" pitchFamily="18" charset="0"/>
              </a:rPr>
              <a:t>Assistive Technology Act Program</a:t>
            </a:r>
          </a:p>
          <a:p>
            <a:pPr lvl="1"/>
            <a:r>
              <a:rPr lang="en-US" dirty="0" smtClean="0">
                <a:latin typeface="Georgia" pitchFamily="18" charset="0"/>
              </a:rPr>
              <a:t>Center for Independent Living for Individuals with Disabilities</a:t>
            </a:r>
          </a:p>
          <a:p>
            <a:pPr lvl="1"/>
            <a:r>
              <a:rPr lang="en-US" dirty="0" smtClean="0">
                <a:latin typeface="Georgia" pitchFamily="18" charset="0"/>
              </a:rPr>
              <a:t>Client Assistance Program</a:t>
            </a:r>
          </a:p>
          <a:p>
            <a:pPr lvl="1"/>
            <a:r>
              <a:rPr lang="en-US" dirty="0" smtClean="0">
                <a:latin typeface="Georgia" pitchFamily="18" charset="0"/>
              </a:rPr>
              <a:t>Any other employment assistance program</a:t>
            </a:r>
          </a:p>
          <a:p>
            <a:pPr>
              <a:buNone/>
            </a:pPr>
            <a:endParaRPr lang="en-US"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AutoNum type="arabicPeriod" startAt="7"/>
            </a:pPr>
            <a:r>
              <a:rPr lang="en-US" sz="2800" dirty="0" smtClean="0"/>
              <a:t>How helpful was (this source)? Would you say it was not at all helpful, a little helpful, somewhat helpful, or very helpful? </a:t>
            </a:r>
          </a:p>
          <a:p>
            <a:pPr marL="514350" indent="-514350">
              <a:buAutoNum type="arabicPeriod" startAt="7"/>
            </a:pPr>
            <a:endParaRPr lang="en-US" sz="1400" dirty="0" smtClean="0"/>
          </a:p>
          <a:p>
            <a:pPr marL="514350" indent="-514350">
              <a:buAutoNum type="arabicPeriod" startAt="7"/>
            </a:pPr>
            <a:r>
              <a:rPr lang="en-US" sz="2800" dirty="0" smtClean="0"/>
              <a:t>Have you ever requested any change in your current workplace to help you do your job better?  For example, changes in work policies, equipment, or schedules.</a:t>
            </a: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AutoNum type="arabicPeriod" startAt="9"/>
            </a:pPr>
            <a:r>
              <a:rPr lang="en-US" sz="2800" dirty="0" smtClean="0"/>
              <a:t>What change did you request?</a:t>
            </a:r>
          </a:p>
          <a:p>
            <a:pPr marL="514350" indent="-514350">
              <a:buAutoNum type="arabicPeriod" startAt="9"/>
            </a:pPr>
            <a:endParaRPr lang="en-US" sz="1400" dirty="0" smtClean="0"/>
          </a:p>
          <a:p>
            <a:pPr marL="514350" indent="-514350">
              <a:buAutoNum type="arabicPeriod" startAt="9"/>
            </a:pPr>
            <a:r>
              <a:rPr lang="en-US" sz="2800" dirty="0" smtClean="0"/>
              <a:t>Was the change granted?</a:t>
            </a:r>
          </a:p>
          <a:p>
            <a:pPr marL="514350" indent="-514350">
              <a:buAutoNum type="arabicPeriod" startAt="9"/>
            </a:pPr>
            <a:endParaRPr lang="en-US" sz="1400" dirty="0" smtClean="0"/>
          </a:p>
          <a:p>
            <a:pPr marL="514350" indent="-514350">
              <a:buAutoNum type="arabicPeriod" startAt="9"/>
            </a:pPr>
            <a:r>
              <a:rPr lang="en-US" sz="2800" dirty="0" smtClean="0"/>
              <a:t>How do you typically commute to work?</a:t>
            </a:r>
          </a:p>
          <a:p>
            <a:pPr marL="514350" indent="-514350">
              <a:buAutoNum type="arabicPeriod" startAt="9"/>
            </a:pPr>
            <a:endParaRPr lang="en-US" sz="1400" dirty="0" smtClean="0"/>
          </a:p>
          <a:p>
            <a:pPr marL="514350" indent="-514350">
              <a:buAutoNum type="arabicPeriod" startAt="9"/>
            </a:pPr>
            <a:r>
              <a:rPr lang="en-US" sz="2800" dirty="0" smtClean="0"/>
              <a:t>Do you do any work at home for your job or business?</a:t>
            </a: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a:xfrm>
            <a:off x="914400" y="1722437"/>
            <a:ext cx="8001000" cy="4525963"/>
          </a:xfrm>
        </p:spPr>
        <p:txBody>
          <a:bodyPr/>
          <a:lstStyle/>
          <a:p>
            <a:pPr marL="514350" indent="-514350">
              <a:buAutoNum type="arabicPeriod" startAt="13"/>
            </a:pPr>
            <a:r>
              <a:rPr lang="en-US" sz="2800" dirty="0" smtClean="0"/>
              <a:t>When you work at home, how many hours per week do you usually work at home as part of this job?</a:t>
            </a:r>
          </a:p>
          <a:p>
            <a:pPr marL="514350" indent="-514350">
              <a:buAutoNum type="arabicPeriod" startAt="13"/>
            </a:pPr>
            <a:endParaRPr lang="en-US" sz="1400" dirty="0" smtClean="0"/>
          </a:p>
          <a:p>
            <a:pPr marL="514350" indent="-514350">
              <a:buAutoNum type="arabicPeriod" startAt="13"/>
            </a:pPr>
            <a:r>
              <a:rPr lang="en-US" sz="2800" dirty="0" smtClean="0"/>
              <a:t>Are those hours worked at home usually considered paid work hours?</a:t>
            </a:r>
          </a:p>
          <a:p>
            <a:pPr marL="514350" indent="-514350">
              <a:buAutoNum type="arabicPeriod" startAt="13"/>
            </a:pPr>
            <a:endParaRPr lang="en-US" sz="1400" dirty="0" smtClean="0"/>
          </a:p>
          <a:p>
            <a:pPr marL="514350" indent="-514350">
              <a:buAutoNum type="arabicPeriod" startAt="13"/>
            </a:pPr>
            <a:r>
              <a:rPr lang="en-US" sz="2800" dirty="0" smtClean="0"/>
              <a:t>Do you have a formal arrangement with your employer to be paid for the work that you do at home, or were you just taking work home from the job?</a:t>
            </a: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a:xfrm>
            <a:off x="914400" y="1722437"/>
            <a:ext cx="8001000" cy="4525963"/>
          </a:xfrm>
        </p:spPr>
        <p:txBody>
          <a:bodyPr/>
          <a:lstStyle/>
          <a:p>
            <a:pPr marL="514350" indent="-514350">
              <a:buAutoNum type="arabicPeriod" startAt="16"/>
            </a:pPr>
            <a:r>
              <a:rPr lang="en-US" sz="2800" dirty="0" smtClean="0"/>
              <a:t>What is the main reason why you work at home?</a:t>
            </a:r>
          </a:p>
          <a:p>
            <a:pPr marL="514350" indent="-514350">
              <a:buAutoNum type="arabicPeriod" startAt="16"/>
            </a:pPr>
            <a:endParaRPr lang="en-US" sz="1400" dirty="0" smtClean="0"/>
          </a:p>
          <a:p>
            <a:pPr marL="514350" indent="-514350">
              <a:buAutoNum type="arabicPeriod" startAt="16"/>
            </a:pPr>
            <a:r>
              <a:rPr lang="en-US" sz="2800" dirty="0" smtClean="0"/>
              <a:t>Do you have flexible work hours that allow you to vary or make changes in the time you begin and end work?</a:t>
            </a:r>
          </a:p>
          <a:p>
            <a:pPr marL="514350" indent="-514350">
              <a:buAutoNum type="arabicPeriod" startAt="16"/>
            </a:pPr>
            <a:endParaRPr lang="en-US" sz="1400" dirty="0" smtClean="0"/>
          </a:p>
          <a:p>
            <a:pPr marL="514350" indent="-514350">
              <a:buAutoNum type="arabicPeriod" startAt="16"/>
            </a:pPr>
            <a:r>
              <a:rPr lang="en-US" sz="2800" dirty="0" smtClean="0"/>
              <a:t>Some people are in temporary jobs that last only for a limited time or until the completion of a project.  Is your job temporary?</a:t>
            </a:r>
            <a:endParaRPr lang="en-US"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AutoNum type="arabicPeriod" startAt="19"/>
            </a:pPr>
            <a:r>
              <a:rPr lang="en-US" sz="2800" dirty="0" smtClean="0"/>
              <a:t>There are a variety of programs designed to provide financial assistance to people.  In the PAST YEAR did you receive assistance from any of the following programs?</a:t>
            </a:r>
          </a:p>
          <a:p>
            <a:pPr marL="514350" indent="-514350">
              <a:buAutoNum type="arabicPeriod" startAt="19"/>
            </a:pP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lvl="1"/>
            <a:r>
              <a:rPr lang="en-US" dirty="0" smtClean="0">
                <a:latin typeface="Georgia" pitchFamily="18" charset="0"/>
              </a:rPr>
              <a:t>Workers Compensation</a:t>
            </a:r>
          </a:p>
          <a:p>
            <a:pPr lvl="1"/>
            <a:r>
              <a:rPr lang="en-US" dirty="0" smtClean="0">
                <a:latin typeface="Georgia" pitchFamily="18" charset="0"/>
              </a:rPr>
              <a:t>Social Security Disability Income</a:t>
            </a:r>
          </a:p>
          <a:p>
            <a:pPr lvl="1"/>
            <a:r>
              <a:rPr lang="en-US" dirty="0" smtClean="0">
                <a:latin typeface="Georgia" pitchFamily="18" charset="0"/>
              </a:rPr>
              <a:t>Supplemental Security Income</a:t>
            </a:r>
          </a:p>
          <a:p>
            <a:pPr lvl="1"/>
            <a:r>
              <a:rPr lang="en-US" dirty="0" smtClean="0">
                <a:latin typeface="Georgia" pitchFamily="18" charset="0"/>
              </a:rPr>
              <a:t>Veterans Disability compensation</a:t>
            </a:r>
          </a:p>
          <a:p>
            <a:pPr lvl="1"/>
            <a:r>
              <a:rPr lang="en-US" dirty="0" smtClean="0">
                <a:latin typeface="Georgia" pitchFamily="18" charset="0"/>
              </a:rPr>
              <a:t>Disability Insurance Payments</a:t>
            </a:r>
          </a:p>
          <a:p>
            <a:pPr lvl="1"/>
            <a:r>
              <a:rPr lang="en-US" dirty="0" smtClean="0">
                <a:latin typeface="Georgia" pitchFamily="18" charset="0"/>
              </a:rPr>
              <a:t>Other disability payments</a:t>
            </a:r>
          </a:p>
          <a:p>
            <a:pPr lvl="1"/>
            <a:r>
              <a:rPr lang="en-US" dirty="0" smtClean="0">
                <a:latin typeface="Georgia" pitchFamily="18" charset="0"/>
              </a:rPr>
              <a:t>Medicaid</a:t>
            </a:r>
          </a:p>
          <a:p>
            <a:pPr lvl="1"/>
            <a:r>
              <a:rPr lang="en-US" dirty="0" smtClean="0">
                <a:latin typeface="Georgia" pitchFamily="18" charset="0"/>
              </a:rPr>
              <a:t>Medicare</a:t>
            </a:r>
          </a:p>
          <a:p>
            <a:pPr lvl="1"/>
            <a:r>
              <a:rPr lang="en-US" dirty="0" smtClean="0">
                <a:latin typeface="Georgia" pitchFamily="18" charset="0"/>
              </a:rPr>
              <a:t>Other</a:t>
            </a:r>
            <a:endParaRPr lang="en-US" dirty="0">
              <a:latin typeface="Georgia" pitchFamily="18" charset="0"/>
            </a:endParaRPr>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AutoNum type="arabicPeriod" startAt="20"/>
            </a:pPr>
            <a:r>
              <a:rPr lang="en-US" sz="2800" dirty="0" smtClean="0"/>
              <a:t>Some financial assistance programs include limitations on the amount of work you can do.  Did (this program/any of these programs) cause you to work less than you would otherwise?</a:t>
            </a:r>
          </a:p>
          <a:p>
            <a:pPr marL="514350" indent="-514350">
              <a:buAutoNum type="arabicPeriod" startAt="20"/>
            </a:pPr>
            <a:endParaRPr lang="en-US"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r>
              <a:rPr lang="en-US" dirty="0" smtClean="0">
                <a:latin typeface="Georgia" pitchFamily="18" charset="0"/>
              </a:rPr>
              <a:t>CPS Disability Data</a:t>
            </a:r>
          </a:p>
        </p:txBody>
      </p:sp>
      <p:sp>
        <p:nvSpPr>
          <p:cNvPr id="6147" name="Rectangle 3"/>
          <p:cNvSpPr>
            <a:spLocks noGrp="1"/>
          </p:cNvSpPr>
          <p:nvPr>
            <p:ph type="body" idx="1"/>
          </p:nvPr>
        </p:nvSpPr>
        <p:spPr>
          <a:xfrm>
            <a:off x="914400" y="1752600"/>
            <a:ext cx="7924800" cy="4876800"/>
          </a:xfrm>
        </p:spPr>
        <p:txBody>
          <a:bodyPr/>
          <a:lstStyle/>
          <a:p>
            <a:r>
              <a:rPr lang="en-US" sz="2800" dirty="0" smtClean="0"/>
              <a:t>Disability questions were added to the CPS in June 2008 and data have been published monthly since February 2009.</a:t>
            </a:r>
          </a:p>
          <a:p>
            <a:endParaRPr lang="en-US" sz="1000" dirty="0" smtClean="0"/>
          </a:p>
          <a:p>
            <a:r>
              <a:rPr lang="en-US" sz="2800" dirty="0" smtClean="0"/>
              <a:t>Disability data were added to the Employment Situation news release with the publication of January 2010 data.</a:t>
            </a:r>
          </a:p>
          <a:p>
            <a:endParaRPr lang="en-US" sz="1000" dirty="0" smtClean="0"/>
          </a:p>
          <a:p>
            <a:r>
              <a:rPr lang="en-US" sz="2800" dirty="0" smtClean="0"/>
              <a:t>These data are directly comparable with other employment data from the CPS, although seasonal adjustment is not yet possible.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6"/>
          <p:cNvSpPr>
            <a:spLocks noGrp="1"/>
          </p:cNvSpPr>
          <p:nvPr>
            <p:ph type="ctrTitle" idx="4294967295"/>
          </p:nvPr>
        </p:nvSpPr>
        <p:spPr>
          <a:xfrm>
            <a:off x="685800" y="2057400"/>
            <a:ext cx="7772400" cy="3429000"/>
          </a:xfrm>
        </p:spPr>
        <p:txBody>
          <a:bodyPr/>
          <a:lstStyle/>
          <a:p>
            <a:pPr eaLnBrk="1" hangingPunct="1">
              <a:spcBef>
                <a:spcPts val="600"/>
              </a:spcBef>
            </a:pPr>
            <a:r>
              <a:rPr lang="en-US" dirty="0" smtClean="0">
                <a:latin typeface="Georgia" pitchFamily="18" charset="0"/>
              </a:rPr>
              <a:t>Terence M. McMenamin</a:t>
            </a:r>
            <a:r>
              <a:rPr lang="en-US" sz="2800" b="0" dirty="0" smtClean="0"/>
              <a:t/>
            </a:r>
            <a:br>
              <a:rPr lang="en-US" sz="2800" b="0" dirty="0" smtClean="0"/>
            </a:br>
            <a:r>
              <a:rPr lang="en-US" sz="3200" b="0" dirty="0" smtClean="0">
                <a:latin typeface="Georgia" pitchFamily="18" charset="0"/>
              </a:rPr>
              <a:t>Economist</a:t>
            </a:r>
            <a:br>
              <a:rPr lang="en-US" sz="3200" b="0" dirty="0" smtClean="0">
                <a:latin typeface="Georgia" pitchFamily="18" charset="0"/>
              </a:rPr>
            </a:br>
            <a:r>
              <a:rPr lang="en-US" sz="3200" b="0" dirty="0" smtClean="0">
                <a:latin typeface="Georgia" pitchFamily="18" charset="0"/>
              </a:rPr>
              <a:t>Division of labor force Statistics</a:t>
            </a:r>
            <a:br>
              <a:rPr lang="en-US" sz="3200" b="0" dirty="0" smtClean="0">
                <a:latin typeface="Georgia" pitchFamily="18" charset="0"/>
              </a:rPr>
            </a:br>
            <a:r>
              <a:rPr lang="en-US" sz="3200" b="0" i="1" dirty="0" smtClean="0">
                <a:solidFill>
                  <a:srgbClr val="FFC000"/>
                </a:solidFill>
                <a:latin typeface="Georgia" pitchFamily="18" charset="0"/>
              </a:rPr>
              <a:t>www.bls.gov/cps/</a:t>
            </a:r>
            <a:br>
              <a:rPr lang="en-US" sz="3200" b="0" i="1" dirty="0" smtClean="0">
                <a:solidFill>
                  <a:srgbClr val="FFC000"/>
                </a:solidFill>
                <a:latin typeface="Georgia" pitchFamily="18" charset="0"/>
              </a:rPr>
            </a:br>
            <a:r>
              <a:rPr lang="en-US" sz="3200" b="0" dirty="0" smtClean="0">
                <a:latin typeface="Georgia" pitchFamily="18" charset="0"/>
              </a:rPr>
              <a:t>202-691-5436</a:t>
            </a:r>
            <a:br>
              <a:rPr lang="en-US" sz="3200" b="0" dirty="0" smtClean="0">
                <a:latin typeface="Georgia" pitchFamily="18" charset="0"/>
              </a:rPr>
            </a:br>
            <a:r>
              <a:rPr lang="en-US" sz="3200" b="0" dirty="0" smtClean="0">
                <a:latin typeface="Georgia" pitchFamily="18" charset="0"/>
              </a:rPr>
              <a:t>mcmenamin.terence@bls.gov</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latin typeface="Georgia" pitchFamily="18" charset="0"/>
              </a:rPr>
              <a:t>Employment Data by Disability Status</a:t>
            </a:r>
          </a:p>
        </p:txBody>
      </p:sp>
      <p:sp>
        <p:nvSpPr>
          <p:cNvPr id="7171" name="Content Placeholder 2"/>
          <p:cNvSpPr>
            <a:spLocks noGrp="1"/>
          </p:cNvSpPr>
          <p:nvPr>
            <p:ph idx="1"/>
          </p:nvPr>
        </p:nvSpPr>
        <p:spPr>
          <a:xfrm>
            <a:off x="914400" y="1722438"/>
            <a:ext cx="7772400" cy="4525962"/>
          </a:xfrm>
        </p:spPr>
        <p:txBody>
          <a:bodyPr/>
          <a:lstStyle/>
          <a:p>
            <a:r>
              <a:rPr lang="en-US" dirty="0" smtClean="0"/>
              <a:t>CPS disability data has answered some questions, while raising others.</a:t>
            </a:r>
          </a:p>
          <a:p>
            <a:endParaRPr lang="en-US" sz="1000" dirty="0" smtClean="0">
              <a:solidFill>
                <a:srgbClr val="192168"/>
              </a:solidFill>
            </a:endParaRPr>
          </a:p>
          <a:p>
            <a:r>
              <a:rPr lang="en-US" dirty="0" smtClean="0"/>
              <a:t>Issues:</a:t>
            </a:r>
          </a:p>
          <a:p>
            <a:pPr lvl="1"/>
            <a:r>
              <a:rPr lang="en-US" dirty="0" smtClean="0"/>
              <a:t>Unemployment rate </a:t>
            </a:r>
            <a:r>
              <a:rPr lang="en-US" dirty="0" smtClean="0">
                <a:solidFill>
                  <a:schemeClr val="tx1">
                    <a:lumMod val="75000"/>
                    <a:lumOff val="25000"/>
                  </a:schemeClr>
                </a:solidFill>
              </a:rPr>
              <a:t>(16.1 percent)</a:t>
            </a:r>
          </a:p>
          <a:p>
            <a:pPr lvl="1"/>
            <a:r>
              <a:rPr lang="en-US" dirty="0" smtClean="0"/>
              <a:t>Labor force participation rate </a:t>
            </a:r>
            <a:r>
              <a:rPr lang="en-US" dirty="0" smtClean="0">
                <a:solidFill>
                  <a:schemeClr val="tx1">
                    <a:lumMod val="75000"/>
                    <a:lumOff val="25000"/>
                  </a:schemeClr>
                </a:solidFill>
              </a:rPr>
              <a:t>(21.1 percent)</a:t>
            </a:r>
          </a:p>
          <a:p>
            <a:pPr lvl="1"/>
            <a:r>
              <a:rPr lang="en-US" dirty="0" smtClean="0"/>
              <a:t>Portion of population age 65 and over </a:t>
            </a:r>
            <a:r>
              <a:rPr lang="en-US" dirty="0" smtClean="0">
                <a:solidFill>
                  <a:schemeClr val="tx1">
                    <a:lumMod val="75000"/>
                    <a:lumOff val="25000"/>
                  </a:schemeClr>
                </a:solidFill>
              </a:rPr>
              <a:t>(45.5 percent)</a:t>
            </a:r>
          </a:p>
          <a:p>
            <a:pPr lvl="1" algn="ctr">
              <a:buNone/>
            </a:pPr>
            <a:r>
              <a:rPr lang="en-US" sz="2000" dirty="0" smtClean="0">
                <a:solidFill>
                  <a:schemeClr val="tx1">
                    <a:lumMod val="75000"/>
                    <a:lumOff val="25000"/>
                  </a:schemeClr>
                </a:solidFill>
              </a:rPr>
              <a:t>(September 2011 data, not seasonally adjusted)</a:t>
            </a:r>
          </a:p>
        </p:txBody>
      </p:sp>
      <p:sp>
        <p:nvSpPr>
          <p:cNvPr id="717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52CFF5-5878-430D-B9FD-3EC527713F23}" type="slidenum">
              <a:rPr lang="en-US" smtClean="0"/>
              <a:pPr fontAlgn="base">
                <a:spcBef>
                  <a:spcPct val="0"/>
                </a:spcBef>
                <a:spcAft>
                  <a:spcPct val="0"/>
                </a:spcAft>
              </a:pPr>
              <a:t>3</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14400" y="228600"/>
            <a:ext cx="7772400" cy="1096962"/>
          </a:xfrm>
        </p:spPr>
        <p:txBody>
          <a:bodyPr/>
          <a:lstStyle/>
          <a:p>
            <a:r>
              <a:rPr lang="en-US" dirty="0" smtClean="0">
                <a:latin typeface="Georgia" pitchFamily="18" charset="0"/>
              </a:rPr>
              <a:t>CPS Supplements</a:t>
            </a:r>
          </a:p>
        </p:txBody>
      </p:sp>
      <p:sp>
        <p:nvSpPr>
          <p:cNvPr id="8195" name="Content Placeholder 2"/>
          <p:cNvSpPr>
            <a:spLocks noGrp="1"/>
          </p:cNvSpPr>
          <p:nvPr>
            <p:ph idx="1"/>
          </p:nvPr>
        </p:nvSpPr>
        <p:spPr>
          <a:xfrm>
            <a:off x="914400" y="1722438"/>
            <a:ext cx="7772400" cy="4983162"/>
          </a:xfrm>
        </p:spPr>
        <p:txBody>
          <a:bodyPr/>
          <a:lstStyle/>
          <a:p>
            <a:r>
              <a:rPr lang="en-US" dirty="0" smtClean="0"/>
              <a:t>Supplements follow the regular CPS questions and can draw upon the responses to the earlier questions.</a:t>
            </a:r>
          </a:p>
          <a:p>
            <a:endParaRPr lang="en-US" sz="1000" dirty="0" smtClean="0"/>
          </a:p>
          <a:p>
            <a:r>
              <a:rPr lang="en-US" dirty="0" smtClean="0"/>
              <a:t>Must be planned and funded years in advance.</a:t>
            </a:r>
          </a:p>
          <a:p>
            <a:pPr lvl="1"/>
            <a:r>
              <a:rPr lang="en-US" dirty="0" smtClean="0"/>
              <a:t>ODEP has funded the development and plans to fund the supplement.</a:t>
            </a:r>
          </a:p>
          <a:p>
            <a:endParaRPr lang="en-US" sz="1000" dirty="0" smtClean="0"/>
          </a:p>
          <a:p>
            <a:r>
              <a:rPr lang="en-US" dirty="0" smtClean="0"/>
              <a:t>Questions are subject to a detailed testing and approval process.</a:t>
            </a:r>
          </a:p>
        </p:txBody>
      </p:sp>
      <p:sp>
        <p:nvSpPr>
          <p:cNvPr id="819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91ECF0-111A-4FF7-8E9E-7F17734A2173}" type="slidenum">
              <a:rPr lang="en-US" smtClean="0"/>
              <a:pPr fontAlgn="base">
                <a:spcBef>
                  <a:spcPct val="0"/>
                </a:spcBef>
                <a:spcAft>
                  <a:spcPct val="0"/>
                </a:spcAft>
              </a:pPr>
              <a:t>4</a:t>
            </a:fld>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latin typeface="Georgia" pitchFamily="18" charset="0"/>
              </a:rPr>
              <a:t>About the Questions</a:t>
            </a:r>
          </a:p>
        </p:txBody>
      </p:sp>
      <p:sp>
        <p:nvSpPr>
          <p:cNvPr id="9219" name="Content Placeholder 2"/>
          <p:cNvSpPr>
            <a:spLocks noGrp="1"/>
          </p:cNvSpPr>
          <p:nvPr>
            <p:ph idx="1"/>
          </p:nvPr>
        </p:nvSpPr>
        <p:spPr>
          <a:xfrm>
            <a:off x="838200" y="1722438"/>
            <a:ext cx="8153400" cy="4906962"/>
          </a:xfrm>
        </p:spPr>
        <p:txBody>
          <a:bodyPr/>
          <a:lstStyle/>
          <a:p>
            <a:r>
              <a:rPr lang="en-US" sz="2600" dirty="0" smtClean="0"/>
              <a:t>The questions are designed to focus upon the labor market challenges facing persons with a disability. </a:t>
            </a:r>
          </a:p>
          <a:p>
            <a:pPr>
              <a:buNone/>
            </a:pPr>
            <a:endParaRPr lang="en-US" sz="1200" dirty="0" smtClean="0"/>
          </a:p>
          <a:p>
            <a:r>
              <a:rPr lang="en-US" sz="2600" dirty="0" smtClean="0"/>
              <a:t>Because the CPS is a labor force survey, the topics covered mainly focus on work-related issues.</a:t>
            </a:r>
          </a:p>
          <a:p>
            <a:pPr>
              <a:buNone/>
            </a:pPr>
            <a:endParaRPr lang="en-US" sz="1200" dirty="0" smtClean="0"/>
          </a:p>
          <a:p>
            <a:r>
              <a:rPr lang="en-US" sz="2600" dirty="0" smtClean="0"/>
              <a:t>The questions have been tested, but still need to be cleared by OMB, so </a:t>
            </a:r>
            <a:r>
              <a:rPr lang="en-US" sz="2600" b="1" dirty="0" smtClean="0"/>
              <a:t>at this point they are officially only DRAFT questions</a:t>
            </a:r>
            <a:r>
              <a:rPr lang="en-US" sz="2600" dirty="0" smtClean="0"/>
              <a:t>.</a:t>
            </a:r>
          </a:p>
          <a:p>
            <a:pPr>
              <a:buNone/>
            </a:pPr>
            <a:endParaRPr lang="en-US" sz="1200" dirty="0" smtClean="0"/>
          </a:p>
          <a:p>
            <a:r>
              <a:rPr lang="en-US" sz="2600" dirty="0" smtClean="0"/>
              <a:t>Some questions will be asked of everyone in the CPS while others will be asked only of those with a disability.</a:t>
            </a:r>
          </a:p>
          <a:p>
            <a:pPr lvl="2">
              <a:buFont typeface="Calibri" pitchFamily="34" charset="0"/>
              <a:buNone/>
            </a:pPr>
            <a:endParaRPr lang="en-US" dirty="0" smtClean="0"/>
          </a:p>
        </p:txBody>
      </p:sp>
      <p:sp>
        <p:nvSpPr>
          <p:cNvPr id="922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5A2FF8-FEAE-4906-854F-750600F1A106}" type="slidenum">
              <a:rPr lang="en-US" smtClean="0"/>
              <a:pPr fontAlgn="base">
                <a:spcBef>
                  <a:spcPct val="0"/>
                </a:spcBef>
                <a:spcAft>
                  <a:spcPct val="0"/>
                </a:spcAft>
              </a:pPr>
              <a:t>5</a:t>
            </a:fld>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latin typeface="Georgia" pitchFamily="18" charset="0"/>
              </a:rPr>
              <a:t>Goals of the Supplement</a:t>
            </a:r>
          </a:p>
        </p:txBody>
      </p:sp>
      <p:sp>
        <p:nvSpPr>
          <p:cNvPr id="11267" name="Content Placeholder 2"/>
          <p:cNvSpPr>
            <a:spLocks noGrp="1"/>
          </p:cNvSpPr>
          <p:nvPr>
            <p:ph idx="1"/>
          </p:nvPr>
        </p:nvSpPr>
        <p:spPr>
          <a:xfrm>
            <a:off x="914400" y="1722438"/>
            <a:ext cx="7772400" cy="4525962"/>
          </a:xfrm>
        </p:spPr>
        <p:txBody>
          <a:bodyPr/>
          <a:lstStyle/>
          <a:p>
            <a:r>
              <a:rPr lang="en-US" dirty="0" smtClean="0"/>
              <a:t>Learn more about the low labor force participation rates for people with disabilities. </a:t>
            </a:r>
            <a:r>
              <a:rPr lang="en-US" sz="2000" dirty="0" smtClean="0"/>
              <a:t>(Questions 1-5, 19, 20)</a:t>
            </a:r>
          </a:p>
          <a:p>
            <a:pPr>
              <a:buNone/>
            </a:pPr>
            <a:endParaRPr lang="en-US" sz="1400" dirty="0" smtClean="0"/>
          </a:p>
          <a:p>
            <a:r>
              <a:rPr lang="en-US" dirty="0" smtClean="0"/>
              <a:t>Better understand the use and effectiveness of current programs designed to prepare people with disabilities for employment. </a:t>
            </a:r>
            <a:r>
              <a:rPr lang="en-US" sz="2000" dirty="0" smtClean="0"/>
              <a:t>(Questions 6, 7)</a:t>
            </a:r>
          </a:p>
        </p:txBody>
      </p:sp>
      <p:sp>
        <p:nvSpPr>
          <p:cNvPr id="1126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261015-8318-4031-8DCA-74B97E08F2FC}" type="slidenum">
              <a:rPr lang="en-US" smtClean="0"/>
              <a:pPr fontAlgn="base">
                <a:spcBef>
                  <a:spcPct val="0"/>
                </a:spcBef>
                <a:spcAft>
                  <a:spcPct val="0"/>
                </a:spcAft>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latin typeface="Georgia" pitchFamily="18" charset="0"/>
              </a:rPr>
              <a:t>Supplement Goals </a:t>
            </a:r>
            <a:r>
              <a:rPr lang="en-US" sz="2400" dirty="0" smtClean="0">
                <a:latin typeface="Georgia" pitchFamily="18" charset="0"/>
              </a:rPr>
              <a:t>(continued)</a:t>
            </a:r>
          </a:p>
        </p:txBody>
      </p:sp>
      <p:sp>
        <p:nvSpPr>
          <p:cNvPr id="12291" name="Content Placeholder 2"/>
          <p:cNvSpPr>
            <a:spLocks noGrp="1"/>
          </p:cNvSpPr>
          <p:nvPr>
            <p:ph idx="1"/>
          </p:nvPr>
        </p:nvSpPr>
        <p:spPr>
          <a:xfrm>
            <a:off x="914400" y="1722438"/>
            <a:ext cx="7772400" cy="4525962"/>
          </a:xfrm>
        </p:spPr>
        <p:txBody>
          <a:bodyPr/>
          <a:lstStyle/>
          <a:p>
            <a:pPr>
              <a:buNone/>
            </a:pPr>
            <a:endParaRPr lang="en-US" sz="1400" dirty="0" smtClean="0"/>
          </a:p>
          <a:p>
            <a:r>
              <a:rPr lang="en-US" dirty="0" smtClean="0"/>
              <a:t>Learn more about the work history of people with disabilities</a:t>
            </a:r>
            <a:r>
              <a:rPr lang="en-US" sz="2000" dirty="0" smtClean="0"/>
              <a:t>. (Questions 2, 3)</a:t>
            </a:r>
          </a:p>
          <a:p>
            <a:pPr>
              <a:buNone/>
            </a:pPr>
            <a:endParaRPr lang="en-US" sz="1400" dirty="0" smtClean="0"/>
          </a:p>
          <a:p>
            <a:r>
              <a:rPr lang="en-US" dirty="0" smtClean="0"/>
              <a:t>Identify the different types of barriers to employment people with disabilities experience. </a:t>
            </a:r>
            <a:r>
              <a:rPr lang="en-US" sz="2000" dirty="0" smtClean="0"/>
              <a:t>(Questions 4, 5)</a:t>
            </a:r>
            <a:endParaRPr lang="en-US" dirty="0" smtClean="0"/>
          </a:p>
          <a:p>
            <a:pPr>
              <a:buFont typeface="Wingdings" pitchFamily="2" charset="2"/>
              <a:buNone/>
            </a:pPr>
            <a:endParaRPr lang="en-US" dirty="0" smtClean="0"/>
          </a:p>
        </p:txBody>
      </p:sp>
      <p:sp>
        <p:nvSpPr>
          <p:cNvPr id="1229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1D9BE70-7388-41F0-9793-E8F733C59DB7}" type="slidenum">
              <a:rPr lang="en-US" smtClean="0"/>
              <a:pPr fontAlgn="base">
                <a:spcBef>
                  <a:spcPct val="0"/>
                </a:spcBef>
                <a:spcAft>
                  <a:spcPct val="0"/>
                </a:spcAft>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latin typeface="Georgia" pitchFamily="18" charset="0"/>
              </a:rPr>
              <a:t>Supplement Goals </a:t>
            </a:r>
            <a:r>
              <a:rPr lang="en-US" sz="2400" dirty="0" smtClean="0">
                <a:latin typeface="Georgia" pitchFamily="18" charset="0"/>
              </a:rPr>
              <a:t>(continued)</a:t>
            </a:r>
          </a:p>
        </p:txBody>
      </p:sp>
      <p:sp>
        <p:nvSpPr>
          <p:cNvPr id="13315" name="Content Placeholder 2"/>
          <p:cNvSpPr>
            <a:spLocks noGrp="1"/>
          </p:cNvSpPr>
          <p:nvPr>
            <p:ph idx="1"/>
          </p:nvPr>
        </p:nvSpPr>
        <p:spPr>
          <a:xfrm>
            <a:off x="914400" y="1722438"/>
            <a:ext cx="7772400" cy="4525962"/>
          </a:xfrm>
        </p:spPr>
        <p:txBody>
          <a:bodyPr/>
          <a:lstStyle/>
          <a:p>
            <a:r>
              <a:rPr lang="en-US" dirty="0" smtClean="0"/>
              <a:t>Determine the types of workplace accommodations that assist people with disabilities. </a:t>
            </a:r>
            <a:r>
              <a:rPr lang="en-US" sz="2000" dirty="0" smtClean="0"/>
              <a:t>(Questions 1, 8-18)</a:t>
            </a:r>
          </a:p>
          <a:p>
            <a:endParaRPr lang="en-US" sz="1400" dirty="0" smtClean="0"/>
          </a:p>
          <a:p>
            <a:r>
              <a:rPr lang="en-US" dirty="0" smtClean="0"/>
              <a:t>Measure the use of financial assistance programs among those with disabilities and whether these programs affect the likelihood of working. </a:t>
            </a:r>
            <a:r>
              <a:rPr lang="en-US" sz="2000" dirty="0" smtClean="0"/>
              <a:t>(Questions 19, 20)</a:t>
            </a:r>
          </a:p>
        </p:txBody>
      </p:sp>
      <p:sp>
        <p:nvSpPr>
          <p:cNvPr id="1331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CE3B73-A436-46AE-B179-F56EC3FAC926}" type="slidenum">
              <a:rPr lang="en-US" smtClean="0"/>
              <a:pPr fontAlgn="base">
                <a:spcBef>
                  <a:spcPct val="0"/>
                </a:spcBef>
                <a:spcAft>
                  <a:spcPct val="0"/>
                </a:spcAft>
              </a:pPr>
              <a:t>8</a:t>
            </a:fld>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Supplement Questions</a:t>
            </a:r>
            <a:endParaRPr lang="en-US" dirty="0">
              <a:latin typeface="Georgia"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t>Previously, you mentioned that you had difficulty  --</a:t>
            </a:r>
            <a:r>
              <a:rPr lang="en-US" sz="2800" i="1" dirty="0" smtClean="0"/>
              <a:t>fill with difficulty-</a:t>
            </a:r>
            <a:r>
              <a:rPr lang="en-US" sz="2800" dirty="0" smtClean="0"/>
              <a:t>-.  How has this affected  your ability to complete current work duties? Would you say this has caused no difficulty, a little difficulty, moderate difficulty, or severe difficulty? </a:t>
            </a:r>
          </a:p>
          <a:p>
            <a:pPr marL="514350" indent="-514350">
              <a:buFont typeface="+mj-lt"/>
              <a:buAutoNum type="arabicPeriod"/>
            </a:pPr>
            <a:endParaRPr lang="en-US" sz="1400" dirty="0" smtClean="0"/>
          </a:p>
          <a:p>
            <a:pPr marL="514350" indent="-514350">
              <a:buFont typeface="+mj-lt"/>
              <a:buAutoNum type="arabicPeriod"/>
            </a:pPr>
            <a:r>
              <a:rPr lang="en-US" sz="2800" dirty="0" smtClean="0"/>
              <a:t>Have you ever worked for pay at a job or business?</a:t>
            </a:r>
            <a:endParaRPr lang="en-US" sz="2800" dirty="0"/>
          </a:p>
        </p:txBody>
      </p:sp>
      <p:sp>
        <p:nvSpPr>
          <p:cNvPr id="4" name="Slide Number Placeholder 3"/>
          <p:cNvSpPr>
            <a:spLocks noGrp="1"/>
          </p:cNvSpPr>
          <p:nvPr>
            <p:ph type="sldNum" sz="quarter" idx="12"/>
          </p:nvPr>
        </p:nvSpPr>
        <p:spPr/>
        <p:txBody>
          <a:bodyPr/>
          <a:lstStyle/>
          <a:p>
            <a:pPr>
              <a:defRPr/>
            </a:pPr>
            <a:fld id="{F1FD29F7-3CF4-43C1-BDDD-BA67763023A9}"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Title &amp; Content">
  <a:themeElements>
    <a:clrScheme name="BLS White CONTENT Slides 1">
      <a:dk1>
        <a:srgbClr val="002060"/>
      </a:dk1>
      <a:lt1>
        <a:srgbClr val="FFFFFF"/>
      </a:lt1>
      <a:dk2>
        <a:srgbClr val="002060"/>
      </a:dk2>
      <a:lt2>
        <a:srgbClr val="FFFFFF"/>
      </a:lt2>
      <a:accent1>
        <a:srgbClr val="192168"/>
      </a:accent1>
      <a:accent2>
        <a:srgbClr val="CE1124"/>
      </a:accent2>
      <a:accent3>
        <a:srgbClr val="FFFFFF"/>
      </a:accent3>
      <a:accent4>
        <a:srgbClr val="001A51"/>
      </a:accent4>
      <a:accent5>
        <a:srgbClr val="ABABB9"/>
      </a:accent5>
      <a:accent6>
        <a:srgbClr val="BA0E20"/>
      </a:accent6>
      <a:hlink>
        <a:srgbClr val="FFC000"/>
      </a:hlink>
      <a:folHlink>
        <a:srgbClr val="00CC00"/>
      </a:folHlink>
    </a:clrScheme>
    <a:fontScheme name="BLS Fon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extraClrScheme>
      <a:clrScheme name="BLS White CONTENT Slides 1">
        <a:dk1>
          <a:srgbClr val="002060"/>
        </a:dk1>
        <a:lt1>
          <a:srgbClr val="FFFFFF"/>
        </a:lt1>
        <a:dk2>
          <a:srgbClr val="002060"/>
        </a:dk2>
        <a:lt2>
          <a:srgbClr val="FFFFFF"/>
        </a:lt2>
        <a:accent1>
          <a:srgbClr val="192168"/>
        </a:accent1>
        <a:accent2>
          <a:srgbClr val="CE1124"/>
        </a:accent2>
        <a:accent3>
          <a:srgbClr val="FFFFFF"/>
        </a:accent3>
        <a:accent4>
          <a:srgbClr val="001A51"/>
        </a:accent4>
        <a:accent5>
          <a:srgbClr val="ABABB9"/>
        </a:accent5>
        <a:accent6>
          <a:srgbClr val="BA0E20"/>
        </a:accent6>
        <a:hlink>
          <a:srgbClr val="FFC000"/>
        </a:hlink>
        <a:folHlink>
          <a:srgbClr val="00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with banner)">
  <a:themeElements>
    <a:clrScheme name="Blank (with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with banner)">
      <a:majorFont>
        <a:latin typeface="Arial"/>
        <a:ea typeface=""/>
        <a:cs typeface=""/>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with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with bann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with bann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with bann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with bann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with bann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with bann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with bann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with bann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with bann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with bann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with bann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tact Info">
  <a:themeElements>
    <a:clrScheme name="Contact Info Slide 1">
      <a:dk1>
        <a:srgbClr val="002060"/>
      </a:dk1>
      <a:lt1>
        <a:srgbClr val="FFFFFF"/>
      </a:lt1>
      <a:dk2>
        <a:srgbClr val="002060"/>
      </a:dk2>
      <a:lt2>
        <a:srgbClr val="FFFFFF"/>
      </a:lt2>
      <a:accent1>
        <a:srgbClr val="3E3F67"/>
      </a:accent1>
      <a:accent2>
        <a:srgbClr val="E9D2EA"/>
      </a:accent2>
      <a:accent3>
        <a:srgbClr val="FFFFFF"/>
      </a:accent3>
      <a:accent4>
        <a:srgbClr val="001A51"/>
      </a:accent4>
      <a:accent5>
        <a:srgbClr val="AFAFB8"/>
      </a:accent5>
      <a:accent6>
        <a:srgbClr val="D3BED4"/>
      </a:accent6>
      <a:hlink>
        <a:srgbClr val="FFC000"/>
      </a:hlink>
      <a:folHlink>
        <a:srgbClr val="FFC000"/>
      </a:folHlink>
    </a:clrScheme>
    <a:fontScheme name="Contact Info Slide">
      <a:majorFont>
        <a:latin typeface="Verdana"/>
        <a:ea typeface=""/>
        <a:cs typeface="Tahoma"/>
      </a:majorFont>
      <a:minorFont>
        <a:latin typeface="Verdan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tact Info Slide 1">
        <a:dk1>
          <a:srgbClr val="002060"/>
        </a:dk1>
        <a:lt1>
          <a:srgbClr val="FFFFFF"/>
        </a:lt1>
        <a:dk2>
          <a:srgbClr val="002060"/>
        </a:dk2>
        <a:lt2>
          <a:srgbClr val="FFFFFF"/>
        </a:lt2>
        <a:accent1>
          <a:srgbClr val="3E3F67"/>
        </a:accent1>
        <a:accent2>
          <a:srgbClr val="E9D2EA"/>
        </a:accent2>
        <a:accent3>
          <a:srgbClr val="FFFFFF"/>
        </a:accent3>
        <a:accent4>
          <a:srgbClr val="001A51"/>
        </a:accent4>
        <a:accent5>
          <a:srgbClr val="AFAFB8"/>
        </a:accent5>
        <a:accent6>
          <a:srgbClr val="D3BED4"/>
        </a:accent6>
        <a:hlink>
          <a:srgbClr val="FFC000"/>
        </a:hlink>
        <a:folHlink>
          <a:srgbClr val="FFC000"/>
        </a:folHlink>
      </a:clrScheme>
      <a:clrMap bg1="lt1" tx1="dk1" bg2="lt2" tx2="dk2" accent1="accent1" accent2="accent2" accent3="accent3" accent4="accent4" accent5="accent5" accent6="accent6" hlink="hlink" folHlink="folHlink"/>
    </a:extraClrScheme>
    <a:extraClrScheme>
      <a:clrScheme name="Contact Info Slide 2">
        <a:dk1>
          <a:srgbClr val="002060"/>
        </a:dk1>
        <a:lt1>
          <a:srgbClr val="FFFFFF"/>
        </a:lt1>
        <a:dk2>
          <a:srgbClr val="002060"/>
        </a:dk2>
        <a:lt2>
          <a:srgbClr val="FFFFFF"/>
        </a:lt2>
        <a:accent1>
          <a:srgbClr val="192168"/>
        </a:accent1>
        <a:accent2>
          <a:srgbClr val="CE1124"/>
        </a:accent2>
        <a:accent3>
          <a:srgbClr val="FFFFFF"/>
        </a:accent3>
        <a:accent4>
          <a:srgbClr val="001A51"/>
        </a:accent4>
        <a:accent5>
          <a:srgbClr val="ABABB9"/>
        </a:accent5>
        <a:accent6>
          <a:srgbClr val="BA0E20"/>
        </a:accent6>
        <a:hlink>
          <a:srgbClr val="FFC000"/>
        </a:hlink>
        <a:folHlink>
          <a:srgbClr val="00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cf76f155ced4ddcb4097134ff3c332f xmlns="6c2254f5-de69-40f5-a0e2-2f56cfee0758">
      <Terms xmlns="http://schemas.microsoft.com/office/infopath/2007/PartnerControls"/>
    </lcf76f155ced4ddcb4097134ff3c332f>
    <TaxCatchAll xmlns="44c59a53-fe6e-4c04-8d64-94c15d2c850d" xsi:nil="true"/>
  </documentManagement>
</p:properties>
</file>

<file path=customXml/itemProps1.xml><?xml version="1.0" encoding="utf-8"?>
<ds:datastoreItem xmlns:ds="http://schemas.openxmlformats.org/officeDocument/2006/customXml" ds:itemID="{5A7D7607-4F14-49FE-A642-6F2CA87EC281}"/>
</file>

<file path=customXml/itemProps2.xml><?xml version="1.0" encoding="utf-8"?>
<ds:datastoreItem xmlns:ds="http://schemas.openxmlformats.org/officeDocument/2006/customXml" ds:itemID="{88425CDC-CC2E-473E-984C-9FDE9DEA3BFC}">
  <ds:schemaRefs>
    <ds:schemaRef ds:uri="http://schemas.microsoft.com/sharepoint/v3/contenttype/forms"/>
  </ds:schemaRefs>
</ds:datastoreItem>
</file>

<file path=customXml/itemProps3.xml><?xml version="1.0" encoding="utf-8"?>
<ds:datastoreItem xmlns:ds="http://schemas.openxmlformats.org/officeDocument/2006/customXml" ds:itemID="{4F4A09C4-5834-4710-9A41-8B966198AED0}">
  <ds:schemaRefs>
    <ds:schemaRef ds:uri="http://schemas.microsoft.com/office/2006/metadata/properties"/>
    <ds:schemaRef ds:uri="http://purl.org/dc/dcmitype/"/>
    <ds:schemaRef ds:uri="http://purl.org/dc/elements/1.1/"/>
    <ds:schemaRef ds:uri="http://schemas.openxmlformats.org/package/2006/metadata/core-properties"/>
    <ds:schemaRef ds:uri="http://schemas.microsoft.com/sharepoint/v3"/>
    <ds:schemaRef ds:uri="http://www.w3.org/XML/1998/namespace"/>
    <ds:schemaRef ds:uri="http://schemas.microsoft.com/office/2006/documentManagement/typ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5082</TotalTime>
  <Words>1036</Words>
  <Application>Microsoft Office PowerPoint</Application>
  <PresentationFormat>On-screen Show (4:3)</PresentationFormat>
  <Paragraphs>139</Paragraphs>
  <Slides>20</Slides>
  <Notes>6</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Title &amp; Content</vt:lpstr>
      <vt:lpstr>Blank (with banner)</vt:lpstr>
      <vt:lpstr>Contact Info</vt:lpstr>
      <vt:lpstr>CPS Disability Supplement--May 2012</vt:lpstr>
      <vt:lpstr>CPS Disability Data</vt:lpstr>
      <vt:lpstr>Employment Data by Disability Status</vt:lpstr>
      <vt:lpstr>CPS Supplements</vt:lpstr>
      <vt:lpstr>About the Questions</vt:lpstr>
      <vt:lpstr>Goals of the Supplement</vt:lpstr>
      <vt:lpstr>Supplement Goals (continued)</vt:lpstr>
      <vt:lpstr>Supplement Goals (continued)</vt:lpstr>
      <vt:lpstr>Supplement Questions</vt:lpstr>
      <vt:lpstr>Supplement Questions</vt:lpstr>
      <vt:lpstr>Supplement Questions</vt:lpstr>
      <vt:lpstr>Supplement Questions</vt:lpstr>
      <vt:lpstr>Supplement Questions</vt:lpstr>
      <vt:lpstr>Supplement Questions</vt:lpstr>
      <vt:lpstr>Supplement Questions</vt:lpstr>
      <vt:lpstr>Supplement Questions</vt:lpstr>
      <vt:lpstr>Supplement Questions</vt:lpstr>
      <vt:lpstr>Supplement Questions</vt:lpstr>
      <vt:lpstr>Supplement Questions</vt:lpstr>
      <vt:lpstr>Terence M. McMenamin Economist Division of labor force Statistics www.bls.gov/cps/ 202-691-5436 mcmenamin.terence@bls.gov</vt:lpstr>
    </vt:vector>
  </TitlesOfParts>
  <Company>Bureau of Labor Statistics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Sodergren_M</dc:creator>
  <cp:lastModifiedBy>Andrew Houtenville</cp:lastModifiedBy>
  <cp:revision>487</cp:revision>
  <dcterms:created xsi:type="dcterms:W3CDTF">2008-10-16T16:43:40Z</dcterms:created>
  <dcterms:modified xsi:type="dcterms:W3CDTF">2011-11-02T10:57:23Z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0x010100DA6035985C436640B305F1B268648FB9</vt:lpwstr>
  </property>
</Properties>
</file>