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drawings/drawing1.xml" ContentType="application/vnd.openxmlformats-officedocument.drawingml.chartshapes+xml"/>
  <Override PartName="/ppt/presentation.xml" ContentType="application/vnd.openxmlformats-officedocument.presentationml.presentation.main+xml"/>
  <Override PartName="/ppt/slides/slide20.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9.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15.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21.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11.xml" ContentType="application/vnd.openxmlformats-officedocument.presentationml.notesSlide+xml"/>
  <Override PartName="/ppt/notesSlides/notesSlide8.xml" ContentType="application/vnd.openxmlformats-officedocument.presentationml.notesSlide+xml"/>
  <Override PartName="/ppt/notesSlides/notesSlide17.xml" ContentType="application/vnd.openxmlformats-officedocument.presentationml.notesSlide+xml"/>
  <Override PartName="/ppt/notesSlides/notesSlide19.xml" ContentType="application/vnd.openxmlformats-officedocument.presentationml.notesSlide+xml"/>
  <Override PartName="/ppt/notesSlides/notesSlide16.xml" ContentType="application/vnd.openxmlformats-officedocument.presentationml.notesSlide+xml"/>
  <Override PartName="/ppt/notesSlides/notesSlide18.xml" ContentType="application/vnd.openxmlformats-officedocument.presentationml.notesSlide+xml"/>
  <Override PartName="/ppt/notesSlides/notesSlide15.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charts/chart2.xml" ContentType="application/vnd.openxmlformats-officedocument.drawingml.chart+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24"/>
  </p:notesMasterIdLst>
  <p:handoutMasterIdLst>
    <p:handoutMasterId r:id="rId25"/>
  </p:handoutMasterIdLst>
  <p:sldIdLst>
    <p:sldId id="256" r:id="rId2"/>
    <p:sldId id="322" r:id="rId3"/>
    <p:sldId id="323" r:id="rId4"/>
    <p:sldId id="324" r:id="rId5"/>
    <p:sldId id="325" r:id="rId6"/>
    <p:sldId id="326" r:id="rId7"/>
    <p:sldId id="327" r:id="rId8"/>
    <p:sldId id="338" r:id="rId9"/>
    <p:sldId id="344" r:id="rId10"/>
    <p:sldId id="309" r:id="rId11"/>
    <p:sldId id="310" r:id="rId12"/>
    <p:sldId id="342" r:id="rId13"/>
    <p:sldId id="343" r:id="rId14"/>
    <p:sldId id="339" r:id="rId15"/>
    <p:sldId id="340" r:id="rId16"/>
    <p:sldId id="341" r:id="rId17"/>
    <p:sldId id="336" r:id="rId18"/>
    <p:sldId id="311" r:id="rId19"/>
    <p:sldId id="321" r:id="rId20"/>
    <p:sldId id="312" r:id="rId21"/>
    <p:sldId id="328" r:id="rId22"/>
    <p:sldId id="329"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5D01"/>
    <a:srgbClr val="DBCF85"/>
    <a:srgbClr val="FFC000"/>
    <a:srgbClr val="375F92"/>
    <a:srgbClr val="558ED5"/>
    <a:srgbClr val="17375E"/>
    <a:srgbClr val="47A5F3"/>
    <a:srgbClr val="8CCDCF"/>
    <a:srgbClr val="A780DA"/>
    <a:srgbClr val="99D05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736" autoAdjust="0"/>
  </p:normalViewPr>
  <p:slideViewPr>
    <p:cSldViewPr>
      <p:cViewPr>
        <p:scale>
          <a:sx n="70" d="100"/>
          <a:sy n="70" d="100"/>
        </p:scale>
        <p:origin x="-75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s>
</file>

<file path=ppt/charts/_rels/chart1.xml.rels><?xml version="1.0" encoding="UTF-8" standalone="yes"?>
<Relationships xmlns="http://schemas.openxmlformats.org/package/2006/relationships"><Relationship Id="rId1" Type="http://schemas.openxmlformats.org/officeDocument/2006/relationships/oleObject" Target="file:///\\App-hyat-nhis3\Analysis\DHIS\FZD2\Disability%20Test\2008_09\FCSM%20Tables.xls"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10"/>
  <c:chart>
    <c:title>
      <c:tx>
        <c:rich>
          <a:bodyPr/>
          <a:lstStyle/>
          <a:p>
            <a:pPr>
              <a:defRPr/>
            </a:pPr>
            <a:r>
              <a:rPr lang="en-US" sz="2800" dirty="0">
                <a:latin typeface="Times New Roman" pitchFamily="18" charset="0"/>
                <a:cs typeface="Times New Roman" pitchFamily="18" charset="0"/>
              </a:rPr>
              <a:t>Prevalence of Any </a:t>
            </a:r>
            <a:r>
              <a:rPr lang="en-US" sz="2800" dirty="0" smtClean="0">
                <a:latin typeface="Times New Roman" pitchFamily="18" charset="0"/>
                <a:cs typeface="Times New Roman" pitchFamily="18" charset="0"/>
              </a:rPr>
              <a:t>Disability</a:t>
            </a:r>
          </a:p>
          <a:p>
            <a:pPr>
              <a:defRPr/>
            </a:pPr>
            <a:r>
              <a:rPr lang="en-US" sz="2800" dirty="0" smtClean="0">
                <a:latin typeface="Times New Roman" pitchFamily="18" charset="0"/>
                <a:cs typeface="Times New Roman" pitchFamily="18" charset="0"/>
              </a:rPr>
              <a:t>by </a:t>
            </a:r>
            <a:r>
              <a:rPr lang="en-US" sz="2800" dirty="0">
                <a:latin typeface="Times New Roman" pitchFamily="18" charset="0"/>
                <a:cs typeface="Times New Roman" pitchFamily="18" charset="0"/>
              </a:rPr>
              <a:t>Survey and Employment </a:t>
            </a:r>
            <a:r>
              <a:rPr lang="en-US" sz="2800" dirty="0" smtClean="0">
                <a:latin typeface="Times New Roman" pitchFamily="18" charset="0"/>
                <a:cs typeface="Times New Roman" pitchFamily="18" charset="0"/>
              </a:rPr>
              <a:t>Status*: </a:t>
            </a:r>
            <a:r>
              <a:rPr lang="en-US" sz="2800" dirty="0">
                <a:latin typeface="Times New Roman" pitchFamily="18" charset="0"/>
                <a:cs typeface="Times New Roman" pitchFamily="18" charset="0"/>
              </a:rPr>
              <a:t>2009</a:t>
            </a:r>
          </a:p>
        </c:rich>
      </c:tx>
      <c:layout/>
    </c:title>
    <c:plotArea>
      <c:layout/>
      <c:barChart>
        <c:barDir val="col"/>
        <c:grouping val="clustered"/>
        <c:ser>
          <c:idx val="0"/>
          <c:order val="0"/>
          <c:tx>
            <c:strRef>
              <c:f>Sheet1!$B$23</c:f>
              <c:strCache>
                <c:ptCount val="1"/>
                <c:pt idx="0">
                  <c:v>CPS ASEC</c:v>
                </c:pt>
              </c:strCache>
            </c:strRef>
          </c:tx>
          <c:spPr>
            <a:ln>
              <a:noFill/>
            </a:ln>
          </c:spPr>
          <c:dLbls>
            <c:dLbl>
              <c:idx val="0"/>
              <c:layout/>
              <c:tx>
                <c:rich>
                  <a:bodyPr/>
                  <a:lstStyle/>
                  <a:p>
                    <a:r>
                      <a:rPr lang="en-US" smtClean="0"/>
                      <a:t>3.4</a:t>
                    </a:r>
                    <a:endParaRPr lang="en-US"/>
                  </a:p>
                </c:rich>
              </c:tx>
              <c:showVal val="1"/>
            </c:dLbl>
            <c:dLbl>
              <c:idx val="1"/>
              <c:layout/>
              <c:tx>
                <c:rich>
                  <a:bodyPr/>
                  <a:lstStyle/>
                  <a:p>
                    <a:r>
                      <a:rPr lang="en-US" smtClean="0"/>
                      <a:t>16.5</a:t>
                    </a:r>
                    <a:endParaRPr lang="en-US"/>
                  </a:p>
                </c:rich>
              </c:tx>
              <c:showVal val="1"/>
            </c:dLbl>
            <c:numFmt formatCode="0.0%" sourceLinked="0"/>
            <c:showVal val="1"/>
          </c:dLbls>
          <c:cat>
            <c:strRef>
              <c:f>Sheet1!$A$24:$A$25</c:f>
              <c:strCache>
                <c:ptCount val="2"/>
                <c:pt idx="0">
                  <c:v>Employed</c:v>
                </c:pt>
                <c:pt idx="1">
                  <c:v>Not employed</c:v>
                </c:pt>
              </c:strCache>
            </c:strRef>
          </c:cat>
          <c:val>
            <c:numRef>
              <c:f>Sheet1!$B$24:$B$25</c:f>
              <c:numCache>
                <c:formatCode>General</c:formatCode>
                <c:ptCount val="2"/>
                <c:pt idx="0">
                  <c:v>3.4000000000000002E-2</c:v>
                </c:pt>
                <c:pt idx="1">
                  <c:v>0.16500000000000004</c:v>
                </c:pt>
              </c:numCache>
            </c:numRef>
          </c:val>
        </c:ser>
        <c:ser>
          <c:idx val="1"/>
          <c:order val="1"/>
          <c:tx>
            <c:strRef>
              <c:f>Sheet1!$C$23</c:f>
              <c:strCache>
                <c:ptCount val="1"/>
                <c:pt idx="0">
                  <c:v>NHIS, FS</c:v>
                </c:pt>
              </c:strCache>
            </c:strRef>
          </c:tx>
          <c:spPr>
            <a:ln>
              <a:noFill/>
            </a:ln>
          </c:spPr>
          <c:dLbls>
            <c:dLbl>
              <c:idx val="0"/>
              <c:layout/>
              <c:tx>
                <c:rich>
                  <a:bodyPr/>
                  <a:lstStyle/>
                  <a:p>
                    <a:r>
                      <a:rPr lang="en-US" smtClean="0"/>
                      <a:t>4.7</a:t>
                    </a:r>
                    <a:endParaRPr lang="en-US"/>
                  </a:p>
                </c:rich>
              </c:tx>
              <c:showVal val="1"/>
            </c:dLbl>
            <c:dLbl>
              <c:idx val="1"/>
              <c:layout/>
              <c:tx>
                <c:rich>
                  <a:bodyPr/>
                  <a:lstStyle/>
                  <a:p>
                    <a:r>
                      <a:rPr lang="en-US" smtClean="0"/>
                      <a:t>22.1</a:t>
                    </a:r>
                    <a:endParaRPr lang="en-US"/>
                  </a:p>
                </c:rich>
              </c:tx>
              <c:showVal val="1"/>
            </c:dLbl>
            <c:numFmt formatCode="0.0%" sourceLinked="0"/>
            <c:showVal val="1"/>
          </c:dLbls>
          <c:cat>
            <c:strRef>
              <c:f>Sheet1!$A$24:$A$25</c:f>
              <c:strCache>
                <c:ptCount val="2"/>
                <c:pt idx="0">
                  <c:v>Employed</c:v>
                </c:pt>
                <c:pt idx="1">
                  <c:v>Not employed</c:v>
                </c:pt>
              </c:strCache>
            </c:strRef>
          </c:cat>
          <c:val>
            <c:numRef>
              <c:f>Sheet1!$C$24:$C$25</c:f>
              <c:numCache>
                <c:formatCode>General</c:formatCode>
                <c:ptCount val="2"/>
                <c:pt idx="0">
                  <c:v>4.7000000000000035E-2</c:v>
                </c:pt>
                <c:pt idx="1">
                  <c:v>0.22100000000000003</c:v>
                </c:pt>
              </c:numCache>
            </c:numRef>
          </c:val>
        </c:ser>
        <c:ser>
          <c:idx val="2"/>
          <c:order val="2"/>
          <c:tx>
            <c:strRef>
              <c:f>Sheet1!$D$23</c:f>
              <c:strCache>
                <c:ptCount val="1"/>
                <c:pt idx="0">
                  <c:v>NHIS, PS</c:v>
                </c:pt>
              </c:strCache>
            </c:strRef>
          </c:tx>
          <c:spPr>
            <a:ln>
              <a:noFill/>
            </a:ln>
          </c:spPr>
          <c:dLbls>
            <c:dLbl>
              <c:idx val="0"/>
              <c:layout/>
              <c:tx>
                <c:rich>
                  <a:bodyPr/>
                  <a:lstStyle/>
                  <a:p>
                    <a:r>
                      <a:rPr lang="en-US" smtClean="0"/>
                      <a:t>5.7</a:t>
                    </a:r>
                    <a:endParaRPr lang="en-US"/>
                  </a:p>
                </c:rich>
              </c:tx>
              <c:showVal val="1"/>
            </c:dLbl>
            <c:dLbl>
              <c:idx val="1"/>
              <c:layout/>
              <c:tx>
                <c:rich>
                  <a:bodyPr/>
                  <a:lstStyle/>
                  <a:p>
                    <a:r>
                      <a:rPr lang="en-US" smtClean="0"/>
                      <a:t>24.5</a:t>
                    </a:r>
                    <a:endParaRPr lang="en-US"/>
                  </a:p>
                </c:rich>
              </c:tx>
              <c:showVal val="1"/>
            </c:dLbl>
            <c:numFmt formatCode="0.0%" sourceLinked="0"/>
            <c:showVal val="1"/>
          </c:dLbls>
          <c:cat>
            <c:strRef>
              <c:f>Sheet1!$A$24:$A$25</c:f>
              <c:strCache>
                <c:ptCount val="2"/>
                <c:pt idx="0">
                  <c:v>Employed</c:v>
                </c:pt>
                <c:pt idx="1">
                  <c:v>Not employed</c:v>
                </c:pt>
              </c:strCache>
            </c:strRef>
          </c:cat>
          <c:val>
            <c:numRef>
              <c:f>Sheet1!$D$24:$D$25</c:f>
              <c:numCache>
                <c:formatCode>General</c:formatCode>
                <c:ptCount val="2"/>
                <c:pt idx="0">
                  <c:v>5.7000000000000044E-2</c:v>
                </c:pt>
                <c:pt idx="1">
                  <c:v>0.24500000000000041</c:v>
                </c:pt>
              </c:numCache>
            </c:numRef>
          </c:val>
        </c:ser>
        <c:ser>
          <c:idx val="3"/>
          <c:order val="3"/>
          <c:tx>
            <c:strRef>
              <c:f>Sheet1!$E$23</c:f>
              <c:strCache>
                <c:ptCount val="1"/>
                <c:pt idx="0">
                  <c:v>ACS</c:v>
                </c:pt>
              </c:strCache>
            </c:strRef>
          </c:tx>
          <c:spPr>
            <a:ln>
              <a:noFill/>
            </a:ln>
          </c:spPr>
          <c:dLbls>
            <c:dLbl>
              <c:idx val="0"/>
              <c:layout/>
              <c:tx>
                <c:rich>
                  <a:bodyPr/>
                  <a:lstStyle/>
                  <a:p>
                    <a:r>
                      <a:rPr lang="en-US" smtClean="0"/>
                      <a:t>5.0</a:t>
                    </a:r>
                    <a:endParaRPr lang="en-US"/>
                  </a:p>
                </c:rich>
              </c:tx>
              <c:showVal val="1"/>
            </c:dLbl>
            <c:dLbl>
              <c:idx val="1"/>
              <c:layout/>
              <c:tx>
                <c:rich>
                  <a:bodyPr/>
                  <a:lstStyle/>
                  <a:p>
                    <a:r>
                      <a:rPr lang="en-US" smtClean="0"/>
                      <a:t>20.3</a:t>
                    </a:r>
                    <a:endParaRPr lang="en-US"/>
                  </a:p>
                </c:rich>
              </c:tx>
              <c:showVal val="1"/>
            </c:dLbl>
            <c:numFmt formatCode="0.0%" sourceLinked="0"/>
            <c:showVal val="1"/>
          </c:dLbls>
          <c:cat>
            <c:strRef>
              <c:f>Sheet1!$A$24:$A$25</c:f>
              <c:strCache>
                <c:ptCount val="2"/>
                <c:pt idx="0">
                  <c:v>Employed</c:v>
                </c:pt>
                <c:pt idx="1">
                  <c:v>Not employed</c:v>
                </c:pt>
              </c:strCache>
            </c:strRef>
          </c:cat>
          <c:val>
            <c:numRef>
              <c:f>Sheet1!$E$24:$E$25</c:f>
              <c:numCache>
                <c:formatCode>General</c:formatCode>
                <c:ptCount val="2"/>
                <c:pt idx="0">
                  <c:v>5.0000000000000024E-2</c:v>
                </c:pt>
                <c:pt idx="1">
                  <c:v>0.20300000000000001</c:v>
                </c:pt>
              </c:numCache>
            </c:numRef>
          </c:val>
        </c:ser>
        <c:axId val="60252160"/>
        <c:axId val="60255232"/>
      </c:barChart>
      <c:catAx>
        <c:axId val="60252160"/>
        <c:scaling>
          <c:orientation val="minMax"/>
        </c:scaling>
        <c:axPos val="b"/>
        <c:majorTickMark val="none"/>
        <c:tickLblPos val="nextTo"/>
        <c:txPr>
          <a:bodyPr/>
          <a:lstStyle/>
          <a:p>
            <a:pPr>
              <a:defRPr sz="2400">
                <a:latin typeface="Times New Roman" pitchFamily="18" charset="0"/>
                <a:cs typeface="Times New Roman" pitchFamily="18" charset="0"/>
              </a:defRPr>
            </a:pPr>
            <a:endParaRPr lang="en-US"/>
          </a:p>
        </c:txPr>
        <c:crossAx val="60255232"/>
        <c:crosses val="autoZero"/>
        <c:auto val="1"/>
        <c:lblAlgn val="ctr"/>
        <c:lblOffset val="100"/>
      </c:catAx>
      <c:valAx>
        <c:axId val="60255232"/>
        <c:scaling>
          <c:orientation val="minMax"/>
        </c:scaling>
        <c:axPos val="l"/>
        <c:majorGridlines/>
        <c:numFmt formatCode="0%" sourceLinked="0"/>
        <c:majorTickMark val="none"/>
        <c:tickLblPos val="nextTo"/>
        <c:txPr>
          <a:bodyPr/>
          <a:lstStyle/>
          <a:p>
            <a:pPr>
              <a:defRPr>
                <a:latin typeface="Times New Roman" pitchFamily="18" charset="0"/>
                <a:cs typeface="Times New Roman" pitchFamily="18" charset="0"/>
              </a:defRPr>
            </a:pPr>
            <a:endParaRPr lang="en-US"/>
          </a:p>
        </c:txPr>
        <c:crossAx val="60252160"/>
        <c:crosses val="autoZero"/>
        <c:crossBetween val="between"/>
      </c:valAx>
    </c:plotArea>
    <c:legend>
      <c:legendPos val="r"/>
      <c:layout/>
      <c:txPr>
        <a:bodyPr/>
        <a:lstStyle/>
        <a:p>
          <a:pPr>
            <a:defRPr>
              <a:latin typeface="Times New Roman" pitchFamily="18" charset="0"/>
              <a:cs typeface="Times New Roman" pitchFamily="18" charset="0"/>
            </a:defRPr>
          </a:pPr>
          <a:endParaRPr lang="en-US"/>
        </a:p>
      </c:txPr>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AngAx val="1"/>
    </c:view3D>
    <c:plotArea>
      <c:layout/>
      <c:bar3DChart>
        <c:barDir val="col"/>
        <c:grouping val="clustered"/>
        <c:ser>
          <c:idx val="0"/>
          <c:order val="0"/>
          <c:tx>
            <c:strRef>
              <c:f>Sheet1!$B$1</c:f>
              <c:strCache>
                <c:ptCount val="1"/>
                <c:pt idx="0">
                  <c:v>Movement Difficulty</c:v>
                </c:pt>
              </c:strCache>
            </c:strRef>
          </c:tx>
          <c:cat>
            <c:strRef>
              <c:f>Sheet1!$A$2</c:f>
              <c:strCache>
                <c:ptCount val="1"/>
                <c:pt idx="0">
                  <c:v>ACS Questions</c:v>
                </c:pt>
              </c:strCache>
            </c:strRef>
          </c:cat>
          <c:val>
            <c:numRef>
              <c:f>Sheet1!$B$2</c:f>
              <c:numCache>
                <c:formatCode>General</c:formatCode>
                <c:ptCount val="1"/>
                <c:pt idx="0">
                  <c:v>54.7</c:v>
                </c:pt>
              </c:numCache>
            </c:numRef>
          </c:val>
        </c:ser>
        <c:ser>
          <c:idx val="1"/>
          <c:order val="1"/>
          <c:tx>
            <c:strRef>
              <c:f>Sheet1!$C$1</c:f>
              <c:strCache>
                <c:ptCount val="1"/>
                <c:pt idx="0">
                  <c:v>Seeing</c:v>
                </c:pt>
              </c:strCache>
            </c:strRef>
          </c:tx>
          <c:cat>
            <c:strRef>
              <c:f>Sheet1!$A$2</c:f>
              <c:strCache>
                <c:ptCount val="1"/>
                <c:pt idx="0">
                  <c:v>ACS Questions</c:v>
                </c:pt>
              </c:strCache>
            </c:strRef>
          </c:cat>
          <c:val>
            <c:numRef>
              <c:f>Sheet1!$C$2</c:f>
              <c:numCache>
                <c:formatCode>General</c:formatCode>
                <c:ptCount val="1"/>
                <c:pt idx="0">
                  <c:v>58.2</c:v>
                </c:pt>
              </c:numCache>
            </c:numRef>
          </c:val>
        </c:ser>
        <c:ser>
          <c:idx val="2"/>
          <c:order val="2"/>
          <c:tx>
            <c:strRef>
              <c:f>Sheet1!$D$1</c:f>
              <c:strCache>
                <c:ptCount val="1"/>
                <c:pt idx="0">
                  <c:v>Hearing</c:v>
                </c:pt>
              </c:strCache>
            </c:strRef>
          </c:tx>
          <c:cat>
            <c:strRef>
              <c:f>Sheet1!$A$2</c:f>
              <c:strCache>
                <c:ptCount val="1"/>
                <c:pt idx="0">
                  <c:v>ACS Questions</c:v>
                </c:pt>
              </c:strCache>
            </c:strRef>
          </c:cat>
          <c:val>
            <c:numRef>
              <c:f>Sheet1!$D$2</c:f>
              <c:numCache>
                <c:formatCode>General</c:formatCode>
                <c:ptCount val="1"/>
                <c:pt idx="0">
                  <c:v>75.099999999999994</c:v>
                </c:pt>
              </c:numCache>
            </c:numRef>
          </c:val>
        </c:ser>
        <c:ser>
          <c:idx val="3"/>
          <c:order val="3"/>
          <c:tx>
            <c:strRef>
              <c:f>Sheet1!$E$1</c:f>
              <c:strCache>
                <c:ptCount val="1"/>
                <c:pt idx="0">
                  <c:v>Emotional Difficulty</c:v>
                </c:pt>
              </c:strCache>
            </c:strRef>
          </c:tx>
          <c:cat>
            <c:strRef>
              <c:f>Sheet1!$A$2</c:f>
              <c:strCache>
                <c:ptCount val="1"/>
                <c:pt idx="0">
                  <c:v>ACS Questions</c:v>
                </c:pt>
              </c:strCache>
            </c:strRef>
          </c:cat>
          <c:val>
            <c:numRef>
              <c:f>Sheet1!$E$2</c:f>
              <c:numCache>
                <c:formatCode>General</c:formatCode>
                <c:ptCount val="1"/>
                <c:pt idx="0">
                  <c:v>60.8</c:v>
                </c:pt>
              </c:numCache>
            </c:numRef>
          </c:val>
        </c:ser>
        <c:ser>
          <c:idx val="4"/>
          <c:order val="4"/>
          <c:tx>
            <c:strRef>
              <c:f>Sheet1!$F$1</c:f>
              <c:strCache>
                <c:ptCount val="1"/>
                <c:pt idx="0">
                  <c:v>Cognitive Difficulty</c:v>
                </c:pt>
              </c:strCache>
            </c:strRef>
          </c:tx>
          <c:cat>
            <c:strRef>
              <c:f>Sheet1!$A$2</c:f>
              <c:strCache>
                <c:ptCount val="1"/>
                <c:pt idx="0">
                  <c:v>ACS Questions</c:v>
                </c:pt>
              </c:strCache>
            </c:strRef>
          </c:cat>
          <c:val>
            <c:numRef>
              <c:f>Sheet1!$F$2</c:f>
              <c:numCache>
                <c:formatCode>General</c:formatCode>
                <c:ptCount val="1"/>
                <c:pt idx="0">
                  <c:v>93.6</c:v>
                </c:pt>
              </c:numCache>
            </c:numRef>
          </c:val>
        </c:ser>
        <c:ser>
          <c:idx val="5"/>
          <c:order val="5"/>
          <c:tx>
            <c:strRef>
              <c:f>Sheet1!$G$1</c:f>
              <c:strCache>
                <c:ptCount val="1"/>
                <c:pt idx="0">
                  <c:v>Self Care</c:v>
                </c:pt>
              </c:strCache>
            </c:strRef>
          </c:tx>
          <c:cat>
            <c:strRef>
              <c:f>Sheet1!$A$2</c:f>
              <c:strCache>
                <c:ptCount val="1"/>
                <c:pt idx="0">
                  <c:v>ACS Questions</c:v>
                </c:pt>
              </c:strCache>
            </c:strRef>
          </c:cat>
          <c:val>
            <c:numRef>
              <c:f>Sheet1!$G$2</c:f>
              <c:numCache>
                <c:formatCode>General</c:formatCode>
                <c:ptCount val="1"/>
                <c:pt idx="0">
                  <c:v>94.4</c:v>
                </c:pt>
              </c:numCache>
            </c:numRef>
          </c:val>
        </c:ser>
        <c:ser>
          <c:idx val="6"/>
          <c:order val="6"/>
          <c:tx>
            <c:strRef>
              <c:f>Sheet1!$H$1</c:f>
              <c:strCache>
                <c:ptCount val="1"/>
                <c:pt idx="0">
                  <c:v>Social</c:v>
                </c:pt>
              </c:strCache>
            </c:strRef>
          </c:tx>
          <c:cat>
            <c:strRef>
              <c:f>Sheet1!$A$2</c:f>
              <c:strCache>
                <c:ptCount val="1"/>
                <c:pt idx="0">
                  <c:v>ACS Questions</c:v>
                </c:pt>
              </c:strCache>
            </c:strRef>
          </c:cat>
          <c:val>
            <c:numRef>
              <c:f>Sheet1!$H$2</c:f>
              <c:numCache>
                <c:formatCode>General</c:formatCode>
                <c:ptCount val="1"/>
                <c:pt idx="0">
                  <c:v>81.8</c:v>
                </c:pt>
              </c:numCache>
            </c:numRef>
          </c:val>
        </c:ser>
        <c:ser>
          <c:idx val="7"/>
          <c:order val="7"/>
          <c:tx>
            <c:strRef>
              <c:f>Sheet1!$I$1</c:f>
              <c:strCache>
                <c:ptCount val="1"/>
                <c:pt idx="0">
                  <c:v>Work</c:v>
                </c:pt>
              </c:strCache>
            </c:strRef>
          </c:tx>
          <c:cat>
            <c:strRef>
              <c:f>Sheet1!$A$2</c:f>
              <c:strCache>
                <c:ptCount val="1"/>
                <c:pt idx="0">
                  <c:v>ACS Questions</c:v>
                </c:pt>
              </c:strCache>
            </c:strRef>
          </c:cat>
          <c:val>
            <c:numRef>
              <c:f>Sheet1!$I$2</c:f>
              <c:numCache>
                <c:formatCode>General</c:formatCode>
                <c:ptCount val="1"/>
                <c:pt idx="0">
                  <c:v>76</c:v>
                </c:pt>
              </c:numCache>
            </c:numRef>
          </c:val>
        </c:ser>
        <c:shape val="box"/>
        <c:axId val="78960896"/>
        <c:axId val="79437824"/>
        <c:axId val="0"/>
      </c:bar3DChart>
      <c:catAx>
        <c:axId val="78960896"/>
        <c:scaling>
          <c:orientation val="minMax"/>
        </c:scaling>
        <c:axPos val="b"/>
        <c:majorTickMark val="none"/>
        <c:tickLblPos val="nextTo"/>
        <c:crossAx val="79437824"/>
        <c:crosses val="autoZero"/>
        <c:auto val="1"/>
        <c:lblAlgn val="ctr"/>
        <c:lblOffset val="100"/>
      </c:catAx>
      <c:valAx>
        <c:axId val="79437824"/>
        <c:scaling>
          <c:orientation val="minMax"/>
        </c:scaling>
        <c:axPos val="l"/>
        <c:majorGridlines/>
        <c:numFmt formatCode="General" sourceLinked="1"/>
        <c:majorTickMark val="none"/>
        <c:tickLblPos val="nextTo"/>
        <c:crossAx val="78960896"/>
        <c:crosses val="autoZero"/>
        <c:crossBetween val="between"/>
      </c:valAx>
    </c:plotArea>
    <c:legend>
      <c:legendPos val="r"/>
      <c:layout/>
    </c:legend>
    <c:plotVisOnly val="1"/>
  </c:chart>
  <c:txPr>
    <a:bodyPr/>
    <a:lstStyle/>
    <a:p>
      <a:pPr>
        <a:defRPr sz="1800">
          <a:latin typeface="Times New Roman" pitchFamily="18" charset="0"/>
          <a:cs typeface="Times New Roman" pitchFamily="18" charset="0"/>
        </a:defRPr>
      </a:pPr>
      <a:endParaRPr lang="en-US"/>
    </a:p>
  </c:txPr>
  <c:externalData r:id="rId1"/>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drawing1.xml><?xml version="1.0" encoding="utf-8"?>
<c:userShapes xmlns:c="http://schemas.openxmlformats.org/drawingml/2006/chart">
  <cdr:relSizeAnchor xmlns:cdr="http://schemas.openxmlformats.org/drawingml/2006/chartDrawing">
    <cdr:from>
      <cdr:x>0.13889</cdr:x>
      <cdr:y>0.58819</cdr:y>
    </cdr:from>
    <cdr:to>
      <cdr:x>0.22222</cdr:x>
      <cdr:y>0.72153</cdr:y>
    </cdr:to>
    <cdr:sp macro="" textlink="">
      <cdr:nvSpPr>
        <cdr:cNvPr id="3" name="TextBox 2"/>
        <cdr:cNvSpPr txBox="1"/>
      </cdr:nvSpPr>
      <cdr:spPr>
        <a:xfrm xmlns:a="http://schemas.openxmlformats.org/drawingml/2006/main">
          <a:off x="1143001" y="2689205"/>
          <a:ext cx="685782" cy="60963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4400" dirty="0" smtClean="0">
              <a:solidFill>
                <a:schemeClr val="tx1"/>
              </a:solidFill>
            </a:rPr>
            <a:t>*</a:t>
          </a:r>
          <a:endParaRPr lang="en-US" sz="4400" dirty="0">
            <a:solidFill>
              <a:schemeClr val="tx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72" cy="464184"/>
          </a:xfrm>
          <a:prstGeom prst="rect">
            <a:avLst/>
          </a:prstGeom>
        </p:spPr>
        <p:txBody>
          <a:bodyPr vert="horz" lIns="91650" tIns="45825" rIns="91650" bIns="45825" rtlCol="0"/>
          <a:lstStyle>
            <a:lvl1pPr algn="l">
              <a:defRPr sz="1200"/>
            </a:lvl1pPr>
          </a:lstStyle>
          <a:p>
            <a:endParaRPr lang="en-US"/>
          </a:p>
        </p:txBody>
      </p:sp>
      <p:sp>
        <p:nvSpPr>
          <p:cNvPr id="3" name="Date Placeholder 2"/>
          <p:cNvSpPr>
            <a:spLocks noGrp="1"/>
          </p:cNvSpPr>
          <p:nvPr>
            <p:ph type="dt" sz="quarter" idx="1"/>
          </p:nvPr>
        </p:nvSpPr>
        <p:spPr>
          <a:xfrm>
            <a:off x="3970436" y="0"/>
            <a:ext cx="3038372" cy="464184"/>
          </a:xfrm>
          <a:prstGeom prst="rect">
            <a:avLst/>
          </a:prstGeom>
        </p:spPr>
        <p:txBody>
          <a:bodyPr vert="horz" lIns="91650" tIns="45825" rIns="91650" bIns="45825" rtlCol="0"/>
          <a:lstStyle>
            <a:lvl1pPr algn="r">
              <a:defRPr sz="1200"/>
            </a:lvl1pPr>
          </a:lstStyle>
          <a:p>
            <a:fld id="{A7FC0EC9-FA54-47AA-A2FA-796171CD9033}" type="datetimeFigureOut">
              <a:rPr lang="en-US" smtClean="0"/>
              <a:pPr/>
              <a:t>11/1/2011</a:t>
            </a:fld>
            <a:endParaRPr lang="en-US"/>
          </a:p>
        </p:txBody>
      </p:sp>
      <p:sp>
        <p:nvSpPr>
          <p:cNvPr id="4" name="Footer Placeholder 3"/>
          <p:cNvSpPr>
            <a:spLocks noGrp="1"/>
          </p:cNvSpPr>
          <p:nvPr>
            <p:ph type="ftr" sz="quarter" idx="2"/>
          </p:nvPr>
        </p:nvSpPr>
        <p:spPr>
          <a:xfrm>
            <a:off x="0" y="8830627"/>
            <a:ext cx="3038372" cy="464184"/>
          </a:xfrm>
          <a:prstGeom prst="rect">
            <a:avLst/>
          </a:prstGeom>
        </p:spPr>
        <p:txBody>
          <a:bodyPr vert="horz" lIns="91650" tIns="45825" rIns="91650" bIns="45825" rtlCol="0" anchor="b"/>
          <a:lstStyle>
            <a:lvl1pPr algn="l">
              <a:defRPr sz="1200"/>
            </a:lvl1pPr>
          </a:lstStyle>
          <a:p>
            <a:endParaRPr lang="en-US"/>
          </a:p>
        </p:txBody>
      </p:sp>
      <p:sp>
        <p:nvSpPr>
          <p:cNvPr id="5" name="Slide Number Placeholder 4"/>
          <p:cNvSpPr>
            <a:spLocks noGrp="1"/>
          </p:cNvSpPr>
          <p:nvPr>
            <p:ph type="sldNum" sz="quarter" idx="3"/>
          </p:nvPr>
        </p:nvSpPr>
        <p:spPr>
          <a:xfrm>
            <a:off x="3970436" y="8830627"/>
            <a:ext cx="3038372" cy="464184"/>
          </a:xfrm>
          <a:prstGeom prst="rect">
            <a:avLst/>
          </a:prstGeom>
        </p:spPr>
        <p:txBody>
          <a:bodyPr vert="horz" lIns="91650" tIns="45825" rIns="91650" bIns="45825" rtlCol="0" anchor="b"/>
          <a:lstStyle>
            <a:lvl1pPr algn="r">
              <a:defRPr sz="1200"/>
            </a:lvl1pPr>
          </a:lstStyle>
          <a:p>
            <a:fld id="{1FE27202-C40C-4F8B-95D8-934583C0422A}"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72" cy="464184"/>
          </a:xfrm>
          <a:prstGeom prst="rect">
            <a:avLst/>
          </a:prstGeom>
        </p:spPr>
        <p:txBody>
          <a:bodyPr vert="horz" lIns="91650" tIns="45825" rIns="91650" bIns="45825" rtlCol="0"/>
          <a:lstStyle>
            <a:lvl1pPr algn="l">
              <a:defRPr sz="1200"/>
            </a:lvl1pPr>
          </a:lstStyle>
          <a:p>
            <a:endParaRPr lang="en-US"/>
          </a:p>
        </p:txBody>
      </p:sp>
      <p:sp>
        <p:nvSpPr>
          <p:cNvPr id="3" name="Date Placeholder 2"/>
          <p:cNvSpPr>
            <a:spLocks noGrp="1"/>
          </p:cNvSpPr>
          <p:nvPr>
            <p:ph type="dt" idx="1"/>
          </p:nvPr>
        </p:nvSpPr>
        <p:spPr>
          <a:xfrm>
            <a:off x="3970436" y="0"/>
            <a:ext cx="3038372" cy="464184"/>
          </a:xfrm>
          <a:prstGeom prst="rect">
            <a:avLst/>
          </a:prstGeom>
        </p:spPr>
        <p:txBody>
          <a:bodyPr vert="horz" lIns="91650" tIns="45825" rIns="91650" bIns="45825" rtlCol="0"/>
          <a:lstStyle>
            <a:lvl1pPr algn="r">
              <a:defRPr sz="1200"/>
            </a:lvl1pPr>
          </a:lstStyle>
          <a:p>
            <a:fld id="{8BE8370E-2DD6-4D36-BE43-7372BC64E9C6}" type="datetimeFigureOut">
              <a:rPr lang="en-US" smtClean="0"/>
              <a:pPr/>
              <a:t>11/1/2011</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1650" tIns="45825" rIns="91650" bIns="45825" rtlCol="0" anchor="ctr"/>
          <a:lstStyle/>
          <a:p>
            <a:endParaRPr lang="en-US"/>
          </a:p>
        </p:txBody>
      </p:sp>
      <p:sp>
        <p:nvSpPr>
          <p:cNvPr id="5" name="Notes Placeholder 4"/>
          <p:cNvSpPr>
            <a:spLocks noGrp="1"/>
          </p:cNvSpPr>
          <p:nvPr>
            <p:ph type="body" sz="quarter" idx="3"/>
          </p:nvPr>
        </p:nvSpPr>
        <p:spPr>
          <a:xfrm>
            <a:off x="701040" y="4416108"/>
            <a:ext cx="5608320" cy="4182427"/>
          </a:xfrm>
          <a:prstGeom prst="rect">
            <a:avLst/>
          </a:prstGeom>
        </p:spPr>
        <p:txBody>
          <a:bodyPr vert="horz" lIns="91650" tIns="45825" rIns="91650" bIns="4582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0627"/>
            <a:ext cx="3038372" cy="464184"/>
          </a:xfrm>
          <a:prstGeom prst="rect">
            <a:avLst/>
          </a:prstGeom>
        </p:spPr>
        <p:txBody>
          <a:bodyPr vert="horz" lIns="91650" tIns="45825" rIns="91650" bIns="45825" rtlCol="0" anchor="b"/>
          <a:lstStyle>
            <a:lvl1pPr algn="l">
              <a:defRPr sz="1200"/>
            </a:lvl1pPr>
          </a:lstStyle>
          <a:p>
            <a:endParaRPr lang="en-US"/>
          </a:p>
        </p:txBody>
      </p:sp>
      <p:sp>
        <p:nvSpPr>
          <p:cNvPr id="7" name="Slide Number Placeholder 6"/>
          <p:cNvSpPr>
            <a:spLocks noGrp="1"/>
          </p:cNvSpPr>
          <p:nvPr>
            <p:ph type="sldNum" sz="quarter" idx="5"/>
          </p:nvPr>
        </p:nvSpPr>
        <p:spPr>
          <a:xfrm>
            <a:off x="3970436" y="8830627"/>
            <a:ext cx="3038372" cy="464184"/>
          </a:xfrm>
          <a:prstGeom prst="rect">
            <a:avLst/>
          </a:prstGeom>
        </p:spPr>
        <p:txBody>
          <a:bodyPr vert="horz" lIns="91650" tIns="45825" rIns="91650" bIns="45825" rtlCol="0" anchor="b"/>
          <a:lstStyle>
            <a:lvl1pPr algn="r">
              <a:defRPr sz="1200"/>
            </a:lvl1pPr>
          </a:lstStyle>
          <a:p>
            <a:fld id="{48EBEE18-6E61-4D12-8DC0-A22F6DD1329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8EBEE18-6E61-4D12-8DC0-A22F6DD1329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64D20A25-A4BF-4DE2-8BFF-D4FE8D3BBBC4}"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first research from the NHIS using the ACS content focused on several questions</a:t>
            </a:r>
            <a:r>
              <a:rPr lang="en-US" sz="1200" kern="1200" baseline="0" dirty="0" smtClean="0">
                <a:solidFill>
                  <a:schemeClr val="tx1"/>
                </a:solidFill>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548640" lvl="1" indent="-201168">
              <a:buClr>
                <a:schemeClr val="tx2"/>
              </a:buClr>
              <a:buSzPct val="176000"/>
              <a:buFont typeface="Arial" pitchFamily="34" charset="0"/>
              <a:buChar char="•"/>
              <a:defRPr/>
            </a:pPr>
            <a:r>
              <a:rPr lang="en-US" sz="1800" dirty="0" smtClean="0">
                <a:solidFill>
                  <a:srgbClr val="FFC000"/>
                </a:solidFill>
                <a:latin typeface="Times New Roman" pitchFamily="18" charset="0"/>
                <a:cs typeface="Times New Roman" pitchFamily="18" charset="0"/>
              </a:rPr>
              <a:t>Do disability estimates vary by administration style?  How?</a:t>
            </a:r>
          </a:p>
          <a:p>
            <a:pPr marL="548640" lvl="1" indent="-201168">
              <a:buClr>
                <a:schemeClr val="tx2"/>
              </a:buClr>
              <a:buSzPct val="176000"/>
              <a:buFont typeface="Arial" pitchFamily="34" charset="0"/>
              <a:buChar char="•"/>
              <a:defRPr/>
            </a:pPr>
            <a:r>
              <a:rPr lang="en-US" sz="1800" dirty="0" smtClean="0">
                <a:solidFill>
                  <a:srgbClr val="FFC000"/>
                </a:solidFill>
                <a:latin typeface="Times New Roman" pitchFamily="18" charset="0"/>
                <a:cs typeface="Times New Roman" pitchFamily="18" charset="0"/>
              </a:rPr>
              <a:t>Do NHIS estimates vary from the ACS and CPS? How?</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endParaRPr lang="en-US" dirty="0" smtClean="0"/>
          </a:p>
          <a:p>
            <a:r>
              <a:rPr lang="en-US" dirty="0" smtClean="0"/>
              <a:t>Orientation </a:t>
            </a:r>
            <a:r>
              <a:rPr lang="en-US" dirty="0" smtClean="0"/>
              <a:t>to table:</a:t>
            </a:r>
          </a:p>
          <a:p>
            <a:endParaRPr lang="en-US" baseline="0" dirty="0" smtClean="0"/>
          </a:p>
          <a:p>
            <a:r>
              <a:rPr lang="en-US" baseline="0" dirty="0" smtClean="0"/>
              <a:t> A. Components of disability corresponding to the 6 questions, and “any” disability (any “yes” across the 6).</a:t>
            </a:r>
          </a:p>
          <a:p>
            <a:endParaRPr lang="en-US" baseline="0" dirty="0" smtClean="0"/>
          </a:p>
          <a:p>
            <a:r>
              <a:rPr lang="en-US" baseline="0" dirty="0" smtClean="0"/>
              <a:t> B. Surveys across the top -</a:t>
            </a:r>
            <a:endParaRPr lang="en-US" dirty="0" smtClean="0"/>
          </a:p>
          <a:p>
            <a:r>
              <a:rPr lang="en-US" baseline="0" dirty="0" smtClean="0"/>
              <a:t>  1. CPS Annual Social and Economic Supplement</a:t>
            </a:r>
          </a:p>
          <a:p>
            <a:r>
              <a:rPr lang="en-US" baseline="0" dirty="0" smtClean="0"/>
              <a:t>  2. CPS data are for the 16+ population</a:t>
            </a:r>
          </a:p>
          <a:p>
            <a:endParaRPr lang="en-US" baseline="0" dirty="0" smtClean="0"/>
          </a:p>
          <a:p>
            <a:r>
              <a:rPr lang="en-US" dirty="0" smtClean="0"/>
              <a:t>Results</a:t>
            </a:r>
          </a:p>
          <a:p>
            <a:endParaRPr lang="en-US" dirty="0" smtClean="0"/>
          </a:p>
          <a:p>
            <a:r>
              <a:rPr lang="en-US" dirty="0" smtClean="0"/>
              <a:t> A. Any disability</a:t>
            </a:r>
          </a:p>
          <a:p>
            <a:r>
              <a:rPr lang="en-US" baseline="0" dirty="0" smtClean="0"/>
              <a:t>	1. NHIS person &gt; ACS / NHIS family &gt; CPS</a:t>
            </a:r>
          </a:p>
          <a:p>
            <a:r>
              <a:rPr lang="en-US" baseline="0" dirty="0" smtClean="0"/>
              <a:t>	2. effect of 16+</a:t>
            </a:r>
          </a:p>
          <a:p>
            <a:r>
              <a:rPr lang="en-US" baseline="0" dirty="0" smtClean="0"/>
              <a:t>		would increase prevalence in the NHIS and ACS – a greater difference</a:t>
            </a:r>
          </a:p>
          <a:p>
            <a:endParaRPr lang="en-US" baseline="0" dirty="0" smtClean="0"/>
          </a:p>
          <a:p>
            <a:r>
              <a:rPr lang="en-US" baseline="0" dirty="0" smtClean="0"/>
              <a:t> B. Mode</a:t>
            </a:r>
          </a:p>
          <a:p>
            <a:r>
              <a:rPr lang="en-US" baseline="0" dirty="0" smtClean="0"/>
              <a:t>	1. person &gt; family</a:t>
            </a:r>
          </a:p>
          <a:p>
            <a:r>
              <a:rPr lang="en-US" baseline="0" dirty="0" smtClean="0"/>
              <a:t>	2. similarity between ACS (person) and NHIS (family)</a:t>
            </a:r>
          </a:p>
          <a:p>
            <a:endParaRPr lang="en-US" dirty="0" smtClean="0"/>
          </a:p>
          <a:p>
            <a:r>
              <a:rPr lang="en-US" dirty="0" smtClean="0"/>
              <a:t> C. Component parts – mobility and independence</a:t>
            </a:r>
            <a:r>
              <a:rPr lang="en-US" baseline="0" dirty="0" smtClean="0"/>
              <a:t> higher</a:t>
            </a:r>
            <a:endParaRPr lang="en-US" dirty="0" smtClean="0"/>
          </a:p>
        </p:txBody>
      </p:sp>
      <p:sp>
        <p:nvSpPr>
          <p:cNvPr id="4" name="Slide Number Placeholder 3"/>
          <p:cNvSpPr>
            <a:spLocks noGrp="1"/>
          </p:cNvSpPr>
          <p:nvPr>
            <p:ph type="sldNum" sz="quarter" idx="10"/>
          </p:nvPr>
        </p:nvSpPr>
        <p:spPr/>
        <p:txBody>
          <a:bodyPr/>
          <a:lstStyle/>
          <a:p>
            <a:fld id="{48EBEE18-6E61-4D12-8DC0-A22F6DD1329B}"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From this same paper:</a:t>
            </a:r>
            <a:endParaRPr lang="en-US" dirty="0"/>
          </a:p>
        </p:txBody>
      </p:sp>
      <p:sp>
        <p:nvSpPr>
          <p:cNvPr id="4" name="Slide Number Placeholder 3"/>
          <p:cNvSpPr>
            <a:spLocks noGrp="1"/>
          </p:cNvSpPr>
          <p:nvPr>
            <p:ph type="sldNum" sz="quarter" idx="10"/>
          </p:nvPr>
        </p:nvSpPr>
        <p:spPr/>
        <p:txBody>
          <a:bodyPr/>
          <a:lstStyle/>
          <a:p>
            <a:fld id="{48EBEE18-6E61-4D12-8DC0-A22F6DD1329B}"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Another example of ongoing analyses:</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Do different question sets yield varying estimates of disability?  How?</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In particular, how does the ACS measure compare to the Basic</a:t>
            </a:r>
            <a:r>
              <a:rPr lang="en-US" sz="1200" kern="1200" baseline="0" dirty="0" smtClean="0">
                <a:solidFill>
                  <a:schemeClr val="tx1"/>
                </a:solidFill>
                <a:latin typeface="+mn-lt"/>
                <a:ea typeface="+mn-ea"/>
                <a:cs typeface="+mn-cs"/>
              </a:rPr>
              <a:t> Actions and Complex Activity Limitation measures?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For example, </a:t>
            </a:r>
          </a:p>
          <a:p>
            <a:r>
              <a:rPr lang="en-US" sz="1200" kern="1200" baseline="0" dirty="0" smtClean="0">
                <a:solidFill>
                  <a:schemeClr val="tx1"/>
                </a:solidFill>
                <a:latin typeface="+mn-lt"/>
                <a:ea typeface="+mn-ea"/>
                <a:cs typeface="+mn-cs"/>
              </a:rPr>
              <a:t>	the BAD measure identifies 31.7% of the population</a:t>
            </a:r>
            <a:r>
              <a:rPr lang="en-US" sz="1200" kern="1200" baseline="0" dirty="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F5345FD-189E-48AA-B9EC-3BC84EBC8F89}"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Whereas, CAL identifies 15.3% of the population.</a:t>
            </a:r>
          </a:p>
          <a:p>
            <a:endParaRPr lang="en-US" dirty="0" smtClean="0"/>
          </a:p>
          <a:p>
            <a:r>
              <a:rPr lang="en-US" dirty="0" smtClean="0"/>
              <a:t>One would expect this given that CAL are a much more severe measure of disability.</a:t>
            </a:r>
          </a:p>
          <a:p>
            <a:endParaRPr lang="en-US" dirty="0" smtClean="0"/>
          </a:p>
          <a:p>
            <a:r>
              <a:rPr lang="en-US" dirty="0" smtClean="0"/>
              <a:t>Yet, almost 11% of the population has a CAL and is not identified by the BAD measure.</a:t>
            </a:r>
          </a:p>
          <a:p>
            <a:endParaRPr lang="en-US" dirty="0" smtClean="0"/>
          </a:p>
          <a:p>
            <a:r>
              <a:rPr lang="en-US" dirty="0" smtClean="0"/>
              <a:t>Finding out who</a:t>
            </a:r>
            <a:r>
              <a:rPr lang="en-US" baseline="0" dirty="0" smtClean="0"/>
              <a:t> these people are </a:t>
            </a:r>
            <a:r>
              <a:rPr lang="en-US" dirty="0" smtClean="0"/>
              <a:t>is part of the ongoing research agenda.</a:t>
            </a:r>
          </a:p>
          <a:p>
            <a:endParaRPr lang="en-US" dirty="0" smtClean="0"/>
          </a:p>
          <a:p>
            <a:r>
              <a:rPr lang="en-US" dirty="0" smtClean="0"/>
              <a:t>Measurement error, of course, may be part</a:t>
            </a:r>
            <a:r>
              <a:rPr lang="en-US" baseline="0" dirty="0" smtClean="0"/>
              <a:t> of the answer.</a:t>
            </a:r>
          </a:p>
          <a:p>
            <a:endParaRPr lang="en-US" baseline="0" dirty="0" smtClean="0"/>
          </a:p>
          <a:p>
            <a:r>
              <a:rPr lang="en-US" baseline="0" dirty="0" smtClean="0"/>
              <a:t>However, we expect that the difference is due to functional difficulties people have</a:t>
            </a:r>
          </a:p>
          <a:p>
            <a:r>
              <a:rPr lang="en-US" baseline="0" dirty="0" smtClean="0"/>
              <a:t>	that ARE NOT captured by the basic Actions measures</a:t>
            </a:r>
          </a:p>
          <a:p>
            <a:r>
              <a:rPr lang="en-US" baseline="0" dirty="0" smtClean="0"/>
              <a:t>		such as learning, communications and some of the very domains of functioning that the WG extended 		set captures.</a:t>
            </a:r>
            <a:endParaRPr lang="en-US" dirty="0"/>
          </a:p>
        </p:txBody>
      </p:sp>
      <p:sp>
        <p:nvSpPr>
          <p:cNvPr id="4" name="Slide Number Placeholder 3"/>
          <p:cNvSpPr>
            <a:spLocks noGrp="1"/>
          </p:cNvSpPr>
          <p:nvPr>
            <p:ph type="sldNum" sz="quarter" idx="10"/>
          </p:nvPr>
        </p:nvSpPr>
        <p:spPr/>
        <p:txBody>
          <a:bodyPr/>
          <a:lstStyle/>
          <a:p>
            <a:fld id="{6F5345FD-189E-48AA-B9EC-3BC84EBC8F89}"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 do</a:t>
            </a:r>
            <a:r>
              <a:rPr lang="en-US" baseline="0" dirty="0" smtClean="0"/>
              <a:t> the ACS questions fit in with BAD and CAL?</a:t>
            </a:r>
          </a:p>
          <a:p>
            <a:endParaRPr lang="en-US" baseline="0" dirty="0" smtClean="0"/>
          </a:p>
          <a:p>
            <a:r>
              <a:rPr lang="en-US" baseline="0" dirty="0" smtClean="0"/>
              <a:t>The measure captures fewer people than Basic Actions (as expected)</a:t>
            </a:r>
          </a:p>
          <a:p>
            <a:r>
              <a:rPr lang="en-US" baseline="0" dirty="0" smtClean="0"/>
              <a:t>	but more people than the CAL measure (also as one would expect)</a:t>
            </a:r>
          </a:p>
          <a:p>
            <a:endParaRPr lang="en-US" baseline="0" dirty="0" smtClean="0"/>
          </a:p>
          <a:p>
            <a:r>
              <a:rPr lang="en-US" baseline="0" dirty="0" smtClean="0"/>
              <a:t>An additional 9% of the population has at least one ACS difficulty, but does not report a BAD or CAL.</a:t>
            </a:r>
            <a:endParaRPr lang="en-US" dirty="0"/>
          </a:p>
        </p:txBody>
      </p:sp>
      <p:sp>
        <p:nvSpPr>
          <p:cNvPr id="4" name="Slide Number Placeholder 3"/>
          <p:cNvSpPr>
            <a:spLocks noGrp="1"/>
          </p:cNvSpPr>
          <p:nvPr>
            <p:ph type="sldNum" sz="quarter" idx="10"/>
          </p:nvPr>
        </p:nvSpPr>
        <p:spPr/>
        <p:txBody>
          <a:bodyPr/>
          <a:lstStyle/>
          <a:p>
            <a:fld id="{6F5345FD-189E-48AA-B9EC-3BC84EBC8F89}"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Of course, there is a great deal of interest in</a:t>
            </a:r>
            <a:r>
              <a:rPr lang="en-US" baseline="0" dirty="0" smtClean="0"/>
              <a:t> the kinds of functioning problems picked up by the ACS measure.</a:t>
            </a:r>
          </a:p>
          <a:p>
            <a:endParaRPr lang="en-US" baseline="0" dirty="0" smtClean="0"/>
          </a:p>
          <a:p>
            <a:r>
              <a:rPr lang="en-US" baseline="0" dirty="0" smtClean="0"/>
              <a:t>Moreover, who is not identified by the measure is equally important.</a:t>
            </a:r>
          </a:p>
        </p:txBody>
      </p:sp>
      <p:sp>
        <p:nvSpPr>
          <p:cNvPr id="4" name="Slide Number Placeholder 3"/>
          <p:cNvSpPr>
            <a:spLocks noGrp="1"/>
          </p:cNvSpPr>
          <p:nvPr>
            <p:ph type="sldNum" sz="quarter" idx="10"/>
          </p:nvPr>
        </p:nvSpPr>
        <p:spPr/>
        <p:txBody>
          <a:bodyPr/>
          <a:lstStyle/>
          <a:p>
            <a:fld id="{6F5345FD-189E-48AA-B9EC-3BC84EBC8F89}"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64D20A25-A4BF-4DE2-8BFF-D4FE8D3BBBC4}"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dirty="0" smtClean="0"/>
          </a:p>
        </p:txBody>
      </p:sp>
      <p:sp>
        <p:nvSpPr>
          <p:cNvPr id="84996" name="Slide Number Placeholder 3"/>
          <p:cNvSpPr>
            <a:spLocks noGrp="1"/>
          </p:cNvSpPr>
          <p:nvPr>
            <p:ph type="sldNum" sz="quarter" idx="5"/>
          </p:nvPr>
        </p:nvSpPr>
        <p:spPr>
          <a:noFill/>
        </p:spPr>
        <p:txBody>
          <a:bodyPr/>
          <a:lstStyle/>
          <a:p>
            <a:fld id="{A890D90E-3210-4D1E-BE50-FCB7CCF9993B}" type="slidenum">
              <a:rPr lang="en-US" smtClean="0"/>
              <a:pPr/>
              <a:t>21</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smtClean="0"/>
          </a:p>
        </p:txBody>
      </p:sp>
      <p:sp>
        <p:nvSpPr>
          <p:cNvPr id="53252" name="Slide Number Placeholder 3"/>
          <p:cNvSpPr>
            <a:spLocks noGrp="1"/>
          </p:cNvSpPr>
          <p:nvPr>
            <p:ph type="sldNum" sz="quarter" idx="5"/>
          </p:nvPr>
        </p:nvSpPr>
        <p:spPr>
          <a:noFill/>
        </p:spPr>
        <p:txBody>
          <a:bodyPr/>
          <a:lstStyle/>
          <a:p>
            <a:fld id="{96598E6F-95C3-4F8D-A616-9F64D8985520}" type="slidenum">
              <a:rPr lang="en-US" smtClean="0"/>
              <a:pPr/>
              <a:t>22</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4B348271-C121-4FF6-A6A4-81CA8D79688A}"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pPr defTabSz="912716"/>
            <a:fld id="{38E88DCC-DDEF-4F60-93C0-A47E9759FE29}" type="slidenum">
              <a:rPr lang="en-US" smtClean="0"/>
              <a:pPr defTabSz="912716"/>
              <a:t>3</a:t>
            </a:fld>
            <a:endParaRPr lang="en-US" dirty="0"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marL="228576" indent="-228576"/>
            <a:r>
              <a:rPr lang="en-US" dirty="0" smtClean="0"/>
              <a:t>The Affordable Care Act requires new standards for the collection and reporting:</a:t>
            </a:r>
          </a:p>
          <a:p>
            <a:pPr marL="228576" indent="-228576"/>
            <a:r>
              <a:rPr lang="en-US" dirty="0" smtClean="0"/>
              <a:t>	- of health and health care information</a:t>
            </a:r>
          </a:p>
          <a:p>
            <a:pPr marL="228576" indent="-228576"/>
            <a:r>
              <a:rPr lang="en-US" dirty="0" smtClean="0"/>
              <a:t>	-</a:t>
            </a:r>
            <a:r>
              <a:rPr lang="en-US" baseline="0" dirty="0" smtClean="0"/>
              <a:t> on race, ethnicity, sex, primary language, and of course disability status</a:t>
            </a:r>
          </a:p>
          <a:p>
            <a:pPr marL="228576" indent="-228576"/>
            <a:r>
              <a:rPr lang="en-US" sz="1200" kern="1200" baseline="0" dirty="0" smtClean="0">
                <a:solidFill>
                  <a:schemeClr val="tx1"/>
                </a:solidFill>
                <a:latin typeface="+mn-lt"/>
                <a:ea typeface="+mn-ea"/>
                <a:cs typeface="+mn-cs"/>
              </a:rPr>
              <a:t>	- mandates the collection of data on “disability status for applicants, recipients, or participants” </a:t>
            </a:r>
          </a:p>
          <a:p>
            <a:pPr marL="228576" indent="-228576"/>
            <a:r>
              <a:rPr lang="en-US" sz="1200" kern="1200" baseline="0" dirty="0" smtClean="0">
                <a:solidFill>
                  <a:schemeClr val="tx1"/>
                </a:solidFill>
                <a:latin typeface="+mn-lt"/>
                <a:ea typeface="+mn-ea"/>
                <a:cs typeface="+mn-cs"/>
              </a:rPr>
              <a:t>	- by “any federally conducted or supported health care or public health program, activity or survey.</a:t>
            </a:r>
          </a:p>
          <a:p>
            <a:pPr marL="228576" indent="-228576"/>
            <a:endParaRPr lang="en-US" sz="1200" kern="1200" baseline="0" dirty="0" smtClean="0">
              <a:solidFill>
                <a:schemeClr val="tx1"/>
              </a:solidFill>
              <a:latin typeface="+mn-lt"/>
              <a:ea typeface="+mn-ea"/>
              <a:cs typeface="+mn-cs"/>
            </a:endParaRPr>
          </a:p>
          <a:p>
            <a:pPr marL="228576" indent="-228576"/>
            <a:r>
              <a:rPr lang="en-US" sz="1200" kern="1200" baseline="0" dirty="0" smtClean="0">
                <a:solidFill>
                  <a:schemeClr val="tx1"/>
                </a:solidFill>
                <a:latin typeface="+mn-lt"/>
                <a:ea typeface="+mn-ea"/>
                <a:cs typeface="+mn-cs"/>
              </a:rPr>
              <a:t>Perhaps the most important impact of the ACA will be the expectation that disability be used as a demographic in reporting.</a:t>
            </a:r>
            <a:endParaRPr lang="en-US" dirty="0" smtClean="0"/>
          </a:p>
          <a:p>
            <a:pPr marL="228576" indent="-228576"/>
            <a:endParaRPr lang="en-US" dirty="0" smtClean="0"/>
          </a:p>
          <a:p>
            <a:pPr marL="228576" indent="-228576"/>
            <a:r>
              <a:rPr lang="en-US" dirty="0" smtClean="0"/>
              <a:t>Subcommittees</a:t>
            </a:r>
            <a:r>
              <a:rPr lang="en-US" baseline="0" dirty="0" smtClean="0"/>
              <a:t> were formed to address each of the reporting areas:</a:t>
            </a:r>
          </a:p>
          <a:p>
            <a:pPr marL="228576" indent="-228576"/>
            <a:r>
              <a:rPr lang="en-US" baseline="0" dirty="0" smtClean="0"/>
              <a:t>	- the disability subcommittee recommended the 6-question ACS measure, however</a:t>
            </a:r>
          </a:p>
          <a:p>
            <a:pPr marL="228576" indent="-228576"/>
            <a:r>
              <a:rPr lang="en-US" baseline="0" dirty="0" smtClean="0"/>
              <a:t>	- important to note that the message was clear from the subcommittee that this measure is a MINIMAL measure.</a:t>
            </a:r>
          </a:p>
          <a:p>
            <a:pPr marL="228576" indent="-228576"/>
            <a:r>
              <a:rPr lang="en-US" baseline="0" dirty="0" smtClean="0"/>
              <a:t>	- acknowledged within committee that while the ACS measure should be used as a starting point, </a:t>
            </a:r>
          </a:p>
          <a:p>
            <a:pPr marL="228576" indent="-228576"/>
            <a:r>
              <a:rPr lang="en-US" baseline="0" dirty="0" smtClean="0"/>
              <a:t>	- additional measures are needed to better identify:</a:t>
            </a:r>
          </a:p>
          <a:p>
            <a:pPr marL="228576" indent="-228576"/>
            <a:r>
              <a:rPr lang="en-US" baseline="0" dirty="0" smtClean="0"/>
              <a:t>		- mental health, speech, learning or developmental limitations</a:t>
            </a:r>
          </a:p>
          <a:p>
            <a:pPr marL="228576" indent="-228576"/>
            <a:r>
              <a:rPr lang="en-US" baseline="0" dirty="0" smtClean="0"/>
              <a:t>		- as well as some neurological limitations, for example traumatic brain injury.</a:t>
            </a:r>
            <a:endParaRPr lang="en-US" dirty="0" smtClean="0"/>
          </a:p>
          <a:p>
            <a:pPr marL="228576" indent="-228576"/>
            <a:endParaRPr lang="en-US" dirty="0" smtClean="0"/>
          </a:p>
          <a:p>
            <a:pPr marL="228576" indent="-228576"/>
            <a:r>
              <a:rPr lang="en-US" dirty="0" smtClean="0"/>
              <a:t>June </a:t>
            </a:r>
            <a:r>
              <a:rPr lang="en-US" dirty="0" smtClean="0"/>
              <a:t>30, 2011 – August</a:t>
            </a:r>
            <a:r>
              <a:rPr lang="en-US" baseline="0" dirty="0" smtClean="0"/>
              <a:t> 1, </a:t>
            </a:r>
            <a:r>
              <a:rPr lang="en-US" baseline="0" dirty="0" smtClean="0"/>
              <a:t>2011: </a:t>
            </a:r>
          </a:p>
          <a:p>
            <a:pPr marL="228576" indent="-228576"/>
            <a:r>
              <a:rPr lang="en-US" baseline="0" dirty="0" smtClean="0"/>
              <a:t>	- Federal Register notice published at the end of June 2011, </a:t>
            </a:r>
          </a:p>
          <a:p>
            <a:pPr marL="228576" indent="-228576"/>
            <a:r>
              <a:rPr lang="en-US" baseline="0" dirty="0" smtClean="0"/>
              <a:t>	- with a deadline for comments on the recommended draft standards by August 1, 2011.</a:t>
            </a:r>
          </a:p>
          <a:p>
            <a:pPr marL="228576" indent="-228576"/>
            <a:endParaRPr lang="en-US" baseline="0" dirty="0" smtClean="0"/>
          </a:p>
          <a:p>
            <a:pPr marL="228576" indent="-228576"/>
            <a:r>
              <a:rPr lang="en-US" baseline="0" dirty="0" smtClean="0"/>
              <a:t>Just two days ago:</a:t>
            </a:r>
          </a:p>
          <a:p>
            <a:pPr marL="228576" indent="-228576"/>
            <a:r>
              <a:rPr lang="en-US" baseline="0" dirty="0" smtClean="0"/>
              <a:t>	-the secretary made final those recommended standards.</a:t>
            </a:r>
          </a:p>
          <a:p>
            <a:pPr marL="228576" indent="-228576"/>
            <a:endParaRPr lang="en-US" dirty="0" smtClean="0"/>
          </a:p>
          <a:p>
            <a:pPr marL="228576" indent="-228576"/>
            <a:endParaRPr lang="en-US" dirty="0" smtClean="0"/>
          </a:p>
          <a:p>
            <a:pPr marL="228576" indent="-228576"/>
            <a:r>
              <a:rPr lang="en-US" dirty="0" smtClean="0"/>
              <a:t>Other Federal Surveys with ACS:</a:t>
            </a:r>
          </a:p>
          <a:p>
            <a:pPr marL="228576" indent="-228576"/>
            <a:r>
              <a:rPr lang="en-US" dirty="0" smtClean="0"/>
              <a:t>	- Aside from the ACS, the ACS disability measure has now been added to a number of other Federal</a:t>
            </a:r>
            <a:r>
              <a:rPr lang="en-US" baseline="0" dirty="0" smtClean="0"/>
              <a:t> data collections efforts:</a:t>
            </a:r>
          </a:p>
          <a:p>
            <a:pPr marL="228576" indent="-228576"/>
            <a:r>
              <a:rPr lang="en-US" baseline="0" dirty="0" smtClean="0"/>
              <a:t>	- </a:t>
            </a:r>
            <a:r>
              <a:rPr lang="en-US" dirty="0" smtClean="0"/>
              <a:t>CPS, NHIS, Crime Victimization Survey</a:t>
            </a:r>
          </a:p>
          <a:p>
            <a:pPr marL="228576" indent="-228576"/>
            <a:r>
              <a:rPr lang="en-US" dirty="0" smtClean="0"/>
              <a:t>	- Also being considered for inclusion in surveys administered by </a:t>
            </a:r>
            <a:r>
              <a:rPr lang="en-US" dirty="0" err="1" smtClean="0"/>
              <a:t>Ded</a:t>
            </a:r>
            <a:r>
              <a:rPr lang="en-US" dirty="0" smtClean="0"/>
              <a:t>, HUD and DOT.</a:t>
            </a:r>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pPr defTabSz="912716"/>
            <a:fld id="{38E88DCC-DDEF-4F60-93C0-A47E9759FE29}" type="slidenum">
              <a:rPr lang="en-US" smtClean="0"/>
              <a:pPr defTabSz="912716"/>
              <a:t>4</a:t>
            </a:fld>
            <a:endParaRPr lang="en-US" dirty="0"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marL="228576" indent="-228576"/>
            <a:r>
              <a:rPr lang="en-US" i="1" dirty="0" smtClean="0"/>
              <a:t>Health, U.S. </a:t>
            </a:r>
            <a:r>
              <a:rPr lang="en-US" i="0" dirty="0" smtClean="0"/>
              <a:t>is NCHS’ annual report to the Secretary on trends in:</a:t>
            </a:r>
          </a:p>
          <a:p>
            <a:pPr marL="228576" indent="-228576"/>
            <a:r>
              <a:rPr lang="en-US" i="0" dirty="0" smtClean="0"/>
              <a:t>	- health, health</a:t>
            </a:r>
            <a:r>
              <a:rPr lang="en-US" i="0" baseline="0" dirty="0" smtClean="0"/>
              <a:t> care utilization and financing and many other health statistics.</a:t>
            </a:r>
          </a:p>
          <a:p>
            <a:pPr marL="228576" indent="-228576"/>
            <a:endParaRPr lang="en-US" i="0" baseline="0" dirty="0" smtClean="0"/>
          </a:p>
          <a:p>
            <a:pPr marL="228576" indent="-228576"/>
            <a:r>
              <a:rPr lang="en-US" i="0" baseline="0" dirty="0" smtClean="0"/>
              <a:t>Those statistics are presented in numerous tables, and where disability has been included in the past:</a:t>
            </a:r>
          </a:p>
          <a:p>
            <a:pPr marL="228576" indent="-228576"/>
            <a:r>
              <a:rPr lang="en-US" i="0" baseline="0" dirty="0" smtClean="0"/>
              <a:t>	- the measure has historically been “limitation of activity due to a chronic condition”</a:t>
            </a:r>
          </a:p>
          <a:p>
            <a:pPr marL="228576" indent="-228576"/>
            <a:endParaRPr lang="en-US" i="0" baseline="0" dirty="0" smtClean="0"/>
          </a:p>
          <a:p>
            <a:pPr marL="228576" indent="-228576"/>
            <a:r>
              <a:rPr lang="en-US" i="0" baseline="0" dirty="0" smtClean="0"/>
              <a:t>In 2009, the move away from this measure occurred:</a:t>
            </a:r>
          </a:p>
          <a:p>
            <a:pPr marL="228576" indent="-228576"/>
            <a:r>
              <a:rPr lang="en-US" i="0" baseline="0" dirty="0" smtClean="0"/>
              <a:t>	- to keep up with a changing conceptualization of what we should be measuring </a:t>
            </a:r>
            <a:r>
              <a:rPr lang="en-US" i="0" baseline="0" dirty="0" err="1" smtClean="0"/>
              <a:t>wrt</a:t>
            </a:r>
            <a:r>
              <a:rPr lang="en-US" i="0" baseline="0" dirty="0" smtClean="0"/>
              <a:t> disability</a:t>
            </a:r>
          </a:p>
          <a:p>
            <a:pPr marL="228576" indent="-228576"/>
            <a:r>
              <a:rPr lang="en-US" i="0" baseline="0" dirty="0" smtClean="0"/>
              <a:t>	- Basic Actions Disability and Complex Activity Limitations measures are now being used instead.</a:t>
            </a:r>
          </a:p>
          <a:p>
            <a:pPr marL="228576" indent="-228576"/>
            <a:r>
              <a:rPr lang="en-US" i="0" baseline="0" dirty="0" smtClean="0"/>
              <a:t>	[more on BAD and CAL later]</a:t>
            </a:r>
          </a:p>
          <a:p>
            <a:pPr marL="228576" indent="-228576"/>
            <a:r>
              <a:rPr lang="en-US" i="0" baseline="0" dirty="0" smtClean="0"/>
              <a:t>	- as of the 2011 edition, now we have over 20 tables in </a:t>
            </a:r>
            <a:r>
              <a:rPr lang="en-US" i="1" baseline="0" dirty="0" smtClean="0"/>
              <a:t>Health, U.S. </a:t>
            </a:r>
          </a:p>
          <a:p>
            <a:pPr marL="228576" indent="-228576"/>
            <a:endParaRPr lang="en-US" i="1" baseline="0" dirty="0" smtClean="0"/>
          </a:p>
          <a:p>
            <a:pPr marL="228576" indent="-228576"/>
            <a:r>
              <a:rPr lang="en-US" i="0" baseline="0" dirty="0" smtClean="0"/>
              <a:t>Also occurring at the same time, </a:t>
            </a:r>
            <a:r>
              <a:rPr lang="en-US" i="0" baseline="0" dirty="0" err="1" smtClean="0"/>
              <a:t>HealthyPeople</a:t>
            </a:r>
            <a:r>
              <a:rPr lang="en-US" i="0" baseline="0" dirty="0" smtClean="0"/>
              <a:t> (the Department’s 10-year national objectives for improving health)</a:t>
            </a:r>
          </a:p>
          <a:p>
            <a:pPr marL="228576" indent="-228576"/>
            <a:r>
              <a:rPr lang="en-US" i="0" baseline="0" dirty="0" smtClean="0"/>
              <a:t>	- was re-vamping it’s measures for disability.</a:t>
            </a:r>
          </a:p>
          <a:p>
            <a:pPr marL="228576" indent="-228576"/>
            <a:endParaRPr lang="en-US" i="0" baseline="0" dirty="0" smtClean="0"/>
          </a:p>
          <a:p>
            <a:pPr marL="228576" indent="-228576"/>
            <a:r>
              <a:rPr lang="en-US" i="0" baseline="0" dirty="0" smtClean="0"/>
              <a:t>In December 2010, </a:t>
            </a:r>
            <a:r>
              <a:rPr lang="en-US" i="0" baseline="0" dirty="0" err="1" smtClean="0"/>
              <a:t>HealthyPeople</a:t>
            </a:r>
            <a:r>
              <a:rPr lang="en-US" i="0" baseline="0" dirty="0" smtClean="0"/>
              <a:t> 2020 was launched with one important change in operational definition:</a:t>
            </a:r>
          </a:p>
          <a:p>
            <a:pPr marL="228576" indent="-228576"/>
            <a:r>
              <a:rPr lang="en-US" i="0" baseline="0" dirty="0" smtClean="0"/>
              <a:t>	- to include disability as a demographic in all objectives, and</a:t>
            </a:r>
          </a:p>
          <a:p>
            <a:pPr marL="228576" indent="-228576"/>
            <a:r>
              <a:rPr lang="en-US" i="0" baseline="0" dirty="0" smtClean="0"/>
              <a:t>	- to used the ACS measure as that standard.</a:t>
            </a:r>
          </a:p>
          <a:p>
            <a:pPr marL="228576" indent="-228576"/>
            <a:endParaRPr lang="en-US" i="0" baseline="0" dirty="0" smtClean="0"/>
          </a:p>
          <a:p>
            <a:pPr marL="228576" indent="-228576"/>
            <a:r>
              <a:rPr lang="en-US" i="0" baseline="0" dirty="0" smtClean="0"/>
              <a:t>HP2020 has approximately 95 tables where disability is reported as a demographic.</a:t>
            </a:r>
          </a:p>
          <a:p>
            <a:pPr marL="228576" indent="-228576"/>
            <a:r>
              <a:rPr lang="en-US" i="0" baseline="0" dirty="0" smtClean="0"/>
              <a:t>	- where the data collection instrument allows, the ACS set is the measure used.</a:t>
            </a:r>
            <a:endParaRPr lang="en-US" i="0"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defTabSz="912716"/>
            <a:fld id="{FB54C14E-70ED-4997-992B-D029AB77A589}" type="slidenum">
              <a:rPr lang="en-US" smtClean="0"/>
              <a:pPr defTabSz="912716"/>
              <a:t>5</a:t>
            </a:fld>
            <a:endParaRPr lang="en-US" dirty="0" smtClean="0"/>
          </a:p>
        </p:txBody>
      </p:sp>
      <p:sp>
        <p:nvSpPr>
          <p:cNvPr id="24579" name="Rectangle 2"/>
          <p:cNvSpPr>
            <a:spLocks noGrp="1" noRot="1" noChangeAspect="1" noChangeArrowheads="1" noTextEdit="1"/>
          </p:cNvSpPr>
          <p:nvPr>
            <p:ph type="sldImg"/>
          </p:nvPr>
        </p:nvSpPr>
        <p:spPr>
          <a:xfrm>
            <a:off x="1181100" y="698500"/>
            <a:ext cx="4648200" cy="3486150"/>
          </a:xfrm>
          <a:ln/>
        </p:spPr>
      </p:sp>
      <p:sp>
        <p:nvSpPr>
          <p:cNvPr id="24580" name="Rectangle 3"/>
          <p:cNvSpPr>
            <a:spLocks noGrp="1" noChangeArrowheads="1"/>
          </p:cNvSpPr>
          <p:nvPr>
            <p:ph type="body" idx="1"/>
          </p:nvPr>
        </p:nvSpPr>
        <p:spPr>
          <a:xfrm>
            <a:off x="701676" y="4416426"/>
            <a:ext cx="5607050" cy="4181475"/>
          </a:xfrm>
          <a:noFill/>
          <a:ln/>
        </p:spPr>
        <p:txBody>
          <a:bodyPr/>
          <a:lstStyle/>
          <a:p>
            <a:pPr marL="228576" indent="-228576"/>
            <a:r>
              <a:rPr lang="en-US" dirty="0" smtClean="0"/>
              <a:t>The fourth major disability-related activity occurring at NCHS is the Washington</a:t>
            </a:r>
            <a:r>
              <a:rPr lang="en-US" baseline="0" dirty="0" smtClean="0"/>
              <a:t> Group on Disability Statistics.</a:t>
            </a:r>
            <a:endParaRPr lang="en-US" dirty="0" smtClean="0"/>
          </a:p>
          <a:p>
            <a:pPr marL="228576" indent="-228576"/>
            <a:endParaRPr lang="en-US" dirty="0" smtClean="0"/>
          </a:p>
          <a:p>
            <a:pPr marL="228576" indent="-228576"/>
            <a:r>
              <a:rPr lang="en-US" dirty="0" smtClean="0"/>
              <a:t>The </a:t>
            </a:r>
            <a:r>
              <a:rPr lang="en-US" dirty="0" smtClean="0"/>
              <a:t>Washington Group is a United Nation’s City Group mandated to develop comparable measures for disability.</a:t>
            </a:r>
          </a:p>
          <a:p>
            <a:pPr marL="228576" indent="-228576"/>
            <a:endParaRPr lang="en-US" dirty="0" smtClean="0"/>
          </a:p>
          <a:p>
            <a:pPr marL="228576" indent="-228576"/>
            <a:r>
              <a:rPr lang="en-US" dirty="0" smtClean="0"/>
              <a:t>Participation </a:t>
            </a:r>
            <a:r>
              <a:rPr lang="en-US" dirty="0" smtClean="0"/>
              <a:t>includes:</a:t>
            </a:r>
          </a:p>
          <a:p>
            <a:pPr marL="228576" indent="-228576"/>
            <a:r>
              <a:rPr lang="en-US" dirty="0" smtClean="0"/>
              <a:t>	- representatives </a:t>
            </a:r>
            <a:r>
              <a:rPr lang="en-US" dirty="0" smtClean="0"/>
              <a:t>from over 60 countries, National Statistical Offices, </a:t>
            </a:r>
            <a:endParaRPr lang="en-US" dirty="0" smtClean="0"/>
          </a:p>
          <a:p>
            <a:pPr marL="228576" indent="-228576"/>
            <a:r>
              <a:rPr lang="en-US" dirty="0" smtClean="0"/>
              <a:t>	- international </a:t>
            </a:r>
            <a:r>
              <a:rPr lang="en-US" dirty="0" smtClean="0"/>
              <a:t>organizations and NGOs, as well as some DPOs</a:t>
            </a:r>
            <a:r>
              <a:rPr lang="en-US" dirty="0" smtClean="0"/>
              <a:t>.</a:t>
            </a:r>
          </a:p>
          <a:p>
            <a:pPr marL="228576" indent="-228576"/>
            <a:endParaRPr lang="en-US" dirty="0" smtClean="0"/>
          </a:p>
          <a:p>
            <a:pPr marL="228576" indent="-228576"/>
            <a:r>
              <a:rPr lang="en-US" dirty="0" smtClean="0"/>
              <a:t>NCHS acts as the secretariat of this international group.</a:t>
            </a:r>
          </a:p>
          <a:p>
            <a:pPr marL="228576" indent="-228576"/>
            <a:endParaRPr lang="en-US" dirty="0" smtClean="0"/>
          </a:p>
          <a:p>
            <a:pPr marL="228576" indent="-228576"/>
            <a:r>
              <a:rPr lang="en-US" dirty="0" smtClean="0"/>
              <a:t>The WG first developed a short set of disability questions – there are 6 – </a:t>
            </a:r>
            <a:endParaRPr lang="en-US" dirty="0" smtClean="0"/>
          </a:p>
          <a:p>
            <a:pPr marL="228576" indent="-228576"/>
            <a:r>
              <a:rPr lang="en-US" dirty="0" smtClean="0"/>
              <a:t>	- that </a:t>
            </a:r>
            <a:r>
              <a:rPr lang="en-US" dirty="0" smtClean="0"/>
              <a:t>have been tested, adopted </a:t>
            </a:r>
            <a:r>
              <a:rPr lang="en-US" dirty="0" smtClean="0"/>
              <a:t>by the UN and </a:t>
            </a:r>
            <a:r>
              <a:rPr lang="en-US" dirty="0" smtClean="0"/>
              <a:t>now are being included in plans for Censuses around the world.  </a:t>
            </a:r>
            <a:endParaRPr lang="en-US" dirty="0" smtClean="0"/>
          </a:p>
          <a:p>
            <a:pPr marL="228576" indent="-228576"/>
            <a:endParaRPr lang="en-US" dirty="0" smtClean="0"/>
          </a:p>
          <a:p>
            <a:pPr marL="228576" indent="-228576"/>
            <a:r>
              <a:rPr lang="en-US" dirty="0" smtClean="0"/>
              <a:t>Note similarities to ACS requirements: short, broad measure capturing</a:t>
            </a:r>
            <a:r>
              <a:rPr lang="en-US" baseline="0" dirty="0" smtClean="0"/>
              <a:t> as many persons at risk for participation restrictions.</a:t>
            </a:r>
          </a:p>
          <a:p>
            <a:pPr marL="228576" indent="-228576"/>
            <a:r>
              <a:rPr lang="en-US" baseline="0" dirty="0" smtClean="0"/>
              <a:t>Note differences: to follow.</a:t>
            </a:r>
            <a:endParaRPr lang="en-US" dirty="0" smtClean="0"/>
          </a:p>
          <a:p>
            <a:pPr marL="228576" indent="-228576"/>
            <a:endParaRPr lang="en-US" dirty="0" smtClean="0"/>
          </a:p>
          <a:p>
            <a:pPr marL="228576" indent="-228576"/>
            <a:r>
              <a:rPr lang="en-US" dirty="0" smtClean="0"/>
              <a:t>Once</a:t>
            </a:r>
            <a:r>
              <a:rPr lang="en-US" baseline="0" dirty="0" smtClean="0"/>
              <a:t> the short set was adopted, work commenced on creating a much longer set of questions that countries could use on their health surveys where space and time was less an issue.  </a:t>
            </a:r>
          </a:p>
          <a:p>
            <a:pPr marL="228576" indent="-228576"/>
            <a:endParaRPr lang="en-US" baseline="0" dirty="0" smtClean="0"/>
          </a:p>
          <a:p>
            <a:pPr marL="228576" indent="-228576"/>
            <a:r>
              <a:rPr lang="en-US" baseline="0" dirty="0" smtClean="0"/>
              <a:t>This longer set also expanded the measure to include:</a:t>
            </a:r>
          </a:p>
          <a:p>
            <a:pPr marL="228576" indent="-228576"/>
            <a:r>
              <a:rPr lang="en-US" baseline="0" dirty="0" smtClean="0"/>
              <a:t>	</a:t>
            </a:r>
            <a:r>
              <a:rPr lang="en-US" dirty="0" smtClean="0"/>
              <a:t>a</a:t>
            </a:r>
            <a:r>
              <a:rPr lang="en-US" dirty="0" smtClean="0"/>
              <a:t>) increasingly complex activities </a:t>
            </a:r>
            <a:r>
              <a:rPr lang="en-US" dirty="0" smtClean="0"/>
              <a:t>and</a:t>
            </a:r>
          </a:p>
          <a:p>
            <a:pPr marL="228576" indent="-228576"/>
            <a:r>
              <a:rPr lang="en-US" dirty="0" smtClean="0"/>
              <a:t>	b</a:t>
            </a:r>
            <a:r>
              <a:rPr lang="en-US" dirty="0" smtClean="0"/>
              <a:t>) more domains of </a:t>
            </a:r>
            <a:r>
              <a:rPr lang="en-US" dirty="0" smtClean="0"/>
              <a:t>functioning.</a:t>
            </a: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B5D045-4746-4CFE-A6E2-2B21A1C9E5BF}" type="slidenum">
              <a:rPr lang="en-US"/>
              <a:pPr/>
              <a:t>6</a:t>
            </a:fld>
            <a:endParaRPr lang="en-US"/>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p:txBody>
          <a:bodyPr/>
          <a:lstStyle/>
          <a:p>
            <a:pPr>
              <a:lnSpc>
                <a:spcPct val="90000"/>
              </a:lnSpc>
            </a:pP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E51666-BCAE-402F-B34B-531E5BE43928}" type="slidenum">
              <a:rPr lang="en-US"/>
              <a:pPr/>
              <a:t>7</a:t>
            </a:fld>
            <a:endParaRPr lang="en-US"/>
          </a:p>
        </p:txBody>
      </p:sp>
      <p:sp>
        <p:nvSpPr>
          <p:cNvPr id="304130" name="Rectangle 2"/>
          <p:cNvSpPr>
            <a:spLocks noGrp="1" noRot="1" noChangeAspect="1" noChangeArrowheads="1" noTextEdit="1"/>
          </p:cNvSpPr>
          <p:nvPr>
            <p:ph type="sldImg"/>
          </p:nvPr>
        </p:nvSpPr>
        <p:spPr>
          <a:xfrm>
            <a:off x="1181100" y="698500"/>
            <a:ext cx="4648200" cy="3486150"/>
          </a:xfrm>
          <a:ln/>
        </p:spPr>
      </p:sp>
      <p:sp>
        <p:nvSpPr>
          <p:cNvPr id="304131" name="Rectangle 3"/>
          <p:cNvSpPr>
            <a:spLocks noGrp="1" noChangeArrowheads="1"/>
          </p:cNvSpPr>
          <p:nvPr>
            <p:ph type="body" idx="1"/>
          </p:nvPr>
        </p:nvSpPr>
        <p:spPr>
          <a:xfrm>
            <a:off x="701359" y="4416109"/>
            <a:ext cx="5607684" cy="4182427"/>
          </a:xfrm>
        </p:spPr>
        <p:txBody>
          <a:bodyPr/>
          <a:lstStyle/>
          <a:p>
            <a:r>
              <a:rPr lang="en-US" dirty="0" smtClean="0"/>
              <a:t>Here </a:t>
            </a:r>
            <a:r>
              <a:rPr lang="en-US" dirty="0"/>
              <a:t>are the questions in the short set</a:t>
            </a:r>
            <a:r>
              <a:rPr lang="en-US" dirty="0" smtClean="0"/>
              <a:t>.</a:t>
            </a:r>
          </a:p>
          <a:p>
            <a:endParaRPr lang="en-US" dirty="0" smtClean="0"/>
          </a:p>
          <a:p>
            <a:r>
              <a:rPr lang="en-US" dirty="0" smtClean="0"/>
              <a:t>They </a:t>
            </a:r>
            <a:r>
              <a:rPr lang="en-US" dirty="0"/>
              <a:t>are intended to cast a wide net and to be very simple questions– like “how much difficulty do you have seeing even if wearing glasses--- and there are 6 questions for 6 disability domains:  vision, hearing, cognition, mobility, self-care and communication</a:t>
            </a:r>
            <a:r>
              <a:rPr lang="en-US" dirty="0" smtClean="0"/>
              <a:t>.</a:t>
            </a:r>
          </a:p>
          <a:p>
            <a:endParaRPr lang="en-US" dirty="0" smtClean="0"/>
          </a:p>
          <a:p>
            <a:pPr marL="228576" indent="-228576"/>
            <a:r>
              <a:rPr lang="en-US" dirty="0" smtClean="0"/>
              <a:t>Note similarities to ACS requirements:</a:t>
            </a:r>
          </a:p>
          <a:p>
            <a:pPr marL="228576" indent="-228576"/>
            <a:r>
              <a:rPr lang="en-US" dirty="0" smtClean="0"/>
              <a:t>	- short, broad measure</a:t>
            </a:r>
          </a:p>
          <a:p>
            <a:pPr marL="228576" indent="-228576"/>
            <a:r>
              <a:rPr lang="en-US" dirty="0" smtClean="0"/>
              <a:t>	- capturing</a:t>
            </a:r>
            <a:r>
              <a:rPr lang="en-US" baseline="0" dirty="0" smtClean="0"/>
              <a:t> as many persons at risk for participation restrictions.</a:t>
            </a:r>
          </a:p>
          <a:p>
            <a:pPr marL="228576" indent="-228576"/>
            <a:r>
              <a:rPr lang="en-US" baseline="0" dirty="0" smtClean="0"/>
              <a:t>	- domains of functioning:</a:t>
            </a:r>
          </a:p>
          <a:p>
            <a:pPr marL="228576" indent="-228576"/>
            <a:r>
              <a:rPr lang="en-US" baseline="0" dirty="0" smtClean="0"/>
              <a:t>		- same: vision, hearing, cognition, movement, self-care</a:t>
            </a:r>
          </a:p>
          <a:p>
            <a:pPr marL="228576" indent="-228576"/>
            <a:r>
              <a:rPr lang="en-US" baseline="0" dirty="0" smtClean="0"/>
              <a:t>		- diff: WG has communication, ACS has independent living or an IADL measure</a:t>
            </a:r>
          </a:p>
          <a:p>
            <a:pPr marL="228576" indent="-228576"/>
            <a:r>
              <a:rPr lang="en-US" baseline="0" dirty="0" smtClean="0"/>
              <a:t>			“doing errands alone such as doctor office or shopping”</a:t>
            </a:r>
          </a:p>
          <a:p>
            <a:pPr marL="228576" indent="-228576"/>
            <a:endParaRPr lang="en-US" baseline="0" dirty="0" smtClean="0"/>
          </a:p>
          <a:p>
            <a:pPr marL="228576" indent="-228576"/>
            <a:r>
              <a:rPr lang="en-US" baseline="0" dirty="0" smtClean="0"/>
              <a:t>Note differences:</a:t>
            </a:r>
          </a:p>
          <a:p>
            <a:pPr marL="228576" indent="-228576"/>
            <a:r>
              <a:rPr lang="en-US" baseline="0" dirty="0" smtClean="0"/>
              <a:t>	- rather than “do you have serious difficulty”, “how much difficulty”</a:t>
            </a:r>
          </a:p>
          <a:p>
            <a:pPr marL="228576" indent="-228576"/>
            <a:r>
              <a:rPr lang="en-US" baseline="0" dirty="0" smtClean="0"/>
              <a:t>	- rather than “yes/no”, a response set which allows for a range of functional difficulty.</a:t>
            </a:r>
            <a:endParaRPr lang="en-US" dirty="0" smtClean="0"/>
          </a:p>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B5D045-4746-4CFE-A6E2-2B21A1C9E5BF}" type="slidenum">
              <a:rPr lang="en-US"/>
              <a:pPr/>
              <a:t>8</a:t>
            </a:fld>
            <a:endParaRPr lang="en-US"/>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p:txBody>
          <a:bodyPr/>
          <a:lstStyle/>
          <a:p>
            <a:r>
              <a:rPr lang="en-US" sz="1200" kern="1200" dirty="0" smtClean="0">
                <a:solidFill>
                  <a:schemeClr val="tx1"/>
                </a:solidFill>
                <a:latin typeface="+mn-lt"/>
                <a:ea typeface="+mn-ea"/>
                <a:cs typeface="+mn-cs"/>
              </a:rPr>
              <a:t>The National Health Interview Survey is, of course, the Department’s longest ongoing, national survey of health.</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It also has one of the richest disability-related measures content.</a:t>
            </a:r>
          </a:p>
          <a:p>
            <a:r>
              <a:rPr lang="en-US" sz="1200" kern="1200" dirty="0" smtClean="0">
                <a:solidFill>
                  <a:schemeClr val="tx1"/>
                </a:solidFill>
                <a:latin typeface="+mn-lt"/>
                <a:ea typeface="+mn-ea"/>
                <a:cs typeface="+mn-cs"/>
              </a:rPr>
              <a:t> </a:t>
            </a:r>
          </a:p>
          <a:p>
            <a:r>
              <a:rPr lang="en-US" sz="1200" u="sng" kern="1200" dirty="0" smtClean="0">
                <a:solidFill>
                  <a:schemeClr val="tx1"/>
                </a:solidFill>
                <a:latin typeface="+mn-lt"/>
                <a:ea typeface="+mn-ea"/>
                <a:cs typeface="+mn-cs"/>
              </a:rPr>
              <a:t>Basic Actions Difficulties</a:t>
            </a:r>
            <a:r>
              <a:rPr lang="en-US" sz="1200" kern="1200" dirty="0" smtClean="0">
                <a:solidFill>
                  <a:schemeClr val="tx1"/>
                </a:solidFill>
                <a:latin typeface="+mn-lt"/>
                <a:ea typeface="+mn-ea"/>
                <a:cs typeface="+mn-cs"/>
              </a:rPr>
              <a:t> represent the primary building blocks of functioning</a:t>
            </a:r>
          </a:p>
          <a:p>
            <a:r>
              <a:rPr lang="en-US" sz="1200" kern="1200" dirty="0" smtClean="0">
                <a:solidFill>
                  <a:schemeClr val="tx1"/>
                </a:solidFill>
                <a:latin typeface="+mn-lt"/>
                <a:ea typeface="+mn-ea"/>
                <a:cs typeface="+mn-cs"/>
              </a:rPr>
              <a:t>	that are necessary for maintaining independence and</a:t>
            </a:r>
          </a:p>
          <a:p>
            <a:r>
              <a:rPr lang="en-US" sz="1200" kern="1200" dirty="0" smtClean="0">
                <a:solidFill>
                  <a:schemeClr val="tx1"/>
                </a:solidFill>
                <a:latin typeface="+mn-lt"/>
                <a:ea typeface="+mn-ea"/>
                <a:cs typeface="+mn-cs"/>
              </a:rPr>
              <a:t>		participating in social role activities.</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	1. Movement difficulties:</a:t>
            </a:r>
          </a:p>
          <a:p>
            <a:r>
              <a:rPr lang="en-US" sz="1200" kern="1200" dirty="0" smtClean="0">
                <a:solidFill>
                  <a:schemeClr val="tx1"/>
                </a:solidFill>
                <a:latin typeface="+mn-lt"/>
                <a:ea typeface="+mn-ea"/>
                <a:cs typeface="+mn-cs"/>
              </a:rPr>
              <a:t>		Walking</a:t>
            </a:r>
          </a:p>
          <a:p>
            <a:r>
              <a:rPr lang="en-US" sz="1200" kern="1200" dirty="0" smtClean="0">
                <a:solidFill>
                  <a:schemeClr val="tx1"/>
                </a:solidFill>
                <a:latin typeface="+mn-lt"/>
                <a:ea typeface="+mn-ea"/>
                <a:cs typeface="+mn-cs"/>
              </a:rPr>
              <a:t>		Standing</a:t>
            </a:r>
          </a:p>
          <a:p>
            <a:r>
              <a:rPr lang="en-US" sz="1200" kern="1200" dirty="0" smtClean="0">
                <a:solidFill>
                  <a:schemeClr val="tx1"/>
                </a:solidFill>
                <a:latin typeface="+mn-lt"/>
                <a:ea typeface="+mn-ea"/>
                <a:cs typeface="+mn-cs"/>
              </a:rPr>
              <a:t>		Bending or kneeling</a:t>
            </a:r>
          </a:p>
          <a:p>
            <a:r>
              <a:rPr lang="en-US" sz="1200" kern="1200" dirty="0" smtClean="0">
                <a:solidFill>
                  <a:schemeClr val="tx1"/>
                </a:solidFill>
                <a:latin typeface="+mn-lt"/>
                <a:ea typeface="+mn-ea"/>
                <a:cs typeface="+mn-cs"/>
              </a:rPr>
              <a:t>		Reaching overhead</a:t>
            </a:r>
          </a:p>
          <a:p>
            <a:r>
              <a:rPr lang="en-US" sz="1200" kern="1200" dirty="0" smtClean="0">
                <a:solidFill>
                  <a:schemeClr val="tx1"/>
                </a:solidFill>
                <a:latin typeface="+mn-lt"/>
                <a:ea typeface="+mn-ea"/>
                <a:cs typeface="+mn-cs"/>
              </a:rPr>
              <a:t>		Using hands &amp; fingers</a:t>
            </a:r>
          </a:p>
          <a:p>
            <a:r>
              <a:rPr lang="en-US" sz="1200" kern="1200" dirty="0" smtClean="0">
                <a:solidFill>
                  <a:schemeClr val="tx1"/>
                </a:solidFill>
                <a:latin typeface="+mn-lt"/>
                <a:ea typeface="+mn-ea"/>
                <a:cs typeface="+mn-cs"/>
              </a:rPr>
              <a:t>	2. Sensory difficulties:</a:t>
            </a:r>
          </a:p>
          <a:p>
            <a:r>
              <a:rPr lang="en-US" sz="1200" kern="1200" dirty="0" smtClean="0">
                <a:solidFill>
                  <a:schemeClr val="tx1"/>
                </a:solidFill>
                <a:latin typeface="+mn-lt"/>
                <a:ea typeface="+mn-ea"/>
                <a:cs typeface="+mn-cs"/>
              </a:rPr>
              <a:t>		Vision and hearing</a:t>
            </a:r>
          </a:p>
          <a:p>
            <a:r>
              <a:rPr lang="en-US" sz="1200" kern="1200" dirty="0" smtClean="0">
                <a:solidFill>
                  <a:schemeClr val="tx1"/>
                </a:solidFill>
                <a:latin typeface="+mn-lt"/>
                <a:ea typeface="+mn-ea"/>
                <a:cs typeface="+mn-cs"/>
              </a:rPr>
              <a:t>	3. Emotional difficulties:</a:t>
            </a:r>
          </a:p>
          <a:p>
            <a:r>
              <a:rPr lang="en-US" sz="1200" kern="1200" dirty="0" smtClean="0">
                <a:solidFill>
                  <a:schemeClr val="tx1"/>
                </a:solidFill>
                <a:latin typeface="+mn-lt"/>
                <a:ea typeface="+mn-ea"/>
                <a:cs typeface="+mn-cs"/>
              </a:rPr>
              <a:t>		In particular, feelings that interfere with accomplishing daily activities</a:t>
            </a:r>
          </a:p>
          <a:p>
            <a:r>
              <a:rPr lang="en-US" sz="1200" kern="1200" dirty="0" smtClean="0">
                <a:solidFill>
                  <a:schemeClr val="tx1"/>
                </a:solidFill>
                <a:latin typeface="+mn-lt"/>
                <a:ea typeface="+mn-ea"/>
                <a:cs typeface="+mn-cs"/>
              </a:rPr>
              <a:t>	4. Cognitive difficulties:</a:t>
            </a:r>
          </a:p>
          <a:p>
            <a:r>
              <a:rPr lang="en-US" sz="1200" kern="1200" dirty="0" smtClean="0">
                <a:solidFill>
                  <a:schemeClr val="tx1"/>
                </a:solidFill>
                <a:latin typeface="+mn-lt"/>
                <a:ea typeface="+mn-ea"/>
                <a:cs typeface="+mn-cs"/>
              </a:rPr>
              <a:t>		Specifically, remembering or experiencing confusion</a:t>
            </a:r>
          </a:p>
          <a:p>
            <a:r>
              <a:rPr lang="en-US" sz="1200" kern="1200" dirty="0" smtClean="0">
                <a:solidFill>
                  <a:schemeClr val="tx1"/>
                </a:solidFill>
                <a:latin typeface="+mn-lt"/>
                <a:ea typeface="+mn-ea"/>
                <a:cs typeface="+mn-cs"/>
              </a:rPr>
              <a:t> </a:t>
            </a:r>
          </a:p>
          <a:p>
            <a:r>
              <a:rPr lang="en-US" sz="1200" u="sng" kern="1200" dirty="0" smtClean="0">
                <a:solidFill>
                  <a:schemeClr val="tx1"/>
                </a:solidFill>
                <a:latin typeface="+mn-lt"/>
                <a:ea typeface="+mn-ea"/>
                <a:cs typeface="+mn-cs"/>
              </a:rPr>
              <a:t>Complex  Activity Limitations </a:t>
            </a:r>
            <a:r>
              <a:rPr lang="en-US" sz="1200" kern="1200" dirty="0" smtClean="0">
                <a:solidFill>
                  <a:schemeClr val="tx1"/>
                </a:solidFill>
                <a:latin typeface="+mn-lt"/>
                <a:ea typeface="+mn-ea"/>
                <a:cs typeface="+mn-cs"/>
              </a:rPr>
              <a:t>describe limitations or restrictions in the ability</a:t>
            </a:r>
          </a:p>
          <a:p>
            <a:r>
              <a:rPr lang="en-US" sz="1200" kern="1200" dirty="0" smtClean="0">
                <a:solidFill>
                  <a:schemeClr val="tx1"/>
                </a:solidFill>
                <a:latin typeface="+mn-lt"/>
                <a:ea typeface="+mn-ea"/>
                <a:cs typeface="+mn-cs"/>
              </a:rPr>
              <a:t>	to participate fully in social role activities such as working or maintaining a household.</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	1. Social Activity Limitation:</a:t>
            </a:r>
          </a:p>
          <a:p>
            <a:r>
              <a:rPr lang="en-US" sz="1200" kern="1200" dirty="0" smtClean="0">
                <a:solidFill>
                  <a:schemeClr val="tx1"/>
                </a:solidFill>
                <a:latin typeface="+mn-lt"/>
                <a:ea typeface="+mn-ea"/>
                <a:cs typeface="+mn-cs"/>
              </a:rPr>
              <a:t>		Attending movies or sporting events</a:t>
            </a:r>
          </a:p>
          <a:p>
            <a:r>
              <a:rPr lang="en-US" sz="1200" kern="1200" dirty="0" smtClean="0">
                <a:solidFill>
                  <a:schemeClr val="tx1"/>
                </a:solidFill>
                <a:latin typeface="+mn-lt"/>
                <a:ea typeface="+mn-ea"/>
                <a:cs typeface="+mn-cs"/>
              </a:rPr>
              <a:t>		Visiting with friends</a:t>
            </a:r>
          </a:p>
          <a:p>
            <a:r>
              <a:rPr lang="en-US" sz="1200" kern="1200" dirty="0" smtClean="0">
                <a:solidFill>
                  <a:schemeClr val="tx1"/>
                </a:solidFill>
                <a:latin typeface="+mn-lt"/>
                <a:ea typeface="+mn-ea"/>
                <a:cs typeface="+mn-cs"/>
              </a:rPr>
              <a:t>		Pursuing hobbies or engaging in leisure time activities</a:t>
            </a:r>
          </a:p>
          <a:p>
            <a:r>
              <a:rPr lang="en-US" sz="1200" kern="1200" dirty="0" smtClean="0">
                <a:solidFill>
                  <a:schemeClr val="tx1"/>
                </a:solidFill>
                <a:latin typeface="+mn-lt"/>
                <a:ea typeface="+mn-ea"/>
                <a:cs typeface="+mn-cs"/>
              </a:rPr>
              <a:t>	2. Work Limitation:</a:t>
            </a:r>
          </a:p>
          <a:p>
            <a:r>
              <a:rPr lang="en-US" sz="1200" kern="1200" dirty="0" smtClean="0">
                <a:solidFill>
                  <a:schemeClr val="tx1"/>
                </a:solidFill>
                <a:latin typeface="+mn-lt"/>
                <a:ea typeface="+mn-ea"/>
                <a:cs typeface="+mn-cs"/>
              </a:rPr>
              <a:t>		Limitation in the kind or amount of work</a:t>
            </a:r>
          </a:p>
          <a:p>
            <a:r>
              <a:rPr lang="en-US" sz="1200" kern="1200" dirty="0" smtClean="0">
                <a:solidFill>
                  <a:schemeClr val="tx1"/>
                </a:solidFill>
                <a:latin typeface="+mn-lt"/>
                <a:ea typeface="+mn-ea"/>
                <a:cs typeface="+mn-cs"/>
              </a:rPr>
              <a:t>		Inability to work at a job or business</a:t>
            </a:r>
          </a:p>
          <a:p>
            <a:r>
              <a:rPr lang="en-US" sz="1200" kern="1200" dirty="0" smtClean="0">
                <a:solidFill>
                  <a:schemeClr val="tx1"/>
                </a:solidFill>
                <a:latin typeface="+mn-lt"/>
                <a:ea typeface="+mn-ea"/>
                <a:cs typeface="+mn-cs"/>
              </a:rPr>
              <a:t>	3. Self-Care Limitation:</a:t>
            </a:r>
          </a:p>
          <a:p>
            <a:r>
              <a:rPr lang="en-US" sz="1200" kern="1200" dirty="0" smtClean="0">
                <a:solidFill>
                  <a:schemeClr val="tx1"/>
                </a:solidFill>
                <a:latin typeface="+mn-lt"/>
                <a:ea typeface="+mn-ea"/>
                <a:cs typeface="+mn-cs"/>
              </a:rPr>
              <a:t>		ADLs (self-care activities)</a:t>
            </a:r>
          </a:p>
          <a:p>
            <a:r>
              <a:rPr lang="en-US" sz="1200" kern="1200" dirty="0" smtClean="0">
                <a:solidFill>
                  <a:schemeClr val="tx1"/>
                </a:solidFill>
                <a:latin typeface="+mn-lt"/>
                <a:ea typeface="+mn-ea"/>
                <a:cs typeface="+mn-cs"/>
              </a:rPr>
              <a:t>		IADLs (shopping, cooking and taking care of bills)</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ACS</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Washington</a:t>
            </a:r>
            <a:r>
              <a:rPr lang="en-US" sz="1200" kern="1200" baseline="0" dirty="0" smtClean="0">
                <a:solidFill>
                  <a:schemeClr val="tx1"/>
                </a:solidFill>
                <a:latin typeface="+mn-lt"/>
                <a:ea typeface="+mn-ea"/>
                <a:cs typeface="+mn-cs"/>
              </a:rPr>
              <a:t> Group Short Set</a:t>
            </a:r>
          </a:p>
          <a:p>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Washington</a:t>
            </a:r>
            <a:r>
              <a:rPr lang="en-US" sz="1200" kern="1200" baseline="0" dirty="0" smtClean="0">
                <a:solidFill>
                  <a:schemeClr val="tx1"/>
                </a:solidFill>
                <a:latin typeface="+mn-lt"/>
                <a:ea typeface="+mn-ea"/>
                <a:cs typeface="+mn-cs"/>
              </a:rPr>
              <a:t> Group Extended Set – which expands the functional domains to include: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	1. Upper body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	2. Learning</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	3. Affect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	4. Pain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	5. Fatigue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The latest experimental content includes measures of participation and quality of life.</a:t>
            </a:r>
            <a:endParaRPr lang="en-US" dirty="0" smtClean="0"/>
          </a:p>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Many of the NHIS disability measures have been part of the survey for quite some time:</a:t>
            </a:r>
          </a:p>
          <a:p>
            <a:r>
              <a:rPr lang="en-US" baseline="0" dirty="0" smtClean="0"/>
              <a:t>	Activity and Work Limitation</a:t>
            </a:r>
          </a:p>
          <a:p>
            <a:r>
              <a:rPr lang="en-US" baseline="0" dirty="0" smtClean="0"/>
              <a:t>	ADLs</a:t>
            </a:r>
          </a:p>
          <a:p>
            <a:r>
              <a:rPr lang="en-US" baseline="0" dirty="0" smtClean="0"/>
              <a:t>	IADLs</a:t>
            </a:r>
          </a:p>
          <a:p>
            <a:r>
              <a:rPr lang="en-US" baseline="0" dirty="0" smtClean="0"/>
              <a:t>	Basic Actions Difficulties</a:t>
            </a:r>
          </a:p>
          <a:p>
            <a:r>
              <a:rPr lang="en-US" baseline="0" dirty="0" smtClean="0"/>
              <a:t>	Complex Activity Limitations</a:t>
            </a:r>
          </a:p>
          <a:p>
            <a:endParaRPr lang="en-US" baseline="0" dirty="0" smtClean="0"/>
          </a:p>
          <a:p>
            <a:r>
              <a:rPr lang="en-US" baseline="0" dirty="0" smtClean="0"/>
              <a:t>The ACS and Washington Group content are relatively new.</a:t>
            </a:r>
          </a:p>
          <a:p>
            <a:endParaRPr lang="en-US" baseline="0" dirty="0" smtClean="0"/>
          </a:p>
          <a:p>
            <a:r>
              <a:rPr lang="en-US" baseline="0" dirty="0" smtClean="0"/>
              <a:t>More importantly, these measures have been added</a:t>
            </a:r>
          </a:p>
          <a:p>
            <a:r>
              <a:rPr lang="en-US" baseline="0" dirty="0" smtClean="0"/>
              <a:t>	a) as quickly as possible</a:t>
            </a:r>
          </a:p>
          <a:p>
            <a:r>
              <a:rPr lang="en-US" baseline="0" dirty="0" smtClean="0"/>
              <a:t>	b) in a carefully orchestrated manner to allow for specific methodological analysis. </a:t>
            </a:r>
            <a:endParaRPr lang="en-US" baseline="0" dirty="0" smtClean="0"/>
          </a:p>
        </p:txBody>
      </p:sp>
      <p:sp>
        <p:nvSpPr>
          <p:cNvPr id="4" name="Slide Number Placeholder 3"/>
          <p:cNvSpPr>
            <a:spLocks noGrp="1"/>
          </p:cNvSpPr>
          <p:nvPr>
            <p:ph type="sldNum" sz="quarter" idx="10"/>
          </p:nvPr>
        </p:nvSpPr>
        <p:spPr/>
        <p:txBody>
          <a:bodyPr/>
          <a:lstStyle/>
          <a:p>
            <a:fld id="{64D20A25-A4BF-4DE2-8BFF-D4FE8D3BBBC4}"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470025"/>
          </a:xfrm>
        </p:spPr>
        <p:txBody>
          <a:bodyPr/>
          <a:lstStyle>
            <a:lvl1pPr>
              <a:defRPr b="1">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279775"/>
            <a:ext cx="7772400" cy="1673225"/>
          </a:xfrm>
        </p:spPr>
        <p:txBody>
          <a:bodyPr/>
          <a:lstStyle>
            <a:lvl1pPr marL="0" indent="0" algn="ctr">
              <a:buNone/>
              <a:defRPr>
                <a:solidFill>
                  <a:srgbClr val="FFC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6BE201B9-F1AB-4F61-B010-3A0592D086A7}" type="datetime1">
              <a:rPr lang="en-US" smtClean="0"/>
              <a:pPr/>
              <a:t>11/1/2011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553200"/>
            <a:ext cx="914400" cy="168275"/>
          </a:xfrm>
        </p:spPr>
        <p:txBody>
          <a:bodyPr/>
          <a:lstStyle/>
          <a:p>
            <a:fld id="{ED655340-09A0-4AFA-ADD2-0DF10A5A41C0}" type="slidenum">
              <a:rPr lang="en-US" smtClean="0"/>
              <a:pPr/>
              <a:t>‹#›</a:t>
            </a:fld>
            <a:endParaRPr lang="en-US"/>
          </a:p>
        </p:txBody>
      </p:sp>
      <p:pic>
        <p:nvPicPr>
          <p:cNvPr id="9" name="Picture 8" descr="2010-NCHS-Conference-Motif-[PPTdarkbg].png"/>
          <p:cNvPicPr>
            <a:picLocks noChangeAspect="1"/>
          </p:cNvPicPr>
          <p:nvPr/>
        </p:nvPicPr>
        <p:blipFill>
          <a:blip r:embed="rId2" cstate="print"/>
          <a:stretch>
            <a:fillRect/>
          </a:stretch>
        </p:blipFill>
        <p:spPr>
          <a:xfrm>
            <a:off x="7543800" y="5105400"/>
            <a:ext cx="1371600" cy="157734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Basic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b" anchorCtr="0"/>
          <a:lstStyle>
            <a:lvl1pPr>
              <a:lnSpc>
                <a:spcPts val="3000"/>
              </a:lnSpc>
              <a:defRPr sz="2800" b="1" baseline="0">
                <a:effectLst/>
              </a:defRPr>
            </a:lvl1pPr>
          </a:lstStyle>
          <a:p>
            <a:r>
              <a:rPr lang="en-US" dirty="0" smtClean="0"/>
              <a:t>Headline – Myriad Pro, Bold, Shadow, 28pt</a:t>
            </a:r>
            <a:endParaRPr lang="en-US" dirty="0"/>
          </a:p>
        </p:txBody>
      </p:sp>
      <p:sp>
        <p:nvSpPr>
          <p:cNvPr id="3" name="Content Placeholder 2"/>
          <p:cNvSpPr>
            <a:spLocks noGrp="1"/>
          </p:cNvSpPr>
          <p:nvPr>
            <p:ph idx="1" hasCustomPrompt="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
        <p:nvSpPr>
          <p:cNvPr id="6" name="Text Placeholder 5"/>
          <p:cNvSpPr>
            <a:spLocks noGrp="1"/>
          </p:cNvSpPr>
          <p:nvPr userDrawn="1">
            <p:ph type="body" sz="quarter" idx="11" hasCustomPrompt="1"/>
          </p:nvPr>
        </p:nvSpPr>
        <p:spPr>
          <a:xfrm>
            <a:off x="457200" y="5791200"/>
            <a:ext cx="8229600" cy="609600"/>
          </a:xfrm>
          <a:prstGeom prst="rect">
            <a:avLst/>
          </a:prstGeom>
        </p:spPr>
        <p:txBody>
          <a:bodyPr anchor="b"/>
          <a:lstStyle>
            <a:lvl1pPr>
              <a:buNone/>
              <a:defRPr sz="1100">
                <a:solidFill>
                  <a:schemeClr val="tx1"/>
                </a:solidFill>
              </a:defRPr>
            </a:lvl1pPr>
          </a:lstStyle>
          <a:p>
            <a:r>
              <a:rPr lang="en-US" dirty="0" smtClean="0"/>
              <a:t>* Citations, references, and credits – Myriad Pro, 11pt</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270CADEE-37FE-42A6-BAEC-A410AF26B774}" type="slidenum">
              <a:rPr lang="en-US"/>
              <a:pPr/>
              <a:t>‹#›</a:t>
            </a:fld>
            <a:endParaRPr lang="en-US"/>
          </a:p>
        </p:txBody>
      </p:sp>
      <p:sp>
        <p:nvSpPr>
          <p:cNvPr id="7" name="Date Placeholder 6"/>
          <p:cNvSpPr>
            <a:spLocks noGrp="1"/>
          </p:cNvSpPr>
          <p:nvPr>
            <p:ph type="dt" sz="half" idx="12"/>
          </p:nvPr>
        </p:nvSpPr>
        <p:spPr/>
        <p:txBody>
          <a:bodyPr/>
          <a:lstStyle>
            <a:lvl1pPr>
              <a:defRPr/>
            </a:lvl1pPr>
          </a:lstStyle>
          <a:p>
            <a:fld id="{0DF40BFF-6525-441B-9E0B-4E79D4FC31B1}" type="datetime1">
              <a:rPr lang="en-US" smtClean="0"/>
              <a:pPr/>
              <a:t>11/1/2011</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667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3438" y="1752600"/>
            <a:ext cx="3924300" cy="4267200"/>
          </a:xfrm>
        </p:spPr>
        <p:txBody>
          <a:bodyPr>
            <a:normAutofit/>
          </a:bodyPr>
          <a:lstStyle/>
          <a:p>
            <a:pPr lvl="0"/>
            <a:endParaRPr lang="en-US" noProof="0"/>
          </a:p>
        </p:txBody>
      </p:sp>
      <p:sp>
        <p:nvSpPr>
          <p:cNvPr id="5" name="Date Placeholder 4"/>
          <p:cNvSpPr>
            <a:spLocks noGrp="1"/>
          </p:cNvSpPr>
          <p:nvPr>
            <p:ph type="dt" sz="half" idx="10"/>
          </p:nvPr>
        </p:nvSpPr>
        <p:spPr>
          <a:xfrm>
            <a:off x="609600" y="6245225"/>
            <a:ext cx="1981200" cy="476250"/>
          </a:xfrm>
        </p:spPr>
        <p:txBody>
          <a:bodyPr/>
          <a:lstStyle>
            <a:lvl1pPr>
              <a:defRPr/>
            </a:lvl1pPr>
          </a:lstStyle>
          <a:p>
            <a:pPr>
              <a:defRPr/>
            </a:pPr>
            <a:fld id="{E1E34880-29CC-426A-BED5-2D12D05E32F2}" type="datetime1">
              <a:rPr lang="en-US" smtClean="0"/>
              <a:pPr>
                <a:defRPr/>
              </a:pPr>
              <a:t>11/1/2011</a:t>
            </a:fld>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5225"/>
            <a:ext cx="1981200" cy="476250"/>
          </a:xfrm>
        </p:spPr>
        <p:txBody>
          <a:bodyPr/>
          <a:lstStyle>
            <a:lvl1pPr>
              <a:defRPr/>
            </a:lvl1pPr>
          </a:lstStyle>
          <a:p>
            <a:pPr>
              <a:defRPr/>
            </a:pPr>
            <a:fld id="{D23A0152-7B53-45D5-9F77-707159ADCEF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accent5"/>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8D1B272-FC80-4C40-AC6C-7923548DAD70}" type="datetime1">
              <a:rPr lang="en-US" smtClean="0"/>
              <a:pPr/>
              <a:t>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55340-09A0-4AFA-ADD2-0DF10A5A41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ata chart">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457200" y="6096000"/>
            <a:ext cx="8229600" cy="228600"/>
          </a:xfrm>
        </p:spPr>
        <p:txBody>
          <a:bodyPr>
            <a:noAutofit/>
          </a:bodyPr>
          <a:lstStyle>
            <a:lvl1pPr>
              <a:buFont typeface="Arial" pitchFamily="34" charset="0"/>
              <a:buNone/>
              <a:defRPr sz="1400" baseline="0">
                <a:solidFill>
                  <a:schemeClr val="tx1"/>
                </a:solidFill>
              </a:defRPr>
            </a:lvl1pPr>
            <a:lvl2pPr>
              <a:buNone/>
              <a:defRPr sz="1400">
                <a:solidFill>
                  <a:schemeClr val="tx1"/>
                </a:solidFill>
              </a:defRPr>
            </a:lvl2pPr>
            <a:lvl3pPr>
              <a:buNone/>
              <a:defRPr sz="1400">
                <a:solidFill>
                  <a:schemeClr val="tx1"/>
                </a:solidFill>
              </a:defRPr>
            </a:lvl3pPr>
            <a:lvl4pPr>
              <a:buNone/>
              <a:defRPr sz="1400">
                <a:solidFill>
                  <a:schemeClr val="tx1"/>
                </a:solidFill>
              </a:defRPr>
            </a:lvl4pPr>
            <a:lvl5pPr>
              <a:buNone/>
              <a:defRPr sz="1400">
                <a:solidFill>
                  <a:schemeClr val="tx1"/>
                </a:solidFill>
              </a:defRPr>
            </a:lvl5pPr>
          </a:lstStyle>
          <a:p>
            <a:pPr lvl="0"/>
            <a:r>
              <a:rPr lang="en-US" dirty="0" smtClean="0"/>
              <a:t>SOURCE: NCHS, </a:t>
            </a:r>
            <a:endParaRPr lang="en-US" dirty="0"/>
          </a:p>
        </p:txBody>
      </p:sp>
      <p:sp>
        <p:nvSpPr>
          <p:cNvPr id="9" name="Chart Placeholder 8"/>
          <p:cNvSpPr>
            <a:spLocks noGrp="1"/>
          </p:cNvSpPr>
          <p:nvPr>
            <p:ph type="chart" sz="quarter" idx="14"/>
          </p:nvPr>
        </p:nvSpPr>
        <p:spPr>
          <a:xfrm>
            <a:off x="457200" y="1295400"/>
            <a:ext cx="8229600" cy="4724400"/>
          </a:xfrm>
        </p:spPr>
        <p:txBody>
          <a:bodyPr/>
          <a:lstStyle/>
          <a:p>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5"/>
          </p:nvPr>
        </p:nvSpPr>
        <p:spPr/>
        <p:txBody>
          <a:bodyPr/>
          <a:lstStyle/>
          <a:p>
            <a:fld id="{3794B496-4CC3-49C0-B600-3F9295050C7C}" type="datetime1">
              <a:rPr lang="en-US" smtClean="0"/>
              <a:pPr/>
              <a:t>11/1/2011</a:t>
            </a:fld>
            <a:endParaRPr lang="en-US"/>
          </a:p>
        </p:txBody>
      </p:sp>
      <p:sp>
        <p:nvSpPr>
          <p:cNvPr id="12" name="Slide Number Placeholder 11"/>
          <p:cNvSpPr>
            <a:spLocks noGrp="1"/>
          </p:cNvSpPr>
          <p:nvPr>
            <p:ph type="sldNum" sz="quarter" idx="16"/>
          </p:nvPr>
        </p:nvSpPr>
        <p:spPr/>
        <p:txBody>
          <a:bodyPr/>
          <a:lstStyle/>
          <a:p>
            <a:fld id="{ED655340-09A0-4AFA-ADD2-0DF10A5A41C0}" type="slidenum">
              <a:rPr lang="en-US" smtClean="0"/>
              <a:pPr/>
              <a:t>‹#›</a:t>
            </a:fld>
            <a:endParaRPr lang="en-US"/>
          </a:p>
        </p:txBody>
      </p:sp>
      <p:sp>
        <p:nvSpPr>
          <p:cNvPr id="13" name="Footer Placeholder 12"/>
          <p:cNvSpPr>
            <a:spLocks noGrp="1"/>
          </p:cNvSpPr>
          <p:nvPr>
            <p:ph type="ftr" sz="quarter" idx="17"/>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6669087" cy="1362075"/>
          </a:xfrm>
        </p:spPr>
        <p:txBody>
          <a:bodyPr anchor="t"/>
          <a:lstStyle>
            <a:lvl1pPr algn="l">
              <a:defRPr sz="4000" b="1"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AA798A59-A5CD-4D9B-80B9-43A18787840B}" type="datetime1">
              <a:rPr lang="en-US" smtClean="0"/>
              <a:pPr/>
              <a:t>11/1/2011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553200"/>
            <a:ext cx="914400" cy="168275"/>
          </a:xfrm>
        </p:spPr>
        <p:txBody>
          <a:bodyPr/>
          <a:lstStyle/>
          <a:p>
            <a:fld id="{ED655340-09A0-4AFA-ADD2-0DF10A5A41C0}" type="slidenum">
              <a:rPr lang="en-US" smtClean="0"/>
              <a:pPr/>
              <a:t>‹#›</a:t>
            </a:fld>
            <a:endParaRPr lang="en-US"/>
          </a:p>
        </p:txBody>
      </p:sp>
      <p:pic>
        <p:nvPicPr>
          <p:cNvPr id="7" name="Picture 6" descr="2010-NCHS-Conference-Motif-[PPTdarkbg].png"/>
          <p:cNvPicPr>
            <a:picLocks noChangeAspect="1"/>
          </p:cNvPicPr>
          <p:nvPr userDrawn="1"/>
        </p:nvPicPr>
        <p:blipFill>
          <a:blip r:embed="rId2" cstate="print"/>
          <a:stretch>
            <a:fillRect/>
          </a:stretch>
        </p:blipFill>
        <p:spPr>
          <a:xfrm>
            <a:off x="7543800" y="5105400"/>
            <a:ext cx="1371600" cy="157734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FFC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FFC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DC85B47C-2E55-4093-9A69-C153801326A1}" type="datetime1">
              <a:rPr lang="en-US" smtClean="0"/>
              <a:pPr/>
              <a:t>11/1/2011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655340-09A0-4AFA-ADD2-0DF10A5A41C0}" type="slidenum">
              <a:rPr lang="en-US" smtClean="0"/>
              <a:pPr/>
              <a:t>‹#›</a:t>
            </a:fld>
            <a:endParaRPr lang="en-US"/>
          </a:p>
        </p:txBody>
      </p:sp>
      <p:sp>
        <p:nvSpPr>
          <p:cNvPr id="10" name="Text Placeholder 6"/>
          <p:cNvSpPr>
            <a:spLocks noGrp="1"/>
          </p:cNvSpPr>
          <p:nvPr>
            <p:ph type="body" sz="quarter" idx="13" hasCustomPrompt="1"/>
          </p:nvPr>
        </p:nvSpPr>
        <p:spPr>
          <a:xfrm>
            <a:off x="457200" y="6096000"/>
            <a:ext cx="8229600" cy="228600"/>
          </a:xfrm>
        </p:spPr>
        <p:txBody>
          <a:bodyPr>
            <a:noAutofit/>
          </a:bodyPr>
          <a:lstStyle>
            <a:lvl1pPr>
              <a:buFont typeface="Arial" pitchFamily="34" charset="0"/>
              <a:buNone/>
              <a:defRPr sz="1400" baseline="0">
                <a:solidFill>
                  <a:schemeClr val="tx1"/>
                </a:solidFill>
              </a:defRPr>
            </a:lvl1pPr>
            <a:lvl2pPr>
              <a:buNone/>
              <a:defRPr sz="1400">
                <a:solidFill>
                  <a:schemeClr val="tx1"/>
                </a:solidFill>
              </a:defRPr>
            </a:lvl2pPr>
            <a:lvl3pPr>
              <a:buNone/>
              <a:defRPr sz="1400">
                <a:solidFill>
                  <a:schemeClr val="tx1"/>
                </a:solidFill>
              </a:defRPr>
            </a:lvl3pPr>
            <a:lvl4pPr>
              <a:buNone/>
              <a:defRPr sz="1400">
                <a:solidFill>
                  <a:schemeClr val="tx1"/>
                </a:solidFill>
              </a:defRPr>
            </a:lvl4pPr>
            <a:lvl5pPr>
              <a:buNone/>
              <a:defRPr sz="1400">
                <a:solidFill>
                  <a:schemeClr val="tx1"/>
                </a:solidFill>
              </a:defRPr>
            </a:lvl5pPr>
          </a:lstStyle>
          <a:p>
            <a:pPr lvl="0"/>
            <a:r>
              <a:rPr lang="en-US" dirty="0" smtClean="0"/>
              <a:t>SOURCE: NCHS, </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C0E5A9-B8DF-4CBA-8B3B-7D3EA0695795}" type="datetime1">
              <a:rPr lang="en-US" smtClean="0"/>
              <a:pPr/>
              <a:t>11/1/2011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55340-09A0-4AFA-ADD2-0DF10A5A41C0}" type="slidenum">
              <a:rPr lang="en-US" smtClean="0"/>
              <a:pPr/>
              <a:t>‹#›</a:t>
            </a:fld>
            <a:endParaRPr lang="en-US"/>
          </a:p>
        </p:txBody>
      </p:sp>
      <p:sp>
        <p:nvSpPr>
          <p:cNvPr id="8" name="Text Placeholder 6"/>
          <p:cNvSpPr>
            <a:spLocks noGrp="1"/>
          </p:cNvSpPr>
          <p:nvPr>
            <p:ph type="body" sz="quarter" idx="13" hasCustomPrompt="1"/>
          </p:nvPr>
        </p:nvSpPr>
        <p:spPr>
          <a:xfrm>
            <a:off x="457200" y="6096000"/>
            <a:ext cx="8229600" cy="228600"/>
          </a:xfrm>
        </p:spPr>
        <p:txBody>
          <a:bodyPr>
            <a:noAutofit/>
          </a:bodyPr>
          <a:lstStyle>
            <a:lvl1pPr>
              <a:buFont typeface="Arial" pitchFamily="34" charset="0"/>
              <a:buNone/>
              <a:defRPr sz="1400" baseline="0">
                <a:solidFill>
                  <a:schemeClr val="tx1"/>
                </a:solidFill>
              </a:defRPr>
            </a:lvl1pPr>
            <a:lvl2pPr>
              <a:buNone/>
              <a:defRPr sz="1400">
                <a:solidFill>
                  <a:schemeClr val="tx1"/>
                </a:solidFill>
              </a:defRPr>
            </a:lvl2pPr>
            <a:lvl3pPr>
              <a:buNone/>
              <a:defRPr sz="1400">
                <a:solidFill>
                  <a:schemeClr val="tx1"/>
                </a:solidFill>
              </a:defRPr>
            </a:lvl3pPr>
            <a:lvl4pPr>
              <a:buNone/>
              <a:defRPr sz="1400">
                <a:solidFill>
                  <a:schemeClr val="tx1"/>
                </a:solidFill>
              </a:defRPr>
            </a:lvl4pPr>
            <a:lvl5pPr>
              <a:buNone/>
              <a:defRPr sz="1400">
                <a:solidFill>
                  <a:schemeClr val="tx1"/>
                </a:solidFill>
              </a:defRPr>
            </a:lvl5pPr>
          </a:lstStyle>
          <a:p>
            <a:pPr lvl="0"/>
            <a:r>
              <a:rPr lang="en-US" dirty="0" smtClean="0"/>
              <a:t>SOURCE: NCHS, </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6FD240-E3C6-4E6E-9503-D7443AEFA8A6}" type="datetime1">
              <a:rPr lang="en-US" smtClean="0"/>
              <a:pPr/>
              <a:t>11/1/2011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55340-09A0-4AFA-ADD2-0DF10A5A41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1006347E-86FE-45E7-89CF-DF780A5803E9}" type="datetime1">
              <a:rPr lang="en-US" smtClean="0"/>
              <a:pPr/>
              <a:t>11/1/2011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655340-09A0-4AFA-ADD2-0DF10A5A41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4E167E-BDEB-4B60-8ED1-FB7B7A023DC3}" type="datetime1">
              <a:rPr lang="en-US" smtClean="0"/>
              <a:pPr/>
              <a:t>11/1/2011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655340-09A0-4AFA-ADD2-0DF10A5A41C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17375E"/>
            </a:gs>
            <a:gs pos="39999">
              <a:srgbClr val="17375E"/>
            </a:gs>
            <a:gs pos="70000">
              <a:srgbClr val="375F92"/>
            </a:gs>
            <a:gs pos="100000">
              <a:srgbClr val="558ED5"/>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553200"/>
            <a:ext cx="2133600" cy="168275"/>
          </a:xfrm>
          <a:prstGeom prst="rect">
            <a:avLst/>
          </a:prstGeom>
        </p:spPr>
        <p:txBody>
          <a:bodyPr vert="horz" lIns="91440" tIns="45720" rIns="91440" bIns="45720" rtlCol="0" anchor="ctr"/>
          <a:lstStyle>
            <a:lvl1pPr algn="l">
              <a:defRPr sz="1200">
                <a:solidFill>
                  <a:schemeClr val="tx1">
                    <a:tint val="75000"/>
                  </a:schemeClr>
                </a:solidFill>
              </a:defRPr>
            </a:lvl1pPr>
          </a:lstStyle>
          <a:p>
            <a:fld id="{A296B472-2ABC-4D9E-8346-BCF9106FB582}" type="datetime1">
              <a:rPr lang="en-US" smtClean="0"/>
              <a:pPr/>
              <a:t>11/1/2011</a:t>
            </a:fld>
            <a:endParaRPr lang="en-US"/>
          </a:p>
        </p:txBody>
      </p:sp>
      <p:sp>
        <p:nvSpPr>
          <p:cNvPr id="5" name="Footer Placeholder 4"/>
          <p:cNvSpPr>
            <a:spLocks noGrp="1"/>
          </p:cNvSpPr>
          <p:nvPr>
            <p:ph type="ftr" sz="quarter" idx="3"/>
          </p:nvPr>
        </p:nvSpPr>
        <p:spPr>
          <a:xfrm>
            <a:off x="3124200" y="6553200"/>
            <a:ext cx="2895600" cy="1682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553200"/>
            <a:ext cx="2133600" cy="168275"/>
          </a:xfrm>
          <a:prstGeom prst="rect">
            <a:avLst/>
          </a:prstGeom>
        </p:spPr>
        <p:txBody>
          <a:bodyPr vert="horz" lIns="91440" tIns="45720" rIns="91440" bIns="45720" rtlCol="0" anchor="ctr"/>
          <a:lstStyle>
            <a:lvl1pPr algn="r">
              <a:defRPr sz="1200">
                <a:solidFill>
                  <a:schemeClr val="tx1">
                    <a:tint val="75000"/>
                  </a:schemeClr>
                </a:solidFill>
              </a:defRPr>
            </a:lvl1pPr>
          </a:lstStyle>
          <a:p>
            <a:fld id="{ED655340-09A0-4AFA-ADD2-0DF10A5A41C0}" type="slidenum">
              <a:rPr lang="en-US" smtClean="0"/>
              <a:pPr/>
              <a:t>‹#›</a:t>
            </a:fld>
            <a:endParaRPr lang="en-US"/>
          </a:p>
        </p:txBody>
      </p:sp>
      <p:sp>
        <p:nvSpPr>
          <p:cNvPr id="9" name="Parallelogram 8"/>
          <p:cNvSpPr/>
          <p:nvPr/>
        </p:nvSpPr>
        <p:spPr>
          <a:xfrm flipH="1">
            <a:off x="7772400" y="7239000"/>
            <a:ext cx="1371600" cy="1371600"/>
          </a:xfrm>
          <a:prstGeom prst="parallelogram">
            <a:avLst>
              <a:gd name="adj" fmla="val 460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p:nvSpPr>
        <p:spPr>
          <a:xfrm flipH="1">
            <a:off x="6886222" y="7239000"/>
            <a:ext cx="1371600" cy="1371600"/>
          </a:xfrm>
          <a:prstGeom prst="parallelogram">
            <a:avLst>
              <a:gd name="adj" fmla="val 460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p:nvSpPr>
        <p:spPr>
          <a:xfrm flipH="1">
            <a:off x="6000044" y="7239000"/>
            <a:ext cx="1371600" cy="1371600"/>
          </a:xfrm>
          <a:prstGeom prst="parallelogram">
            <a:avLst>
              <a:gd name="adj" fmla="val 460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p:nvSpPr>
        <p:spPr>
          <a:xfrm flipH="1">
            <a:off x="5113866" y="7239000"/>
            <a:ext cx="1371600" cy="1371600"/>
          </a:xfrm>
          <a:prstGeom prst="parallelogram">
            <a:avLst>
              <a:gd name="adj" fmla="val 4608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Parallelogram 10"/>
          <p:cNvSpPr/>
          <p:nvPr userDrawn="1"/>
        </p:nvSpPr>
        <p:spPr>
          <a:xfrm flipH="1">
            <a:off x="7772400" y="7239000"/>
            <a:ext cx="1371600" cy="1371600"/>
          </a:xfrm>
          <a:prstGeom prst="parallelogram">
            <a:avLst>
              <a:gd name="adj" fmla="val 4608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Parallelogram 11"/>
          <p:cNvSpPr/>
          <p:nvPr userDrawn="1"/>
        </p:nvSpPr>
        <p:spPr>
          <a:xfrm flipH="1">
            <a:off x="6886222" y="7239000"/>
            <a:ext cx="1371600" cy="1371600"/>
          </a:xfrm>
          <a:prstGeom prst="parallelogram">
            <a:avLst>
              <a:gd name="adj" fmla="val 4608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Parallelogram 15"/>
          <p:cNvSpPr/>
          <p:nvPr userDrawn="1"/>
        </p:nvSpPr>
        <p:spPr>
          <a:xfrm flipH="1">
            <a:off x="6000044" y="7239000"/>
            <a:ext cx="1371600" cy="1371600"/>
          </a:xfrm>
          <a:prstGeom prst="parallelogram">
            <a:avLst>
              <a:gd name="adj" fmla="val 4608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Parallelogram 16"/>
          <p:cNvSpPr/>
          <p:nvPr userDrawn="1"/>
        </p:nvSpPr>
        <p:spPr>
          <a:xfrm flipH="1">
            <a:off x="5113866" y="7239000"/>
            <a:ext cx="1371600" cy="1371600"/>
          </a:xfrm>
          <a:prstGeom prst="parallelogram">
            <a:avLst>
              <a:gd name="adj" fmla="val 4608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40" r:id="rId3"/>
    <p:sldLayoutId id="2147483733" r:id="rId4"/>
    <p:sldLayoutId id="2147483735" r:id="rId5"/>
    <p:sldLayoutId id="2147483738" r:id="rId6"/>
    <p:sldLayoutId id="2147483739" r:id="rId7"/>
    <p:sldLayoutId id="2147483736" r:id="rId8"/>
    <p:sldLayoutId id="2147483737" r:id="rId9"/>
    <p:sldLayoutId id="2147483745" r:id="rId10"/>
    <p:sldLayoutId id="2147483748" r:id="rId11"/>
    <p:sldLayoutId id="2147483749" r:id="rId12"/>
  </p:sldLayoutIdLst>
  <p:hf sldNum="0" hdr="0" ftr="0" dt="0"/>
  <p:txStyles>
    <p:titleStyle>
      <a:lvl1pPr algn="ctr" defTabSz="914400" rtl="0" eaLnBrk="1" latinLnBrk="0" hangingPunct="1">
        <a:spcBef>
          <a:spcPct val="0"/>
        </a:spcBef>
        <a:buNone/>
        <a:defRPr sz="3600" b="1" kern="1200">
          <a:solidFill>
            <a:schemeClr val="tx2"/>
          </a:solidFill>
          <a:effectLst/>
          <a:latin typeface="Tahoma" pitchFamily="34" charset="0"/>
          <a:ea typeface="+mj-ea"/>
          <a:cs typeface="Tahoma" pitchFamily="34" charset="0"/>
        </a:defRPr>
      </a:lvl1pPr>
    </p:titleStyle>
    <p:bodyStyle>
      <a:lvl1pPr marL="342900" indent="-342900" algn="l" defTabSz="914400" rtl="0" eaLnBrk="1" latinLnBrk="0" hangingPunct="1">
        <a:spcBef>
          <a:spcPct val="20000"/>
        </a:spcBef>
        <a:buFont typeface="Arial" pitchFamily="34" charset="0"/>
        <a:buNone/>
        <a:defRPr sz="3200" b="0" kern="1200">
          <a:solidFill>
            <a:schemeClr val="accent5"/>
          </a:solidFill>
          <a:latin typeface="Tahoma" pitchFamily="34" charset="0"/>
          <a:ea typeface="+mn-ea"/>
          <a:cs typeface="Tahom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ahoma" pitchFamily="34" charset="0"/>
          <a:ea typeface="+mn-ea"/>
          <a:cs typeface="Tahoma" pitchFamily="34" charset="0"/>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Tahoma" pitchFamily="34" charset="0"/>
          <a:ea typeface="+mn-ea"/>
          <a:cs typeface="Tahoma"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ahoma" pitchFamily="34" charset="0"/>
          <a:ea typeface="+mn-ea"/>
          <a:cs typeface="Tahoma" pitchFamily="34" charset="0"/>
        </a:defRPr>
      </a:lvl4pPr>
      <a:lvl5pPr marL="2057400" indent="-228600" algn="l" defTabSz="914400" rtl="0" eaLnBrk="1" latinLnBrk="0" hangingPunct="1">
        <a:spcBef>
          <a:spcPct val="20000"/>
        </a:spcBef>
        <a:buFont typeface="Courier New" pitchFamily="49" charset="0"/>
        <a:buChar char="o"/>
        <a:defRPr sz="2000" kern="1200">
          <a:solidFill>
            <a:schemeClr val="tx1"/>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066800"/>
            <a:ext cx="8686800" cy="1470025"/>
          </a:xfrm>
        </p:spPr>
        <p:txBody>
          <a:bodyPr>
            <a:noAutofit/>
          </a:bodyPr>
          <a:lstStyle/>
          <a:p>
            <a:r>
              <a:rPr lang="en-US" sz="4000" dirty="0" smtClean="0">
                <a:latin typeface="Times New Roman" pitchFamily="18" charset="0"/>
                <a:cs typeface="Times New Roman" pitchFamily="18" charset="0"/>
              </a:rPr>
              <a:t>Disability</a:t>
            </a:r>
            <a:r>
              <a:rPr lang="en-US" dirty="0" smtClean="0">
                <a:latin typeface="Times New Roman" pitchFamily="18" charset="0"/>
                <a:cs typeface="Times New Roman" pitchFamily="18" charset="0"/>
              </a:rPr>
              <a:t> Statistics at NCHS: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An Update</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914400" y="3200400"/>
            <a:ext cx="7772400" cy="1673225"/>
          </a:xfrm>
        </p:spPr>
        <p:txBody>
          <a:bodyPr>
            <a:normAutofit/>
          </a:bodyPr>
          <a:lstStyle/>
          <a:p>
            <a:r>
              <a:rPr lang="en-US" sz="3000" dirty="0" smtClean="0">
                <a:latin typeface="Times New Roman" pitchFamily="18" charset="0"/>
                <a:cs typeface="Times New Roman" pitchFamily="18" charset="0"/>
              </a:rPr>
              <a:t>Julie D. Weeks, Ph.D.</a:t>
            </a:r>
          </a:p>
          <a:p>
            <a:r>
              <a:rPr lang="en-US" sz="3000" dirty="0" smtClean="0">
                <a:latin typeface="Times New Roman" pitchFamily="18" charset="0"/>
                <a:cs typeface="Times New Roman" pitchFamily="18" charset="0"/>
              </a:rPr>
              <a:t>National Center for Health Statistics</a:t>
            </a:r>
          </a:p>
          <a:p>
            <a:endParaRPr lang="en-US" sz="2400" dirty="0">
              <a:latin typeface="Times New Roman" pitchFamily="18" charset="0"/>
              <a:cs typeface="Times New Roman" pitchFamily="18" charset="0"/>
            </a:endParaRPr>
          </a:p>
        </p:txBody>
      </p:sp>
      <p:sp>
        <p:nvSpPr>
          <p:cNvPr id="6" name="Text Box 3"/>
          <p:cNvSpPr txBox="1">
            <a:spLocks noChangeArrowheads="1"/>
          </p:cNvSpPr>
          <p:nvPr/>
        </p:nvSpPr>
        <p:spPr bwMode="auto">
          <a:xfrm>
            <a:off x="1516063" y="4944070"/>
            <a:ext cx="6027737" cy="923330"/>
          </a:xfrm>
          <a:prstGeom prst="rect">
            <a:avLst/>
          </a:prstGeom>
          <a:noFill/>
          <a:ln w="9525">
            <a:noFill/>
            <a:miter lim="800000"/>
            <a:headEnd/>
            <a:tailEnd/>
          </a:ln>
        </p:spPr>
        <p:txBody>
          <a:bodyPr wrap="square">
            <a:spAutoFit/>
          </a:bodyPr>
          <a:lstStyle/>
          <a:p>
            <a:pPr algn="ctr">
              <a:lnSpc>
                <a:spcPct val="90000"/>
              </a:lnSpc>
            </a:pPr>
            <a:r>
              <a:rPr lang="en-US" altLang="zh-TW" sz="2000" dirty="0" smtClean="0">
                <a:latin typeface="Times New Roman" pitchFamily="18" charset="0"/>
                <a:ea typeface="PMingLiU" pitchFamily="18" charset="-120"/>
                <a:cs typeface="Times New Roman" pitchFamily="18" charset="0"/>
              </a:rPr>
              <a:t>Annual Compendium of Disability Statistics Release</a:t>
            </a:r>
          </a:p>
          <a:p>
            <a:pPr algn="ctr">
              <a:lnSpc>
                <a:spcPct val="90000"/>
              </a:lnSpc>
            </a:pPr>
            <a:r>
              <a:rPr lang="en-US" altLang="zh-TW" sz="2000" dirty="0" smtClean="0">
                <a:latin typeface="Times New Roman" pitchFamily="18" charset="0"/>
                <a:ea typeface="PMingLiU" pitchFamily="18" charset="-120"/>
                <a:cs typeface="Times New Roman" pitchFamily="18" charset="0"/>
              </a:rPr>
              <a:t>Capitol Visitor Center, Washington, DC</a:t>
            </a:r>
          </a:p>
          <a:p>
            <a:pPr algn="ctr">
              <a:lnSpc>
                <a:spcPct val="90000"/>
              </a:lnSpc>
            </a:pPr>
            <a:r>
              <a:rPr lang="en-US" altLang="zh-TW" sz="2000" dirty="0" smtClean="0">
                <a:latin typeface="Times New Roman" pitchFamily="18" charset="0"/>
                <a:ea typeface="PMingLiU" pitchFamily="18" charset="-120"/>
                <a:cs typeface="Times New Roman" pitchFamily="18" charset="0"/>
              </a:rPr>
              <a:t>November 2, 2011</a:t>
            </a:r>
            <a:endParaRPr lang="en-US" altLang="zh-TW" sz="2000" dirty="0">
              <a:latin typeface="Times New Roman" pitchFamily="18" charset="0"/>
              <a:ea typeface="PMingLiU" pitchFamily="18" charset="-12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28600"/>
            <a:ext cx="8458200" cy="1143000"/>
          </a:xfrm>
        </p:spPr>
        <p:txBody>
          <a:bodyPr>
            <a:noAutofit/>
          </a:bodyPr>
          <a:lstStyle/>
          <a:p>
            <a:pPr>
              <a:lnSpc>
                <a:spcPct val="100000"/>
              </a:lnSpc>
            </a:pPr>
            <a:r>
              <a:rPr lang="en-US" sz="4000" dirty="0" smtClean="0">
                <a:latin typeface="Times New Roman" pitchFamily="18" charset="0"/>
                <a:cs typeface="Times New Roman" pitchFamily="18" charset="0"/>
              </a:rPr>
              <a:t>Location of NHIS </a:t>
            </a:r>
            <a:r>
              <a:rPr lang="en-US" sz="4000" dirty="0" smtClean="0">
                <a:latin typeface="Times New Roman" pitchFamily="18" charset="0"/>
                <a:cs typeface="Times New Roman" pitchFamily="18" charset="0"/>
              </a:rPr>
              <a:t>Disability Questions: </a:t>
            </a:r>
            <a:r>
              <a:rPr lang="en-US" sz="4000" dirty="0" smtClean="0">
                <a:latin typeface="Times New Roman" pitchFamily="18" charset="0"/>
                <a:cs typeface="Times New Roman" pitchFamily="18" charset="0"/>
              </a:rPr>
              <a:t>ACS and WG</a:t>
            </a:r>
            <a:endParaRPr lang="en-US" sz="4000" dirty="0">
              <a:latin typeface="Times New Roman" pitchFamily="18" charset="0"/>
              <a:cs typeface="Times New Roman" pitchFamily="18" charset="0"/>
            </a:endParaRPr>
          </a:p>
        </p:txBody>
      </p:sp>
      <p:sp>
        <p:nvSpPr>
          <p:cNvPr id="5" name="Content Placeholder 4"/>
          <p:cNvSpPr>
            <a:spLocks noGrp="1"/>
          </p:cNvSpPr>
          <p:nvPr>
            <p:ph idx="1"/>
          </p:nvPr>
        </p:nvSpPr>
        <p:spPr>
          <a:xfrm>
            <a:off x="762000" y="1600200"/>
            <a:ext cx="8229600" cy="4191000"/>
          </a:xfrm>
        </p:spPr>
        <p:txBody>
          <a:bodyPr>
            <a:noAutofit/>
          </a:bodyPr>
          <a:lstStyle/>
          <a:p>
            <a:pPr marL="265176" indent="-265176">
              <a:buClr>
                <a:schemeClr val="tx2"/>
              </a:buClr>
              <a:buSzPct val="176000"/>
              <a:buNone/>
              <a:defRPr/>
            </a:pPr>
            <a:r>
              <a:rPr lang="en-US" sz="2200" dirty="0" smtClean="0">
                <a:solidFill>
                  <a:schemeClr val="accent5"/>
                </a:solidFill>
                <a:latin typeface="Times New Roman" pitchFamily="18" charset="0"/>
                <a:cs typeface="Times New Roman" pitchFamily="18" charset="0"/>
              </a:rPr>
              <a:t>2008 (4</a:t>
            </a:r>
            <a:r>
              <a:rPr lang="en-US" sz="2200" baseline="30000" dirty="0" smtClean="0">
                <a:solidFill>
                  <a:schemeClr val="accent5"/>
                </a:solidFill>
                <a:latin typeface="Times New Roman" pitchFamily="18" charset="0"/>
                <a:cs typeface="Times New Roman" pitchFamily="18" charset="0"/>
              </a:rPr>
              <a:t>th</a:t>
            </a:r>
            <a:r>
              <a:rPr lang="en-US" sz="2200" dirty="0" smtClean="0">
                <a:solidFill>
                  <a:schemeClr val="accent5"/>
                </a:solidFill>
                <a:latin typeface="Times New Roman" pitchFamily="18" charset="0"/>
                <a:cs typeface="Times New Roman" pitchFamily="18" charset="0"/>
              </a:rPr>
              <a:t> quarter) -2009</a:t>
            </a:r>
          </a:p>
          <a:p>
            <a:pPr marL="548640" lvl="1" indent="-201168">
              <a:buClr>
                <a:schemeClr val="tx2"/>
              </a:buClr>
              <a:buSzPct val="176000"/>
              <a:buFont typeface="Arial" pitchFamily="34" charset="0"/>
              <a:buChar char="•"/>
              <a:defRPr/>
            </a:pPr>
            <a:r>
              <a:rPr lang="en-US" sz="2200" dirty="0" smtClean="0">
                <a:solidFill>
                  <a:schemeClr val="tx1"/>
                </a:solidFill>
                <a:latin typeface="Times New Roman" pitchFamily="18" charset="0"/>
                <a:cs typeface="Times New Roman" pitchFamily="18" charset="0"/>
              </a:rPr>
              <a:t>FDB: ACS questions – ½ sample “person” and ½ “family” style</a:t>
            </a:r>
          </a:p>
          <a:p>
            <a:pPr marL="265176" indent="-265176">
              <a:buClr>
                <a:schemeClr val="tx2"/>
              </a:buClr>
              <a:buSzPct val="176000"/>
              <a:buNone/>
              <a:defRPr/>
            </a:pPr>
            <a:r>
              <a:rPr lang="en-US" sz="2200" dirty="0" smtClean="0">
                <a:solidFill>
                  <a:schemeClr val="accent5"/>
                </a:solidFill>
                <a:latin typeface="Times New Roman" pitchFamily="18" charset="0"/>
                <a:cs typeface="Times New Roman" pitchFamily="18" charset="0"/>
              </a:rPr>
              <a:t>2010</a:t>
            </a:r>
          </a:p>
          <a:p>
            <a:pPr marL="548640" lvl="1" indent="-201168">
              <a:buClr>
                <a:schemeClr val="tx2"/>
              </a:buClr>
              <a:buSzPct val="176000"/>
              <a:buFont typeface="Arial" pitchFamily="34" charset="0"/>
              <a:buChar char="•"/>
              <a:defRPr/>
            </a:pPr>
            <a:r>
              <a:rPr lang="en-US" sz="2200" dirty="0" smtClean="0">
                <a:solidFill>
                  <a:schemeClr val="tx1"/>
                </a:solidFill>
                <a:latin typeface="Times New Roman" pitchFamily="18" charset="0"/>
                <a:cs typeface="Times New Roman" pitchFamily="18" charset="0"/>
              </a:rPr>
              <a:t>FDB: ACS questions – “person” style</a:t>
            </a:r>
          </a:p>
          <a:p>
            <a:pPr marL="548640" lvl="1" indent="-201168">
              <a:buClr>
                <a:schemeClr val="tx2"/>
              </a:buClr>
              <a:buSzPct val="176000"/>
              <a:buFont typeface="Arial" pitchFamily="34" charset="0"/>
              <a:buChar char="•"/>
              <a:defRPr/>
            </a:pPr>
            <a:r>
              <a:rPr lang="en-US" sz="2200" dirty="0" smtClean="0">
                <a:solidFill>
                  <a:schemeClr val="tx1"/>
                </a:solidFill>
                <a:latin typeface="Times New Roman" pitchFamily="18" charset="0"/>
                <a:cs typeface="Times New Roman" pitchFamily="18" charset="0"/>
              </a:rPr>
              <a:t>QOL: WG questions, plus some quality of life / participation measures</a:t>
            </a:r>
          </a:p>
          <a:p>
            <a:pPr marL="265176" indent="-265176">
              <a:buClr>
                <a:schemeClr val="tx2"/>
              </a:buClr>
              <a:buSzPct val="176000"/>
              <a:buNone/>
              <a:defRPr/>
            </a:pPr>
            <a:r>
              <a:rPr lang="en-US" sz="2200" dirty="0" smtClean="0">
                <a:solidFill>
                  <a:schemeClr val="accent5"/>
                </a:solidFill>
                <a:latin typeface="Times New Roman" pitchFamily="18" charset="0"/>
                <a:cs typeface="Times New Roman" pitchFamily="18" charset="0"/>
              </a:rPr>
              <a:t>2011</a:t>
            </a:r>
          </a:p>
          <a:p>
            <a:pPr marL="548640" lvl="1" indent="-201168">
              <a:buClr>
                <a:schemeClr val="tx2"/>
              </a:buClr>
              <a:buSzPct val="176000"/>
              <a:buFont typeface="Arial" pitchFamily="34" charset="0"/>
              <a:buChar char="•"/>
              <a:defRPr/>
            </a:pPr>
            <a:r>
              <a:rPr lang="en-US" sz="2200" dirty="0" smtClean="0">
                <a:solidFill>
                  <a:schemeClr val="tx1"/>
                </a:solidFill>
                <a:latin typeface="Times New Roman" pitchFamily="18" charset="0"/>
                <a:cs typeface="Times New Roman" pitchFamily="18" charset="0"/>
              </a:rPr>
              <a:t>FDB: ACS questions – “person” style</a:t>
            </a:r>
          </a:p>
          <a:p>
            <a:pPr marL="548640" lvl="1" indent="-201168">
              <a:buClr>
                <a:schemeClr val="tx2"/>
              </a:buClr>
              <a:buSzPct val="176000"/>
              <a:buFont typeface="Arial" pitchFamily="34" charset="0"/>
              <a:buChar char="•"/>
              <a:defRPr/>
            </a:pPr>
            <a:r>
              <a:rPr lang="en-US" sz="2200" dirty="0" smtClean="0">
                <a:solidFill>
                  <a:schemeClr val="tx1"/>
                </a:solidFill>
                <a:latin typeface="Times New Roman" pitchFamily="18" charset="0"/>
                <a:cs typeface="Times New Roman" pitchFamily="18" charset="0"/>
              </a:rPr>
              <a:t>CDB: ACS questions</a:t>
            </a:r>
          </a:p>
          <a:p>
            <a:pPr marL="548640" lvl="1" indent="-201168">
              <a:buClr>
                <a:schemeClr val="tx2"/>
              </a:buClr>
              <a:buSzPct val="176000"/>
              <a:buFont typeface="Arial" pitchFamily="34" charset="0"/>
              <a:buChar char="•"/>
              <a:defRPr/>
            </a:pPr>
            <a:r>
              <a:rPr lang="en-US" sz="2200" dirty="0" smtClean="0">
                <a:solidFill>
                  <a:schemeClr val="tx1"/>
                </a:solidFill>
                <a:latin typeface="Times New Roman" pitchFamily="18" charset="0"/>
                <a:cs typeface="Times New Roman" pitchFamily="18" charset="0"/>
              </a:rPr>
              <a:t>ADB: ACS questions</a:t>
            </a:r>
          </a:p>
          <a:p>
            <a:pPr marL="548640" lvl="1" indent="-201168">
              <a:buClr>
                <a:schemeClr val="tx2"/>
              </a:buClr>
              <a:buSzPct val="176000"/>
              <a:buFont typeface="Arial" pitchFamily="34" charset="0"/>
              <a:buChar char="•"/>
              <a:defRPr/>
            </a:pPr>
            <a:r>
              <a:rPr lang="en-US" sz="2200" dirty="0" smtClean="0">
                <a:solidFill>
                  <a:schemeClr val="tx1"/>
                </a:solidFill>
                <a:latin typeface="Times New Roman" pitchFamily="18" charset="0"/>
                <a:cs typeface="Times New Roman" pitchFamily="18" charset="0"/>
              </a:rPr>
              <a:t>AFD: WG questions, plus some quality of life / participation measures</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1143000"/>
          </a:xfrm>
        </p:spPr>
        <p:txBody>
          <a:bodyPr>
            <a:normAutofit fontScale="90000"/>
          </a:bodyPr>
          <a:lstStyle/>
          <a:p>
            <a:pPr>
              <a:lnSpc>
                <a:spcPct val="100000"/>
              </a:lnSpc>
            </a:pPr>
            <a:r>
              <a:rPr lang="en-US" sz="4000" dirty="0" smtClean="0">
                <a:latin typeface="Times New Roman" pitchFamily="18" charset="0"/>
                <a:cs typeface="Times New Roman" pitchFamily="18" charset="0"/>
              </a:rPr>
              <a:t>What Are We Learning About</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Disability Questions from the NHIS?</a:t>
            </a:r>
            <a:endParaRPr lang="en-US" sz="4000" dirty="0">
              <a:latin typeface="Times New Roman" pitchFamily="18" charset="0"/>
              <a:cs typeface="Times New Roman" pitchFamily="18" charset="0"/>
            </a:endParaRPr>
          </a:p>
        </p:txBody>
      </p:sp>
      <p:sp>
        <p:nvSpPr>
          <p:cNvPr id="5" name="Content Placeholder 4"/>
          <p:cNvSpPr>
            <a:spLocks noGrp="1"/>
          </p:cNvSpPr>
          <p:nvPr>
            <p:ph idx="1"/>
          </p:nvPr>
        </p:nvSpPr>
        <p:spPr>
          <a:xfrm>
            <a:off x="762000" y="1371600"/>
            <a:ext cx="8229600" cy="4191000"/>
          </a:xfrm>
        </p:spPr>
        <p:txBody>
          <a:bodyPr>
            <a:noAutofit/>
          </a:bodyPr>
          <a:lstStyle/>
          <a:p>
            <a:pPr marL="265176" indent="-265176">
              <a:buClr>
                <a:schemeClr val="tx2"/>
              </a:buClr>
              <a:buSzPct val="176000"/>
              <a:buNone/>
              <a:defRPr/>
            </a:pPr>
            <a:r>
              <a:rPr lang="en-US" sz="1800" dirty="0" smtClean="0">
                <a:solidFill>
                  <a:schemeClr val="accent5"/>
                </a:solidFill>
                <a:latin typeface="Times New Roman" pitchFamily="18" charset="0"/>
                <a:cs typeface="Times New Roman" pitchFamily="18" charset="0"/>
              </a:rPr>
              <a:t>2008 (4</a:t>
            </a:r>
            <a:r>
              <a:rPr lang="en-US" sz="1800" baseline="30000" dirty="0" smtClean="0">
                <a:solidFill>
                  <a:schemeClr val="accent5"/>
                </a:solidFill>
                <a:latin typeface="Times New Roman" pitchFamily="18" charset="0"/>
                <a:cs typeface="Times New Roman" pitchFamily="18" charset="0"/>
              </a:rPr>
              <a:t>th</a:t>
            </a:r>
            <a:r>
              <a:rPr lang="en-US" sz="1800" dirty="0" smtClean="0">
                <a:solidFill>
                  <a:schemeClr val="accent5"/>
                </a:solidFill>
                <a:latin typeface="Times New Roman" pitchFamily="18" charset="0"/>
                <a:cs typeface="Times New Roman" pitchFamily="18" charset="0"/>
              </a:rPr>
              <a:t> quarter) -2009</a:t>
            </a:r>
          </a:p>
          <a:p>
            <a:pPr marL="548640" lvl="1" indent="-201168">
              <a:buClr>
                <a:schemeClr val="tx2"/>
              </a:buClr>
              <a:buSzPct val="176000"/>
              <a:buFont typeface="Arial" pitchFamily="34" charset="0"/>
              <a:buChar char="•"/>
              <a:defRPr/>
            </a:pPr>
            <a:r>
              <a:rPr lang="en-US" sz="1800" dirty="0" smtClean="0">
                <a:solidFill>
                  <a:schemeClr val="tx1"/>
                </a:solidFill>
                <a:latin typeface="Times New Roman" pitchFamily="18" charset="0"/>
                <a:cs typeface="Times New Roman" pitchFamily="18" charset="0"/>
              </a:rPr>
              <a:t>FDB: ACS questions – ½ sample “person” and ½ “family” style</a:t>
            </a:r>
          </a:p>
          <a:p>
            <a:pPr marL="548640" lvl="1" indent="-201168">
              <a:buClr>
                <a:schemeClr val="tx2"/>
              </a:buClr>
              <a:buSzPct val="176000"/>
              <a:buFont typeface="Arial" pitchFamily="34" charset="0"/>
              <a:buChar char="•"/>
              <a:defRPr/>
            </a:pPr>
            <a:r>
              <a:rPr lang="en-US" sz="1800" dirty="0" smtClean="0">
                <a:solidFill>
                  <a:srgbClr val="FFC000"/>
                </a:solidFill>
                <a:latin typeface="Times New Roman" pitchFamily="18" charset="0"/>
                <a:cs typeface="Times New Roman" pitchFamily="18" charset="0"/>
              </a:rPr>
              <a:t>Do disability estimates vary by administration style?  How?</a:t>
            </a:r>
          </a:p>
          <a:p>
            <a:pPr marL="548640" lvl="1" indent="-201168">
              <a:buClr>
                <a:schemeClr val="tx2"/>
              </a:buClr>
              <a:buSzPct val="176000"/>
              <a:buFont typeface="Arial" pitchFamily="34" charset="0"/>
              <a:buChar char="•"/>
              <a:defRPr/>
            </a:pPr>
            <a:r>
              <a:rPr lang="en-US" sz="1800" dirty="0" smtClean="0">
                <a:solidFill>
                  <a:srgbClr val="FFC000"/>
                </a:solidFill>
                <a:latin typeface="Times New Roman" pitchFamily="18" charset="0"/>
                <a:cs typeface="Times New Roman" pitchFamily="18" charset="0"/>
              </a:rPr>
              <a:t>Do NHIS estimates vary from the ACS and CPS? How?</a:t>
            </a:r>
          </a:p>
          <a:p>
            <a:pPr marL="265176" indent="-265176">
              <a:buClr>
                <a:schemeClr val="tx2"/>
              </a:buClr>
              <a:buSzPct val="176000"/>
              <a:buNone/>
              <a:defRPr/>
            </a:pPr>
            <a:r>
              <a:rPr lang="en-US" sz="1800" dirty="0" smtClean="0">
                <a:solidFill>
                  <a:schemeClr val="accent5"/>
                </a:solidFill>
                <a:latin typeface="Times New Roman" pitchFamily="18" charset="0"/>
                <a:cs typeface="Times New Roman" pitchFamily="18" charset="0"/>
              </a:rPr>
              <a:t>2010</a:t>
            </a:r>
          </a:p>
          <a:p>
            <a:pPr marL="548640" lvl="1" indent="-201168">
              <a:buClr>
                <a:schemeClr val="tx2"/>
              </a:buClr>
              <a:buSzPct val="176000"/>
              <a:buFont typeface="Arial" pitchFamily="34" charset="0"/>
              <a:buChar char="•"/>
              <a:defRPr/>
            </a:pPr>
            <a:r>
              <a:rPr lang="en-US" sz="1800" dirty="0" smtClean="0">
                <a:solidFill>
                  <a:schemeClr val="tx1"/>
                </a:solidFill>
                <a:latin typeface="Times New Roman" pitchFamily="18" charset="0"/>
                <a:cs typeface="Times New Roman" pitchFamily="18" charset="0"/>
              </a:rPr>
              <a:t>FDB: ACS questions – “person” style</a:t>
            </a:r>
          </a:p>
          <a:p>
            <a:pPr marL="548640" lvl="1" indent="-201168">
              <a:buClr>
                <a:schemeClr val="tx2"/>
              </a:buClr>
              <a:buSzPct val="176000"/>
              <a:buFont typeface="Arial" pitchFamily="34" charset="0"/>
              <a:buChar char="•"/>
              <a:defRPr/>
            </a:pPr>
            <a:r>
              <a:rPr lang="en-US" sz="1800" dirty="0" smtClean="0">
                <a:solidFill>
                  <a:schemeClr val="tx1"/>
                </a:solidFill>
                <a:latin typeface="Times New Roman" pitchFamily="18" charset="0"/>
                <a:cs typeface="Times New Roman" pitchFamily="18" charset="0"/>
              </a:rPr>
              <a:t>QOL: WG questions, plus some quality of life / participation measures</a:t>
            </a:r>
          </a:p>
          <a:p>
            <a:pPr marL="548640" lvl="1" indent="-201168">
              <a:buClr>
                <a:schemeClr val="tx2"/>
              </a:buClr>
              <a:buSzPct val="176000"/>
              <a:buFont typeface="Arial" pitchFamily="34" charset="0"/>
              <a:buChar char="•"/>
              <a:defRPr/>
            </a:pPr>
            <a:r>
              <a:rPr lang="en-US" sz="1800" dirty="0" smtClean="0">
                <a:solidFill>
                  <a:srgbClr val="FFC000"/>
                </a:solidFill>
                <a:latin typeface="Times New Roman" pitchFamily="18" charset="0"/>
                <a:cs typeface="Times New Roman" pitchFamily="18" charset="0"/>
              </a:rPr>
              <a:t>Do different question sets yield varying estimates of disability?  How?</a:t>
            </a:r>
          </a:p>
          <a:p>
            <a:pPr marL="548640" lvl="1" indent="-201168">
              <a:buClr>
                <a:schemeClr val="tx2"/>
              </a:buClr>
              <a:buSzPct val="176000"/>
              <a:buFont typeface="Arial" pitchFamily="34" charset="0"/>
              <a:buChar char="•"/>
              <a:defRPr/>
            </a:pPr>
            <a:r>
              <a:rPr lang="en-US" sz="1800" dirty="0" smtClean="0">
                <a:solidFill>
                  <a:srgbClr val="FFC000"/>
                </a:solidFill>
                <a:latin typeface="Times New Roman" pitchFamily="18" charset="0"/>
                <a:cs typeface="Times New Roman" pitchFamily="18" charset="0"/>
              </a:rPr>
              <a:t>How does participation vary by disability status?</a:t>
            </a:r>
          </a:p>
          <a:p>
            <a:pPr marL="265176" indent="-265176">
              <a:buClr>
                <a:schemeClr val="tx2"/>
              </a:buClr>
              <a:buSzPct val="176000"/>
              <a:buNone/>
              <a:defRPr/>
            </a:pPr>
            <a:r>
              <a:rPr lang="en-US" sz="1800" dirty="0" smtClean="0">
                <a:solidFill>
                  <a:schemeClr val="accent5"/>
                </a:solidFill>
                <a:latin typeface="Times New Roman" pitchFamily="18" charset="0"/>
                <a:cs typeface="Times New Roman" pitchFamily="18" charset="0"/>
              </a:rPr>
              <a:t>2011</a:t>
            </a:r>
          </a:p>
          <a:p>
            <a:pPr marL="548640" lvl="1" indent="-201168">
              <a:buClr>
                <a:schemeClr val="tx2"/>
              </a:buClr>
              <a:buSzPct val="176000"/>
              <a:buFont typeface="Arial" pitchFamily="34" charset="0"/>
              <a:buChar char="•"/>
              <a:defRPr/>
            </a:pPr>
            <a:r>
              <a:rPr lang="en-US" sz="1800" dirty="0" smtClean="0">
                <a:solidFill>
                  <a:schemeClr val="tx1"/>
                </a:solidFill>
                <a:latin typeface="Times New Roman" pitchFamily="18" charset="0"/>
                <a:cs typeface="Times New Roman" pitchFamily="18" charset="0"/>
              </a:rPr>
              <a:t>FDB: ACS questions – “person” style</a:t>
            </a:r>
          </a:p>
          <a:p>
            <a:pPr marL="548640" lvl="1" indent="-201168">
              <a:buClr>
                <a:schemeClr val="tx2"/>
              </a:buClr>
              <a:buSzPct val="176000"/>
              <a:buFont typeface="Arial" pitchFamily="34" charset="0"/>
              <a:buChar char="•"/>
              <a:defRPr/>
            </a:pPr>
            <a:r>
              <a:rPr lang="en-US" sz="1800" dirty="0" smtClean="0">
                <a:solidFill>
                  <a:schemeClr val="tx1"/>
                </a:solidFill>
                <a:latin typeface="Times New Roman" pitchFamily="18" charset="0"/>
                <a:cs typeface="Times New Roman" pitchFamily="18" charset="0"/>
              </a:rPr>
              <a:t>CDB and ADB: ACS questions</a:t>
            </a:r>
          </a:p>
          <a:p>
            <a:pPr marL="548640" lvl="1" indent="-201168">
              <a:buClr>
                <a:schemeClr val="tx2"/>
              </a:buClr>
              <a:buSzPct val="176000"/>
              <a:buFont typeface="Arial" pitchFamily="34" charset="0"/>
              <a:buChar char="•"/>
              <a:defRPr/>
            </a:pPr>
            <a:r>
              <a:rPr lang="en-US" sz="1800" dirty="0" smtClean="0">
                <a:solidFill>
                  <a:schemeClr val="tx1"/>
                </a:solidFill>
                <a:latin typeface="Times New Roman" pitchFamily="18" charset="0"/>
                <a:cs typeface="Times New Roman" pitchFamily="18" charset="0"/>
              </a:rPr>
              <a:t>AFD: WG questions , plus some quality of life / participation measures</a:t>
            </a:r>
          </a:p>
          <a:p>
            <a:pPr marL="548640" lvl="1" indent="-201168">
              <a:buClr>
                <a:schemeClr val="tx2"/>
              </a:buClr>
              <a:buSzPct val="176000"/>
              <a:buFont typeface="Arial" pitchFamily="34" charset="0"/>
              <a:buChar char="•"/>
              <a:defRPr/>
            </a:pPr>
            <a:r>
              <a:rPr lang="en-US" sz="1800" dirty="0" smtClean="0">
                <a:solidFill>
                  <a:srgbClr val="FFC000"/>
                </a:solidFill>
                <a:latin typeface="Times New Roman" pitchFamily="18" charset="0"/>
                <a:cs typeface="Times New Roman" pitchFamily="18" charset="0"/>
              </a:rPr>
              <a:t>How do disability estimates vary when asked in the family section vs. the sample adult/child sections?</a:t>
            </a:r>
          </a:p>
          <a:p>
            <a:pPr marL="548640" lvl="1" indent="-201168">
              <a:buClr>
                <a:schemeClr val="tx2"/>
              </a:buClr>
              <a:buSzPct val="176000"/>
              <a:buFont typeface="Arial" pitchFamily="34" charset="0"/>
              <a:buChar char="•"/>
              <a:defRPr/>
            </a:pPr>
            <a:r>
              <a:rPr lang="en-US" sz="1800" dirty="0" smtClean="0">
                <a:solidFill>
                  <a:srgbClr val="FFC000"/>
                </a:solidFill>
                <a:latin typeface="Times New Roman" pitchFamily="18" charset="0"/>
                <a:cs typeface="Times New Roman" pitchFamily="18" charset="0"/>
              </a:rPr>
              <a:t>How do extended questions on disability operate in a national survey?</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685800"/>
          </a:xfrm>
        </p:spPr>
        <p:txBody>
          <a:bodyPr>
            <a:normAutofit/>
          </a:bodyPr>
          <a:lstStyle/>
          <a:p>
            <a:r>
              <a:rPr lang="en-US" dirty="0" smtClean="0">
                <a:latin typeface="Times New Roman" pitchFamily="18" charset="0"/>
                <a:cs typeface="Times New Roman" pitchFamily="18" charset="0"/>
              </a:rPr>
              <a:t>Prevalence of Disability by Survey: 2009</a:t>
            </a:r>
            <a:endParaRPr lang="en-US"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228600" y="886124"/>
          <a:ext cx="8686800" cy="5514676"/>
        </p:xfrm>
        <a:graphic>
          <a:graphicData uri="http://schemas.openxmlformats.org/drawingml/2006/table">
            <a:tbl>
              <a:tblPr firstRow="1" bandRow="1">
                <a:tableStyleId>{5C22544A-7EE6-4342-B048-85BDC9FD1C3A}</a:tableStyleId>
              </a:tblPr>
              <a:tblGrid>
                <a:gridCol w="2819400"/>
                <a:gridCol w="762000"/>
                <a:gridCol w="1219200"/>
                <a:gridCol w="1333500"/>
                <a:gridCol w="1276350"/>
                <a:gridCol w="1276350"/>
              </a:tblGrid>
              <a:tr h="381006">
                <a:tc rowSpan="2">
                  <a:txBody>
                    <a:bodyPr/>
                    <a:lstStyle/>
                    <a:p>
                      <a:pPr algn="ctr">
                        <a:lnSpc>
                          <a:spcPts val="2400"/>
                        </a:lnSpc>
                      </a:pPr>
                      <a:r>
                        <a:rPr lang="en-US" sz="2000" dirty="0" smtClean="0">
                          <a:solidFill>
                            <a:schemeClr val="bg1"/>
                          </a:solidFill>
                          <a:latin typeface="Times New Roman" pitchFamily="18" charset="0"/>
                          <a:cs typeface="Times New Roman" pitchFamily="18" charset="0"/>
                        </a:rPr>
                        <a:t>Disability Item</a:t>
                      </a:r>
                      <a:endParaRPr lang="en-US" sz="2000" dirty="0">
                        <a:solidFill>
                          <a:schemeClr val="bg1"/>
                        </a:solidFill>
                        <a:latin typeface="Times New Roman" pitchFamily="18" charset="0"/>
                        <a:cs typeface="Times New Roman" pitchFamily="18" charset="0"/>
                      </a:endParaRPr>
                    </a:p>
                  </a:txBody>
                  <a:tcPr anchor="b">
                    <a:lnB w="12700" cap="flat" cmpd="sng" algn="ctr">
                      <a:solidFill>
                        <a:schemeClr val="bg1"/>
                      </a:solidFill>
                      <a:prstDash val="solid"/>
                      <a:round/>
                      <a:headEnd type="none" w="med" len="med"/>
                      <a:tailEnd type="none" w="med" len="med"/>
                    </a:lnB>
                  </a:tcPr>
                </a:tc>
                <a:tc rowSpan="2">
                  <a:txBody>
                    <a:bodyPr/>
                    <a:lstStyle/>
                    <a:p>
                      <a:pPr algn="ctr">
                        <a:lnSpc>
                          <a:spcPts val="2400"/>
                        </a:lnSpc>
                      </a:pPr>
                      <a:r>
                        <a:rPr lang="en-US" sz="2000" dirty="0" smtClean="0">
                          <a:latin typeface="Times New Roman" pitchFamily="18" charset="0"/>
                          <a:cs typeface="Times New Roman" pitchFamily="18" charset="0"/>
                        </a:rPr>
                        <a:t>Ages</a:t>
                      </a:r>
                      <a:endParaRPr lang="en-US" sz="2000" dirty="0">
                        <a:latin typeface="Times New Roman" pitchFamily="18" charset="0"/>
                        <a:cs typeface="Times New Roman" pitchFamily="18" charset="0"/>
                      </a:endParaRPr>
                    </a:p>
                  </a:txBody>
                  <a:tcPr anchor="b">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nSpc>
                          <a:spcPts val="2400"/>
                        </a:lnSpc>
                      </a:pPr>
                      <a:endParaRPr lang="en-US" sz="2000" dirty="0">
                        <a:latin typeface="Times New Roman" pitchFamily="18" charset="0"/>
                        <a:cs typeface="Times New Roman" pitchFamily="18" charset="0"/>
                      </a:endParaRPr>
                    </a:p>
                  </a:txBody>
                  <a:tcPr>
                    <a:lnL w="12700" cap="flat" cmpd="sng" algn="ctr">
                      <a:solidFill>
                        <a:schemeClr val="bg1"/>
                      </a:solidFill>
                      <a:prstDash val="solid"/>
                      <a:round/>
                      <a:headEnd type="none" w="med" len="med"/>
                      <a:tailEnd type="none" w="med" len="med"/>
                    </a:lnL>
                    <a:lnB w="12700" cap="flat" cmpd="sng" algn="ctr">
                      <a:noFill/>
                      <a:prstDash val="solid"/>
                      <a:round/>
                      <a:headEnd type="none" w="med" len="med"/>
                      <a:tailEnd type="none" w="med" len="med"/>
                    </a:lnB>
                  </a:tcPr>
                </a:tc>
                <a:tc gridSpan="2">
                  <a:txBody>
                    <a:bodyPr/>
                    <a:lstStyle/>
                    <a:p>
                      <a:pPr marL="0" marR="0" indent="0" algn="ctr" defTabSz="914400" rtl="0" eaLnBrk="1" fontAlgn="auto" latinLnBrk="0" hangingPunct="1">
                        <a:lnSpc>
                          <a:spcPts val="2400"/>
                        </a:lnSpc>
                        <a:spcBef>
                          <a:spcPts val="0"/>
                        </a:spcBef>
                        <a:spcAft>
                          <a:spcPts val="0"/>
                        </a:spcAft>
                        <a:buClrTx/>
                        <a:buSzTx/>
                        <a:buFontTx/>
                        <a:buNone/>
                        <a:tabLst/>
                        <a:defRPr/>
                      </a:pPr>
                      <a:r>
                        <a:rPr lang="en-US" sz="2000" dirty="0" smtClean="0">
                          <a:latin typeface="Times New Roman" pitchFamily="18" charset="0"/>
                          <a:cs typeface="Times New Roman" pitchFamily="18" charset="0"/>
                        </a:rPr>
                        <a:t>NHIS</a:t>
                      </a:r>
                    </a:p>
                  </a:txBody>
                  <a:tcPr anchor="ctr">
                    <a:lnB w="12700" cap="flat" cmpd="sng" algn="ctr">
                      <a:solidFill>
                        <a:schemeClr val="bg1"/>
                      </a:solidFill>
                      <a:prstDash val="solid"/>
                      <a:round/>
                      <a:headEnd type="none" w="med" len="med"/>
                      <a:tailEnd type="none" w="med" len="med"/>
                    </a:lnB>
                  </a:tcPr>
                </a:tc>
                <a:tc hMerge="1">
                  <a:txBody>
                    <a:bodyPr/>
                    <a:lstStyle/>
                    <a:p>
                      <a:endParaRPr lang="en-US" dirty="0"/>
                    </a:p>
                  </a:txBody>
                  <a:tcPr>
                    <a:lnB w="12700" cap="flat" cmpd="sng" algn="ctr">
                      <a:solidFill>
                        <a:schemeClr val="tx1"/>
                      </a:solidFill>
                      <a:prstDash val="solid"/>
                      <a:round/>
                      <a:headEnd type="none" w="med" len="med"/>
                      <a:tailEnd type="none" w="med" len="med"/>
                    </a:lnB>
                  </a:tcPr>
                </a:tc>
                <a:tc>
                  <a:txBody>
                    <a:bodyPr/>
                    <a:lstStyle/>
                    <a:p>
                      <a:pPr>
                        <a:lnSpc>
                          <a:spcPts val="2400"/>
                        </a:lnSpc>
                      </a:pPr>
                      <a:endParaRPr lang="en-US" sz="2000" dirty="0">
                        <a:latin typeface="Times New Roman" pitchFamily="18" charset="0"/>
                        <a:cs typeface="Times New Roman" pitchFamily="18" charset="0"/>
                      </a:endParaRPr>
                    </a:p>
                  </a:txBody>
                  <a:tcPr>
                    <a:lnB w="12700" cap="flat" cmpd="sng" algn="ctr">
                      <a:noFill/>
                      <a:prstDash val="solid"/>
                      <a:round/>
                      <a:headEnd type="none" w="med" len="med"/>
                      <a:tailEnd type="none" w="med" len="med"/>
                    </a:lnB>
                  </a:tcPr>
                </a:tc>
              </a:tr>
              <a:tr h="969333">
                <a:tc vMerge="1">
                  <a:txBody>
                    <a:bodyPr/>
                    <a:lstStyle/>
                    <a:p>
                      <a:endParaRPr lang="en-US"/>
                    </a:p>
                  </a:txBody>
                  <a:tcPr/>
                </a:tc>
                <a:tc vMerge="1">
                  <a:txBody>
                    <a:bodyPr/>
                    <a:lstStyle/>
                    <a:p>
                      <a:endParaRPr lang="en-US" dirty="0"/>
                    </a:p>
                  </a:txBody>
                  <a:tcPr>
                    <a:lnT w="12700" cap="flat" cmpd="sng" algn="ctr">
                      <a:solidFill>
                        <a:schemeClr val="tx1"/>
                      </a:solidFill>
                      <a:prstDash val="solid"/>
                      <a:round/>
                      <a:headEnd type="none" w="med" len="med"/>
                      <a:tailEnd type="none" w="med" len="med"/>
                    </a:lnT>
                  </a:tcPr>
                </a:tc>
                <a:tc>
                  <a:txBody>
                    <a:bodyPr/>
                    <a:lstStyle/>
                    <a:p>
                      <a:pPr algn="ctr">
                        <a:lnSpc>
                          <a:spcPts val="2400"/>
                        </a:lnSpc>
                      </a:pPr>
                      <a:r>
                        <a:rPr lang="en-US" sz="2000" b="1" dirty="0" smtClean="0">
                          <a:solidFill>
                            <a:schemeClr val="bg1"/>
                          </a:solidFill>
                          <a:latin typeface="Times New Roman" pitchFamily="18" charset="0"/>
                          <a:cs typeface="Times New Roman" pitchFamily="18" charset="0"/>
                        </a:rPr>
                        <a:t>CPS ASEC</a:t>
                      </a:r>
                      <a:r>
                        <a:rPr lang="en-US" sz="2000" b="1" baseline="30000" dirty="0" smtClean="0">
                          <a:solidFill>
                            <a:schemeClr val="bg1"/>
                          </a:solidFill>
                          <a:latin typeface="Times New Roman" pitchFamily="18" charset="0"/>
                          <a:cs typeface="Times New Roman" pitchFamily="18" charset="0"/>
                        </a:rPr>
                        <a:t>†</a:t>
                      </a:r>
                    </a:p>
                    <a:p>
                      <a:pPr algn="ctr">
                        <a:lnSpc>
                          <a:spcPts val="2400"/>
                        </a:lnSpc>
                      </a:pPr>
                      <a:r>
                        <a:rPr lang="en-US" sz="2000" b="1" dirty="0" smtClean="0">
                          <a:solidFill>
                            <a:schemeClr val="bg1"/>
                          </a:solidFill>
                          <a:latin typeface="Times New Roman" pitchFamily="18" charset="0"/>
                          <a:cs typeface="Times New Roman" pitchFamily="18" charset="0"/>
                        </a:rPr>
                        <a:t>(%)</a:t>
                      </a:r>
                      <a:endParaRPr lang="en-US" sz="2000" b="1" dirty="0">
                        <a:solidFill>
                          <a:schemeClr val="bg1"/>
                        </a:solidFill>
                        <a:latin typeface="Times New Roman" pitchFamily="18" charset="0"/>
                        <a:cs typeface="Times New Roman" pitchFamily="18" charset="0"/>
                      </a:endParaRPr>
                    </a:p>
                  </a:txBody>
                  <a:tcPr anchor="b">
                    <a:lnL w="12700" cap="flat" cmpd="sng" algn="ctr">
                      <a:solidFill>
                        <a:schemeClr val="bg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ts val="2400"/>
                        </a:lnSpc>
                      </a:pPr>
                      <a:r>
                        <a:rPr lang="en-US" sz="2000" b="1" dirty="0" smtClean="0">
                          <a:solidFill>
                            <a:schemeClr val="bg1"/>
                          </a:solidFill>
                          <a:latin typeface="Times New Roman" pitchFamily="18" charset="0"/>
                          <a:cs typeface="Times New Roman" pitchFamily="18" charset="0"/>
                        </a:rPr>
                        <a:t>Family- Style</a:t>
                      </a:r>
                    </a:p>
                    <a:p>
                      <a:pPr algn="ctr">
                        <a:lnSpc>
                          <a:spcPts val="2400"/>
                        </a:lnSpc>
                      </a:pPr>
                      <a:r>
                        <a:rPr lang="en-US" sz="2000" b="1" dirty="0" smtClean="0">
                          <a:solidFill>
                            <a:schemeClr val="bg1"/>
                          </a:solidFill>
                          <a:latin typeface="Times New Roman" pitchFamily="18" charset="0"/>
                          <a:cs typeface="Times New Roman" pitchFamily="18" charset="0"/>
                        </a:rPr>
                        <a:t>(%)</a:t>
                      </a:r>
                      <a:endParaRPr lang="en-US" sz="2000" b="1" dirty="0">
                        <a:solidFill>
                          <a:schemeClr val="bg1"/>
                        </a:solidFill>
                        <a:latin typeface="Times New Roman" pitchFamily="18" charset="0"/>
                        <a:cs typeface="Times New Roman" pitchFamily="18" charset="0"/>
                      </a:endParaRPr>
                    </a:p>
                  </a:txBody>
                  <a:tcPr anchor="b">
                    <a:lnR w="12700" cap="flat" cmpd="sng" algn="ctr">
                      <a:solidFill>
                        <a:schemeClr val="bg1"/>
                      </a:solidFill>
                      <a:prstDash val="dash"/>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ts val="2400"/>
                        </a:lnSpc>
                      </a:pPr>
                      <a:r>
                        <a:rPr lang="en-US" sz="2000" b="1" dirty="0" smtClean="0">
                          <a:solidFill>
                            <a:schemeClr val="bg1"/>
                          </a:solidFill>
                          <a:latin typeface="Times New Roman" pitchFamily="18" charset="0"/>
                          <a:cs typeface="Times New Roman" pitchFamily="18" charset="0"/>
                        </a:rPr>
                        <a:t>Person-Style</a:t>
                      </a:r>
                    </a:p>
                    <a:p>
                      <a:pPr algn="ctr">
                        <a:lnSpc>
                          <a:spcPts val="2400"/>
                        </a:lnSpc>
                      </a:pPr>
                      <a:r>
                        <a:rPr lang="en-US" sz="2000" b="1" dirty="0" smtClean="0">
                          <a:solidFill>
                            <a:schemeClr val="bg1"/>
                          </a:solidFill>
                          <a:latin typeface="Times New Roman" pitchFamily="18" charset="0"/>
                          <a:cs typeface="Times New Roman" pitchFamily="18" charset="0"/>
                        </a:rPr>
                        <a:t>(%)</a:t>
                      </a:r>
                      <a:endParaRPr lang="en-US" sz="2000" b="1" dirty="0">
                        <a:solidFill>
                          <a:schemeClr val="bg1"/>
                        </a:solidFill>
                        <a:latin typeface="Times New Roman" pitchFamily="18" charset="0"/>
                        <a:cs typeface="Times New Roman" pitchFamily="18" charset="0"/>
                      </a:endParaRPr>
                    </a:p>
                  </a:txBody>
                  <a:tcPr anchor="b">
                    <a:lnL w="12700" cap="flat" cmpd="sng" algn="ctr">
                      <a:solidFill>
                        <a:schemeClr val="bg1"/>
                      </a:solidFill>
                      <a:prstDash val="dash"/>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ts val="2400"/>
                        </a:lnSpc>
                      </a:pPr>
                      <a:r>
                        <a:rPr lang="en-US" sz="2000" b="1" dirty="0" smtClean="0">
                          <a:solidFill>
                            <a:schemeClr val="bg1"/>
                          </a:solidFill>
                          <a:latin typeface="Times New Roman" pitchFamily="18" charset="0"/>
                          <a:cs typeface="Times New Roman" pitchFamily="18" charset="0"/>
                        </a:rPr>
                        <a:t>ACS</a:t>
                      </a:r>
                    </a:p>
                    <a:p>
                      <a:pPr algn="ctr">
                        <a:lnSpc>
                          <a:spcPts val="2400"/>
                        </a:lnSpc>
                      </a:pPr>
                      <a:r>
                        <a:rPr lang="en-US" sz="2000" b="1" dirty="0" smtClean="0">
                          <a:solidFill>
                            <a:schemeClr val="bg1"/>
                          </a:solidFill>
                          <a:latin typeface="Times New Roman" pitchFamily="18" charset="0"/>
                          <a:cs typeface="Times New Roman" pitchFamily="18" charset="0"/>
                        </a:rPr>
                        <a:t>(%)</a:t>
                      </a:r>
                      <a:endParaRPr lang="en-US" sz="2000" b="1" dirty="0">
                        <a:solidFill>
                          <a:schemeClr val="bg1"/>
                        </a:solidFill>
                        <a:latin typeface="Times New Roman" pitchFamily="18" charset="0"/>
                        <a:cs typeface="Times New Roman" pitchFamily="18" charset="0"/>
                      </a:endParaRPr>
                    </a:p>
                  </a:txBody>
                  <a:tcPr anchor="b">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r>
              <a:tr h="530908">
                <a:tc>
                  <a:txBody>
                    <a:bodyPr/>
                    <a:lstStyle/>
                    <a:p>
                      <a:pPr algn="l"/>
                      <a:r>
                        <a:rPr lang="en-US" sz="2000" dirty="0" smtClean="0">
                          <a:solidFill>
                            <a:schemeClr val="bg1"/>
                          </a:solidFill>
                          <a:latin typeface="Times New Roman" pitchFamily="18" charset="0"/>
                          <a:cs typeface="Times New Roman" pitchFamily="18" charset="0"/>
                        </a:rPr>
                        <a:t>Vision difficulty</a:t>
                      </a:r>
                      <a:endParaRPr lang="en-US" sz="2000" dirty="0">
                        <a:solidFill>
                          <a:schemeClr val="bg1"/>
                        </a:solidFill>
                        <a:latin typeface="Times New Roman" pitchFamily="18" charset="0"/>
                        <a:cs typeface="Times New Roman" pitchFamily="18" charset="0"/>
                      </a:endParaRPr>
                    </a:p>
                  </a:txBody>
                  <a:tcPr anchor="ctr">
                    <a:lnT w="12700" cap="flat" cmpd="sng" algn="ctr">
                      <a:solidFill>
                        <a:schemeClr val="bg1"/>
                      </a:solidFill>
                      <a:prstDash val="solid"/>
                      <a:round/>
                      <a:headEnd type="none" w="med" len="med"/>
                      <a:tailEnd type="none" w="med" len="med"/>
                    </a:lnT>
                  </a:tcPr>
                </a:tc>
                <a:tc>
                  <a:txBody>
                    <a:bodyPr/>
                    <a:lstStyle/>
                    <a:p>
                      <a:pPr algn="ctr"/>
                      <a:r>
                        <a:rPr lang="en-US" sz="2000" dirty="0" smtClean="0">
                          <a:solidFill>
                            <a:schemeClr val="bg1"/>
                          </a:solidFill>
                          <a:latin typeface="Times New Roman" pitchFamily="18" charset="0"/>
                          <a:cs typeface="Times New Roman" pitchFamily="18" charset="0"/>
                        </a:rPr>
                        <a:t>1+</a:t>
                      </a:r>
                      <a:endParaRPr lang="en-US" sz="2000" dirty="0">
                        <a:solidFill>
                          <a:schemeClr val="bg1"/>
                        </a:solidFill>
                        <a:latin typeface="Times New Roman" pitchFamily="18" charset="0"/>
                        <a:cs typeface="Times New Roman" pitchFamily="18" charset="0"/>
                      </a:endParaRPr>
                    </a:p>
                  </a:txBody>
                  <a:tcPr anchor="ctr">
                    <a:lnT w="12700" cap="flat" cmpd="sng" algn="ctr">
                      <a:solidFill>
                        <a:schemeClr val="bg1"/>
                      </a:solidFill>
                      <a:prstDash val="solid"/>
                      <a:round/>
                      <a:headEnd type="none" w="med" len="med"/>
                      <a:tailEnd type="none" w="med" len="med"/>
                    </a:lnT>
                  </a:tcPr>
                </a:tc>
                <a:tc>
                  <a:txBody>
                    <a:bodyPr/>
                    <a:lstStyle/>
                    <a:p>
                      <a:pPr algn="ctr"/>
                      <a:r>
                        <a:rPr lang="en-US" sz="2000" dirty="0" smtClean="0">
                          <a:solidFill>
                            <a:schemeClr val="bg1"/>
                          </a:solidFill>
                          <a:latin typeface="Times New Roman" pitchFamily="18" charset="0"/>
                          <a:cs typeface="Times New Roman" pitchFamily="18" charset="0"/>
                        </a:rPr>
                        <a:t>1.7</a:t>
                      </a:r>
                      <a:endParaRPr lang="en-US" sz="2000" dirty="0">
                        <a:solidFill>
                          <a:schemeClr val="bg1"/>
                        </a:solidFill>
                        <a:latin typeface="Times New Roman" pitchFamily="18" charset="0"/>
                        <a:cs typeface="Times New Roman" pitchFamily="18" charset="0"/>
                      </a:endParaRPr>
                    </a:p>
                  </a:txBody>
                  <a:tcPr anchor="ctr">
                    <a:lnT w="12700" cap="flat" cmpd="sng" algn="ctr">
                      <a:solidFill>
                        <a:schemeClr val="bg1"/>
                      </a:solidFill>
                      <a:prstDash val="solid"/>
                      <a:round/>
                      <a:headEnd type="none" w="med" len="med"/>
                      <a:tailEnd type="none" w="med" len="med"/>
                    </a:lnT>
                  </a:tcPr>
                </a:tc>
                <a:tc>
                  <a:txBody>
                    <a:bodyPr/>
                    <a:lstStyle/>
                    <a:p>
                      <a:pPr algn="ctr"/>
                      <a:r>
                        <a:rPr lang="en-US" sz="2000" dirty="0" smtClean="0">
                          <a:solidFill>
                            <a:schemeClr val="bg1"/>
                          </a:solidFill>
                          <a:latin typeface="Times New Roman" pitchFamily="18" charset="0"/>
                          <a:cs typeface="Times New Roman" pitchFamily="18" charset="0"/>
                        </a:rPr>
                        <a:t>2.1</a:t>
                      </a:r>
                      <a:endParaRPr lang="en-US" sz="2000" dirty="0">
                        <a:solidFill>
                          <a:schemeClr val="bg1"/>
                        </a:solidFill>
                        <a:latin typeface="Times New Roman" pitchFamily="18" charset="0"/>
                        <a:cs typeface="Times New Roman" pitchFamily="18" charset="0"/>
                      </a:endParaRPr>
                    </a:p>
                  </a:txBody>
                  <a:tcPr anchor="ctr">
                    <a:lnR w="12700" cap="flat" cmpd="sng" algn="ctr">
                      <a:solidFill>
                        <a:schemeClr val="bg1"/>
                      </a:solidFill>
                      <a:prstDash val="dash"/>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ctr"/>
                      <a:r>
                        <a:rPr lang="en-US" sz="2000" dirty="0" smtClean="0">
                          <a:solidFill>
                            <a:schemeClr val="bg1"/>
                          </a:solidFill>
                          <a:latin typeface="Times New Roman" pitchFamily="18" charset="0"/>
                          <a:cs typeface="Times New Roman" pitchFamily="18" charset="0"/>
                        </a:rPr>
                        <a:t>2.4</a:t>
                      </a:r>
                      <a:endParaRPr lang="en-US" sz="2000" dirty="0">
                        <a:solidFill>
                          <a:schemeClr val="bg1"/>
                        </a:solidFill>
                        <a:latin typeface="Times New Roman" pitchFamily="18" charset="0"/>
                        <a:cs typeface="Times New Roman" pitchFamily="18" charset="0"/>
                      </a:endParaRPr>
                    </a:p>
                  </a:txBody>
                  <a:tcPr anchor="ctr">
                    <a:lnL w="12700" cap="flat" cmpd="sng" algn="ctr">
                      <a:solidFill>
                        <a:schemeClr val="bg1"/>
                      </a:solidFill>
                      <a:prstDash val="dash"/>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ctr"/>
                      <a:r>
                        <a:rPr lang="en-US" sz="2000" dirty="0" smtClean="0">
                          <a:solidFill>
                            <a:schemeClr val="bg1"/>
                          </a:solidFill>
                          <a:latin typeface="Times New Roman" pitchFamily="18" charset="0"/>
                          <a:cs typeface="Times New Roman" pitchFamily="18" charset="0"/>
                        </a:rPr>
                        <a:t>2.2</a:t>
                      </a:r>
                      <a:endParaRPr lang="en-US" sz="2000" dirty="0">
                        <a:solidFill>
                          <a:schemeClr val="bg1"/>
                        </a:solidFill>
                        <a:latin typeface="Times New Roman" pitchFamily="18" charset="0"/>
                        <a:cs typeface="Times New Roman" pitchFamily="18" charset="0"/>
                      </a:endParaRPr>
                    </a:p>
                  </a:txBody>
                  <a:tcPr anchor="ctr">
                    <a:lnT w="12700" cap="flat" cmpd="sng" algn="ctr">
                      <a:solidFill>
                        <a:schemeClr val="bg1"/>
                      </a:solidFill>
                      <a:prstDash val="solid"/>
                      <a:round/>
                      <a:headEnd type="none" w="med" len="med"/>
                      <a:tailEnd type="none" w="med" len="med"/>
                    </a:lnT>
                  </a:tcPr>
                </a:tc>
              </a:tr>
              <a:tr h="530908">
                <a:tc>
                  <a:txBody>
                    <a:bodyPr/>
                    <a:lstStyle/>
                    <a:p>
                      <a:pPr algn="l"/>
                      <a:r>
                        <a:rPr lang="en-US" sz="2000" dirty="0" smtClean="0">
                          <a:solidFill>
                            <a:schemeClr val="bg1"/>
                          </a:solidFill>
                          <a:latin typeface="Times New Roman" pitchFamily="18" charset="0"/>
                          <a:cs typeface="Times New Roman" pitchFamily="18" charset="0"/>
                        </a:rPr>
                        <a:t>Hearing difficulty</a:t>
                      </a:r>
                      <a:endParaRPr lang="en-US" sz="2000" dirty="0">
                        <a:solidFill>
                          <a:schemeClr val="bg1"/>
                        </a:solidFill>
                        <a:latin typeface="Times New Roman" pitchFamily="18" charset="0"/>
                        <a:cs typeface="Times New Roman" pitchFamily="18" charset="0"/>
                      </a:endParaRPr>
                    </a:p>
                  </a:txBody>
                  <a:tcPr anchor="ctr"/>
                </a:tc>
                <a:tc>
                  <a:txBody>
                    <a:bodyPr/>
                    <a:lstStyle/>
                    <a:p>
                      <a:pPr algn="ctr"/>
                      <a:r>
                        <a:rPr lang="en-US" sz="2000" dirty="0" smtClean="0">
                          <a:solidFill>
                            <a:schemeClr val="bg1"/>
                          </a:solidFill>
                          <a:latin typeface="Times New Roman" pitchFamily="18" charset="0"/>
                          <a:cs typeface="Times New Roman" pitchFamily="18" charset="0"/>
                        </a:rPr>
                        <a:t>1+</a:t>
                      </a:r>
                      <a:endParaRPr lang="en-US" sz="2000" dirty="0">
                        <a:solidFill>
                          <a:schemeClr val="bg1"/>
                        </a:solidFill>
                        <a:latin typeface="Times New Roman" pitchFamily="18" charset="0"/>
                        <a:cs typeface="Times New Roman" pitchFamily="18" charset="0"/>
                      </a:endParaRPr>
                    </a:p>
                  </a:txBody>
                  <a:tcPr anchor="ctr"/>
                </a:tc>
                <a:tc>
                  <a:txBody>
                    <a:bodyPr/>
                    <a:lstStyle/>
                    <a:p>
                      <a:pPr algn="ctr"/>
                      <a:r>
                        <a:rPr lang="en-US" sz="2000" dirty="0" smtClean="0">
                          <a:solidFill>
                            <a:schemeClr val="bg1"/>
                          </a:solidFill>
                          <a:latin typeface="Times New Roman" pitchFamily="18" charset="0"/>
                          <a:cs typeface="Times New Roman" pitchFamily="18" charset="0"/>
                        </a:rPr>
                        <a:t>3.1</a:t>
                      </a:r>
                      <a:endParaRPr lang="en-US" sz="2000" dirty="0">
                        <a:solidFill>
                          <a:schemeClr val="bg1"/>
                        </a:solidFill>
                        <a:latin typeface="Times New Roman" pitchFamily="18" charset="0"/>
                        <a:cs typeface="Times New Roman" pitchFamily="18" charset="0"/>
                      </a:endParaRPr>
                    </a:p>
                  </a:txBody>
                  <a:tcPr anchor="ctr"/>
                </a:tc>
                <a:tc>
                  <a:txBody>
                    <a:bodyPr/>
                    <a:lstStyle/>
                    <a:p>
                      <a:pPr algn="ctr"/>
                      <a:r>
                        <a:rPr lang="en-US" sz="2000" dirty="0" smtClean="0">
                          <a:solidFill>
                            <a:schemeClr val="bg1"/>
                          </a:solidFill>
                          <a:latin typeface="Times New Roman" pitchFamily="18" charset="0"/>
                          <a:cs typeface="Times New Roman" pitchFamily="18" charset="0"/>
                        </a:rPr>
                        <a:t>3.9</a:t>
                      </a:r>
                      <a:endParaRPr lang="en-US" sz="2000" dirty="0">
                        <a:solidFill>
                          <a:schemeClr val="bg1"/>
                        </a:solidFill>
                        <a:latin typeface="Times New Roman" pitchFamily="18" charset="0"/>
                        <a:cs typeface="Times New Roman" pitchFamily="18" charset="0"/>
                      </a:endParaRPr>
                    </a:p>
                  </a:txBody>
                  <a:tcPr anchor="ctr">
                    <a:lnR w="12700" cap="flat" cmpd="sng" algn="ctr">
                      <a:solidFill>
                        <a:schemeClr val="bg1"/>
                      </a:solidFill>
                      <a:prstDash val="dash"/>
                      <a:round/>
                      <a:headEnd type="none" w="med" len="med"/>
                      <a:tailEnd type="none" w="med" len="med"/>
                    </a:lnR>
                  </a:tcPr>
                </a:tc>
                <a:tc>
                  <a:txBody>
                    <a:bodyPr/>
                    <a:lstStyle/>
                    <a:p>
                      <a:pPr algn="ctr"/>
                      <a:r>
                        <a:rPr lang="en-US" sz="2000" dirty="0" smtClean="0">
                          <a:solidFill>
                            <a:schemeClr val="bg1"/>
                          </a:solidFill>
                          <a:latin typeface="Times New Roman" pitchFamily="18" charset="0"/>
                          <a:cs typeface="Times New Roman" pitchFamily="18" charset="0"/>
                        </a:rPr>
                        <a:t>4.1</a:t>
                      </a:r>
                      <a:endParaRPr lang="en-US" sz="2000" dirty="0">
                        <a:solidFill>
                          <a:schemeClr val="bg1"/>
                        </a:solidFill>
                        <a:latin typeface="Times New Roman" pitchFamily="18" charset="0"/>
                        <a:cs typeface="Times New Roman" pitchFamily="18" charset="0"/>
                      </a:endParaRPr>
                    </a:p>
                  </a:txBody>
                  <a:tcPr anchor="ctr">
                    <a:lnL w="12700" cap="flat" cmpd="sng" algn="ctr">
                      <a:solidFill>
                        <a:schemeClr val="bg1"/>
                      </a:solidFill>
                      <a:prstDash val="dash"/>
                      <a:round/>
                      <a:headEnd type="none" w="med" len="med"/>
                      <a:tailEnd type="none" w="med" len="med"/>
                    </a:lnL>
                  </a:tcPr>
                </a:tc>
                <a:tc>
                  <a:txBody>
                    <a:bodyPr/>
                    <a:lstStyle/>
                    <a:p>
                      <a:pPr algn="ctr"/>
                      <a:r>
                        <a:rPr lang="en-US" sz="2000" dirty="0" smtClean="0">
                          <a:solidFill>
                            <a:schemeClr val="bg1"/>
                          </a:solidFill>
                          <a:latin typeface="Times New Roman" pitchFamily="18" charset="0"/>
                          <a:cs typeface="Times New Roman" pitchFamily="18" charset="0"/>
                        </a:rPr>
                        <a:t>3.4</a:t>
                      </a:r>
                      <a:endParaRPr lang="en-US" sz="2000" dirty="0">
                        <a:solidFill>
                          <a:schemeClr val="bg1"/>
                        </a:solidFill>
                        <a:latin typeface="Times New Roman" pitchFamily="18" charset="0"/>
                        <a:cs typeface="Times New Roman" pitchFamily="18" charset="0"/>
                      </a:endParaRPr>
                    </a:p>
                  </a:txBody>
                  <a:tcPr anchor="ctr"/>
                </a:tc>
              </a:tr>
              <a:tr h="530908">
                <a:tc>
                  <a:txBody>
                    <a:bodyPr/>
                    <a:lstStyle/>
                    <a:p>
                      <a:pPr algn="l"/>
                      <a:r>
                        <a:rPr lang="en-US" sz="2000" dirty="0" smtClean="0">
                          <a:solidFill>
                            <a:schemeClr val="bg1"/>
                          </a:solidFill>
                          <a:latin typeface="Times New Roman" pitchFamily="18" charset="0"/>
                          <a:cs typeface="Times New Roman" pitchFamily="18" charset="0"/>
                        </a:rPr>
                        <a:t>Mobility </a:t>
                      </a:r>
                      <a:r>
                        <a:rPr lang="en-US" sz="2000" dirty="0" smtClean="0">
                          <a:solidFill>
                            <a:schemeClr val="bg1"/>
                          </a:solidFill>
                          <a:latin typeface="Times New Roman" pitchFamily="18" charset="0"/>
                          <a:cs typeface="Times New Roman" pitchFamily="18" charset="0"/>
                        </a:rPr>
                        <a:t>difficulty</a:t>
                      </a:r>
                      <a:endParaRPr lang="en-US" sz="2000" dirty="0">
                        <a:solidFill>
                          <a:schemeClr val="bg1"/>
                        </a:solidFill>
                        <a:latin typeface="Times New Roman" pitchFamily="18" charset="0"/>
                        <a:cs typeface="Times New Roman" pitchFamily="18" charset="0"/>
                      </a:endParaRPr>
                    </a:p>
                  </a:txBody>
                  <a:tcPr anchor="ctr"/>
                </a:tc>
                <a:tc>
                  <a:txBody>
                    <a:bodyPr/>
                    <a:lstStyle/>
                    <a:p>
                      <a:pPr algn="ctr"/>
                      <a:r>
                        <a:rPr lang="en-US" sz="2000" dirty="0" smtClean="0">
                          <a:solidFill>
                            <a:schemeClr val="bg1"/>
                          </a:solidFill>
                          <a:latin typeface="Times New Roman" pitchFamily="18" charset="0"/>
                          <a:cs typeface="Times New Roman" pitchFamily="18" charset="0"/>
                        </a:rPr>
                        <a:t>5+</a:t>
                      </a:r>
                      <a:endParaRPr lang="en-US" sz="2000" dirty="0">
                        <a:solidFill>
                          <a:schemeClr val="bg1"/>
                        </a:solidFill>
                        <a:latin typeface="Times New Roman" pitchFamily="18" charset="0"/>
                        <a:cs typeface="Times New Roman" pitchFamily="18" charset="0"/>
                      </a:endParaRPr>
                    </a:p>
                  </a:txBody>
                  <a:tcPr anchor="ctr"/>
                </a:tc>
                <a:tc>
                  <a:txBody>
                    <a:bodyPr/>
                    <a:lstStyle/>
                    <a:p>
                      <a:pPr algn="ctr"/>
                      <a:r>
                        <a:rPr lang="en-US" sz="2000" dirty="0" smtClean="0">
                          <a:solidFill>
                            <a:schemeClr val="bg1"/>
                          </a:solidFill>
                          <a:latin typeface="Times New Roman" pitchFamily="18" charset="0"/>
                          <a:cs typeface="Times New Roman" pitchFamily="18" charset="0"/>
                        </a:rPr>
                        <a:t>6.9</a:t>
                      </a:r>
                      <a:endParaRPr lang="en-US" sz="2000" dirty="0">
                        <a:solidFill>
                          <a:schemeClr val="bg1"/>
                        </a:solidFill>
                        <a:latin typeface="Times New Roman" pitchFamily="18" charset="0"/>
                        <a:cs typeface="Times New Roman" pitchFamily="18" charset="0"/>
                      </a:endParaRPr>
                    </a:p>
                  </a:txBody>
                  <a:tcPr anchor="ctr"/>
                </a:tc>
                <a:tc>
                  <a:txBody>
                    <a:bodyPr/>
                    <a:lstStyle/>
                    <a:p>
                      <a:pPr algn="ctr"/>
                      <a:r>
                        <a:rPr lang="en-US" sz="2000" dirty="0" smtClean="0">
                          <a:solidFill>
                            <a:schemeClr val="bg1"/>
                          </a:solidFill>
                          <a:latin typeface="Times New Roman" pitchFamily="18" charset="0"/>
                          <a:cs typeface="Times New Roman" pitchFamily="18" charset="0"/>
                        </a:rPr>
                        <a:t>6.6</a:t>
                      </a:r>
                      <a:endParaRPr lang="en-US" sz="2000" dirty="0">
                        <a:solidFill>
                          <a:schemeClr val="bg1"/>
                        </a:solidFill>
                        <a:latin typeface="Times New Roman" pitchFamily="18" charset="0"/>
                        <a:cs typeface="Times New Roman" pitchFamily="18" charset="0"/>
                      </a:endParaRPr>
                    </a:p>
                  </a:txBody>
                  <a:tcPr anchor="ctr">
                    <a:lnR w="12700" cap="flat" cmpd="sng" algn="ctr">
                      <a:solidFill>
                        <a:schemeClr val="bg1"/>
                      </a:solidFill>
                      <a:prstDash val="dash"/>
                      <a:round/>
                      <a:headEnd type="none" w="med" len="med"/>
                      <a:tailEnd type="none" w="med" len="med"/>
                    </a:lnR>
                  </a:tcPr>
                </a:tc>
                <a:tc>
                  <a:txBody>
                    <a:bodyPr/>
                    <a:lstStyle/>
                    <a:p>
                      <a:pPr algn="ctr"/>
                      <a:r>
                        <a:rPr lang="en-US" sz="2000" dirty="0" smtClean="0">
                          <a:solidFill>
                            <a:schemeClr val="bg1"/>
                          </a:solidFill>
                          <a:latin typeface="Times New Roman" pitchFamily="18" charset="0"/>
                          <a:cs typeface="Times New Roman" pitchFamily="18" charset="0"/>
                        </a:rPr>
                        <a:t>7.2</a:t>
                      </a:r>
                      <a:endParaRPr lang="en-US" sz="2000" dirty="0">
                        <a:solidFill>
                          <a:schemeClr val="bg1"/>
                        </a:solidFill>
                        <a:latin typeface="Times New Roman" pitchFamily="18" charset="0"/>
                        <a:cs typeface="Times New Roman" pitchFamily="18" charset="0"/>
                      </a:endParaRPr>
                    </a:p>
                  </a:txBody>
                  <a:tcPr anchor="ctr">
                    <a:lnL w="12700" cap="flat" cmpd="sng" algn="ctr">
                      <a:solidFill>
                        <a:schemeClr val="bg1"/>
                      </a:solidFill>
                      <a:prstDash val="dash"/>
                      <a:round/>
                      <a:headEnd type="none" w="med" len="med"/>
                      <a:tailEnd type="none" w="med" len="med"/>
                    </a:lnL>
                  </a:tcPr>
                </a:tc>
                <a:tc>
                  <a:txBody>
                    <a:bodyPr/>
                    <a:lstStyle/>
                    <a:p>
                      <a:pPr algn="ctr"/>
                      <a:r>
                        <a:rPr lang="en-US" sz="2000" dirty="0" smtClean="0">
                          <a:solidFill>
                            <a:schemeClr val="bg1"/>
                          </a:solidFill>
                          <a:latin typeface="Times New Roman" pitchFamily="18" charset="0"/>
                          <a:cs typeface="Times New Roman" pitchFamily="18" charset="0"/>
                        </a:rPr>
                        <a:t>6.9</a:t>
                      </a:r>
                      <a:endParaRPr lang="en-US" sz="2000" dirty="0">
                        <a:solidFill>
                          <a:schemeClr val="bg1"/>
                        </a:solidFill>
                        <a:latin typeface="Times New Roman" pitchFamily="18" charset="0"/>
                        <a:cs typeface="Times New Roman" pitchFamily="18" charset="0"/>
                      </a:endParaRPr>
                    </a:p>
                  </a:txBody>
                  <a:tcPr anchor="ctr"/>
                </a:tc>
              </a:tr>
              <a:tr h="530908">
                <a:tc>
                  <a:txBody>
                    <a:bodyPr/>
                    <a:lstStyle/>
                    <a:p>
                      <a:pPr algn="l"/>
                      <a:r>
                        <a:rPr lang="en-US" sz="2000" dirty="0" smtClean="0">
                          <a:solidFill>
                            <a:schemeClr val="bg1"/>
                          </a:solidFill>
                          <a:latin typeface="Times New Roman" pitchFamily="18" charset="0"/>
                          <a:cs typeface="Times New Roman" pitchFamily="18" charset="0"/>
                        </a:rPr>
                        <a:t>Cognitive difficulty</a:t>
                      </a:r>
                      <a:endParaRPr lang="en-US" sz="2000" dirty="0">
                        <a:solidFill>
                          <a:schemeClr val="bg1"/>
                        </a:solidFill>
                        <a:latin typeface="Times New Roman" pitchFamily="18" charset="0"/>
                        <a:cs typeface="Times New Roman" pitchFamily="18" charset="0"/>
                      </a:endParaRPr>
                    </a:p>
                  </a:txBody>
                  <a:tcPr anchor="ctr"/>
                </a:tc>
                <a:tc>
                  <a:txBody>
                    <a:bodyPr/>
                    <a:lstStyle/>
                    <a:p>
                      <a:pPr algn="ctr"/>
                      <a:r>
                        <a:rPr lang="en-US" sz="2000" dirty="0" smtClean="0">
                          <a:solidFill>
                            <a:schemeClr val="bg1"/>
                          </a:solidFill>
                          <a:latin typeface="Times New Roman" pitchFamily="18" charset="0"/>
                          <a:cs typeface="Times New Roman" pitchFamily="18" charset="0"/>
                        </a:rPr>
                        <a:t>5+</a:t>
                      </a:r>
                      <a:endParaRPr lang="en-US" sz="2000" dirty="0">
                        <a:solidFill>
                          <a:schemeClr val="bg1"/>
                        </a:solidFill>
                        <a:latin typeface="Times New Roman" pitchFamily="18" charset="0"/>
                        <a:cs typeface="Times New Roman" pitchFamily="18" charset="0"/>
                      </a:endParaRPr>
                    </a:p>
                  </a:txBody>
                  <a:tcPr anchor="ctr"/>
                </a:tc>
                <a:tc>
                  <a:txBody>
                    <a:bodyPr/>
                    <a:lstStyle/>
                    <a:p>
                      <a:pPr algn="ctr"/>
                      <a:r>
                        <a:rPr lang="en-US" sz="2000" dirty="0" smtClean="0">
                          <a:solidFill>
                            <a:schemeClr val="bg1"/>
                          </a:solidFill>
                          <a:latin typeface="Times New Roman" pitchFamily="18" charset="0"/>
                          <a:cs typeface="Times New Roman" pitchFamily="18" charset="0"/>
                        </a:rPr>
                        <a:t>3.5</a:t>
                      </a:r>
                      <a:endParaRPr lang="en-US" sz="2000" dirty="0">
                        <a:solidFill>
                          <a:schemeClr val="bg1"/>
                        </a:solidFill>
                        <a:latin typeface="Times New Roman" pitchFamily="18" charset="0"/>
                        <a:cs typeface="Times New Roman" pitchFamily="18" charset="0"/>
                      </a:endParaRPr>
                    </a:p>
                  </a:txBody>
                  <a:tcPr anchor="ctr"/>
                </a:tc>
                <a:tc>
                  <a:txBody>
                    <a:bodyPr/>
                    <a:lstStyle/>
                    <a:p>
                      <a:pPr algn="ctr"/>
                      <a:r>
                        <a:rPr lang="en-US" sz="2000" dirty="0" smtClean="0">
                          <a:solidFill>
                            <a:schemeClr val="bg1"/>
                          </a:solidFill>
                          <a:latin typeface="Times New Roman" pitchFamily="18" charset="0"/>
                          <a:cs typeface="Times New Roman" pitchFamily="18" charset="0"/>
                        </a:rPr>
                        <a:t>3.9</a:t>
                      </a:r>
                      <a:endParaRPr lang="en-US" sz="2000" dirty="0">
                        <a:solidFill>
                          <a:schemeClr val="bg1"/>
                        </a:solidFill>
                        <a:latin typeface="Times New Roman" pitchFamily="18" charset="0"/>
                        <a:cs typeface="Times New Roman" pitchFamily="18" charset="0"/>
                      </a:endParaRPr>
                    </a:p>
                  </a:txBody>
                  <a:tcPr anchor="ctr">
                    <a:lnR w="12700" cap="flat" cmpd="sng" algn="ctr">
                      <a:solidFill>
                        <a:schemeClr val="bg1"/>
                      </a:solidFill>
                      <a:prstDash val="dash"/>
                      <a:round/>
                      <a:headEnd type="none" w="med" len="med"/>
                      <a:tailEnd type="none" w="med" len="med"/>
                    </a:lnR>
                  </a:tcPr>
                </a:tc>
                <a:tc>
                  <a:txBody>
                    <a:bodyPr/>
                    <a:lstStyle/>
                    <a:p>
                      <a:pPr algn="ctr"/>
                      <a:r>
                        <a:rPr lang="en-US" sz="2000" dirty="0" smtClean="0">
                          <a:solidFill>
                            <a:schemeClr val="bg1"/>
                          </a:solidFill>
                          <a:latin typeface="Times New Roman" pitchFamily="18" charset="0"/>
                          <a:cs typeface="Times New Roman" pitchFamily="18" charset="0"/>
                        </a:rPr>
                        <a:t>4.7</a:t>
                      </a:r>
                      <a:endParaRPr lang="en-US" sz="2000" dirty="0">
                        <a:solidFill>
                          <a:schemeClr val="bg1"/>
                        </a:solidFill>
                        <a:latin typeface="Times New Roman" pitchFamily="18" charset="0"/>
                        <a:cs typeface="Times New Roman" pitchFamily="18" charset="0"/>
                      </a:endParaRPr>
                    </a:p>
                  </a:txBody>
                  <a:tcPr anchor="ctr">
                    <a:lnL w="12700" cap="flat" cmpd="sng" algn="ctr">
                      <a:solidFill>
                        <a:schemeClr val="bg1"/>
                      </a:solidFill>
                      <a:prstDash val="dash"/>
                      <a:round/>
                      <a:headEnd type="none" w="med" len="med"/>
                      <a:tailEnd type="none" w="med" len="med"/>
                    </a:lnL>
                  </a:tcPr>
                </a:tc>
                <a:tc>
                  <a:txBody>
                    <a:bodyPr/>
                    <a:lstStyle/>
                    <a:p>
                      <a:pPr algn="ctr"/>
                      <a:r>
                        <a:rPr lang="en-US" sz="2000" dirty="0" smtClean="0">
                          <a:solidFill>
                            <a:schemeClr val="bg1"/>
                          </a:solidFill>
                          <a:latin typeface="Times New Roman" pitchFamily="18" charset="0"/>
                          <a:cs typeface="Times New Roman" pitchFamily="18" charset="0"/>
                        </a:rPr>
                        <a:t>4.8</a:t>
                      </a:r>
                      <a:endParaRPr lang="en-US" sz="2000" dirty="0">
                        <a:solidFill>
                          <a:schemeClr val="bg1"/>
                        </a:solidFill>
                        <a:latin typeface="Times New Roman" pitchFamily="18" charset="0"/>
                        <a:cs typeface="Times New Roman" pitchFamily="18" charset="0"/>
                      </a:endParaRPr>
                    </a:p>
                  </a:txBody>
                  <a:tcPr anchor="ctr"/>
                </a:tc>
              </a:tr>
              <a:tr h="530908">
                <a:tc>
                  <a:txBody>
                    <a:bodyPr/>
                    <a:lstStyle/>
                    <a:p>
                      <a:pPr algn="l"/>
                      <a:r>
                        <a:rPr lang="en-US" sz="2000" dirty="0" smtClean="0">
                          <a:solidFill>
                            <a:schemeClr val="bg1"/>
                          </a:solidFill>
                          <a:latin typeface="Times New Roman" pitchFamily="18" charset="0"/>
                          <a:cs typeface="Times New Roman" pitchFamily="18" charset="0"/>
                        </a:rPr>
                        <a:t>Self-care difficulty</a:t>
                      </a:r>
                      <a:endParaRPr lang="en-US" sz="2000" dirty="0">
                        <a:solidFill>
                          <a:schemeClr val="bg1"/>
                        </a:solidFill>
                        <a:latin typeface="Times New Roman" pitchFamily="18" charset="0"/>
                        <a:cs typeface="Times New Roman" pitchFamily="18" charset="0"/>
                      </a:endParaRPr>
                    </a:p>
                  </a:txBody>
                  <a:tcPr anchor="ctr"/>
                </a:tc>
                <a:tc>
                  <a:txBody>
                    <a:bodyPr/>
                    <a:lstStyle/>
                    <a:p>
                      <a:pPr algn="ctr"/>
                      <a:r>
                        <a:rPr lang="en-US" sz="2000" dirty="0" smtClean="0">
                          <a:solidFill>
                            <a:schemeClr val="bg1"/>
                          </a:solidFill>
                          <a:latin typeface="Times New Roman" pitchFamily="18" charset="0"/>
                          <a:cs typeface="Times New Roman" pitchFamily="18" charset="0"/>
                        </a:rPr>
                        <a:t>5+</a:t>
                      </a:r>
                      <a:endParaRPr lang="en-US" sz="2000" dirty="0">
                        <a:solidFill>
                          <a:schemeClr val="bg1"/>
                        </a:solidFill>
                        <a:latin typeface="Times New Roman" pitchFamily="18" charset="0"/>
                        <a:cs typeface="Times New Roman" pitchFamily="18" charset="0"/>
                      </a:endParaRPr>
                    </a:p>
                  </a:txBody>
                  <a:tcPr anchor="ctr"/>
                </a:tc>
                <a:tc>
                  <a:txBody>
                    <a:bodyPr/>
                    <a:lstStyle/>
                    <a:p>
                      <a:pPr algn="ctr"/>
                      <a:r>
                        <a:rPr lang="en-US" sz="2000" dirty="0" smtClean="0">
                          <a:solidFill>
                            <a:schemeClr val="bg1"/>
                          </a:solidFill>
                          <a:latin typeface="Times New Roman" pitchFamily="18" charset="0"/>
                          <a:cs typeface="Times New Roman" pitchFamily="18" charset="0"/>
                        </a:rPr>
                        <a:t>2.0</a:t>
                      </a:r>
                      <a:endParaRPr lang="en-US" sz="2000" dirty="0">
                        <a:solidFill>
                          <a:schemeClr val="bg1"/>
                        </a:solidFill>
                        <a:latin typeface="Times New Roman" pitchFamily="18" charset="0"/>
                        <a:cs typeface="Times New Roman" pitchFamily="18" charset="0"/>
                      </a:endParaRPr>
                    </a:p>
                  </a:txBody>
                  <a:tcPr anchor="ctr"/>
                </a:tc>
                <a:tc>
                  <a:txBody>
                    <a:bodyPr/>
                    <a:lstStyle/>
                    <a:p>
                      <a:pPr algn="ctr"/>
                      <a:r>
                        <a:rPr lang="en-US" sz="2000" dirty="0" smtClean="0">
                          <a:solidFill>
                            <a:schemeClr val="bg1"/>
                          </a:solidFill>
                          <a:latin typeface="Times New Roman" pitchFamily="18" charset="0"/>
                          <a:cs typeface="Times New Roman" pitchFamily="18" charset="0"/>
                        </a:rPr>
                        <a:t>1.8</a:t>
                      </a:r>
                      <a:endParaRPr lang="en-US" sz="2000" dirty="0">
                        <a:solidFill>
                          <a:schemeClr val="bg1"/>
                        </a:solidFill>
                        <a:latin typeface="Times New Roman" pitchFamily="18" charset="0"/>
                        <a:cs typeface="Times New Roman" pitchFamily="18" charset="0"/>
                      </a:endParaRPr>
                    </a:p>
                  </a:txBody>
                  <a:tcPr anchor="ctr">
                    <a:lnR w="12700" cap="flat" cmpd="sng" algn="ctr">
                      <a:solidFill>
                        <a:schemeClr val="bg1"/>
                      </a:solidFill>
                      <a:prstDash val="dash"/>
                      <a:round/>
                      <a:headEnd type="none" w="med" len="med"/>
                      <a:tailEnd type="none" w="med" len="med"/>
                    </a:lnR>
                  </a:tcPr>
                </a:tc>
                <a:tc>
                  <a:txBody>
                    <a:bodyPr/>
                    <a:lstStyle/>
                    <a:p>
                      <a:pPr algn="ctr"/>
                      <a:r>
                        <a:rPr lang="en-US" sz="2000" dirty="0" smtClean="0">
                          <a:solidFill>
                            <a:schemeClr val="bg1"/>
                          </a:solidFill>
                          <a:latin typeface="Times New Roman" pitchFamily="18" charset="0"/>
                          <a:cs typeface="Times New Roman" pitchFamily="18" charset="0"/>
                        </a:rPr>
                        <a:t>2.2</a:t>
                      </a:r>
                      <a:endParaRPr lang="en-US" sz="2000" dirty="0">
                        <a:solidFill>
                          <a:schemeClr val="bg1"/>
                        </a:solidFill>
                        <a:latin typeface="Times New Roman" pitchFamily="18" charset="0"/>
                        <a:cs typeface="Times New Roman" pitchFamily="18" charset="0"/>
                      </a:endParaRPr>
                    </a:p>
                  </a:txBody>
                  <a:tcPr anchor="ctr">
                    <a:lnL w="12700" cap="flat" cmpd="sng" algn="ctr">
                      <a:solidFill>
                        <a:schemeClr val="bg1"/>
                      </a:solidFill>
                      <a:prstDash val="dash"/>
                      <a:round/>
                      <a:headEnd type="none" w="med" len="med"/>
                      <a:tailEnd type="none" w="med" len="med"/>
                    </a:lnL>
                  </a:tcPr>
                </a:tc>
                <a:tc>
                  <a:txBody>
                    <a:bodyPr/>
                    <a:lstStyle/>
                    <a:p>
                      <a:pPr algn="ctr"/>
                      <a:r>
                        <a:rPr lang="en-US" sz="2000" dirty="0" smtClean="0">
                          <a:solidFill>
                            <a:schemeClr val="bg1"/>
                          </a:solidFill>
                          <a:latin typeface="Times New Roman" pitchFamily="18" charset="0"/>
                          <a:cs typeface="Times New Roman" pitchFamily="18" charset="0"/>
                        </a:rPr>
                        <a:t>2.6</a:t>
                      </a:r>
                      <a:endParaRPr lang="en-US" sz="2000" dirty="0">
                        <a:solidFill>
                          <a:schemeClr val="bg1"/>
                        </a:solidFill>
                        <a:latin typeface="Times New Roman" pitchFamily="18" charset="0"/>
                        <a:cs typeface="Times New Roman" pitchFamily="18" charset="0"/>
                      </a:endParaRPr>
                    </a:p>
                  </a:txBody>
                  <a:tcPr anchor="ctr"/>
                </a:tc>
              </a:tr>
              <a:tr h="530908">
                <a:tc>
                  <a:txBody>
                    <a:bodyPr/>
                    <a:lstStyle/>
                    <a:p>
                      <a:pPr algn="l"/>
                      <a:r>
                        <a:rPr lang="en-US" sz="2000" dirty="0" smtClean="0">
                          <a:solidFill>
                            <a:schemeClr val="bg1"/>
                          </a:solidFill>
                          <a:latin typeface="Times New Roman" pitchFamily="18" charset="0"/>
                          <a:cs typeface="Times New Roman" pitchFamily="18" charset="0"/>
                        </a:rPr>
                        <a:t>Independent living  diff</a:t>
                      </a:r>
                      <a:endParaRPr lang="en-US" sz="2000" dirty="0">
                        <a:solidFill>
                          <a:schemeClr val="bg1"/>
                        </a:solidFill>
                        <a:latin typeface="Times New Roman" pitchFamily="18" charset="0"/>
                        <a:cs typeface="Times New Roman" pitchFamily="18" charset="0"/>
                      </a:endParaRPr>
                    </a:p>
                  </a:txBody>
                  <a:tcPr anchor="ctr"/>
                </a:tc>
                <a:tc>
                  <a:txBody>
                    <a:bodyPr/>
                    <a:lstStyle/>
                    <a:p>
                      <a:pPr algn="ctr"/>
                      <a:r>
                        <a:rPr lang="en-US" sz="2000" dirty="0" smtClean="0">
                          <a:solidFill>
                            <a:schemeClr val="bg1"/>
                          </a:solidFill>
                          <a:latin typeface="Times New Roman" pitchFamily="18" charset="0"/>
                          <a:cs typeface="Times New Roman" pitchFamily="18" charset="0"/>
                        </a:rPr>
                        <a:t>15+</a:t>
                      </a:r>
                      <a:endParaRPr lang="en-US" sz="2000" dirty="0">
                        <a:solidFill>
                          <a:schemeClr val="bg1"/>
                        </a:solidFill>
                        <a:latin typeface="Times New Roman" pitchFamily="18" charset="0"/>
                        <a:cs typeface="Times New Roman" pitchFamily="18" charset="0"/>
                      </a:endParaRPr>
                    </a:p>
                  </a:txBody>
                  <a:tcPr anchor="ctr"/>
                </a:tc>
                <a:tc>
                  <a:txBody>
                    <a:bodyPr/>
                    <a:lstStyle/>
                    <a:p>
                      <a:pPr algn="ctr"/>
                      <a:r>
                        <a:rPr lang="en-US" sz="2000" dirty="0" smtClean="0">
                          <a:solidFill>
                            <a:schemeClr val="bg1"/>
                          </a:solidFill>
                          <a:latin typeface="Times New Roman" pitchFamily="18" charset="0"/>
                          <a:cs typeface="Times New Roman" pitchFamily="18" charset="0"/>
                        </a:rPr>
                        <a:t>4.0</a:t>
                      </a:r>
                      <a:endParaRPr lang="en-US" sz="2000" dirty="0">
                        <a:solidFill>
                          <a:schemeClr val="bg1"/>
                        </a:solidFill>
                        <a:latin typeface="Times New Roman" pitchFamily="18" charset="0"/>
                        <a:cs typeface="Times New Roman" pitchFamily="18" charset="0"/>
                      </a:endParaRPr>
                    </a:p>
                  </a:txBody>
                  <a:tcPr anchor="ctr"/>
                </a:tc>
                <a:tc>
                  <a:txBody>
                    <a:bodyPr/>
                    <a:lstStyle/>
                    <a:p>
                      <a:pPr algn="ctr"/>
                      <a:r>
                        <a:rPr lang="en-US" sz="2000" dirty="0" smtClean="0">
                          <a:solidFill>
                            <a:schemeClr val="bg1"/>
                          </a:solidFill>
                          <a:latin typeface="Times New Roman" pitchFamily="18" charset="0"/>
                          <a:cs typeface="Times New Roman" pitchFamily="18" charset="0"/>
                        </a:rPr>
                        <a:t>4.7</a:t>
                      </a:r>
                      <a:endParaRPr lang="en-US" sz="2000" dirty="0">
                        <a:solidFill>
                          <a:schemeClr val="bg1"/>
                        </a:solidFill>
                        <a:latin typeface="Times New Roman" pitchFamily="18" charset="0"/>
                        <a:cs typeface="Times New Roman" pitchFamily="18" charset="0"/>
                      </a:endParaRPr>
                    </a:p>
                  </a:txBody>
                  <a:tcPr anchor="ctr">
                    <a:lnR w="12700" cap="flat" cmpd="sng" algn="ctr">
                      <a:solidFill>
                        <a:schemeClr val="bg1"/>
                      </a:solidFill>
                      <a:prstDash val="dash"/>
                      <a:round/>
                      <a:headEnd type="none" w="med" len="med"/>
                      <a:tailEnd type="none" w="med" len="med"/>
                    </a:lnR>
                  </a:tcPr>
                </a:tc>
                <a:tc>
                  <a:txBody>
                    <a:bodyPr/>
                    <a:lstStyle/>
                    <a:p>
                      <a:pPr algn="ctr"/>
                      <a:r>
                        <a:rPr lang="en-US" sz="2000" dirty="0" smtClean="0">
                          <a:solidFill>
                            <a:schemeClr val="bg1"/>
                          </a:solidFill>
                          <a:latin typeface="Times New Roman" pitchFamily="18" charset="0"/>
                          <a:cs typeface="Times New Roman" pitchFamily="18" charset="0"/>
                        </a:rPr>
                        <a:t>5.1</a:t>
                      </a:r>
                      <a:endParaRPr lang="en-US" sz="2000" dirty="0">
                        <a:solidFill>
                          <a:schemeClr val="bg1"/>
                        </a:solidFill>
                        <a:latin typeface="Times New Roman" pitchFamily="18" charset="0"/>
                        <a:cs typeface="Times New Roman" pitchFamily="18" charset="0"/>
                      </a:endParaRPr>
                    </a:p>
                  </a:txBody>
                  <a:tcPr anchor="ctr">
                    <a:lnL w="12700" cap="flat" cmpd="sng" algn="ctr">
                      <a:solidFill>
                        <a:schemeClr val="bg1"/>
                      </a:solidFill>
                      <a:prstDash val="dash"/>
                      <a:round/>
                      <a:headEnd type="none" w="med" len="med"/>
                      <a:tailEnd type="none" w="med" len="med"/>
                    </a:lnL>
                  </a:tcPr>
                </a:tc>
                <a:tc>
                  <a:txBody>
                    <a:bodyPr/>
                    <a:lstStyle/>
                    <a:p>
                      <a:pPr algn="ctr"/>
                      <a:r>
                        <a:rPr lang="en-US" sz="2000" dirty="0" smtClean="0">
                          <a:solidFill>
                            <a:schemeClr val="bg1"/>
                          </a:solidFill>
                          <a:latin typeface="Times New Roman" pitchFamily="18" charset="0"/>
                          <a:cs typeface="Times New Roman" pitchFamily="18" charset="0"/>
                        </a:rPr>
                        <a:t>5.4</a:t>
                      </a:r>
                      <a:endParaRPr lang="en-US" sz="2000" dirty="0">
                        <a:solidFill>
                          <a:schemeClr val="bg1"/>
                        </a:solidFill>
                        <a:latin typeface="Times New Roman" pitchFamily="18" charset="0"/>
                        <a:cs typeface="Times New Roman" pitchFamily="18" charset="0"/>
                      </a:endParaRPr>
                    </a:p>
                  </a:txBody>
                  <a:tcPr anchor="ctr"/>
                </a:tc>
              </a:tr>
              <a:tr h="299816">
                <a:tc>
                  <a:txBody>
                    <a:bodyPr/>
                    <a:lstStyle/>
                    <a:p>
                      <a:pPr algn="l"/>
                      <a:endParaRPr lang="en-US" sz="2000" dirty="0">
                        <a:solidFill>
                          <a:schemeClr val="bg1"/>
                        </a:solidFill>
                        <a:latin typeface="Times New Roman" pitchFamily="18" charset="0"/>
                        <a:cs typeface="Times New Roman" pitchFamily="18" charset="0"/>
                      </a:endParaRPr>
                    </a:p>
                  </a:txBody>
                  <a:tcPr anchor="ctr"/>
                </a:tc>
                <a:tc>
                  <a:txBody>
                    <a:bodyPr/>
                    <a:lstStyle/>
                    <a:p>
                      <a:pPr algn="ctr"/>
                      <a:endParaRPr lang="en-US" sz="2000" dirty="0">
                        <a:solidFill>
                          <a:schemeClr val="bg1"/>
                        </a:solidFill>
                        <a:latin typeface="Times New Roman" pitchFamily="18" charset="0"/>
                        <a:cs typeface="Times New Roman" pitchFamily="18" charset="0"/>
                      </a:endParaRPr>
                    </a:p>
                  </a:txBody>
                  <a:tcPr anchor="ctr"/>
                </a:tc>
                <a:tc>
                  <a:txBody>
                    <a:bodyPr/>
                    <a:lstStyle/>
                    <a:p>
                      <a:pPr algn="ctr"/>
                      <a:endParaRPr lang="en-US" sz="2000" dirty="0">
                        <a:solidFill>
                          <a:schemeClr val="bg1"/>
                        </a:solidFill>
                        <a:latin typeface="Times New Roman" pitchFamily="18" charset="0"/>
                        <a:cs typeface="Times New Roman" pitchFamily="18" charset="0"/>
                      </a:endParaRPr>
                    </a:p>
                  </a:txBody>
                  <a:tcPr anchor="ctr"/>
                </a:tc>
                <a:tc>
                  <a:txBody>
                    <a:bodyPr/>
                    <a:lstStyle/>
                    <a:p>
                      <a:pPr algn="ctr"/>
                      <a:endParaRPr lang="en-US" sz="2000">
                        <a:solidFill>
                          <a:schemeClr val="bg1"/>
                        </a:solidFill>
                        <a:latin typeface="Times New Roman" pitchFamily="18" charset="0"/>
                        <a:cs typeface="Times New Roman" pitchFamily="18" charset="0"/>
                      </a:endParaRPr>
                    </a:p>
                  </a:txBody>
                  <a:tcPr anchor="ctr">
                    <a:lnR w="12700" cap="flat" cmpd="sng" algn="ctr">
                      <a:solidFill>
                        <a:schemeClr val="bg1"/>
                      </a:solidFill>
                      <a:prstDash val="dash"/>
                      <a:round/>
                      <a:headEnd type="none" w="med" len="med"/>
                      <a:tailEnd type="none" w="med" len="med"/>
                    </a:lnR>
                  </a:tcPr>
                </a:tc>
                <a:tc>
                  <a:txBody>
                    <a:bodyPr/>
                    <a:lstStyle/>
                    <a:p>
                      <a:pPr algn="ctr"/>
                      <a:endParaRPr lang="en-US" sz="2000">
                        <a:solidFill>
                          <a:schemeClr val="bg1"/>
                        </a:solidFill>
                        <a:latin typeface="Times New Roman" pitchFamily="18" charset="0"/>
                        <a:cs typeface="Times New Roman" pitchFamily="18" charset="0"/>
                      </a:endParaRPr>
                    </a:p>
                  </a:txBody>
                  <a:tcPr anchor="ctr">
                    <a:lnL w="12700" cap="flat" cmpd="sng" algn="ctr">
                      <a:solidFill>
                        <a:schemeClr val="bg1"/>
                      </a:solidFill>
                      <a:prstDash val="dash"/>
                      <a:round/>
                      <a:headEnd type="none" w="med" len="med"/>
                      <a:tailEnd type="none" w="med" len="med"/>
                    </a:lnL>
                  </a:tcPr>
                </a:tc>
                <a:tc>
                  <a:txBody>
                    <a:bodyPr/>
                    <a:lstStyle/>
                    <a:p>
                      <a:pPr algn="ctr"/>
                      <a:endParaRPr lang="en-US" sz="2000" dirty="0">
                        <a:solidFill>
                          <a:schemeClr val="bg1"/>
                        </a:solidFill>
                        <a:latin typeface="Times New Roman" pitchFamily="18" charset="0"/>
                        <a:cs typeface="Times New Roman" pitchFamily="18" charset="0"/>
                      </a:endParaRPr>
                    </a:p>
                  </a:txBody>
                  <a:tcPr anchor="ctr"/>
                </a:tc>
              </a:tr>
              <a:tr h="530908">
                <a:tc>
                  <a:txBody>
                    <a:bodyPr/>
                    <a:lstStyle/>
                    <a:p>
                      <a:pPr algn="l"/>
                      <a:r>
                        <a:rPr lang="en-US" sz="2000" dirty="0" smtClean="0">
                          <a:solidFill>
                            <a:schemeClr val="bg1"/>
                          </a:solidFill>
                          <a:latin typeface="Times New Roman" pitchFamily="18" charset="0"/>
                          <a:cs typeface="Times New Roman" pitchFamily="18" charset="0"/>
                        </a:rPr>
                        <a:t>Any disability</a:t>
                      </a:r>
                      <a:endParaRPr lang="en-US" sz="2000" dirty="0">
                        <a:solidFill>
                          <a:schemeClr val="bg1"/>
                        </a:solidFill>
                        <a:latin typeface="Times New Roman" pitchFamily="18" charset="0"/>
                        <a:cs typeface="Times New Roman" pitchFamily="18" charset="0"/>
                      </a:endParaRPr>
                    </a:p>
                  </a:txBody>
                  <a:tcPr anchor="ctr"/>
                </a:tc>
                <a:tc>
                  <a:txBody>
                    <a:bodyPr/>
                    <a:lstStyle/>
                    <a:p>
                      <a:pPr algn="ctr"/>
                      <a:r>
                        <a:rPr lang="en-US" sz="2000" dirty="0" smtClean="0">
                          <a:solidFill>
                            <a:schemeClr val="bg1"/>
                          </a:solidFill>
                          <a:latin typeface="Times New Roman" pitchFamily="18" charset="0"/>
                          <a:cs typeface="Times New Roman" pitchFamily="18" charset="0"/>
                        </a:rPr>
                        <a:t>1+</a:t>
                      </a:r>
                      <a:endParaRPr lang="en-US" sz="2000" dirty="0">
                        <a:solidFill>
                          <a:schemeClr val="bg1"/>
                        </a:solidFill>
                        <a:latin typeface="Times New Roman" pitchFamily="18" charset="0"/>
                        <a:cs typeface="Times New Roman" pitchFamily="18" charset="0"/>
                      </a:endParaRPr>
                    </a:p>
                  </a:txBody>
                  <a:tcPr anchor="ctr"/>
                </a:tc>
                <a:tc>
                  <a:txBody>
                    <a:bodyPr/>
                    <a:lstStyle/>
                    <a:p>
                      <a:pPr algn="ctr"/>
                      <a:r>
                        <a:rPr lang="en-US" sz="2000" dirty="0" smtClean="0">
                          <a:solidFill>
                            <a:srgbClr val="C00000"/>
                          </a:solidFill>
                          <a:latin typeface="Times New Roman" pitchFamily="18" charset="0"/>
                          <a:cs typeface="Times New Roman" pitchFamily="18" charset="0"/>
                        </a:rPr>
                        <a:t>11.6</a:t>
                      </a:r>
                      <a:endParaRPr lang="en-US" sz="2000" dirty="0">
                        <a:solidFill>
                          <a:srgbClr val="C00000"/>
                        </a:solidFill>
                        <a:latin typeface="Times New Roman" pitchFamily="18" charset="0"/>
                        <a:cs typeface="Times New Roman" pitchFamily="18" charset="0"/>
                      </a:endParaRPr>
                    </a:p>
                  </a:txBody>
                  <a:tcPr anchor="ctr"/>
                </a:tc>
                <a:tc>
                  <a:txBody>
                    <a:bodyPr/>
                    <a:lstStyle/>
                    <a:p>
                      <a:pPr algn="ctr"/>
                      <a:r>
                        <a:rPr lang="en-US" sz="2000" dirty="0" smtClean="0">
                          <a:solidFill>
                            <a:srgbClr val="C00000"/>
                          </a:solidFill>
                          <a:latin typeface="Times New Roman" pitchFamily="18" charset="0"/>
                          <a:cs typeface="Times New Roman" pitchFamily="18" charset="0"/>
                        </a:rPr>
                        <a:t>12.0</a:t>
                      </a:r>
                      <a:endParaRPr lang="en-US" sz="2000" dirty="0">
                        <a:solidFill>
                          <a:srgbClr val="C00000"/>
                        </a:solidFill>
                        <a:latin typeface="Times New Roman" pitchFamily="18" charset="0"/>
                        <a:cs typeface="Times New Roman" pitchFamily="18" charset="0"/>
                      </a:endParaRPr>
                    </a:p>
                  </a:txBody>
                  <a:tcPr anchor="ctr">
                    <a:lnR w="12700" cap="flat" cmpd="sng" algn="ctr">
                      <a:solidFill>
                        <a:schemeClr val="bg1"/>
                      </a:solidFill>
                      <a:prstDash val="dash"/>
                      <a:round/>
                      <a:headEnd type="none" w="med" len="med"/>
                      <a:tailEnd type="none" w="med" len="med"/>
                    </a:lnR>
                  </a:tcPr>
                </a:tc>
                <a:tc>
                  <a:txBody>
                    <a:bodyPr/>
                    <a:lstStyle/>
                    <a:p>
                      <a:pPr algn="ctr"/>
                      <a:r>
                        <a:rPr lang="en-US" sz="2000" dirty="0" smtClean="0">
                          <a:solidFill>
                            <a:srgbClr val="C00000"/>
                          </a:solidFill>
                          <a:latin typeface="Times New Roman" pitchFamily="18" charset="0"/>
                          <a:cs typeface="Times New Roman" pitchFamily="18" charset="0"/>
                        </a:rPr>
                        <a:t>13.1</a:t>
                      </a:r>
                      <a:endParaRPr lang="en-US" sz="2000" dirty="0">
                        <a:solidFill>
                          <a:srgbClr val="C00000"/>
                        </a:solidFill>
                        <a:latin typeface="Times New Roman" pitchFamily="18" charset="0"/>
                        <a:cs typeface="Times New Roman" pitchFamily="18" charset="0"/>
                      </a:endParaRPr>
                    </a:p>
                  </a:txBody>
                  <a:tcPr anchor="ctr">
                    <a:lnL w="12700" cap="flat" cmpd="sng" algn="ctr">
                      <a:solidFill>
                        <a:schemeClr val="bg1"/>
                      </a:solidFill>
                      <a:prstDash val="dash"/>
                      <a:round/>
                      <a:headEnd type="none" w="med" len="med"/>
                      <a:tailEnd type="none" w="med" len="med"/>
                    </a:lnL>
                  </a:tcPr>
                </a:tc>
                <a:tc>
                  <a:txBody>
                    <a:bodyPr/>
                    <a:lstStyle/>
                    <a:p>
                      <a:pPr algn="ctr"/>
                      <a:r>
                        <a:rPr lang="en-US" sz="2000" dirty="0" smtClean="0">
                          <a:solidFill>
                            <a:srgbClr val="C00000"/>
                          </a:solidFill>
                          <a:latin typeface="Times New Roman" pitchFamily="18" charset="0"/>
                          <a:cs typeface="Times New Roman" pitchFamily="18" charset="0"/>
                        </a:rPr>
                        <a:t>12.1</a:t>
                      </a:r>
                      <a:endParaRPr lang="en-US" sz="2000" dirty="0">
                        <a:solidFill>
                          <a:srgbClr val="C00000"/>
                        </a:solidFill>
                        <a:latin typeface="Times New Roman" pitchFamily="18" charset="0"/>
                        <a:cs typeface="Times New Roman" pitchFamily="18" charset="0"/>
                      </a:endParaRPr>
                    </a:p>
                  </a:txBody>
                  <a:tcPr anchor="ctr"/>
                </a:tc>
              </a:tr>
            </a:tbl>
          </a:graphicData>
        </a:graphic>
      </p:graphicFrame>
      <p:sp>
        <p:nvSpPr>
          <p:cNvPr id="5" name="TextBox 4"/>
          <p:cNvSpPr txBox="1"/>
          <p:nvPr/>
        </p:nvSpPr>
        <p:spPr>
          <a:xfrm>
            <a:off x="152400" y="6400800"/>
            <a:ext cx="6858000" cy="369332"/>
          </a:xfrm>
          <a:prstGeom prst="rect">
            <a:avLst/>
          </a:prstGeom>
          <a:noFill/>
        </p:spPr>
        <p:txBody>
          <a:bodyPr wrap="square" rtlCol="0">
            <a:spAutoFit/>
          </a:bodyPr>
          <a:lstStyle/>
          <a:p>
            <a:r>
              <a:rPr lang="en-US" b="1"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NOTE: CPS data are for population 16 years and over.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228600"/>
          <a:ext cx="9144000" cy="63246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228600" y="6488668"/>
            <a:ext cx="86106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 CPS and ACS cover persons 16-64; NHIS covers persons 18-64.</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sz="4000" b="1" dirty="0" smtClean="0">
                <a:latin typeface="Times New Roman" pitchFamily="18" charset="0"/>
                <a:cs typeface="Times New Roman" pitchFamily="18" charset="0"/>
              </a:rPr>
              <a:t>Where Does the ACS Fit In?</a:t>
            </a:r>
            <a:endParaRPr lang="en-US" sz="4000" b="1" dirty="0">
              <a:latin typeface="Times New Roman" pitchFamily="18" charset="0"/>
              <a:cs typeface="Times New Roman" pitchFamily="18" charset="0"/>
            </a:endParaRPr>
          </a:p>
        </p:txBody>
      </p:sp>
      <p:sp>
        <p:nvSpPr>
          <p:cNvPr id="4" name="Oval 3"/>
          <p:cNvSpPr/>
          <p:nvPr/>
        </p:nvSpPr>
        <p:spPr>
          <a:xfrm>
            <a:off x="2362200" y="1981200"/>
            <a:ext cx="3505200" cy="3276600"/>
          </a:xfrm>
          <a:prstGeom prst="ellipse">
            <a:avLst/>
          </a:prstGeom>
          <a:solidFill>
            <a:schemeClr val="tx2"/>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819400" y="2590800"/>
            <a:ext cx="2590800" cy="646331"/>
          </a:xfrm>
          <a:prstGeom prst="rect">
            <a:avLst/>
          </a:prstGeom>
          <a:noFill/>
        </p:spPr>
        <p:txBody>
          <a:bodyPr wrap="square" rtlCol="0">
            <a:spAutoFit/>
          </a:bodyPr>
          <a:lstStyle/>
          <a:p>
            <a:pPr algn="ctr"/>
            <a:r>
              <a:rPr lang="en-US" b="1" dirty="0" smtClean="0">
                <a:solidFill>
                  <a:schemeClr val="bg1"/>
                </a:solidFill>
                <a:latin typeface="Times New Roman" pitchFamily="18" charset="0"/>
                <a:cs typeface="Times New Roman" pitchFamily="18" charset="0"/>
              </a:rPr>
              <a:t>Basic Action </a:t>
            </a:r>
            <a:r>
              <a:rPr lang="en-US" b="1" dirty="0" smtClean="0">
                <a:solidFill>
                  <a:schemeClr val="bg1"/>
                </a:solidFill>
                <a:latin typeface="Times New Roman" pitchFamily="18" charset="0"/>
                <a:cs typeface="Times New Roman" pitchFamily="18" charset="0"/>
              </a:rPr>
              <a:t>Measures</a:t>
            </a:r>
          </a:p>
          <a:p>
            <a:pPr algn="ctr"/>
            <a:r>
              <a:rPr lang="en-US" b="1" dirty="0" smtClean="0">
                <a:solidFill>
                  <a:schemeClr val="bg1"/>
                </a:solidFill>
                <a:latin typeface="Times New Roman" pitchFamily="18" charset="0"/>
                <a:cs typeface="Times New Roman" pitchFamily="18" charset="0"/>
              </a:rPr>
              <a:t>31.7%</a:t>
            </a:r>
            <a:endParaRPr lang="en-US" b="1" dirty="0">
              <a:solidFill>
                <a:schemeClr val="bg1"/>
              </a:solidFill>
              <a:latin typeface="Times New Roman" pitchFamily="18" charset="0"/>
              <a:cs typeface="Times New Roman" pitchFamily="18" charset="0"/>
            </a:endParaRPr>
          </a:p>
        </p:txBody>
      </p:sp>
      <p:sp>
        <p:nvSpPr>
          <p:cNvPr id="5" name="TextBox 4"/>
          <p:cNvSpPr txBox="1"/>
          <p:nvPr/>
        </p:nvSpPr>
        <p:spPr>
          <a:xfrm>
            <a:off x="152400" y="6248400"/>
            <a:ext cx="5334000" cy="381000"/>
          </a:xfrm>
          <a:prstGeom prst="rect">
            <a:avLst/>
          </a:prstGeom>
          <a:noFill/>
        </p:spPr>
        <p:txBody>
          <a:bodyPr wrap="square" rtlCol="0">
            <a:spAutoFit/>
          </a:bodyPr>
          <a:lstStyle/>
          <a:p>
            <a:r>
              <a:rPr lang="en-US" dirty="0" smtClean="0">
                <a:latin typeface="Times New Roman" pitchFamily="18" charset="0"/>
                <a:cs typeface="Times New Roman" pitchFamily="18" charset="0"/>
              </a:rPr>
              <a:t>Source: NCHS, 2010 NHIS, ages 18+</a:t>
            </a:r>
            <a:endParaRPr lang="en-US"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sz="4000" b="1" dirty="0" smtClean="0">
                <a:latin typeface="Times New Roman" pitchFamily="18" charset="0"/>
                <a:cs typeface="Times New Roman" pitchFamily="18" charset="0"/>
              </a:rPr>
              <a:t>Where Does the ACS Fit In?</a:t>
            </a:r>
            <a:endParaRPr lang="en-US" sz="4000" b="1" dirty="0">
              <a:latin typeface="Times New Roman" pitchFamily="18" charset="0"/>
              <a:cs typeface="Times New Roman" pitchFamily="18" charset="0"/>
            </a:endParaRPr>
          </a:p>
        </p:txBody>
      </p:sp>
      <p:sp>
        <p:nvSpPr>
          <p:cNvPr id="4" name="Oval 3"/>
          <p:cNvSpPr/>
          <p:nvPr/>
        </p:nvSpPr>
        <p:spPr>
          <a:xfrm>
            <a:off x="2362200" y="1981200"/>
            <a:ext cx="3505200" cy="3276600"/>
          </a:xfrm>
          <a:prstGeom prst="ellipse">
            <a:avLst/>
          </a:prstGeom>
          <a:solidFill>
            <a:schemeClr val="tx2"/>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3048000" y="3276600"/>
            <a:ext cx="2209800" cy="2133600"/>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819400" y="2590800"/>
            <a:ext cx="2590800" cy="646331"/>
          </a:xfrm>
          <a:prstGeom prst="rect">
            <a:avLst/>
          </a:prstGeom>
          <a:noFill/>
        </p:spPr>
        <p:txBody>
          <a:bodyPr wrap="square" rtlCol="0">
            <a:spAutoFit/>
          </a:bodyPr>
          <a:lstStyle/>
          <a:p>
            <a:pPr algn="ctr"/>
            <a:r>
              <a:rPr lang="en-US" b="1" dirty="0" smtClean="0">
                <a:solidFill>
                  <a:schemeClr val="bg1"/>
                </a:solidFill>
                <a:latin typeface="Times New Roman" pitchFamily="18" charset="0"/>
                <a:cs typeface="Times New Roman" pitchFamily="18" charset="0"/>
              </a:rPr>
              <a:t>Basic Action </a:t>
            </a:r>
            <a:r>
              <a:rPr lang="en-US" b="1" dirty="0" smtClean="0">
                <a:solidFill>
                  <a:schemeClr val="bg1"/>
                </a:solidFill>
                <a:latin typeface="Times New Roman" pitchFamily="18" charset="0"/>
                <a:cs typeface="Times New Roman" pitchFamily="18" charset="0"/>
              </a:rPr>
              <a:t>Measures</a:t>
            </a:r>
          </a:p>
          <a:p>
            <a:pPr algn="ctr"/>
            <a:r>
              <a:rPr lang="en-US" b="1" dirty="0" smtClean="0">
                <a:solidFill>
                  <a:schemeClr val="bg1"/>
                </a:solidFill>
                <a:latin typeface="Times New Roman" pitchFamily="18" charset="0"/>
                <a:cs typeface="Times New Roman" pitchFamily="18" charset="0"/>
              </a:rPr>
              <a:t>31.7%</a:t>
            </a:r>
            <a:endParaRPr lang="en-US" b="1" dirty="0">
              <a:solidFill>
                <a:schemeClr val="bg1"/>
              </a:solidFill>
              <a:latin typeface="Times New Roman" pitchFamily="18" charset="0"/>
              <a:cs typeface="Times New Roman" pitchFamily="18" charset="0"/>
            </a:endParaRPr>
          </a:p>
        </p:txBody>
      </p:sp>
      <p:sp>
        <p:nvSpPr>
          <p:cNvPr id="7" name="TextBox 6"/>
          <p:cNvSpPr txBox="1"/>
          <p:nvPr/>
        </p:nvSpPr>
        <p:spPr>
          <a:xfrm>
            <a:off x="3276600" y="3581400"/>
            <a:ext cx="1752600" cy="1477328"/>
          </a:xfrm>
          <a:prstGeom prst="rect">
            <a:avLst/>
          </a:prstGeom>
          <a:noFill/>
        </p:spPr>
        <p:txBody>
          <a:bodyPr wrap="square" rtlCol="0">
            <a:spAutoFit/>
          </a:bodyPr>
          <a:lstStyle/>
          <a:p>
            <a:pPr algn="ctr"/>
            <a:r>
              <a:rPr lang="en-US" b="1" dirty="0" smtClean="0">
                <a:solidFill>
                  <a:schemeClr val="bg1"/>
                </a:solidFill>
                <a:latin typeface="Times New Roman" pitchFamily="18" charset="0"/>
                <a:cs typeface="Times New Roman" pitchFamily="18" charset="0"/>
              </a:rPr>
              <a:t>Complex Activity</a:t>
            </a:r>
          </a:p>
          <a:p>
            <a:pPr algn="ctr"/>
            <a:r>
              <a:rPr lang="en-US" b="1" dirty="0" smtClean="0">
                <a:solidFill>
                  <a:schemeClr val="bg1"/>
                </a:solidFill>
                <a:latin typeface="Times New Roman" pitchFamily="18" charset="0"/>
                <a:cs typeface="Times New Roman" pitchFamily="18" charset="0"/>
              </a:rPr>
              <a:t>Limitation</a:t>
            </a:r>
          </a:p>
          <a:p>
            <a:pPr algn="ctr"/>
            <a:r>
              <a:rPr lang="en-US" b="1" dirty="0" smtClean="0">
                <a:solidFill>
                  <a:schemeClr val="bg1"/>
                </a:solidFill>
                <a:latin typeface="Times New Roman" pitchFamily="18" charset="0"/>
                <a:cs typeface="Times New Roman" pitchFamily="18" charset="0"/>
              </a:rPr>
              <a:t>15.3% </a:t>
            </a:r>
            <a:endParaRPr lang="en-US" b="1" dirty="0" smtClean="0">
              <a:solidFill>
                <a:schemeClr val="bg1"/>
              </a:solidFill>
              <a:latin typeface="Times New Roman" pitchFamily="18" charset="0"/>
              <a:cs typeface="Times New Roman" pitchFamily="18" charset="0"/>
            </a:endParaRPr>
          </a:p>
          <a:p>
            <a:endParaRPr lang="en-US" dirty="0"/>
          </a:p>
        </p:txBody>
      </p:sp>
      <p:cxnSp>
        <p:nvCxnSpPr>
          <p:cNvPr id="9" name="Straight Arrow Connector 8"/>
          <p:cNvCxnSpPr>
            <a:stCxn id="5" idx="4"/>
          </p:cNvCxnSpPr>
          <p:nvPr/>
        </p:nvCxnSpPr>
        <p:spPr>
          <a:xfrm>
            <a:off x="4152900" y="5410200"/>
            <a:ext cx="1409700" cy="30480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562600" y="5562600"/>
            <a:ext cx="2971800" cy="369332"/>
          </a:xfrm>
          <a:prstGeom prst="rect">
            <a:avLst/>
          </a:prstGeom>
          <a:noFill/>
        </p:spPr>
        <p:txBody>
          <a:bodyPr wrap="square" rtlCol="0">
            <a:spAutoFit/>
          </a:bodyPr>
          <a:lstStyle/>
          <a:p>
            <a:r>
              <a:rPr lang="en-US" b="1" dirty="0" smtClean="0">
                <a:latin typeface="Times New Roman" pitchFamily="18" charset="0"/>
                <a:cs typeface="Times New Roman" pitchFamily="18" charset="0"/>
              </a:rPr>
              <a:t>10.8</a:t>
            </a:r>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Non-Overlap</a:t>
            </a:r>
            <a:endParaRPr lang="en-US" b="1" dirty="0">
              <a:latin typeface="Times New Roman" pitchFamily="18" charset="0"/>
              <a:cs typeface="Times New Roman" pitchFamily="18" charset="0"/>
            </a:endParaRPr>
          </a:p>
        </p:txBody>
      </p:sp>
      <p:sp>
        <p:nvSpPr>
          <p:cNvPr id="11" name="TextBox 10"/>
          <p:cNvSpPr txBox="1"/>
          <p:nvPr/>
        </p:nvSpPr>
        <p:spPr>
          <a:xfrm>
            <a:off x="152400" y="6248400"/>
            <a:ext cx="5334000" cy="381000"/>
          </a:xfrm>
          <a:prstGeom prst="rect">
            <a:avLst/>
          </a:prstGeom>
          <a:noFill/>
        </p:spPr>
        <p:txBody>
          <a:bodyPr wrap="square" rtlCol="0">
            <a:spAutoFit/>
          </a:bodyPr>
          <a:lstStyle/>
          <a:p>
            <a:r>
              <a:rPr lang="en-US" dirty="0" smtClean="0">
                <a:latin typeface="Times New Roman" pitchFamily="18" charset="0"/>
                <a:cs typeface="Times New Roman" pitchFamily="18" charset="0"/>
              </a:rPr>
              <a:t>Source: NCHS, 2010 NHIS, ages 18+</a:t>
            </a:r>
            <a:endParaRPr lang="en-US"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sz="4000" b="1" dirty="0" smtClean="0">
                <a:latin typeface="Times New Roman" pitchFamily="18" charset="0"/>
                <a:cs typeface="Times New Roman" pitchFamily="18" charset="0"/>
              </a:rPr>
              <a:t>Where Does the ACS Fit In?</a:t>
            </a:r>
            <a:endParaRPr lang="en-US" sz="4000" b="1" dirty="0">
              <a:latin typeface="Times New Roman" pitchFamily="18" charset="0"/>
              <a:cs typeface="Times New Roman" pitchFamily="18" charset="0"/>
            </a:endParaRPr>
          </a:p>
        </p:txBody>
      </p:sp>
      <p:sp>
        <p:nvSpPr>
          <p:cNvPr id="4" name="Oval 3"/>
          <p:cNvSpPr/>
          <p:nvPr/>
        </p:nvSpPr>
        <p:spPr>
          <a:xfrm>
            <a:off x="2362200" y="1981200"/>
            <a:ext cx="3505200" cy="3276600"/>
          </a:xfrm>
          <a:prstGeom prst="ellipse">
            <a:avLst/>
          </a:prstGeom>
          <a:solidFill>
            <a:schemeClr val="tx2"/>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3048000" y="3276600"/>
            <a:ext cx="2209800" cy="2133600"/>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895600" y="2590800"/>
            <a:ext cx="2590800" cy="646331"/>
          </a:xfrm>
          <a:prstGeom prst="rect">
            <a:avLst/>
          </a:prstGeom>
          <a:noFill/>
        </p:spPr>
        <p:txBody>
          <a:bodyPr wrap="square" rtlCol="0">
            <a:spAutoFit/>
          </a:bodyPr>
          <a:lstStyle/>
          <a:p>
            <a:pPr algn="ctr"/>
            <a:r>
              <a:rPr lang="en-US" b="1" dirty="0" smtClean="0">
                <a:solidFill>
                  <a:schemeClr val="bg1"/>
                </a:solidFill>
                <a:latin typeface="Times New Roman" pitchFamily="18" charset="0"/>
                <a:cs typeface="Times New Roman" pitchFamily="18" charset="0"/>
              </a:rPr>
              <a:t>Basic Action </a:t>
            </a:r>
            <a:r>
              <a:rPr lang="en-US" b="1" dirty="0" smtClean="0">
                <a:solidFill>
                  <a:schemeClr val="bg1"/>
                </a:solidFill>
                <a:latin typeface="Times New Roman" pitchFamily="18" charset="0"/>
                <a:cs typeface="Times New Roman" pitchFamily="18" charset="0"/>
              </a:rPr>
              <a:t>Measures</a:t>
            </a:r>
          </a:p>
          <a:p>
            <a:pPr algn="ctr"/>
            <a:r>
              <a:rPr lang="en-US" b="1" dirty="0" smtClean="0">
                <a:solidFill>
                  <a:schemeClr val="bg1"/>
                </a:solidFill>
                <a:latin typeface="Times New Roman" pitchFamily="18" charset="0"/>
                <a:cs typeface="Times New Roman" pitchFamily="18" charset="0"/>
              </a:rPr>
              <a:t>31.7%</a:t>
            </a:r>
            <a:endParaRPr lang="en-US" b="1" dirty="0">
              <a:solidFill>
                <a:schemeClr val="bg1"/>
              </a:solidFill>
              <a:latin typeface="Times New Roman" pitchFamily="18" charset="0"/>
              <a:cs typeface="Times New Roman" pitchFamily="18" charset="0"/>
            </a:endParaRPr>
          </a:p>
        </p:txBody>
      </p:sp>
      <p:sp>
        <p:nvSpPr>
          <p:cNvPr id="7" name="TextBox 6"/>
          <p:cNvSpPr txBox="1"/>
          <p:nvPr/>
        </p:nvSpPr>
        <p:spPr>
          <a:xfrm>
            <a:off x="3276600" y="3551872"/>
            <a:ext cx="1752600" cy="1477328"/>
          </a:xfrm>
          <a:prstGeom prst="rect">
            <a:avLst/>
          </a:prstGeom>
          <a:noFill/>
        </p:spPr>
        <p:txBody>
          <a:bodyPr wrap="square" rtlCol="0">
            <a:spAutoFit/>
          </a:bodyPr>
          <a:lstStyle/>
          <a:p>
            <a:pPr algn="ctr"/>
            <a:r>
              <a:rPr lang="en-US" b="1" dirty="0" smtClean="0">
                <a:solidFill>
                  <a:schemeClr val="bg1"/>
                </a:solidFill>
                <a:latin typeface="Times New Roman" pitchFamily="18" charset="0"/>
                <a:cs typeface="Times New Roman" pitchFamily="18" charset="0"/>
              </a:rPr>
              <a:t>Complex Activity </a:t>
            </a:r>
            <a:r>
              <a:rPr lang="en-US" b="1" dirty="0" smtClean="0">
                <a:solidFill>
                  <a:schemeClr val="bg1"/>
                </a:solidFill>
                <a:latin typeface="Times New Roman" pitchFamily="18" charset="0"/>
                <a:cs typeface="Times New Roman" pitchFamily="18" charset="0"/>
              </a:rPr>
              <a:t>Limitation</a:t>
            </a:r>
          </a:p>
          <a:p>
            <a:pPr algn="ctr"/>
            <a:r>
              <a:rPr lang="en-US" b="1" dirty="0" smtClean="0">
                <a:solidFill>
                  <a:schemeClr val="bg1"/>
                </a:solidFill>
                <a:latin typeface="Times New Roman" pitchFamily="18" charset="0"/>
                <a:cs typeface="Times New Roman" pitchFamily="18" charset="0"/>
              </a:rPr>
              <a:t>15.3%</a:t>
            </a:r>
            <a:r>
              <a:rPr lang="en-US" b="1" dirty="0" smtClean="0">
                <a:solidFill>
                  <a:schemeClr val="bg1"/>
                </a:solidFill>
                <a:latin typeface="Times New Roman" pitchFamily="18" charset="0"/>
                <a:cs typeface="Times New Roman" pitchFamily="18" charset="0"/>
              </a:rPr>
              <a:t> </a:t>
            </a:r>
            <a:endParaRPr lang="en-US" b="1" dirty="0" smtClean="0">
              <a:solidFill>
                <a:schemeClr val="bg1"/>
              </a:solidFill>
              <a:latin typeface="Times New Roman" pitchFamily="18" charset="0"/>
              <a:cs typeface="Times New Roman" pitchFamily="18" charset="0"/>
            </a:endParaRPr>
          </a:p>
          <a:p>
            <a:endParaRPr lang="en-US" dirty="0"/>
          </a:p>
        </p:txBody>
      </p:sp>
      <p:cxnSp>
        <p:nvCxnSpPr>
          <p:cNvPr id="9" name="Straight Arrow Connector 8"/>
          <p:cNvCxnSpPr>
            <a:stCxn id="5" idx="4"/>
          </p:cNvCxnSpPr>
          <p:nvPr/>
        </p:nvCxnSpPr>
        <p:spPr>
          <a:xfrm>
            <a:off x="4152900" y="5410200"/>
            <a:ext cx="1409700" cy="30480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562600" y="5562600"/>
            <a:ext cx="2971800" cy="369332"/>
          </a:xfrm>
          <a:prstGeom prst="rect">
            <a:avLst/>
          </a:prstGeom>
          <a:noFill/>
        </p:spPr>
        <p:txBody>
          <a:bodyPr wrap="square" rtlCol="0">
            <a:spAutoFit/>
          </a:bodyPr>
          <a:lstStyle/>
          <a:p>
            <a:r>
              <a:rPr lang="en-US" b="1" dirty="0" smtClean="0">
                <a:latin typeface="Times New Roman" pitchFamily="18" charset="0"/>
                <a:cs typeface="Times New Roman" pitchFamily="18" charset="0"/>
              </a:rPr>
              <a:t>10.8% Non-Overlap</a:t>
            </a:r>
            <a:endParaRPr lang="en-US" b="1" dirty="0">
              <a:latin typeface="Times New Roman" pitchFamily="18" charset="0"/>
              <a:cs typeface="Times New Roman" pitchFamily="18" charset="0"/>
            </a:endParaRPr>
          </a:p>
        </p:txBody>
      </p:sp>
      <p:sp>
        <p:nvSpPr>
          <p:cNvPr id="11" name="Oval 10"/>
          <p:cNvSpPr/>
          <p:nvPr/>
        </p:nvSpPr>
        <p:spPr>
          <a:xfrm>
            <a:off x="2133600" y="2438400"/>
            <a:ext cx="3048000" cy="2514600"/>
          </a:xfrm>
          <a:prstGeom prst="ellipse">
            <a:avLst/>
          </a:prstGeom>
          <a:noFill/>
          <a:ln w="38100">
            <a:solidFill>
              <a:srgbClr val="D75D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TextBox 11"/>
          <p:cNvSpPr txBox="1"/>
          <p:nvPr/>
        </p:nvSpPr>
        <p:spPr>
          <a:xfrm>
            <a:off x="304800" y="5068669"/>
            <a:ext cx="2286000" cy="646331"/>
          </a:xfrm>
          <a:prstGeom prst="rect">
            <a:avLst/>
          </a:prstGeom>
          <a:noFill/>
        </p:spPr>
        <p:txBody>
          <a:bodyPr wrap="square" rtlCol="0">
            <a:spAutoFit/>
          </a:bodyPr>
          <a:lstStyle/>
          <a:p>
            <a:r>
              <a:rPr lang="en-US" b="1" dirty="0" smtClean="0">
                <a:latin typeface="Times New Roman" pitchFamily="18" charset="0"/>
                <a:cs typeface="Times New Roman" pitchFamily="18" charset="0"/>
              </a:rPr>
              <a:t>9.0% Non-Overlap</a:t>
            </a:r>
          </a:p>
          <a:p>
            <a:endParaRPr lang="en-US" b="1" dirty="0"/>
          </a:p>
        </p:txBody>
      </p:sp>
      <p:sp>
        <p:nvSpPr>
          <p:cNvPr id="15" name="TextBox 14"/>
          <p:cNvSpPr txBox="1"/>
          <p:nvPr/>
        </p:nvSpPr>
        <p:spPr>
          <a:xfrm>
            <a:off x="152400" y="2401669"/>
            <a:ext cx="2133600" cy="646331"/>
          </a:xfrm>
          <a:prstGeom prst="rect">
            <a:avLst/>
          </a:prstGeom>
          <a:noFill/>
        </p:spPr>
        <p:txBody>
          <a:bodyPr wrap="square" rtlCol="0">
            <a:spAutoFit/>
          </a:bodyPr>
          <a:lstStyle/>
          <a:p>
            <a:r>
              <a:rPr lang="en-US" b="1" dirty="0" smtClean="0">
                <a:latin typeface="Times New Roman" pitchFamily="18" charset="0"/>
                <a:cs typeface="Times New Roman" pitchFamily="18" charset="0"/>
              </a:rPr>
              <a:t>ACS </a:t>
            </a:r>
            <a:r>
              <a:rPr lang="en-US" b="1" dirty="0" smtClean="0">
                <a:latin typeface="Times New Roman" pitchFamily="18" charset="0"/>
                <a:cs typeface="Times New Roman" pitchFamily="18" charset="0"/>
              </a:rPr>
              <a:t>Questions</a:t>
            </a:r>
          </a:p>
          <a:p>
            <a:pPr algn="ctr"/>
            <a:r>
              <a:rPr lang="en-US" b="1" dirty="0" smtClean="0">
                <a:latin typeface="Times New Roman" pitchFamily="18" charset="0"/>
                <a:cs typeface="Times New Roman" pitchFamily="18" charset="0"/>
              </a:rPr>
              <a:t>19.7%</a:t>
            </a:r>
          </a:p>
        </p:txBody>
      </p:sp>
      <p:cxnSp>
        <p:nvCxnSpPr>
          <p:cNvPr id="17" name="Straight Arrow Connector 16"/>
          <p:cNvCxnSpPr/>
          <p:nvPr/>
        </p:nvCxnSpPr>
        <p:spPr>
          <a:xfrm>
            <a:off x="1219200" y="3048000"/>
            <a:ext cx="838200" cy="583168"/>
          </a:xfrm>
          <a:prstGeom prst="straightConnector1">
            <a:avLst/>
          </a:prstGeom>
          <a:ln w="38100">
            <a:solidFill>
              <a:srgbClr val="D75D0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1371600" y="4267200"/>
            <a:ext cx="914400" cy="838200"/>
          </a:xfrm>
          <a:prstGeom prst="straightConnector1">
            <a:avLst/>
          </a:prstGeom>
          <a:ln w="38100">
            <a:solidFill>
              <a:srgbClr val="D75D0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52400" y="6248400"/>
            <a:ext cx="5334000" cy="381000"/>
          </a:xfrm>
          <a:prstGeom prst="rect">
            <a:avLst/>
          </a:prstGeom>
          <a:noFill/>
        </p:spPr>
        <p:txBody>
          <a:bodyPr wrap="square" rtlCol="0">
            <a:spAutoFit/>
          </a:bodyPr>
          <a:lstStyle/>
          <a:p>
            <a:r>
              <a:rPr lang="en-US" dirty="0" smtClean="0">
                <a:latin typeface="Times New Roman" pitchFamily="18" charset="0"/>
                <a:cs typeface="Times New Roman" pitchFamily="18" charset="0"/>
              </a:rPr>
              <a:t>Source: NCHS, 2010 NHIS, ages 18+</a:t>
            </a:r>
            <a:endParaRPr lang="en-US"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Autofit/>
          </a:bodyPr>
          <a:lstStyle/>
          <a:p>
            <a:r>
              <a:rPr lang="en-US" sz="4000" b="1" dirty="0" smtClean="0">
                <a:latin typeface="Times New Roman" pitchFamily="18" charset="0"/>
                <a:cs typeface="Times New Roman" pitchFamily="18" charset="0"/>
              </a:rPr>
              <a:t>Relationship of ACS </a:t>
            </a:r>
            <a:r>
              <a:rPr lang="en-US" sz="4000" b="1" dirty="0" smtClean="0">
                <a:latin typeface="Times New Roman" pitchFamily="18" charset="0"/>
                <a:cs typeface="Times New Roman" pitchFamily="18" charset="0"/>
              </a:rPr>
              <a:t>to </a:t>
            </a:r>
            <a:r>
              <a:rPr lang="en-US" sz="4000" b="1" dirty="0" smtClean="0">
                <a:latin typeface="Times New Roman" pitchFamily="18" charset="0"/>
                <a:cs typeface="Times New Roman" pitchFamily="18" charset="0"/>
              </a:rPr>
              <a:t>Basic Action and Complex Activity Measures</a:t>
            </a:r>
            <a:endParaRPr lang="en-US" sz="4000"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609600" y="1752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0" y="6400800"/>
            <a:ext cx="6096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Source: NCHS, 2010 </a:t>
            </a:r>
            <a:r>
              <a:rPr lang="en-US" dirty="0" smtClean="0">
                <a:latin typeface="Times New Roman" pitchFamily="18" charset="0"/>
                <a:cs typeface="Times New Roman" pitchFamily="18" charset="0"/>
              </a:rPr>
              <a:t>NHIS Sample Adult File, Ages 18+</a:t>
            </a:r>
            <a:endParaRPr lang="en-US"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normAutofit fontScale="90000"/>
          </a:bodyPr>
          <a:lstStyle/>
          <a:p>
            <a:pPr>
              <a:lnSpc>
                <a:spcPct val="100000"/>
              </a:lnSpc>
            </a:pPr>
            <a:r>
              <a:rPr lang="en-US" sz="4000" dirty="0" smtClean="0">
                <a:latin typeface="Times New Roman" pitchFamily="18" charset="0"/>
                <a:cs typeface="Times New Roman" pitchFamily="18" charset="0"/>
              </a:rPr>
              <a:t>Next Steps in Disability Measurement</a:t>
            </a:r>
            <a:endParaRPr lang="en-US" sz="4000" dirty="0">
              <a:latin typeface="Times New Roman" pitchFamily="18" charset="0"/>
              <a:cs typeface="Times New Roman" pitchFamily="18" charset="0"/>
            </a:endParaRPr>
          </a:p>
        </p:txBody>
      </p:sp>
      <p:sp>
        <p:nvSpPr>
          <p:cNvPr id="5" name="Content Placeholder 4"/>
          <p:cNvSpPr>
            <a:spLocks noGrp="1"/>
          </p:cNvSpPr>
          <p:nvPr>
            <p:ph idx="1"/>
          </p:nvPr>
        </p:nvSpPr>
        <p:spPr>
          <a:xfrm>
            <a:off x="762000" y="1752600"/>
            <a:ext cx="8229600" cy="4191000"/>
          </a:xfrm>
        </p:spPr>
        <p:txBody>
          <a:bodyPr>
            <a:normAutofit/>
          </a:bodyPr>
          <a:lstStyle/>
          <a:p>
            <a:pPr marL="265176" indent="-265176">
              <a:buClr>
                <a:schemeClr val="tx2"/>
              </a:buClr>
              <a:buSzPct val="176000"/>
              <a:buFont typeface="Arial" pitchFamily="34" charset="0"/>
              <a:buChar char="•"/>
              <a:defRPr/>
            </a:pPr>
            <a:r>
              <a:rPr lang="en-US" b="0" dirty="0" smtClean="0">
                <a:solidFill>
                  <a:schemeClr val="tx1"/>
                </a:solidFill>
                <a:latin typeface="Times New Roman" pitchFamily="18" charset="0"/>
                <a:cs typeface="Times New Roman" pitchFamily="18" charset="0"/>
              </a:rPr>
              <a:t>Incorporating disability measures in more national surveys.</a:t>
            </a:r>
          </a:p>
          <a:p>
            <a:pPr marL="265176" indent="-265176">
              <a:buClr>
                <a:schemeClr val="tx2"/>
              </a:buClr>
              <a:buSzPct val="176000"/>
              <a:buFont typeface="Arial" pitchFamily="34" charset="0"/>
              <a:buChar char="•"/>
              <a:defRPr/>
            </a:pPr>
            <a:r>
              <a:rPr lang="en-US" b="0" dirty="0" smtClean="0">
                <a:solidFill>
                  <a:schemeClr val="tx1"/>
                </a:solidFill>
                <a:latin typeface="Times New Roman" pitchFamily="18" charset="0"/>
                <a:cs typeface="Times New Roman" pitchFamily="18" charset="0"/>
              </a:rPr>
              <a:t>Which standard should be adopted – ACS or WG?</a:t>
            </a:r>
          </a:p>
          <a:p>
            <a:pPr marL="265176" indent="-265176">
              <a:buClr>
                <a:schemeClr val="tx2"/>
              </a:buClr>
              <a:buSzPct val="176000"/>
              <a:buFont typeface="Arial" pitchFamily="34" charset="0"/>
              <a:buChar char="•"/>
              <a:defRPr/>
            </a:pPr>
            <a:r>
              <a:rPr lang="en-US" b="0" dirty="0" smtClean="0">
                <a:solidFill>
                  <a:schemeClr val="tx1"/>
                </a:solidFill>
                <a:latin typeface="Times New Roman" pitchFamily="18" charset="0"/>
                <a:cs typeface="Times New Roman" pitchFamily="18" charset="0"/>
              </a:rPr>
              <a:t>Adding other functioning domains that are not currently included, for example learning and mental health.</a:t>
            </a:r>
          </a:p>
          <a:p>
            <a:pPr marL="265176" indent="-265176">
              <a:buClr>
                <a:schemeClr val="tx2"/>
              </a:buClr>
              <a:buSzPct val="176000"/>
              <a:buFont typeface="Arial" pitchFamily="34" charset="0"/>
              <a:buChar char="•"/>
              <a:defRPr/>
            </a:pPr>
            <a:r>
              <a:rPr lang="en-US" b="0" dirty="0" smtClean="0">
                <a:solidFill>
                  <a:schemeClr val="tx1"/>
                </a:solidFill>
                <a:latin typeface="Times New Roman" pitchFamily="18" charset="0"/>
                <a:cs typeface="Times New Roman" pitchFamily="18" charset="0"/>
              </a:rPr>
              <a:t>Development of measures of participation (other than work).</a:t>
            </a:r>
          </a:p>
          <a:p>
            <a:pPr marL="265176" indent="-265176">
              <a:buClr>
                <a:schemeClr val="tx2"/>
              </a:buClr>
              <a:buSzPct val="176000"/>
              <a:buFont typeface="Arial" pitchFamily="34" charset="0"/>
              <a:buChar char="•"/>
              <a:defRPr/>
            </a:pPr>
            <a:r>
              <a:rPr lang="en-US" b="0" dirty="0" smtClean="0">
                <a:solidFill>
                  <a:schemeClr val="tx1"/>
                </a:solidFill>
                <a:latin typeface="Times New Roman" pitchFamily="18" charset="0"/>
                <a:cs typeface="Times New Roman" pitchFamily="18" charset="0"/>
              </a:rPr>
              <a:t>Development of measures of the environment.</a:t>
            </a:r>
          </a:p>
          <a:p>
            <a:pPr marL="265176" indent="-265176">
              <a:buClr>
                <a:schemeClr val="tx2"/>
              </a:buClr>
              <a:buSzPct val="176000"/>
              <a:buFont typeface="Arial" pitchFamily="34" charset="0"/>
              <a:buChar char="•"/>
              <a:defRPr/>
            </a:pPr>
            <a:r>
              <a:rPr lang="en-US" b="0" dirty="0" smtClean="0">
                <a:solidFill>
                  <a:schemeClr val="tx1"/>
                </a:solidFill>
                <a:latin typeface="Times New Roman" pitchFamily="18" charset="0"/>
                <a:cs typeface="Times New Roman" pitchFamily="18" charset="0"/>
              </a:rPr>
              <a:t>Conduct longitudinal surveys.</a:t>
            </a:r>
          </a:p>
          <a:p>
            <a:pPr marL="265176" indent="-265176">
              <a:buClr>
                <a:schemeClr val="tx2"/>
              </a:buClr>
              <a:buSzPct val="176000"/>
              <a:buFont typeface="Arial" pitchFamily="34" charset="0"/>
              <a:buChar char="•"/>
              <a:defRPr/>
            </a:pPr>
            <a:r>
              <a:rPr lang="en-US" b="0" dirty="0" smtClean="0">
                <a:solidFill>
                  <a:schemeClr val="tx1"/>
                </a:solidFill>
                <a:latin typeface="Times New Roman" pitchFamily="18" charset="0"/>
                <a:cs typeface="Times New Roman" pitchFamily="18" charset="0"/>
              </a:rPr>
              <a:t>Conduct disability supplements on single-policy issues.</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alpha val="0"/>
          </a:schemeClr>
        </a:solidFill>
        <a:effectLst/>
      </p:bgPr>
    </p:bg>
    <p:spTree>
      <p:nvGrpSpPr>
        <p:cNvPr id="1" name=""/>
        <p:cNvGrpSpPr/>
        <p:nvPr/>
      </p:nvGrpSpPr>
      <p:grpSpPr>
        <a:xfrm>
          <a:off x="0" y="0"/>
          <a:ext cx="0" cy="0"/>
          <a:chOff x="0" y="0"/>
          <a:chExt cx="0" cy="0"/>
        </a:xfrm>
      </p:grpSpPr>
      <p:pic>
        <p:nvPicPr>
          <p:cNvPr id="2" name="Picture 6"/>
          <p:cNvPicPr>
            <a:picLocks noChangeAspect="1" noChangeArrowheads="1"/>
          </p:cNvPicPr>
          <p:nvPr/>
        </p:nvPicPr>
        <p:blipFill>
          <a:blip r:embed="rId2" cstate="print"/>
          <a:srcRect/>
          <a:stretch>
            <a:fillRect/>
          </a:stretch>
        </p:blipFill>
        <p:spPr bwMode="auto">
          <a:xfrm>
            <a:off x="192088" y="193675"/>
            <a:ext cx="8763000" cy="64008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838200" y="2209800"/>
            <a:ext cx="8229600" cy="4419600"/>
          </a:xfrm>
        </p:spPr>
        <p:txBody>
          <a:bodyPr>
            <a:normAutofit/>
          </a:bodyPr>
          <a:lstStyle/>
          <a:p>
            <a:pPr marL="514350" indent="-514350" eaLnBrk="1" hangingPunct="1">
              <a:lnSpc>
                <a:spcPct val="90000"/>
              </a:lnSpc>
              <a:buClr>
                <a:schemeClr val="bg2">
                  <a:lumMod val="20000"/>
                  <a:lumOff val="80000"/>
                </a:schemeClr>
              </a:buClr>
              <a:buSzPct val="150000"/>
              <a:buFont typeface="Arial" pitchFamily="34" charset="0"/>
              <a:buChar char="•"/>
            </a:pPr>
            <a:r>
              <a:rPr lang="en-US" sz="2900" dirty="0" smtClean="0">
                <a:solidFill>
                  <a:schemeClr val="tx1"/>
                </a:solidFill>
                <a:latin typeface="Times New Roman" pitchFamily="18" charset="0"/>
                <a:cs typeface="Times New Roman" pitchFamily="18" charset="0"/>
              </a:rPr>
              <a:t>ACA Section 4302 meetings</a:t>
            </a:r>
          </a:p>
          <a:p>
            <a:pPr marL="514350" indent="-514350" eaLnBrk="1" hangingPunct="1">
              <a:lnSpc>
                <a:spcPct val="90000"/>
              </a:lnSpc>
              <a:buClr>
                <a:schemeClr val="bg2">
                  <a:lumMod val="20000"/>
                  <a:lumOff val="80000"/>
                </a:schemeClr>
              </a:buClr>
              <a:buSzPct val="150000"/>
              <a:buFont typeface="Arial" pitchFamily="34" charset="0"/>
              <a:buChar char="•"/>
            </a:pPr>
            <a:r>
              <a:rPr lang="en-US" sz="2900" i="1" dirty="0" smtClean="0">
                <a:solidFill>
                  <a:schemeClr val="tx1"/>
                </a:solidFill>
                <a:latin typeface="Times New Roman" pitchFamily="18" charset="0"/>
                <a:cs typeface="Times New Roman" pitchFamily="18" charset="0"/>
              </a:rPr>
              <a:t>Health, U.S. </a:t>
            </a:r>
            <a:r>
              <a:rPr lang="en-US" sz="2900" dirty="0" smtClean="0">
                <a:solidFill>
                  <a:schemeClr val="tx1"/>
                </a:solidFill>
                <a:latin typeface="Times New Roman" pitchFamily="18" charset="0"/>
                <a:cs typeface="Times New Roman" pitchFamily="18" charset="0"/>
              </a:rPr>
              <a:t>content</a:t>
            </a:r>
          </a:p>
          <a:p>
            <a:pPr marL="514350" indent="-514350">
              <a:lnSpc>
                <a:spcPct val="90000"/>
              </a:lnSpc>
              <a:buClr>
                <a:schemeClr val="bg2">
                  <a:lumMod val="20000"/>
                  <a:lumOff val="80000"/>
                </a:schemeClr>
              </a:buClr>
              <a:buSzPct val="150000"/>
              <a:buFont typeface="Arial" pitchFamily="34" charset="0"/>
              <a:buChar char="•"/>
            </a:pPr>
            <a:r>
              <a:rPr lang="en-US" sz="2900" dirty="0" smtClean="0">
                <a:solidFill>
                  <a:schemeClr val="tx1"/>
                </a:solidFill>
                <a:latin typeface="Times New Roman" pitchFamily="18" charset="0"/>
                <a:cs typeface="Times New Roman" pitchFamily="18" charset="0"/>
              </a:rPr>
              <a:t>Healthy People 2020 work </a:t>
            </a:r>
            <a:r>
              <a:rPr lang="en-US" sz="2900" dirty="0" smtClean="0">
                <a:solidFill>
                  <a:schemeClr val="tx1"/>
                </a:solidFill>
                <a:latin typeface="Times New Roman" pitchFamily="18" charset="0"/>
                <a:cs typeface="Times New Roman" pitchFamily="18" charset="0"/>
              </a:rPr>
              <a:t>groups</a:t>
            </a:r>
            <a:endParaRPr lang="en-US" sz="2900" dirty="0" smtClean="0">
              <a:solidFill>
                <a:schemeClr val="tx1"/>
              </a:solidFill>
              <a:latin typeface="Times New Roman" pitchFamily="18" charset="0"/>
              <a:cs typeface="Times New Roman" pitchFamily="18" charset="0"/>
            </a:endParaRPr>
          </a:p>
          <a:p>
            <a:pPr marL="514350" indent="-514350" eaLnBrk="1" hangingPunct="1">
              <a:lnSpc>
                <a:spcPct val="90000"/>
              </a:lnSpc>
              <a:buClr>
                <a:schemeClr val="bg2">
                  <a:lumMod val="20000"/>
                  <a:lumOff val="80000"/>
                </a:schemeClr>
              </a:buClr>
              <a:buSzPct val="150000"/>
              <a:buFont typeface="Arial" pitchFamily="34" charset="0"/>
              <a:buChar char="•"/>
            </a:pPr>
            <a:r>
              <a:rPr lang="en-US" sz="2900" dirty="0" smtClean="0">
                <a:solidFill>
                  <a:schemeClr val="tx1"/>
                </a:solidFill>
                <a:latin typeface="Times New Roman" pitchFamily="18" charset="0"/>
                <a:cs typeface="Times New Roman" pitchFamily="18" charset="0"/>
              </a:rPr>
              <a:t>Washington Group on Disability </a:t>
            </a:r>
            <a:r>
              <a:rPr lang="en-US" sz="2900" dirty="0" smtClean="0">
                <a:solidFill>
                  <a:schemeClr val="tx1"/>
                </a:solidFill>
                <a:latin typeface="Times New Roman" pitchFamily="18" charset="0"/>
                <a:cs typeface="Times New Roman" pitchFamily="18" charset="0"/>
              </a:rPr>
              <a:t>Statistics</a:t>
            </a:r>
          </a:p>
          <a:p>
            <a:pPr marL="514350" indent="-514350">
              <a:lnSpc>
                <a:spcPct val="90000"/>
              </a:lnSpc>
              <a:buClr>
                <a:schemeClr val="bg2">
                  <a:lumMod val="20000"/>
                  <a:lumOff val="80000"/>
                </a:schemeClr>
              </a:buClr>
              <a:buSzPct val="150000"/>
              <a:buFont typeface="Arial" pitchFamily="34" charset="0"/>
              <a:buChar char="•"/>
            </a:pPr>
            <a:r>
              <a:rPr lang="en-US" sz="2900" dirty="0" smtClean="0">
                <a:solidFill>
                  <a:schemeClr val="tx1"/>
                </a:solidFill>
                <a:latin typeface="Times New Roman" pitchFamily="18" charset="0"/>
                <a:cs typeface="Times New Roman" pitchFamily="18" charset="0"/>
              </a:rPr>
              <a:t>National Health Interview Survey content</a:t>
            </a:r>
            <a:endParaRPr lang="en-US" sz="2900" dirty="0" smtClean="0">
              <a:solidFill>
                <a:schemeClr val="tx1"/>
              </a:solidFill>
              <a:latin typeface="Times New Roman" pitchFamily="18" charset="0"/>
              <a:cs typeface="Times New Roman" pitchFamily="18" charset="0"/>
            </a:endParaRPr>
          </a:p>
          <a:p>
            <a:pPr marL="514350" indent="-514350" eaLnBrk="1" hangingPunct="1">
              <a:lnSpc>
                <a:spcPct val="90000"/>
              </a:lnSpc>
              <a:buClr>
                <a:schemeClr val="bg2">
                  <a:lumMod val="20000"/>
                  <a:lumOff val="80000"/>
                </a:schemeClr>
              </a:buClr>
              <a:buSzPct val="150000"/>
              <a:buFont typeface="Arial" pitchFamily="34" charset="0"/>
              <a:buChar char="•"/>
            </a:pPr>
            <a:r>
              <a:rPr lang="en-US" sz="2900" dirty="0" smtClean="0">
                <a:solidFill>
                  <a:schemeClr val="tx1"/>
                </a:solidFill>
                <a:latin typeface="Times New Roman" pitchFamily="18" charset="0"/>
                <a:cs typeface="Times New Roman" pitchFamily="18" charset="0"/>
              </a:rPr>
              <a:t>Future directions for measurement and research</a:t>
            </a:r>
          </a:p>
        </p:txBody>
      </p:sp>
      <p:sp>
        <p:nvSpPr>
          <p:cNvPr id="12290" name="Rectangle 2"/>
          <p:cNvSpPr>
            <a:spLocks noGrp="1" noChangeArrowheads="1"/>
          </p:cNvSpPr>
          <p:nvPr>
            <p:ph type="title"/>
          </p:nvPr>
        </p:nvSpPr>
        <p:spPr>
          <a:xfrm>
            <a:off x="609600" y="533400"/>
            <a:ext cx="7543800" cy="1143000"/>
          </a:xfrm>
        </p:spPr>
        <p:txBody>
          <a:bodyPr>
            <a:noAutofit/>
          </a:bodyPr>
          <a:lstStyle/>
          <a:p>
            <a:pPr eaLnBrk="1" fontAlgn="auto" hangingPunct="1">
              <a:spcAft>
                <a:spcPts val="0"/>
              </a:spcAft>
              <a:defRPr/>
            </a:pPr>
            <a:r>
              <a:rPr lang="en-US" sz="4000" dirty="0" smtClean="0">
                <a:solidFill>
                  <a:schemeClr val="bg2">
                    <a:lumMod val="20000"/>
                    <a:lumOff val="80000"/>
                  </a:schemeClr>
                </a:solidFill>
                <a:effectLst/>
                <a:latin typeface="Times New Roman" pitchFamily="18" charset="0"/>
                <a:cs typeface="Times New Roman" pitchFamily="18" charset="0"/>
              </a:rPr>
              <a:t>A number of ongoing disability-related activities…</a:t>
            </a:r>
            <a:endParaRPr lang="en-US" sz="4000" dirty="0">
              <a:solidFill>
                <a:schemeClr val="bg2">
                  <a:lumMod val="20000"/>
                  <a:lumOff val="80000"/>
                </a:schemeClr>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normAutofit fontScale="90000"/>
          </a:bodyPr>
          <a:lstStyle/>
          <a:p>
            <a:r>
              <a:rPr lang="en-US" sz="4400" dirty="0" smtClean="0">
                <a:latin typeface="Times New Roman" pitchFamily="18" charset="0"/>
                <a:cs typeface="Times New Roman" pitchFamily="18" charset="0"/>
              </a:rPr>
              <a:t>Thank you!</a:t>
            </a:r>
            <a:br>
              <a:rPr lang="en-US" sz="4400" dirty="0" smtClean="0">
                <a:latin typeface="Times New Roman" pitchFamily="18" charset="0"/>
                <a:cs typeface="Times New Roman" pitchFamily="18" charset="0"/>
              </a:rPr>
            </a:br>
            <a:r>
              <a:rPr lang="en-US" dirty="0" smtClean="0"/>
              <a:t/>
            </a:r>
            <a:br>
              <a:rPr lang="en-US" dirty="0" smtClean="0"/>
            </a:br>
            <a:r>
              <a:rPr lang="en-US" dirty="0" smtClean="0"/>
              <a:t/>
            </a:r>
            <a:br>
              <a:rPr lang="en-US" dirty="0" smtClean="0"/>
            </a:br>
            <a:r>
              <a:rPr lang="en-US" sz="4400" dirty="0" smtClean="0">
                <a:latin typeface="Times New Roman" pitchFamily="18" charset="0"/>
                <a:cs typeface="Times New Roman" pitchFamily="18" charset="0"/>
              </a:rPr>
              <a:t>Questions?</a:t>
            </a:r>
            <a:endParaRPr lang="en-US" sz="4400" dirty="0">
              <a:latin typeface="Times New Roman" pitchFamily="18" charset="0"/>
              <a:cs typeface="Times New Roman" pitchFamily="18" charset="0"/>
            </a:endParaRP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76200"/>
            <a:ext cx="8382000" cy="1401762"/>
          </a:xfrm>
        </p:spPr>
        <p:txBody>
          <a:bodyPr>
            <a:normAutofit/>
          </a:bodyPr>
          <a:lstStyle/>
          <a:p>
            <a:pPr algn="ctr" eaLnBrk="1" hangingPunct="1"/>
            <a:r>
              <a:rPr lang="en-US" sz="4000" b="1" dirty="0" smtClean="0">
                <a:latin typeface="Times New Roman" pitchFamily="18" charset="0"/>
                <a:cs typeface="Times New Roman" pitchFamily="18" charset="0"/>
              </a:rPr>
              <a:t>The ACS Disability Measures</a:t>
            </a:r>
          </a:p>
        </p:txBody>
      </p:sp>
      <p:sp>
        <p:nvSpPr>
          <p:cNvPr id="35843" name="Rectangle 3"/>
          <p:cNvSpPr>
            <a:spLocks noGrp="1" noChangeArrowheads="1"/>
          </p:cNvSpPr>
          <p:nvPr>
            <p:ph type="body" idx="1"/>
          </p:nvPr>
        </p:nvSpPr>
        <p:spPr>
          <a:xfrm>
            <a:off x="609600" y="1295400"/>
            <a:ext cx="8305800" cy="5638800"/>
          </a:xfrm>
        </p:spPr>
        <p:txBody>
          <a:bodyPr>
            <a:normAutofit/>
          </a:bodyPr>
          <a:lstStyle/>
          <a:p>
            <a:pPr marL="0" indent="0" eaLnBrk="1" hangingPunct="1">
              <a:lnSpc>
                <a:spcPct val="80000"/>
              </a:lnSpc>
              <a:buSzPct val="175000"/>
              <a:buFontTx/>
              <a:buNone/>
              <a:tabLst>
                <a:tab pos="236538" algn="l"/>
              </a:tabLst>
            </a:pPr>
            <a:r>
              <a:rPr lang="en-US" sz="2000" u="sng" dirty="0" smtClean="0">
                <a:solidFill>
                  <a:schemeClr val="tx1"/>
                </a:solidFill>
                <a:latin typeface="Times New Roman" pitchFamily="18" charset="0"/>
                <a:cs typeface="Times New Roman" pitchFamily="18" charset="0"/>
              </a:rPr>
              <a:t>For sample persons 1 year of age and older</a:t>
            </a:r>
            <a:r>
              <a:rPr lang="en-US" sz="2000" dirty="0" smtClean="0">
                <a:solidFill>
                  <a:schemeClr val="tx1"/>
                </a:solidFill>
                <a:latin typeface="Times New Roman" pitchFamily="18" charset="0"/>
                <a:cs typeface="Times New Roman" pitchFamily="18" charset="0"/>
              </a:rPr>
              <a:t>:</a:t>
            </a:r>
          </a:p>
          <a:p>
            <a:pPr marL="0" indent="0" eaLnBrk="1" hangingPunct="1">
              <a:lnSpc>
                <a:spcPct val="80000"/>
              </a:lnSpc>
              <a:buSzPct val="175000"/>
              <a:buFontTx/>
              <a:buNone/>
              <a:tabLst>
                <a:tab pos="236538" algn="l"/>
              </a:tabLst>
            </a:pPr>
            <a:endParaRPr lang="en-US" sz="2000" dirty="0" smtClean="0">
              <a:solidFill>
                <a:schemeClr val="tx1"/>
              </a:solidFill>
              <a:latin typeface="Times New Roman" pitchFamily="18" charset="0"/>
              <a:cs typeface="Times New Roman" pitchFamily="18" charset="0"/>
            </a:endParaRPr>
          </a:p>
          <a:p>
            <a:pPr marL="0" indent="0" eaLnBrk="1" hangingPunct="1">
              <a:lnSpc>
                <a:spcPct val="80000"/>
              </a:lnSpc>
              <a:buSzPct val="175000"/>
              <a:buFontTx/>
              <a:buNone/>
              <a:tabLst>
                <a:tab pos="236538" algn="l"/>
              </a:tabLst>
            </a:pPr>
            <a:r>
              <a:rPr lang="en-US" sz="2000" dirty="0" smtClean="0">
                <a:solidFill>
                  <a:schemeClr val="tx1"/>
                </a:solidFill>
                <a:latin typeface="Times New Roman" pitchFamily="18" charset="0"/>
                <a:cs typeface="Times New Roman" pitchFamily="18" charset="0"/>
              </a:rPr>
              <a:t>1. Is this person deaf or does he/she have serious difficulty hearing?</a:t>
            </a:r>
          </a:p>
          <a:p>
            <a:pPr marL="0" indent="0" eaLnBrk="1" hangingPunct="1">
              <a:lnSpc>
                <a:spcPct val="80000"/>
              </a:lnSpc>
              <a:buSzPct val="175000"/>
              <a:buFontTx/>
              <a:buNone/>
              <a:tabLst>
                <a:tab pos="236538" algn="l"/>
              </a:tabLst>
            </a:pPr>
            <a:r>
              <a:rPr lang="en-US" sz="2000" dirty="0" smtClean="0">
                <a:solidFill>
                  <a:schemeClr val="tx1"/>
                </a:solidFill>
                <a:latin typeface="Times New Roman" pitchFamily="18" charset="0"/>
                <a:cs typeface="Times New Roman" pitchFamily="18" charset="0"/>
              </a:rPr>
              <a:t>2. Is this person blind or does he/she have serious difficulty seeing?</a:t>
            </a:r>
          </a:p>
          <a:p>
            <a:pPr marL="0" indent="0" eaLnBrk="1" hangingPunct="1">
              <a:lnSpc>
                <a:spcPct val="80000"/>
              </a:lnSpc>
              <a:buSzPct val="175000"/>
              <a:buFontTx/>
              <a:buNone/>
              <a:tabLst>
                <a:tab pos="236538" algn="l"/>
              </a:tabLst>
            </a:pPr>
            <a:endParaRPr lang="en-US" sz="2000" dirty="0" smtClean="0">
              <a:solidFill>
                <a:schemeClr val="tx1"/>
              </a:solidFill>
              <a:latin typeface="Times New Roman" pitchFamily="18" charset="0"/>
              <a:cs typeface="Times New Roman" pitchFamily="18" charset="0"/>
            </a:endParaRPr>
          </a:p>
          <a:p>
            <a:pPr marL="0" indent="0" eaLnBrk="1" hangingPunct="1">
              <a:lnSpc>
                <a:spcPct val="80000"/>
              </a:lnSpc>
              <a:buSzPct val="175000"/>
              <a:buFontTx/>
              <a:buNone/>
              <a:tabLst>
                <a:tab pos="236538" algn="l"/>
              </a:tabLst>
            </a:pPr>
            <a:r>
              <a:rPr lang="en-US" sz="2000" u="sng" dirty="0" smtClean="0">
                <a:solidFill>
                  <a:schemeClr val="tx1"/>
                </a:solidFill>
                <a:latin typeface="Times New Roman" pitchFamily="18" charset="0"/>
                <a:cs typeface="Times New Roman" pitchFamily="18" charset="0"/>
              </a:rPr>
              <a:t>For sample persons 5 years of age and older</a:t>
            </a:r>
            <a:r>
              <a:rPr lang="en-US" sz="2000" dirty="0" smtClean="0">
                <a:solidFill>
                  <a:schemeClr val="tx1"/>
                </a:solidFill>
                <a:latin typeface="Times New Roman" pitchFamily="18" charset="0"/>
                <a:cs typeface="Times New Roman" pitchFamily="18" charset="0"/>
              </a:rPr>
              <a:t>: </a:t>
            </a:r>
          </a:p>
          <a:p>
            <a:pPr marL="0" indent="0" eaLnBrk="1" hangingPunct="1">
              <a:lnSpc>
                <a:spcPct val="80000"/>
              </a:lnSpc>
              <a:buSzPct val="175000"/>
              <a:buFontTx/>
              <a:buNone/>
              <a:tabLst>
                <a:tab pos="236538" algn="l"/>
              </a:tabLst>
            </a:pPr>
            <a:r>
              <a:rPr lang="en-US" sz="2000" dirty="0" smtClean="0">
                <a:solidFill>
                  <a:schemeClr val="tx1"/>
                </a:solidFill>
                <a:latin typeface="Times New Roman" pitchFamily="18" charset="0"/>
                <a:cs typeface="Times New Roman" pitchFamily="18" charset="0"/>
              </a:rPr>
              <a:t/>
            </a:r>
            <a:br>
              <a:rPr lang="en-US" sz="2000" dirty="0" smtClean="0">
                <a:solidFill>
                  <a:schemeClr val="tx1"/>
                </a:solidFill>
                <a:latin typeface="Times New Roman" pitchFamily="18" charset="0"/>
                <a:cs typeface="Times New Roman" pitchFamily="18" charset="0"/>
              </a:rPr>
            </a:br>
            <a:r>
              <a:rPr lang="en-US" sz="2000" dirty="0" smtClean="0">
                <a:solidFill>
                  <a:schemeClr val="tx1"/>
                </a:solidFill>
                <a:latin typeface="Times New Roman" pitchFamily="18" charset="0"/>
                <a:cs typeface="Times New Roman" pitchFamily="18" charset="0"/>
              </a:rPr>
              <a:t>3. Because of a physical, mental, or emotional condition, does this person have 	serious difficulty concentrating, remembering or making decisions?</a:t>
            </a:r>
          </a:p>
          <a:p>
            <a:pPr marL="0" indent="0" eaLnBrk="1" hangingPunct="1">
              <a:lnSpc>
                <a:spcPct val="80000"/>
              </a:lnSpc>
              <a:buSzPct val="175000"/>
              <a:buFontTx/>
              <a:buNone/>
              <a:tabLst>
                <a:tab pos="236538" algn="l"/>
              </a:tabLst>
            </a:pPr>
            <a:r>
              <a:rPr lang="en-US" sz="2000" dirty="0" smtClean="0">
                <a:solidFill>
                  <a:schemeClr val="tx1"/>
                </a:solidFill>
                <a:latin typeface="Times New Roman" pitchFamily="18" charset="0"/>
                <a:cs typeface="Times New Roman" pitchFamily="18" charset="0"/>
              </a:rPr>
              <a:t>4. Does this person have serious difficulty walking or climbing stairs?</a:t>
            </a:r>
          </a:p>
          <a:p>
            <a:pPr marL="0" indent="0" eaLnBrk="1" hangingPunct="1">
              <a:lnSpc>
                <a:spcPct val="80000"/>
              </a:lnSpc>
              <a:buSzPct val="175000"/>
              <a:buFontTx/>
              <a:buNone/>
              <a:tabLst>
                <a:tab pos="236538" algn="l"/>
              </a:tabLst>
            </a:pPr>
            <a:r>
              <a:rPr lang="en-US" sz="2000" dirty="0" smtClean="0">
                <a:solidFill>
                  <a:schemeClr val="tx1"/>
                </a:solidFill>
                <a:latin typeface="Times New Roman" pitchFamily="18" charset="0"/>
                <a:cs typeface="Times New Roman" pitchFamily="18" charset="0"/>
              </a:rPr>
              <a:t>5. Does this person have difficulty dressing or bathing?</a:t>
            </a:r>
          </a:p>
          <a:p>
            <a:pPr marL="0" indent="0" eaLnBrk="1" hangingPunct="1">
              <a:lnSpc>
                <a:spcPct val="80000"/>
              </a:lnSpc>
              <a:buSzPct val="175000"/>
              <a:buFontTx/>
              <a:buNone/>
              <a:tabLst>
                <a:tab pos="236538" algn="l"/>
              </a:tabLst>
            </a:pPr>
            <a:endParaRPr lang="en-US" sz="2000" dirty="0" smtClean="0">
              <a:solidFill>
                <a:schemeClr val="tx1"/>
              </a:solidFill>
              <a:latin typeface="Times New Roman" pitchFamily="18" charset="0"/>
              <a:cs typeface="Times New Roman" pitchFamily="18" charset="0"/>
            </a:endParaRPr>
          </a:p>
          <a:p>
            <a:pPr marL="0" indent="0" eaLnBrk="1" hangingPunct="1">
              <a:lnSpc>
                <a:spcPct val="80000"/>
              </a:lnSpc>
              <a:buSzPct val="175000"/>
              <a:buFontTx/>
              <a:buNone/>
              <a:tabLst>
                <a:tab pos="236538" algn="l"/>
              </a:tabLst>
            </a:pPr>
            <a:r>
              <a:rPr lang="en-US" sz="2000" u="sng" dirty="0" smtClean="0">
                <a:solidFill>
                  <a:schemeClr val="tx1"/>
                </a:solidFill>
                <a:latin typeface="Times New Roman" pitchFamily="18" charset="0"/>
                <a:cs typeface="Times New Roman" pitchFamily="18" charset="0"/>
              </a:rPr>
              <a:t>For sample persons 15 years of age and older</a:t>
            </a:r>
            <a:r>
              <a:rPr lang="en-US" sz="2000" dirty="0" smtClean="0">
                <a:solidFill>
                  <a:schemeClr val="tx1"/>
                </a:solidFill>
                <a:latin typeface="Times New Roman" pitchFamily="18" charset="0"/>
                <a:cs typeface="Times New Roman" pitchFamily="18" charset="0"/>
              </a:rPr>
              <a:t>:</a:t>
            </a:r>
          </a:p>
          <a:p>
            <a:pPr marL="0" indent="0" eaLnBrk="1" hangingPunct="1">
              <a:lnSpc>
                <a:spcPct val="80000"/>
              </a:lnSpc>
              <a:buSzPct val="175000"/>
              <a:buFontTx/>
              <a:buNone/>
              <a:tabLst>
                <a:tab pos="236538" algn="l"/>
              </a:tabLst>
            </a:pPr>
            <a:endParaRPr lang="en-US" sz="2000" dirty="0" smtClean="0">
              <a:solidFill>
                <a:schemeClr val="tx1"/>
              </a:solidFill>
              <a:latin typeface="Times New Roman" pitchFamily="18" charset="0"/>
              <a:cs typeface="Times New Roman" pitchFamily="18" charset="0"/>
            </a:endParaRPr>
          </a:p>
          <a:p>
            <a:pPr marL="0" indent="0" eaLnBrk="1" hangingPunct="1">
              <a:lnSpc>
                <a:spcPct val="80000"/>
              </a:lnSpc>
              <a:buSzPct val="175000"/>
              <a:buFontTx/>
              <a:buNone/>
              <a:tabLst>
                <a:tab pos="236538" algn="l"/>
              </a:tabLst>
            </a:pPr>
            <a:r>
              <a:rPr lang="en-US" sz="2000" dirty="0" smtClean="0">
                <a:solidFill>
                  <a:schemeClr val="tx1"/>
                </a:solidFill>
                <a:latin typeface="Times New Roman" pitchFamily="18" charset="0"/>
                <a:cs typeface="Times New Roman" pitchFamily="18" charset="0"/>
              </a:rPr>
              <a:t>6. Because of a physical, mental, or emotional condition, does this person have 	difficulty doing errands alone such as visiting a doctor’s office or shopping?</a:t>
            </a:r>
          </a:p>
          <a:p>
            <a:pPr marL="0" indent="0" eaLnBrk="1" hangingPunct="1">
              <a:lnSpc>
                <a:spcPct val="80000"/>
              </a:lnSpc>
              <a:buSzPct val="175000"/>
              <a:buFontTx/>
              <a:buNone/>
              <a:tabLst>
                <a:tab pos="236538" algn="l"/>
              </a:tabLst>
            </a:pPr>
            <a:endParaRPr lang="en-US" sz="2000" dirty="0" smtClean="0">
              <a:solidFill>
                <a:schemeClr val="tx1"/>
              </a:solidFill>
              <a:latin typeface="Times New Roman" pitchFamily="18" charset="0"/>
              <a:cs typeface="Times New Roman" pitchFamily="18" charset="0"/>
            </a:endParaRPr>
          </a:p>
          <a:p>
            <a:pPr marL="0" indent="0" algn="ctr" eaLnBrk="1" hangingPunct="1">
              <a:lnSpc>
                <a:spcPct val="80000"/>
              </a:lnSpc>
              <a:buSzPct val="175000"/>
              <a:buFontTx/>
              <a:buNone/>
              <a:tabLst>
                <a:tab pos="236538" algn="l"/>
              </a:tabLst>
            </a:pPr>
            <a:r>
              <a:rPr lang="en-US" sz="2000" dirty="0" smtClean="0">
                <a:solidFill>
                  <a:schemeClr val="tx1"/>
                </a:solidFill>
                <a:latin typeface="Times New Roman" pitchFamily="18" charset="0"/>
                <a:cs typeface="Times New Roman" pitchFamily="18" charset="0"/>
              </a:rPr>
              <a:t>Response Categories:	1. Yes	2. No</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74675" y="460375"/>
            <a:ext cx="8001000" cy="1216025"/>
          </a:xfrm>
        </p:spPr>
        <p:txBody>
          <a:bodyPr>
            <a:normAutofit/>
          </a:bodyPr>
          <a:lstStyle/>
          <a:p>
            <a:pPr eaLnBrk="1" fontAlgn="auto" hangingPunct="1">
              <a:spcAft>
                <a:spcPts val="0"/>
              </a:spcAft>
              <a:defRPr/>
            </a:pPr>
            <a:r>
              <a:rPr lang="en-US" dirty="0" smtClean="0">
                <a:solidFill>
                  <a:schemeClr val="bg2">
                    <a:lumMod val="20000"/>
                    <a:lumOff val="80000"/>
                  </a:schemeClr>
                </a:solidFill>
                <a:effectLst/>
                <a:latin typeface="Times New Roman" pitchFamily="18" charset="0"/>
                <a:cs typeface="Times New Roman" pitchFamily="18" charset="0"/>
              </a:rPr>
              <a:t>Equalization </a:t>
            </a:r>
            <a:r>
              <a:rPr lang="en-US" dirty="0">
                <a:solidFill>
                  <a:schemeClr val="bg2">
                    <a:lumMod val="20000"/>
                    <a:lumOff val="80000"/>
                  </a:schemeClr>
                </a:solidFill>
                <a:effectLst/>
                <a:latin typeface="Times New Roman" pitchFamily="18" charset="0"/>
                <a:cs typeface="Times New Roman" pitchFamily="18" charset="0"/>
              </a:rPr>
              <a:t>of </a:t>
            </a:r>
            <a:r>
              <a:rPr lang="en-US" dirty="0" smtClean="0">
                <a:solidFill>
                  <a:schemeClr val="bg2">
                    <a:lumMod val="20000"/>
                    <a:lumOff val="80000"/>
                  </a:schemeClr>
                </a:solidFill>
                <a:effectLst/>
                <a:latin typeface="Times New Roman" pitchFamily="18" charset="0"/>
                <a:cs typeface="Times New Roman" pitchFamily="18" charset="0"/>
              </a:rPr>
              <a:t>Opportunities</a:t>
            </a:r>
            <a:endParaRPr lang="en-US" dirty="0">
              <a:solidFill>
                <a:schemeClr val="bg2">
                  <a:lumMod val="20000"/>
                  <a:lumOff val="80000"/>
                </a:schemeClr>
              </a:solidFill>
              <a:effectLst/>
              <a:latin typeface="Times New Roman" pitchFamily="18" charset="0"/>
              <a:cs typeface="Times New Roman" pitchFamily="18" charset="0"/>
            </a:endParaRPr>
          </a:p>
        </p:txBody>
      </p:sp>
      <p:sp>
        <p:nvSpPr>
          <p:cNvPr id="1028" name="Rectangle 3"/>
          <p:cNvSpPr>
            <a:spLocks noGrp="1" noChangeArrowheads="1"/>
          </p:cNvSpPr>
          <p:nvPr>
            <p:ph type="body" sz="half" idx="1"/>
          </p:nvPr>
        </p:nvSpPr>
        <p:spPr>
          <a:xfrm>
            <a:off x="457200" y="2133600"/>
            <a:ext cx="3505200" cy="3962400"/>
          </a:xfrm>
        </p:spPr>
        <p:txBody>
          <a:bodyPr/>
          <a:lstStyle/>
          <a:p>
            <a:pPr marL="0" indent="0" eaLnBrk="1" hangingPunct="1"/>
            <a:r>
              <a:rPr lang="en-US" sz="2600" dirty="0" smtClean="0">
                <a:latin typeface="Times New Roman" pitchFamily="18" charset="0"/>
                <a:cs typeface="Times New Roman" pitchFamily="18" charset="0"/>
              </a:rPr>
              <a:t>Seeks to identify all those </a:t>
            </a:r>
            <a:r>
              <a:rPr lang="en-US" sz="2600" i="1" dirty="0" smtClean="0">
                <a:latin typeface="Times New Roman" pitchFamily="18" charset="0"/>
                <a:cs typeface="Times New Roman" pitchFamily="18" charset="0"/>
              </a:rPr>
              <a:t>at greater risk</a:t>
            </a:r>
            <a:r>
              <a:rPr lang="en-US" sz="2600" dirty="0" smtClean="0">
                <a:latin typeface="Times New Roman" pitchFamily="18" charset="0"/>
                <a:cs typeface="Times New Roman" pitchFamily="18" charset="0"/>
              </a:rPr>
              <a:t> than the general population for limitations in participation.</a:t>
            </a:r>
          </a:p>
          <a:p>
            <a:pPr marL="0" indent="0" eaLnBrk="1" hangingPunct="1"/>
            <a:endParaRPr lang="en-US" sz="2600" dirty="0" smtClean="0">
              <a:latin typeface="Times New Roman" pitchFamily="18" charset="0"/>
              <a:cs typeface="Times New Roman" pitchFamily="18" charset="0"/>
            </a:endParaRPr>
          </a:p>
          <a:p>
            <a:pPr marL="0" indent="0" eaLnBrk="1" hangingPunct="1"/>
            <a:r>
              <a:rPr lang="en-US" sz="2600" dirty="0" smtClean="0">
                <a:solidFill>
                  <a:schemeClr val="tx1"/>
                </a:solidFill>
                <a:latin typeface="Times New Roman" pitchFamily="18" charset="0"/>
                <a:cs typeface="Times New Roman" pitchFamily="18" charset="0"/>
              </a:rPr>
              <a:t>Disability used as a </a:t>
            </a:r>
            <a:r>
              <a:rPr lang="en-US" sz="2600" i="1" dirty="0" smtClean="0">
                <a:solidFill>
                  <a:schemeClr val="tx1"/>
                </a:solidFill>
                <a:latin typeface="Times New Roman" pitchFamily="18" charset="0"/>
                <a:cs typeface="Times New Roman" pitchFamily="18" charset="0"/>
              </a:rPr>
              <a:t>demographic</a:t>
            </a:r>
            <a:r>
              <a:rPr lang="en-US" sz="2600" dirty="0" smtClean="0">
                <a:solidFill>
                  <a:schemeClr val="tx1"/>
                </a:solidFill>
                <a:latin typeface="Times New Roman" pitchFamily="18" charset="0"/>
                <a:cs typeface="Times New Roman" pitchFamily="18" charset="0"/>
              </a:rPr>
              <a:t>.</a:t>
            </a:r>
          </a:p>
        </p:txBody>
      </p:sp>
      <p:graphicFrame>
        <p:nvGraphicFramePr>
          <p:cNvPr id="1026" name="Object 4"/>
          <p:cNvGraphicFramePr>
            <a:graphicFrameLocks noChangeAspect="1"/>
          </p:cNvGraphicFramePr>
          <p:nvPr>
            <p:ph type="chart" sz="half" idx="2"/>
          </p:nvPr>
        </p:nvGraphicFramePr>
        <p:xfrm>
          <a:off x="3886200" y="2392362"/>
          <a:ext cx="4724400" cy="4084638"/>
        </p:xfrm>
        <a:graphic>
          <a:graphicData uri="http://schemas.openxmlformats.org/presentationml/2006/ole">
            <p:oleObj spid="_x0000_s62466" name="Chart" r:id="rId4" imgW="4524451" imgH="4114800" progId="MSGraph.Chart.8">
              <p:embed followColorScheme="full"/>
            </p:oleObj>
          </a:graphicData>
        </a:graphic>
      </p:graphicFrame>
      <p:sp>
        <p:nvSpPr>
          <p:cNvPr id="1030" name="Text Box 5"/>
          <p:cNvSpPr txBox="1">
            <a:spLocks noChangeArrowheads="1"/>
          </p:cNvSpPr>
          <p:nvPr/>
        </p:nvSpPr>
        <p:spPr bwMode="auto">
          <a:xfrm>
            <a:off x="5638800" y="2057400"/>
            <a:ext cx="2057400" cy="457200"/>
          </a:xfrm>
          <a:prstGeom prst="rect">
            <a:avLst/>
          </a:prstGeom>
          <a:noFill/>
          <a:ln w="9525">
            <a:noFill/>
            <a:miter lim="800000"/>
            <a:headEnd/>
            <a:tailEnd/>
          </a:ln>
        </p:spPr>
        <p:txBody>
          <a:bodyPr>
            <a:spAutoFit/>
          </a:bodyPr>
          <a:lstStyle/>
          <a:p>
            <a:pPr eaLnBrk="1" hangingPunct="1">
              <a:spcBef>
                <a:spcPct val="50000"/>
              </a:spcBef>
            </a:pPr>
            <a:r>
              <a:rPr lang="en-US" sz="2400" dirty="0" smtClean="0">
                <a:latin typeface="Times New Roman" pitchFamily="18" charset="0"/>
                <a:cs typeface="Times New Roman" pitchFamily="18" charset="0"/>
              </a:rPr>
              <a:t>Employed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28600"/>
            <a:ext cx="8534400" cy="1371600"/>
          </a:xfrm>
        </p:spPr>
        <p:txBody>
          <a:bodyPr/>
          <a:lstStyle/>
          <a:p>
            <a:pPr algn="ctr" eaLnBrk="1" hangingPunct="1"/>
            <a:r>
              <a:rPr lang="en-US" sz="4000" dirty="0" smtClean="0">
                <a:latin typeface="Times New Roman" pitchFamily="18" charset="0"/>
              </a:rPr>
              <a:t>ACA Section 4302</a:t>
            </a:r>
          </a:p>
        </p:txBody>
      </p:sp>
      <p:sp>
        <p:nvSpPr>
          <p:cNvPr id="4099" name="Rectangle 3"/>
          <p:cNvSpPr>
            <a:spLocks noGrp="1" noChangeArrowheads="1"/>
          </p:cNvSpPr>
          <p:nvPr>
            <p:ph type="body" idx="1"/>
          </p:nvPr>
        </p:nvSpPr>
        <p:spPr>
          <a:xfrm>
            <a:off x="762000" y="1676400"/>
            <a:ext cx="8305800" cy="4495800"/>
          </a:xfrm>
        </p:spPr>
        <p:txBody>
          <a:bodyPr>
            <a:normAutofit lnSpcReduction="10000"/>
          </a:bodyPr>
          <a:lstStyle/>
          <a:p>
            <a:pPr marL="233363" indent="-233363" eaLnBrk="1" hangingPunct="1">
              <a:lnSpc>
                <a:spcPct val="80000"/>
              </a:lnSpc>
              <a:buSzPct val="175000"/>
              <a:buFontTx/>
              <a:buNone/>
            </a:pPr>
            <a:r>
              <a:rPr lang="en-US" sz="2400" dirty="0" smtClean="0">
                <a:latin typeface="Times New Roman" pitchFamily="18" charset="0"/>
              </a:rPr>
              <a:t>2010 Patient Protection and Affordable Care Act:</a:t>
            </a:r>
          </a:p>
          <a:p>
            <a:pPr marL="631825" lvl="1" indent="-282575" eaLnBrk="1" hangingPunct="1">
              <a:lnSpc>
                <a:spcPct val="80000"/>
              </a:lnSpc>
              <a:buClr>
                <a:schemeClr val="bg2">
                  <a:lumMod val="20000"/>
                  <a:lumOff val="80000"/>
                </a:schemeClr>
              </a:buClr>
              <a:buSzPct val="175000"/>
            </a:pPr>
            <a:r>
              <a:rPr lang="en-US" sz="2400" dirty="0" smtClean="0">
                <a:latin typeface="Times New Roman" pitchFamily="18" charset="0"/>
              </a:rPr>
              <a:t>Mandates the collection of data on disability status</a:t>
            </a:r>
          </a:p>
          <a:p>
            <a:pPr marL="631825" lvl="1" indent="-282575" eaLnBrk="1" hangingPunct="1">
              <a:lnSpc>
                <a:spcPct val="80000"/>
              </a:lnSpc>
              <a:buClr>
                <a:schemeClr val="bg2">
                  <a:lumMod val="20000"/>
                  <a:lumOff val="80000"/>
                </a:schemeClr>
              </a:buClr>
              <a:buSzPct val="175000"/>
            </a:pPr>
            <a:r>
              <a:rPr lang="en-US" sz="2400" dirty="0" smtClean="0">
                <a:latin typeface="Times New Roman" pitchFamily="18" charset="0"/>
              </a:rPr>
              <a:t>Requires a standard disability measure</a:t>
            </a:r>
          </a:p>
          <a:p>
            <a:pPr marL="631825" lvl="1" indent="-282575" eaLnBrk="1" hangingPunct="1">
              <a:lnSpc>
                <a:spcPct val="80000"/>
              </a:lnSpc>
              <a:buClr>
                <a:schemeClr val="bg2">
                  <a:lumMod val="20000"/>
                  <a:lumOff val="80000"/>
                </a:schemeClr>
              </a:buClr>
              <a:buSzPct val="175000"/>
            </a:pPr>
            <a:r>
              <a:rPr lang="en-US" sz="2400" dirty="0" smtClean="0">
                <a:latin typeface="Times New Roman" pitchFamily="18" charset="0"/>
              </a:rPr>
              <a:t>Acknowledges disability as a </a:t>
            </a:r>
            <a:r>
              <a:rPr lang="en-US" sz="2400" i="1" dirty="0" smtClean="0">
                <a:latin typeface="Times New Roman" pitchFamily="18" charset="0"/>
              </a:rPr>
              <a:t>demographic</a:t>
            </a:r>
          </a:p>
          <a:p>
            <a:pPr marL="631825" lvl="1" indent="-282575" eaLnBrk="1" hangingPunct="1">
              <a:lnSpc>
                <a:spcPct val="80000"/>
              </a:lnSpc>
              <a:buClr>
                <a:schemeClr val="bg2">
                  <a:lumMod val="20000"/>
                  <a:lumOff val="80000"/>
                </a:schemeClr>
              </a:buClr>
              <a:buSzPct val="175000"/>
              <a:buNone/>
            </a:pPr>
            <a:endParaRPr lang="en-US" sz="2400" dirty="0" smtClean="0">
              <a:latin typeface="Times New Roman" pitchFamily="18" charset="0"/>
            </a:endParaRPr>
          </a:p>
          <a:p>
            <a:pPr marL="233363" indent="-233363" eaLnBrk="1" hangingPunct="1">
              <a:lnSpc>
                <a:spcPct val="80000"/>
              </a:lnSpc>
              <a:buClr>
                <a:schemeClr val="bg2">
                  <a:lumMod val="20000"/>
                  <a:lumOff val="80000"/>
                </a:schemeClr>
              </a:buClr>
              <a:buSzPct val="175000"/>
            </a:pPr>
            <a:r>
              <a:rPr lang="en-US" sz="2400" dirty="0" smtClean="0">
                <a:latin typeface="Times New Roman" pitchFamily="18" charset="0"/>
              </a:rPr>
              <a:t>ACA Disability Subcommittee:</a:t>
            </a:r>
          </a:p>
          <a:p>
            <a:pPr marL="631825" lvl="1" indent="-282575" eaLnBrk="1" hangingPunct="1">
              <a:lnSpc>
                <a:spcPct val="80000"/>
              </a:lnSpc>
              <a:buClr>
                <a:schemeClr val="bg2">
                  <a:lumMod val="20000"/>
                  <a:lumOff val="80000"/>
                </a:schemeClr>
              </a:buClr>
              <a:buSzPct val="175000"/>
            </a:pPr>
            <a:r>
              <a:rPr lang="en-US" sz="2400" dirty="0" smtClean="0">
                <a:latin typeface="Times New Roman" pitchFamily="18" charset="0"/>
              </a:rPr>
              <a:t>NCHS member</a:t>
            </a:r>
          </a:p>
          <a:p>
            <a:pPr marL="631825" lvl="1" indent="-282575" eaLnBrk="1" hangingPunct="1">
              <a:lnSpc>
                <a:spcPct val="80000"/>
              </a:lnSpc>
              <a:buClr>
                <a:schemeClr val="bg2">
                  <a:lumMod val="20000"/>
                  <a:lumOff val="80000"/>
                </a:schemeClr>
              </a:buClr>
              <a:buSzPct val="175000"/>
            </a:pPr>
            <a:r>
              <a:rPr lang="en-US" sz="2400" dirty="0" smtClean="0">
                <a:latin typeface="Times New Roman" pitchFamily="18" charset="0"/>
              </a:rPr>
              <a:t>Recommended the 6-question ACS measure as the </a:t>
            </a:r>
            <a:r>
              <a:rPr lang="en-US" sz="2400" i="1" dirty="0" smtClean="0">
                <a:latin typeface="Times New Roman" pitchFamily="18" charset="0"/>
              </a:rPr>
              <a:t>minimum</a:t>
            </a:r>
            <a:r>
              <a:rPr lang="en-US" sz="2400" dirty="0" smtClean="0">
                <a:latin typeface="Times New Roman" pitchFamily="18" charset="0"/>
              </a:rPr>
              <a:t> standard</a:t>
            </a:r>
          </a:p>
          <a:p>
            <a:pPr marL="631825" lvl="1" indent="-282575">
              <a:lnSpc>
                <a:spcPct val="80000"/>
              </a:lnSpc>
              <a:buClr>
                <a:schemeClr val="bg2">
                  <a:lumMod val="20000"/>
                  <a:lumOff val="80000"/>
                </a:schemeClr>
              </a:buClr>
              <a:buSzPct val="175000"/>
              <a:buNone/>
            </a:pPr>
            <a:endParaRPr lang="en-US" sz="2400" dirty="0" smtClean="0">
              <a:latin typeface="Times New Roman" pitchFamily="18" charset="0"/>
            </a:endParaRPr>
          </a:p>
          <a:p>
            <a:pPr marL="233363" indent="-233363">
              <a:lnSpc>
                <a:spcPct val="80000"/>
              </a:lnSpc>
              <a:buClr>
                <a:schemeClr val="bg2">
                  <a:lumMod val="20000"/>
                  <a:lumOff val="80000"/>
                </a:schemeClr>
              </a:buClr>
              <a:buSzPct val="175000"/>
            </a:pPr>
            <a:r>
              <a:rPr lang="en-US" sz="2400" dirty="0" smtClean="0">
                <a:latin typeface="Times New Roman" pitchFamily="18" charset="0"/>
              </a:rPr>
              <a:t>Current status:</a:t>
            </a:r>
          </a:p>
          <a:p>
            <a:pPr marL="631825" lvl="1" indent="-282575">
              <a:lnSpc>
                <a:spcPct val="80000"/>
              </a:lnSpc>
              <a:buClr>
                <a:schemeClr val="bg2">
                  <a:lumMod val="20000"/>
                  <a:lumOff val="80000"/>
                </a:schemeClr>
              </a:buClr>
              <a:buSzPct val="175000"/>
            </a:pPr>
            <a:r>
              <a:rPr lang="en-US" sz="2400" dirty="0" smtClean="0">
                <a:latin typeface="Times New Roman" pitchFamily="18" charset="0"/>
              </a:rPr>
              <a:t>DHHS solicited public comments on draft </a:t>
            </a:r>
            <a:r>
              <a:rPr lang="en-US" sz="2400" dirty="0" smtClean="0">
                <a:latin typeface="Times New Roman" pitchFamily="18" charset="0"/>
              </a:rPr>
              <a:t>standards</a:t>
            </a:r>
          </a:p>
          <a:p>
            <a:pPr marL="631825" lvl="1" indent="-282575">
              <a:lnSpc>
                <a:spcPct val="80000"/>
              </a:lnSpc>
              <a:buClr>
                <a:schemeClr val="bg2">
                  <a:lumMod val="20000"/>
                  <a:lumOff val="80000"/>
                </a:schemeClr>
              </a:buClr>
              <a:buSzPct val="175000"/>
            </a:pPr>
            <a:r>
              <a:rPr lang="en-US" sz="2400" dirty="0" smtClean="0">
                <a:latin typeface="Times New Roman" pitchFamily="18" charset="0"/>
              </a:rPr>
              <a:t>10/31/2011: Secretary announced final standards</a:t>
            </a:r>
            <a:endParaRPr lang="en-US" sz="2400" dirty="0" smtClean="0">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28600"/>
            <a:ext cx="8534400" cy="1371600"/>
          </a:xfrm>
        </p:spPr>
        <p:txBody>
          <a:bodyPr/>
          <a:lstStyle/>
          <a:p>
            <a:r>
              <a:rPr lang="en-US" sz="4000" i="1" dirty="0" smtClean="0">
                <a:latin typeface="Times New Roman" pitchFamily="18" charset="0"/>
              </a:rPr>
              <a:t>Health, U.S. </a:t>
            </a:r>
            <a:r>
              <a:rPr lang="en-US" sz="4000" dirty="0" smtClean="0">
                <a:latin typeface="Times New Roman" pitchFamily="18" charset="0"/>
              </a:rPr>
              <a:t>and Healthy People</a:t>
            </a:r>
          </a:p>
        </p:txBody>
      </p:sp>
      <p:sp>
        <p:nvSpPr>
          <p:cNvPr id="4099" name="Rectangle 3"/>
          <p:cNvSpPr>
            <a:spLocks noGrp="1" noChangeArrowheads="1"/>
          </p:cNvSpPr>
          <p:nvPr>
            <p:ph type="body" idx="1"/>
          </p:nvPr>
        </p:nvSpPr>
        <p:spPr>
          <a:xfrm>
            <a:off x="609600" y="1676400"/>
            <a:ext cx="8305800" cy="4495800"/>
          </a:xfrm>
        </p:spPr>
        <p:txBody>
          <a:bodyPr>
            <a:normAutofit/>
          </a:bodyPr>
          <a:lstStyle/>
          <a:p>
            <a:pPr marL="233363" indent="-233363">
              <a:lnSpc>
                <a:spcPct val="80000"/>
              </a:lnSpc>
              <a:buClr>
                <a:schemeClr val="bg2">
                  <a:lumMod val="20000"/>
                  <a:lumOff val="80000"/>
                </a:schemeClr>
              </a:buClr>
              <a:buSzPct val="175000"/>
            </a:pPr>
            <a:r>
              <a:rPr lang="en-US" sz="2400" i="1" dirty="0" smtClean="0">
                <a:latin typeface="Times New Roman" pitchFamily="18" charset="0"/>
              </a:rPr>
              <a:t>Health, U.S.</a:t>
            </a:r>
            <a:r>
              <a:rPr lang="en-US" sz="2400" dirty="0" smtClean="0">
                <a:latin typeface="Times New Roman" pitchFamily="18" charset="0"/>
              </a:rPr>
              <a:t>:</a:t>
            </a:r>
          </a:p>
          <a:p>
            <a:pPr marL="631825" lvl="1" indent="-282575">
              <a:lnSpc>
                <a:spcPct val="80000"/>
              </a:lnSpc>
              <a:buClr>
                <a:schemeClr val="bg2">
                  <a:lumMod val="20000"/>
                  <a:lumOff val="80000"/>
                </a:schemeClr>
              </a:buClr>
              <a:buSzPct val="175000"/>
            </a:pPr>
            <a:r>
              <a:rPr lang="en-US" sz="2000" dirty="0" smtClean="0">
                <a:latin typeface="Times New Roman" pitchFamily="18" charset="0"/>
              </a:rPr>
              <a:t>Historically, used “limitation of activity due to a chronic  condition”</a:t>
            </a:r>
          </a:p>
          <a:p>
            <a:pPr marL="631825" lvl="1" indent="-282575">
              <a:lnSpc>
                <a:spcPct val="80000"/>
              </a:lnSpc>
              <a:buClr>
                <a:schemeClr val="bg2">
                  <a:lumMod val="20000"/>
                  <a:lumOff val="80000"/>
                </a:schemeClr>
              </a:buClr>
              <a:buSzPct val="175000"/>
            </a:pPr>
            <a:r>
              <a:rPr lang="en-US" sz="2000" dirty="0" smtClean="0">
                <a:latin typeface="Times New Roman" pitchFamily="18" charset="0"/>
              </a:rPr>
              <a:t>In 2009, moved to Basic Actions Difficulties and Complex Activity Limitation  (disability measures consistent with current disability models and legislation)</a:t>
            </a:r>
          </a:p>
          <a:p>
            <a:pPr marL="631825" lvl="1" indent="-282575">
              <a:lnSpc>
                <a:spcPct val="80000"/>
              </a:lnSpc>
              <a:buClr>
                <a:schemeClr val="bg2">
                  <a:lumMod val="20000"/>
                  <a:lumOff val="80000"/>
                </a:schemeClr>
              </a:buClr>
              <a:buSzPct val="175000"/>
            </a:pPr>
            <a:r>
              <a:rPr lang="en-US" sz="2000" dirty="0" smtClean="0">
                <a:latin typeface="Times New Roman" pitchFamily="18" charset="0"/>
              </a:rPr>
              <a:t>Disability used as a demographic in 20+ tables (pain, SRH, alcohol use, no usual source of care, health care visits, insurance, etc.)</a:t>
            </a:r>
          </a:p>
          <a:p>
            <a:pPr marL="631825" lvl="1" indent="-282575">
              <a:lnSpc>
                <a:spcPct val="80000"/>
              </a:lnSpc>
              <a:buClr>
                <a:schemeClr val="bg2">
                  <a:lumMod val="20000"/>
                  <a:lumOff val="80000"/>
                </a:schemeClr>
              </a:buClr>
              <a:buSzPct val="175000"/>
              <a:buNone/>
            </a:pPr>
            <a:endParaRPr lang="en-US" sz="2000" dirty="0" smtClean="0">
              <a:latin typeface="Times New Roman" pitchFamily="18" charset="0"/>
            </a:endParaRPr>
          </a:p>
          <a:p>
            <a:pPr marL="233363" indent="-233363">
              <a:lnSpc>
                <a:spcPct val="80000"/>
              </a:lnSpc>
              <a:buSzPct val="175000"/>
            </a:pPr>
            <a:r>
              <a:rPr lang="en-US" sz="2400" dirty="0" smtClean="0">
                <a:latin typeface="Times New Roman" pitchFamily="18" charset="0"/>
              </a:rPr>
              <a:t>HP Change in Operational Definition:</a:t>
            </a:r>
          </a:p>
          <a:p>
            <a:pPr marL="233363" indent="-233363">
              <a:lnSpc>
                <a:spcPct val="80000"/>
              </a:lnSpc>
              <a:buSzPct val="175000"/>
            </a:pPr>
            <a:r>
              <a:rPr lang="en-US" sz="2400" dirty="0" smtClean="0">
                <a:latin typeface="Times New Roman" pitchFamily="18" charset="0"/>
                <a:cs typeface="Times New Roman" pitchFamily="18" charset="0"/>
              </a:rPr>
              <a:t>	</a:t>
            </a:r>
            <a:r>
              <a:rPr lang="en-US" sz="2000" dirty="0" smtClean="0">
                <a:solidFill>
                  <a:schemeClr val="tx1"/>
                </a:solidFill>
                <a:latin typeface="Times New Roman" pitchFamily="18" charset="0"/>
                <a:cs typeface="Times New Roman" pitchFamily="18" charset="0"/>
              </a:rPr>
              <a:t>Include in the core of </a:t>
            </a:r>
            <a:r>
              <a:rPr lang="en-US" sz="2000" u="sng" dirty="0" smtClean="0">
                <a:solidFill>
                  <a:schemeClr val="tx1"/>
                </a:solidFill>
                <a:latin typeface="Times New Roman" pitchFamily="18" charset="0"/>
                <a:cs typeface="Times New Roman" pitchFamily="18" charset="0"/>
              </a:rPr>
              <a:t>all</a:t>
            </a:r>
            <a:r>
              <a:rPr lang="en-US" sz="2000" dirty="0" smtClean="0">
                <a:solidFill>
                  <a:schemeClr val="tx1"/>
                </a:solidFill>
                <a:latin typeface="Times New Roman" pitchFamily="18" charset="0"/>
                <a:cs typeface="Times New Roman" pitchFamily="18" charset="0"/>
              </a:rPr>
              <a:t> applicable Healthy People 2020 population data systems a </a:t>
            </a:r>
            <a:r>
              <a:rPr lang="en-US" sz="2000" i="1" dirty="0" smtClean="0">
                <a:solidFill>
                  <a:schemeClr val="tx1"/>
                </a:solidFill>
                <a:latin typeface="Times New Roman" pitchFamily="18" charset="0"/>
                <a:cs typeface="Times New Roman" pitchFamily="18" charset="0"/>
              </a:rPr>
              <a:t>standardized</a:t>
            </a:r>
            <a:r>
              <a:rPr lang="en-US" sz="2000" dirty="0" smtClean="0">
                <a:solidFill>
                  <a:schemeClr val="tx1"/>
                </a:solidFill>
                <a:latin typeface="Times New Roman" pitchFamily="18" charset="0"/>
                <a:cs typeface="Times New Roman" pitchFamily="18" charset="0"/>
              </a:rPr>
              <a:t> set of questions that identify “people with disabilities.”</a:t>
            </a:r>
            <a:endParaRPr lang="en-US" sz="2000" i="1" dirty="0" smtClean="0">
              <a:solidFill>
                <a:schemeClr val="tx1"/>
              </a:solidFill>
              <a:latin typeface="Times New Roman" pitchFamily="18" charset="0"/>
            </a:endParaRPr>
          </a:p>
          <a:p>
            <a:pPr marL="914400" lvl="1" indent="-287338">
              <a:lnSpc>
                <a:spcPct val="80000"/>
              </a:lnSpc>
              <a:buClr>
                <a:schemeClr val="bg2">
                  <a:lumMod val="20000"/>
                  <a:lumOff val="80000"/>
                </a:schemeClr>
              </a:buClr>
              <a:buSzPct val="175000"/>
            </a:pPr>
            <a:r>
              <a:rPr lang="en-US" sz="2000" dirty="0" smtClean="0">
                <a:latin typeface="Times New Roman" pitchFamily="18" charset="0"/>
              </a:rPr>
              <a:t>Adopted ACS as the standard measure of disability for 2020 work</a:t>
            </a:r>
          </a:p>
          <a:p>
            <a:pPr marL="914400" lvl="1" indent="-287338">
              <a:lnSpc>
                <a:spcPct val="80000"/>
              </a:lnSpc>
              <a:buClr>
                <a:schemeClr val="bg2">
                  <a:lumMod val="20000"/>
                  <a:lumOff val="80000"/>
                </a:schemeClr>
              </a:buClr>
              <a:buSzPct val="175000"/>
            </a:pPr>
            <a:r>
              <a:rPr lang="en-US" sz="2000" dirty="0" smtClean="0">
                <a:latin typeface="Times New Roman" pitchFamily="18" charset="0"/>
              </a:rPr>
              <a:t>HP Objectives tables have disability as a demographic</a:t>
            </a:r>
          </a:p>
          <a:p>
            <a:pPr marL="914400" lvl="1" indent="-287338">
              <a:lnSpc>
                <a:spcPct val="80000"/>
              </a:lnSpc>
              <a:buClr>
                <a:schemeClr val="bg2">
                  <a:lumMod val="20000"/>
                  <a:lumOff val="80000"/>
                </a:schemeClr>
              </a:buClr>
              <a:buSzPct val="175000"/>
            </a:pPr>
            <a:r>
              <a:rPr lang="en-US" sz="2000" dirty="0" smtClean="0">
                <a:latin typeface="Times New Roman" pitchFamily="18" charset="0"/>
              </a:rPr>
              <a:t>Where possible ACS set used</a:t>
            </a:r>
          </a:p>
          <a:p>
            <a:pPr marL="631825" lvl="1" indent="-282575">
              <a:lnSpc>
                <a:spcPct val="80000"/>
              </a:lnSpc>
              <a:buClr>
                <a:schemeClr val="bg2">
                  <a:lumMod val="20000"/>
                  <a:lumOff val="80000"/>
                </a:schemeClr>
              </a:buClr>
              <a:buSzPct val="175000"/>
              <a:buNone/>
            </a:pPr>
            <a:endParaRPr lang="en-US" sz="2000" dirty="0" smtClean="0">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8600" y="152400"/>
            <a:ext cx="8534400" cy="1371600"/>
          </a:xfrm>
        </p:spPr>
        <p:txBody>
          <a:bodyPr/>
          <a:lstStyle/>
          <a:p>
            <a:pPr algn="ctr" eaLnBrk="1" hangingPunct="1"/>
            <a:r>
              <a:rPr lang="en-US" sz="4000" dirty="0" smtClean="0">
                <a:latin typeface="Times New Roman" pitchFamily="18" charset="0"/>
              </a:rPr>
              <a:t>Washington Group: Purpose</a:t>
            </a:r>
          </a:p>
        </p:txBody>
      </p:sp>
      <p:sp>
        <p:nvSpPr>
          <p:cNvPr id="9219" name="Rectangle 3"/>
          <p:cNvSpPr>
            <a:spLocks noGrp="1" noChangeArrowheads="1"/>
          </p:cNvSpPr>
          <p:nvPr>
            <p:ph type="body" idx="1"/>
          </p:nvPr>
        </p:nvSpPr>
        <p:spPr>
          <a:xfrm>
            <a:off x="457200" y="1676400"/>
            <a:ext cx="8610600" cy="2895600"/>
          </a:xfrm>
        </p:spPr>
        <p:txBody>
          <a:bodyPr>
            <a:noAutofit/>
          </a:bodyPr>
          <a:lstStyle/>
          <a:p>
            <a:pPr marL="0" indent="0" eaLnBrk="1" hangingPunct="1">
              <a:lnSpc>
                <a:spcPct val="80000"/>
              </a:lnSpc>
              <a:buSzPct val="175000"/>
              <a:buFontTx/>
              <a:buNone/>
            </a:pPr>
            <a:r>
              <a:rPr lang="en-US" sz="2000" dirty="0" smtClean="0">
                <a:latin typeface="Times New Roman" pitchFamily="18" charset="0"/>
              </a:rPr>
              <a:t>Purpose: The promotion and coordination of international cooperation in the area of health statistics by focusing on disability measures suitable for censuses and national surveys which will provide basic necessary disability information throughout the world.</a:t>
            </a:r>
          </a:p>
          <a:p>
            <a:pPr marL="0" indent="0" eaLnBrk="1" hangingPunct="1">
              <a:lnSpc>
                <a:spcPct val="80000"/>
              </a:lnSpc>
              <a:buSzPct val="175000"/>
              <a:buFontTx/>
              <a:buNone/>
            </a:pPr>
            <a:endParaRPr lang="en-US" sz="2000" dirty="0" smtClean="0">
              <a:latin typeface="Times New Roman" pitchFamily="18" charset="0"/>
            </a:endParaRPr>
          </a:p>
          <a:p>
            <a:pPr marL="0" indent="0" eaLnBrk="1" hangingPunct="1">
              <a:lnSpc>
                <a:spcPct val="80000"/>
              </a:lnSpc>
              <a:buSzPct val="175000"/>
              <a:buFontTx/>
              <a:buNone/>
            </a:pPr>
            <a:r>
              <a:rPr lang="en-US" sz="2000" dirty="0" smtClean="0">
                <a:latin typeface="Times New Roman" pitchFamily="18" charset="0"/>
              </a:rPr>
              <a:t>Measures must be developed within the framework of a model, culturally comparable, and accepted for use across many countries.</a:t>
            </a:r>
          </a:p>
          <a:p>
            <a:pPr marL="0" indent="0" eaLnBrk="1" hangingPunct="1">
              <a:lnSpc>
                <a:spcPct val="80000"/>
              </a:lnSpc>
              <a:buSzPct val="175000"/>
              <a:buFontTx/>
              <a:buNone/>
            </a:pPr>
            <a:endParaRPr lang="en-US" sz="2000" dirty="0" smtClean="0">
              <a:latin typeface="Times New Roman" pitchFamily="18" charset="0"/>
            </a:endParaRPr>
          </a:p>
          <a:p>
            <a:pPr marL="0" indent="0" eaLnBrk="1" hangingPunct="1">
              <a:lnSpc>
                <a:spcPct val="80000"/>
              </a:lnSpc>
              <a:buSzPct val="175000"/>
              <a:buFontTx/>
              <a:buNone/>
            </a:pPr>
            <a:r>
              <a:rPr lang="en-US" sz="2000" dirty="0" smtClean="0">
                <a:solidFill>
                  <a:schemeClr val="accent5">
                    <a:lumMod val="60000"/>
                    <a:lumOff val="40000"/>
                  </a:schemeClr>
                </a:solidFill>
                <a:latin typeface="Times New Roman" pitchFamily="18" charset="0"/>
              </a:rPr>
              <a:t>Short Set Measure (6 questions): </a:t>
            </a:r>
          </a:p>
          <a:p>
            <a:pPr marL="804863" indent="-231775" eaLnBrk="1" hangingPunct="1">
              <a:lnSpc>
                <a:spcPct val="80000"/>
              </a:lnSpc>
              <a:buClr>
                <a:schemeClr val="tx2"/>
              </a:buClr>
              <a:buSzPct val="150000"/>
              <a:buFont typeface="Arial" pitchFamily="34" charset="0"/>
              <a:buChar char="•"/>
            </a:pPr>
            <a:r>
              <a:rPr lang="en-US" sz="2000" dirty="0" smtClean="0">
                <a:solidFill>
                  <a:schemeClr val="tx1"/>
                </a:solidFill>
                <a:latin typeface="Times New Roman" pitchFamily="18" charset="0"/>
              </a:rPr>
              <a:t>	Adopted in 2006 (Uganda meeting)</a:t>
            </a:r>
          </a:p>
          <a:p>
            <a:pPr marL="804863" indent="-231775" eaLnBrk="1" hangingPunct="1">
              <a:lnSpc>
                <a:spcPct val="80000"/>
              </a:lnSpc>
              <a:buClr>
                <a:schemeClr val="tx2"/>
              </a:buClr>
              <a:buSzPct val="150000"/>
              <a:buFont typeface="Arial" pitchFamily="34" charset="0"/>
              <a:buChar char="•"/>
            </a:pPr>
            <a:r>
              <a:rPr lang="en-US" sz="2000" dirty="0" smtClean="0">
                <a:solidFill>
                  <a:schemeClr val="tx1"/>
                </a:solidFill>
                <a:latin typeface="Times New Roman" pitchFamily="18" charset="0"/>
              </a:rPr>
              <a:t>	Approx 20 countries planning to/using the SS in census</a:t>
            </a:r>
          </a:p>
          <a:p>
            <a:pPr marL="0" indent="0" eaLnBrk="1" hangingPunct="1">
              <a:lnSpc>
                <a:spcPct val="80000"/>
              </a:lnSpc>
              <a:buSzPct val="175000"/>
              <a:buFontTx/>
              <a:buNone/>
            </a:pPr>
            <a:endParaRPr lang="en-US" sz="2000" dirty="0" smtClean="0">
              <a:latin typeface="Times New Roman" pitchFamily="18" charset="0"/>
            </a:endParaRPr>
          </a:p>
          <a:p>
            <a:pPr marL="0" indent="0" eaLnBrk="1" hangingPunct="1">
              <a:lnSpc>
                <a:spcPct val="80000"/>
              </a:lnSpc>
              <a:buSzPct val="175000"/>
              <a:buFontTx/>
              <a:buNone/>
            </a:pPr>
            <a:r>
              <a:rPr lang="en-US" sz="2000" dirty="0" smtClean="0">
                <a:solidFill>
                  <a:schemeClr val="accent5">
                    <a:lumMod val="60000"/>
                    <a:lumOff val="40000"/>
                  </a:schemeClr>
                </a:solidFill>
                <a:latin typeface="Times New Roman" pitchFamily="18" charset="0"/>
              </a:rPr>
              <a:t>Extended Set Measure (additional functional domains):</a:t>
            </a:r>
            <a:r>
              <a:rPr lang="en-US" sz="2000" dirty="0" smtClean="0">
                <a:solidFill>
                  <a:schemeClr val="tx1"/>
                </a:solidFill>
                <a:latin typeface="Times New Roman" pitchFamily="18" charset="0"/>
              </a:rPr>
              <a:t>	</a:t>
            </a:r>
            <a:endParaRPr lang="en-US" sz="2000" dirty="0" smtClean="0">
              <a:latin typeface="Times New Roman" pitchFamily="18" charset="0"/>
            </a:endParaRPr>
          </a:p>
          <a:p>
            <a:pPr marL="804863" indent="-231775">
              <a:lnSpc>
                <a:spcPct val="80000"/>
              </a:lnSpc>
              <a:buClr>
                <a:schemeClr val="tx2"/>
              </a:buClr>
              <a:buSzPct val="150000"/>
              <a:buFont typeface="Arial" pitchFamily="34" charset="0"/>
              <a:buChar char="•"/>
            </a:pPr>
            <a:r>
              <a:rPr lang="en-US" sz="2000" dirty="0" smtClean="0">
                <a:solidFill>
                  <a:schemeClr val="tx1"/>
                </a:solidFill>
                <a:latin typeface="Times New Roman" pitchFamily="18" charset="0"/>
              </a:rPr>
              <a:t>Adopted in 2010 (Luxembourg meeting) 	</a:t>
            </a:r>
          </a:p>
          <a:p>
            <a:pPr marL="804863" indent="-231775">
              <a:lnSpc>
                <a:spcPct val="80000"/>
              </a:lnSpc>
              <a:buClr>
                <a:schemeClr val="tx2"/>
              </a:buClr>
              <a:buSzPct val="150000"/>
              <a:buFont typeface="Arial" pitchFamily="34" charset="0"/>
              <a:buChar char="•"/>
            </a:pPr>
            <a:r>
              <a:rPr lang="en-US" sz="2000" dirty="0" smtClean="0">
                <a:solidFill>
                  <a:schemeClr val="tx1"/>
                </a:solidFill>
                <a:latin typeface="Times New Roman" pitchFamily="18" charset="0"/>
              </a:rPr>
              <a:t>Added to 2010 NHIS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381000" y="76200"/>
            <a:ext cx="8229600" cy="1371600"/>
          </a:xfrm>
        </p:spPr>
        <p:txBody>
          <a:bodyPr/>
          <a:lstStyle/>
          <a:p>
            <a:pPr algn="ctr"/>
            <a:r>
              <a:rPr lang="en-US" sz="4000" dirty="0">
                <a:latin typeface="Times New Roman" pitchFamily="18" charset="0"/>
              </a:rPr>
              <a:t>Possible Domains and Activities</a:t>
            </a:r>
          </a:p>
        </p:txBody>
      </p:sp>
      <p:sp>
        <p:nvSpPr>
          <p:cNvPr id="192515" name="Rectangle 3"/>
          <p:cNvSpPr>
            <a:spLocks noGrp="1" noChangeArrowheads="1"/>
          </p:cNvSpPr>
          <p:nvPr>
            <p:ph type="body" sz="half" idx="1"/>
          </p:nvPr>
        </p:nvSpPr>
        <p:spPr>
          <a:xfrm>
            <a:off x="685800" y="1371600"/>
            <a:ext cx="3733800" cy="4800600"/>
          </a:xfrm>
        </p:spPr>
        <p:txBody>
          <a:bodyPr>
            <a:normAutofit lnSpcReduction="10000"/>
          </a:bodyPr>
          <a:lstStyle/>
          <a:p>
            <a:pPr>
              <a:buSzPct val="175000"/>
            </a:pPr>
            <a:r>
              <a:rPr lang="en-US" sz="2200" b="1" dirty="0" smtClean="0">
                <a:latin typeface="Times New Roman" pitchFamily="18" charset="0"/>
              </a:rPr>
              <a:t>Mobility</a:t>
            </a:r>
            <a:r>
              <a:rPr lang="en-US" sz="2200" dirty="0">
                <a:latin typeface="Times New Roman" pitchFamily="18" charset="0"/>
              </a:rPr>
              <a:t>		</a:t>
            </a:r>
          </a:p>
          <a:p>
            <a:pPr lvl="1">
              <a:buClr>
                <a:schemeClr val="bg2">
                  <a:lumMod val="40000"/>
                  <a:lumOff val="60000"/>
                </a:schemeClr>
              </a:buClr>
              <a:buSzPct val="175000"/>
              <a:buFontTx/>
              <a:buChar char="•"/>
            </a:pPr>
            <a:r>
              <a:rPr lang="en-US" sz="2200" dirty="0">
                <a:solidFill>
                  <a:srgbClr val="FFC000"/>
                </a:solidFill>
                <a:latin typeface="Times New Roman" pitchFamily="18" charset="0"/>
              </a:rPr>
              <a:t>Walking</a:t>
            </a:r>
          </a:p>
          <a:p>
            <a:pPr lvl="1">
              <a:buClr>
                <a:schemeClr val="bg2">
                  <a:lumMod val="40000"/>
                  <a:lumOff val="60000"/>
                </a:schemeClr>
              </a:buClr>
              <a:buSzPct val="175000"/>
              <a:buFontTx/>
              <a:buChar char="•"/>
            </a:pPr>
            <a:r>
              <a:rPr lang="en-US" sz="2200" dirty="0">
                <a:solidFill>
                  <a:srgbClr val="FFC000"/>
                </a:solidFill>
                <a:latin typeface="Times New Roman" pitchFamily="18" charset="0"/>
              </a:rPr>
              <a:t>Climbing stairs</a:t>
            </a:r>
          </a:p>
          <a:p>
            <a:pPr lvl="1">
              <a:buClr>
                <a:schemeClr val="bg2">
                  <a:lumMod val="40000"/>
                  <a:lumOff val="60000"/>
                </a:schemeClr>
              </a:buClr>
              <a:buSzPct val="175000"/>
              <a:buFontTx/>
              <a:buChar char="•"/>
            </a:pPr>
            <a:r>
              <a:rPr lang="en-US" sz="2200" dirty="0">
                <a:latin typeface="Times New Roman" pitchFamily="18" charset="0"/>
              </a:rPr>
              <a:t>Bending or stooping</a:t>
            </a:r>
          </a:p>
          <a:p>
            <a:pPr lvl="1">
              <a:buClr>
                <a:schemeClr val="bg2">
                  <a:lumMod val="40000"/>
                  <a:lumOff val="60000"/>
                </a:schemeClr>
              </a:buClr>
              <a:buSzPct val="175000"/>
              <a:buFontTx/>
              <a:buChar char="•"/>
            </a:pPr>
            <a:r>
              <a:rPr lang="en-US" sz="2200" dirty="0">
                <a:latin typeface="Times New Roman" pitchFamily="18" charset="0"/>
              </a:rPr>
              <a:t>Reaching or lifting</a:t>
            </a:r>
          </a:p>
          <a:p>
            <a:pPr lvl="1">
              <a:buClr>
                <a:schemeClr val="bg2">
                  <a:lumMod val="40000"/>
                  <a:lumOff val="60000"/>
                </a:schemeClr>
              </a:buClr>
              <a:buSzPct val="175000"/>
              <a:buFontTx/>
              <a:buChar char="•"/>
            </a:pPr>
            <a:r>
              <a:rPr lang="en-US" sz="2200" dirty="0">
                <a:latin typeface="Times New Roman" pitchFamily="18" charset="0"/>
              </a:rPr>
              <a:t>Using hands</a:t>
            </a:r>
          </a:p>
          <a:p>
            <a:pPr>
              <a:buSzPct val="175000"/>
            </a:pPr>
            <a:r>
              <a:rPr lang="en-US" sz="2200" b="1" dirty="0">
                <a:latin typeface="Times New Roman" pitchFamily="18" charset="0"/>
              </a:rPr>
              <a:t>Sensory</a:t>
            </a:r>
          </a:p>
          <a:p>
            <a:pPr lvl="1">
              <a:buClr>
                <a:schemeClr val="bg2">
                  <a:lumMod val="40000"/>
                  <a:lumOff val="60000"/>
                </a:schemeClr>
              </a:buClr>
              <a:buSzPct val="175000"/>
              <a:buFontTx/>
              <a:buChar char="•"/>
            </a:pPr>
            <a:r>
              <a:rPr lang="en-US" sz="2200" dirty="0">
                <a:solidFill>
                  <a:srgbClr val="FFC000"/>
                </a:solidFill>
                <a:latin typeface="Times New Roman" pitchFamily="18" charset="0"/>
              </a:rPr>
              <a:t>Seeing</a:t>
            </a:r>
          </a:p>
          <a:p>
            <a:pPr lvl="1">
              <a:buClr>
                <a:schemeClr val="bg2">
                  <a:lumMod val="40000"/>
                  <a:lumOff val="60000"/>
                </a:schemeClr>
              </a:buClr>
              <a:buSzPct val="175000"/>
              <a:buFontTx/>
              <a:buChar char="•"/>
            </a:pPr>
            <a:r>
              <a:rPr lang="en-US" sz="2200" dirty="0">
                <a:solidFill>
                  <a:srgbClr val="FFC000"/>
                </a:solidFill>
                <a:latin typeface="Times New Roman" pitchFamily="18" charset="0"/>
              </a:rPr>
              <a:t>Hearing</a:t>
            </a:r>
          </a:p>
          <a:p>
            <a:pPr>
              <a:buSzPct val="175000"/>
            </a:pPr>
            <a:r>
              <a:rPr lang="en-US" sz="2200" b="1" dirty="0">
                <a:latin typeface="Times New Roman" pitchFamily="18" charset="0"/>
              </a:rPr>
              <a:t>Communicating</a:t>
            </a:r>
          </a:p>
          <a:p>
            <a:pPr lvl="1">
              <a:buClr>
                <a:schemeClr val="bg2">
                  <a:lumMod val="40000"/>
                  <a:lumOff val="60000"/>
                </a:schemeClr>
              </a:buClr>
              <a:buSzPct val="175000"/>
              <a:buFontTx/>
              <a:buChar char="•"/>
            </a:pPr>
            <a:r>
              <a:rPr lang="en-US" sz="2200" dirty="0">
                <a:solidFill>
                  <a:srgbClr val="FFC000"/>
                </a:solidFill>
                <a:latin typeface="Times New Roman" pitchFamily="18" charset="0"/>
              </a:rPr>
              <a:t>Understanding</a:t>
            </a:r>
          </a:p>
          <a:p>
            <a:pPr lvl="1">
              <a:buClr>
                <a:schemeClr val="bg2">
                  <a:lumMod val="40000"/>
                  <a:lumOff val="60000"/>
                </a:schemeClr>
              </a:buClr>
              <a:buSzPct val="175000"/>
              <a:buFontTx/>
              <a:buChar char="•"/>
            </a:pPr>
            <a:r>
              <a:rPr lang="en-US" sz="2200" dirty="0">
                <a:latin typeface="Times New Roman" pitchFamily="18" charset="0"/>
              </a:rPr>
              <a:t>Speaking</a:t>
            </a:r>
          </a:p>
        </p:txBody>
      </p:sp>
      <p:sp>
        <p:nvSpPr>
          <p:cNvPr id="192516" name="Rectangle 4"/>
          <p:cNvSpPr>
            <a:spLocks noGrp="1" noChangeArrowheads="1"/>
          </p:cNvSpPr>
          <p:nvPr>
            <p:ph type="body" sz="half" idx="2"/>
          </p:nvPr>
        </p:nvSpPr>
        <p:spPr>
          <a:xfrm>
            <a:off x="4495800" y="1371600"/>
            <a:ext cx="4383088" cy="4419600"/>
          </a:xfrm>
        </p:spPr>
        <p:txBody>
          <a:bodyPr>
            <a:normAutofit fontScale="92500" lnSpcReduction="10000"/>
          </a:bodyPr>
          <a:lstStyle/>
          <a:p>
            <a:pPr>
              <a:buSzPct val="175000"/>
            </a:pPr>
            <a:r>
              <a:rPr lang="en-US" sz="2200" b="1" dirty="0">
                <a:latin typeface="Times New Roman" pitchFamily="18" charset="0"/>
              </a:rPr>
              <a:t>Cognitive functions</a:t>
            </a:r>
          </a:p>
          <a:p>
            <a:pPr lvl="1">
              <a:buClr>
                <a:schemeClr val="bg2">
                  <a:lumMod val="40000"/>
                  <a:lumOff val="60000"/>
                </a:schemeClr>
              </a:buClr>
              <a:buSzPct val="175000"/>
              <a:buFontTx/>
              <a:buChar char="•"/>
            </a:pPr>
            <a:r>
              <a:rPr lang="en-US" sz="2200" dirty="0">
                <a:latin typeface="Times New Roman" pitchFamily="18" charset="0"/>
              </a:rPr>
              <a:t>Learning</a:t>
            </a:r>
          </a:p>
          <a:p>
            <a:pPr lvl="1">
              <a:buClr>
                <a:schemeClr val="bg2">
                  <a:lumMod val="40000"/>
                  <a:lumOff val="60000"/>
                </a:schemeClr>
              </a:buClr>
              <a:buSzPct val="175000"/>
              <a:buFontTx/>
              <a:buChar char="•"/>
            </a:pPr>
            <a:r>
              <a:rPr lang="en-US" sz="2200" dirty="0">
                <a:solidFill>
                  <a:srgbClr val="FFC000"/>
                </a:solidFill>
                <a:latin typeface="Times New Roman" pitchFamily="18" charset="0"/>
              </a:rPr>
              <a:t>Remembering</a:t>
            </a:r>
          </a:p>
          <a:p>
            <a:pPr lvl="1">
              <a:buClr>
                <a:schemeClr val="bg2">
                  <a:lumMod val="40000"/>
                  <a:lumOff val="60000"/>
                </a:schemeClr>
              </a:buClr>
              <a:buSzPct val="175000"/>
              <a:buFontTx/>
              <a:buChar char="•"/>
            </a:pPr>
            <a:r>
              <a:rPr lang="en-US" sz="2200" dirty="0">
                <a:latin typeface="Times New Roman" pitchFamily="18" charset="0"/>
              </a:rPr>
              <a:t>Making decisions</a:t>
            </a:r>
          </a:p>
          <a:p>
            <a:pPr lvl="1">
              <a:buClr>
                <a:schemeClr val="bg2">
                  <a:lumMod val="40000"/>
                  <a:lumOff val="60000"/>
                </a:schemeClr>
              </a:buClr>
              <a:buSzPct val="175000"/>
              <a:buFontTx/>
              <a:buChar char="•"/>
            </a:pPr>
            <a:r>
              <a:rPr lang="en-US" sz="2200" dirty="0">
                <a:solidFill>
                  <a:srgbClr val="FFC000"/>
                </a:solidFill>
                <a:latin typeface="Times New Roman" pitchFamily="18" charset="0"/>
              </a:rPr>
              <a:t>Concentrating</a:t>
            </a:r>
          </a:p>
          <a:p>
            <a:pPr>
              <a:buSzPct val="175000"/>
            </a:pPr>
            <a:r>
              <a:rPr lang="en-US" sz="2200" b="1" dirty="0">
                <a:latin typeface="Times New Roman" pitchFamily="18" charset="0"/>
              </a:rPr>
              <a:t>Emotional functioning</a:t>
            </a:r>
          </a:p>
          <a:p>
            <a:pPr lvl="1">
              <a:buClr>
                <a:schemeClr val="bg2">
                  <a:lumMod val="40000"/>
                  <a:lumOff val="60000"/>
                </a:schemeClr>
              </a:buClr>
              <a:buSzPct val="175000"/>
              <a:buFontTx/>
              <a:buChar char="•"/>
            </a:pPr>
            <a:r>
              <a:rPr lang="en-US" sz="2200" dirty="0">
                <a:latin typeface="Times New Roman" pitchFamily="18" charset="0"/>
              </a:rPr>
              <a:t>Interpersonal interactions</a:t>
            </a:r>
          </a:p>
          <a:p>
            <a:pPr lvl="1">
              <a:buClr>
                <a:schemeClr val="bg2">
                  <a:lumMod val="40000"/>
                  <a:lumOff val="60000"/>
                </a:schemeClr>
              </a:buClr>
              <a:buSzPct val="175000"/>
              <a:buFontTx/>
              <a:buChar char="•"/>
            </a:pPr>
            <a:r>
              <a:rPr lang="en-US" sz="2200" dirty="0">
                <a:latin typeface="Times New Roman" pitchFamily="18" charset="0"/>
              </a:rPr>
              <a:t>Psychological well-being</a:t>
            </a:r>
            <a:endParaRPr lang="en-US" sz="2200" dirty="0"/>
          </a:p>
          <a:p>
            <a:pPr>
              <a:buSzPct val="175000"/>
            </a:pPr>
            <a:r>
              <a:rPr lang="en-US" sz="2200" b="1" dirty="0">
                <a:latin typeface="Times New Roman" pitchFamily="18" charset="0"/>
              </a:rPr>
              <a:t>Other</a:t>
            </a:r>
          </a:p>
          <a:p>
            <a:pPr lvl="1">
              <a:buClr>
                <a:schemeClr val="bg2">
                  <a:lumMod val="40000"/>
                  <a:lumOff val="60000"/>
                </a:schemeClr>
              </a:buClr>
              <a:buSzPct val="175000"/>
              <a:buFontTx/>
              <a:buChar char="•"/>
            </a:pPr>
            <a:r>
              <a:rPr lang="en-US" sz="2200" dirty="0">
                <a:latin typeface="Times New Roman" pitchFamily="18" charset="0"/>
              </a:rPr>
              <a:t>Affect</a:t>
            </a:r>
          </a:p>
          <a:p>
            <a:pPr lvl="1">
              <a:buClr>
                <a:schemeClr val="bg2">
                  <a:lumMod val="40000"/>
                  <a:lumOff val="60000"/>
                </a:schemeClr>
              </a:buClr>
              <a:buSzPct val="175000"/>
              <a:buFontTx/>
              <a:buChar char="•"/>
            </a:pPr>
            <a:r>
              <a:rPr lang="en-US" sz="2200" dirty="0">
                <a:latin typeface="Times New Roman" pitchFamily="18" charset="0"/>
              </a:rPr>
              <a:t>Pain</a:t>
            </a:r>
          </a:p>
          <a:p>
            <a:pPr lvl="1">
              <a:buClr>
                <a:schemeClr val="bg2">
                  <a:lumMod val="40000"/>
                  <a:lumOff val="60000"/>
                </a:schemeClr>
              </a:buClr>
              <a:buSzPct val="175000"/>
              <a:buFontTx/>
              <a:buChar char="•"/>
            </a:pPr>
            <a:r>
              <a:rPr lang="en-US" sz="2200" dirty="0">
                <a:latin typeface="Times New Roman" pitchFamily="18" charset="0"/>
              </a:rPr>
              <a:t>Fatigue</a:t>
            </a:r>
          </a:p>
          <a:p>
            <a:pPr lvl="1">
              <a:buClr>
                <a:schemeClr val="bg2">
                  <a:lumMod val="40000"/>
                  <a:lumOff val="60000"/>
                </a:schemeClr>
              </a:buClr>
              <a:buSzPct val="175000"/>
              <a:buFontTx/>
              <a:buChar char="•"/>
            </a:pPr>
            <a:r>
              <a:rPr lang="en-US" sz="2200" dirty="0">
                <a:solidFill>
                  <a:srgbClr val="FFC000"/>
                </a:solidFill>
                <a:latin typeface="Times New Roman" pitchFamily="18" charset="0"/>
              </a:rPr>
              <a:t>Self care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a:xfrm>
            <a:off x="457200" y="228600"/>
            <a:ext cx="8385175" cy="914400"/>
          </a:xfrm>
        </p:spPr>
        <p:txBody>
          <a:bodyPr/>
          <a:lstStyle/>
          <a:p>
            <a:pPr algn="ctr"/>
            <a:r>
              <a:rPr lang="en-US" sz="4000" dirty="0">
                <a:latin typeface="Times New Roman" pitchFamily="18" charset="0"/>
              </a:rPr>
              <a:t>WG Disability Short Set</a:t>
            </a:r>
          </a:p>
        </p:txBody>
      </p:sp>
      <p:sp>
        <p:nvSpPr>
          <p:cNvPr id="303107" name="Rectangle 3"/>
          <p:cNvSpPr>
            <a:spLocks noGrp="1" noChangeArrowheads="1"/>
          </p:cNvSpPr>
          <p:nvPr>
            <p:ph type="body" idx="1"/>
          </p:nvPr>
        </p:nvSpPr>
        <p:spPr>
          <a:xfrm>
            <a:off x="457200" y="1371600"/>
            <a:ext cx="8534400" cy="5943600"/>
          </a:xfrm>
        </p:spPr>
        <p:txBody>
          <a:bodyPr/>
          <a:lstStyle/>
          <a:p>
            <a:pPr marL="0" indent="0">
              <a:lnSpc>
                <a:spcPct val="80000"/>
              </a:lnSpc>
              <a:spcBef>
                <a:spcPct val="0"/>
              </a:spcBef>
              <a:buFont typeface="Wingdings" pitchFamily="2" charset="2"/>
              <a:buNone/>
            </a:pPr>
            <a:r>
              <a:rPr lang="en-US" sz="2400" dirty="0" smtClean="0">
                <a:solidFill>
                  <a:schemeClr val="tx1"/>
                </a:solidFill>
                <a:latin typeface="Times New Roman" pitchFamily="18" charset="0"/>
              </a:rPr>
              <a:t>1-5. How </a:t>
            </a:r>
            <a:r>
              <a:rPr lang="en-US" sz="2400" dirty="0">
                <a:solidFill>
                  <a:schemeClr val="tx1"/>
                </a:solidFill>
                <a:latin typeface="Times New Roman" pitchFamily="18" charset="0"/>
              </a:rPr>
              <a:t>much difficulty do you </a:t>
            </a:r>
            <a:r>
              <a:rPr lang="en-US" sz="2400" dirty="0" smtClean="0">
                <a:solidFill>
                  <a:schemeClr val="tx1"/>
                </a:solidFill>
                <a:latin typeface="Times New Roman" pitchFamily="18" charset="0"/>
              </a:rPr>
              <a:t>have:</a:t>
            </a:r>
          </a:p>
          <a:p>
            <a:pPr marL="0" indent="0">
              <a:lnSpc>
                <a:spcPct val="80000"/>
              </a:lnSpc>
              <a:spcBef>
                <a:spcPct val="0"/>
              </a:spcBef>
              <a:buFont typeface="Wingdings" pitchFamily="2" charset="2"/>
              <a:buNone/>
            </a:pPr>
            <a:endParaRPr lang="en-US" sz="2400" dirty="0" smtClean="0">
              <a:solidFill>
                <a:schemeClr val="tx1"/>
              </a:solidFill>
              <a:latin typeface="Times New Roman" pitchFamily="18" charset="0"/>
            </a:endParaRPr>
          </a:p>
          <a:p>
            <a:pPr marL="0" indent="0">
              <a:lnSpc>
                <a:spcPct val="80000"/>
              </a:lnSpc>
              <a:spcBef>
                <a:spcPct val="0"/>
              </a:spcBef>
              <a:buFont typeface="Wingdings" pitchFamily="2" charset="2"/>
              <a:buNone/>
            </a:pPr>
            <a:r>
              <a:rPr lang="en-US" sz="2400" dirty="0" smtClean="0">
                <a:solidFill>
                  <a:schemeClr val="tx1"/>
                </a:solidFill>
                <a:latin typeface="Times New Roman" pitchFamily="18" charset="0"/>
              </a:rPr>
              <a:t>	seeing </a:t>
            </a:r>
            <a:r>
              <a:rPr lang="en-US" sz="2400" dirty="0">
                <a:solidFill>
                  <a:schemeClr val="tx1"/>
                </a:solidFill>
                <a:latin typeface="Times New Roman" pitchFamily="18" charset="0"/>
              </a:rPr>
              <a:t>even if wearing glasses?</a:t>
            </a:r>
          </a:p>
          <a:p>
            <a:pPr marL="0" indent="0">
              <a:lnSpc>
                <a:spcPct val="80000"/>
              </a:lnSpc>
              <a:spcBef>
                <a:spcPct val="0"/>
              </a:spcBef>
              <a:buFont typeface="Wingdings" pitchFamily="2" charset="2"/>
              <a:buNone/>
            </a:pPr>
            <a:r>
              <a:rPr lang="en-US" sz="2400" dirty="0" smtClean="0">
                <a:solidFill>
                  <a:schemeClr val="tx1"/>
                </a:solidFill>
                <a:latin typeface="Times New Roman" pitchFamily="18" charset="0"/>
              </a:rPr>
              <a:t>	hearing </a:t>
            </a:r>
            <a:r>
              <a:rPr lang="en-US" sz="2400" dirty="0">
                <a:solidFill>
                  <a:schemeClr val="tx1"/>
                </a:solidFill>
                <a:latin typeface="Times New Roman" pitchFamily="18" charset="0"/>
              </a:rPr>
              <a:t>even if using a hearing aid?</a:t>
            </a:r>
          </a:p>
          <a:p>
            <a:pPr marL="0" indent="0">
              <a:lnSpc>
                <a:spcPct val="80000"/>
              </a:lnSpc>
              <a:spcBef>
                <a:spcPct val="0"/>
              </a:spcBef>
              <a:buFont typeface="Wingdings" pitchFamily="2" charset="2"/>
              <a:buNone/>
            </a:pPr>
            <a:r>
              <a:rPr lang="en-US" sz="2400" dirty="0" smtClean="0">
                <a:solidFill>
                  <a:schemeClr val="tx1"/>
                </a:solidFill>
                <a:latin typeface="Times New Roman" pitchFamily="18" charset="0"/>
              </a:rPr>
              <a:t>	remembering </a:t>
            </a:r>
            <a:r>
              <a:rPr lang="en-US" sz="2400" dirty="0">
                <a:solidFill>
                  <a:schemeClr val="tx1"/>
                </a:solidFill>
                <a:latin typeface="Times New Roman" pitchFamily="18" charset="0"/>
              </a:rPr>
              <a:t>or concentrating? </a:t>
            </a:r>
          </a:p>
          <a:p>
            <a:pPr marL="0" indent="0">
              <a:lnSpc>
                <a:spcPct val="80000"/>
              </a:lnSpc>
              <a:spcBef>
                <a:spcPct val="0"/>
              </a:spcBef>
              <a:buFont typeface="Wingdings" pitchFamily="2" charset="2"/>
              <a:buNone/>
            </a:pPr>
            <a:r>
              <a:rPr lang="en-US" sz="2400" dirty="0" smtClean="0">
                <a:solidFill>
                  <a:schemeClr val="tx1"/>
                </a:solidFill>
                <a:latin typeface="Times New Roman" pitchFamily="18" charset="0"/>
              </a:rPr>
              <a:t>	walking </a:t>
            </a:r>
            <a:r>
              <a:rPr lang="en-US" sz="2400" dirty="0">
                <a:solidFill>
                  <a:schemeClr val="tx1"/>
                </a:solidFill>
                <a:latin typeface="Times New Roman" pitchFamily="18" charset="0"/>
              </a:rPr>
              <a:t>or climbing stairs?</a:t>
            </a:r>
          </a:p>
          <a:p>
            <a:pPr marL="0" indent="0">
              <a:lnSpc>
                <a:spcPct val="80000"/>
              </a:lnSpc>
              <a:spcBef>
                <a:spcPct val="0"/>
              </a:spcBef>
              <a:buFont typeface="Wingdings" pitchFamily="2" charset="2"/>
              <a:buNone/>
            </a:pPr>
            <a:r>
              <a:rPr lang="en-US" sz="2400" dirty="0" smtClean="0">
                <a:solidFill>
                  <a:schemeClr val="tx1"/>
                </a:solidFill>
                <a:latin typeface="Times New Roman" pitchFamily="18" charset="0"/>
              </a:rPr>
              <a:t>	with </a:t>
            </a:r>
            <a:r>
              <a:rPr lang="en-US" sz="2400" dirty="0">
                <a:solidFill>
                  <a:schemeClr val="tx1"/>
                </a:solidFill>
                <a:latin typeface="Times New Roman" pitchFamily="18" charset="0"/>
              </a:rPr>
              <a:t>self-care, such as washing all over or dressing?</a:t>
            </a:r>
          </a:p>
          <a:p>
            <a:pPr marL="0" indent="0">
              <a:lnSpc>
                <a:spcPct val="80000"/>
              </a:lnSpc>
              <a:spcBef>
                <a:spcPct val="0"/>
              </a:spcBef>
              <a:buFont typeface="Wingdings" pitchFamily="2" charset="2"/>
              <a:buNone/>
            </a:pPr>
            <a:endParaRPr lang="en-US" sz="2400" dirty="0">
              <a:solidFill>
                <a:schemeClr val="tx1"/>
              </a:solidFill>
              <a:latin typeface="Times New Roman" pitchFamily="18" charset="0"/>
            </a:endParaRPr>
          </a:p>
          <a:p>
            <a:pPr marL="0" indent="0">
              <a:lnSpc>
                <a:spcPct val="80000"/>
              </a:lnSpc>
              <a:spcBef>
                <a:spcPct val="0"/>
              </a:spcBef>
              <a:buFont typeface="Wingdings" pitchFamily="2" charset="2"/>
              <a:buNone/>
            </a:pPr>
            <a:r>
              <a:rPr lang="en-US" sz="2400" dirty="0" smtClean="0">
                <a:solidFill>
                  <a:schemeClr val="tx1"/>
                </a:solidFill>
                <a:latin typeface="Times New Roman" pitchFamily="18" charset="0"/>
              </a:rPr>
              <a:t>6. Because </a:t>
            </a:r>
            <a:r>
              <a:rPr lang="en-US" sz="2400" dirty="0">
                <a:solidFill>
                  <a:schemeClr val="tx1"/>
                </a:solidFill>
                <a:latin typeface="Times New Roman" pitchFamily="18" charset="0"/>
              </a:rPr>
              <a:t>of a physical, mental or health condition, how much difficulty do you have communicating, for example understanding or being understood by others?</a:t>
            </a:r>
          </a:p>
          <a:p>
            <a:pPr marL="0" indent="0">
              <a:lnSpc>
                <a:spcPct val="80000"/>
              </a:lnSpc>
              <a:spcBef>
                <a:spcPct val="0"/>
              </a:spcBef>
              <a:buFont typeface="Wingdings" pitchFamily="2" charset="2"/>
              <a:buNone/>
            </a:pPr>
            <a:endParaRPr lang="en-US" sz="2400" dirty="0">
              <a:solidFill>
                <a:schemeClr val="tx1"/>
              </a:solidFill>
              <a:latin typeface="Times New Roman" pitchFamily="18" charset="0"/>
            </a:endParaRPr>
          </a:p>
          <a:p>
            <a:pPr marL="0" indent="0">
              <a:lnSpc>
                <a:spcPct val="80000"/>
              </a:lnSpc>
              <a:spcBef>
                <a:spcPct val="0"/>
              </a:spcBef>
              <a:buFont typeface="Wingdings" pitchFamily="2" charset="2"/>
              <a:buNone/>
            </a:pPr>
            <a:r>
              <a:rPr lang="en-US" sz="2400" dirty="0">
                <a:solidFill>
                  <a:schemeClr val="tx1"/>
                </a:solidFill>
                <a:latin typeface="Times New Roman" pitchFamily="18" charset="0"/>
              </a:rPr>
              <a:t>	</a:t>
            </a:r>
            <a:r>
              <a:rPr lang="en-US" sz="2400" dirty="0" smtClean="0">
                <a:solidFill>
                  <a:schemeClr val="tx1"/>
                </a:solidFill>
                <a:latin typeface="Times New Roman" pitchFamily="18" charset="0"/>
              </a:rPr>
              <a:t>a) </a:t>
            </a:r>
            <a:r>
              <a:rPr lang="en-US" sz="2400" dirty="0">
                <a:solidFill>
                  <a:schemeClr val="tx1"/>
                </a:solidFill>
                <a:latin typeface="Times New Roman" pitchFamily="18" charset="0"/>
              </a:rPr>
              <a:t>No, no difficulty  		</a:t>
            </a:r>
            <a:r>
              <a:rPr lang="en-US" sz="2400" dirty="0" smtClean="0">
                <a:solidFill>
                  <a:schemeClr val="tx1"/>
                </a:solidFill>
                <a:latin typeface="Times New Roman" pitchFamily="18" charset="0"/>
              </a:rPr>
              <a:t>c) </a:t>
            </a:r>
            <a:r>
              <a:rPr lang="en-US" sz="2400" dirty="0">
                <a:solidFill>
                  <a:schemeClr val="tx1"/>
                </a:solidFill>
                <a:latin typeface="Times New Roman" pitchFamily="18" charset="0"/>
              </a:rPr>
              <a:t>Yes – a lot of difficulty</a:t>
            </a:r>
          </a:p>
          <a:p>
            <a:pPr marL="0" indent="0">
              <a:lnSpc>
                <a:spcPct val="80000"/>
              </a:lnSpc>
              <a:spcBef>
                <a:spcPct val="0"/>
              </a:spcBef>
              <a:buFont typeface="Wingdings" pitchFamily="2" charset="2"/>
              <a:buNone/>
            </a:pPr>
            <a:r>
              <a:rPr lang="en-US" sz="2400" dirty="0">
                <a:solidFill>
                  <a:schemeClr val="tx1"/>
                </a:solidFill>
                <a:latin typeface="Times New Roman" pitchFamily="18" charset="0"/>
              </a:rPr>
              <a:t>	</a:t>
            </a:r>
            <a:r>
              <a:rPr lang="en-US" sz="2400" dirty="0" smtClean="0">
                <a:solidFill>
                  <a:schemeClr val="tx1"/>
                </a:solidFill>
                <a:latin typeface="Times New Roman" pitchFamily="18" charset="0"/>
              </a:rPr>
              <a:t>b) </a:t>
            </a:r>
            <a:r>
              <a:rPr lang="en-US" sz="2400" dirty="0">
                <a:solidFill>
                  <a:schemeClr val="tx1"/>
                </a:solidFill>
                <a:latin typeface="Times New Roman" pitchFamily="18" charset="0"/>
              </a:rPr>
              <a:t>Yes – some difficulty  	</a:t>
            </a:r>
            <a:r>
              <a:rPr lang="en-US" sz="2400" dirty="0" smtClean="0">
                <a:solidFill>
                  <a:schemeClr val="tx1"/>
                </a:solidFill>
                <a:latin typeface="Times New Roman" pitchFamily="18" charset="0"/>
              </a:rPr>
              <a:t>d) </a:t>
            </a:r>
            <a:r>
              <a:rPr lang="en-US" sz="2400" dirty="0">
                <a:solidFill>
                  <a:schemeClr val="tx1"/>
                </a:solidFill>
                <a:latin typeface="Times New Roman" pitchFamily="18" charset="0"/>
              </a:rPr>
              <a:t>Cannot do at all</a:t>
            </a:r>
          </a:p>
          <a:p>
            <a:pPr marL="0" indent="0">
              <a:lnSpc>
                <a:spcPct val="80000"/>
              </a:lnSpc>
              <a:spcBef>
                <a:spcPct val="0"/>
              </a:spcBef>
              <a:buFont typeface="Wingdings" pitchFamily="2" charset="2"/>
              <a:buChar char="l"/>
            </a:pPr>
            <a:endParaRPr lang="en-US" sz="2400" dirty="0">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381000" y="76200"/>
            <a:ext cx="8229600" cy="1371600"/>
          </a:xfrm>
        </p:spPr>
        <p:txBody>
          <a:bodyPr/>
          <a:lstStyle/>
          <a:p>
            <a:pPr algn="ctr"/>
            <a:r>
              <a:rPr lang="en-US" sz="4000" dirty="0" smtClean="0">
                <a:latin typeface="Times New Roman" pitchFamily="18" charset="0"/>
              </a:rPr>
              <a:t>National Health Interview Survey </a:t>
            </a:r>
            <a:r>
              <a:rPr lang="en-US" sz="4000" dirty="0" smtClean="0">
                <a:latin typeface="Times New Roman" pitchFamily="18" charset="0"/>
              </a:rPr>
              <a:t>Disability Content</a:t>
            </a:r>
            <a:endParaRPr lang="en-US" sz="4000" dirty="0">
              <a:latin typeface="Times New Roman" pitchFamily="18" charset="0"/>
            </a:endParaRPr>
          </a:p>
        </p:txBody>
      </p:sp>
      <p:sp>
        <p:nvSpPr>
          <p:cNvPr id="192515" name="Rectangle 3"/>
          <p:cNvSpPr>
            <a:spLocks noGrp="1" noChangeArrowheads="1"/>
          </p:cNvSpPr>
          <p:nvPr>
            <p:ph type="body" sz="half" idx="1"/>
          </p:nvPr>
        </p:nvSpPr>
        <p:spPr>
          <a:xfrm>
            <a:off x="685800" y="1524000"/>
            <a:ext cx="3733800" cy="4800600"/>
          </a:xfrm>
        </p:spPr>
        <p:txBody>
          <a:bodyPr>
            <a:normAutofit lnSpcReduction="10000"/>
          </a:bodyPr>
          <a:lstStyle/>
          <a:p>
            <a:pPr>
              <a:buSzPct val="175000"/>
            </a:pPr>
            <a:r>
              <a:rPr lang="en-US" sz="2200" b="1" dirty="0" smtClean="0">
                <a:latin typeface="Times New Roman" pitchFamily="18" charset="0"/>
              </a:rPr>
              <a:t>Basic Actions Difficulties</a:t>
            </a:r>
            <a:endParaRPr lang="en-US" sz="2200" dirty="0">
              <a:latin typeface="Times New Roman" pitchFamily="18" charset="0"/>
            </a:endParaRPr>
          </a:p>
          <a:p>
            <a:pPr lvl="1">
              <a:buClr>
                <a:schemeClr val="bg2">
                  <a:lumMod val="40000"/>
                  <a:lumOff val="60000"/>
                </a:schemeClr>
              </a:buClr>
              <a:buSzPct val="175000"/>
              <a:buFontTx/>
              <a:buChar char="•"/>
            </a:pPr>
            <a:r>
              <a:rPr lang="en-US" sz="2200" dirty="0" smtClean="0">
                <a:latin typeface="Times New Roman" pitchFamily="18" charset="0"/>
              </a:rPr>
              <a:t>Movement</a:t>
            </a:r>
          </a:p>
          <a:p>
            <a:pPr lvl="1">
              <a:buClr>
                <a:schemeClr val="bg2">
                  <a:lumMod val="40000"/>
                  <a:lumOff val="60000"/>
                </a:schemeClr>
              </a:buClr>
              <a:buSzPct val="175000"/>
              <a:buFontTx/>
              <a:buChar char="•"/>
            </a:pPr>
            <a:r>
              <a:rPr lang="en-US" sz="2200" dirty="0" smtClean="0">
                <a:latin typeface="Times New Roman" pitchFamily="18" charset="0"/>
              </a:rPr>
              <a:t>Sensory</a:t>
            </a:r>
            <a:endParaRPr lang="en-US" sz="2200" dirty="0" smtClean="0">
              <a:latin typeface="Times New Roman" pitchFamily="18" charset="0"/>
            </a:endParaRPr>
          </a:p>
          <a:p>
            <a:pPr lvl="1">
              <a:buClr>
                <a:schemeClr val="bg2">
                  <a:lumMod val="40000"/>
                  <a:lumOff val="60000"/>
                </a:schemeClr>
              </a:buClr>
              <a:buSzPct val="175000"/>
              <a:buFontTx/>
              <a:buChar char="•"/>
            </a:pPr>
            <a:r>
              <a:rPr lang="en-US" sz="2200" dirty="0" smtClean="0">
                <a:latin typeface="Times New Roman" pitchFamily="18" charset="0"/>
              </a:rPr>
              <a:t>Emotional</a:t>
            </a:r>
          </a:p>
          <a:p>
            <a:pPr lvl="1">
              <a:buClr>
                <a:schemeClr val="bg2">
                  <a:lumMod val="40000"/>
                  <a:lumOff val="60000"/>
                </a:schemeClr>
              </a:buClr>
              <a:buSzPct val="175000"/>
              <a:buFontTx/>
              <a:buChar char="•"/>
            </a:pPr>
            <a:r>
              <a:rPr lang="en-US" sz="2200" dirty="0" smtClean="0">
                <a:latin typeface="Times New Roman" pitchFamily="18" charset="0"/>
              </a:rPr>
              <a:t>Cognitive</a:t>
            </a:r>
            <a:endParaRPr lang="en-US" sz="2200" dirty="0">
              <a:latin typeface="Times New Roman" pitchFamily="18" charset="0"/>
            </a:endParaRPr>
          </a:p>
          <a:p>
            <a:pPr>
              <a:buSzPct val="175000"/>
            </a:pPr>
            <a:r>
              <a:rPr lang="en-US" sz="2200" b="1" dirty="0" smtClean="0">
                <a:latin typeface="Times New Roman" pitchFamily="18" charset="0"/>
              </a:rPr>
              <a:t>Complex Activity Limitations</a:t>
            </a:r>
            <a:endParaRPr lang="en-US" sz="2200" b="1" dirty="0">
              <a:latin typeface="Times New Roman" pitchFamily="18" charset="0"/>
            </a:endParaRPr>
          </a:p>
          <a:p>
            <a:pPr lvl="1">
              <a:buClr>
                <a:schemeClr val="bg2">
                  <a:lumMod val="40000"/>
                  <a:lumOff val="60000"/>
                </a:schemeClr>
              </a:buClr>
              <a:buSzPct val="175000"/>
              <a:buFontTx/>
              <a:buChar char="•"/>
            </a:pPr>
            <a:r>
              <a:rPr lang="en-US" sz="2200" dirty="0" smtClean="0">
                <a:latin typeface="Times New Roman" pitchFamily="18" charset="0"/>
              </a:rPr>
              <a:t>Social and leisure activities</a:t>
            </a:r>
            <a:endParaRPr lang="en-US" sz="2200" dirty="0">
              <a:latin typeface="Times New Roman" pitchFamily="18" charset="0"/>
            </a:endParaRPr>
          </a:p>
          <a:p>
            <a:pPr lvl="1">
              <a:buClr>
                <a:schemeClr val="bg2">
                  <a:lumMod val="40000"/>
                  <a:lumOff val="60000"/>
                </a:schemeClr>
              </a:buClr>
              <a:buSzPct val="175000"/>
              <a:buFontTx/>
              <a:buChar char="•"/>
            </a:pPr>
            <a:r>
              <a:rPr lang="en-US" sz="2200" dirty="0" smtClean="0">
                <a:latin typeface="Times New Roman" pitchFamily="18" charset="0"/>
              </a:rPr>
              <a:t>Perceived ability to work</a:t>
            </a:r>
            <a:endParaRPr lang="en-US" sz="2200" dirty="0">
              <a:latin typeface="Times New Roman" pitchFamily="18" charset="0"/>
            </a:endParaRPr>
          </a:p>
          <a:p>
            <a:pPr lvl="1">
              <a:buClr>
                <a:schemeClr val="bg2">
                  <a:lumMod val="40000"/>
                  <a:lumOff val="60000"/>
                </a:schemeClr>
              </a:buClr>
              <a:buSzPct val="175000"/>
              <a:buFontTx/>
              <a:buChar char="•"/>
            </a:pPr>
            <a:r>
              <a:rPr lang="en-US" sz="2200" dirty="0" smtClean="0">
                <a:latin typeface="Times New Roman" pitchFamily="18" charset="0"/>
              </a:rPr>
              <a:t>Maintaining independence, including self care and HH chores</a:t>
            </a:r>
            <a:endParaRPr lang="en-US" sz="2200" dirty="0">
              <a:latin typeface="Times New Roman" pitchFamily="18" charset="0"/>
            </a:endParaRPr>
          </a:p>
        </p:txBody>
      </p:sp>
      <p:sp>
        <p:nvSpPr>
          <p:cNvPr id="192516" name="Rectangle 4"/>
          <p:cNvSpPr>
            <a:spLocks noGrp="1" noChangeArrowheads="1"/>
          </p:cNvSpPr>
          <p:nvPr>
            <p:ph type="body" sz="half" idx="2"/>
          </p:nvPr>
        </p:nvSpPr>
        <p:spPr>
          <a:xfrm>
            <a:off x="4495800" y="1524000"/>
            <a:ext cx="4383088" cy="4419600"/>
          </a:xfrm>
        </p:spPr>
        <p:txBody>
          <a:bodyPr>
            <a:normAutofit fontScale="92500"/>
          </a:bodyPr>
          <a:lstStyle/>
          <a:p>
            <a:pPr>
              <a:buSzPct val="175000"/>
            </a:pPr>
            <a:r>
              <a:rPr lang="en-US" sz="2200" b="1" dirty="0" smtClean="0">
                <a:latin typeface="Times New Roman" pitchFamily="18" charset="0"/>
              </a:rPr>
              <a:t>American Community Survey Set</a:t>
            </a:r>
          </a:p>
          <a:p>
            <a:pPr>
              <a:buSzPct val="175000"/>
            </a:pPr>
            <a:endParaRPr lang="en-US" sz="2200" b="1" dirty="0" smtClean="0">
              <a:latin typeface="Times New Roman" pitchFamily="18" charset="0"/>
            </a:endParaRPr>
          </a:p>
          <a:p>
            <a:pPr>
              <a:buSzPct val="175000"/>
            </a:pPr>
            <a:r>
              <a:rPr lang="en-US" sz="2200" b="1" dirty="0" smtClean="0">
                <a:latin typeface="Times New Roman" pitchFamily="18" charset="0"/>
              </a:rPr>
              <a:t>Washington Group Short Set</a:t>
            </a:r>
            <a:endParaRPr lang="en-US" sz="2200" dirty="0"/>
          </a:p>
          <a:p>
            <a:pPr>
              <a:buSzPct val="175000"/>
            </a:pPr>
            <a:endParaRPr lang="en-US" sz="2200" b="1" dirty="0" smtClean="0">
              <a:latin typeface="Times New Roman" pitchFamily="18" charset="0"/>
            </a:endParaRPr>
          </a:p>
          <a:p>
            <a:pPr>
              <a:buSzPct val="175000"/>
            </a:pPr>
            <a:r>
              <a:rPr lang="en-US" sz="2200" b="1" dirty="0" smtClean="0">
                <a:latin typeface="Times New Roman" pitchFamily="18" charset="0"/>
              </a:rPr>
              <a:t>Washington Group Extended Set</a:t>
            </a:r>
            <a:endParaRPr lang="en-US" sz="2200" b="1" dirty="0">
              <a:latin typeface="Times New Roman" pitchFamily="18" charset="0"/>
            </a:endParaRPr>
          </a:p>
          <a:p>
            <a:pPr lvl="1">
              <a:buClr>
                <a:schemeClr val="bg2">
                  <a:lumMod val="40000"/>
                  <a:lumOff val="60000"/>
                </a:schemeClr>
              </a:buClr>
              <a:buSzPct val="175000"/>
              <a:buFontTx/>
              <a:buChar char="•"/>
            </a:pPr>
            <a:r>
              <a:rPr lang="en-US" sz="2200" dirty="0" smtClean="0">
                <a:latin typeface="Times New Roman" pitchFamily="18" charset="0"/>
              </a:rPr>
              <a:t>Upper body movement</a:t>
            </a:r>
            <a:endParaRPr lang="en-US" sz="2200" dirty="0">
              <a:latin typeface="Times New Roman" pitchFamily="18" charset="0"/>
            </a:endParaRPr>
          </a:p>
          <a:p>
            <a:pPr lvl="1">
              <a:buClr>
                <a:schemeClr val="bg2">
                  <a:lumMod val="40000"/>
                  <a:lumOff val="60000"/>
                </a:schemeClr>
              </a:buClr>
              <a:buSzPct val="175000"/>
              <a:buFontTx/>
              <a:buChar char="•"/>
            </a:pPr>
            <a:r>
              <a:rPr lang="en-US" sz="2200" dirty="0" smtClean="0">
                <a:latin typeface="Times New Roman" pitchFamily="18" charset="0"/>
              </a:rPr>
              <a:t>Learning</a:t>
            </a:r>
            <a:endParaRPr lang="en-US" sz="2200" dirty="0">
              <a:latin typeface="Times New Roman" pitchFamily="18" charset="0"/>
            </a:endParaRPr>
          </a:p>
          <a:p>
            <a:pPr lvl="1">
              <a:buClr>
                <a:schemeClr val="bg2">
                  <a:lumMod val="40000"/>
                  <a:lumOff val="60000"/>
                </a:schemeClr>
              </a:buClr>
              <a:buSzPct val="175000"/>
              <a:buFontTx/>
              <a:buChar char="•"/>
            </a:pPr>
            <a:r>
              <a:rPr lang="en-US" sz="2200" dirty="0" smtClean="0">
                <a:latin typeface="Times New Roman" pitchFamily="18" charset="0"/>
              </a:rPr>
              <a:t>Affect (anxiety &amp; depression)</a:t>
            </a:r>
            <a:endParaRPr lang="en-US" sz="2200" dirty="0">
              <a:latin typeface="Times New Roman" pitchFamily="18" charset="0"/>
            </a:endParaRPr>
          </a:p>
          <a:p>
            <a:pPr lvl="1">
              <a:buClr>
                <a:schemeClr val="bg2">
                  <a:lumMod val="40000"/>
                  <a:lumOff val="60000"/>
                </a:schemeClr>
              </a:buClr>
              <a:buSzPct val="175000"/>
              <a:buFontTx/>
              <a:buChar char="•"/>
            </a:pPr>
            <a:r>
              <a:rPr lang="en-US" sz="2200" dirty="0" smtClean="0">
                <a:latin typeface="Times New Roman" pitchFamily="18" charset="0"/>
              </a:rPr>
              <a:t>Pain</a:t>
            </a:r>
          </a:p>
          <a:p>
            <a:pPr lvl="1">
              <a:buClr>
                <a:schemeClr val="bg2">
                  <a:lumMod val="40000"/>
                  <a:lumOff val="60000"/>
                </a:schemeClr>
              </a:buClr>
              <a:buSzPct val="175000"/>
              <a:buFontTx/>
              <a:buChar char="•"/>
            </a:pPr>
            <a:r>
              <a:rPr lang="en-US" sz="2200" dirty="0" smtClean="0">
                <a:latin typeface="Times New Roman" pitchFamily="18" charset="0"/>
              </a:rPr>
              <a:t>Fatigue</a:t>
            </a:r>
          </a:p>
          <a:p>
            <a:pPr lvl="1">
              <a:buClr>
                <a:schemeClr val="bg2">
                  <a:lumMod val="40000"/>
                  <a:lumOff val="60000"/>
                </a:schemeClr>
              </a:buClr>
              <a:buSzPct val="175000"/>
              <a:buNone/>
            </a:pPr>
            <a:endParaRPr lang="en-US" sz="2200" dirty="0" smtClean="0">
              <a:latin typeface="Times New Roman" pitchFamily="18" charset="0"/>
            </a:endParaRPr>
          </a:p>
          <a:p>
            <a:pPr marL="53975" lvl="1" indent="-53975">
              <a:buClr>
                <a:schemeClr val="bg2">
                  <a:lumMod val="40000"/>
                  <a:lumOff val="60000"/>
                </a:schemeClr>
              </a:buClr>
              <a:buSzPct val="175000"/>
              <a:buNone/>
            </a:pPr>
            <a:r>
              <a:rPr lang="en-US" sz="2200" b="1" dirty="0" smtClean="0">
                <a:solidFill>
                  <a:schemeClr val="accent5"/>
                </a:solidFill>
                <a:latin typeface="Times New Roman" pitchFamily="18" charset="0"/>
              </a:rPr>
              <a:t>Participation &amp; QOL Measures</a:t>
            </a:r>
            <a:endParaRPr lang="en-US" sz="2200" dirty="0">
              <a:solidFill>
                <a:schemeClr val="accent5"/>
              </a:solidFill>
              <a:latin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3999"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788665990"/>
      </p:ext>
    </p:extLst>
  </p:cSld>
  <p:clrMapOvr>
    <a:masterClrMapping/>
  </p:clrMapOvr>
  <p:timing>
    <p:tnLst>
      <p:par>
        <p:cTn id="1" dur="indefinite" restart="never" nodeType="tmRoot"/>
      </p:par>
    </p:tnLst>
  </p:timing>
</p:sld>
</file>

<file path=ppt/theme/theme1.xml><?xml version="1.0" encoding="utf-8"?>
<a:theme xmlns:a="http://schemas.openxmlformats.org/drawingml/2006/main" name="NCHS2010conference">
  <a:themeElements>
    <a:clrScheme name="NCHS 2010 conference">
      <a:dk1>
        <a:srgbClr val="FFFFFF"/>
      </a:dk1>
      <a:lt1>
        <a:srgbClr val="000000"/>
      </a:lt1>
      <a:dk2>
        <a:srgbClr val="C4D1EB"/>
      </a:dk2>
      <a:lt2>
        <a:srgbClr val="17375E"/>
      </a:lt2>
      <a:accent1>
        <a:srgbClr val="47A5F3"/>
      </a:accent1>
      <a:accent2>
        <a:srgbClr val="8CCDCF"/>
      </a:accent2>
      <a:accent3>
        <a:srgbClr val="A780DA"/>
      </a:accent3>
      <a:accent4>
        <a:srgbClr val="99D05C"/>
      </a:accent4>
      <a:accent5>
        <a:srgbClr val="DBCF85"/>
      </a:accent5>
      <a:accent6>
        <a:srgbClr val="6AB477"/>
      </a:accent6>
      <a:hlink>
        <a:srgbClr val="9999FF"/>
      </a:hlink>
      <a:folHlink>
        <a:srgbClr val="6565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6035985C436640B305F1B268648FB9" ma:contentTypeVersion="14" ma:contentTypeDescription="Create a new document." ma:contentTypeScope="" ma:versionID="095cbefc95275a9d528924ea897f8e38">
  <xsd:schema xmlns:xsd="http://www.w3.org/2001/XMLSchema" xmlns:xs="http://www.w3.org/2001/XMLSchema" xmlns:p="http://schemas.microsoft.com/office/2006/metadata/properties" xmlns:ns2="6c2254f5-de69-40f5-a0e2-2f56cfee0758" xmlns:ns3="44c59a53-fe6e-4c04-8d64-94c15d2c850d" targetNamespace="http://schemas.microsoft.com/office/2006/metadata/properties" ma:root="true" ma:fieldsID="c54b3e5da46c047bc1eae8518a3c6aa5" ns2:_="" ns3:_="">
    <xsd:import namespace="6c2254f5-de69-40f5-a0e2-2f56cfee0758"/>
    <xsd:import namespace="44c59a53-fe6e-4c04-8d64-94c15d2c850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DateTaken"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2254f5-de69-40f5-a0e2-2f56cfee07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04022ad-ef34-4d1e-9200-18c9974f9601"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4c59a53-fe6e-4c04-8d64-94c15d2c850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c43f9cc9-fa78-4f07-9939-db416f8c77be}" ma:internalName="TaxCatchAll" ma:showField="CatchAllData" ma:web="44c59a53-fe6e-4c04-8d64-94c15d2c850d">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c2254f5-de69-40f5-a0e2-2f56cfee0758">
      <Terms xmlns="http://schemas.microsoft.com/office/infopath/2007/PartnerControls"/>
    </lcf76f155ced4ddcb4097134ff3c332f>
    <TaxCatchAll xmlns="44c59a53-fe6e-4c04-8d64-94c15d2c850d" xsi:nil="true"/>
  </documentManagement>
</p:properties>
</file>

<file path=customXml/itemProps1.xml><?xml version="1.0" encoding="utf-8"?>
<ds:datastoreItem xmlns:ds="http://schemas.openxmlformats.org/officeDocument/2006/customXml" ds:itemID="{8A51B20E-54F5-4475-9248-CBD0B7B6D1C9}"/>
</file>

<file path=customXml/itemProps2.xml><?xml version="1.0" encoding="utf-8"?>
<ds:datastoreItem xmlns:ds="http://schemas.openxmlformats.org/officeDocument/2006/customXml" ds:itemID="{4D4DBD44-4D2C-4B55-B62A-D249B6EFBFC9}"/>
</file>

<file path=customXml/itemProps3.xml><?xml version="1.0" encoding="utf-8"?>
<ds:datastoreItem xmlns:ds="http://schemas.openxmlformats.org/officeDocument/2006/customXml" ds:itemID="{28007286-5CF0-483D-BB8C-A05E03C68A32}"/>
</file>

<file path=docProps/app.xml><?xml version="1.0" encoding="utf-8"?>
<Properties xmlns="http://schemas.openxmlformats.org/officeDocument/2006/extended-properties" xmlns:vt="http://schemas.openxmlformats.org/officeDocument/2006/docPropsVTypes">
  <Template/>
  <TotalTime>2849</TotalTime>
  <Words>1489</Words>
  <Application>Microsoft Office PowerPoint</Application>
  <PresentationFormat>On-screen Show (4:3)</PresentationFormat>
  <Paragraphs>478</Paragraphs>
  <Slides>22</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NCHS2010conference</vt:lpstr>
      <vt:lpstr>Chart</vt:lpstr>
      <vt:lpstr>Disability Statistics at NCHS: An Update</vt:lpstr>
      <vt:lpstr>A number of ongoing disability-related activities…</vt:lpstr>
      <vt:lpstr>ACA Section 4302</vt:lpstr>
      <vt:lpstr>Health, U.S. and Healthy People</vt:lpstr>
      <vt:lpstr>Washington Group: Purpose</vt:lpstr>
      <vt:lpstr>Possible Domains and Activities</vt:lpstr>
      <vt:lpstr>WG Disability Short Set</vt:lpstr>
      <vt:lpstr>National Health Interview Survey Disability Content</vt:lpstr>
      <vt:lpstr>Slide 9</vt:lpstr>
      <vt:lpstr>Location of NHIS Disability Questions: ACS and WG</vt:lpstr>
      <vt:lpstr>What Are We Learning About Disability Questions from the NHIS?</vt:lpstr>
      <vt:lpstr>Prevalence of Disability by Survey: 2009</vt:lpstr>
      <vt:lpstr>Slide 13</vt:lpstr>
      <vt:lpstr>Where Does the ACS Fit In?</vt:lpstr>
      <vt:lpstr>Where Does the ACS Fit In?</vt:lpstr>
      <vt:lpstr>Where Does the ACS Fit In?</vt:lpstr>
      <vt:lpstr>Relationship of ACS to Basic Action and Complex Activity Measures</vt:lpstr>
      <vt:lpstr>Next Steps in Disability Measurement</vt:lpstr>
      <vt:lpstr>Slide 19</vt:lpstr>
      <vt:lpstr>Thank you!   Questions?</vt:lpstr>
      <vt:lpstr>The ACS Disability Measures</vt:lpstr>
      <vt:lpstr>Equalization of Opportunities</vt:lpstr>
    </vt:vector>
  </TitlesOfParts>
  <Company>CDC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Tommy Seibert</dc:creator>
  <cp:lastModifiedBy>Julie Weeks</cp:lastModifiedBy>
  <cp:revision>267</cp:revision>
  <dcterms:created xsi:type="dcterms:W3CDTF">2010-07-23T19:51:19Z</dcterms:created>
  <dcterms:modified xsi:type="dcterms:W3CDTF">2011-11-01T21:32:18Z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0x010100DA6035985C436640B305F1B268648FB9</vt:lpwstr>
  </property>
</Properties>
</file>