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315" r:id="rId2"/>
    <p:sldId id="278" r:id="rId3"/>
    <p:sldId id="279" r:id="rId4"/>
    <p:sldId id="323" r:id="rId5"/>
    <p:sldId id="322" r:id="rId6"/>
    <p:sldId id="324" r:id="rId7"/>
    <p:sldId id="290" r:id="rId8"/>
    <p:sldId id="326" r:id="rId9"/>
    <p:sldId id="328" r:id="rId10"/>
    <p:sldId id="335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F0D"/>
    <a:srgbClr val="000080"/>
    <a:srgbClr val="F2CB07"/>
    <a:srgbClr val="F2C108"/>
    <a:srgbClr val="F2A30B"/>
    <a:srgbClr val="F2990C"/>
    <a:srgbClr val="F2B709"/>
    <a:srgbClr val="0B4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33" autoAdjust="0"/>
    <p:restoredTop sz="77281" autoAdjust="0"/>
  </p:normalViewPr>
  <p:slideViewPr>
    <p:cSldViewPr>
      <p:cViewPr varScale="1">
        <p:scale>
          <a:sx n="98" d="100"/>
          <a:sy n="98" d="100"/>
        </p:scale>
        <p:origin x="46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80" y="3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7604B2F-4C23-49D1-B52A-780C162449A6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BF4AA8F-969A-4DF6-B13F-2E6EB4CE0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8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DC5BF3A7-7ADB-44B5-A588-E84FF536D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0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8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179A0C0-CA60-4823-8EAF-CDB285E42F79}" type="slidenum">
              <a:rPr lang="en-US" smtClean="0"/>
              <a:pPr eaLnBrk="1" hangingPunct="1">
                <a:defRPr/>
              </a:pPr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2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E1D9B3-D4B7-40CA-BF6A-07960A00F7E0}" type="slidenum">
              <a:rPr lang="en-US" smtClean="0"/>
              <a:pPr eaLnBrk="1" hangingPunct="1">
                <a:defRPr/>
              </a:pPr>
              <a:t>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2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3AAE44E-42B3-4C48-ABDF-89AAA5A17603}" type="slidenum">
              <a:rPr lang="en-US" smtClean="0"/>
              <a:pPr eaLnBrk="1" hangingPunct="1">
                <a:defRPr/>
              </a:pPr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14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3AAE44E-42B3-4C48-ABDF-89AAA5A17603}" type="slidenum">
              <a:rPr lang="en-US" smtClean="0"/>
              <a:pPr eaLnBrk="1" hangingPunct="1">
                <a:defRPr/>
              </a:pPr>
              <a:t>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4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9B70C8-2AD2-41E0-8178-5C574CD000C8}" type="slidenum">
              <a:rPr lang="en-US" smtClean="0"/>
              <a:pPr eaLnBrk="1" hangingPunct="1">
                <a:defRPr/>
              </a:pPr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Reference Sue Fox and </a:t>
            </a:r>
            <a:r>
              <a:rPr lang="en-US" b="1" dirty="0"/>
              <a:t>Aging</a:t>
            </a:r>
            <a:r>
              <a:rPr lang="en-US" dirty="0"/>
              <a:t> projects coming next.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75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9B70C8-2AD2-41E0-8178-5C574CD000C8}" type="slidenum">
              <a:rPr lang="en-US" smtClean="0"/>
              <a:pPr eaLnBrk="1" hangingPunct="1">
                <a:defRPr/>
              </a:pPr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Reference Sue Fox and </a:t>
            </a:r>
            <a:r>
              <a:rPr lang="en-US" b="1" dirty="0"/>
              <a:t>Aging</a:t>
            </a:r>
            <a:r>
              <a:rPr lang="en-US" dirty="0"/>
              <a:t> projects coming next.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9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9B70C8-2AD2-41E0-8178-5C574CD000C8}" type="slidenum">
              <a:rPr lang="en-US" smtClean="0"/>
              <a:pPr eaLnBrk="1" hangingPunct="1">
                <a:defRPr/>
              </a:pPr>
              <a:t>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Reference Sue Fox and </a:t>
            </a:r>
            <a:r>
              <a:rPr lang="en-US" b="1" dirty="0"/>
              <a:t>Aging</a:t>
            </a:r>
            <a:r>
              <a:rPr lang="en-US" dirty="0"/>
              <a:t> projects coming next.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70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83523E3-0C76-46AD-8C1B-E02F95745094}" type="slidenum">
              <a:rPr lang="en-US" smtClean="0"/>
              <a:pPr eaLnBrk="1" hangingPunct="1">
                <a:defRPr/>
              </a:pPr>
              <a:t>10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9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0B660-498D-42BD-91AE-00904B7AF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5572C-35BB-4B02-B37E-37CC56181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0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988BA-757D-40E6-A0BD-41E08C8E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1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C8C51-5C2C-4384-A700-77A3B77AC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3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FB420-C5F5-4EF3-B438-91EDCABFD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3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5941-3660-4154-BA97-9ED7FD3E0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4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747FE-C9EB-4A66-BA89-18553EA0E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1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CE5DB-CAF2-4810-9D55-5FF39FC38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97A91-280D-4251-A28F-329E9B932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2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57F0-3D4B-4C65-8E30-69263C160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6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762DF-21F7-4179-BDA2-8C47ECAC9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2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5029200" y="0"/>
            <a:ext cx="312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4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Houtenville@unh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41"/>
            <a:ext cx="9144000" cy="6822318"/>
          </a:xfrm>
          <a:prstGeom prst="rect">
            <a:avLst/>
          </a:prstGeom>
        </p:spPr>
      </p:pic>
      <p:sp>
        <p:nvSpPr>
          <p:cNvPr id="2053" name="Title 1"/>
          <p:cNvSpPr txBox="1">
            <a:spLocks/>
          </p:cNvSpPr>
          <p:nvPr/>
        </p:nvSpPr>
        <p:spPr bwMode="auto">
          <a:xfrm>
            <a:off x="152400" y="2819400"/>
            <a:ext cx="5257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400" dirty="0">
                <a:solidFill>
                  <a:schemeClr val="tx2"/>
                </a:solidFill>
              </a:rPr>
              <a:t>2017 Annual Disability Statistics Compendium</a:t>
            </a:r>
          </a:p>
        </p:txBody>
      </p:sp>
      <p:sp>
        <p:nvSpPr>
          <p:cNvPr id="2054" name="Subtitle 2"/>
          <p:cNvSpPr txBox="1">
            <a:spLocks/>
          </p:cNvSpPr>
          <p:nvPr/>
        </p:nvSpPr>
        <p:spPr bwMode="auto">
          <a:xfrm>
            <a:off x="5719313" y="2910681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sz="2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chemeClr val="bg1"/>
                </a:solidFill>
              </a:rPr>
              <a:t>Eric A. Lauer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</a:rPr>
              <a:t>University of New Hampshire</a:t>
            </a:r>
          </a:p>
          <a:p>
            <a:pPr algn="ctr">
              <a:spcBef>
                <a:spcPct val="200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</a:rPr>
              <a:t>February 13, 2018</a:t>
            </a:r>
          </a:p>
          <a:p>
            <a:pPr algn="ctr">
              <a:spcBef>
                <a:spcPct val="200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15300" cy="464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/>
              <a:t>	</a:t>
            </a:r>
            <a:r>
              <a:rPr lang="en-US" sz="2000" dirty="0"/>
              <a:t>Institute on Disability</a:t>
            </a:r>
          </a:p>
          <a:p>
            <a:pPr algn="ctr" eaLnBrk="1" hangingPunct="1">
              <a:buFontTx/>
              <a:buNone/>
            </a:pPr>
            <a:r>
              <a:rPr lang="en-US" sz="2000" dirty="0"/>
              <a:t>	University of New Hampshire</a:t>
            </a:r>
            <a:endParaRPr lang="en-US" sz="2000" dirty="0">
              <a:latin typeface="Microsoft Sans Serif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2000" dirty="0">
                <a:latin typeface="Microsoft Sans Serif" pitchFamily="34" charset="0"/>
              </a:rPr>
              <a:t>	10 West Edge Drive, Suite 101</a:t>
            </a:r>
          </a:p>
          <a:p>
            <a:pPr algn="ctr" eaLnBrk="1" hangingPunct="1">
              <a:buFontTx/>
              <a:buNone/>
            </a:pPr>
            <a:r>
              <a:rPr lang="en-US" sz="2000" dirty="0">
                <a:latin typeface="Microsoft Sans Serif" pitchFamily="34" charset="0"/>
              </a:rPr>
              <a:t>	Durham, NH  03824</a:t>
            </a:r>
          </a:p>
          <a:p>
            <a:pPr algn="ctr" eaLnBrk="1" hangingPunct="1">
              <a:buFontTx/>
              <a:buNone/>
            </a:pPr>
            <a:endParaRPr lang="en-US" sz="2000" dirty="0">
              <a:latin typeface="Microsoft Sans Serif" pitchFamily="34" charset="0"/>
            </a:endParaRPr>
          </a:p>
          <a:p>
            <a:pPr algn="ctr" eaLnBrk="1" hangingPunct="1">
              <a:buNone/>
            </a:pPr>
            <a:r>
              <a:rPr lang="en-US" sz="2000" dirty="0"/>
              <a:t>     Eric A. Lauer</a:t>
            </a:r>
          </a:p>
          <a:p>
            <a:pPr algn="ctr" eaLnBrk="1" hangingPunct="1">
              <a:buFontTx/>
              <a:buNone/>
            </a:pPr>
            <a:r>
              <a:rPr lang="en-US" sz="2000" dirty="0"/>
              <a:t>	(603) 862-4829</a:t>
            </a:r>
          </a:p>
          <a:p>
            <a:pPr algn="ctr" eaLnBrk="1" hangingPunct="1">
              <a:buFontTx/>
              <a:buNone/>
            </a:pPr>
            <a:r>
              <a:rPr lang="en-US" sz="2000" dirty="0">
                <a:latin typeface="Microsoft Sans Serif" pitchFamily="34" charset="0"/>
              </a:rPr>
              <a:t>	</a:t>
            </a:r>
            <a:r>
              <a:rPr lang="en-US" sz="2000" dirty="0">
                <a:latin typeface="Microsoft Sans Serif" pitchFamily="34" charset="0"/>
                <a:hlinkClick r:id="rId3"/>
              </a:rPr>
              <a:t>Eric.Lauer@unh.edu</a:t>
            </a:r>
            <a:endParaRPr lang="en-US" sz="2000" dirty="0">
              <a:latin typeface="Microsoft Sans Serif" pitchFamily="34" charset="0"/>
            </a:endParaRPr>
          </a:p>
          <a:p>
            <a:pPr algn="ctr" eaLnBrk="1" hangingPunct="1">
              <a:buFontTx/>
              <a:buNone/>
            </a:pPr>
            <a:endParaRPr lang="en-US" sz="2800" dirty="0"/>
          </a:p>
        </p:txBody>
      </p:sp>
      <p:sp>
        <p:nvSpPr>
          <p:cNvPr id="22531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Contact Information</a:t>
            </a:r>
          </a:p>
        </p:txBody>
      </p:sp>
      <p:sp>
        <p:nvSpPr>
          <p:cNvPr id="22532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0CF7398A-2DEC-466B-96EF-6A782123F952}" type="slidenum">
              <a:rPr lang="en-US" sz="1200"/>
              <a:pPr algn="ctr"/>
              <a:t>10</a:t>
            </a:fld>
            <a:endParaRPr lang="en-US" sz="120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9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077200" cy="2897188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buNone/>
            </a:pPr>
            <a:endParaRPr lang="en-US" sz="2800" dirty="0">
              <a:latin typeface="Microsoft Sans Serif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200" b="1" dirty="0">
                <a:latin typeface="Calibri" panose="020F0502020204030204" pitchFamily="34" charset="0"/>
              </a:rPr>
              <a:t>2017 Annual Disability Statistics Compendium</a:t>
            </a:r>
            <a:endParaRPr lang="en-US" sz="4200" dirty="0">
              <a:latin typeface="Microsoft Sans Serif" pitchFamily="34" charset="0"/>
            </a:endParaRPr>
          </a:p>
          <a:p>
            <a:pPr marL="0" indent="0" algn="ctr" eaLnBrk="1" hangingPunct="1">
              <a:spcBef>
                <a:spcPts val="1800"/>
              </a:spcBef>
              <a:buNone/>
            </a:pPr>
            <a:endParaRPr lang="en-US" sz="2800" dirty="0">
              <a:latin typeface="Microsoft Sans Serif" pitchFamily="34" charset="0"/>
            </a:endParaRPr>
          </a:p>
          <a:p>
            <a:pPr marL="0" indent="0" algn="ctr" eaLnBrk="1" hangingPunct="1">
              <a:spcBef>
                <a:spcPts val="1800"/>
              </a:spcBef>
              <a:buNone/>
            </a:pPr>
            <a:r>
              <a:rPr lang="en-US" sz="2800" dirty="0">
                <a:latin typeface="Microsoft Sans Serif" pitchFamily="34" charset="0"/>
              </a:rPr>
              <a:t>Eric A. Lauer</a:t>
            </a:r>
          </a:p>
          <a:p>
            <a:pPr marL="0" indent="0" algn="ctr" eaLnBrk="1" hangingPunct="1">
              <a:spcBef>
                <a:spcPts val="1800"/>
              </a:spcBef>
              <a:buNone/>
            </a:pPr>
            <a:r>
              <a:rPr lang="en-US" sz="2200" dirty="0">
                <a:latin typeface="Microsoft Sans Serif" pitchFamily="34" charset="0"/>
              </a:rPr>
              <a:t>University of New Hampshire</a:t>
            </a:r>
          </a:p>
          <a:p>
            <a:pPr marL="0" indent="0" algn="ctr" eaLnBrk="1" hangingPunct="1">
              <a:spcBef>
                <a:spcPts val="1800"/>
              </a:spcBef>
              <a:buNone/>
            </a:pPr>
            <a:r>
              <a:rPr lang="en-US" sz="2200" dirty="0">
                <a:latin typeface="Microsoft Sans Serif" pitchFamily="34" charset="0"/>
              </a:rPr>
              <a:t>February 13, 2018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2</a:t>
            </a:fld>
            <a:endParaRPr lang="en-US" sz="120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676400"/>
            <a:ext cx="8077200" cy="2897188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800" dirty="0">
                <a:latin typeface="Microsoft Sans Serif" pitchFamily="34" charset="0"/>
              </a:rPr>
              <a:t>Describe the purpose of the Compendium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>
                <a:latin typeface="Microsoft Sans Serif" pitchFamily="34" charset="0"/>
              </a:rPr>
              <a:t>Introduce new accessible html version of the Compendium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>
                <a:latin typeface="Microsoft Sans Serif" pitchFamily="34" charset="0"/>
              </a:rPr>
              <a:t>Discuss our upcoming State-Specific Reports that include county-level data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>
                <a:latin typeface="Microsoft Sans Serif" pitchFamily="34" charset="0"/>
              </a:rPr>
              <a:t>How to access the Compendium and technical assistance</a:t>
            </a:r>
          </a:p>
        </p:txBody>
      </p:sp>
      <p:sp>
        <p:nvSpPr>
          <p:cNvPr id="4099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Purpose of Today’s Presentations</a:t>
            </a:r>
          </a:p>
        </p:txBody>
      </p:sp>
      <p:sp>
        <p:nvSpPr>
          <p:cNvPr id="4100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E92B0FDE-C74E-407B-9E3F-D5CA703D29B1}" type="slidenum">
              <a:rPr lang="en-US" sz="1200"/>
              <a:pPr algn="ctr"/>
              <a:t>3</a:t>
            </a:fld>
            <a:endParaRPr lang="en-US" sz="120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524000"/>
            <a:ext cx="4838700" cy="28971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Microsoft Sans Serif" pitchFamily="34" charset="0"/>
              </a:rPr>
              <a:t>What is the Compendium?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Microsoft Sans Serif" pitchFamily="34" charset="0"/>
              </a:rPr>
              <a:t>Compilation of statistics on the people with disabilities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Microsoft Sans Serif" pitchFamily="34" charset="0"/>
              </a:rPr>
              <a:t>Why do we care?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Microsoft Sans Serif" pitchFamily="34" charset="0"/>
              </a:rPr>
              <a:t>Disability statistics are often difficult to find and scattered across multiple agencies and websites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Microsoft Sans Serif" pitchFamily="34" charset="0"/>
              </a:rPr>
              <a:t>Compendium Design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latin typeface="Microsoft Sans Serif" pitchFamily="34" charset="0"/>
              </a:rPr>
              <a:t>Comprehensive, accessible, and a guide to what’s readily available</a:t>
            </a:r>
          </a:p>
        </p:txBody>
      </p:sp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Background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DDA93816-0A6E-4D55-A181-5BC76F89334B}" type="slidenum">
              <a:rPr lang="en-US" sz="1200"/>
              <a:pPr algn="ctr"/>
              <a:t>4</a:t>
            </a:fld>
            <a:endParaRPr lang="en-US" sz="120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88" y="1676400"/>
            <a:ext cx="3355962" cy="4343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784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676400"/>
            <a:ext cx="8267700" cy="2668588"/>
          </a:xfrm>
        </p:spPr>
        <p:txBody>
          <a:bodyPr/>
          <a:lstStyle/>
          <a:p>
            <a:r>
              <a:rPr lang="en-US" sz="2200" dirty="0"/>
              <a:t>American Community Survey (ACS)</a:t>
            </a:r>
          </a:p>
          <a:p>
            <a:r>
              <a:rPr lang="en-US" sz="2200" dirty="0"/>
              <a:t>Current Population Survey (CPS)</a:t>
            </a:r>
          </a:p>
          <a:p>
            <a:pPr lvl="1"/>
            <a:r>
              <a:rPr lang="en-US" sz="1800" dirty="0"/>
              <a:t>Basic Monthly Survey</a:t>
            </a:r>
          </a:p>
          <a:p>
            <a:pPr lvl="1"/>
            <a:r>
              <a:rPr lang="en-US" sz="1800" dirty="0"/>
              <a:t>Annual Social and Economic Supplement (ASEC)</a:t>
            </a:r>
          </a:p>
          <a:p>
            <a:r>
              <a:rPr lang="en-US" sz="2200" dirty="0"/>
              <a:t>Behavioral Risk Factor Surveillance Survey (BRFSS)</a:t>
            </a:r>
          </a:p>
          <a:p>
            <a:r>
              <a:rPr lang="en-US" sz="2200" dirty="0"/>
              <a:t>Social Security Administration (SSA) reports</a:t>
            </a:r>
          </a:p>
          <a:p>
            <a:r>
              <a:rPr lang="en-US" sz="2200" dirty="0"/>
              <a:t>Office of Special Education Programs (OSEP) sponsored reports</a:t>
            </a:r>
          </a:p>
          <a:p>
            <a:r>
              <a:rPr lang="en-US" sz="2200" dirty="0"/>
              <a:t>Rehabilitation Services Administration (RSA) reports</a:t>
            </a:r>
          </a:p>
          <a:p>
            <a:r>
              <a:rPr lang="en-US" sz="2200" dirty="0"/>
              <a:t>And more …</a:t>
            </a:r>
          </a:p>
          <a:p>
            <a:pPr eaLnBrk="1" hangingPunct="1">
              <a:spcBef>
                <a:spcPts val="1200"/>
              </a:spcBef>
            </a:pPr>
            <a:endParaRPr lang="en-US" sz="2200" dirty="0">
              <a:latin typeface="Microsoft Sans Serif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sz="2200" dirty="0">
              <a:latin typeface="Microsoft Sans Serif" pitchFamily="34" charset="0"/>
            </a:endParaRPr>
          </a:p>
        </p:txBody>
      </p:sp>
      <p:sp>
        <p:nvSpPr>
          <p:cNvPr id="6147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Data Sources</a:t>
            </a:r>
          </a:p>
        </p:txBody>
      </p:sp>
      <p:sp>
        <p:nvSpPr>
          <p:cNvPr id="6148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F10AFEB0-B6B4-4D82-966B-2CA5C6CE1277}" type="slidenum">
              <a:rPr lang="en-US" sz="1200"/>
              <a:pPr algn="ctr"/>
              <a:t>5</a:t>
            </a:fld>
            <a:endParaRPr lang="en-US" sz="120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38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676400"/>
            <a:ext cx="8267700" cy="2668588"/>
          </a:xfrm>
        </p:spPr>
        <p:txBody>
          <a:bodyPr/>
          <a:lstStyle/>
          <a:p>
            <a:r>
              <a:rPr lang="en-US" sz="2200" dirty="0"/>
              <a:t>Population Size, Prevalence, and Disability Type</a:t>
            </a:r>
          </a:p>
          <a:p>
            <a:r>
              <a:rPr lang="en-US" sz="2200" dirty="0"/>
              <a:t>Demographic Characteristics</a:t>
            </a:r>
          </a:p>
          <a:p>
            <a:r>
              <a:rPr lang="en-US" sz="2200" dirty="0"/>
              <a:t>Health, Health Insurance, Risky Behavior</a:t>
            </a:r>
          </a:p>
          <a:p>
            <a:r>
              <a:rPr lang="en-US" sz="2200" dirty="0"/>
              <a:t>Employment, Earnings, and Poverty</a:t>
            </a:r>
          </a:p>
          <a:p>
            <a:r>
              <a:rPr lang="en-US" sz="2200" dirty="0"/>
              <a:t>Social Security Disability Insurance (SSDI) and Supplemental Security Income (SSI)</a:t>
            </a:r>
          </a:p>
          <a:p>
            <a:r>
              <a:rPr lang="en-US" sz="2200" dirty="0"/>
              <a:t>Medicaid and Medicare</a:t>
            </a:r>
          </a:p>
          <a:p>
            <a:pPr eaLnBrk="1" hangingPunct="1">
              <a:spcBef>
                <a:spcPts val="1200"/>
              </a:spcBef>
            </a:pPr>
            <a:r>
              <a:rPr lang="en-US" sz="2200" dirty="0">
                <a:latin typeface="Microsoft Sans Serif" pitchFamily="34" charset="0"/>
              </a:rPr>
              <a:t>Special Education Services and Outcomes</a:t>
            </a:r>
          </a:p>
          <a:p>
            <a:pPr eaLnBrk="1" hangingPunct="1">
              <a:spcBef>
                <a:spcPts val="1200"/>
              </a:spcBef>
            </a:pPr>
            <a:r>
              <a:rPr lang="en-US" sz="2200" dirty="0">
                <a:latin typeface="Microsoft Sans Serif" pitchFamily="34" charset="0"/>
              </a:rPr>
              <a:t>And more …</a:t>
            </a:r>
          </a:p>
          <a:p>
            <a:pPr eaLnBrk="1" hangingPunct="1">
              <a:spcBef>
                <a:spcPts val="1200"/>
              </a:spcBef>
            </a:pPr>
            <a:endParaRPr lang="en-US" sz="2200" dirty="0">
              <a:latin typeface="Microsoft Sans Serif" pitchFamily="34" charset="0"/>
            </a:endParaRPr>
          </a:p>
        </p:txBody>
      </p:sp>
      <p:sp>
        <p:nvSpPr>
          <p:cNvPr id="6147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Topics Covered</a:t>
            </a:r>
          </a:p>
        </p:txBody>
      </p:sp>
      <p:sp>
        <p:nvSpPr>
          <p:cNvPr id="6148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F10AFEB0-B6B4-4D82-966B-2CA5C6CE1277}" type="slidenum">
              <a:rPr lang="en-US" sz="1200"/>
              <a:pPr algn="ctr"/>
              <a:t>6</a:t>
            </a:fld>
            <a:endParaRPr lang="en-US" sz="120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17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676400"/>
            <a:ext cx="8077200" cy="4419600"/>
          </a:xfrm>
        </p:spPr>
        <p:txBody>
          <a:bodyPr/>
          <a:lstStyle/>
          <a:p>
            <a:r>
              <a:rPr lang="en-US" sz="2800" dirty="0">
                <a:latin typeface="Microsoft Sans Serif" pitchFamily="34" charset="0"/>
              </a:rPr>
              <a:t>Improved accessibility: HTML</a:t>
            </a:r>
          </a:p>
          <a:p>
            <a:pPr lvl="1"/>
            <a:r>
              <a:rPr lang="en-US" sz="2000" dirty="0">
                <a:latin typeface="Microsoft Sans Serif" pitchFamily="34" charset="0"/>
              </a:rPr>
              <a:t>Compendium and Compendium Supplement on website</a:t>
            </a:r>
          </a:p>
          <a:p>
            <a:pPr lvl="1"/>
            <a:r>
              <a:rPr lang="en-US" sz="2000" dirty="0">
                <a:latin typeface="Microsoft Sans Serif" pitchFamily="34" charset="0"/>
              </a:rPr>
              <a:t>Available for download</a:t>
            </a:r>
          </a:p>
          <a:p>
            <a:endParaRPr lang="en-US" sz="2400" dirty="0">
              <a:latin typeface="Microsoft Sans Serif" pitchFamily="34" charset="0"/>
            </a:endParaRPr>
          </a:p>
          <a:p>
            <a:r>
              <a:rPr lang="en-US" sz="2800" dirty="0">
                <a:latin typeface="Microsoft Sans Serif" pitchFamily="34" charset="0"/>
              </a:rPr>
              <a:t>State-Specific Reports</a:t>
            </a:r>
          </a:p>
          <a:p>
            <a:pPr lvl="1"/>
            <a:r>
              <a:rPr lang="en-US" sz="2000" dirty="0">
                <a:latin typeface="Microsoft Sans Serif" pitchFamily="34" charset="0"/>
              </a:rPr>
              <a:t>County-level statistics</a:t>
            </a:r>
          </a:p>
          <a:p>
            <a:pPr lvl="1"/>
            <a:r>
              <a:rPr lang="en-US" sz="2000" dirty="0">
                <a:latin typeface="Microsoft Sans Serif" pitchFamily="34" charset="0"/>
              </a:rPr>
              <a:t>Tables similar to the Compendium</a:t>
            </a:r>
          </a:p>
          <a:p>
            <a:pPr lvl="1"/>
            <a:r>
              <a:rPr lang="en-US" sz="2000" dirty="0">
                <a:latin typeface="Microsoft Sans Serif" pitchFamily="34" charset="0"/>
              </a:rPr>
              <a:t>County-level maps</a:t>
            </a:r>
          </a:p>
          <a:p>
            <a:pPr lvl="1"/>
            <a:r>
              <a:rPr lang="en-US" sz="2000" dirty="0">
                <a:latin typeface="Microsoft Sans Serif" pitchFamily="34" charset="0"/>
              </a:rPr>
              <a:t>Interpretive text</a:t>
            </a:r>
          </a:p>
          <a:p>
            <a:pPr lvl="2"/>
            <a:r>
              <a:rPr lang="en-US" sz="1600" dirty="0">
                <a:latin typeface="Microsoft Sans Serif" pitchFamily="34" charset="0"/>
              </a:rPr>
              <a:t>Mean, median, and range of estimates across counties</a:t>
            </a:r>
          </a:p>
          <a:p>
            <a:pPr lvl="1"/>
            <a:r>
              <a:rPr lang="en-US" sz="2000" dirty="0">
                <a:latin typeface="Microsoft Sans Serif" pitchFamily="34" charset="0"/>
              </a:rPr>
              <a:t>Accessible HTML version available</a:t>
            </a:r>
          </a:p>
          <a:p>
            <a:pPr lvl="1"/>
            <a:endParaRPr lang="en-US" sz="2400" dirty="0">
              <a:latin typeface="Microsoft Sans Serif" pitchFamily="34" charset="0"/>
            </a:endParaRPr>
          </a:p>
        </p:txBody>
      </p:sp>
      <p:sp>
        <p:nvSpPr>
          <p:cNvPr id="819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What’s New This Year? </a:t>
            </a:r>
          </a:p>
        </p:txBody>
      </p:sp>
      <p:sp>
        <p:nvSpPr>
          <p:cNvPr id="8196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76D6513E-7A85-4657-B6C3-413E2306F65D}" type="slidenum">
              <a:rPr lang="en-US" sz="1200"/>
              <a:pPr algn="ctr"/>
              <a:t>7</a:t>
            </a:fld>
            <a:endParaRPr lang="en-US" sz="120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76D6513E-7A85-4657-B6C3-413E2306F65D}" type="slidenum">
              <a:rPr lang="en-US" sz="1200"/>
              <a:pPr algn="ctr"/>
              <a:t>8</a:t>
            </a:fld>
            <a:endParaRPr lang="en-US" sz="120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886200" cy="5029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79" y="1524000"/>
            <a:ext cx="3888337" cy="5029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2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What’s New This Year? </a:t>
            </a:r>
          </a:p>
        </p:txBody>
      </p:sp>
    </p:spTree>
    <p:extLst>
      <p:ext uri="{BB962C8B-B14F-4D97-AF65-F5344CB8AC3E}">
        <p14:creationId xmlns:p14="http://schemas.microsoft.com/office/powerpoint/2010/main" val="250761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1676400"/>
            <a:ext cx="8077200" cy="4419600"/>
          </a:xfrm>
        </p:spPr>
        <p:txBody>
          <a:bodyPr/>
          <a:lstStyle/>
          <a:p>
            <a:r>
              <a:rPr lang="en-US" sz="2800" dirty="0">
                <a:latin typeface="Microsoft Sans Serif" pitchFamily="34" charset="0"/>
              </a:rPr>
              <a:t>Expand State-Specific Report, by topics</a:t>
            </a:r>
          </a:p>
          <a:p>
            <a:r>
              <a:rPr lang="en-US" sz="2800" dirty="0">
                <a:latin typeface="Microsoft Sans Serif" pitchFamily="34" charset="0"/>
              </a:rPr>
              <a:t>Produce</a:t>
            </a:r>
          </a:p>
          <a:p>
            <a:r>
              <a:rPr lang="en-US" sz="2800" dirty="0">
                <a:latin typeface="Microsoft Sans Serif" pitchFamily="34" charset="0"/>
              </a:rPr>
              <a:t>Produce                        </a:t>
            </a:r>
            <a:r>
              <a:rPr lang="en-US" sz="2800" dirty="0" err="1">
                <a:latin typeface="Microsoft Sans Serif" pitchFamily="34" charset="0"/>
              </a:rPr>
              <a:t>zzz</a:t>
            </a:r>
            <a:r>
              <a:rPr lang="en-US" sz="2800" dirty="0">
                <a:latin typeface="Microsoft Sans Serif" pitchFamily="34" charset="0"/>
              </a:rPr>
              <a:t>                                             zzzz</a:t>
            </a:r>
          </a:p>
          <a:p>
            <a:pPr lvl="1"/>
            <a:r>
              <a:rPr lang="en-US" sz="2400" dirty="0">
                <a:latin typeface="Microsoft Sans Serif" pitchFamily="34" charset="0"/>
              </a:rPr>
              <a:t>Such as</a:t>
            </a:r>
          </a:p>
          <a:p>
            <a:pPr marL="914400" lvl="2" indent="0">
              <a:buNone/>
            </a:pPr>
            <a:endParaRPr lang="en-US" dirty="0">
              <a:latin typeface="Microsoft Sans Serif" pitchFamily="34" charset="0"/>
            </a:endParaRPr>
          </a:p>
          <a:p>
            <a:pPr marL="914400" lvl="2" indent="0">
              <a:buNone/>
            </a:pPr>
            <a:endParaRPr lang="en-US" sz="2000" dirty="0">
              <a:latin typeface="Microsoft Sans Serif" pitchFamily="34" charset="0"/>
            </a:endParaRPr>
          </a:p>
        </p:txBody>
      </p:sp>
      <p:sp>
        <p:nvSpPr>
          <p:cNvPr id="819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u="sng">
                <a:solidFill>
                  <a:schemeClr val="tx1"/>
                </a:solidFill>
                <a:latin typeface="Microsoft Sans Serif" pitchFamily="34" charset="0"/>
              </a:rPr>
              <a:t>Future </a:t>
            </a:r>
            <a:r>
              <a:rPr lang="en-US" sz="3200" b="1" u="sng" dirty="0">
                <a:solidFill>
                  <a:schemeClr val="tx1"/>
                </a:solidFill>
                <a:latin typeface="Microsoft Sans Serif" pitchFamily="34" charset="0"/>
              </a:rPr>
              <a:t>Plans</a:t>
            </a:r>
          </a:p>
        </p:txBody>
      </p:sp>
      <p:sp>
        <p:nvSpPr>
          <p:cNvPr id="8196" name="Rectangle 1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17"/>
          <p:cNvSpPr>
            <a:spLocks noChangeArrowheads="1"/>
          </p:cNvSpPr>
          <p:nvPr/>
        </p:nvSpPr>
        <p:spPr bwMode="auto">
          <a:xfrm>
            <a:off x="152400" y="6375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fld id="{76D6513E-7A85-4657-B6C3-413E2306F65D}" type="slidenum">
              <a:rPr lang="en-US" sz="1200"/>
              <a:pPr algn="ctr"/>
              <a:t>9</a:t>
            </a:fld>
            <a:endParaRPr lang="en-US" sz="120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2863"/>
            <a:ext cx="571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46020" y="3727450"/>
            <a:ext cx="51054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26820" y="4114800"/>
            <a:ext cx="51054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17420" y="2823210"/>
            <a:ext cx="4876800" cy="3657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8680" y="3272155"/>
            <a:ext cx="4876800" cy="3657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21230" y="2304414"/>
            <a:ext cx="5779770" cy="3790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4578350"/>
            <a:ext cx="7239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icrosoft Sans Serif" pitchFamily="34" charset="0"/>
              </a:rPr>
              <a:t>[Sorry, redacted text will appear in our forthcoming grant proposal.]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65688"/>
      </p:ext>
    </p:extLst>
  </p:cSld>
  <p:clrMapOvr>
    <a:masterClrMapping/>
  </p:clrMapOvr>
</p:sld>
</file>

<file path=ppt/theme/theme1.xml><?xml version="1.0" encoding="utf-8"?>
<a:theme xmlns:a="http://schemas.openxmlformats.org/drawingml/2006/main" name="Houtenville_2014 compendium (4)">
  <a:themeElements>
    <a:clrScheme name="experimental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perimental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perimental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35985C436640B305F1B268648FB9" ma:contentTypeVersion="14" ma:contentTypeDescription="Create a new document." ma:contentTypeScope="" ma:versionID="095cbefc95275a9d528924ea897f8e38">
  <xsd:schema xmlns:xsd="http://www.w3.org/2001/XMLSchema" xmlns:xs="http://www.w3.org/2001/XMLSchema" xmlns:p="http://schemas.microsoft.com/office/2006/metadata/properties" xmlns:ns2="6c2254f5-de69-40f5-a0e2-2f56cfee0758" xmlns:ns3="44c59a53-fe6e-4c04-8d64-94c15d2c850d" targetNamespace="http://schemas.microsoft.com/office/2006/metadata/properties" ma:root="true" ma:fieldsID="c54b3e5da46c047bc1eae8518a3c6aa5" ns2:_="" ns3:_="">
    <xsd:import namespace="6c2254f5-de69-40f5-a0e2-2f56cfee0758"/>
    <xsd:import namespace="44c59a53-fe6e-4c04-8d64-94c15d2c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254f5-de69-40f5-a0e2-2f56cfee0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59a53-fe6e-4c04-8d64-94c15d2c85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3f9cc9-fa78-4f07-9939-db416f8c77be}" ma:internalName="TaxCatchAll" ma:showField="CatchAllData" ma:web="44c59a53-fe6e-4c04-8d64-94c15d2c8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2254f5-de69-40f5-a0e2-2f56cfee0758">
      <Terms xmlns="http://schemas.microsoft.com/office/infopath/2007/PartnerControls"/>
    </lcf76f155ced4ddcb4097134ff3c332f>
    <TaxCatchAll xmlns="44c59a53-fe6e-4c04-8d64-94c15d2c850d" xsi:nil="true"/>
  </documentManagement>
</p:properties>
</file>

<file path=customXml/itemProps1.xml><?xml version="1.0" encoding="utf-8"?>
<ds:datastoreItem xmlns:ds="http://schemas.openxmlformats.org/officeDocument/2006/customXml" ds:itemID="{F15F4D4A-6790-488D-8FBC-BA7B287DEB97}"/>
</file>

<file path=customXml/itemProps2.xml><?xml version="1.0" encoding="utf-8"?>
<ds:datastoreItem xmlns:ds="http://schemas.openxmlformats.org/officeDocument/2006/customXml" ds:itemID="{9A2061FD-F22C-4992-B7D9-783AB9430178}"/>
</file>

<file path=customXml/itemProps3.xml><?xml version="1.0" encoding="utf-8"?>
<ds:datastoreItem xmlns:ds="http://schemas.openxmlformats.org/officeDocument/2006/customXml" ds:itemID="{BA8AB0CA-21A7-44F2-A7EC-A653A6DB1750}"/>
</file>

<file path=docProps/app.xml><?xml version="1.0" encoding="utf-8"?>
<Properties xmlns="http://schemas.openxmlformats.org/officeDocument/2006/extended-properties" xmlns:vt="http://schemas.openxmlformats.org/officeDocument/2006/docPropsVTypes">
  <Template>Houtenville_2014 compendium (4)</Template>
  <TotalTime>2052</TotalTime>
  <Words>349</Words>
  <Application>Microsoft Office PowerPoint</Application>
  <PresentationFormat>On-screen Show (4:3)</PresentationFormat>
  <Paragraphs>92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Microsoft Sans Serif</vt:lpstr>
      <vt:lpstr>Houtenville_2014 compendium (4)</vt:lpstr>
      <vt:lpstr>PowerPoint Presentation</vt:lpstr>
      <vt:lpstr>PowerPoint Presentation</vt:lpstr>
      <vt:lpstr>Purpose of Today’s Presentations</vt:lpstr>
      <vt:lpstr>Background</vt:lpstr>
      <vt:lpstr>Data Sources</vt:lpstr>
      <vt:lpstr>Topics Covered</vt:lpstr>
      <vt:lpstr>What’s New This Year? </vt:lpstr>
      <vt:lpstr>What’s New This Year? </vt:lpstr>
      <vt:lpstr>Future Plans</vt:lpstr>
      <vt:lpstr>Contact Information</vt:lpstr>
    </vt:vector>
  </TitlesOfParts>
  <Company>Institute on Disability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Gould, Penny</dc:creator>
  <cp:lastModifiedBy>Volle, Karen</cp:lastModifiedBy>
  <cp:revision>75</cp:revision>
  <dcterms:created xsi:type="dcterms:W3CDTF">2016-01-08T20:42:16Z</dcterms:created>
  <dcterms:modified xsi:type="dcterms:W3CDTF">2018-02-11T18:11:41Z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0x010100DA6035985C436640B305F1B268648FB9</vt:lpwstr>
  </property>
</Properties>
</file>