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70" r:id="rId5"/>
    <p:sldId id="261" r:id="rId6"/>
    <p:sldId id="262" r:id="rId7"/>
    <p:sldId id="263" r:id="rId8"/>
    <p:sldId id="264" r:id="rId9"/>
    <p:sldId id="266" r:id="rId10"/>
    <p:sldId id="269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72243" autoAdjust="0"/>
  </p:normalViewPr>
  <p:slideViewPr>
    <p:cSldViewPr snapToGrid="0" showGuides="1">
      <p:cViewPr varScale="1">
        <p:scale>
          <a:sx n="60" d="100"/>
          <a:sy n="60" d="100"/>
        </p:scale>
        <p:origin x="18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4" d="100"/>
          <a:sy n="64" d="100"/>
        </p:scale>
        <p:origin x="224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3A831-ECD4-4796-8F0A-A165CE704135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72159-B66A-4EF6-9A82-F93023D1E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54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09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41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48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8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30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62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06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57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83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72159-B66A-4EF6-9A82-F93023D1E1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40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4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9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5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9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3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5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0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26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9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9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784D7-F97A-4552-9D37-35FBF17C1717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E774B-BE93-44F5-87A2-00C8630D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1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ric.lauer@unh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Comparing Estimates from the ACS and WG Question Sets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3042602"/>
          </a:xfrm>
        </p:spPr>
        <p:txBody>
          <a:bodyPr>
            <a:normAutofit/>
          </a:bodyPr>
          <a:lstStyle/>
          <a:p>
            <a:r>
              <a:rPr lang="en-US" dirty="0"/>
              <a:t>Eric A </a:t>
            </a:r>
            <a:r>
              <a:rPr lang="en-US" dirty="0" smtClean="0"/>
              <a:t>Lauer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Institute </a:t>
            </a:r>
            <a:r>
              <a:rPr lang="en-US" dirty="0"/>
              <a:t>on </a:t>
            </a:r>
            <a:r>
              <a:rPr lang="en-US" dirty="0" smtClean="0"/>
              <a:t>Disability</a:t>
            </a:r>
          </a:p>
          <a:p>
            <a:r>
              <a:rPr lang="en-US" dirty="0" smtClean="0"/>
              <a:t>University </a:t>
            </a:r>
            <a:r>
              <a:rPr lang="en-US" dirty="0"/>
              <a:t>of New </a:t>
            </a:r>
            <a:r>
              <a:rPr lang="en-US" dirty="0" smtClean="0"/>
              <a:t>Hampshire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423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Prevalence estimates vary significantly </a:t>
            </a:r>
          </a:p>
          <a:p>
            <a:pPr lvl="1"/>
            <a:r>
              <a:rPr lang="en-US" dirty="0" smtClean="0"/>
              <a:t>WG coding (a lot of difficulty or cannot do)</a:t>
            </a:r>
            <a:endParaRPr lang="en-US" dirty="0"/>
          </a:p>
          <a:p>
            <a:r>
              <a:rPr lang="en-US" dirty="0" smtClean="0"/>
              <a:t>Demographic distributions consistent between question sets</a:t>
            </a:r>
          </a:p>
          <a:p>
            <a:r>
              <a:rPr lang="en-US" dirty="0" smtClean="0"/>
              <a:t>Multiple </a:t>
            </a:r>
            <a:r>
              <a:rPr lang="en-US" dirty="0"/>
              <a:t>disability estimates </a:t>
            </a:r>
            <a:r>
              <a:rPr lang="en-US" dirty="0" smtClean="0"/>
              <a:t>consistent from </a:t>
            </a:r>
            <a:r>
              <a:rPr lang="en-US" dirty="0"/>
              <a:t>ACS and </a:t>
            </a:r>
            <a:r>
              <a:rPr lang="en-US" dirty="0" smtClean="0"/>
              <a:t>WGSS</a:t>
            </a:r>
            <a:endParaRPr lang="en-US" dirty="0"/>
          </a:p>
          <a:p>
            <a:r>
              <a:rPr lang="en-US" dirty="0"/>
              <a:t>ACS and WGSS questions can be used to study similar hypotheses</a:t>
            </a:r>
          </a:p>
          <a:p>
            <a:pPr lvl="1"/>
            <a:r>
              <a:rPr lang="en-US" dirty="0"/>
              <a:t>Multivariate analyses </a:t>
            </a:r>
            <a:r>
              <a:rPr lang="en-US" dirty="0" smtClean="0"/>
              <a:t>recommended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00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Eric A. Lauer, MPH, PhD</a:t>
            </a:r>
          </a:p>
          <a:p>
            <a:pPr marL="0" indent="0" algn="ctr">
              <a:buNone/>
            </a:pPr>
            <a:r>
              <a:rPr lang="en-US" dirty="0" smtClean="0"/>
              <a:t>Project Director</a:t>
            </a:r>
          </a:p>
          <a:p>
            <a:pPr marL="0" indent="0" algn="ctr">
              <a:buNone/>
            </a:pPr>
            <a:r>
              <a:rPr lang="en-US" dirty="0" smtClean="0"/>
              <a:t>Institute on Disability</a:t>
            </a:r>
          </a:p>
          <a:p>
            <a:pPr marL="0" indent="0" algn="ctr">
              <a:buNone/>
            </a:pPr>
            <a:r>
              <a:rPr lang="en-US" dirty="0" smtClean="0"/>
              <a:t>University of New Hampshire</a:t>
            </a:r>
          </a:p>
          <a:p>
            <a:pPr marL="0" indent="0" algn="ctr">
              <a:buNone/>
            </a:pPr>
            <a:r>
              <a:rPr lang="en-US" dirty="0" smtClean="0"/>
              <a:t>Durham, NH 03824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eric.lauer@unh.edu</a:t>
            </a:r>
            <a:endParaRPr lang="en-US" dirty="0" smtClean="0"/>
          </a:p>
          <a:p>
            <a:pPr algn="ctr"/>
            <a:endParaRPr lang="en-US" dirty="0"/>
          </a:p>
          <a:p>
            <a:pPr lvl="1"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0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National surveys are considering changes to the annual inclusion of standardized disability identifiers</a:t>
            </a:r>
          </a:p>
          <a:p>
            <a:r>
              <a:rPr lang="en-US" dirty="0"/>
              <a:t>These question sets include the Washington Group Short Set (WGSS) and American Community Survey (ACS) identifiers</a:t>
            </a:r>
          </a:p>
          <a:p>
            <a:r>
              <a:rPr lang="en-US" dirty="0"/>
              <a:t>There has been limited research to understand and compare these questions in disability research.</a:t>
            </a:r>
          </a:p>
        </p:txBody>
      </p:sp>
    </p:spTree>
    <p:extLst>
      <p:ext uri="{BB962C8B-B14F-4D97-AF65-F5344CB8AC3E}">
        <p14:creationId xmlns:p14="http://schemas.microsoft.com/office/powerpoint/2010/main" val="278175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ACS &amp; WG Question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b="1" dirty="0"/>
              <a:t>Hearing </a:t>
            </a:r>
            <a:r>
              <a:rPr lang="en-US" dirty="0" smtClean="0"/>
              <a:t>Deaf </a:t>
            </a:r>
            <a:r>
              <a:rPr lang="en-US" dirty="0"/>
              <a:t>or </a:t>
            </a:r>
            <a:r>
              <a:rPr lang="en-US" dirty="0" smtClean="0"/>
              <a:t>difficulty hearing (even with hearing aids)?</a:t>
            </a:r>
            <a:endParaRPr lang="en-US" dirty="0"/>
          </a:p>
          <a:p>
            <a:pPr marL="285750" indent="-285750"/>
            <a:r>
              <a:rPr lang="en-US" b="1" dirty="0"/>
              <a:t>Vision </a:t>
            </a:r>
            <a:r>
              <a:rPr lang="en-US" dirty="0" smtClean="0"/>
              <a:t>Blind </a:t>
            </a:r>
            <a:r>
              <a:rPr lang="en-US" dirty="0"/>
              <a:t>or </a:t>
            </a:r>
            <a:r>
              <a:rPr lang="en-US" dirty="0" smtClean="0"/>
              <a:t>difficulty seeing (even </a:t>
            </a:r>
            <a:r>
              <a:rPr lang="en-US" dirty="0"/>
              <a:t>when wearing </a:t>
            </a:r>
            <a:r>
              <a:rPr lang="en-US" dirty="0" smtClean="0"/>
              <a:t>glasses)?</a:t>
            </a:r>
            <a:endParaRPr lang="en-US" dirty="0"/>
          </a:p>
          <a:p>
            <a:pPr marL="285750" indent="-285750"/>
            <a:r>
              <a:rPr lang="en-US" b="1" dirty="0" smtClean="0"/>
              <a:t>Cognition </a:t>
            </a:r>
            <a:r>
              <a:rPr lang="en-US" dirty="0" smtClean="0"/>
              <a:t>Difficulty </a:t>
            </a:r>
            <a:r>
              <a:rPr lang="en-US" dirty="0"/>
              <a:t>remembering, concentrating, or making decisions?</a:t>
            </a:r>
          </a:p>
          <a:p>
            <a:pPr marL="285750" indent="-285750"/>
            <a:r>
              <a:rPr lang="en-US" b="1" dirty="0" smtClean="0"/>
              <a:t>Ambulation </a:t>
            </a:r>
            <a:r>
              <a:rPr lang="en-US" dirty="0" smtClean="0"/>
              <a:t>Difficulty </a:t>
            </a:r>
            <a:r>
              <a:rPr lang="en-US" dirty="0"/>
              <a:t>walking or climbing stairs?</a:t>
            </a:r>
          </a:p>
          <a:p>
            <a:pPr marL="285750" indent="-285750"/>
            <a:r>
              <a:rPr lang="en-US" b="1" dirty="0" smtClean="0"/>
              <a:t>Self-care</a:t>
            </a:r>
            <a:r>
              <a:rPr lang="en-US" dirty="0" smtClean="0"/>
              <a:t> Difficulty </a:t>
            </a:r>
            <a:r>
              <a:rPr lang="en-US" dirty="0"/>
              <a:t>bathing or dressing?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4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Development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</a:t>
            </a:r>
            <a:r>
              <a:rPr lang="en-US" dirty="0" smtClean="0"/>
              <a:t>uestion sets developed with goals that include:</a:t>
            </a:r>
          </a:p>
          <a:p>
            <a:pPr lvl="1"/>
            <a:r>
              <a:rPr lang="en-US" dirty="0" smtClean="0"/>
              <a:t>Policy relevance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engths appropriate for censuses</a:t>
            </a:r>
            <a:endParaRPr lang="en-US" dirty="0"/>
          </a:p>
          <a:p>
            <a:pPr lvl="1"/>
            <a:r>
              <a:rPr lang="en-US" dirty="0" smtClean="0"/>
              <a:t>Comparable across populations</a:t>
            </a:r>
          </a:p>
          <a:p>
            <a:pPr lvl="1"/>
            <a:endParaRPr lang="en-US" dirty="0"/>
          </a:p>
          <a:p>
            <a:r>
              <a:rPr lang="en-US" dirty="0" smtClean="0"/>
              <a:t>Development narratives recognize:</a:t>
            </a:r>
          </a:p>
          <a:p>
            <a:pPr lvl="1"/>
            <a:r>
              <a:rPr lang="en-US" dirty="0" smtClean="0"/>
              <a:t>General disability measurement</a:t>
            </a:r>
          </a:p>
          <a:p>
            <a:pPr lvl="1"/>
            <a:r>
              <a:rPr lang="en-US" dirty="0" smtClean="0"/>
              <a:t>Not comprehensive disability assessment</a:t>
            </a:r>
          </a:p>
          <a:p>
            <a:pPr lvl="1"/>
            <a:r>
              <a:rPr lang="en-US" dirty="0" smtClean="0"/>
              <a:t>Not identifying “true” disabled population (if one exists)</a:t>
            </a:r>
          </a:p>
          <a:p>
            <a:pPr lvl="1"/>
            <a:r>
              <a:rPr lang="en-US" dirty="0" smtClean="0"/>
              <a:t>Limited by data collection processes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3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4625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2010-2015 </a:t>
            </a:r>
            <a:r>
              <a:rPr lang="en-US" dirty="0" smtClean="0"/>
              <a:t>National Health Interview Survey </a:t>
            </a:r>
            <a:r>
              <a:rPr lang="en-US" dirty="0"/>
              <a:t>data</a:t>
            </a:r>
          </a:p>
          <a:p>
            <a:r>
              <a:rPr lang="en-US" dirty="0" smtClean="0"/>
              <a:t>ACS responses (yes) versus Washington Group responses (a lot of difficulty and cannot do)</a:t>
            </a:r>
          </a:p>
          <a:p>
            <a:r>
              <a:rPr lang="en-US" dirty="0" smtClean="0"/>
              <a:t>Prevalence </a:t>
            </a:r>
            <a:r>
              <a:rPr lang="en-US" dirty="0"/>
              <a:t>and 95% confidence intervals were </a:t>
            </a:r>
            <a:r>
              <a:rPr lang="en-US" dirty="0" smtClean="0"/>
              <a:t>estimated</a:t>
            </a:r>
          </a:p>
          <a:p>
            <a:r>
              <a:rPr lang="en-US" dirty="0" smtClean="0"/>
              <a:t>Exploratory Null Hypotheses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Disability type prevalence would be consistent for people reporting </a:t>
            </a:r>
            <a:r>
              <a:rPr lang="en-US" dirty="0" smtClean="0"/>
              <a:t>disabilities</a:t>
            </a:r>
            <a:endParaRPr lang="en-US" dirty="0"/>
          </a:p>
          <a:p>
            <a:pPr lvl="1"/>
            <a:r>
              <a:rPr lang="en-US" dirty="0"/>
              <a:t>Demographic and social factors would be consistent for people reporting </a:t>
            </a:r>
            <a:r>
              <a:rPr lang="en-US" dirty="0" smtClean="0"/>
              <a:t>disabilities</a:t>
            </a:r>
          </a:p>
          <a:p>
            <a:r>
              <a:rPr lang="en-US" dirty="0" smtClean="0"/>
              <a:t>Disability prevalence by type and for multiple disabilities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6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365126"/>
            <a:ext cx="85979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Percentage of people with Disabilities by Question Type and Set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784" y="1614489"/>
            <a:ext cx="6922432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141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Percentage of Disability Types among People with Any Disability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784" y="1601789"/>
            <a:ext cx="6922432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90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Percentages of Disability Types among People with Multiple Disabilities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440" y="1594846"/>
            <a:ext cx="692911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43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Percentages of Social Factors among People with Multiple Disabilities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784" y="1601789"/>
            <a:ext cx="6922432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44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2254f5-de69-40f5-a0e2-2f56cfee0758">
      <Terms xmlns="http://schemas.microsoft.com/office/infopath/2007/PartnerControls"/>
    </lcf76f155ced4ddcb4097134ff3c332f>
    <TaxCatchAll xmlns="44c59a53-fe6e-4c04-8d64-94c15d2c850d" xsi:nil="true"/>
  </documentManagement>
</p:properties>
</file>

<file path=customXml/itemProps1.xml><?xml version="1.0" encoding="utf-8"?>
<ds:datastoreItem xmlns:ds="http://schemas.openxmlformats.org/officeDocument/2006/customXml" ds:itemID="{E306CBA3-FDCB-4872-96A7-02B4AF9FE6AD}"/>
</file>

<file path=customXml/itemProps2.xml><?xml version="1.0" encoding="utf-8"?>
<ds:datastoreItem xmlns:ds="http://schemas.openxmlformats.org/officeDocument/2006/customXml" ds:itemID="{FD9B4552-CC20-4BEC-8726-A44B9C07AD2D}"/>
</file>

<file path=customXml/itemProps3.xml><?xml version="1.0" encoding="utf-8"?>
<ds:datastoreItem xmlns:ds="http://schemas.openxmlformats.org/officeDocument/2006/customXml" ds:itemID="{F3BAF7E2-BDAC-4E90-8156-72BEAA02E4F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347</Words>
  <Application>Microsoft Office PowerPoint</Application>
  <PresentationFormat>On-screen Show (4:3)</PresentationFormat>
  <Paragraphs>65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Comparing Estimates from the ACS and WG Question Sets  </vt:lpstr>
      <vt:lpstr>Background</vt:lpstr>
      <vt:lpstr>ACS &amp; WG Question Topics</vt:lpstr>
      <vt:lpstr>Development Goals</vt:lpstr>
      <vt:lpstr>Methods</vt:lpstr>
      <vt:lpstr>Percentage of people with Disabilities by Question Type and Set</vt:lpstr>
      <vt:lpstr>Percentage of Disability Types among People with Any Disability</vt:lpstr>
      <vt:lpstr>Percentages of Disability Types among People with Multiple Disabilities</vt:lpstr>
      <vt:lpstr>Percentages of Social Factors among People with Multiple Disabilities</vt:lpstr>
      <vt:lpstr>Discussion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2018-02-12T22:58:33Z</dcterms:created>
  <dcterms:modified xsi:type="dcterms:W3CDTF">2018-02-12T22:58:51Z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0x010100DA6035985C436640B305F1B268648FB9</vt:lpwstr>
  </property>
</Properties>
</file>