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2" r:id="rId5"/>
  </p:sldMasterIdLst>
  <p:notesMasterIdLst>
    <p:notesMasterId r:id="rId17"/>
  </p:notesMasterIdLst>
  <p:handoutMasterIdLst>
    <p:handoutMasterId r:id="rId18"/>
  </p:handoutMasterIdLst>
  <p:sldIdLst>
    <p:sldId id="311" r:id="rId6"/>
    <p:sldId id="312" r:id="rId7"/>
    <p:sldId id="308" r:id="rId8"/>
    <p:sldId id="309" r:id="rId9"/>
    <p:sldId id="310" r:id="rId10"/>
    <p:sldId id="294" r:id="rId11"/>
    <p:sldId id="274" r:id="rId12"/>
    <p:sldId id="307" r:id="rId13"/>
    <p:sldId id="277" r:id="rId14"/>
    <p:sldId id="306" r:id="rId15"/>
    <p:sldId id="287"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61A4"/>
    <a:srgbClr val="4C7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84" autoAdjust="0"/>
  </p:normalViewPr>
  <p:slideViewPr>
    <p:cSldViewPr snapToGrid="0">
      <p:cViewPr varScale="1">
        <p:scale>
          <a:sx n="110" d="100"/>
          <a:sy n="110" d="100"/>
        </p:scale>
        <p:origin x="156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D9695E-EBA4-4C9B-806A-910E59C2129B}"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AC428197-21A7-4DA6-B478-6B11A218F9F1}">
      <dgm:prSet phldrT="[Text]"/>
      <dgm:spPr>
        <a:ln>
          <a:noFill/>
        </a:ln>
      </dgm:spPr>
      <dgm:t>
        <a:bodyPr/>
        <a:lstStyle/>
        <a:p>
          <a:r>
            <a:rPr lang="en-US" dirty="0" smtClean="0"/>
            <a:t>Balanced Budget in Ten Years</a:t>
          </a:r>
          <a:endParaRPr lang="en-US" dirty="0"/>
        </a:p>
      </dgm:t>
    </dgm:pt>
    <dgm:pt modelId="{0E0FC743-7228-4FDF-AD7D-4AFA31FC6E0A}" type="parTrans" cxnId="{8ED9AEDF-764B-4090-ABCC-B86C7B35FE47}">
      <dgm:prSet/>
      <dgm:spPr/>
      <dgm:t>
        <a:bodyPr/>
        <a:lstStyle/>
        <a:p>
          <a:endParaRPr lang="en-US"/>
        </a:p>
      </dgm:t>
    </dgm:pt>
    <dgm:pt modelId="{81B0361E-9546-418F-820D-D64B4255FFA1}" type="sibTrans" cxnId="{8ED9AEDF-764B-4090-ABCC-B86C7B35FE47}">
      <dgm:prSet/>
      <dgm:spPr/>
      <dgm:t>
        <a:bodyPr/>
        <a:lstStyle/>
        <a:p>
          <a:endParaRPr lang="en-US"/>
        </a:p>
      </dgm:t>
    </dgm:pt>
    <dgm:pt modelId="{6D5C4879-EBD2-4439-93D6-28F11F8D508C}">
      <dgm:prSet phldrT="[Text]"/>
      <dgm:spPr>
        <a:ln>
          <a:noFill/>
        </a:ln>
      </dgm:spPr>
      <dgm:t>
        <a:bodyPr/>
        <a:lstStyle/>
        <a:p>
          <a:r>
            <a:rPr lang="en-US" dirty="0" smtClean="0"/>
            <a:t>Increase Defense</a:t>
          </a:r>
          <a:endParaRPr lang="en-US" dirty="0"/>
        </a:p>
      </dgm:t>
    </dgm:pt>
    <dgm:pt modelId="{37841D3E-4F19-4E11-9D33-0789A8CC0BCD}" type="parTrans" cxnId="{12B7E52B-D244-4F20-B9B4-8B5713B5CD3E}">
      <dgm:prSet/>
      <dgm:spPr/>
      <dgm:t>
        <a:bodyPr/>
        <a:lstStyle/>
        <a:p>
          <a:endParaRPr lang="en-US"/>
        </a:p>
      </dgm:t>
    </dgm:pt>
    <dgm:pt modelId="{666D42E9-5832-480B-965D-3E69C6B9233C}" type="sibTrans" cxnId="{12B7E52B-D244-4F20-B9B4-8B5713B5CD3E}">
      <dgm:prSet/>
      <dgm:spPr/>
      <dgm:t>
        <a:bodyPr/>
        <a:lstStyle/>
        <a:p>
          <a:endParaRPr lang="en-US"/>
        </a:p>
      </dgm:t>
    </dgm:pt>
    <dgm:pt modelId="{E83299B4-AB4A-4D7C-A31F-64A97241CC96}">
      <dgm:prSet phldrT="[Text]"/>
      <dgm:spPr>
        <a:ln>
          <a:noFill/>
        </a:ln>
      </dgm:spPr>
      <dgm:t>
        <a:bodyPr/>
        <a:lstStyle/>
        <a:p>
          <a:r>
            <a:rPr lang="en-US" dirty="0" smtClean="0"/>
            <a:t>No New Revenues</a:t>
          </a:r>
          <a:endParaRPr lang="en-US" dirty="0"/>
        </a:p>
      </dgm:t>
    </dgm:pt>
    <dgm:pt modelId="{67DF2D67-733F-4D02-AC72-9942E91DED55}" type="parTrans" cxnId="{6A7F0F25-7B51-41D7-9E87-354C6CD01A95}">
      <dgm:prSet/>
      <dgm:spPr/>
      <dgm:t>
        <a:bodyPr/>
        <a:lstStyle/>
        <a:p>
          <a:endParaRPr lang="en-US"/>
        </a:p>
      </dgm:t>
    </dgm:pt>
    <dgm:pt modelId="{61EC7A0D-013F-48B5-8547-DF9FB8C3B815}" type="sibTrans" cxnId="{6A7F0F25-7B51-41D7-9E87-354C6CD01A95}">
      <dgm:prSet/>
      <dgm:spPr/>
      <dgm:t>
        <a:bodyPr/>
        <a:lstStyle/>
        <a:p>
          <a:endParaRPr lang="en-US"/>
        </a:p>
      </dgm:t>
    </dgm:pt>
    <dgm:pt modelId="{1B41DF78-E6D9-40EF-85E7-01CA2858AE01}">
      <dgm:prSet phldrT="[Text]" custT="1"/>
      <dgm:spPr>
        <a:ln>
          <a:noFill/>
        </a:ln>
      </dgm:spPr>
      <dgm:t>
        <a:bodyPr/>
        <a:lstStyle/>
        <a:p>
          <a:r>
            <a:rPr lang="en-US" sz="1800" dirty="0" smtClean="0"/>
            <a:t>No Significant Savings in Current Social Security or Medicare Beneficiaries</a:t>
          </a:r>
          <a:endParaRPr lang="en-US" sz="1800" dirty="0"/>
        </a:p>
      </dgm:t>
    </dgm:pt>
    <dgm:pt modelId="{1F0AB5F3-C257-49E7-BC1F-0E79DA9DF1B2}" type="parTrans" cxnId="{67BA50C6-9FD8-4EC8-9364-53AF478C9C86}">
      <dgm:prSet/>
      <dgm:spPr/>
      <dgm:t>
        <a:bodyPr/>
        <a:lstStyle/>
        <a:p>
          <a:endParaRPr lang="en-US"/>
        </a:p>
      </dgm:t>
    </dgm:pt>
    <dgm:pt modelId="{A303039D-D86A-4967-892C-51E13CD4656B}" type="sibTrans" cxnId="{67BA50C6-9FD8-4EC8-9364-53AF478C9C86}">
      <dgm:prSet/>
      <dgm:spPr/>
      <dgm:t>
        <a:bodyPr/>
        <a:lstStyle/>
        <a:p>
          <a:endParaRPr lang="en-US"/>
        </a:p>
      </dgm:t>
    </dgm:pt>
    <dgm:pt modelId="{3EFA8143-729A-466E-988C-F05AC1C6C32D}" type="pres">
      <dgm:prSet presAssocID="{12D9695E-EBA4-4C9B-806A-910E59C2129B}" presName="diagram" presStyleCnt="0">
        <dgm:presLayoutVars>
          <dgm:dir/>
          <dgm:resizeHandles val="exact"/>
        </dgm:presLayoutVars>
      </dgm:prSet>
      <dgm:spPr/>
      <dgm:t>
        <a:bodyPr/>
        <a:lstStyle/>
        <a:p>
          <a:endParaRPr lang="en-US"/>
        </a:p>
      </dgm:t>
    </dgm:pt>
    <dgm:pt modelId="{4202995B-A8C2-4393-B52D-78265E698F3F}" type="pres">
      <dgm:prSet presAssocID="{AC428197-21A7-4DA6-B478-6B11A218F9F1}" presName="arrow" presStyleLbl="node1" presStyleIdx="0" presStyleCnt="4">
        <dgm:presLayoutVars>
          <dgm:bulletEnabled val="1"/>
        </dgm:presLayoutVars>
      </dgm:prSet>
      <dgm:spPr/>
      <dgm:t>
        <a:bodyPr/>
        <a:lstStyle/>
        <a:p>
          <a:endParaRPr lang="en-US"/>
        </a:p>
      </dgm:t>
    </dgm:pt>
    <dgm:pt modelId="{20EE82B9-21C3-4267-8B30-A09167A9DB39}" type="pres">
      <dgm:prSet presAssocID="{6D5C4879-EBD2-4439-93D6-28F11F8D508C}" presName="arrow" presStyleLbl="node1" presStyleIdx="1" presStyleCnt="4">
        <dgm:presLayoutVars>
          <dgm:bulletEnabled val="1"/>
        </dgm:presLayoutVars>
      </dgm:prSet>
      <dgm:spPr/>
      <dgm:t>
        <a:bodyPr/>
        <a:lstStyle/>
        <a:p>
          <a:endParaRPr lang="en-US"/>
        </a:p>
      </dgm:t>
    </dgm:pt>
    <dgm:pt modelId="{94FDC4B8-DEFC-41EA-BDA6-2CAEEC39F0A1}" type="pres">
      <dgm:prSet presAssocID="{E83299B4-AB4A-4D7C-A31F-64A97241CC96}" presName="arrow" presStyleLbl="node1" presStyleIdx="2" presStyleCnt="4">
        <dgm:presLayoutVars>
          <dgm:bulletEnabled val="1"/>
        </dgm:presLayoutVars>
      </dgm:prSet>
      <dgm:spPr/>
      <dgm:t>
        <a:bodyPr/>
        <a:lstStyle/>
        <a:p>
          <a:endParaRPr lang="en-US"/>
        </a:p>
      </dgm:t>
    </dgm:pt>
    <dgm:pt modelId="{37EF6812-FBB0-4083-A1F2-1E4B4BF342CA}" type="pres">
      <dgm:prSet presAssocID="{1B41DF78-E6D9-40EF-85E7-01CA2858AE01}" presName="arrow" presStyleLbl="node1" presStyleIdx="3" presStyleCnt="4">
        <dgm:presLayoutVars>
          <dgm:bulletEnabled val="1"/>
        </dgm:presLayoutVars>
      </dgm:prSet>
      <dgm:spPr/>
      <dgm:t>
        <a:bodyPr/>
        <a:lstStyle/>
        <a:p>
          <a:endParaRPr lang="en-US"/>
        </a:p>
      </dgm:t>
    </dgm:pt>
  </dgm:ptLst>
  <dgm:cxnLst>
    <dgm:cxn modelId="{E0D02D57-A665-42F9-A460-E858730CF8AE}" type="presOf" srcId="{12D9695E-EBA4-4C9B-806A-910E59C2129B}" destId="{3EFA8143-729A-466E-988C-F05AC1C6C32D}" srcOrd="0" destOrd="0" presId="urn:microsoft.com/office/officeart/2005/8/layout/arrow5"/>
    <dgm:cxn modelId="{42EDFEEB-44C3-425E-BDD3-67042F9A32D4}" type="presOf" srcId="{AC428197-21A7-4DA6-B478-6B11A218F9F1}" destId="{4202995B-A8C2-4393-B52D-78265E698F3F}" srcOrd="0" destOrd="0" presId="urn:microsoft.com/office/officeart/2005/8/layout/arrow5"/>
    <dgm:cxn modelId="{12B7E52B-D244-4F20-B9B4-8B5713B5CD3E}" srcId="{12D9695E-EBA4-4C9B-806A-910E59C2129B}" destId="{6D5C4879-EBD2-4439-93D6-28F11F8D508C}" srcOrd="1" destOrd="0" parTransId="{37841D3E-4F19-4E11-9D33-0789A8CC0BCD}" sibTransId="{666D42E9-5832-480B-965D-3E69C6B9233C}"/>
    <dgm:cxn modelId="{6A7F0F25-7B51-41D7-9E87-354C6CD01A95}" srcId="{12D9695E-EBA4-4C9B-806A-910E59C2129B}" destId="{E83299B4-AB4A-4D7C-A31F-64A97241CC96}" srcOrd="2" destOrd="0" parTransId="{67DF2D67-733F-4D02-AC72-9942E91DED55}" sibTransId="{61EC7A0D-013F-48B5-8547-DF9FB8C3B815}"/>
    <dgm:cxn modelId="{67BA50C6-9FD8-4EC8-9364-53AF478C9C86}" srcId="{12D9695E-EBA4-4C9B-806A-910E59C2129B}" destId="{1B41DF78-E6D9-40EF-85E7-01CA2858AE01}" srcOrd="3" destOrd="0" parTransId="{1F0AB5F3-C257-49E7-BC1F-0E79DA9DF1B2}" sibTransId="{A303039D-D86A-4967-892C-51E13CD4656B}"/>
    <dgm:cxn modelId="{358F1F8F-48A5-46E7-89F9-BF204C30470D}" type="presOf" srcId="{E83299B4-AB4A-4D7C-A31F-64A97241CC96}" destId="{94FDC4B8-DEFC-41EA-BDA6-2CAEEC39F0A1}" srcOrd="0" destOrd="0" presId="urn:microsoft.com/office/officeart/2005/8/layout/arrow5"/>
    <dgm:cxn modelId="{8ED9AEDF-764B-4090-ABCC-B86C7B35FE47}" srcId="{12D9695E-EBA4-4C9B-806A-910E59C2129B}" destId="{AC428197-21A7-4DA6-B478-6B11A218F9F1}" srcOrd="0" destOrd="0" parTransId="{0E0FC743-7228-4FDF-AD7D-4AFA31FC6E0A}" sibTransId="{81B0361E-9546-418F-820D-D64B4255FFA1}"/>
    <dgm:cxn modelId="{DFB09D28-09C7-4855-BE44-FEBB236F4368}" type="presOf" srcId="{1B41DF78-E6D9-40EF-85E7-01CA2858AE01}" destId="{37EF6812-FBB0-4083-A1F2-1E4B4BF342CA}" srcOrd="0" destOrd="0" presId="urn:microsoft.com/office/officeart/2005/8/layout/arrow5"/>
    <dgm:cxn modelId="{724CB77C-7F9B-497E-B630-06278C55A7CC}" type="presOf" srcId="{6D5C4879-EBD2-4439-93D6-28F11F8D508C}" destId="{20EE82B9-21C3-4267-8B30-A09167A9DB39}" srcOrd="0" destOrd="0" presId="urn:microsoft.com/office/officeart/2005/8/layout/arrow5"/>
    <dgm:cxn modelId="{C4AA5263-1333-43FD-97AA-1ECFF420F011}" type="presParOf" srcId="{3EFA8143-729A-466E-988C-F05AC1C6C32D}" destId="{4202995B-A8C2-4393-B52D-78265E698F3F}" srcOrd="0" destOrd="0" presId="urn:microsoft.com/office/officeart/2005/8/layout/arrow5"/>
    <dgm:cxn modelId="{A3F177D6-8BB9-476E-BD84-4001797736DF}" type="presParOf" srcId="{3EFA8143-729A-466E-988C-F05AC1C6C32D}" destId="{20EE82B9-21C3-4267-8B30-A09167A9DB39}" srcOrd="1" destOrd="0" presId="urn:microsoft.com/office/officeart/2005/8/layout/arrow5"/>
    <dgm:cxn modelId="{431A4B2D-DFCC-409B-AFE8-DFB1D8DCF85A}" type="presParOf" srcId="{3EFA8143-729A-466E-988C-F05AC1C6C32D}" destId="{94FDC4B8-DEFC-41EA-BDA6-2CAEEC39F0A1}" srcOrd="2" destOrd="0" presId="urn:microsoft.com/office/officeart/2005/8/layout/arrow5"/>
    <dgm:cxn modelId="{50363A98-C82A-4E76-B2E4-676929DE2890}" type="presParOf" srcId="{3EFA8143-729A-466E-988C-F05AC1C6C32D}" destId="{37EF6812-FBB0-4083-A1F2-1E4B4BF342CA}" srcOrd="3" destOrd="0" presId="urn:microsoft.com/office/officeart/2005/8/layout/arrow5"/>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2995B-A8C2-4393-B52D-78265E698F3F}">
      <dsp:nvSpPr>
        <dsp:cNvPr id="0" name=""/>
        <dsp:cNvSpPr/>
      </dsp:nvSpPr>
      <dsp:spPr>
        <a:xfrm>
          <a:off x="2151600" y="1525"/>
          <a:ext cx="2581920" cy="2581920"/>
        </a:xfrm>
        <a:prstGeom prst="downArrow">
          <a:avLst>
            <a:gd name="adj1" fmla="val 50000"/>
            <a:gd name="adj2" fmla="val 35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Balanced Budget in Ten Years</a:t>
          </a:r>
          <a:endParaRPr lang="en-US" sz="2000" kern="1200" dirty="0"/>
        </a:p>
      </dsp:txBody>
      <dsp:txXfrm>
        <a:off x="2797080" y="1525"/>
        <a:ext cx="1290960" cy="2130084"/>
      </dsp:txXfrm>
    </dsp:sp>
    <dsp:sp modelId="{20EE82B9-21C3-4267-8B30-A09167A9DB39}">
      <dsp:nvSpPr>
        <dsp:cNvPr id="0" name=""/>
        <dsp:cNvSpPr/>
      </dsp:nvSpPr>
      <dsp:spPr>
        <a:xfrm rot="5400000">
          <a:off x="4097614" y="1947539"/>
          <a:ext cx="2581920" cy="2581920"/>
        </a:xfrm>
        <a:prstGeom prst="downArrow">
          <a:avLst>
            <a:gd name="adj1" fmla="val 50000"/>
            <a:gd name="adj2" fmla="val 35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Increase Defense</a:t>
          </a:r>
          <a:endParaRPr lang="en-US" sz="2000" kern="1200" dirty="0"/>
        </a:p>
      </dsp:txBody>
      <dsp:txXfrm rot="-5400000">
        <a:off x="4549450" y="2593019"/>
        <a:ext cx="2130084" cy="1290960"/>
      </dsp:txXfrm>
    </dsp:sp>
    <dsp:sp modelId="{94FDC4B8-DEFC-41EA-BDA6-2CAEEC39F0A1}">
      <dsp:nvSpPr>
        <dsp:cNvPr id="0" name=""/>
        <dsp:cNvSpPr/>
      </dsp:nvSpPr>
      <dsp:spPr>
        <a:xfrm rot="10800000">
          <a:off x="2151600" y="3893553"/>
          <a:ext cx="2581920" cy="2581920"/>
        </a:xfrm>
        <a:prstGeom prst="downArrow">
          <a:avLst>
            <a:gd name="adj1" fmla="val 50000"/>
            <a:gd name="adj2" fmla="val 35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No New Revenues</a:t>
          </a:r>
          <a:endParaRPr lang="en-US" sz="2000" kern="1200" dirty="0"/>
        </a:p>
      </dsp:txBody>
      <dsp:txXfrm rot="10800000">
        <a:off x="2797080" y="4345389"/>
        <a:ext cx="1290960" cy="2130084"/>
      </dsp:txXfrm>
    </dsp:sp>
    <dsp:sp modelId="{37EF6812-FBB0-4083-A1F2-1E4B4BF342CA}">
      <dsp:nvSpPr>
        <dsp:cNvPr id="0" name=""/>
        <dsp:cNvSpPr/>
      </dsp:nvSpPr>
      <dsp:spPr>
        <a:xfrm rot="16200000">
          <a:off x="205586" y="1947539"/>
          <a:ext cx="2581920" cy="2581920"/>
        </a:xfrm>
        <a:prstGeom prst="downArrow">
          <a:avLst>
            <a:gd name="adj1" fmla="val 50000"/>
            <a:gd name="adj2" fmla="val 35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No Significant Savings in Current Social Security or Medicare Beneficiaries</a:t>
          </a:r>
          <a:endParaRPr lang="en-US" sz="1800" kern="1200" dirty="0"/>
        </a:p>
      </dsp:txBody>
      <dsp:txXfrm rot="5400000">
        <a:off x="205586" y="2593019"/>
        <a:ext cx="2130084" cy="1290960"/>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4"/>
            <a:ext cx="3038475" cy="466725"/>
          </a:xfrm>
          <a:prstGeom prst="rect">
            <a:avLst/>
          </a:prstGeom>
        </p:spPr>
        <p:txBody>
          <a:bodyPr vert="horz" lIns="91429" tIns="45715" rIns="91429" bIns="45715" rtlCol="0"/>
          <a:lstStyle>
            <a:lvl1pPr algn="l">
              <a:defRPr sz="1200"/>
            </a:lvl1pPr>
          </a:lstStyle>
          <a:p>
            <a:endParaRPr lang="en-US" dirty="0"/>
          </a:p>
        </p:txBody>
      </p:sp>
      <p:sp>
        <p:nvSpPr>
          <p:cNvPr id="3" name="Date Placeholder 2"/>
          <p:cNvSpPr>
            <a:spLocks noGrp="1"/>
          </p:cNvSpPr>
          <p:nvPr>
            <p:ph type="dt" sz="quarter" idx="1"/>
          </p:nvPr>
        </p:nvSpPr>
        <p:spPr>
          <a:xfrm>
            <a:off x="3970342" y="4"/>
            <a:ext cx="3038475" cy="466725"/>
          </a:xfrm>
          <a:prstGeom prst="rect">
            <a:avLst/>
          </a:prstGeom>
        </p:spPr>
        <p:txBody>
          <a:bodyPr vert="horz" lIns="91429" tIns="45715" rIns="91429" bIns="45715" rtlCol="0"/>
          <a:lstStyle>
            <a:lvl1pPr algn="r">
              <a:defRPr sz="1200"/>
            </a:lvl1pPr>
          </a:lstStyle>
          <a:p>
            <a:fld id="{3A147AEC-B376-426E-8762-82A32ED67C69}" type="datetimeFigureOut">
              <a:rPr lang="en-US" smtClean="0"/>
              <a:pPr/>
              <a:t>12/1/2014</a:t>
            </a:fld>
            <a:endParaRPr lang="en-US" dirty="0"/>
          </a:p>
        </p:txBody>
      </p:sp>
      <p:sp>
        <p:nvSpPr>
          <p:cNvPr id="4" name="Footer Placeholder 3"/>
          <p:cNvSpPr>
            <a:spLocks noGrp="1"/>
          </p:cNvSpPr>
          <p:nvPr>
            <p:ph type="ftr" sz="quarter" idx="2"/>
          </p:nvPr>
        </p:nvSpPr>
        <p:spPr>
          <a:xfrm>
            <a:off x="5" y="8829678"/>
            <a:ext cx="3038475" cy="466725"/>
          </a:xfrm>
          <a:prstGeom prst="rect">
            <a:avLst/>
          </a:prstGeom>
        </p:spPr>
        <p:txBody>
          <a:bodyPr vert="horz" lIns="91429" tIns="45715" rIns="91429" bIns="457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2" y="8829678"/>
            <a:ext cx="3038475" cy="466725"/>
          </a:xfrm>
          <a:prstGeom prst="rect">
            <a:avLst/>
          </a:prstGeom>
        </p:spPr>
        <p:txBody>
          <a:bodyPr vert="horz" lIns="91429" tIns="45715" rIns="91429" bIns="45715" rtlCol="0" anchor="b"/>
          <a:lstStyle>
            <a:lvl1pPr algn="r">
              <a:defRPr sz="1200"/>
            </a:lvl1pPr>
          </a:lstStyle>
          <a:p>
            <a:fld id="{F2182FB3-287C-40F5-9F07-A8A6408ACD40}" type="slidenum">
              <a:rPr lang="en-US" smtClean="0"/>
              <a:pPr/>
              <a:t>‹#›</a:t>
            </a:fld>
            <a:endParaRPr lang="en-US" dirty="0"/>
          </a:p>
        </p:txBody>
      </p:sp>
    </p:spTree>
    <p:extLst>
      <p:ext uri="{BB962C8B-B14F-4D97-AF65-F5344CB8AC3E}">
        <p14:creationId xmlns:p14="http://schemas.microsoft.com/office/powerpoint/2010/main" val="505025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7"/>
            <a:ext cx="3037840" cy="466435"/>
          </a:xfrm>
          <a:prstGeom prst="rect">
            <a:avLst/>
          </a:prstGeom>
        </p:spPr>
        <p:txBody>
          <a:bodyPr vert="horz" lIns="92818" tIns="46409" rIns="92818" bIns="46409" rtlCol="0"/>
          <a:lstStyle>
            <a:lvl1pPr algn="l">
              <a:defRPr sz="1200"/>
            </a:lvl1pPr>
          </a:lstStyle>
          <a:p>
            <a:endParaRPr lang="en-US" dirty="0"/>
          </a:p>
        </p:txBody>
      </p:sp>
      <p:sp>
        <p:nvSpPr>
          <p:cNvPr id="3" name="Date Placeholder 2"/>
          <p:cNvSpPr>
            <a:spLocks noGrp="1"/>
          </p:cNvSpPr>
          <p:nvPr>
            <p:ph type="dt" idx="1"/>
          </p:nvPr>
        </p:nvSpPr>
        <p:spPr>
          <a:xfrm>
            <a:off x="3970940" y="7"/>
            <a:ext cx="3037840" cy="466435"/>
          </a:xfrm>
          <a:prstGeom prst="rect">
            <a:avLst/>
          </a:prstGeom>
        </p:spPr>
        <p:txBody>
          <a:bodyPr vert="horz" lIns="92818" tIns="46409" rIns="92818" bIns="46409" rtlCol="0"/>
          <a:lstStyle>
            <a:lvl1pPr algn="r">
              <a:defRPr sz="1200"/>
            </a:lvl1pPr>
          </a:lstStyle>
          <a:p>
            <a:fld id="{AE21398A-8F6F-472E-84EE-7303316C7ED2}" type="datetimeFigureOut">
              <a:rPr lang="en-US" smtClean="0"/>
              <a:pPr/>
              <a:t>12/1/2014</a:t>
            </a:fld>
            <a:endParaRPr lang="en-US" dirty="0"/>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2818" tIns="46409" rIns="92818" bIns="46409" rtlCol="0" anchor="ctr"/>
          <a:lstStyle/>
          <a:p>
            <a:endParaRPr lang="en-US" dirty="0"/>
          </a:p>
        </p:txBody>
      </p:sp>
      <p:sp>
        <p:nvSpPr>
          <p:cNvPr id="5" name="Notes Placeholder 4"/>
          <p:cNvSpPr>
            <a:spLocks noGrp="1"/>
          </p:cNvSpPr>
          <p:nvPr>
            <p:ph type="body" sz="quarter" idx="3"/>
          </p:nvPr>
        </p:nvSpPr>
        <p:spPr>
          <a:xfrm>
            <a:off x="701041" y="4473899"/>
            <a:ext cx="5608320" cy="3660458"/>
          </a:xfrm>
          <a:prstGeom prst="rect">
            <a:avLst/>
          </a:prstGeom>
        </p:spPr>
        <p:txBody>
          <a:bodyPr vert="horz" lIns="92818" tIns="46409" rIns="92818" bIns="4640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74"/>
            <a:ext cx="3037840" cy="466434"/>
          </a:xfrm>
          <a:prstGeom prst="rect">
            <a:avLst/>
          </a:prstGeom>
        </p:spPr>
        <p:txBody>
          <a:bodyPr vert="horz" lIns="92818" tIns="46409" rIns="92818" bIns="4640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74"/>
            <a:ext cx="3037840" cy="466434"/>
          </a:xfrm>
          <a:prstGeom prst="rect">
            <a:avLst/>
          </a:prstGeom>
        </p:spPr>
        <p:txBody>
          <a:bodyPr vert="horz" lIns="92818" tIns="46409" rIns="92818" bIns="46409" rtlCol="0" anchor="b"/>
          <a:lstStyle>
            <a:lvl1pPr algn="r">
              <a:defRPr sz="1200"/>
            </a:lvl1pPr>
          </a:lstStyle>
          <a:p>
            <a:fld id="{E06C88AC-0286-4C4C-A8B7-52689BDD2C97}" type="slidenum">
              <a:rPr lang="en-US" smtClean="0"/>
              <a:pPr/>
              <a:t>‹#›</a:t>
            </a:fld>
            <a:endParaRPr lang="en-US" dirty="0"/>
          </a:p>
        </p:txBody>
      </p:sp>
    </p:spTree>
    <p:extLst>
      <p:ext uri="{BB962C8B-B14F-4D97-AF65-F5344CB8AC3E}">
        <p14:creationId xmlns:p14="http://schemas.microsoft.com/office/powerpoint/2010/main" val="2493396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aseline="0" dirty="0" smtClean="0"/>
              <a:t>The House-passed budgets crafted by then Budget Committee Chair Paul Ryan were built on four goals:</a:t>
            </a:r>
          </a:p>
          <a:p>
            <a:endParaRPr lang="en-US" baseline="0" dirty="0" smtClean="0"/>
          </a:p>
          <a:p>
            <a:pPr marL="228600" indent="-228600">
              <a:buAutoNum type="arabicParenR"/>
            </a:pPr>
            <a:r>
              <a:rPr lang="en-US" baseline="0" dirty="0" smtClean="0"/>
              <a:t>Balance the Budget in 10 years and do it while…</a:t>
            </a:r>
          </a:p>
          <a:p>
            <a:pPr marL="228600" indent="-228600">
              <a:buAutoNum type="arabicParenR"/>
            </a:pPr>
            <a:r>
              <a:rPr lang="en-US" baseline="0" dirty="0" smtClean="0"/>
              <a:t>Not increasing revenues at all</a:t>
            </a:r>
          </a:p>
          <a:p>
            <a:pPr marL="228600" indent="-228600">
              <a:buAutoNum type="arabicParenR"/>
            </a:pPr>
            <a:r>
              <a:rPr lang="en-US" baseline="0" dirty="0" smtClean="0"/>
              <a:t>Increasing spending on defense</a:t>
            </a:r>
          </a:p>
          <a:p>
            <a:pPr marL="228600" indent="-228600">
              <a:buAutoNum type="arabicParenR"/>
            </a:pPr>
            <a:r>
              <a:rPr lang="en-US" baseline="0" dirty="0" smtClean="0"/>
              <a:t>And securing no significant savings in Medicare and Social Security for current beneficiaries</a:t>
            </a:r>
          </a:p>
          <a:p>
            <a:pPr marL="228600" indent="-228600">
              <a:buAutoNum type="arabicParenR"/>
            </a:pPr>
            <a:endParaRPr lang="en-US" baseline="0" dirty="0" smtClean="0"/>
          </a:p>
          <a:p>
            <a:pPr marL="0" indent="0">
              <a:buNone/>
            </a:pPr>
            <a:r>
              <a:rPr lang="en-US" baseline="0" dirty="0" smtClean="0"/>
              <a:t>Any budget based on these four premises will result in large cuts to non-defense discretionary programs and low-income entitlements like SNAP and Medicaid. Why? Because if revenues, Social Security and Medicare are off the table and defense has to increase, the only large parts of the budget left are non-defense discretionary programs and non-retirement-related entitlements like SNAP and Medicaid.  There are dog-and-cat savings they can cobble together in other parts of the budget, but not nearly enough to make a significant dent in the balance-in-10-year goal.</a:t>
            </a:r>
          </a:p>
          <a:p>
            <a:pPr marL="0" indent="0">
              <a:buNone/>
            </a:pPr>
            <a:endParaRPr lang="en-US" baseline="0" dirty="0" smtClean="0"/>
          </a:p>
          <a:p>
            <a:pPr marL="0" indent="0">
              <a:buNone/>
            </a:pPr>
            <a:r>
              <a:rPr lang="en-US" baseline="0" dirty="0" smtClean="0"/>
              <a:t>So – when we think about the upcoming budget debate, one important question is will the House and Senate walk away from any of these four constraints?  If not, then it is virtually impossible to see how low-income programs and non-defense discretionary programs will not be targets for significant cuts.</a:t>
            </a:r>
          </a:p>
          <a:p>
            <a:pPr marL="0" indent="0">
              <a:buNone/>
            </a:pPr>
            <a:endParaRPr lang="en-US" baseline="0" dirty="0" smtClean="0"/>
          </a:p>
          <a:p>
            <a:pPr marL="0" indent="0">
              <a:buNone/>
            </a:pPr>
            <a:r>
              <a:rPr lang="en-US" i="1" baseline="0" dirty="0" smtClean="0"/>
              <a:t>Note that you want to be careful not to appear to be suggesting that we should make large Medicare and Social Security cuts to current beneficiaries.  You may want to add something like – Now, I want to be clear that I am not suggesting that we should make big cuts in Medicare and Social Security.  While there are some responsible Medicare cuts that can be made there are real limits there too – because while there is sometimes a view that seniors are wealthy, fully three-fifths of Medicare beneficiaries had incomes at or below $30,000 in 2009.  Similarly, Social Security benefits are modest and protection millions from poverty and hardship.  </a:t>
            </a:r>
          </a:p>
          <a:p>
            <a:pPr marL="228600" indent="-228600">
              <a:buAutoNum type="arabicParenR"/>
            </a:pPr>
            <a:endParaRPr lang="en-US" baseline="0" dirty="0" smtClean="0"/>
          </a:p>
        </p:txBody>
      </p:sp>
      <p:sp>
        <p:nvSpPr>
          <p:cNvPr id="4" name="Slide Number Placeholder 3"/>
          <p:cNvSpPr>
            <a:spLocks noGrp="1"/>
          </p:cNvSpPr>
          <p:nvPr>
            <p:ph type="sldNum" sz="quarter" idx="10"/>
          </p:nvPr>
        </p:nvSpPr>
        <p:spPr/>
        <p:txBody>
          <a:bodyPr/>
          <a:lstStyle/>
          <a:p>
            <a:fld id="{F63AC6C3-941E-44A4-8A1A-AE32C757C6F6}" type="slidenum">
              <a:rPr lang="en-US" smtClean="0"/>
              <a:pPr/>
              <a:t>2</a:t>
            </a:fld>
            <a:endParaRPr lang="en-US"/>
          </a:p>
        </p:txBody>
      </p:sp>
    </p:spTree>
    <p:extLst>
      <p:ext uri="{BB962C8B-B14F-4D97-AF65-F5344CB8AC3E}">
        <p14:creationId xmlns:p14="http://schemas.microsoft.com/office/powerpoint/2010/main" val="1053098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IT TIME TO SWITCH TO 15?</a:t>
            </a:r>
            <a:endParaRPr lang="en-US" dirty="0"/>
          </a:p>
        </p:txBody>
      </p:sp>
      <p:sp>
        <p:nvSpPr>
          <p:cNvPr id="4" name="Slide Number Placeholder 3"/>
          <p:cNvSpPr>
            <a:spLocks noGrp="1"/>
          </p:cNvSpPr>
          <p:nvPr>
            <p:ph type="sldNum" sz="quarter" idx="10"/>
          </p:nvPr>
        </p:nvSpPr>
        <p:spPr/>
        <p:txBody>
          <a:bodyPr/>
          <a:lstStyle/>
          <a:p>
            <a:fld id="{F63AC6C3-941E-44A4-8A1A-AE32C757C6F6}" type="slidenum">
              <a:rPr lang="en-US" smtClean="0"/>
              <a:pPr/>
              <a:t>3</a:t>
            </a:fld>
            <a:endParaRPr lang="en-US"/>
          </a:p>
        </p:txBody>
      </p:sp>
    </p:spTree>
    <p:extLst>
      <p:ext uri="{BB962C8B-B14F-4D97-AF65-F5344CB8AC3E}">
        <p14:creationId xmlns:p14="http://schemas.microsoft.com/office/powerpoint/2010/main" val="677463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3AC6C3-941E-44A4-8A1A-AE32C757C6F6}" type="slidenum">
              <a:rPr lang="en-US" smtClean="0"/>
              <a:pPr/>
              <a:t>4</a:t>
            </a:fld>
            <a:endParaRPr lang="en-US"/>
          </a:p>
        </p:txBody>
      </p:sp>
    </p:spTree>
    <p:extLst>
      <p:ext uri="{BB962C8B-B14F-4D97-AF65-F5344CB8AC3E}">
        <p14:creationId xmlns:p14="http://schemas.microsoft.com/office/powerpoint/2010/main" val="1141794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this is updated, through 2013</a:t>
            </a:r>
            <a:r>
              <a:rPr lang="en-US" baseline="0" dirty="0" smtClean="0"/>
              <a:t> are OMB estimates, not CBO. 14 is CBO actual and 15 on are CBO August baseline.</a:t>
            </a:r>
            <a:endParaRPr lang="en-US" dirty="0"/>
          </a:p>
        </p:txBody>
      </p:sp>
      <p:sp>
        <p:nvSpPr>
          <p:cNvPr id="4" name="Slide Number Placeholder 3"/>
          <p:cNvSpPr>
            <a:spLocks noGrp="1"/>
          </p:cNvSpPr>
          <p:nvPr>
            <p:ph type="sldNum" sz="quarter" idx="10"/>
          </p:nvPr>
        </p:nvSpPr>
        <p:spPr/>
        <p:txBody>
          <a:bodyPr/>
          <a:lstStyle/>
          <a:p>
            <a:fld id="{F63AC6C3-941E-44A4-8A1A-AE32C757C6F6}" type="slidenum">
              <a:rPr lang="en-US" smtClean="0"/>
              <a:pPr/>
              <a:t>5</a:t>
            </a:fld>
            <a:endParaRPr lang="en-US"/>
          </a:p>
        </p:txBody>
      </p:sp>
    </p:spTree>
    <p:extLst>
      <p:ext uri="{BB962C8B-B14F-4D97-AF65-F5344CB8AC3E}">
        <p14:creationId xmlns:p14="http://schemas.microsoft.com/office/powerpoint/2010/main" val="194060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DDE7466-6EC1-4051-B5C4-0DAAAD4D5A70}" type="slidenum">
              <a:rPr lang="en-US" smtClean="0"/>
              <a:pPr/>
              <a:t>‹#›</a:t>
            </a:fld>
            <a:endParaRPr lang="en-US" dirty="0"/>
          </a:p>
        </p:txBody>
      </p:sp>
    </p:spTree>
    <p:extLst>
      <p:ext uri="{BB962C8B-B14F-4D97-AF65-F5344CB8AC3E}">
        <p14:creationId xmlns:p14="http://schemas.microsoft.com/office/powerpoint/2010/main" val="215911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DDE7466-6EC1-4051-B5C4-0DAAAD4D5A70}" type="slidenum">
              <a:rPr lang="en-US" smtClean="0"/>
              <a:pPr/>
              <a:t>‹#›</a:t>
            </a:fld>
            <a:endParaRPr lang="en-US" dirty="0"/>
          </a:p>
        </p:txBody>
      </p:sp>
    </p:spTree>
    <p:extLst>
      <p:ext uri="{BB962C8B-B14F-4D97-AF65-F5344CB8AC3E}">
        <p14:creationId xmlns:p14="http://schemas.microsoft.com/office/powerpoint/2010/main" val="1266643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DDE7466-6EC1-4051-B5C4-0DAAAD4D5A70}" type="slidenum">
              <a:rPr lang="en-US" smtClean="0"/>
              <a:pPr/>
              <a:t>‹#›</a:t>
            </a:fld>
            <a:endParaRPr lang="en-US" dirty="0"/>
          </a:p>
        </p:txBody>
      </p:sp>
    </p:spTree>
    <p:extLst>
      <p:ext uri="{BB962C8B-B14F-4D97-AF65-F5344CB8AC3E}">
        <p14:creationId xmlns:p14="http://schemas.microsoft.com/office/powerpoint/2010/main" val="2865357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2800" b="0" cap="all">
                <a:latin typeface="Franklin Gothic Medium"/>
                <a:cs typeface="Franklin Gothic Medium"/>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6"/>
            <a:ext cx="7772400" cy="1500187"/>
          </a:xfrm>
          <a:prstGeom prst="rect">
            <a:avLst/>
          </a:prstGeom>
        </p:spPr>
        <p:txBody>
          <a:bodyPr anchor="b"/>
          <a:lstStyle>
            <a:lvl1pPr marL="0" indent="0">
              <a:buNone/>
              <a:defRPr sz="2100">
                <a:solidFill>
                  <a:schemeClr val="tx1">
                    <a:tint val="75000"/>
                  </a:schemeClr>
                </a:solidFill>
                <a:latin typeface="Franklin Gothic Book"/>
                <a:cs typeface="Franklin Gothic Boo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6"/>
          <p:cNvSpPr>
            <a:spLocks noGrp="1"/>
          </p:cNvSpPr>
          <p:nvPr>
            <p:ph type="sldNum" sz="quarter" idx="10"/>
          </p:nvPr>
        </p:nvSpPr>
        <p:spPr/>
        <p:txBody>
          <a:bodyPr/>
          <a:lstStyle/>
          <a:p>
            <a:pPr>
              <a:defRPr/>
            </a:pPr>
            <a:fld id="{8F4F6BF4-C904-4764-9186-FEDD0BC12A66}"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546041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3"/>
            <a:ext cx="8229600" cy="45259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pPr>
              <a:defRPr/>
            </a:pPr>
            <a:fld id="{8F4F6BF4-C904-4764-9186-FEDD0BC12A66}"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284742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a:prstGeom prst="rect">
            <a:avLst/>
          </a:prstGeom>
        </p:spPr>
        <p:txBody>
          <a:bodyPr/>
          <a:lstStyle>
            <a:lvl1pPr>
              <a:defRPr sz="2800">
                <a:latin typeface="Franklin Gothic Medium"/>
                <a:cs typeface="Franklin Gothic Medium"/>
              </a:defRPr>
            </a:lvl1pPr>
          </a:lstStyle>
          <a:p>
            <a:r>
              <a:rPr lang="en-US" smtClean="0"/>
              <a:t>Click to edit Master title style</a:t>
            </a:r>
            <a:endParaRPr lang="en-US" dirty="0"/>
          </a:p>
        </p:txBody>
      </p:sp>
      <p:sp>
        <p:nvSpPr>
          <p:cNvPr id="3" name="Content Placeholder 2"/>
          <p:cNvSpPr>
            <a:spLocks noGrp="1"/>
          </p:cNvSpPr>
          <p:nvPr>
            <p:ph sz="half" idx="1"/>
          </p:nvPr>
        </p:nvSpPr>
        <p:spPr>
          <a:xfrm>
            <a:off x="246580" y="1600203"/>
            <a:ext cx="2712378" cy="4525963"/>
          </a:xfrm>
          <a:prstGeom prst="rect">
            <a:avLst/>
          </a:prstGeom>
        </p:spPr>
        <p:txBody>
          <a:bodyPr/>
          <a:lstStyle>
            <a:lvl1pPr>
              <a:defRPr sz="1800">
                <a:latin typeface="Franklin Gothic Book"/>
                <a:cs typeface="Franklin Gothic Book"/>
              </a:defRPr>
            </a:lvl1pPr>
            <a:lvl2pPr>
              <a:defRPr sz="18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3124200" y="1600203"/>
            <a:ext cx="5783494" cy="45259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800">
                <a:latin typeface="Franklin Gothic Book"/>
                <a:cs typeface="Franklin Gothic Book"/>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solidFill>
                <a:prstClr val="black"/>
              </a:solidFill>
            </a:endParaRPr>
          </a:p>
        </p:txBody>
      </p:sp>
      <p:sp>
        <p:nvSpPr>
          <p:cNvPr id="6" name="Footer Placeholder 4"/>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latin typeface="+mn-lt"/>
              </a:defRPr>
            </a:lvl1pPr>
          </a:lstStyle>
          <a:p>
            <a:pPr>
              <a:defRPr/>
            </a:pPr>
            <a:endParaRPr lang="en-US" dirty="0">
              <a:solidFill>
                <a:prstClr val="black"/>
              </a:solidFill>
            </a:endParaRPr>
          </a:p>
        </p:txBody>
      </p:sp>
      <p:sp>
        <p:nvSpPr>
          <p:cNvPr id="7" name="Slide Number Placeholder 5"/>
          <p:cNvSpPr>
            <a:spLocks noGrp="1"/>
          </p:cNvSpPr>
          <p:nvPr>
            <p:ph type="sldNum" sz="quarter" idx="12"/>
          </p:nvPr>
        </p:nvSpPr>
        <p:spPr>
          <a:xfrm>
            <a:off x="6553200" y="6356353"/>
            <a:ext cx="2133600" cy="365125"/>
          </a:xfrm>
        </p:spPr>
        <p:txBody>
          <a:bodyPr/>
          <a:lstStyle>
            <a:lvl1pPr>
              <a:defRPr/>
            </a:lvl1pPr>
          </a:lstStyle>
          <a:p>
            <a:pPr>
              <a:defRPr/>
            </a:pPr>
            <a:fld id="{03176329-F713-4D35-8C88-52569FF74126}" type="slidenum">
              <a:rPr lang="en-US">
                <a:solidFill>
                  <a:prstClr val="white"/>
                </a:solidFill>
              </a:rPr>
              <a:pPr>
                <a:defRPr/>
              </a:pPr>
              <a:t>‹#›</a:t>
            </a:fld>
            <a:endParaRPr lang="en-US" dirty="0">
              <a:solidFill>
                <a:prstClr val="white"/>
              </a:solidFill>
            </a:endParaRPr>
          </a:p>
        </p:txBody>
      </p:sp>
      <p:sp>
        <p:nvSpPr>
          <p:cNvPr id="8" name="Slide Number Placeholder 6"/>
          <p:cNvSpPr txBox="1">
            <a:spLocks/>
          </p:cNvSpPr>
          <p:nvPr userDrawn="1"/>
        </p:nvSpPr>
        <p:spPr>
          <a:xfrm>
            <a:off x="8229600" y="92078"/>
            <a:ext cx="533400" cy="365125"/>
          </a:xfrm>
          <a:prstGeom prst="rect">
            <a:avLst/>
          </a:prstGeom>
        </p:spPr>
        <p:txBody>
          <a:bodyPr/>
          <a:lstStyle>
            <a:defPPr>
              <a:defRPr lang="en-US"/>
            </a:defPPr>
            <a:lvl1pPr marL="0" algn="ctr" defTabSz="914400" rtl="0" eaLnBrk="1" fontAlgn="auto" latinLnBrk="0" hangingPunct="1">
              <a:spcBef>
                <a:spcPts val="0"/>
              </a:spcBef>
              <a:spcAft>
                <a:spcPts val="0"/>
              </a:spcAft>
              <a:defRPr sz="1400" kern="1200">
                <a:solidFill>
                  <a:schemeClr val="bg1"/>
                </a:solidFill>
                <a:latin typeface="Franklin Gothic Book"/>
                <a:ea typeface="+mn-ea"/>
                <a:cs typeface="Franklin Gothic Boo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F4F6BF4-C904-4764-9186-FEDD0BC12A66}"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175850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2" y="1535113"/>
            <a:ext cx="4040188" cy="639762"/>
          </a:xfrm>
          <a:prstGeom prst="rect">
            <a:avLst/>
          </a:prstGeom>
        </p:spPr>
        <p:txBody>
          <a:bodyPr anchor="b"/>
          <a:lstStyle>
            <a:lvl1pPr marL="0" indent="0">
              <a:buNone/>
              <a:defRPr sz="2100" b="0">
                <a:latin typeface="Franklin Gothic Medium"/>
                <a:cs typeface="Franklin Gothic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100" b="0">
                <a:latin typeface="Franklin Gothic Medium"/>
                <a:cs typeface="Franklin Gothic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solidFill>
                <a:prstClr val="black"/>
              </a:solidFill>
            </a:endParaRPr>
          </a:p>
        </p:txBody>
      </p:sp>
      <p:sp>
        <p:nvSpPr>
          <p:cNvPr id="8" name="Footer Placeholder 4"/>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latin typeface="+mn-lt"/>
              </a:defRPr>
            </a:lvl1pPr>
          </a:lstStyle>
          <a:p>
            <a:pPr>
              <a:defRPr/>
            </a:pPr>
            <a:endParaRPr lang="en-US" dirty="0">
              <a:solidFill>
                <a:prstClr val="black"/>
              </a:solidFill>
            </a:endParaRPr>
          </a:p>
        </p:txBody>
      </p:sp>
      <p:sp>
        <p:nvSpPr>
          <p:cNvPr id="9" name="Slide Number Placeholder 5"/>
          <p:cNvSpPr>
            <a:spLocks noGrp="1"/>
          </p:cNvSpPr>
          <p:nvPr>
            <p:ph type="sldNum" sz="quarter" idx="12"/>
          </p:nvPr>
        </p:nvSpPr>
        <p:spPr>
          <a:xfrm>
            <a:off x="6553200" y="6356353"/>
            <a:ext cx="2133600" cy="365125"/>
          </a:xfrm>
        </p:spPr>
        <p:txBody>
          <a:bodyPr/>
          <a:lstStyle>
            <a:lvl1pPr>
              <a:defRPr/>
            </a:lvl1pPr>
          </a:lstStyle>
          <a:p>
            <a:pPr>
              <a:defRPr/>
            </a:pPr>
            <a:fld id="{751AABAD-DC81-431D-AD2D-0DB62CE4331A}" type="slidenum">
              <a:rPr lang="en-US">
                <a:solidFill>
                  <a:prstClr val="white"/>
                </a:solidFill>
              </a:rPr>
              <a:pPr>
                <a:defRPr/>
              </a:pPr>
              <a:t>‹#›</a:t>
            </a:fld>
            <a:endParaRPr lang="en-US" dirty="0">
              <a:solidFill>
                <a:prstClr val="white"/>
              </a:solidFill>
            </a:endParaRPr>
          </a:p>
        </p:txBody>
      </p:sp>
      <p:sp>
        <p:nvSpPr>
          <p:cNvPr id="10" name="Slide Number Placeholder 6"/>
          <p:cNvSpPr txBox="1">
            <a:spLocks/>
          </p:cNvSpPr>
          <p:nvPr userDrawn="1"/>
        </p:nvSpPr>
        <p:spPr>
          <a:xfrm>
            <a:off x="8229600" y="92078"/>
            <a:ext cx="533400" cy="365125"/>
          </a:xfrm>
          <a:prstGeom prst="rect">
            <a:avLst/>
          </a:prstGeom>
        </p:spPr>
        <p:txBody>
          <a:bodyPr/>
          <a:lstStyle>
            <a:defPPr>
              <a:defRPr lang="en-US"/>
            </a:defPPr>
            <a:lvl1pPr marL="0" algn="ctr" defTabSz="914400" rtl="0" eaLnBrk="1" fontAlgn="auto" latinLnBrk="0" hangingPunct="1">
              <a:spcBef>
                <a:spcPts val="0"/>
              </a:spcBef>
              <a:spcAft>
                <a:spcPts val="0"/>
              </a:spcAft>
              <a:defRPr sz="1400" kern="1200">
                <a:solidFill>
                  <a:schemeClr val="bg1"/>
                </a:solidFill>
                <a:latin typeface="Franklin Gothic Book"/>
                <a:ea typeface="+mn-ea"/>
                <a:cs typeface="Franklin Gothic Boo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F4F6BF4-C904-4764-9186-FEDD0BC12A66}"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427057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smtClean="0"/>
              <a:t>Click to edit Master title style</a:t>
            </a:r>
            <a:endParaRPr lang="en-US" dirty="0"/>
          </a:p>
        </p:txBody>
      </p:sp>
      <p:sp>
        <p:nvSpPr>
          <p:cNvPr id="3" name="Date Placeholder 3"/>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solidFill>
                <a:prstClr val="black"/>
              </a:solidFill>
            </a:endParaRPr>
          </a:p>
        </p:txBody>
      </p:sp>
      <p:sp>
        <p:nvSpPr>
          <p:cNvPr id="4" name="Footer Placeholder 4"/>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latin typeface="+mn-lt"/>
              </a:defRPr>
            </a:lvl1pPr>
          </a:lstStyle>
          <a:p>
            <a:pPr>
              <a:defRPr/>
            </a:pPr>
            <a:endParaRPr lang="en-US" dirty="0">
              <a:solidFill>
                <a:prstClr val="black"/>
              </a:solidFill>
            </a:endParaRPr>
          </a:p>
        </p:txBody>
      </p:sp>
      <p:sp>
        <p:nvSpPr>
          <p:cNvPr id="5" name="Slide Number Placeholder 5"/>
          <p:cNvSpPr>
            <a:spLocks noGrp="1"/>
          </p:cNvSpPr>
          <p:nvPr>
            <p:ph type="sldNum" sz="quarter" idx="12"/>
          </p:nvPr>
        </p:nvSpPr>
        <p:spPr>
          <a:xfrm>
            <a:off x="6553200" y="6356353"/>
            <a:ext cx="2133600" cy="365125"/>
          </a:xfrm>
        </p:spPr>
        <p:txBody>
          <a:bodyPr/>
          <a:lstStyle>
            <a:lvl1pPr>
              <a:defRPr/>
            </a:lvl1pPr>
          </a:lstStyle>
          <a:p>
            <a:pPr>
              <a:defRPr/>
            </a:pPr>
            <a:fld id="{B00B7276-B273-4CAF-A330-72A396111682}" type="slidenum">
              <a:rPr lang="en-US">
                <a:solidFill>
                  <a:prstClr val="white"/>
                </a:solidFill>
              </a:rPr>
              <a:pPr>
                <a:defRPr/>
              </a:pPr>
              <a:t>‹#›</a:t>
            </a:fld>
            <a:endParaRPr lang="en-US" dirty="0">
              <a:solidFill>
                <a:prstClr val="white"/>
              </a:solidFill>
            </a:endParaRPr>
          </a:p>
        </p:txBody>
      </p:sp>
      <p:sp>
        <p:nvSpPr>
          <p:cNvPr id="6" name="Slide Number Placeholder 6"/>
          <p:cNvSpPr txBox="1">
            <a:spLocks/>
          </p:cNvSpPr>
          <p:nvPr userDrawn="1"/>
        </p:nvSpPr>
        <p:spPr>
          <a:xfrm>
            <a:off x="8229600" y="92078"/>
            <a:ext cx="533400" cy="365125"/>
          </a:xfrm>
          <a:prstGeom prst="rect">
            <a:avLst/>
          </a:prstGeom>
        </p:spPr>
        <p:txBody>
          <a:bodyPr/>
          <a:lstStyle>
            <a:defPPr>
              <a:defRPr lang="en-US"/>
            </a:defPPr>
            <a:lvl1pPr marL="0" algn="ctr" defTabSz="914400" rtl="0" eaLnBrk="1" fontAlgn="auto" latinLnBrk="0" hangingPunct="1">
              <a:spcBef>
                <a:spcPts val="0"/>
              </a:spcBef>
              <a:spcAft>
                <a:spcPts val="0"/>
              </a:spcAft>
              <a:defRPr sz="1400" kern="1200">
                <a:solidFill>
                  <a:schemeClr val="bg1"/>
                </a:solidFill>
                <a:latin typeface="Franklin Gothic Book"/>
                <a:ea typeface="+mn-ea"/>
                <a:cs typeface="Franklin Gothic Boo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F4F6BF4-C904-4764-9186-FEDD0BC12A66}"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340452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solidFill>
                <a:prstClr val="black"/>
              </a:solidFill>
            </a:endParaRPr>
          </a:p>
        </p:txBody>
      </p:sp>
      <p:sp>
        <p:nvSpPr>
          <p:cNvPr id="3" name="Footer Placeholder 4"/>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latin typeface="+mn-lt"/>
              </a:defRPr>
            </a:lvl1pPr>
          </a:lstStyle>
          <a:p>
            <a:pPr>
              <a:defRPr/>
            </a:pPr>
            <a:endParaRPr lang="en-US" dirty="0">
              <a:solidFill>
                <a:prstClr val="black"/>
              </a:solidFill>
            </a:endParaRPr>
          </a:p>
        </p:txBody>
      </p:sp>
      <p:sp>
        <p:nvSpPr>
          <p:cNvPr id="4" name="Slide Number Placeholder 5"/>
          <p:cNvSpPr>
            <a:spLocks noGrp="1"/>
          </p:cNvSpPr>
          <p:nvPr>
            <p:ph type="sldNum" sz="quarter" idx="12"/>
          </p:nvPr>
        </p:nvSpPr>
        <p:spPr>
          <a:xfrm>
            <a:off x="6553200" y="6356353"/>
            <a:ext cx="2133600" cy="365125"/>
          </a:xfrm>
        </p:spPr>
        <p:txBody>
          <a:bodyPr/>
          <a:lstStyle>
            <a:lvl1pPr>
              <a:defRPr/>
            </a:lvl1pPr>
          </a:lstStyle>
          <a:p>
            <a:pPr>
              <a:defRPr/>
            </a:pPr>
            <a:fld id="{B0870BA7-930A-44E7-A1D3-F0A36462E3C0}" type="slidenum">
              <a:rPr lang="en-US">
                <a:solidFill>
                  <a:prstClr val="white"/>
                </a:solidFill>
              </a:rPr>
              <a:pPr>
                <a:defRPr/>
              </a:pPr>
              <a:t>‹#›</a:t>
            </a:fld>
            <a:endParaRPr lang="en-US" dirty="0">
              <a:solidFill>
                <a:prstClr val="white"/>
              </a:solidFill>
            </a:endParaRPr>
          </a:p>
        </p:txBody>
      </p:sp>
      <p:sp>
        <p:nvSpPr>
          <p:cNvPr id="5" name="Slide Number Placeholder 6"/>
          <p:cNvSpPr txBox="1">
            <a:spLocks/>
          </p:cNvSpPr>
          <p:nvPr userDrawn="1"/>
        </p:nvSpPr>
        <p:spPr>
          <a:xfrm>
            <a:off x="8229600" y="92078"/>
            <a:ext cx="533400" cy="365125"/>
          </a:xfrm>
          <a:prstGeom prst="rect">
            <a:avLst/>
          </a:prstGeom>
        </p:spPr>
        <p:txBody>
          <a:bodyPr/>
          <a:lstStyle>
            <a:defPPr>
              <a:defRPr lang="en-US"/>
            </a:defPPr>
            <a:lvl1pPr marL="0" algn="ctr" defTabSz="914400" rtl="0" eaLnBrk="1" fontAlgn="auto" latinLnBrk="0" hangingPunct="1">
              <a:spcBef>
                <a:spcPts val="0"/>
              </a:spcBef>
              <a:spcAft>
                <a:spcPts val="0"/>
              </a:spcAft>
              <a:defRPr sz="1400" kern="1200">
                <a:solidFill>
                  <a:schemeClr val="bg1"/>
                </a:solidFill>
                <a:latin typeface="Franklin Gothic Book"/>
                <a:ea typeface="+mn-ea"/>
                <a:cs typeface="Franklin Gothic Boo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F4F6BF4-C904-4764-9186-FEDD0BC12A66}"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791159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685800"/>
            <a:ext cx="3008313" cy="838200"/>
          </a:xfrm>
          <a:prstGeom prst="rect">
            <a:avLst/>
          </a:prstGeom>
        </p:spPr>
        <p:txBody>
          <a:bodyPr anchor="t" anchorCtr="0"/>
          <a:lstStyle>
            <a:lvl1pPr algn="l">
              <a:defRPr sz="2100" b="0">
                <a:latin typeface="Franklin Gothic Medium"/>
                <a:cs typeface="Franklin Gothic Medium"/>
              </a:defRPr>
            </a:lvl1pPr>
          </a:lstStyle>
          <a:p>
            <a:r>
              <a:rPr lang="en-US" smtClean="0"/>
              <a:t>Click to edit Master title style</a:t>
            </a:r>
            <a:endParaRPr lang="en-US" dirty="0"/>
          </a:p>
        </p:txBody>
      </p:sp>
      <p:sp>
        <p:nvSpPr>
          <p:cNvPr id="3" name="Content Placeholder 2"/>
          <p:cNvSpPr>
            <a:spLocks noGrp="1"/>
          </p:cNvSpPr>
          <p:nvPr>
            <p:ph idx="1"/>
          </p:nvPr>
        </p:nvSpPr>
        <p:spPr>
          <a:xfrm>
            <a:off x="3575051" y="685803"/>
            <a:ext cx="5111751" cy="54403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676403"/>
            <a:ext cx="3008313" cy="4449763"/>
          </a:xfrm>
          <a:prstGeom prst="rect">
            <a:avLst/>
          </a:prstGeom>
        </p:spPr>
        <p:txBody>
          <a:bodyPr/>
          <a:lstStyle>
            <a:lvl1pPr marL="0" indent="0">
              <a:buNone/>
              <a:defRPr sz="180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solidFill>
                <a:prstClr val="black"/>
              </a:solidFill>
            </a:endParaRPr>
          </a:p>
        </p:txBody>
      </p:sp>
      <p:sp>
        <p:nvSpPr>
          <p:cNvPr id="6" name="Footer Placeholder 4"/>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latin typeface="+mn-lt"/>
              </a:defRPr>
            </a:lvl1pPr>
          </a:lstStyle>
          <a:p>
            <a:pPr>
              <a:defRPr/>
            </a:pPr>
            <a:endParaRPr lang="en-US" dirty="0">
              <a:solidFill>
                <a:prstClr val="black"/>
              </a:solidFill>
            </a:endParaRPr>
          </a:p>
        </p:txBody>
      </p:sp>
      <p:sp>
        <p:nvSpPr>
          <p:cNvPr id="7" name="Slide Number Placeholder 5"/>
          <p:cNvSpPr>
            <a:spLocks noGrp="1"/>
          </p:cNvSpPr>
          <p:nvPr>
            <p:ph type="sldNum" sz="quarter" idx="12"/>
          </p:nvPr>
        </p:nvSpPr>
        <p:spPr>
          <a:xfrm>
            <a:off x="6553200" y="6356353"/>
            <a:ext cx="2133600" cy="365125"/>
          </a:xfrm>
        </p:spPr>
        <p:txBody>
          <a:bodyPr/>
          <a:lstStyle>
            <a:lvl1pPr>
              <a:defRPr/>
            </a:lvl1pPr>
          </a:lstStyle>
          <a:p>
            <a:pPr>
              <a:defRPr/>
            </a:pPr>
            <a:fld id="{10E2F779-EC33-428A-B73A-B5AA1E29050B}" type="slidenum">
              <a:rPr lang="en-US">
                <a:solidFill>
                  <a:prstClr val="white"/>
                </a:solidFill>
              </a:rPr>
              <a:pPr>
                <a:defRPr/>
              </a:pPr>
              <a:t>‹#›</a:t>
            </a:fld>
            <a:endParaRPr lang="en-US" dirty="0">
              <a:solidFill>
                <a:prstClr val="white"/>
              </a:solidFill>
            </a:endParaRPr>
          </a:p>
        </p:txBody>
      </p:sp>
      <p:sp>
        <p:nvSpPr>
          <p:cNvPr id="8" name="Slide Number Placeholder 6"/>
          <p:cNvSpPr txBox="1">
            <a:spLocks/>
          </p:cNvSpPr>
          <p:nvPr userDrawn="1"/>
        </p:nvSpPr>
        <p:spPr>
          <a:xfrm>
            <a:off x="8229600" y="92078"/>
            <a:ext cx="533400" cy="365125"/>
          </a:xfrm>
          <a:prstGeom prst="rect">
            <a:avLst/>
          </a:prstGeom>
        </p:spPr>
        <p:txBody>
          <a:bodyPr/>
          <a:lstStyle>
            <a:defPPr>
              <a:defRPr lang="en-US"/>
            </a:defPPr>
            <a:lvl1pPr marL="0" algn="ctr" defTabSz="914400" rtl="0" eaLnBrk="1" fontAlgn="auto" latinLnBrk="0" hangingPunct="1">
              <a:spcBef>
                <a:spcPts val="0"/>
              </a:spcBef>
              <a:spcAft>
                <a:spcPts val="0"/>
              </a:spcAft>
              <a:defRPr sz="1400" kern="1200">
                <a:solidFill>
                  <a:schemeClr val="bg1"/>
                </a:solidFill>
                <a:latin typeface="Franklin Gothic Book"/>
                <a:ea typeface="+mn-ea"/>
                <a:cs typeface="Franklin Gothic Boo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F4F6BF4-C904-4764-9186-FEDD0BC12A66}"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089213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solidFill>
                <a:prstClr val="black"/>
              </a:solidFill>
            </a:endParaRPr>
          </a:p>
        </p:txBody>
      </p:sp>
      <p:sp>
        <p:nvSpPr>
          <p:cNvPr id="6" name="Footer Placeholder 4"/>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latin typeface="+mn-lt"/>
              </a:defRPr>
            </a:lvl1pPr>
          </a:lstStyle>
          <a:p>
            <a:pPr>
              <a:defRPr/>
            </a:pPr>
            <a:endParaRPr lang="en-US" dirty="0">
              <a:solidFill>
                <a:prstClr val="black"/>
              </a:solidFill>
            </a:endParaRPr>
          </a:p>
        </p:txBody>
      </p:sp>
      <p:sp>
        <p:nvSpPr>
          <p:cNvPr id="7" name="Slide Number Placeholder 5"/>
          <p:cNvSpPr>
            <a:spLocks noGrp="1"/>
          </p:cNvSpPr>
          <p:nvPr>
            <p:ph type="sldNum" sz="quarter" idx="12"/>
          </p:nvPr>
        </p:nvSpPr>
        <p:spPr>
          <a:xfrm>
            <a:off x="6553200" y="6356353"/>
            <a:ext cx="2133600" cy="365125"/>
          </a:xfrm>
        </p:spPr>
        <p:txBody>
          <a:bodyPr/>
          <a:lstStyle>
            <a:lvl1pPr>
              <a:defRPr/>
            </a:lvl1pPr>
          </a:lstStyle>
          <a:p>
            <a:pPr>
              <a:defRPr/>
            </a:pPr>
            <a:fld id="{11CAF1FE-2D42-44E1-84AF-67B1C185D4D0}" type="slidenum">
              <a:rPr lang="en-US">
                <a:solidFill>
                  <a:prstClr val="white"/>
                </a:solidFill>
              </a:rPr>
              <a:pPr>
                <a:defRPr/>
              </a:pPr>
              <a:t>‹#›</a:t>
            </a:fld>
            <a:endParaRPr lang="en-US" dirty="0">
              <a:solidFill>
                <a:prstClr val="white"/>
              </a:solidFill>
            </a:endParaRPr>
          </a:p>
        </p:txBody>
      </p:sp>
      <p:sp>
        <p:nvSpPr>
          <p:cNvPr id="8" name="Slide Number Placeholder 6"/>
          <p:cNvSpPr txBox="1">
            <a:spLocks/>
          </p:cNvSpPr>
          <p:nvPr userDrawn="1"/>
        </p:nvSpPr>
        <p:spPr>
          <a:xfrm>
            <a:off x="8229600" y="92078"/>
            <a:ext cx="533400" cy="365125"/>
          </a:xfrm>
          <a:prstGeom prst="rect">
            <a:avLst/>
          </a:prstGeom>
        </p:spPr>
        <p:txBody>
          <a:bodyPr/>
          <a:lstStyle>
            <a:defPPr>
              <a:defRPr lang="en-US"/>
            </a:defPPr>
            <a:lvl1pPr marL="0" algn="ctr" defTabSz="914400" rtl="0" eaLnBrk="1" fontAlgn="auto" latinLnBrk="0" hangingPunct="1">
              <a:spcBef>
                <a:spcPts val="0"/>
              </a:spcBef>
              <a:spcAft>
                <a:spcPts val="0"/>
              </a:spcAft>
              <a:defRPr sz="1400" kern="1200">
                <a:solidFill>
                  <a:schemeClr val="bg1"/>
                </a:solidFill>
                <a:latin typeface="Franklin Gothic Book"/>
                <a:ea typeface="+mn-ea"/>
                <a:cs typeface="Franklin Gothic Boo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F4F6BF4-C904-4764-9186-FEDD0BC12A66}"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223325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DDE7466-6EC1-4051-B5C4-0DAAAD4D5A70}" type="slidenum">
              <a:rPr lang="en-US" smtClean="0"/>
              <a:pPr/>
              <a:t>‹#›</a:t>
            </a:fld>
            <a:endParaRPr lang="en-US" dirty="0"/>
          </a:p>
        </p:txBody>
      </p:sp>
    </p:spTree>
    <p:extLst>
      <p:ext uri="{BB962C8B-B14F-4D97-AF65-F5344CB8AC3E}">
        <p14:creationId xmlns:p14="http://schemas.microsoft.com/office/powerpoint/2010/main" val="2741875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3"/>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3"/>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solidFill>
                <a:prstClr val="black"/>
              </a:solidFill>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lvl1pPr fontAlgn="auto">
              <a:spcBef>
                <a:spcPts val="0"/>
              </a:spcBef>
              <a:spcAft>
                <a:spcPts val="0"/>
              </a:spcAft>
              <a:defRPr>
                <a:latin typeface="+mn-lt"/>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3"/>
            <a:ext cx="2133600" cy="365125"/>
          </a:xfrm>
        </p:spPr>
        <p:txBody>
          <a:bodyPr/>
          <a:lstStyle>
            <a:lvl1pPr>
              <a:defRPr/>
            </a:lvl1pPr>
          </a:lstStyle>
          <a:p>
            <a:pPr>
              <a:defRPr/>
            </a:pPr>
            <a:fld id="{C08BD8B2-25D0-4F70-BB6E-A30863A68C0D}" type="slidenum">
              <a:rPr lang="en-US">
                <a:solidFill>
                  <a:prstClr val="white"/>
                </a:solidFill>
              </a:rPr>
              <a:pPr>
                <a:defRPr/>
              </a:pPr>
              <a:t>‹#›</a:t>
            </a:fld>
            <a:endParaRPr lang="en-US" dirty="0">
              <a:solidFill>
                <a:prstClr val="white"/>
              </a:solidFill>
            </a:endParaRPr>
          </a:p>
        </p:txBody>
      </p:sp>
      <p:sp>
        <p:nvSpPr>
          <p:cNvPr id="7" name="Slide Number Placeholder 6"/>
          <p:cNvSpPr txBox="1">
            <a:spLocks/>
          </p:cNvSpPr>
          <p:nvPr userDrawn="1"/>
        </p:nvSpPr>
        <p:spPr>
          <a:xfrm>
            <a:off x="8229600" y="92078"/>
            <a:ext cx="533400" cy="365125"/>
          </a:xfrm>
          <a:prstGeom prst="rect">
            <a:avLst/>
          </a:prstGeom>
        </p:spPr>
        <p:txBody>
          <a:bodyPr/>
          <a:lstStyle>
            <a:defPPr>
              <a:defRPr lang="en-US"/>
            </a:defPPr>
            <a:lvl1pPr marL="0" algn="ctr" defTabSz="914400" rtl="0" eaLnBrk="1" fontAlgn="auto" latinLnBrk="0" hangingPunct="1">
              <a:spcBef>
                <a:spcPts val="0"/>
              </a:spcBef>
              <a:spcAft>
                <a:spcPts val="0"/>
              </a:spcAft>
              <a:defRPr sz="1400" kern="1200">
                <a:solidFill>
                  <a:schemeClr val="bg1"/>
                </a:solidFill>
                <a:latin typeface="Franklin Gothic Book"/>
                <a:ea typeface="+mn-ea"/>
                <a:cs typeface="Franklin Gothic Boo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F4F6BF4-C904-4764-9186-FEDD0BC12A66}"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62685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Rectangle 1"/>
          <p:cNvSpPr/>
          <p:nvPr userDrawn="1"/>
        </p:nvSpPr>
        <p:spPr>
          <a:xfrm>
            <a:off x="0" y="0"/>
            <a:ext cx="9144000" cy="60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spTree>
    <p:extLst>
      <p:ext uri="{BB962C8B-B14F-4D97-AF65-F5344CB8AC3E}">
        <p14:creationId xmlns:p14="http://schemas.microsoft.com/office/powerpoint/2010/main" val="3173535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Rectangle 1"/>
          <p:cNvSpPr/>
          <p:nvPr userDrawn="1"/>
        </p:nvSpPr>
        <p:spPr>
          <a:xfrm>
            <a:off x="0" y="0"/>
            <a:ext cx="9144000" cy="60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sp>
        <p:nvSpPr>
          <p:cNvPr id="3" name="Rectangle 2"/>
          <p:cNvSpPr/>
          <p:nvPr userDrawn="1"/>
        </p:nvSpPr>
        <p:spPr>
          <a:xfrm>
            <a:off x="7848600" y="6172200"/>
            <a:ext cx="990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spTree>
    <p:extLst>
      <p:ext uri="{BB962C8B-B14F-4D97-AF65-F5344CB8AC3E}">
        <p14:creationId xmlns:p14="http://schemas.microsoft.com/office/powerpoint/2010/main" val="4220523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0800" y="685800"/>
            <a:ext cx="6324600" cy="914400"/>
          </a:xfrm>
          <a:prstGeom prst="rect">
            <a:avLst/>
          </a:prstGeom>
        </p:spPr>
        <p:txBody>
          <a:bodyPr/>
          <a:lstStyle>
            <a:lvl1pPr>
              <a:defRPr/>
            </a:lvl1pPr>
          </a:lstStyle>
          <a:p>
            <a:r>
              <a:rPr lang="en-US" dirty="0" smtClean="0"/>
              <a:t>Click to type in Slide Title</a:t>
            </a:r>
            <a:endParaRPr lang="en-US" dirty="0"/>
          </a:p>
        </p:txBody>
      </p:sp>
      <p:sp>
        <p:nvSpPr>
          <p:cNvPr id="3" name="Content Placeholder 2"/>
          <p:cNvSpPr>
            <a:spLocks noGrp="1"/>
          </p:cNvSpPr>
          <p:nvPr>
            <p:ph idx="1" hasCustomPrompt="1"/>
          </p:nvPr>
        </p:nvSpPr>
        <p:spPr>
          <a:xfrm>
            <a:off x="457200" y="1600203"/>
            <a:ext cx="8229600" cy="4525963"/>
          </a:xfrm>
          <a:prstGeom prst="rect">
            <a:avLst/>
          </a:prstGeom>
        </p:spPr>
        <p:txBody>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772400" y="6355080"/>
            <a:ext cx="1066800" cy="381000"/>
          </a:xfrm>
          <a:prstGeom prst="rect">
            <a:avLst/>
          </a:prstGeom>
        </p:spPr>
        <p:txBody>
          <a:bodyPr/>
          <a:lstStyle/>
          <a:p>
            <a:pPr fontAlgn="base">
              <a:spcBef>
                <a:spcPct val="0"/>
              </a:spcBef>
              <a:spcAft>
                <a:spcPct val="0"/>
              </a:spcAft>
            </a:pPr>
            <a:endParaRPr lang="en-US" dirty="0">
              <a:solidFill>
                <a:prstClr val="black"/>
              </a:solidFill>
              <a:latin typeface="Arial" pitchFamily="34" charset="0"/>
            </a:endParaRPr>
          </a:p>
        </p:txBody>
      </p:sp>
      <p:sp>
        <p:nvSpPr>
          <p:cNvPr id="5" name="Footer Placeholder 4"/>
          <p:cNvSpPr>
            <a:spLocks noGrp="1"/>
          </p:cNvSpPr>
          <p:nvPr>
            <p:ph type="ftr" sz="quarter" idx="11"/>
          </p:nvPr>
        </p:nvSpPr>
        <p:spPr>
          <a:xfrm>
            <a:off x="762000" y="6356353"/>
            <a:ext cx="6705600" cy="365125"/>
          </a:xfrm>
          <a:prstGeom prst="rect">
            <a:avLst/>
          </a:prstGeom>
        </p:spPr>
        <p:txBody>
          <a:bodyPr/>
          <a:lstStyle/>
          <a:p>
            <a:pPr fontAlgn="base">
              <a:spcBef>
                <a:spcPct val="0"/>
              </a:spcBef>
              <a:spcAft>
                <a:spcPct val="0"/>
              </a:spcAft>
            </a:pPr>
            <a:endParaRPr lang="en-US" dirty="0">
              <a:solidFill>
                <a:prstClr val="black"/>
              </a:solidFill>
              <a:latin typeface="Arial" pitchFamily="34" charset="0"/>
            </a:endParaRPr>
          </a:p>
        </p:txBody>
      </p:sp>
      <p:sp>
        <p:nvSpPr>
          <p:cNvPr id="6" name="Slide Number Placeholder 5"/>
          <p:cNvSpPr>
            <a:spLocks noGrp="1"/>
          </p:cNvSpPr>
          <p:nvPr>
            <p:ph type="sldNum" sz="quarter" idx="12"/>
          </p:nvPr>
        </p:nvSpPr>
        <p:spPr/>
        <p:txBody>
          <a:bodyPr/>
          <a:lstStyle/>
          <a:p>
            <a:fld id="{D971FAFF-A134-459C-8C93-3D0738838455}" type="slidenum">
              <a:rPr lang="en-US" smtClean="0">
                <a:solidFill>
                  <a:prstClr val="white"/>
                </a:solidFill>
              </a:rPr>
              <a:pPr/>
              <a:t>‹#›</a:t>
            </a:fld>
            <a:endParaRPr lang="en-US" dirty="0">
              <a:solidFill>
                <a:prstClr val="white"/>
              </a:solidFill>
            </a:endParaRPr>
          </a:p>
        </p:txBody>
      </p:sp>
      <p:sp>
        <p:nvSpPr>
          <p:cNvPr id="8" name="Text Placeholder 7"/>
          <p:cNvSpPr>
            <a:spLocks noGrp="1"/>
          </p:cNvSpPr>
          <p:nvPr>
            <p:ph type="body" sz="quarter" idx="13" hasCustomPrompt="1"/>
          </p:nvPr>
        </p:nvSpPr>
        <p:spPr>
          <a:xfrm>
            <a:off x="2590800" y="152400"/>
            <a:ext cx="6324600" cy="533400"/>
          </a:xfrm>
          <a:prstGeom prst="rect">
            <a:avLst/>
          </a:prstGeom>
        </p:spPr>
        <p:txBody>
          <a:bodyPr>
            <a:normAutofit/>
          </a:bodyPr>
          <a:lstStyle>
            <a:lvl1pPr algn="ctr">
              <a:buNone/>
              <a:defRPr sz="2400" baseline="0"/>
            </a:lvl1pPr>
          </a:lstStyle>
          <a:p>
            <a:pPr lvl="0"/>
            <a:r>
              <a:rPr lang="en-US" dirty="0" smtClean="0"/>
              <a:t>Click to type in Presentation Title</a:t>
            </a:r>
            <a:endParaRPr lang="en-US" dirty="0"/>
          </a:p>
        </p:txBody>
      </p:sp>
    </p:spTree>
    <p:extLst>
      <p:ext uri="{BB962C8B-B14F-4D97-AF65-F5344CB8AC3E}">
        <p14:creationId xmlns:p14="http://schemas.microsoft.com/office/powerpoint/2010/main" val="3892984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fontAlgn="base">
              <a:spcBef>
                <a:spcPct val="0"/>
              </a:spcBef>
              <a:spcAft>
                <a:spcPct val="0"/>
              </a:spcAft>
            </a:pPr>
            <a:endParaRPr lang="en-US" dirty="0">
              <a:solidFill>
                <a:prstClr val="black"/>
              </a:solidFill>
              <a:latin typeface="Arial" pitchFamily="34" charset="0"/>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fontAlgn="base">
              <a:spcBef>
                <a:spcPct val="0"/>
              </a:spcBef>
              <a:spcAft>
                <a:spcPct val="0"/>
              </a:spcAft>
              <a:defRPr/>
            </a:pPr>
            <a:endParaRPr lang="en-US" dirty="0">
              <a:solidFill>
                <a:prstClr val="black"/>
              </a:solidFill>
              <a:latin typeface="Arial" pitchFamily="34" charset="0"/>
            </a:endParaRPr>
          </a:p>
        </p:txBody>
      </p:sp>
      <p:sp>
        <p:nvSpPr>
          <p:cNvPr id="6" name="Slide Number Placeholder 5"/>
          <p:cNvSpPr>
            <a:spLocks noGrp="1"/>
          </p:cNvSpPr>
          <p:nvPr>
            <p:ph type="sldNum" sz="quarter" idx="12"/>
          </p:nvPr>
        </p:nvSpPr>
        <p:spPr/>
        <p:txBody>
          <a:bodyPr/>
          <a:lstStyle>
            <a:lvl1pPr>
              <a:defRPr/>
            </a:lvl1pPr>
          </a:lstStyle>
          <a:p>
            <a:fld id="{3C17C912-C7E7-4608-A395-54F60962E23A}" type="slidenum">
              <a:rPr lang="en-US">
                <a:solidFill>
                  <a:prstClr val="white"/>
                </a:solidFill>
              </a:rPr>
              <a:pPr/>
              <a:t>‹#›</a:t>
            </a:fld>
            <a:endParaRPr lang="en-US" dirty="0">
              <a:solidFill>
                <a:prstClr val="white"/>
              </a:solidFill>
            </a:endParaRPr>
          </a:p>
        </p:txBody>
      </p:sp>
      <p:sp>
        <p:nvSpPr>
          <p:cNvPr id="7" name="Title 1"/>
          <p:cNvSpPr txBox="1">
            <a:spLocks/>
          </p:cNvSpPr>
          <p:nvPr userDrawn="1"/>
        </p:nvSpPr>
        <p:spPr bwMode="auto">
          <a:xfrm>
            <a:off x="4038600" y="950844"/>
            <a:ext cx="4495800" cy="763656"/>
          </a:xfrm>
          <a:prstGeom prst="rect">
            <a:avLst/>
          </a:prstGeom>
          <a:noFill/>
          <a:ln w="9525">
            <a:noFill/>
            <a:miter lim="800000"/>
            <a:headEnd/>
            <a:tailEnd/>
          </a:ln>
        </p:spPr>
        <p:txBody>
          <a:bodyPr anchor="ctr"/>
          <a:lstStyle/>
          <a:p>
            <a:pPr fontAlgn="base">
              <a:lnSpc>
                <a:spcPts val="2600"/>
              </a:lnSpc>
              <a:spcBef>
                <a:spcPts val="600"/>
              </a:spcBef>
              <a:spcAft>
                <a:spcPct val="0"/>
              </a:spcAft>
            </a:pPr>
            <a:endParaRPr lang="en-US" sz="2800" dirty="0">
              <a:solidFill>
                <a:srgbClr val="003467"/>
              </a:solidFill>
              <a:latin typeface="Franklin Gothic Medium" pitchFamily="34" charset="0"/>
            </a:endParaRPr>
          </a:p>
        </p:txBody>
      </p:sp>
      <p:sp>
        <p:nvSpPr>
          <p:cNvPr id="8" name="Title 1"/>
          <p:cNvSpPr txBox="1">
            <a:spLocks/>
          </p:cNvSpPr>
          <p:nvPr userDrawn="1"/>
        </p:nvSpPr>
        <p:spPr bwMode="auto">
          <a:xfrm>
            <a:off x="4038600" y="265044"/>
            <a:ext cx="4800600" cy="685800"/>
          </a:xfrm>
          <a:prstGeom prst="rect">
            <a:avLst/>
          </a:prstGeom>
          <a:noFill/>
          <a:ln w="9525">
            <a:noFill/>
            <a:miter lim="800000"/>
            <a:headEnd/>
            <a:tailEnd/>
          </a:ln>
        </p:spPr>
        <p:txBody>
          <a:bodyPr anchor="ctr"/>
          <a:lstStyle/>
          <a:p>
            <a:pPr fontAlgn="base">
              <a:spcBef>
                <a:spcPct val="0"/>
              </a:spcBef>
              <a:spcAft>
                <a:spcPct val="0"/>
              </a:spcAft>
            </a:pPr>
            <a:endParaRPr lang="en-US" sz="2400" dirty="0">
              <a:solidFill>
                <a:srgbClr val="666666"/>
              </a:solidFill>
              <a:latin typeface="Franklin Gothic Book" pitchFamily="34" charset="0"/>
            </a:endParaRPr>
          </a:p>
        </p:txBody>
      </p:sp>
    </p:spTree>
    <p:extLst>
      <p:ext uri="{BB962C8B-B14F-4D97-AF65-F5344CB8AC3E}">
        <p14:creationId xmlns:p14="http://schemas.microsoft.com/office/powerpoint/2010/main" val="202205193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fontAlgn="base">
              <a:spcBef>
                <a:spcPct val="0"/>
              </a:spcBef>
              <a:spcAft>
                <a:spcPct val="0"/>
              </a:spcAft>
            </a:pPr>
            <a:endParaRPr lang="en-US" dirty="0">
              <a:solidFill>
                <a:prstClr val="black"/>
              </a:solidFill>
              <a:latin typeface="Arial" pitchFamily="34" charset="0"/>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fontAlgn="base">
              <a:spcBef>
                <a:spcPct val="0"/>
              </a:spcBef>
              <a:spcAft>
                <a:spcPct val="0"/>
              </a:spcAft>
              <a:defRPr/>
            </a:pPr>
            <a:endParaRPr lang="en-US" dirty="0">
              <a:solidFill>
                <a:prstClr val="black"/>
              </a:solidFill>
              <a:latin typeface="Arial" pitchFamily="34" charset="0"/>
            </a:endParaRPr>
          </a:p>
        </p:txBody>
      </p:sp>
      <p:sp>
        <p:nvSpPr>
          <p:cNvPr id="6" name="Slide Number Placeholder 5"/>
          <p:cNvSpPr>
            <a:spLocks noGrp="1"/>
          </p:cNvSpPr>
          <p:nvPr>
            <p:ph type="sldNum" sz="quarter" idx="12"/>
          </p:nvPr>
        </p:nvSpPr>
        <p:spPr/>
        <p:txBody>
          <a:bodyPr/>
          <a:lstStyle>
            <a:lvl1pPr>
              <a:defRPr/>
            </a:lvl1pPr>
          </a:lstStyle>
          <a:p>
            <a:fld id="{3C17C912-C7E7-4608-A395-54F60962E23A}" type="slidenum">
              <a:rPr lang="en-US">
                <a:solidFill>
                  <a:prstClr val="white"/>
                </a:solidFill>
              </a:rPr>
              <a:pPr/>
              <a:t>‹#›</a:t>
            </a:fld>
            <a:endParaRPr lang="en-US" dirty="0">
              <a:solidFill>
                <a:prstClr val="white"/>
              </a:solidFill>
            </a:endParaRPr>
          </a:p>
        </p:txBody>
      </p:sp>
      <p:sp>
        <p:nvSpPr>
          <p:cNvPr id="7" name="Title 1"/>
          <p:cNvSpPr txBox="1">
            <a:spLocks/>
          </p:cNvSpPr>
          <p:nvPr userDrawn="1"/>
        </p:nvSpPr>
        <p:spPr bwMode="auto">
          <a:xfrm>
            <a:off x="4038600" y="950844"/>
            <a:ext cx="4495800" cy="763656"/>
          </a:xfrm>
          <a:prstGeom prst="rect">
            <a:avLst/>
          </a:prstGeom>
          <a:noFill/>
          <a:ln w="9525">
            <a:noFill/>
            <a:miter lim="800000"/>
            <a:headEnd/>
            <a:tailEnd/>
          </a:ln>
        </p:spPr>
        <p:txBody>
          <a:bodyPr anchor="ctr"/>
          <a:lstStyle/>
          <a:p>
            <a:pPr fontAlgn="base">
              <a:lnSpc>
                <a:spcPts val="2600"/>
              </a:lnSpc>
              <a:spcBef>
                <a:spcPts val="600"/>
              </a:spcBef>
              <a:spcAft>
                <a:spcPct val="0"/>
              </a:spcAft>
            </a:pPr>
            <a:endParaRPr lang="en-US" sz="2800" dirty="0">
              <a:solidFill>
                <a:srgbClr val="003467"/>
              </a:solidFill>
              <a:latin typeface="Franklin Gothic Medium" pitchFamily="34" charset="0"/>
            </a:endParaRPr>
          </a:p>
        </p:txBody>
      </p:sp>
      <p:sp>
        <p:nvSpPr>
          <p:cNvPr id="8" name="Title 1"/>
          <p:cNvSpPr txBox="1">
            <a:spLocks/>
          </p:cNvSpPr>
          <p:nvPr userDrawn="1"/>
        </p:nvSpPr>
        <p:spPr bwMode="auto">
          <a:xfrm>
            <a:off x="4038600" y="265044"/>
            <a:ext cx="4800600" cy="685800"/>
          </a:xfrm>
          <a:prstGeom prst="rect">
            <a:avLst/>
          </a:prstGeom>
          <a:noFill/>
          <a:ln w="9525">
            <a:noFill/>
            <a:miter lim="800000"/>
            <a:headEnd/>
            <a:tailEnd/>
          </a:ln>
        </p:spPr>
        <p:txBody>
          <a:bodyPr anchor="ctr"/>
          <a:lstStyle/>
          <a:p>
            <a:pPr fontAlgn="base">
              <a:spcBef>
                <a:spcPct val="0"/>
              </a:spcBef>
              <a:spcAft>
                <a:spcPct val="0"/>
              </a:spcAft>
            </a:pPr>
            <a:endParaRPr lang="en-US" sz="2400" dirty="0">
              <a:solidFill>
                <a:srgbClr val="666666"/>
              </a:solidFill>
              <a:latin typeface="Franklin Gothic Book" pitchFamily="34" charset="0"/>
            </a:endParaRPr>
          </a:p>
        </p:txBody>
      </p:sp>
    </p:spTree>
    <p:extLst>
      <p:ext uri="{BB962C8B-B14F-4D97-AF65-F5344CB8AC3E}">
        <p14:creationId xmlns:p14="http://schemas.microsoft.com/office/powerpoint/2010/main" val="39746411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Title 1"/>
          <p:cNvSpPr txBox="1">
            <a:spLocks/>
          </p:cNvSpPr>
          <p:nvPr userDrawn="1"/>
        </p:nvSpPr>
        <p:spPr bwMode="auto">
          <a:xfrm>
            <a:off x="4038600" y="950915"/>
            <a:ext cx="4495800" cy="763587"/>
          </a:xfrm>
          <a:prstGeom prst="rect">
            <a:avLst/>
          </a:prstGeom>
          <a:noFill/>
          <a:ln w="9525">
            <a:noFill/>
            <a:miter lim="800000"/>
            <a:headEnd/>
            <a:tailEnd/>
          </a:ln>
        </p:spPr>
        <p:txBody>
          <a:bodyPr anchor="ctr"/>
          <a:lstStyle/>
          <a:p>
            <a:pPr>
              <a:lnSpc>
                <a:spcPts val="2600"/>
              </a:lnSpc>
              <a:spcBef>
                <a:spcPts val="600"/>
              </a:spcBef>
              <a:defRPr/>
            </a:pPr>
            <a:endParaRPr lang="en-US" sz="2800" dirty="0">
              <a:solidFill>
                <a:srgbClr val="003467"/>
              </a:solidFill>
              <a:latin typeface="Franklin Gothic Medium" pitchFamily="34" charset="0"/>
              <a:ea typeface="ＭＳ Ｐゴシック" pitchFamily="-107" charset="-128"/>
              <a:cs typeface="+mn-cs"/>
            </a:endParaRPr>
          </a:p>
        </p:txBody>
      </p:sp>
      <p:sp>
        <p:nvSpPr>
          <p:cNvPr id="5" name="Title 1"/>
          <p:cNvSpPr txBox="1">
            <a:spLocks/>
          </p:cNvSpPr>
          <p:nvPr userDrawn="1"/>
        </p:nvSpPr>
        <p:spPr bwMode="auto">
          <a:xfrm>
            <a:off x="4038600" y="265113"/>
            <a:ext cx="4800600" cy="685800"/>
          </a:xfrm>
          <a:prstGeom prst="rect">
            <a:avLst/>
          </a:prstGeom>
          <a:noFill/>
          <a:ln w="9525">
            <a:noFill/>
            <a:miter lim="800000"/>
            <a:headEnd/>
            <a:tailEnd/>
          </a:ln>
        </p:spPr>
        <p:txBody>
          <a:bodyPr anchor="ctr"/>
          <a:lstStyle/>
          <a:p>
            <a:pPr>
              <a:defRPr/>
            </a:pPr>
            <a:endParaRPr lang="en-US" sz="2400" dirty="0">
              <a:solidFill>
                <a:srgbClr val="666666"/>
              </a:solidFill>
              <a:latin typeface="Franklin Gothic Book" pitchFamily="34" charset="0"/>
              <a:ea typeface="ＭＳ Ｐゴシック" pitchFamily="-107" charset="-128"/>
              <a:cs typeface="+mn-cs"/>
            </a:endParaRPr>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a:xfrm>
            <a:off x="457200" y="6356352"/>
            <a:ext cx="2133600" cy="365125"/>
          </a:xfrm>
          <a:prstGeom prst="rect">
            <a:avLst/>
          </a:prstGeom>
        </p:spPr>
        <p:txBody>
          <a:bodyPr/>
          <a:lstStyle>
            <a:lvl1pPr>
              <a:defRPr smtClean="0"/>
            </a:lvl1pPr>
          </a:lstStyle>
          <a:p>
            <a:pPr>
              <a:defRPr/>
            </a:pP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F8A4C25C-B63B-4662-B112-8602CEDD9EBC}" type="slidenum">
              <a:rPr lang="en-US"/>
              <a:pPr>
                <a:defRPr/>
              </a:pPr>
              <a:t>‹#›</a:t>
            </a:fld>
            <a:endParaRPr lang="en-US" dirty="0"/>
          </a:p>
        </p:txBody>
      </p:sp>
    </p:spTree>
    <p:extLst>
      <p:ext uri="{BB962C8B-B14F-4D97-AF65-F5344CB8AC3E}">
        <p14:creationId xmlns:p14="http://schemas.microsoft.com/office/powerpoint/2010/main" val="9344348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0800" y="685800"/>
            <a:ext cx="6324600" cy="914400"/>
          </a:xfrm>
          <a:prstGeom prst="rect">
            <a:avLst/>
          </a:prstGeom>
        </p:spPr>
        <p:txBody>
          <a:bodyPr/>
          <a:lstStyle>
            <a:lvl1pPr>
              <a:defRPr/>
            </a:lvl1pPr>
          </a:lstStyle>
          <a:p>
            <a:r>
              <a:rPr lang="en-US" dirty="0" smtClean="0"/>
              <a:t>Click to type in Slide Title</a:t>
            </a:r>
            <a:endParaRPr lang="en-US" dirty="0"/>
          </a:p>
        </p:txBody>
      </p:sp>
      <p:sp>
        <p:nvSpPr>
          <p:cNvPr id="3" name="Content Placeholder 2"/>
          <p:cNvSpPr>
            <a:spLocks noGrp="1"/>
          </p:cNvSpPr>
          <p:nvPr>
            <p:ph idx="1" hasCustomPrompt="1"/>
          </p:nvPr>
        </p:nvSpPr>
        <p:spPr>
          <a:xfrm>
            <a:off x="457200" y="1600202"/>
            <a:ext cx="8229600" cy="4525963"/>
          </a:xfrm>
          <a:prstGeom prst="rect">
            <a:avLst/>
          </a:prstGeom>
        </p:spPr>
        <p:txBody>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772400" y="6355080"/>
            <a:ext cx="1066800" cy="381000"/>
          </a:xfrm>
          <a:prstGeom prst="rect">
            <a:avLst/>
          </a:prstGeom>
        </p:spPr>
        <p:txBody>
          <a:bodyPr/>
          <a:lstStyle/>
          <a:p>
            <a:endParaRPr lang="en-US" dirty="0"/>
          </a:p>
        </p:txBody>
      </p:sp>
      <p:sp>
        <p:nvSpPr>
          <p:cNvPr id="5" name="Footer Placeholder 4"/>
          <p:cNvSpPr>
            <a:spLocks noGrp="1"/>
          </p:cNvSpPr>
          <p:nvPr>
            <p:ph type="ftr" sz="quarter" idx="11"/>
          </p:nvPr>
        </p:nvSpPr>
        <p:spPr>
          <a:xfrm>
            <a:off x="762000" y="6356352"/>
            <a:ext cx="670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971FAFF-A134-459C-8C93-3D0738838455}" type="slidenum">
              <a:rPr lang="en-US" smtClean="0"/>
              <a:pPr/>
              <a:t>‹#›</a:t>
            </a:fld>
            <a:endParaRPr lang="en-US" dirty="0"/>
          </a:p>
        </p:txBody>
      </p:sp>
      <p:sp>
        <p:nvSpPr>
          <p:cNvPr id="8" name="Text Placeholder 7"/>
          <p:cNvSpPr>
            <a:spLocks noGrp="1"/>
          </p:cNvSpPr>
          <p:nvPr>
            <p:ph type="body" sz="quarter" idx="13" hasCustomPrompt="1"/>
          </p:nvPr>
        </p:nvSpPr>
        <p:spPr>
          <a:xfrm>
            <a:off x="2590800" y="152400"/>
            <a:ext cx="6324600" cy="533400"/>
          </a:xfrm>
          <a:prstGeom prst="rect">
            <a:avLst/>
          </a:prstGeom>
        </p:spPr>
        <p:txBody>
          <a:bodyPr>
            <a:normAutofit/>
          </a:bodyPr>
          <a:lstStyle>
            <a:lvl1pPr algn="ctr">
              <a:buNone/>
              <a:defRPr sz="2400" baseline="0"/>
            </a:lvl1pPr>
          </a:lstStyle>
          <a:p>
            <a:pPr lvl="0"/>
            <a:r>
              <a:rPr lang="en-US" dirty="0" smtClean="0"/>
              <a:t>Click to type in Presentation Title</a:t>
            </a:r>
            <a:endParaRPr lang="en-US" dirty="0"/>
          </a:p>
        </p:txBody>
      </p:sp>
    </p:spTree>
    <p:extLst>
      <p:ext uri="{BB962C8B-B14F-4D97-AF65-F5344CB8AC3E}">
        <p14:creationId xmlns:p14="http://schemas.microsoft.com/office/powerpoint/2010/main" val="33197962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0800" y="685800"/>
            <a:ext cx="6324600" cy="914400"/>
          </a:xfrm>
          <a:prstGeom prst="rect">
            <a:avLst/>
          </a:prstGeom>
        </p:spPr>
        <p:txBody>
          <a:bodyPr/>
          <a:lstStyle/>
          <a:p>
            <a:r>
              <a:rPr lang="en-US" dirty="0" smtClean="0"/>
              <a:t>Click to type in Slide Title</a:t>
            </a:r>
            <a:endParaRPr lang="en-US" dirty="0"/>
          </a:p>
        </p:txBody>
      </p:sp>
      <p:sp>
        <p:nvSpPr>
          <p:cNvPr id="3" name="Date Placeholder 2"/>
          <p:cNvSpPr>
            <a:spLocks noGrp="1"/>
          </p:cNvSpPr>
          <p:nvPr>
            <p:ph type="dt" sz="half" idx="10"/>
          </p:nvPr>
        </p:nvSpPr>
        <p:spPr>
          <a:xfrm>
            <a:off x="7772400" y="6355080"/>
            <a:ext cx="1066800" cy="381000"/>
          </a:xfrm>
          <a:prstGeom prst="rect">
            <a:avLst/>
          </a:prstGeom>
        </p:spPr>
        <p:txBody>
          <a:bodyPr/>
          <a:lstStyle/>
          <a:p>
            <a:endParaRPr lang="en-US" dirty="0"/>
          </a:p>
        </p:txBody>
      </p:sp>
      <p:sp>
        <p:nvSpPr>
          <p:cNvPr id="4" name="Footer Placeholder 3"/>
          <p:cNvSpPr>
            <a:spLocks noGrp="1"/>
          </p:cNvSpPr>
          <p:nvPr>
            <p:ph type="ftr" sz="quarter" idx="11"/>
          </p:nvPr>
        </p:nvSpPr>
        <p:spPr>
          <a:xfrm>
            <a:off x="3124200" y="6272215"/>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D971FAFF-A134-459C-8C93-3D0738838455}" type="slidenum">
              <a:rPr lang="en-US" smtClean="0"/>
              <a:pPr/>
              <a:t>‹#›</a:t>
            </a:fld>
            <a:endParaRPr lang="en-US" dirty="0"/>
          </a:p>
        </p:txBody>
      </p:sp>
      <p:sp>
        <p:nvSpPr>
          <p:cNvPr id="7" name="Text Placeholder 6"/>
          <p:cNvSpPr>
            <a:spLocks noGrp="1"/>
          </p:cNvSpPr>
          <p:nvPr>
            <p:ph type="body" sz="quarter" idx="13" hasCustomPrompt="1"/>
          </p:nvPr>
        </p:nvSpPr>
        <p:spPr>
          <a:xfrm>
            <a:off x="2590800" y="152400"/>
            <a:ext cx="6324600" cy="533400"/>
          </a:xfrm>
          <a:prstGeom prst="rect">
            <a:avLst/>
          </a:prstGeom>
        </p:spPr>
        <p:txBody>
          <a:bodyPr>
            <a:noAutofit/>
          </a:bodyPr>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2400"/>
            </a:lvl1pPr>
            <a:lvl2pPr algn="ctr">
              <a:buNone/>
              <a:defRPr sz="2400"/>
            </a:lvl2pPr>
            <a:lvl3pPr algn="ctr">
              <a:buNone/>
              <a:defRPr sz="2400"/>
            </a:lvl3pPr>
            <a:lvl4pPr algn="ctr">
              <a:buNone/>
              <a:defRPr sz="2400"/>
            </a:lvl4pPr>
            <a:lvl5pPr algn="ctr">
              <a:buNone/>
              <a:defRPr sz="2400"/>
            </a:lvl5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type in Presentation Title</a:t>
            </a:r>
          </a:p>
        </p:txBody>
      </p:sp>
    </p:spTree>
    <p:extLst>
      <p:ext uri="{BB962C8B-B14F-4D97-AF65-F5344CB8AC3E}">
        <p14:creationId xmlns:p14="http://schemas.microsoft.com/office/powerpoint/2010/main" val="2119713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0800" y="685800"/>
            <a:ext cx="6324600" cy="914400"/>
          </a:xfrm>
          <a:prstGeom prst="rect">
            <a:avLst/>
          </a:prstGeom>
        </p:spPr>
        <p:txBody>
          <a:bodyPr/>
          <a:lstStyle/>
          <a:p>
            <a:r>
              <a:rPr lang="en-US" dirty="0" smtClean="0"/>
              <a:t>Click to type in Slide Title</a:t>
            </a:r>
            <a:endParaRPr lang="en-US" dirty="0"/>
          </a:p>
        </p:txBody>
      </p:sp>
      <p:sp>
        <p:nvSpPr>
          <p:cNvPr id="3" name="Date Placeholder 2"/>
          <p:cNvSpPr>
            <a:spLocks noGrp="1"/>
          </p:cNvSpPr>
          <p:nvPr>
            <p:ph type="dt" sz="half" idx="10"/>
          </p:nvPr>
        </p:nvSpPr>
        <p:spPr>
          <a:xfrm>
            <a:off x="7772400" y="6355080"/>
            <a:ext cx="1066800" cy="381000"/>
          </a:xfrm>
          <a:prstGeom prst="rect">
            <a:avLst/>
          </a:prstGeom>
        </p:spPr>
        <p:txBody>
          <a:bodyPr/>
          <a:lstStyle/>
          <a:p>
            <a:endParaRPr lang="en-US" dirty="0"/>
          </a:p>
        </p:txBody>
      </p:sp>
      <p:sp>
        <p:nvSpPr>
          <p:cNvPr id="4" name="Footer Placeholder 3"/>
          <p:cNvSpPr>
            <a:spLocks noGrp="1"/>
          </p:cNvSpPr>
          <p:nvPr>
            <p:ph type="ftr" sz="quarter" idx="11"/>
          </p:nvPr>
        </p:nvSpPr>
        <p:spPr>
          <a:xfrm>
            <a:off x="762000" y="6356352"/>
            <a:ext cx="670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D971FAFF-A134-459C-8C93-3D0738838455}" type="slidenum">
              <a:rPr lang="en-US" smtClean="0"/>
              <a:pPr/>
              <a:t>‹#›</a:t>
            </a:fld>
            <a:endParaRPr lang="en-US" dirty="0"/>
          </a:p>
        </p:txBody>
      </p:sp>
      <p:sp>
        <p:nvSpPr>
          <p:cNvPr id="7" name="Text Placeholder 6"/>
          <p:cNvSpPr>
            <a:spLocks noGrp="1"/>
          </p:cNvSpPr>
          <p:nvPr>
            <p:ph type="body" sz="quarter" idx="13" hasCustomPrompt="1"/>
          </p:nvPr>
        </p:nvSpPr>
        <p:spPr>
          <a:xfrm>
            <a:off x="2590800" y="152400"/>
            <a:ext cx="6324600" cy="533400"/>
          </a:xfrm>
          <a:prstGeom prst="rect">
            <a:avLst/>
          </a:prstGeom>
        </p:spPr>
        <p:txBody>
          <a:bodyPr>
            <a:noAutofit/>
          </a:bodyPr>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2400"/>
            </a:lvl1pPr>
            <a:lvl2pPr algn="ctr">
              <a:buNone/>
              <a:defRPr sz="2400"/>
            </a:lvl2pPr>
            <a:lvl3pPr algn="ctr">
              <a:buNone/>
              <a:defRPr sz="2400"/>
            </a:lvl3pPr>
            <a:lvl4pPr algn="ctr">
              <a:buNone/>
              <a:defRPr sz="2400"/>
            </a:lvl4pPr>
            <a:lvl5pPr algn="ctr">
              <a:buNone/>
              <a:defRPr sz="2400"/>
            </a:lvl5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type in Presentation Title</a:t>
            </a:r>
          </a:p>
        </p:txBody>
      </p:sp>
    </p:spTree>
    <p:extLst>
      <p:ext uri="{BB962C8B-B14F-4D97-AF65-F5344CB8AC3E}">
        <p14:creationId xmlns:p14="http://schemas.microsoft.com/office/powerpoint/2010/main" val="626661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DDE7466-6EC1-4051-B5C4-0DAAAD4D5A70}" type="slidenum">
              <a:rPr lang="en-US" smtClean="0"/>
              <a:pPr/>
              <a:t>‹#›</a:t>
            </a:fld>
            <a:endParaRPr lang="en-US" dirty="0"/>
          </a:p>
        </p:txBody>
      </p:sp>
    </p:spTree>
    <p:extLst>
      <p:ext uri="{BB962C8B-B14F-4D97-AF65-F5344CB8AC3E}">
        <p14:creationId xmlns:p14="http://schemas.microsoft.com/office/powerpoint/2010/main" val="12282195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US" dirty="0"/>
          </a:p>
        </p:txBody>
      </p:sp>
      <p:sp>
        <p:nvSpPr>
          <p:cNvPr id="7" name="Slide Number Placeholder 5"/>
          <p:cNvSpPr>
            <a:spLocks noGrp="1"/>
          </p:cNvSpPr>
          <p:nvPr>
            <p:ph type="sldNum" sz="quarter" idx="12"/>
          </p:nvPr>
        </p:nvSpPr>
        <p:spPr>
          <a:xfrm>
            <a:off x="8305800" y="15875"/>
            <a:ext cx="685800" cy="365125"/>
          </a:xfrm>
          <a:prstGeom prst="rect">
            <a:avLst/>
          </a:prstGeom>
        </p:spPr>
        <p:txBody>
          <a:bodyPr/>
          <a:lstStyle>
            <a:lvl1pPr algn="r">
              <a:defRPr>
                <a:solidFill>
                  <a:schemeClr val="bg1"/>
                </a:solidFill>
              </a:defRPr>
            </a:lvl1pPr>
          </a:lstStyle>
          <a:p>
            <a:fld id="{D391454F-07E3-4287-AD19-7E12999A905B}" type="slidenum">
              <a:rPr lang="en-US" smtClean="0"/>
              <a:pPr/>
              <a:t>‹#›</a:t>
            </a:fld>
            <a:endParaRPr lang="en-US" dirty="0"/>
          </a:p>
        </p:txBody>
      </p:sp>
    </p:spTree>
    <p:extLst>
      <p:ext uri="{BB962C8B-B14F-4D97-AF65-F5344CB8AC3E}">
        <p14:creationId xmlns:p14="http://schemas.microsoft.com/office/powerpoint/2010/main" val="13728936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2DDE7466-6EC1-4051-B5C4-0DAAAD4D5A70}" type="slidenum">
              <a:rPr lang="en-US" smtClean="0"/>
              <a:pPr/>
              <a:t>‹#›</a:t>
            </a:fld>
            <a:endParaRPr lang="en-US" dirty="0"/>
          </a:p>
        </p:txBody>
      </p:sp>
    </p:spTree>
    <p:extLst>
      <p:ext uri="{BB962C8B-B14F-4D97-AF65-F5344CB8AC3E}">
        <p14:creationId xmlns:p14="http://schemas.microsoft.com/office/powerpoint/2010/main" val="322350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2DDE7466-6EC1-4051-B5C4-0DAAAD4D5A70}" type="slidenum">
              <a:rPr lang="en-US" smtClean="0"/>
              <a:pPr/>
              <a:t>‹#›</a:t>
            </a:fld>
            <a:endParaRPr lang="en-US" dirty="0"/>
          </a:p>
        </p:txBody>
      </p:sp>
    </p:spTree>
    <p:extLst>
      <p:ext uri="{BB962C8B-B14F-4D97-AF65-F5344CB8AC3E}">
        <p14:creationId xmlns:p14="http://schemas.microsoft.com/office/powerpoint/2010/main" val="300597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2DDE7466-6EC1-4051-B5C4-0DAAAD4D5A70}" type="slidenum">
              <a:rPr lang="en-US" smtClean="0"/>
              <a:pPr/>
              <a:t>‹#›</a:t>
            </a:fld>
            <a:endParaRPr lang="en-US" dirty="0"/>
          </a:p>
        </p:txBody>
      </p:sp>
    </p:spTree>
    <p:extLst>
      <p:ext uri="{BB962C8B-B14F-4D97-AF65-F5344CB8AC3E}">
        <p14:creationId xmlns:p14="http://schemas.microsoft.com/office/powerpoint/2010/main" val="206492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2DDE7466-6EC1-4051-B5C4-0DAAAD4D5A70}" type="slidenum">
              <a:rPr lang="en-US" smtClean="0"/>
              <a:pPr/>
              <a:t>‹#›</a:t>
            </a:fld>
            <a:endParaRPr lang="en-US" dirty="0"/>
          </a:p>
        </p:txBody>
      </p:sp>
    </p:spTree>
    <p:extLst>
      <p:ext uri="{BB962C8B-B14F-4D97-AF65-F5344CB8AC3E}">
        <p14:creationId xmlns:p14="http://schemas.microsoft.com/office/powerpoint/2010/main" val="4172463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2DDE7466-6EC1-4051-B5C4-0DAAAD4D5A70}" type="slidenum">
              <a:rPr lang="en-US" smtClean="0"/>
              <a:pPr/>
              <a:t>‹#›</a:t>
            </a:fld>
            <a:endParaRPr lang="en-US" dirty="0"/>
          </a:p>
        </p:txBody>
      </p:sp>
    </p:spTree>
    <p:extLst>
      <p:ext uri="{BB962C8B-B14F-4D97-AF65-F5344CB8AC3E}">
        <p14:creationId xmlns:p14="http://schemas.microsoft.com/office/powerpoint/2010/main" val="1909398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2DDE7466-6EC1-4051-B5C4-0DAAAD4D5A70}" type="slidenum">
              <a:rPr lang="en-US" smtClean="0"/>
              <a:pPr/>
              <a:t>‹#›</a:t>
            </a:fld>
            <a:endParaRPr lang="en-US" dirty="0"/>
          </a:p>
        </p:txBody>
      </p:sp>
    </p:spTree>
    <p:extLst>
      <p:ext uri="{BB962C8B-B14F-4D97-AF65-F5344CB8AC3E}">
        <p14:creationId xmlns:p14="http://schemas.microsoft.com/office/powerpoint/2010/main" val="3876303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2.wmf"/><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08" charset="0"/>
                <a:cs typeface="ＭＳ Ｐゴシック" pitchFamily="-108" charset="-128"/>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yriad Pro" pitchFamily="-108" charset="0"/>
              </a:defRPr>
            </a:lvl1pPr>
          </a:lstStyle>
          <a:p>
            <a:fld id="{2DDE7466-6EC1-4051-B5C4-0DAAAD4D5A70}" type="slidenum">
              <a:rPr lang="en-US" smtClean="0"/>
              <a:pPr/>
              <a:t>‹#›</a:t>
            </a:fld>
            <a:endParaRPr lang="en-US" dirty="0"/>
          </a:p>
        </p:txBody>
      </p:sp>
    </p:spTree>
    <p:extLst>
      <p:ext uri="{BB962C8B-B14F-4D97-AF65-F5344CB8AC3E}">
        <p14:creationId xmlns:p14="http://schemas.microsoft.com/office/powerpoint/2010/main" val="1011563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0"/>
            <a:ext cx="9153525" cy="414338"/>
          </a:xfrm>
          <a:prstGeom prst="rect">
            <a:avLst/>
          </a:prstGeom>
          <a:gradFill flip="none" rotWithShape="1">
            <a:gsLst>
              <a:gs pos="72000">
                <a:srgbClr val="0C61A4"/>
              </a:gs>
              <a:gs pos="100000">
                <a:srgbClr val="08487C"/>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sp>
        <p:nvSpPr>
          <p:cNvPr id="9" name="Content Placeholder 2"/>
          <p:cNvSpPr txBox="1">
            <a:spLocks/>
          </p:cNvSpPr>
          <p:nvPr/>
        </p:nvSpPr>
        <p:spPr>
          <a:xfrm>
            <a:off x="608014" y="50800"/>
            <a:ext cx="5600700" cy="387350"/>
          </a:xfrm>
          <a:prstGeom prst="rect">
            <a:avLst/>
          </a:prstGeom>
        </p:spPr>
        <p:txBody>
          <a:bodyPr lIns="0" rIns="0"/>
          <a:lstStyle/>
          <a:p>
            <a:pPr marL="342900" indent="-342900">
              <a:buFont typeface="Arial" pitchFamily="34" charset="0"/>
              <a:buNone/>
              <a:defRPr/>
            </a:pPr>
            <a:r>
              <a:rPr lang="en-US" sz="1400" dirty="0">
                <a:solidFill>
                  <a:prstClr val="white"/>
                </a:solidFill>
                <a:latin typeface="Baskerville Old Face"/>
                <a:cs typeface="Baskerville Old Face"/>
              </a:rPr>
              <a:t>Center on Budget and Policy Priorities</a:t>
            </a:r>
            <a:endParaRPr lang="en-US" sz="1400" dirty="0">
              <a:solidFill>
                <a:prstClr val="white"/>
              </a:solidFill>
              <a:latin typeface="Myriad Pro Semibold"/>
              <a:cs typeface="Myriad Pro Semibold"/>
            </a:endParaRPr>
          </a:p>
        </p:txBody>
      </p:sp>
      <p:pic>
        <p:nvPicPr>
          <p:cNvPr id="4100" name="Picture 9" descr="logo.wmf"/>
          <p:cNvPicPr>
            <a:picLocks noChangeAspect="1"/>
          </p:cNvPicPr>
          <p:nvPr/>
        </p:nvPicPr>
        <p:blipFill>
          <a:blip r:embed="rId21" cstate="print"/>
          <a:srcRect/>
          <a:stretch>
            <a:fillRect/>
          </a:stretch>
        </p:blipFill>
        <p:spPr bwMode="auto">
          <a:xfrm>
            <a:off x="228601" y="47628"/>
            <a:ext cx="303213" cy="301625"/>
          </a:xfrm>
          <a:prstGeom prst="rect">
            <a:avLst/>
          </a:prstGeom>
          <a:noFill/>
          <a:ln w="9525">
            <a:noFill/>
            <a:miter lim="800000"/>
            <a:headEnd/>
            <a:tailEnd/>
          </a:ln>
        </p:spPr>
      </p:pic>
      <p:sp>
        <p:nvSpPr>
          <p:cNvPr id="5" name="TextBox 5"/>
          <p:cNvSpPr txBox="1">
            <a:spLocks noChangeArrowheads="1"/>
          </p:cNvSpPr>
          <p:nvPr/>
        </p:nvSpPr>
        <p:spPr bwMode="auto">
          <a:xfrm>
            <a:off x="7391400" y="6169028"/>
            <a:ext cx="1371600" cy="307777"/>
          </a:xfrm>
          <a:prstGeom prst="rect">
            <a:avLst/>
          </a:prstGeom>
          <a:solidFill>
            <a:schemeClr val="bg1"/>
          </a:solidFill>
          <a:ln w="9525">
            <a:noFill/>
            <a:miter lim="800000"/>
            <a:headEnd/>
            <a:tailEnd/>
          </a:ln>
        </p:spPr>
        <p:txBody>
          <a:bodyPr>
            <a:spAutoFit/>
          </a:bodyPr>
          <a:lstStyle/>
          <a:p>
            <a:pPr algn="r">
              <a:defRPr/>
            </a:pPr>
            <a:r>
              <a:rPr lang="en-US" sz="1400" dirty="0">
                <a:solidFill>
                  <a:srgbClr val="0C61A4"/>
                </a:solidFill>
                <a:latin typeface="Franklin Gothic Medium"/>
                <a:cs typeface="Franklin Gothic Medium"/>
              </a:rPr>
              <a:t>cbpp.org</a:t>
            </a:r>
          </a:p>
        </p:txBody>
      </p:sp>
      <p:sp>
        <p:nvSpPr>
          <p:cNvPr id="6" name="Slide Number Placeholder 5"/>
          <p:cNvSpPr>
            <a:spLocks noGrp="1"/>
          </p:cNvSpPr>
          <p:nvPr>
            <p:ph type="sldNum" sz="quarter" idx="4"/>
          </p:nvPr>
        </p:nvSpPr>
        <p:spPr>
          <a:xfrm>
            <a:off x="8229600" y="92078"/>
            <a:ext cx="533400" cy="365125"/>
          </a:xfrm>
          <a:prstGeom prst="rect">
            <a:avLst/>
          </a:prstGeom>
        </p:spPr>
        <p:txBody>
          <a:bodyPr/>
          <a:lstStyle>
            <a:lvl1pPr algn="ctr" fontAlgn="auto">
              <a:spcBef>
                <a:spcPts val="0"/>
              </a:spcBef>
              <a:spcAft>
                <a:spcPts val="0"/>
              </a:spcAft>
              <a:defRPr sz="1400">
                <a:solidFill>
                  <a:schemeClr val="bg1"/>
                </a:solidFill>
                <a:latin typeface="Franklin Gothic Book"/>
                <a:cs typeface="Franklin Gothic Book"/>
              </a:defRPr>
            </a:lvl1pPr>
          </a:lstStyle>
          <a:p>
            <a:pPr>
              <a:defRPr/>
            </a:pPr>
            <a:fld id="{8F4F6BF4-C904-4764-9186-FEDD0BC12A66}"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848931124"/>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65" charset="-128"/>
          <a:cs typeface="ＭＳ Ｐゴシック"/>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65" charset="-128"/>
          <a:cs typeface="ＭＳ Ｐゴシック"/>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hyperlink" Target="http://www.offthechartsblog.org/starving-the-watchdogs-is-bad-policy/" TargetMode="External"/><Relationship Id="rId2" Type="http://schemas.openxmlformats.org/officeDocument/2006/relationships/hyperlink" Target="http://www.ssa.gov/budget/FY15Files/2015FCJ.pdf" TargetMode="External"/><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cbpp.org/cms/index.cfm?fa=view&amp;id=4168"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offthechartsblog.org/decoding-demographics-role-in-disability-programs-growth/"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www.ssa.gov/OACT/ProgData/beniesQuery.html" TargetMode="External"/><Relationship Id="rId2" Type="http://schemas.openxmlformats.org/officeDocument/2006/relationships/hyperlink" Target="http://www.cbpp.org/files/1-27-14ss.pdf" TargetMode="External"/><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www.ssa.gov/OACT/NOTES/pdf_notes/note153.pdf" TargetMode="External"/><Relationship Id="rId2" Type="http://schemas.openxmlformats.org/officeDocument/2006/relationships/hyperlink" Target="http://www.ssa.gov/policy/docs/statcomps/di_asr/2012/sect04.pdf" TargetMode="Externa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www.ssa.gov/policy/docs/rsnotes/rsn2014-02.html" TargetMode="External"/><Relationship Id="rId2" Type="http://schemas.openxmlformats.org/officeDocument/2006/relationships/hyperlink" Target="http://www.urban.org/UploadedPDF/412847-how-important-is-social-security.pdf" TargetMode="External"/><Relationship Id="rId1" Type="http://schemas.openxmlformats.org/officeDocument/2006/relationships/slideLayout" Target="../slideLayouts/slideLayout1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txBox="1">
            <a:spLocks/>
          </p:cNvSpPr>
          <p:nvPr/>
        </p:nvSpPr>
        <p:spPr bwMode="auto">
          <a:xfrm>
            <a:off x="91440" y="996696"/>
            <a:ext cx="8961120" cy="212750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algn="ctr" defTabSz="457200" fontAlgn="base">
              <a:lnSpc>
                <a:spcPts val="4500"/>
              </a:lnSpc>
              <a:spcBef>
                <a:spcPct val="0"/>
              </a:spcBef>
              <a:spcAft>
                <a:spcPct val="0"/>
              </a:spcAft>
              <a:defRPr/>
            </a:pPr>
            <a:r>
              <a:rPr lang="en-US" sz="4000" b="1" dirty="0" smtClean="0">
                <a:latin typeface="Franklin Gothic Book"/>
                <a:ea typeface="ＭＳ Ｐゴシック"/>
                <a:cs typeface="Franklin Gothic Book"/>
              </a:rPr>
              <a:t>Budget Outlook for 2015</a:t>
            </a:r>
          </a:p>
          <a:p>
            <a:pPr lvl="0" algn="ctr" defTabSz="457200" fontAlgn="base">
              <a:lnSpc>
                <a:spcPts val="4500"/>
              </a:lnSpc>
              <a:spcBef>
                <a:spcPct val="0"/>
              </a:spcBef>
              <a:spcAft>
                <a:spcPct val="0"/>
              </a:spcAft>
              <a:defRPr/>
            </a:pPr>
            <a:r>
              <a:rPr lang="en-US" sz="2000" b="1" dirty="0" smtClean="0">
                <a:latin typeface="Franklin Gothic Book"/>
                <a:ea typeface="ＭＳ Ｐゴシック"/>
                <a:cs typeface="Franklin Gothic Book"/>
              </a:rPr>
              <a:t>and</a:t>
            </a:r>
          </a:p>
          <a:p>
            <a:pPr lvl="0" algn="ctr" defTabSz="457200" fontAlgn="base">
              <a:lnSpc>
                <a:spcPts val="4500"/>
              </a:lnSpc>
              <a:spcBef>
                <a:spcPct val="0"/>
              </a:spcBef>
              <a:spcAft>
                <a:spcPct val="0"/>
              </a:spcAft>
              <a:defRPr/>
            </a:pPr>
            <a:r>
              <a:rPr lang="en-US" sz="4000" b="1" dirty="0" smtClean="0">
                <a:latin typeface="Franklin Gothic Book"/>
                <a:ea typeface="ＭＳ Ｐゴシック"/>
                <a:cs typeface="Franklin Gothic Book"/>
              </a:rPr>
              <a:t>Looming Action on SSDI</a:t>
            </a:r>
          </a:p>
        </p:txBody>
      </p:sp>
      <p:sp>
        <p:nvSpPr>
          <p:cNvPr id="68" name="Title 1"/>
          <p:cNvSpPr txBox="1">
            <a:spLocks/>
          </p:cNvSpPr>
          <p:nvPr/>
        </p:nvSpPr>
        <p:spPr bwMode="auto">
          <a:xfrm>
            <a:off x="1752599" y="3438145"/>
            <a:ext cx="5814527" cy="879856"/>
          </a:xfrm>
          <a:prstGeom prst="rect">
            <a:avLst/>
          </a:prstGeom>
          <a:noFill/>
          <a:ln w="9525">
            <a:noFill/>
            <a:miter lim="800000"/>
            <a:headEnd/>
            <a:tailEnd/>
          </a:ln>
        </p:spPr>
        <p:txBody>
          <a:bodyPr/>
          <a:lstStyle/>
          <a:p>
            <a:pPr algn="ctr"/>
            <a:r>
              <a:rPr lang="en-US" sz="2400" dirty="0" smtClean="0">
                <a:latin typeface="Franklin Gothic Book"/>
                <a:cs typeface="Franklin Gothic Book"/>
              </a:rPr>
              <a:t>Ellen Nissenbaum</a:t>
            </a:r>
          </a:p>
          <a:p>
            <a:pPr algn="ctr"/>
            <a:r>
              <a:rPr lang="en-US" sz="2400" dirty="0" smtClean="0">
                <a:latin typeface="Franklin Gothic Book"/>
                <a:cs typeface="Franklin Gothic Book"/>
              </a:rPr>
              <a:t>Center on Budget and Policy Priorities</a:t>
            </a:r>
            <a:endParaRPr lang="en-US" sz="2400" dirty="0">
              <a:latin typeface="Franklin Gothic Book"/>
              <a:cs typeface="Franklin Gothic Book"/>
            </a:endParaRPr>
          </a:p>
        </p:txBody>
      </p:sp>
      <p:sp>
        <p:nvSpPr>
          <p:cNvPr id="69" name="Title 1"/>
          <p:cNvSpPr txBox="1">
            <a:spLocks/>
          </p:cNvSpPr>
          <p:nvPr/>
        </p:nvSpPr>
        <p:spPr bwMode="auto">
          <a:xfrm>
            <a:off x="1752600" y="4699000"/>
            <a:ext cx="5638800" cy="1092200"/>
          </a:xfrm>
          <a:prstGeom prst="rect">
            <a:avLst/>
          </a:prstGeom>
          <a:noFill/>
          <a:ln w="9525">
            <a:noFill/>
            <a:miter lim="800000"/>
            <a:headEnd/>
            <a:tailEnd/>
          </a:ln>
        </p:spPr>
        <p:txBody>
          <a:bodyPr/>
          <a:lstStyle/>
          <a:p>
            <a:pPr algn="ctr"/>
            <a:r>
              <a:rPr lang="en-US" sz="2400" dirty="0" smtClean="0">
                <a:latin typeface="Franklin Gothic Book"/>
                <a:cs typeface="Franklin Gothic Book"/>
              </a:rPr>
              <a:t>December 3, 2014</a:t>
            </a:r>
          </a:p>
          <a:p>
            <a:pPr algn="ctr"/>
            <a:r>
              <a:rPr lang="en-US" sz="2400" dirty="0" smtClean="0">
                <a:latin typeface="Franklin Gothic Book"/>
                <a:cs typeface="Franklin Gothic Book"/>
              </a:rPr>
              <a:t>www.cbpp.org</a:t>
            </a:r>
          </a:p>
        </p:txBody>
      </p:sp>
    </p:spTree>
    <p:extLst>
      <p:ext uri="{BB962C8B-B14F-4D97-AF65-F5344CB8AC3E}">
        <p14:creationId xmlns:p14="http://schemas.microsoft.com/office/powerpoint/2010/main" val="525716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SSA’s administrative funding has not kept up</a:t>
            </a:r>
            <a:br>
              <a:rPr lang="en-US" dirty="0" smtClean="0"/>
            </a:br>
            <a:r>
              <a:rPr lang="en-US" dirty="0" smtClean="0"/>
              <a:t>with rising caseloads</a:t>
            </a:r>
            <a:endParaRPr lang="en-US" dirty="0"/>
          </a:p>
        </p:txBody>
      </p:sp>
      <p:sp>
        <p:nvSpPr>
          <p:cNvPr id="6" name="Content Placeholder 5"/>
          <p:cNvSpPr>
            <a:spLocks noGrp="1"/>
          </p:cNvSpPr>
          <p:nvPr>
            <p:ph sz="half" idx="1"/>
          </p:nvPr>
        </p:nvSpPr>
        <p:spPr>
          <a:xfrm>
            <a:off x="283902" y="1600199"/>
            <a:ext cx="2712378" cy="4756154"/>
          </a:xfrm>
        </p:spPr>
        <p:txBody>
          <a:bodyPr/>
          <a:lstStyle/>
          <a:p>
            <a:pPr>
              <a:buNone/>
            </a:pPr>
            <a:r>
              <a:rPr lang="en-US" sz="1600" dirty="0" smtClean="0"/>
              <a:t>Since 2010, the agency’s administrative funding (which — unlike benefit costs — is subject to annual appropriation) has been cut in real terms, even as caseloads have climbed.</a:t>
            </a:r>
          </a:p>
          <a:p>
            <a:pPr>
              <a:spcBef>
                <a:spcPts val="1200"/>
              </a:spcBef>
              <a:buNone/>
            </a:pPr>
            <a:r>
              <a:rPr lang="en-US" sz="1600" dirty="0" smtClean="0"/>
              <a:t>That has reduced SSA’s ability to keep up with vital program-integrity activities and impaired customer service.</a:t>
            </a:r>
          </a:p>
          <a:p>
            <a:pPr>
              <a:spcBef>
                <a:spcPts val="1200"/>
              </a:spcBef>
              <a:buNone/>
            </a:pPr>
            <a:r>
              <a:rPr lang="en-US" sz="1200" dirty="0" smtClean="0"/>
              <a:t>For more information, see SSA, </a:t>
            </a:r>
            <a:r>
              <a:rPr lang="en-US" sz="1200" i="1" dirty="0" smtClean="0">
                <a:hlinkClick r:id="rId2"/>
              </a:rPr>
              <a:t>Justification of Estimates for Appropriations Committees</a:t>
            </a:r>
            <a:r>
              <a:rPr lang="en-US" sz="1200" dirty="0" smtClean="0"/>
              <a:t>, March 2014; “</a:t>
            </a:r>
            <a:r>
              <a:rPr lang="en-US" sz="1200" dirty="0" smtClean="0">
                <a:hlinkClick r:id="rId3"/>
              </a:rPr>
              <a:t>Starving the Watchdogs Is Bad Policy</a:t>
            </a:r>
            <a:r>
              <a:rPr lang="en-US" sz="1200" dirty="0" smtClean="0"/>
              <a:t>,” </a:t>
            </a:r>
            <a:r>
              <a:rPr lang="en-US" sz="1200" i="1" dirty="0" smtClean="0"/>
              <a:t>Off the Charts</a:t>
            </a:r>
            <a:r>
              <a:rPr lang="en-US" sz="1200" dirty="0" smtClean="0"/>
              <a:t> blog, June 7, 2013.</a:t>
            </a:r>
          </a:p>
        </p:txBody>
      </p:sp>
      <p:sp>
        <p:nvSpPr>
          <p:cNvPr id="5" name="Slide Number Placeholder 4"/>
          <p:cNvSpPr>
            <a:spLocks noGrp="1"/>
          </p:cNvSpPr>
          <p:nvPr>
            <p:ph type="sldNum" sz="quarter" idx="12"/>
          </p:nvPr>
        </p:nvSpPr>
        <p:spPr/>
        <p:txBody>
          <a:bodyPr/>
          <a:lstStyle/>
          <a:p>
            <a:pPr>
              <a:defRPr/>
            </a:pPr>
            <a:fld id="{03176329-F713-4D35-8C88-52569FF74126}" type="slidenum">
              <a:rPr lang="en-US" smtClean="0">
                <a:solidFill>
                  <a:prstClr val="white"/>
                </a:solidFill>
              </a:rPr>
              <a:pPr>
                <a:defRPr/>
              </a:pPr>
              <a:t>10</a:t>
            </a:fld>
            <a:endParaRPr lang="en-US" dirty="0">
              <a:solidFill>
                <a:prstClr val="white"/>
              </a:solidFill>
            </a:endParaRPr>
          </a:p>
        </p:txBody>
      </p:sp>
      <p:pic>
        <p:nvPicPr>
          <p:cNvPr id="3" name="Content Placeholder 2"/>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3159360" y="1748631"/>
            <a:ext cx="5712941" cy="4229100"/>
          </a:xfrm>
        </p:spPr>
      </p:pic>
    </p:spTree>
    <p:extLst>
      <p:ext uri="{BB962C8B-B14F-4D97-AF65-F5344CB8AC3E}">
        <p14:creationId xmlns:p14="http://schemas.microsoft.com/office/powerpoint/2010/main" val="406081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Reallocating taxes from OASI to DI is necessary to avoid a 20-percent cut in DI benefits after 2016</a:t>
            </a:r>
            <a:endParaRPr lang="en-US" dirty="0"/>
          </a:p>
        </p:txBody>
      </p:sp>
      <p:sp>
        <p:nvSpPr>
          <p:cNvPr id="6" name="Content Placeholder 5"/>
          <p:cNvSpPr>
            <a:spLocks noGrp="1"/>
          </p:cNvSpPr>
          <p:nvPr>
            <p:ph sz="half" idx="1"/>
          </p:nvPr>
        </p:nvSpPr>
        <p:spPr>
          <a:xfrm>
            <a:off x="246580" y="1600203"/>
            <a:ext cx="3207820" cy="4525963"/>
          </a:xfrm>
        </p:spPr>
        <p:txBody>
          <a:bodyPr/>
          <a:lstStyle/>
          <a:p>
            <a:pPr>
              <a:spcBef>
                <a:spcPts val="1200"/>
              </a:spcBef>
              <a:buNone/>
            </a:pPr>
            <a:r>
              <a:rPr lang="en-US" sz="1600" dirty="0" smtClean="0"/>
              <a:t>Raising the DI share of the 12.4-percent payroll tax for a few years would enable both trust funds to pay scheduled benefits through 2033 while policymakers work on overall solvency.</a:t>
            </a:r>
          </a:p>
          <a:p>
            <a:pPr>
              <a:spcBef>
                <a:spcPts val="1200"/>
              </a:spcBef>
              <a:buNone/>
            </a:pPr>
            <a:r>
              <a:rPr lang="en-US" sz="1600" dirty="0"/>
              <a:t>Reallocations have often occurred in the past — in </a:t>
            </a:r>
            <a:r>
              <a:rPr lang="en-US" sz="1600" i="1" dirty="0"/>
              <a:t>either</a:t>
            </a:r>
            <a:r>
              <a:rPr lang="en-US" sz="1600" dirty="0"/>
              <a:t> direction — and were not controversial</a:t>
            </a:r>
            <a:r>
              <a:rPr lang="en-US" sz="1600" dirty="0" smtClean="0"/>
              <a:t>.</a:t>
            </a:r>
          </a:p>
          <a:p>
            <a:pPr>
              <a:spcBef>
                <a:spcPts val="1200"/>
              </a:spcBef>
              <a:buNone/>
            </a:pPr>
            <a:r>
              <a:rPr lang="en-US" sz="1600" dirty="0" smtClean="0"/>
              <a:t>Reallocation should not be held hostage to eligibility restrictions or benefit cuts.</a:t>
            </a:r>
          </a:p>
          <a:p>
            <a:pPr>
              <a:spcBef>
                <a:spcPts val="1200"/>
              </a:spcBef>
              <a:buNone/>
            </a:pPr>
            <a:r>
              <a:rPr lang="en-US" sz="1200" dirty="0" smtClean="0"/>
              <a:t>For more information, see </a:t>
            </a:r>
            <a:r>
              <a:rPr lang="en-US" sz="1200" i="1" dirty="0" smtClean="0">
                <a:hlinkClick r:id="rId2"/>
              </a:rPr>
              <a:t>Congress Needs to Boost Disability Insurance Share of Payroll Tax by 2016</a:t>
            </a:r>
            <a:r>
              <a:rPr lang="en-US" sz="1200" dirty="0" smtClean="0"/>
              <a:t> , CBPP, July 31, 2014.</a:t>
            </a:r>
          </a:p>
        </p:txBody>
      </p:sp>
      <p:sp>
        <p:nvSpPr>
          <p:cNvPr id="5" name="Slide Number Placeholder 4"/>
          <p:cNvSpPr>
            <a:spLocks noGrp="1"/>
          </p:cNvSpPr>
          <p:nvPr>
            <p:ph type="sldNum" sz="quarter" idx="12"/>
          </p:nvPr>
        </p:nvSpPr>
        <p:spPr/>
        <p:txBody>
          <a:bodyPr/>
          <a:lstStyle/>
          <a:p>
            <a:pPr>
              <a:defRPr/>
            </a:pPr>
            <a:fld id="{03176329-F713-4D35-8C88-52569FF74126}" type="slidenum">
              <a:rPr lang="en-US" smtClean="0">
                <a:solidFill>
                  <a:prstClr val="white"/>
                </a:solidFill>
              </a:rPr>
              <a:pPr>
                <a:defRPr/>
              </a:pPr>
              <a:t>11</a:t>
            </a:fld>
            <a:endParaRPr lang="en-US" dirty="0">
              <a:solidFill>
                <a:prstClr val="white"/>
              </a:solidFill>
            </a:endParaRPr>
          </a:p>
        </p:txBody>
      </p:sp>
      <p:pic>
        <p:nvPicPr>
          <p:cNvPr id="9" name="Content Placeholder 8" descr="Hypothetical reallocation.png"/>
          <p:cNvPicPr>
            <a:picLocks noGrp="1" noChangeAspect="1"/>
          </p:cNvPicPr>
          <p:nvPr>
            <p:ph sz="half" idx="2"/>
          </p:nvPr>
        </p:nvPicPr>
        <p:blipFill>
          <a:blip r:embed="rId3" cstate="print"/>
          <a:stretch>
            <a:fillRect/>
          </a:stretch>
        </p:blipFill>
        <p:spPr>
          <a:xfrm>
            <a:off x="3872706" y="1790700"/>
            <a:ext cx="4286250" cy="37592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2258878" y="381000"/>
          <a:ext cx="6885122"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p:nvPr/>
        </p:nvGrpSpPr>
        <p:grpSpPr>
          <a:xfrm>
            <a:off x="4889340" y="2971801"/>
            <a:ext cx="1598358" cy="1295400"/>
            <a:chOff x="2808921" y="248"/>
            <a:chExt cx="2510156" cy="2083593"/>
          </a:xfrm>
        </p:grpSpPr>
        <p:sp>
          <p:nvSpPr>
            <p:cNvPr id="5" name="Down Arrow 4"/>
            <p:cNvSpPr/>
            <p:nvPr/>
          </p:nvSpPr>
          <p:spPr>
            <a:xfrm>
              <a:off x="3022203" y="248"/>
              <a:ext cx="2083593" cy="208359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Down Arrow 4"/>
            <p:cNvSpPr/>
            <p:nvPr/>
          </p:nvSpPr>
          <p:spPr>
            <a:xfrm>
              <a:off x="2808921" y="248"/>
              <a:ext cx="2510156" cy="2083591"/>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64008" rIns="64008" bIns="64008" numCol="1" spcCol="1270" anchor="ctr" anchorCtr="0">
              <a:noAutofit/>
            </a:bodyPr>
            <a:lstStyle/>
            <a:p>
              <a:pPr algn="ctr" defTabSz="400050">
                <a:lnSpc>
                  <a:spcPct val="90000"/>
                </a:lnSpc>
                <a:spcAft>
                  <a:spcPct val="35000"/>
                </a:spcAft>
              </a:pPr>
              <a:r>
                <a:rPr lang="en-US" b="1" dirty="0"/>
                <a:t>NDD and Low-Income Entitlements</a:t>
              </a:r>
            </a:p>
          </p:txBody>
        </p:sp>
      </p:grpSp>
      <p:sp>
        <p:nvSpPr>
          <p:cNvPr id="7" name="Title 1"/>
          <p:cNvSpPr>
            <a:spLocks noGrp="1"/>
          </p:cNvSpPr>
          <p:nvPr>
            <p:ph type="title"/>
          </p:nvPr>
        </p:nvSpPr>
        <p:spPr>
          <a:xfrm>
            <a:off x="0" y="533400"/>
            <a:ext cx="4800600" cy="2286000"/>
          </a:xfrm>
        </p:spPr>
        <p:txBody>
          <a:bodyPr>
            <a:normAutofit/>
          </a:bodyPr>
          <a:lstStyle/>
          <a:p>
            <a:pPr algn="l"/>
            <a:r>
              <a:rPr lang="en-US" sz="2700" dirty="0" smtClean="0">
                <a:latin typeface="Franklin Gothic Medium" panose="020B0603020102020204" pitchFamily="34" charset="0"/>
              </a:rPr>
              <a:t>Goals in Past Ryan Budgets Would Result in Large Cuts to Non-Defense </a:t>
            </a:r>
            <a:r>
              <a:rPr lang="en-US" sz="2700" dirty="0">
                <a:latin typeface="Franklin Gothic Medium" panose="020B0603020102020204" pitchFamily="34" charset="0"/>
              </a:rPr>
              <a:t>Discretionary and Low-Income Entitlement </a:t>
            </a:r>
            <a:r>
              <a:rPr lang="en-US" sz="2700" dirty="0" smtClean="0">
                <a:latin typeface="Franklin Gothic Medium" panose="020B0603020102020204" pitchFamily="34" charset="0"/>
              </a:rPr>
              <a:t>Programs</a:t>
            </a:r>
            <a:endParaRPr lang="en-US" sz="2700" dirty="0">
              <a:latin typeface="Franklin Gothic Medium" panose="020B0603020102020204" pitchFamily="34" charset="0"/>
            </a:endParaRPr>
          </a:p>
        </p:txBody>
      </p:sp>
    </p:spTree>
    <p:extLst>
      <p:ext uri="{BB962C8B-B14F-4D97-AF65-F5344CB8AC3E}">
        <p14:creationId xmlns:p14="http://schemas.microsoft.com/office/powerpoint/2010/main" val="1030620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Waves of Cuts in Non-Defense Discretionary Programs Since 2010</a:t>
            </a:r>
            <a:endParaRPr lang="en-US" dirty="0"/>
          </a:p>
        </p:txBody>
      </p:sp>
      <p:sp>
        <p:nvSpPr>
          <p:cNvPr id="3" name="Footer Placeholder 2"/>
          <p:cNvSpPr>
            <a:spLocks noGrp="1"/>
          </p:cNvSpPr>
          <p:nvPr>
            <p:ph type="ftr" sz="quarter" idx="11"/>
          </p:nvPr>
        </p:nvSpPr>
        <p:spPr/>
        <p:txBody>
          <a:bodyPr/>
          <a:lstStyle/>
          <a:p>
            <a:pPr>
              <a:defRPr/>
            </a:pPr>
            <a:r>
              <a:rPr lang="en-US" smtClean="0">
                <a:solidFill>
                  <a:prstClr val="black"/>
                </a:solidFill>
              </a:rPr>
              <a:t>cbpp.org</a:t>
            </a:r>
            <a:endParaRPr lang="en-US">
              <a:solidFill>
                <a:prstClr val="black"/>
              </a:solidFill>
            </a:endParaRPr>
          </a:p>
        </p:txBody>
      </p:sp>
      <p:sp>
        <p:nvSpPr>
          <p:cNvPr id="4" name="Slide Number Placeholder 3"/>
          <p:cNvSpPr>
            <a:spLocks noGrp="1"/>
          </p:cNvSpPr>
          <p:nvPr>
            <p:ph type="sldNum" sz="quarter" idx="12"/>
          </p:nvPr>
        </p:nvSpPr>
        <p:spPr/>
        <p:txBody>
          <a:bodyPr/>
          <a:lstStyle/>
          <a:p>
            <a:fld id="{4ECEBBAF-A1F5-4C63-908C-D50EB8EAF57D}" type="slidenum">
              <a:rPr lang="en-US" smtClean="0">
                <a:solidFill>
                  <a:prstClr val="white"/>
                </a:solidFill>
              </a:rPr>
              <a:pPr/>
              <a:t>3</a:t>
            </a:fld>
            <a:endParaRPr lang="en-US">
              <a:solidFill>
                <a:prstClr val="white"/>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0238"/>
          <a:stretch/>
        </p:blipFill>
        <p:spPr>
          <a:xfrm>
            <a:off x="0" y="1676400"/>
            <a:ext cx="9144000" cy="5105400"/>
          </a:xfrm>
          <a:prstGeom prst="rect">
            <a:avLst/>
          </a:prstGeom>
        </p:spPr>
      </p:pic>
    </p:spTree>
    <p:extLst>
      <p:ext uri="{BB962C8B-B14F-4D97-AF65-F5344CB8AC3E}">
        <p14:creationId xmlns:p14="http://schemas.microsoft.com/office/powerpoint/2010/main" val="1412977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6695"/>
          <a:stretch/>
        </p:blipFill>
        <p:spPr>
          <a:xfrm>
            <a:off x="1295400" y="1028700"/>
            <a:ext cx="6553200" cy="5504676"/>
          </a:xfrm>
          <a:prstGeom prst="rect">
            <a:avLst/>
          </a:prstGeom>
        </p:spPr>
      </p:pic>
      <p:sp>
        <p:nvSpPr>
          <p:cNvPr id="2" name="Title 1"/>
          <p:cNvSpPr>
            <a:spLocks noGrp="1"/>
          </p:cNvSpPr>
          <p:nvPr>
            <p:ph type="title"/>
          </p:nvPr>
        </p:nvSpPr>
        <p:spPr/>
        <p:txBody>
          <a:bodyPr>
            <a:normAutofit fontScale="90000"/>
          </a:bodyPr>
          <a:lstStyle/>
          <a:p>
            <a:r>
              <a:rPr lang="en-US" dirty="0" smtClean="0"/>
              <a:t>Non-Defense Discretionary Spending Set to Fall Below Historical Low</a:t>
            </a:r>
            <a:endParaRPr lang="en-US" dirty="0"/>
          </a:p>
        </p:txBody>
      </p:sp>
      <p:sp>
        <p:nvSpPr>
          <p:cNvPr id="4" name="Slide Number Placeholder 3"/>
          <p:cNvSpPr>
            <a:spLocks noGrp="1"/>
          </p:cNvSpPr>
          <p:nvPr>
            <p:ph type="sldNum" sz="quarter" idx="12"/>
          </p:nvPr>
        </p:nvSpPr>
        <p:spPr/>
        <p:txBody>
          <a:bodyPr/>
          <a:lstStyle/>
          <a:p>
            <a:fld id="{D971FAFF-A134-459C-8C93-3D0738838455}" type="slidenum">
              <a:rPr lang="en-US" smtClean="0">
                <a:solidFill>
                  <a:prstClr val="white"/>
                </a:solidFill>
              </a:rPr>
              <a:pPr/>
              <a:t>4</a:t>
            </a:fld>
            <a:endParaRPr lang="en-US">
              <a:solidFill>
                <a:prstClr val="white"/>
              </a:solidFill>
            </a:endParaRPr>
          </a:p>
        </p:txBody>
      </p:sp>
    </p:spTree>
    <p:extLst>
      <p:ext uri="{BB962C8B-B14F-4D97-AF65-F5344CB8AC3E}">
        <p14:creationId xmlns:p14="http://schemas.microsoft.com/office/powerpoint/2010/main" val="114497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971FAFF-A134-459C-8C93-3D0738838455}" type="slidenum">
              <a:rPr lang="en-US" smtClean="0"/>
              <a:pPr/>
              <a:t>5</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106" y="1439955"/>
            <a:ext cx="7420364" cy="4808445"/>
          </a:xfrm>
          <a:prstGeom prst="rect">
            <a:avLst/>
          </a:prstGeom>
        </p:spPr>
      </p:pic>
      <p:sp>
        <p:nvSpPr>
          <p:cNvPr id="2" name="Title 1"/>
          <p:cNvSpPr>
            <a:spLocks noGrp="1"/>
          </p:cNvSpPr>
          <p:nvPr>
            <p:ph type="title"/>
          </p:nvPr>
        </p:nvSpPr>
        <p:spPr>
          <a:xfrm>
            <a:off x="457200" y="381000"/>
            <a:ext cx="8229600" cy="1143000"/>
          </a:xfrm>
        </p:spPr>
        <p:txBody>
          <a:bodyPr>
            <a:normAutofit/>
          </a:bodyPr>
          <a:lstStyle/>
          <a:p>
            <a:r>
              <a:rPr lang="en-US" dirty="0" smtClean="0"/>
              <a:t>Non-Defense Discretionary Caps Will Return to Sequestration Levels</a:t>
            </a:r>
            <a:endParaRPr lang="en-US" dirty="0"/>
          </a:p>
        </p:txBody>
      </p:sp>
    </p:spTree>
    <p:extLst>
      <p:ext uri="{BB962C8B-B14F-4D97-AF65-F5344CB8AC3E}">
        <p14:creationId xmlns:p14="http://schemas.microsoft.com/office/powerpoint/2010/main" val="2783223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growth in the DI rolls stems mostly from</a:t>
            </a:r>
            <a:br>
              <a:rPr lang="en-US" dirty="0" smtClean="0"/>
            </a:br>
            <a:r>
              <a:rPr lang="en-US" dirty="0" smtClean="0"/>
              <a:t>well-understood demographic factors</a:t>
            </a:r>
            <a:endParaRPr lang="en-US" dirty="0"/>
          </a:p>
        </p:txBody>
      </p:sp>
      <p:sp>
        <p:nvSpPr>
          <p:cNvPr id="3" name="Content Placeholder 2"/>
          <p:cNvSpPr>
            <a:spLocks noGrp="1"/>
          </p:cNvSpPr>
          <p:nvPr>
            <p:ph sz="half" idx="1"/>
          </p:nvPr>
        </p:nvSpPr>
        <p:spPr/>
        <p:txBody>
          <a:bodyPr/>
          <a:lstStyle/>
          <a:p>
            <a:pPr>
              <a:buNone/>
            </a:pPr>
            <a:r>
              <a:rPr lang="en-US" sz="1600" dirty="0" smtClean="0"/>
              <a:t>The </a:t>
            </a:r>
            <a:r>
              <a:rPr lang="en-US" sz="1600" i="1" dirty="0" smtClean="0"/>
              <a:t>number</a:t>
            </a:r>
            <a:r>
              <a:rPr lang="en-US" sz="1600" dirty="0" smtClean="0"/>
              <a:t> of DI benefi-ciaries has grown chiefly for four reasons:</a:t>
            </a:r>
          </a:p>
          <a:p>
            <a:r>
              <a:rPr lang="en-US" sz="1600" dirty="0" smtClean="0"/>
              <a:t>Population growth</a:t>
            </a:r>
          </a:p>
          <a:p>
            <a:r>
              <a:rPr lang="en-US" sz="1600" dirty="0" smtClean="0"/>
              <a:t>Aging of the baby boom</a:t>
            </a:r>
          </a:p>
          <a:p>
            <a:r>
              <a:rPr lang="en-US" sz="1600" dirty="0" smtClean="0"/>
              <a:t>Growth in women’s labor force participation</a:t>
            </a:r>
          </a:p>
          <a:p>
            <a:r>
              <a:rPr lang="en-US" sz="1600" dirty="0" smtClean="0"/>
              <a:t>Rise in Social Security’s full retirement age from 65 to 66</a:t>
            </a:r>
          </a:p>
          <a:p>
            <a:pPr>
              <a:buNone/>
            </a:pPr>
            <a:r>
              <a:rPr lang="en-US" sz="1600" dirty="0" smtClean="0"/>
              <a:t>When adjusted for these factors, the </a:t>
            </a:r>
            <a:r>
              <a:rPr lang="en-US" sz="1600" i="1" dirty="0" smtClean="0"/>
              <a:t>rate</a:t>
            </a:r>
            <a:r>
              <a:rPr lang="en-US" sz="1600" dirty="0" smtClean="0"/>
              <a:t> of receipt has grown only modestly.</a:t>
            </a:r>
          </a:p>
          <a:p>
            <a:pPr>
              <a:spcBef>
                <a:spcPts val="1200"/>
              </a:spcBef>
              <a:buNone/>
            </a:pPr>
            <a:r>
              <a:rPr lang="en-US" sz="1100" dirty="0" smtClean="0"/>
              <a:t>For more information, see “</a:t>
            </a:r>
            <a:r>
              <a:rPr lang="en-US" sz="1100" dirty="0" smtClean="0">
                <a:hlinkClick r:id="rId2"/>
              </a:rPr>
              <a:t>Decoding Demographics’ Role in Disability Program’s Growth</a:t>
            </a:r>
            <a:r>
              <a:rPr lang="en-US" sz="1100" dirty="0" smtClean="0"/>
              <a:t>,” </a:t>
            </a:r>
            <a:r>
              <a:rPr lang="en-US" sz="1100" i="1" dirty="0" smtClean="0"/>
              <a:t>Off the Charts</a:t>
            </a:r>
            <a:r>
              <a:rPr lang="en-US" sz="1100" dirty="0" smtClean="0"/>
              <a:t> blog, January 30, 2014.</a:t>
            </a:r>
          </a:p>
          <a:p>
            <a:pPr>
              <a:buNone/>
            </a:pPr>
            <a:endParaRPr lang="en-US" dirty="0"/>
          </a:p>
        </p:txBody>
      </p:sp>
      <p:sp>
        <p:nvSpPr>
          <p:cNvPr id="4" name="Slide Number Placeholder 3"/>
          <p:cNvSpPr>
            <a:spLocks noGrp="1"/>
          </p:cNvSpPr>
          <p:nvPr>
            <p:ph type="sldNum" sz="quarter" idx="12"/>
          </p:nvPr>
        </p:nvSpPr>
        <p:spPr/>
        <p:txBody>
          <a:bodyPr/>
          <a:lstStyle/>
          <a:p>
            <a:pPr>
              <a:defRPr/>
            </a:pPr>
            <a:fld id="{03176329-F713-4D35-8C88-52569FF74126}" type="slidenum">
              <a:rPr lang="en-US" smtClean="0">
                <a:solidFill>
                  <a:prstClr val="white"/>
                </a:solidFill>
              </a:rPr>
              <a:pPr>
                <a:defRPr/>
              </a:pPr>
              <a:t>6</a:t>
            </a:fld>
            <a:endParaRPr lang="en-US" dirty="0">
              <a:solidFill>
                <a:prstClr val="white"/>
              </a:solidFill>
            </a:endParaRPr>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158331" y="2192877"/>
            <a:ext cx="5715000" cy="334060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in the DI rolls has slowed</a:t>
            </a:r>
            <a:endParaRPr lang="en-US" dirty="0"/>
          </a:p>
        </p:txBody>
      </p:sp>
      <p:sp>
        <p:nvSpPr>
          <p:cNvPr id="3" name="Content Placeholder 2"/>
          <p:cNvSpPr>
            <a:spLocks noGrp="1"/>
          </p:cNvSpPr>
          <p:nvPr>
            <p:ph sz="half" idx="1"/>
          </p:nvPr>
        </p:nvSpPr>
        <p:spPr>
          <a:xfrm>
            <a:off x="246580" y="1821021"/>
            <a:ext cx="2712378" cy="4305145"/>
          </a:xfrm>
        </p:spPr>
        <p:txBody>
          <a:bodyPr/>
          <a:lstStyle/>
          <a:p>
            <a:pPr>
              <a:buNone/>
            </a:pPr>
            <a:r>
              <a:rPr lang="en-US" sz="1600" dirty="0" smtClean="0"/>
              <a:t>Growth in the DI rolls has slowed sharply, to its lowest rate in 25 years.</a:t>
            </a:r>
          </a:p>
          <a:p>
            <a:pPr>
              <a:spcBef>
                <a:spcPts val="1200"/>
              </a:spcBef>
              <a:buNone/>
            </a:pPr>
            <a:r>
              <a:rPr lang="en-US" sz="1600" dirty="0" smtClean="0"/>
              <a:t>Both demographic and economic pressures on the program are easing.</a:t>
            </a:r>
          </a:p>
          <a:p>
            <a:pPr>
              <a:spcBef>
                <a:spcPts val="1200"/>
              </a:spcBef>
              <a:buNone/>
            </a:pPr>
            <a:r>
              <a:rPr lang="en-US" sz="1100" dirty="0" smtClean="0">
                <a:solidFill>
                  <a:srgbClr val="000000"/>
                </a:solidFill>
              </a:rPr>
              <a:t>For more information, see </a:t>
            </a:r>
            <a:r>
              <a:rPr lang="en-US" sz="1100" i="1" dirty="0" smtClean="0">
                <a:solidFill>
                  <a:srgbClr val="000000"/>
                </a:solidFill>
                <a:hlinkClick r:id="rId2"/>
              </a:rPr>
              <a:t>How Much of the Growth in Disability Insurance Stems From Demographic Changes?</a:t>
            </a:r>
            <a:r>
              <a:rPr lang="en-US" sz="1100" dirty="0" smtClean="0">
                <a:solidFill>
                  <a:srgbClr val="000000"/>
                </a:solidFill>
              </a:rPr>
              <a:t>, CBPP, January 27, 2014; </a:t>
            </a:r>
            <a:r>
              <a:rPr lang="en-US" sz="1100" dirty="0" smtClean="0">
                <a:solidFill>
                  <a:srgbClr val="000000"/>
                </a:solidFill>
                <a:hlinkClick r:id="rId3"/>
              </a:rPr>
              <a:t>monthly data</a:t>
            </a:r>
            <a:r>
              <a:rPr lang="en-US" sz="1100" dirty="0" smtClean="0">
                <a:solidFill>
                  <a:srgbClr val="000000"/>
                </a:solidFill>
              </a:rPr>
              <a:t> from Office of the Chief Actuary, Social Security Administration.  </a:t>
            </a:r>
            <a:endParaRPr lang="en-US" sz="1100" dirty="0">
              <a:solidFill>
                <a:srgbClr val="FF0000"/>
              </a:solidFill>
            </a:endParaRPr>
          </a:p>
        </p:txBody>
      </p:sp>
      <p:sp>
        <p:nvSpPr>
          <p:cNvPr id="7" name="Slide Number Placeholder 6"/>
          <p:cNvSpPr>
            <a:spLocks noGrp="1"/>
          </p:cNvSpPr>
          <p:nvPr>
            <p:ph type="sldNum" sz="quarter" idx="12"/>
          </p:nvPr>
        </p:nvSpPr>
        <p:spPr/>
        <p:txBody>
          <a:bodyPr/>
          <a:lstStyle/>
          <a:p>
            <a:pPr>
              <a:defRPr/>
            </a:pPr>
            <a:fld id="{03176329-F713-4D35-8C88-52569FF74126}" type="slidenum">
              <a:rPr lang="en-US" smtClean="0">
                <a:solidFill>
                  <a:prstClr val="white"/>
                </a:solidFill>
              </a:rPr>
              <a:pPr>
                <a:defRPr/>
              </a:pPr>
              <a:t>7</a:t>
            </a:fld>
            <a:endParaRPr lang="en-US" dirty="0">
              <a:solidFill>
                <a:prstClr val="white"/>
              </a:solidFill>
            </a:endParaRPr>
          </a:p>
        </p:txBody>
      </p:sp>
      <p:pic>
        <p:nvPicPr>
          <p:cNvPr id="5" name="Content Placeholder 4"/>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3158331" y="1821021"/>
            <a:ext cx="5715000" cy="408432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on DI is difficult</a:t>
            </a:r>
            <a:endParaRPr lang="en-US" dirty="0"/>
          </a:p>
        </p:txBody>
      </p:sp>
      <p:sp>
        <p:nvSpPr>
          <p:cNvPr id="3" name="Content Placeholder 2"/>
          <p:cNvSpPr>
            <a:spLocks noGrp="1"/>
          </p:cNvSpPr>
          <p:nvPr>
            <p:ph sz="half" idx="1"/>
          </p:nvPr>
        </p:nvSpPr>
        <p:spPr>
          <a:xfrm>
            <a:off x="246580" y="1632857"/>
            <a:ext cx="2981812" cy="4572000"/>
          </a:xfrm>
        </p:spPr>
        <p:txBody>
          <a:bodyPr/>
          <a:lstStyle/>
          <a:p>
            <a:pPr marL="457200" indent="-457200">
              <a:buNone/>
            </a:pPr>
            <a:r>
              <a:rPr lang="en-US" sz="1600" dirty="0" smtClean="0"/>
              <a:t>SSA weeds out applicants who are technically disqualified (chiefly because they lack insured status for DI) and sends the rest to state disability determination services (DDSs) for medical evaluation.  If denied by the DDS, the applicant may appeal.</a:t>
            </a:r>
          </a:p>
          <a:p>
            <a:pPr marL="457200" indent="-457200">
              <a:buNone/>
            </a:pPr>
            <a:r>
              <a:rPr lang="en-US" sz="1600" dirty="0" smtClean="0"/>
              <a:t>Eligibility criteria are strict.</a:t>
            </a:r>
          </a:p>
          <a:p>
            <a:pPr marL="457200" indent="-457200">
              <a:buNone/>
            </a:pPr>
            <a:r>
              <a:rPr lang="en-US" sz="1600" dirty="0" smtClean="0"/>
              <a:t>Ultimately, fewer than half of applicants are awarded benefits.</a:t>
            </a:r>
          </a:p>
          <a:p>
            <a:pPr marL="457200" indent="-457200">
              <a:spcBef>
                <a:spcPts val="1200"/>
              </a:spcBef>
              <a:buNone/>
            </a:pPr>
            <a:r>
              <a:rPr lang="en-US" sz="1100" dirty="0" smtClean="0"/>
              <a:t>For more information, see SSA, “</a:t>
            </a:r>
            <a:r>
              <a:rPr lang="en-US" sz="1100" dirty="0" smtClean="0">
                <a:hlinkClick r:id="rId2"/>
              </a:rPr>
              <a:t>Outcomes of Applications for Disability Benefits</a:t>
            </a:r>
            <a:r>
              <a:rPr lang="en-US" sz="1100" dirty="0" smtClean="0"/>
              <a:t>.”  Data are for 2007-2009 applications; a </a:t>
            </a:r>
            <a:r>
              <a:rPr lang="en-US" sz="1100" dirty="0" smtClean="0">
                <a:hlinkClick r:id="rId3"/>
              </a:rPr>
              <a:t>recent study </a:t>
            </a:r>
            <a:r>
              <a:rPr lang="en-US" sz="1100" dirty="0" smtClean="0"/>
              <a:t>suggests allowance rates have </a:t>
            </a:r>
            <a:r>
              <a:rPr lang="en-US" sz="1100" i="1" dirty="0" smtClean="0"/>
              <a:t>fallen</a:t>
            </a:r>
            <a:r>
              <a:rPr lang="en-US" sz="1100" dirty="0" smtClean="0"/>
              <a:t> since then.</a:t>
            </a:r>
            <a:endParaRPr lang="en-US" sz="1100" dirty="0"/>
          </a:p>
        </p:txBody>
      </p:sp>
      <p:sp>
        <p:nvSpPr>
          <p:cNvPr id="5" name="Slide Number Placeholder 4"/>
          <p:cNvSpPr>
            <a:spLocks noGrp="1"/>
          </p:cNvSpPr>
          <p:nvPr>
            <p:ph type="sldNum" sz="quarter" idx="12"/>
          </p:nvPr>
        </p:nvSpPr>
        <p:spPr/>
        <p:txBody>
          <a:bodyPr/>
          <a:lstStyle/>
          <a:p>
            <a:pPr>
              <a:defRPr/>
            </a:pPr>
            <a:fld id="{03176329-F713-4D35-8C88-52569FF74126}" type="slidenum">
              <a:rPr lang="en-US" smtClean="0">
                <a:solidFill>
                  <a:prstClr val="white"/>
                </a:solidFill>
              </a:rPr>
              <a:pPr>
                <a:defRPr/>
              </a:pPr>
              <a:t>8</a:t>
            </a:fld>
            <a:endParaRPr lang="en-US" dirty="0">
              <a:solidFill>
                <a:prstClr val="white"/>
              </a:solidFill>
            </a:endParaRPr>
          </a:p>
        </p:txBody>
      </p:sp>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3287750" y="1791478"/>
            <a:ext cx="5597093" cy="4143342"/>
          </a:xfrm>
        </p:spPr>
      </p:pic>
    </p:spTree>
    <p:extLst>
      <p:ext uri="{BB962C8B-B14F-4D97-AF65-F5344CB8AC3E}">
        <p14:creationId xmlns:p14="http://schemas.microsoft.com/office/powerpoint/2010/main" val="1470596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DI beneficiaries are poor</a:t>
            </a:r>
            <a:endParaRPr lang="en-US" dirty="0"/>
          </a:p>
        </p:txBody>
      </p:sp>
      <p:sp>
        <p:nvSpPr>
          <p:cNvPr id="3" name="Content Placeholder 2"/>
          <p:cNvSpPr>
            <a:spLocks noGrp="1"/>
          </p:cNvSpPr>
          <p:nvPr>
            <p:ph sz="half" idx="1"/>
          </p:nvPr>
        </p:nvSpPr>
        <p:spPr>
          <a:xfrm>
            <a:off x="246580" y="1638300"/>
            <a:ext cx="2712378" cy="4487867"/>
          </a:xfrm>
        </p:spPr>
        <p:txBody>
          <a:bodyPr/>
          <a:lstStyle/>
          <a:p>
            <a:pPr>
              <a:buNone/>
            </a:pPr>
            <a:r>
              <a:rPr lang="en-US" sz="1600" dirty="0" smtClean="0"/>
              <a:t>Poverty rates are about twice as high for DI recipients as for others.</a:t>
            </a:r>
          </a:p>
          <a:p>
            <a:pPr>
              <a:buNone/>
            </a:pPr>
            <a:r>
              <a:rPr lang="en-US" sz="1600" dirty="0" smtClean="0"/>
              <a:t>Overall, about one-fifth of all disabled-worker families are in poverty.  Without DI, nearly half would be poor.</a:t>
            </a:r>
          </a:p>
          <a:p>
            <a:pPr>
              <a:buNone/>
            </a:pPr>
            <a:r>
              <a:rPr lang="en-US" sz="1600" dirty="0" smtClean="0"/>
              <a:t>Most beneficiaries are not poor, however, and many are middle class.</a:t>
            </a:r>
          </a:p>
          <a:p>
            <a:pPr>
              <a:buNone/>
            </a:pPr>
            <a:r>
              <a:rPr lang="en-US" sz="1100" dirty="0" smtClean="0"/>
              <a:t>For more information, see Melissa </a:t>
            </a:r>
            <a:r>
              <a:rPr lang="en-US" sz="1100" dirty="0" err="1" smtClean="0"/>
              <a:t>Favreault</a:t>
            </a:r>
            <a:r>
              <a:rPr lang="en-US" sz="1100" dirty="0" smtClean="0"/>
              <a:t> and others, </a:t>
            </a:r>
            <a:r>
              <a:rPr lang="en-US" sz="1100" i="1" dirty="0" smtClean="0">
                <a:hlinkClick r:id="rId2"/>
              </a:rPr>
              <a:t>How Important Is Social Security Disability Insurance to U.S. Workers?</a:t>
            </a:r>
            <a:r>
              <a:rPr lang="en-US" sz="1100" dirty="0" smtClean="0"/>
              <a:t>, Urban Institute, June 2013; Michelle S. Bailey and Jeffrey </a:t>
            </a:r>
            <a:r>
              <a:rPr lang="en-US" sz="1100" dirty="0" err="1" smtClean="0"/>
              <a:t>Hemmeter</a:t>
            </a:r>
            <a:r>
              <a:rPr lang="en-US" sz="1100" dirty="0" smtClean="0"/>
              <a:t>, “</a:t>
            </a:r>
            <a:r>
              <a:rPr lang="en-US" sz="1100" dirty="0" smtClean="0">
                <a:hlinkClick r:id="rId3"/>
              </a:rPr>
              <a:t>Characteristics of </a:t>
            </a:r>
            <a:r>
              <a:rPr lang="en-US" sz="1100" dirty="0" err="1" smtClean="0">
                <a:hlinkClick r:id="rId3"/>
              </a:rPr>
              <a:t>Noninstitution-alized</a:t>
            </a:r>
            <a:r>
              <a:rPr lang="en-US" sz="1100" dirty="0" smtClean="0">
                <a:hlinkClick r:id="rId3"/>
              </a:rPr>
              <a:t> DI and SSI Program </a:t>
            </a:r>
            <a:r>
              <a:rPr lang="en-US" sz="1100" dirty="0" err="1" smtClean="0">
                <a:hlinkClick r:id="rId3"/>
              </a:rPr>
              <a:t>Partici</a:t>
            </a:r>
            <a:r>
              <a:rPr lang="en-US" sz="1100" dirty="0" smtClean="0">
                <a:hlinkClick r:id="rId3"/>
              </a:rPr>
              <a:t>-pants, 2010 Update</a:t>
            </a:r>
            <a:r>
              <a:rPr lang="en-US" sz="1100" dirty="0" smtClean="0"/>
              <a:t>,” Social Security Administration, February 2014</a:t>
            </a:r>
            <a:r>
              <a:rPr lang="en-US" sz="1200" dirty="0" smtClean="0"/>
              <a:t>.</a:t>
            </a:r>
            <a:endParaRPr lang="en-US" sz="1100" dirty="0" smtClean="0">
              <a:solidFill>
                <a:srgbClr val="FF0000"/>
              </a:solidFill>
            </a:endParaRPr>
          </a:p>
          <a:p>
            <a:pPr>
              <a:spcBef>
                <a:spcPts val="1200"/>
              </a:spcBef>
              <a:buNone/>
            </a:pPr>
            <a:endParaRPr lang="en-US" sz="1100" dirty="0" smtClean="0"/>
          </a:p>
          <a:p>
            <a:pPr>
              <a:buNone/>
            </a:pPr>
            <a:endParaRPr lang="en-US" dirty="0"/>
          </a:p>
        </p:txBody>
      </p:sp>
      <p:sp>
        <p:nvSpPr>
          <p:cNvPr id="4" name="Slide Number Placeholder 3"/>
          <p:cNvSpPr>
            <a:spLocks noGrp="1"/>
          </p:cNvSpPr>
          <p:nvPr>
            <p:ph type="sldNum" sz="quarter" idx="12"/>
          </p:nvPr>
        </p:nvSpPr>
        <p:spPr/>
        <p:txBody>
          <a:bodyPr/>
          <a:lstStyle/>
          <a:p>
            <a:pPr>
              <a:defRPr/>
            </a:pPr>
            <a:fld id="{03176329-F713-4D35-8C88-52569FF74126}" type="slidenum">
              <a:rPr lang="en-US" smtClean="0">
                <a:solidFill>
                  <a:prstClr val="white"/>
                </a:solidFill>
              </a:rPr>
              <a:pPr>
                <a:defRPr/>
              </a:pPr>
              <a:t>9</a:t>
            </a:fld>
            <a:endParaRPr lang="en-US" dirty="0">
              <a:solidFill>
                <a:prstClr val="white"/>
              </a:solidFill>
            </a:endParaRPr>
          </a:p>
        </p:txBody>
      </p:sp>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3171937" y="1600200"/>
            <a:ext cx="5687788" cy="4525962"/>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c2254f5-de69-40f5-a0e2-2f56cfee0758">
      <Terms xmlns="http://schemas.microsoft.com/office/infopath/2007/PartnerControls"/>
    </lcf76f155ced4ddcb4097134ff3c332f>
    <TaxCatchAll xmlns="44c59a53-fe6e-4c04-8d64-94c15d2c850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6035985C436640B305F1B268648FB9" ma:contentTypeVersion="14" ma:contentTypeDescription="Create a new document." ma:contentTypeScope="" ma:versionID="095cbefc95275a9d528924ea897f8e38">
  <xsd:schema xmlns:xsd="http://www.w3.org/2001/XMLSchema" xmlns:xs="http://www.w3.org/2001/XMLSchema" xmlns:p="http://schemas.microsoft.com/office/2006/metadata/properties" xmlns:ns2="6c2254f5-de69-40f5-a0e2-2f56cfee0758" xmlns:ns3="44c59a53-fe6e-4c04-8d64-94c15d2c850d" targetNamespace="http://schemas.microsoft.com/office/2006/metadata/properties" ma:root="true" ma:fieldsID="c54b3e5da46c047bc1eae8518a3c6aa5" ns2:_="" ns3:_="">
    <xsd:import namespace="6c2254f5-de69-40f5-a0e2-2f56cfee0758"/>
    <xsd:import namespace="44c59a53-fe6e-4c04-8d64-94c15d2c850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DateTake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2254f5-de69-40f5-a0e2-2f56cfee0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4c59a53-fe6e-4c04-8d64-94c15d2c850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43f9cc9-fa78-4f07-9939-db416f8c77be}" ma:internalName="TaxCatchAll" ma:showField="CatchAllData" ma:web="44c59a53-fe6e-4c04-8d64-94c15d2c850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002D76-F8EA-4045-86E6-C83849BE0589}">
  <ds:schemaRefs>
    <ds:schemaRef ds:uri="http://purl.org/dc/terms/"/>
    <ds:schemaRef ds:uri="http://purl.org/dc/elements/1.1/"/>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C30C10C-8D4F-4E36-A148-48737BE49ADD}">
  <ds:schemaRefs>
    <ds:schemaRef ds:uri="http://schemas.microsoft.com/sharepoint/v3/contenttype/forms"/>
  </ds:schemaRefs>
</ds:datastoreItem>
</file>

<file path=customXml/itemProps3.xml><?xml version="1.0" encoding="utf-8"?>
<ds:datastoreItem xmlns:ds="http://schemas.openxmlformats.org/officeDocument/2006/customXml" ds:itemID="{B4FE77E1-FF3F-4A3C-BDD3-EBF21F10564F}"/>
</file>

<file path=docProps/app.xml><?xml version="1.0" encoding="utf-8"?>
<Properties xmlns="http://schemas.openxmlformats.org/officeDocument/2006/extended-properties" xmlns:vt="http://schemas.openxmlformats.org/officeDocument/2006/docPropsVTypes">
  <Template>OfficeTheme1</Template>
  <TotalTime>6996</TotalTime>
  <Words>1016</Words>
  <Application>Microsoft Office PowerPoint</Application>
  <PresentationFormat>On-screen Show (4:3)</PresentationFormat>
  <Paragraphs>75</Paragraphs>
  <Slides>11</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ＭＳ Ｐゴシック</vt:lpstr>
      <vt:lpstr>Arial</vt:lpstr>
      <vt:lpstr>Baskerville Old Face</vt:lpstr>
      <vt:lpstr>Calibri</vt:lpstr>
      <vt:lpstr>Franklin Gothic Book</vt:lpstr>
      <vt:lpstr>Franklin Gothic Medium</vt:lpstr>
      <vt:lpstr>Myriad Pro</vt:lpstr>
      <vt:lpstr>Myriad Pro Semibold</vt:lpstr>
      <vt:lpstr>OfficeTheme1</vt:lpstr>
      <vt:lpstr>2_Office Theme</vt:lpstr>
      <vt:lpstr>PowerPoint Presentation</vt:lpstr>
      <vt:lpstr>Goals in Past Ryan Budgets Would Result in Large Cuts to Non-Defense Discretionary and Low-Income Entitlement Programs</vt:lpstr>
      <vt:lpstr>Three Waves of Cuts in Non-Defense Discretionary Programs Since 2010</vt:lpstr>
      <vt:lpstr>Non-Defense Discretionary Spending Set to Fall Below Historical Low</vt:lpstr>
      <vt:lpstr>Non-Defense Discretionary Caps Will Return to Sequestration Levels</vt:lpstr>
      <vt:lpstr>Recent growth in the DI rolls stems mostly from well-understood demographic factors</vt:lpstr>
      <vt:lpstr>Growth in the DI rolls has slowed</vt:lpstr>
      <vt:lpstr>Getting on DI is difficult</vt:lpstr>
      <vt:lpstr>Many DI beneficiaries are poor</vt:lpstr>
      <vt:lpstr>SSA’s administrative funding has not kept up with rising caseloads</vt:lpstr>
      <vt:lpstr>Reallocating taxes from OASI to DI is necessary to avoid a 20-percent cut in DI benefits after 2016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Chen</dc:creator>
  <cp:lastModifiedBy>Jason Moreira</cp:lastModifiedBy>
  <cp:revision>252</cp:revision>
  <cp:lastPrinted>2014-12-01T21:45:51Z</cp:lastPrinted>
  <dcterms:created xsi:type="dcterms:W3CDTF">2013-06-03T17:35:26Z</dcterms:created>
  <dcterms:modified xsi:type="dcterms:W3CDTF">2014-12-01T21:49:13Z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0x010100DA6035985C436640B305F1B268648FB9</vt:lpwstr>
  </property>
</Properties>
</file>