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  <p:sldMasterId id="2147483752" r:id="rId5"/>
    <p:sldMasterId id="2147483738" r:id="rId6"/>
  </p:sldMasterIdLst>
  <p:notesMasterIdLst>
    <p:notesMasterId r:id="rId21"/>
  </p:notesMasterIdLst>
  <p:sldIdLst>
    <p:sldId id="273" r:id="rId7"/>
    <p:sldId id="258" r:id="rId8"/>
    <p:sldId id="291" r:id="rId9"/>
    <p:sldId id="298" r:id="rId10"/>
    <p:sldId id="299" r:id="rId11"/>
    <p:sldId id="296" r:id="rId12"/>
    <p:sldId id="300" r:id="rId13"/>
    <p:sldId id="301" r:id="rId14"/>
    <p:sldId id="302" r:id="rId15"/>
    <p:sldId id="308" r:id="rId16"/>
    <p:sldId id="304" r:id="rId17"/>
    <p:sldId id="306" r:id="rId18"/>
    <p:sldId id="309" r:id="rId19"/>
    <p:sldId id="31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3380D"/>
    <a:srgbClr val="1B4388"/>
    <a:srgbClr val="EE5125"/>
    <a:srgbClr val="F05626"/>
    <a:srgbClr val="F45A26"/>
    <a:srgbClr val="F45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8" autoAdjust="0"/>
    <p:restoredTop sz="94660"/>
  </p:normalViewPr>
  <p:slideViewPr>
    <p:cSldViewPr snapToGrid="0">
      <p:cViewPr varScale="1">
        <p:scale>
          <a:sx n="76" d="100"/>
          <a:sy n="76" d="100"/>
        </p:scale>
        <p:origin x="20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BB324-DAB0-439B-93D7-6F3A0558355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83497-73C4-47F8-A748-2E4F1A1B6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1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</a:extLst>
          </p:cNvPr>
          <p:cNvSpPr/>
          <p:nvPr/>
        </p:nvSpPr>
        <p:spPr>
          <a:xfrm>
            <a:off x="10325100" y="0"/>
            <a:ext cx="1866900" cy="6858000"/>
          </a:xfrm>
          <a:prstGeom prst="rect">
            <a:avLst/>
          </a:prstGeom>
          <a:solidFill>
            <a:srgbClr val="C338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66" y="714887"/>
            <a:ext cx="5804952" cy="27141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6000" b="1" i="0">
                <a:solidFill>
                  <a:srgbClr val="000000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2866" y="3691766"/>
            <a:ext cx="3837607" cy="1666717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buNone/>
              <a:defRPr sz="1700" b="0" i="0" kern="0" spc="0" baseline="0">
                <a:solidFill>
                  <a:srgbClr val="000000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900E1DD-3BB2-4E61-8BC5-67B6324618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0435224" y="5358483"/>
            <a:ext cx="1517342" cy="1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4539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5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62718" cy="6858000"/>
          </a:xfrm>
          <a:prstGeom prst="rect">
            <a:avLst/>
          </a:prstGeom>
          <a:solidFill>
            <a:srgbClr val="C338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A2BA2-B7FF-5149-B98F-44E9F3D7BA2B}"/>
              </a:ext>
            </a:extLst>
          </p:cNvPr>
          <p:cNvSpPr/>
          <p:nvPr/>
        </p:nvSpPr>
        <p:spPr>
          <a:xfrm>
            <a:off x="657676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35FF9D-8F55-774F-A2D7-885F4FB1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1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03942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62718" cy="6858000"/>
          </a:xfrm>
          <a:prstGeom prst="rect">
            <a:avLst/>
          </a:prstGeom>
          <a:solidFill>
            <a:srgbClr val="1B4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A2BA2-B7FF-5149-B98F-44E9F3D7BA2B}"/>
              </a:ext>
            </a:extLst>
          </p:cNvPr>
          <p:cNvSpPr/>
          <p:nvPr/>
        </p:nvSpPr>
        <p:spPr>
          <a:xfrm>
            <a:off x="657676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35FF9D-8F55-774F-A2D7-885F4FB1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1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15877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9" y="714886"/>
            <a:ext cx="5967713" cy="398888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7200" b="1" i="0">
                <a:solidFill>
                  <a:srgbClr val="000000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CB7C41-036F-3C46-985A-A2DA08A2D9DF}"/>
              </a:ext>
            </a:extLst>
          </p:cNvPr>
          <p:cNvCxnSpPr>
            <a:cxnSpLocks/>
          </p:cNvCxnSpPr>
          <p:nvPr/>
        </p:nvCxnSpPr>
        <p:spPr>
          <a:xfrm flipV="1">
            <a:off x="0" y="4671793"/>
            <a:ext cx="7141580" cy="31980"/>
          </a:xfrm>
          <a:prstGeom prst="line">
            <a:avLst/>
          </a:prstGeom>
          <a:ln w="22225">
            <a:solidFill>
              <a:srgbClr val="C3380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41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9" y="714886"/>
            <a:ext cx="5967713" cy="398888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7200" b="1" i="0">
                <a:solidFill>
                  <a:srgbClr val="000000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CB7C41-036F-3C46-985A-A2DA08A2D9DF}"/>
              </a:ext>
            </a:extLst>
          </p:cNvPr>
          <p:cNvCxnSpPr>
            <a:cxnSpLocks/>
          </p:cNvCxnSpPr>
          <p:nvPr/>
        </p:nvCxnSpPr>
        <p:spPr>
          <a:xfrm flipV="1">
            <a:off x="0" y="4671793"/>
            <a:ext cx="7141580" cy="31980"/>
          </a:xfrm>
          <a:prstGeom prst="line">
            <a:avLst/>
          </a:prstGeom>
          <a:ln w="22225">
            <a:solidFill>
              <a:srgbClr val="1B4388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656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0" y="3858"/>
            <a:ext cx="12166100" cy="68541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3781263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>
          <p15:clr>
            <a:srgbClr val="FBAE40"/>
          </p15:clr>
        </p15:guide>
        <p15:guide id="10" orient="horz" pos="13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E58843AA-AE33-4A9C-8111-2188E6A18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" y="5487565"/>
            <a:ext cx="1662548" cy="1259284"/>
          </a:xfrm>
          <a:prstGeom prst="rect">
            <a:avLst/>
          </a:prstGeom>
          <a:effectLst>
            <a:outerShdw blurRad="50800" dist="38100" dir="2700000" algn="tl" rotWithShape="0">
              <a:schemeClr val="bg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0395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8219985A-B3A9-4B72-B418-9549027C7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4" t="12600" r="6677" b="4862"/>
          <a:stretch/>
        </p:blipFill>
        <p:spPr>
          <a:xfrm>
            <a:off x="0" y="1223672"/>
            <a:ext cx="5137265" cy="5660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670050-D1B7-4CBA-8DE1-683288EB2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12037" y="1528880"/>
            <a:ext cx="6250372" cy="1760006"/>
          </a:xfrm>
          <a:noFill/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Release of the Annual Disability Statistics Compendium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FBB6A-2C60-4860-9F73-B3B6C793E8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19979" y="3566596"/>
            <a:ext cx="5842431" cy="1760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br>
              <a:rPr lang="en-US" dirty="0"/>
            </a:br>
            <a:r>
              <a:rPr lang="en-US" dirty="0"/>
              <a:t>February 9-12, 2021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Rehabilitation Research and Training Center on Disability Statistics and Demographics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StatsRRTC</a:t>
            </a: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)</a:t>
            </a:r>
            <a:b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</a:br>
            <a:r>
              <a:rPr lang="en-US" dirty="0"/>
              <a:t>University of New Hampshire’s Institute on Disability 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7BD533B3-68C2-4997-875E-216599B062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55" y="1816887"/>
            <a:ext cx="5405607" cy="48635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11F24B-4B00-4FBD-9BC5-F3BDFCF2BB4B}"/>
              </a:ext>
            </a:extLst>
          </p:cNvPr>
          <p:cNvSpPr/>
          <p:nvPr userDrawn="1"/>
        </p:nvSpPr>
        <p:spPr>
          <a:xfrm>
            <a:off x="0" y="1117164"/>
            <a:ext cx="12101088" cy="174707"/>
          </a:xfrm>
          <a:prstGeom prst="rect">
            <a:avLst/>
          </a:prstGeom>
          <a:solidFill>
            <a:srgbClr val="1B4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35994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</a:extLst>
          </p:cNvPr>
          <p:cNvSpPr/>
          <p:nvPr/>
        </p:nvSpPr>
        <p:spPr>
          <a:xfrm>
            <a:off x="10325100" y="0"/>
            <a:ext cx="1866900" cy="6858000"/>
          </a:xfrm>
          <a:prstGeom prst="rect">
            <a:avLst/>
          </a:prstGeom>
          <a:solidFill>
            <a:srgbClr val="1B4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66" y="714887"/>
            <a:ext cx="5804952" cy="27141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6000" b="1" i="0">
                <a:solidFill>
                  <a:srgbClr val="000000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2866" y="3691766"/>
            <a:ext cx="3837607" cy="1666717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buNone/>
              <a:defRPr sz="1700" b="0" i="0" kern="0" spc="0" baseline="0">
                <a:solidFill>
                  <a:srgbClr val="000000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900E1DD-3BB2-4E61-8BC5-67B6324618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0435224" y="5358483"/>
            <a:ext cx="1517342" cy="1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85843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5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62718" cy="6858000"/>
          </a:xfrm>
          <a:prstGeom prst="rect">
            <a:avLst/>
          </a:prstGeom>
          <a:solidFill>
            <a:srgbClr val="1B4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35FF9D-8F55-774F-A2D7-885F4FB1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1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C201AE3-841D-4447-B74E-A9D842853A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7792" y="5450305"/>
            <a:ext cx="1517342" cy="1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76225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duction">
    <p:bg>
      <p:bgPr>
        <a:solidFill>
          <a:srgbClr val="1B4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797329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4425B41-87C9-44AC-A903-999AD86C6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7792" y="5450305"/>
            <a:ext cx="1517342" cy="1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6597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>
          <p15:clr>
            <a:srgbClr val="FBAE40"/>
          </p15:clr>
        </p15:guide>
        <p15:guide id="9" pos="41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62718" cy="6858000"/>
          </a:xfrm>
          <a:prstGeom prst="rect">
            <a:avLst/>
          </a:prstGeom>
          <a:solidFill>
            <a:srgbClr val="C338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35FF9D-8F55-774F-A2D7-885F4FB1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1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C201AE3-841D-4447-B74E-A9D842853A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7792" y="5450305"/>
            <a:ext cx="1517342" cy="1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41280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+ R. Pic">
    <p:bg>
      <p:bgPr>
        <a:solidFill>
          <a:srgbClr val="1B4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037" y="614033"/>
            <a:ext cx="7483764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2699" y="1812175"/>
            <a:ext cx="4610100" cy="3657600"/>
          </a:xfrm>
        </p:spPr>
        <p:txBody>
          <a:bodyPr>
            <a:noAutofit/>
          </a:bodyPr>
          <a:lstStyle>
            <a:lvl1pPr marL="342900" indent="-342900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Bullet 1</a:t>
            </a:r>
          </a:p>
        </p:txBody>
      </p:sp>
    </p:spTree>
    <p:extLst>
      <p:ext uri="{BB962C8B-B14F-4D97-AF65-F5344CB8AC3E}">
        <p14:creationId xmlns:p14="http://schemas.microsoft.com/office/powerpoint/2010/main" val="1278242681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>
          <p15:clr>
            <a:srgbClr val="FBAE40"/>
          </p15:clr>
        </p15:guide>
        <p15:guide id="9" pos="417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itle with Copy + Data">
    <p:bg>
      <p:bgPr>
        <a:solidFill>
          <a:srgbClr val="1B4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43434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1828800"/>
            <a:ext cx="4343400" cy="3657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57718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4176">
          <p15:clr>
            <a:srgbClr val="FBAE40"/>
          </p15:clr>
        </p15:guide>
        <p15:guide id="8" pos="350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240887-672A-304F-9FA5-1BEF1B2AE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20114" y="0"/>
            <a:ext cx="4262718" cy="6858000"/>
          </a:xfrm>
          <a:prstGeom prst="rect">
            <a:avLst/>
          </a:prstGeom>
          <a:solidFill>
            <a:srgbClr val="1B4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5F05C-984C-D042-AFBB-8851E753CF09}"/>
              </a:ext>
            </a:extLst>
          </p:cNvPr>
          <p:cNvSpPr/>
          <p:nvPr/>
        </p:nvSpPr>
        <p:spPr>
          <a:xfrm>
            <a:off x="8491193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CEF31-6BBD-F84E-936F-6782D772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018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D837F85-57AB-487D-9AE8-A0E58E0629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0501065" y="5450305"/>
            <a:ext cx="1517342" cy="1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6967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itle with Copy">
    <p:bg>
      <p:bgPr>
        <a:solidFill>
          <a:srgbClr val="1B4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82A7DE4-9D1B-B94D-B064-FC6B4CCD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C1D0E4-3F7B-8E47-99F5-5078B9047C5E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3A0125DB-FA05-1F44-8F17-9B2134CCC5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97536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41897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72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1152">
          <p15:clr>
            <a:srgbClr val="FBAE40"/>
          </p15:clr>
        </p15:guide>
        <p15:guide id="6" orient="horz" pos="345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itle with Copy + Media">
    <p:bg>
      <p:bgPr>
        <a:solidFill>
          <a:srgbClr val="1B4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372319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2600" y="2133600"/>
            <a:ext cx="5410200" cy="3048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025416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>
          <p15:clr>
            <a:srgbClr val="FBAE40"/>
          </p15:clr>
        </p15:guide>
        <p15:guide id="10" orient="horz" pos="134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itle with COPY + Pic">
    <p:bg>
      <p:bgPr>
        <a:solidFill>
          <a:srgbClr val="1B4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619" y="571505"/>
            <a:ext cx="7539182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E506AC32-CF8A-3240-BFFE-0BAE85B420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94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807570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4176">
          <p15:clr>
            <a:srgbClr val="FBAE40"/>
          </p15:clr>
        </p15:guide>
        <p15:guide id="9" pos="3840">
          <p15:clr>
            <a:srgbClr val="FBAE40"/>
          </p15:clr>
        </p15:guide>
        <p15:guide id="10" pos="69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Introduction">
    <p:bg>
      <p:bgPr>
        <a:solidFill>
          <a:srgbClr val="C338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797329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4425B41-87C9-44AC-A903-999AD86C6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7792" y="5450305"/>
            <a:ext cx="1517342" cy="1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51152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>
          <p15:clr>
            <a:srgbClr val="FBAE40"/>
          </p15:clr>
        </p15:guide>
        <p15:guide id="9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 + R. Pic">
    <p:bg>
      <p:bgPr>
        <a:solidFill>
          <a:srgbClr val="C338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037" y="614033"/>
            <a:ext cx="7483764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2699" y="1812175"/>
            <a:ext cx="4610100" cy="3657600"/>
          </a:xfrm>
        </p:spPr>
        <p:txBody>
          <a:bodyPr>
            <a:noAutofit/>
          </a:bodyPr>
          <a:lstStyle>
            <a:lvl1pPr marL="342900" indent="-342900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Bullet 1</a:t>
            </a:r>
          </a:p>
        </p:txBody>
      </p:sp>
    </p:spTree>
    <p:extLst>
      <p:ext uri="{BB962C8B-B14F-4D97-AF65-F5344CB8AC3E}">
        <p14:creationId xmlns:p14="http://schemas.microsoft.com/office/powerpoint/2010/main" val="3548522800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>
          <p15:clr>
            <a:srgbClr val="FBAE40"/>
          </p15:clr>
        </p15:guide>
        <p15:guide id="9" pos="417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P Title with Copy + Data">
    <p:bg>
      <p:bgPr>
        <a:solidFill>
          <a:srgbClr val="C338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43434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1828800"/>
            <a:ext cx="4343400" cy="3657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26038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4176">
          <p15:clr>
            <a:srgbClr val="FBAE40"/>
          </p15:clr>
        </p15:guide>
        <p15:guide id="8" pos="3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240887-672A-304F-9FA5-1BEF1B2AE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20114" y="0"/>
            <a:ext cx="4262718" cy="6858000"/>
          </a:xfrm>
          <a:prstGeom prst="rect">
            <a:avLst/>
          </a:prstGeom>
          <a:solidFill>
            <a:srgbClr val="C338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5F05C-984C-D042-AFBB-8851E753CF09}"/>
              </a:ext>
            </a:extLst>
          </p:cNvPr>
          <p:cNvSpPr/>
          <p:nvPr/>
        </p:nvSpPr>
        <p:spPr>
          <a:xfrm>
            <a:off x="8491193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CEF31-6BBD-F84E-936F-6782D772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018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D837F85-57AB-487D-9AE8-A0E58E0629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0501065" y="5450305"/>
            <a:ext cx="1517342" cy="1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16159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itle with Copy">
    <p:bg>
      <p:bgPr>
        <a:solidFill>
          <a:srgbClr val="C338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82A7DE4-9D1B-B94D-B064-FC6B4CCD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C1D0E4-3F7B-8E47-99F5-5078B9047C5E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3A0125DB-FA05-1F44-8F17-9B2134CCC5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97536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239596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72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1152">
          <p15:clr>
            <a:srgbClr val="FBAE40"/>
          </p15:clr>
        </p15:guide>
        <p15:guide id="6" orient="horz" pos="34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itle with Copy + Media">
    <p:bg>
      <p:bgPr>
        <a:solidFill>
          <a:srgbClr val="C338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372319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2600" y="2133600"/>
            <a:ext cx="5410200" cy="3048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9647440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>
          <p15:clr>
            <a:srgbClr val="FBAE40"/>
          </p15:clr>
        </p15:guide>
        <p15:guide id="10" orient="horz" pos="134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itle with COPY + Pic">
    <p:bg>
      <p:bgPr>
        <a:solidFill>
          <a:srgbClr val="C338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619" y="571505"/>
            <a:ext cx="7539182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E506AC32-CF8A-3240-BFFE-0BAE85B420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94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830143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4176">
          <p15:clr>
            <a:srgbClr val="FBAE40"/>
          </p15:clr>
        </p15:guide>
        <p15:guide id="9" pos="3840">
          <p15:clr>
            <a:srgbClr val="FBAE40"/>
          </p15:clr>
        </p15:guide>
        <p15:guide id="10" pos="691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0E167-3836-0642-BCC3-4535E090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864725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B000-B4CE-5D45-B0F6-37FF6D9B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828800"/>
            <a:ext cx="9753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486CE584-7426-419E-A21E-CA5859CB93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0435224" y="5358483"/>
            <a:ext cx="1517342" cy="133380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F35A8D-EB64-4A4E-B05C-23F4989AC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865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 algn="l"/>
            <a:r>
              <a:rPr lang="en-US"/>
              <a:t>#</a:t>
            </a:r>
            <a:r>
              <a:rPr lang="en-US">
                <a:latin typeface="Segoe UI" panose="020B0502040204020203" pitchFamily="34" charset="0"/>
              </a:rPr>
              <a:t>DisabilityCompendium</a:t>
            </a:r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0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0000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400"/>
        </a:spcBef>
        <a:buFont typeface="Arial" panose="020B0604020202020204" pitchFamily="34" charset="0"/>
        <a:buNone/>
        <a:defRPr sz="36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0E167-3836-0642-BCC3-4535E090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864725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B000-B4CE-5D45-B0F6-37FF6D9B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828800"/>
            <a:ext cx="9753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FF297843-DD37-4732-B474-0F70396A778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508" y="5404441"/>
            <a:ext cx="1662548" cy="1259284"/>
          </a:xfrm>
          <a:prstGeom prst="rect">
            <a:avLst/>
          </a:prstGeom>
          <a:effectLst>
            <a:outerShdw blurRad="50800" dist="38100" dir="2700000" algn="tl" rotWithShape="0">
              <a:schemeClr val="bg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188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62" r:id="rId2"/>
    <p:sldLayoutId id="2147483755" r:id="rId3"/>
    <p:sldLayoutId id="2147483763" r:id="rId4"/>
    <p:sldLayoutId id="2147483759" r:id="rId5"/>
    <p:sldLayoutId id="2147483760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0000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400"/>
        </a:spcBef>
        <a:buFont typeface="Arial" panose="020B0604020202020204" pitchFamily="34" charset="0"/>
        <a:buNone/>
        <a:defRPr sz="36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0E167-3836-0642-BCC3-4535E090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864725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B000-B4CE-5D45-B0F6-37FF6D9B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828800"/>
            <a:ext cx="9753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26B9A7B-5421-4F0A-8830-788795CB4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0499879" y="5450305"/>
            <a:ext cx="1517342" cy="1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1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39" r:id="rId2"/>
    <p:sldLayoutId id="2147483740" r:id="rId3"/>
    <p:sldLayoutId id="2147483742" r:id="rId4"/>
    <p:sldLayoutId id="2147483743" r:id="rId5"/>
    <p:sldLayoutId id="2147483744" r:id="rId6"/>
    <p:sldLayoutId id="2147483746" r:id="rId7"/>
    <p:sldLayoutId id="2147483747" r:id="rId8"/>
    <p:sldLayoutId id="2147483748" r:id="rId9"/>
    <p:sldLayoutId id="2147483749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0000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400"/>
        </a:spcBef>
        <a:buFont typeface="Arial" panose="020B0604020202020204" pitchFamily="34" charset="0"/>
        <a:buNone/>
        <a:defRPr sz="36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ondisablity.org/" TargetMode="External"/><Relationship Id="rId2" Type="http://schemas.openxmlformats.org/officeDocument/2006/relationships/hyperlink" Target="http://www.disabilitycompendium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D23E71-E136-4E65-9DC5-6E04CC9E2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037" y="1528880"/>
            <a:ext cx="6250372" cy="176000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Annual Report on People with Disabilities in America</a:t>
            </a:r>
            <a:br>
              <a:rPr lang="en-US" dirty="0"/>
            </a:br>
            <a:br>
              <a:rPr lang="en-US" b="0" dirty="0"/>
            </a:br>
            <a:r>
              <a:rPr lang="en-US" sz="4000" b="0" dirty="0"/>
              <a:t>Andrew Houtenville</a:t>
            </a:r>
            <a:br>
              <a:rPr lang="en-US" sz="4000" b="0" dirty="0"/>
            </a:br>
            <a:r>
              <a:rPr lang="en-US" sz="4000" b="0" dirty="0"/>
              <a:t>Marisa Rafal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508C9A-1971-4997-8FF5-BFCA06A9E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4478" y="4634518"/>
            <a:ext cx="5842431" cy="1760006"/>
          </a:xfrm>
        </p:spPr>
        <p:txBody>
          <a:bodyPr/>
          <a:lstStyle/>
          <a:p>
            <a:r>
              <a:rPr lang="en-US" dirty="0">
                <a:solidFill>
                  <a:srgbClr val="333333"/>
                </a:solidFill>
                <a:latin typeface="Segoe UI" panose="020B0502040204020203" pitchFamily="34" charset="0"/>
              </a:rPr>
              <a:t>February 9, 2021</a:t>
            </a:r>
            <a:endParaRPr lang="en-US" b="0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6" name="Picture 5" descr="Institute on Disability/UCED">
            <a:extLst>
              <a:ext uri="{FF2B5EF4-FFF2-40B4-BE49-F238E27FC236}">
                <a16:creationId xmlns:a16="http://schemas.microsoft.com/office/drawing/2014/main" id="{F1F4C710-AFD6-4D7E-AC50-89B2D4D79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12" y="6041325"/>
            <a:ext cx="2243496" cy="620541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97AF145-4703-4B97-84D9-BC4F45275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79" y="6035361"/>
            <a:ext cx="2984498" cy="51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64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D6DC4-2EEB-462F-B537-3A3DAAA0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800" dirty="0"/>
              <a:t>???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5246DF-2701-451C-92B7-3F2BCDD4D957}"/>
              </a:ext>
            </a:extLst>
          </p:cNvPr>
          <p:cNvSpPr/>
          <p:nvPr/>
        </p:nvSpPr>
        <p:spPr>
          <a:xfrm>
            <a:off x="4622334" y="486676"/>
            <a:ext cx="741201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6000" dirty="0">
                <a:solidFill>
                  <a:srgbClr val="000000"/>
                </a:solidFill>
              </a:rPr>
              <a:t>ARE WE</a:t>
            </a:r>
            <a:br>
              <a:rPr lang="en-US" sz="6000" dirty="0">
                <a:solidFill>
                  <a:srgbClr val="000000"/>
                </a:solidFill>
              </a:rPr>
            </a:br>
            <a:r>
              <a:rPr lang="en-US" sz="6000" dirty="0">
                <a:solidFill>
                  <a:srgbClr val="000000"/>
                </a:solidFill>
              </a:rPr>
              <a:t>MAKING</a:t>
            </a:r>
            <a:br>
              <a:rPr lang="en-US" sz="6000" dirty="0">
                <a:solidFill>
                  <a:srgbClr val="000000"/>
                </a:solidFill>
              </a:rPr>
            </a:br>
            <a:r>
              <a:rPr lang="en-US" sz="6000" dirty="0">
                <a:solidFill>
                  <a:srgbClr val="000000"/>
                </a:solidFill>
              </a:rPr>
              <a:t>PROGRESS?</a:t>
            </a:r>
          </a:p>
        </p:txBody>
      </p:sp>
    </p:spTree>
    <p:extLst>
      <p:ext uri="{BB962C8B-B14F-4D97-AF65-F5344CB8AC3E}">
        <p14:creationId xmlns:p14="http://schemas.microsoft.com/office/powerpoint/2010/main" val="247187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EA1F-DD54-417D-9BF4-E4B8F9F3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Specific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82B366-D2D4-48FA-AA1E-5E5958388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054807"/>
              </p:ext>
            </p:extLst>
          </p:nvPr>
        </p:nvGraphicFramePr>
        <p:xfrm>
          <a:off x="262759" y="252248"/>
          <a:ext cx="11540362" cy="5244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1981">
                  <a:extLst>
                    <a:ext uri="{9D8B030D-6E8A-4147-A177-3AD203B41FA5}">
                      <a16:colId xmlns:a16="http://schemas.microsoft.com/office/drawing/2014/main" val="3276483225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871593873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4274628385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95550667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426132593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303125926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427057668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832052763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568892781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50995813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702813113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254889680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643480461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486661254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1713507598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403313854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2684768873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1486261573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1135663144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41129268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2446270290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1712569956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546761894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89762214"/>
                    </a:ext>
                  </a:extLst>
                </a:gridCol>
              </a:tblGrid>
              <a:tr h="4034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9798983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Percent with Disabilities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793652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Living in Institutions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68911994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Education: High School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585529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Education: College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766236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Employment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43104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Earnings from Work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67236089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Poverty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917812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Health Insurance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8952057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Private Health Ins.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592661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Mass Transit to Work Gap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38900899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Age of Home/Apartment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214572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Disablement Index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412799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279EAB2A-2392-4C49-BC9B-CD6A75F7A0AD}"/>
              </a:ext>
            </a:extLst>
          </p:cNvPr>
          <p:cNvSpPr/>
          <p:nvPr/>
        </p:nvSpPr>
        <p:spPr>
          <a:xfrm>
            <a:off x="7433733" y="2861733"/>
            <a:ext cx="4660130" cy="8293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38F66B9-80EF-4618-A6F2-7FF32E3317DB}"/>
              </a:ext>
            </a:extLst>
          </p:cNvPr>
          <p:cNvSpPr/>
          <p:nvPr/>
        </p:nvSpPr>
        <p:spPr>
          <a:xfrm>
            <a:off x="2773603" y="2045261"/>
            <a:ext cx="993054" cy="8293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1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D6DC4-2EEB-462F-B537-3A3DAAA0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5246DF-2701-451C-92B7-3F2BCDD4D957}"/>
              </a:ext>
            </a:extLst>
          </p:cNvPr>
          <p:cNvSpPr/>
          <p:nvPr/>
        </p:nvSpPr>
        <p:spPr>
          <a:xfrm>
            <a:off x="4622334" y="486676"/>
            <a:ext cx="7412011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Annual Report is available at </a:t>
            </a:r>
            <a:r>
              <a:rPr lang="en-US" sz="2800" dirty="0">
                <a:solidFill>
                  <a:srgbClr val="000000"/>
                </a:solidFill>
                <a:hlinkClick r:id="rId2"/>
              </a:rPr>
              <a:t>www.DisabilityCompendium.org</a:t>
            </a:r>
            <a:endParaRPr lang="en-US" sz="2800" dirty="0">
              <a:solidFill>
                <a:srgbClr val="000000"/>
              </a:solidFill>
            </a:endParaRPr>
          </a:p>
          <a:p>
            <a:pPr marL="225425" indent="-2254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Monthly nTIDE Report at </a:t>
            </a:r>
            <a:r>
              <a:rPr lang="en-US" sz="2800" dirty="0">
                <a:solidFill>
                  <a:srgbClr val="000000"/>
                </a:solidFill>
                <a:hlinkClick r:id="rId3"/>
              </a:rPr>
              <a:t>www.ResearchOnDisablity.org</a:t>
            </a:r>
            <a:endParaRPr lang="en-US" sz="2800" dirty="0">
              <a:solidFill>
                <a:srgbClr val="000000"/>
              </a:solidFill>
            </a:endParaRP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Personal Contact Information</a:t>
            </a:r>
          </a:p>
          <a:p>
            <a:pPr marL="682625" indent="-231775"/>
            <a:r>
              <a:rPr lang="en-US" sz="2800" dirty="0">
                <a:solidFill>
                  <a:srgbClr val="000000"/>
                </a:solidFill>
              </a:rPr>
              <a:t>Andrew J. Houtenville, Ph.D.</a:t>
            </a:r>
          </a:p>
          <a:p>
            <a:pPr marL="682625" indent="-231775"/>
            <a:r>
              <a:rPr lang="en-US" sz="2800" dirty="0">
                <a:solidFill>
                  <a:srgbClr val="000000"/>
                </a:solidFill>
              </a:rPr>
              <a:t>Professor of Economics and Research Director</a:t>
            </a:r>
          </a:p>
          <a:p>
            <a:pPr marL="682625" indent="-231775"/>
            <a:r>
              <a:rPr lang="en-US" sz="2800" dirty="0">
                <a:solidFill>
                  <a:srgbClr val="000000"/>
                </a:solidFill>
              </a:rPr>
              <a:t>Institute on Disability</a:t>
            </a:r>
          </a:p>
          <a:p>
            <a:pPr marL="682625" indent="-231775"/>
            <a:r>
              <a:rPr lang="en-US" sz="2800" dirty="0">
                <a:solidFill>
                  <a:srgbClr val="000000"/>
                </a:solidFill>
              </a:rPr>
              <a:t>University of New Hampshire</a:t>
            </a:r>
          </a:p>
          <a:p>
            <a:pPr marL="682625" indent="-231775"/>
            <a:r>
              <a:rPr lang="en-US" sz="2800" dirty="0">
                <a:solidFill>
                  <a:srgbClr val="000000"/>
                </a:solidFill>
              </a:rPr>
              <a:t>10 West Edge Drive, Suite 101 </a:t>
            </a:r>
          </a:p>
          <a:p>
            <a:pPr marL="682625" indent="-231775"/>
            <a:r>
              <a:rPr lang="en-US" sz="2800" dirty="0">
                <a:solidFill>
                  <a:srgbClr val="000000"/>
                </a:solidFill>
              </a:rPr>
              <a:t>Durham, NH 03824-3593</a:t>
            </a:r>
          </a:p>
          <a:p>
            <a:pPr marL="682625" indent="-231775"/>
            <a:r>
              <a:rPr lang="en-US" sz="2800" dirty="0">
                <a:solidFill>
                  <a:srgbClr val="000000"/>
                </a:solidFill>
              </a:rPr>
              <a:t>Email: Andrew.Houtenville@unh.edu</a:t>
            </a:r>
          </a:p>
          <a:p>
            <a:pPr marL="682625" indent="-231775"/>
            <a:r>
              <a:rPr lang="en-US" sz="2800" dirty="0">
                <a:solidFill>
                  <a:srgbClr val="000000"/>
                </a:solidFill>
              </a:rPr>
              <a:t>Phone: (603) 862-3999</a:t>
            </a:r>
          </a:p>
        </p:txBody>
      </p:sp>
    </p:spTree>
    <p:extLst>
      <p:ext uri="{BB962C8B-B14F-4D97-AF65-F5344CB8AC3E}">
        <p14:creationId xmlns:p14="http://schemas.microsoft.com/office/powerpoint/2010/main" val="3211347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EA1F-DD54-417D-9BF4-E4B8F9F3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Specific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82B366-D2D4-48FA-AA1E-5E5958388F84}"/>
              </a:ext>
            </a:extLst>
          </p:cNvPr>
          <p:cNvGraphicFramePr>
            <a:graphicFrameLocks noGrp="1"/>
          </p:cNvGraphicFramePr>
          <p:nvPr/>
        </p:nvGraphicFramePr>
        <p:xfrm>
          <a:off x="262759" y="252248"/>
          <a:ext cx="11540362" cy="5244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1981">
                  <a:extLst>
                    <a:ext uri="{9D8B030D-6E8A-4147-A177-3AD203B41FA5}">
                      <a16:colId xmlns:a16="http://schemas.microsoft.com/office/drawing/2014/main" val="3276483225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871593873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4274628385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95550667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426132593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303125926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427057668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832052763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568892781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50995813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702813113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254889680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643480461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486661254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1713507598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403313854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2684768873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1486261573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1135663144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41129268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2446270290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1712569956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546761894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89762214"/>
                    </a:ext>
                  </a:extLst>
                </a:gridCol>
              </a:tblGrid>
              <a:tr h="4034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9798983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Percent with Disabilities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793652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Living in Institutions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3.22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2.90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3.02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2.92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2.86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2.81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68911994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Education: High School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585529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Education: College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766236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Employment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43104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Earnings from Work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7,394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7,181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5,960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5,804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5,672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4,872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5,042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4,824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5,368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5,309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5,901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8,046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67236089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Poverty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917812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Health Insurance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8952057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Private Health Ins.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592661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Mass Transit to Work Gap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38900899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Age of Home/Apartment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214572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Disablement Index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412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750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EA1F-DD54-417D-9BF4-E4B8F9F3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Specific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82B366-D2D4-48FA-AA1E-5E5958388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136033"/>
              </p:ext>
            </p:extLst>
          </p:nvPr>
        </p:nvGraphicFramePr>
        <p:xfrm>
          <a:off x="262759" y="252248"/>
          <a:ext cx="11540362" cy="5244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1981">
                  <a:extLst>
                    <a:ext uri="{9D8B030D-6E8A-4147-A177-3AD203B41FA5}">
                      <a16:colId xmlns:a16="http://schemas.microsoft.com/office/drawing/2014/main" val="3276483225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871593873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4274628385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95550667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426132593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303125926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427057668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832052763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568892781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50995813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702813113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254889680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643480461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486661254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1713507598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403313854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2684768873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1486261573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1135663144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41129268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2446270290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1712569956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546761894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89762214"/>
                    </a:ext>
                  </a:extLst>
                </a:gridCol>
              </a:tblGrid>
              <a:tr h="4034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9798983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Percent with Disabilities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793652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Living in Institutions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68911994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Education: High School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585529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Education: College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766236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Employment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43104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Earnings from Work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67236089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Poverty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917812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Health Insurance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8952057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Private Health Ins.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592661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Mass Transit to Work Gap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38900899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Age of Home/Apartment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214572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Disablement Index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412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68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D6DC4-2EEB-462F-B537-3A3DAAA0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</a:t>
            </a:r>
            <a:br>
              <a:rPr lang="en-US" dirty="0"/>
            </a:br>
            <a:r>
              <a:rPr lang="en-US" dirty="0"/>
              <a:t>Annual Report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750C6-8A56-4F65-9E26-21E486AEA5E6}"/>
              </a:ext>
            </a:extLst>
          </p:cNvPr>
          <p:cNvSpPr/>
          <p:nvPr/>
        </p:nvSpPr>
        <p:spPr>
          <a:xfrm>
            <a:off x="4622334" y="476166"/>
            <a:ext cx="717258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Ensure a </a:t>
            </a:r>
            <a:r>
              <a:rPr lang="en-US" sz="2800" i="1" u="sng" dirty="0">
                <a:solidFill>
                  <a:srgbClr val="000000"/>
                </a:solidFill>
              </a:rPr>
              <a:t>presence</a:t>
            </a:r>
            <a:r>
              <a:rPr lang="en-US" sz="2800" dirty="0">
                <a:solidFill>
                  <a:srgbClr val="000000"/>
                </a:solidFill>
              </a:rPr>
              <a:t> for people with disabilities in discussions about social and economic progress.</a:t>
            </a:r>
          </a:p>
          <a:p>
            <a:pPr marL="230188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Track the year-to-year progress of key indicators relating to the ...</a:t>
            </a:r>
          </a:p>
          <a:p>
            <a:pPr marL="687388" lvl="1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Size of the population with disabilities</a:t>
            </a:r>
          </a:p>
          <a:p>
            <a:pPr marL="687388" lvl="1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Well-being of people with disabilities</a:t>
            </a:r>
          </a:p>
          <a:p>
            <a:pPr marL="687388" lvl="1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Contribution of the environment in the enablement/disablement process.</a:t>
            </a:r>
          </a:p>
        </p:txBody>
      </p:sp>
    </p:spTree>
    <p:extLst>
      <p:ext uri="{BB962C8B-B14F-4D97-AF65-F5344CB8AC3E}">
        <p14:creationId xmlns:p14="http://schemas.microsoft.com/office/powerpoint/2010/main" val="191030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EA1F-DD54-417D-9BF4-E4B8F9F3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“Call”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D9306A-7777-4573-A859-4E3A2CBFC918}"/>
              </a:ext>
            </a:extLst>
          </p:cNvPr>
          <p:cNvSpPr/>
          <p:nvPr/>
        </p:nvSpPr>
        <p:spPr>
          <a:xfrm>
            <a:off x="4622334" y="476166"/>
            <a:ext cx="717258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Did _________ go up or down?</a:t>
            </a:r>
          </a:p>
          <a:p>
            <a:pPr marL="230188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Statistical significance</a:t>
            </a:r>
          </a:p>
          <a:p>
            <a:pPr marL="687388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Given the available sample, we are able or unable to detect an increase (decrease)?</a:t>
            </a:r>
          </a:p>
          <a:p>
            <a:pPr marL="687388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i="1" dirty="0">
                <a:solidFill>
                  <a:srgbClr val="000000"/>
                </a:solidFill>
              </a:rPr>
              <a:t>Not the same as meaningfulness!</a:t>
            </a:r>
          </a:p>
          <a:p>
            <a:pPr marL="230188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Focus on change in “gaps” – change in the differences between people with and without disabilities.</a:t>
            </a:r>
          </a:p>
          <a:p>
            <a:pPr marL="230188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2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D6DC4-2EEB-462F-B537-3A3DAAA0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</a:t>
            </a:r>
            <a:br>
              <a:rPr lang="en-US"/>
            </a:br>
            <a:r>
              <a:rPr lang="en-US"/>
              <a:t>Results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5246DF-2701-451C-92B7-3F2BCDD4D957}"/>
              </a:ext>
            </a:extLst>
          </p:cNvPr>
          <p:cNvSpPr/>
          <p:nvPr/>
        </p:nvSpPr>
        <p:spPr>
          <a:xfrm>
            <a:off x="4622334" y="486676"/>
            <a:ext cx="717258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Overall, like 2017-2018, it appears that there was not a great deal of change between 2018-2019, except …</a:t>
            </a:r>
          </a:p>
          <a:p>
            <a:pPr marL="687388" lvl="1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Increase in the size of the U.S. population with disabilities, percentage-wise</a:t>
            </a:r>
          </a:p>
          <a:p>
            <a:pPr marL="687388" lvl="1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Narrowing of the “employment gap” </a:t>
            </a:r>
          </a:p>
          <a:p>
            <a:pPr marL="687388" lvl="1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A narrowing of the “recently constructed housing gap”</a:t>
            </a:r>
          </a:p>
          <a:p>
            <a:pPr marL="687388" lvl="1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An increase in the “disablement index”</a:t>
            </a:r>
          </a:p>
          <a:p>
            <a:pPr marL="230188" lvl="1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Many gaps did change, when comparing the gap in 2019 to 2008, the first year the data became available</a:t>
            </a:r>
          </a:p>
        </p:txBody>
      </p:sp>
    </p:spTree>
    <p:extLst>
      <p:ext uri="{BB962C8B-B14F-4D97-AF65-F5344CB8AC3E}">
        <p14:creationId xmlns:p14="http://schemas.microsoft.com/office/powerpoint/2010/main" val="239692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EA1F-DD54-417D-9BF4-E4B8F9F3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Specific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82B366-D2D4-48FA-AA1E-5E5958388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386252"/>
              </p:ext>
            </p:extLst>
          </p:nvPr>
        </p:nvGraphicFramePr>
        <p:xfrm>
          <a:off x="262759" y="252248"/>
          <a:ext cx="11540362" cy="5244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1981">
                  <a:extLst>
                    <a:ext uri="{9D8B030D-6E8A-4147-A177-3AD203B41FA5}">
                      <a16:colId xmlns:a16="http://schemas.microsoft.com/office/drawing/2014/main" val="3276483225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871593873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4274628385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95550667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426132593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303125926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427057668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832052763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568892781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50995813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702813113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254889680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643480461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486661254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1713507598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403313854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2684768873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1486261573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1135663144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41129268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2446270290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1712569956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546761894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89762214"/>
                    </a:ext>
                  </a:extLst>
                </a:gridCol>
              </a:tblGrid>
              <a:tr h="4034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9798983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Percent with Disabilities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793652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Living in Institutions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68911994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Education: High School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585529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Education: College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766236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Employment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43104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Earnings from Work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67236089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Poverty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917812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Health Insurance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8952057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Private Health Ins.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592661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Mass Transit to Work Gap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38900899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Age of Home/Apartment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214572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Disablement Index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412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596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EA1F-DD54-417D-9BF4-E4B8F9F3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Specific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82B366-D2D4-48FA-AA1E-5E5958388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088381"/>
              </p:ext>
            </p:extLst>
          </p:nvPr>
        </p:nvGraphicFramePr>
        <p:xfrm>
          <a:off x="262759" y="252248"/>
          <a:ext cx="11540362" cy="5244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1981">
                  <a:extLst>
                    <a:ext uri="{9D8B030D-6E8A-4147-A177-3AD203B41FA5}">
                      <a16:colId xmlns:a16="http://schemas.microsoft.com/office/drawing/2014/main" val="3276483225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871593873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4274628385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95550667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426132593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303125926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427057668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832052763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568892781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50995813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702813113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254889680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643480461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486661254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1713507598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403313854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2684768873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1486261573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1135663144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41129268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2446270290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1712569956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546761894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89762214"/>
                    </a:ext>
                  </a:extLst>
                </a:gridCol>
              </a:tblGrid>
              <a:tr h="4034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9798983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Percent with Disabilities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793652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Living in Institutions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68911994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Education: High School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585529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Education: College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766236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Employment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43104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Earnings from Work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67236089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Poverty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917812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Health Insurance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8952057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Private Health Ins.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592661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Mass Transit to Work Gap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38900899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Age of Home/Apartment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214572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Disablement Index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412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65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EA1F-DD54-417D-9BF4-E4B8F9F3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Specific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82B366-D2D4-48FA-AA1E-5E5958388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191713"/>
              </p:ext>
            </p:extLst>
          </p:nvPr>
        </p:nvGraphicFramePr>
        <p:xfrm>
          <a:off x="262759" y="252248"/>
          <a:ext cx="11540362" cy="5244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1981">
                  <a:extLst>
                    <a:ext uri="{9D8B030D-6E8A-4147-A177-3AD203B41FA5}">
                      <a16:colId xmlns:a16="http://schemas.microsoft.com/office/drawing/2014/main" val="3276483225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871593873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4274628385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95550667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426132593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303125926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427057668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832052763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568892781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50995813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702813113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254889680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643480461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486661254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1713507598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403313854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2684768873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1486261573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1135663144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41129268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2446270290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1712569956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546761894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89762214"/>
                    </a:ext>
                  </a:extLst>
                </a:gridCol>
              </a:tblGrid>
              <a:tr h="4034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9798983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Percent with Disabilities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793652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Living in Institutions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68911994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Education: High School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585529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Education: College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766236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Employment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43104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Earnings from Work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67236089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Poverty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917812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Health Insurance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8952057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Private Health Ins.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592661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Mass Transit to Work Gap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38900899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Age of Home/Apartment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214572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Disablement Index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412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50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EA1F-DD54-417D-9BF4-E4B8F9F3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Specific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82B366-D2D4-48FA-AA1E-5E5958388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058653"/>
              </p:ext>
            </p:extLst>
          </p:nvPr>
        </p:nvGraphicFramePr>
        <p:xfrm>
          <a:off x="262759" y="252248"/>
          <a:ext cx="11540362" cy="5244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1981">
                  <a:extLst>
                    <a:ext uri="{9D8B030D-6E8A-4147-A177-3AD203B41FA5}">
                      <a16:colId xmlns:a16="http://schemas.microsoft.com/office/drawing/2014/main" val="3276483225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871593873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4274628385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95550667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426132593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303125926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427057668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832052763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568892781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50995813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702813113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254889680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643480461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486661254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1713507598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403313854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2684768873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1486261573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1135663144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41129268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2446270290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1712569956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546761894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89762214"/>
                    </a:ext>
                  </a:extLst>
                </a:gridCol>
              </a:tblGrid>
              <a:tr h="4034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9798983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Percent with Disabilities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793652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Living in Institutions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68911994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Education: High School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585529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Education: College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766236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Employment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43104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Earnings from Work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67236089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Poverty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917812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Health Insurance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8952057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Private Health Ins.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592661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Mass Transit to Work Gap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38900899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Age of Home/Apartment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214572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Disablement Index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412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561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EA1F-DD54-417D-9BF4-E4B8F9F3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Specific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82B366-D2D4-48FA-AA1E-5E5958388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671090"/>
              </p:ext>
            </p:extLst>
          </p:nvPr>
        </p:nvGraphicFramePr>
        <p:xfrm>
          <a:off x="262759" y="252248"/>
          <a:ext cx="11540362" cy="5244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1981">
                  <a:extLst>
                    <a:ext uri="{9D8B030D-6E8A-4147-A177-3AD203B41FA5}">
                      <a16:colId xmlns:a16="http://schemas.microsoft.com/office/drawing/2014/main" val="3276483225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871593873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4274628385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95550667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426132593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303125926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427057668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832052763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568892781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50995813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702813113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254889680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643480461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486661254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1713507598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4033138542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2684768873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1486261573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1135663144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341129268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2446270290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1712569956"/>
                    </a:ext>
                  </a:extLst>
                </a:gridCol>
                <a:gridCol w="214107">
                  <a:extLst>
                    <a:ext uri="{9D8B030D-6E8A-4147-A177-3AD203B41FA5}">
                      <a16:colId xmlns:a16="http://schemas.microsoft.com/office/drawing/2014/main" val="3546761894"/>
                    </a:ext>
                  </a:extLst>
                </a:gridCol>
                <a:gridCol w="535267">
                  <a:extLst>
                    <a:ext uri="{9D8B030D-6E8A-4147-A177-3AD203B41FA5}">
                      <a16:colId xmlns:a16="http://schemas.microsoft.com/office/drawing/2014/main" val="89762214"/>
                    </a:ext>
                  </a:extLst>
                </a:gridCol>
              </a:tblGrid>
              <a:tr h="4034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9798983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Percent with Disabilities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793652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Living in Institutions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68911994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Education: High School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585529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Education: College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766236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Employment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43104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Earnings from Work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67236089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Poverty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917812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Health Insurance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8952057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Private Health Ins.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592661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Mass Transit to Work Gap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38900899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Age of Home/Apartment 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214572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Disablement Index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↑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412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63309"/>
      </p:ext>
    </p:extLst>
  </p:cSld>
  <p:clrMapOvr>
    <a:masterClrMapping/>
  </p:clrMapOvr>
</p:sld>
</file>

<file path=ppt/theme/theme1.xml><?xml version="1.0" encoding="utf-8"?>
<a:theme xmlns:a="http://schemas.openxmlformats.org/drawingml/2006/main" name="IOD General Theme 2020">
  <a:themeElements>
    <a:clrScheme name="IOD">
      <a:dk1>
        <a:srgbClr val="013591"/>
      </a:dk1>
      <a:lt1>
        <a:sysClr val="window" lastClr="FFFFFF"/>
      </a:lt1>
      <a:dk2>
        <a:srgbClr val="013591"/>
      </a:dk2>
      <a:lt2>
        <a:srgbClr val="FFFFFF"/>
      </a:lt2>
      <a:accent1>
        <a:srgbClr val="8EAADB"/>
      </a:accent1>
      <a:accent2>
        <a:srgbClr val="98A4AD"/>
      </a:accent2>
      <a:accent3>
        <a:srgbClr val="C55A11"/>
      </a:accent3>
      <a:accent4>
        <a:srgbClr val="FFC000"/>
      </a:accent4>
      <a:accent5>
        <a:srgbClr val="0563C1"/>
      </a:accent5>
      <a:accent6>
        <a:srgbClr val="70AD47"/>
      </a:accent6>
      <a:hlink>
        <a:srgbClr val="013591"/>
      </a:hlink>
      <a:folHlink>
        <a:srgbClr val="E26B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tide template_2020" id="{DD215396-4C1F-44C0-989A-419A25EC7DFA}" vid="{0E61D24A-462F-461D-813C-5A1FF984039E}"/>
    </a:ext>
  </a:extLst>
</a:theme>
</file>

<file path=ppt/theme/theme2.xml><?xml version="1.0" encoding="utf-8"?>
<a:theme xmlns:a="http://schemas.openxmlformats.org/drawingml/2006/main" name="3_IOD General Theme 2020">
  <a:themeElements>
    <a:clrScheme name="IOD">
      <a:dk1>
        <a:srgbClr val="013591"/>
      </a:dk1>
      <a:lt1>
        <a:sysClr val="window" lastClr="FFFFFF"/>
      </a:lt1>
      <a:dk2>
        <a:srgbClr val="013591"/>
      </a:dk2>
      <a:lt2>
        <a:srgbClr val="FFFFFF"/>
      </a:lt2>
      <a:accent1>
        <a:srgbClr val="8EAADB"/>
      </a:accent1>
      <a:accent2>
        <a:srgbClr val="98A4AD"/>
      </a:accent2>
      <a:accent3>
        <a:srgbClr val="C55A11"/>
      </a:accent3>
      <a:accent4>
        <a:srgbClr val="FFC000"/>
      </a:accent4>
      <a:accent5>
        <a:srgbClr val="0563C1"/>
      </a:accent5>
      <a:accent6>
        <a:srgbClr val="70AD47"/>
      </a:accent6>
      <a:hlink>
        <a:srgbClr val="013591"/>
      </a:hlink>
      <a:folHlink>
        <a:srgbClr val="E26B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tide template_2020" id="{DD215396-4C1F-44C0-989A-419A25EC7DFA}" vid="{91639ECA-EE86-415F-BFEE-A8E54237E5AB}"/>
    </a:ext>
  </a:extLst>
</a:theme>
</file>

<file path=ppt/theme/theme3.xml><?xml version="1.0" encoding="utf-8"?>
<a:theme xmlns:a="http://schemas.openxmlformats.org/drawingml/2006/main" name="2_IOD General Theme 2020">
  <a:themeElements>
    <a:clrScheme name="IOD">
      <a:dk1>
        <a:srgbClr val="013591"/>
      </a:dk1>
      <a:lt1>
        <a:sysClr val="window" lastClr="FFFFFF"/>
      </a:lt1>
      <a:dk2>
        <a:srgbClr val="013591"/>
      </a:dk2>
      <a:lt2>
        <a:srgbClr val="FFFFFF"/>
      </a:lt2>
      <a:accent1>
        <a:srgbClr val="8EAADB"/>
      </a:accent1>
      <a:accent2>
        <a:srgbClr val="98A4AD"/>
      </a:accent2>
      <a:accent3>
        <a:srgbClr val="C55A11"/>
      </a:accent3>
      <a:accent4>
        <a:srgbClr val="FFC000"/>
      </a:accent4>
      <a:accent5>
        <a:srgbClr val="0563C1"/>
      </a:accent5>
      <a:accent6>
        <a:srgbClr val="70AD47"/>
      </a:accent6>
      <a:hlink>
        <a:srgbClr val="013591"/>
      </a:hlink>
      <a:folHlink>
        <a:srgbClr val="E26B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tide template_2020" id="{DD215396-4C1F-44C0-989A-419A25EC7DFA}" vid="{6F767406-DB67-4962-A125-787E6FD69B3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2254f5-de69-40f5-a0e2-2f56cfee0758">
      <Terms xmlns="http://schemas.microsoft.com/office/infopath/2007/PartnerControls"/>
    </lcf76f155ced4ddcb4097134ff3c332f>
    <TaxCatchAll xmlns="44c59a53-fe6e-4c04-8d64-94c15d2c850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035985C436640B305F1B268648FB9" ma:contentTypeVersion="14" ma:contentTypeDescription="Create a new document." ma:contentTypeScope="" ma:versionID="095cbefc95275a9d528924ea897f8e38">
  <xsd:schema xmlns:xsd="http://www.w3.org/2001/XMLSchema" xmlns:xs="http://www.w3.org/2001/XMLSchema" xmlns:p="http://schemas.microsoft.com/office/2006/metadata/properties" xmlns:ns2="6c2254f5-de69-40f5-a0e2-2f56cfee0758" xmlns:ns3="44c59a53-fe6e-4c04-8d64-94c15d2c850d" targetNamespace="http://schemas.microsoft.com/office/2006/metadata/properties" ma:root="true" ma:fieldsID="c54b3e5da46c047bc1eae8518a3c6aa5" ns2:_="" ns3:_="">
    <xsd:import namespace="6c2254f5-de69-40f5-a0e2-2f56cfee0758"/>
    <xsd:import namespace="44c59a53-fe6e-4c04-8d64-94c15d2c8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254f5-de69-40f5-a0e2-2f56cfee07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59a53-fe6e-4c04-8d64-94c15d2c850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43f9cc9-fa78-4f07-9939-db416f8c77be}" ma:internalName="TaxCatchAll" ma:showField="CatchAllData" ma:web="44c59a53-fe6e-4c04-8d64-94c15d2c85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D5A9C1-89C8-4876-9660-866F4774CA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F3AE54-E525-407A-9473-4F14C43EA8FD}">
  <ds:schemaRefs>
    <ds:schemaRef ds:uri="http://schemas.microsoft.com/office/2006/metadata/properties"/>
    <ds:schemaRef ds:uri="http://purl.org/dc/dcmitype/"/>
    <ds:schemaRef ds:uri="af1aecce-9966-48e2-adf8-ad84ee7f2c0f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460577E-49AB-4CC3-AF21-0DDCB62D26C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1467</Words>
  <Application>Microsoft Office PowerPoint</Application>
  <PresentationFormat>Widescreen</PresentationFormat>
  <Paragraphs>816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Segoe UI</vt:lpstr>
      <vt:lpstr>Source Sans Pro</vt:lpstr>
      <vt:lpstr>Source Sans Pro Light</vt:lpstr>
      <vt:lpstr>IOD General Theme 2020</vt:lpstr>
      <vt:lpstr>3_IOD General Theme 2020</vt:lpstr>
      <vt:lpstr>2_IOD General Theme 2020</vt:lpstr>
      <vt:lpstr>   Annual Report on People with Disabilities in America  Andrew Houtenville Marisa Rafal</vt:lpstr>
      <vt:lpstr>Goals of  Annual Report</vt:lpstr>
      <vt:lpstr>Making the “Call”</vt:lpstr>
      <vt:lpstr>Summary of Results</vt:lpstr>
      <vt:lpstr> Specific Results</vt:lpstr>
      <vt:lpstr> Specific Results</vt:lpstr>
      <vt:lpstr> Specific Results</vt:lpstr>
      <vt:lpstr> Specific Results</vt:lpstr>
      <vt:lpstr> Specific Results</vt:lpstr>
      <vt:lpstr>???</vt:lpstr>
      <vt:lpstr> Specific Results</vt:lpstr>
      <vt:lpstr>Contact Information</vt:lpstr>
      <vt:lpstr> Specific Results</vt:lpstr>
      <vt:lpstr> Specific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Filanoski, Kate</dc:creator>
  <cp:lastModifiedBy>Andrew Houtenville</cp:lastModifiedBy>
  <cp:revision>57</cp:revision>
  <dcterms:created xsi:type="dcterms:W3CDTF">2020-09-03T15:55:14Z</dcterms:created>
  <dcterms:modified xsi:type="dcterms:W3CDTF">2021-02-08T18:21:10Z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0x010100DA6035985C436640B305F1B268648FB9</vt:lpwstr>
  </property>
</Properties>
</file>