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1.xml" ContentType="application/vnd.openxmlformats-officedocument.presentationml.slide+xml"/>
  <Override PartName="/ppt/slides/slide10.xml" ContentType="application/vnd.openxmlformats-officedocument.presentationml.slide+xml"/>
  <Override PartName="/ppt/slides/slide45.xml" ContentType="application/vnd.openxmlformats-officedocument.presentationml.slide+xml"/>
  <Override PartName="/ppt/slides/slide22.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8.xml" ContentType="application/vnd.openxmlformats-officedocument.presentationml.slide+xml"/>
  <Override PartName="/ppt/slides/slide42.xml" ContentType="application/vnd.openxmlformats-officedocument.presentationml.slide+xml"/>
  <Override PartName="/ppt/slides/slide12.xml" ContentType="application/vnd.openxmlformats-officedocument.presentationml.slide+xml"/>
  <Override PartName="/ppt/slides/slide27.xml" ContentType="application/vnd.openxmlformats-officedocument.presentationml.slide+xml"/>
  <Override PartName="/ppt/slides/slide13.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32.xml" ContentType="application/vnd.openxmlformats-officedocument.presentationml.slide+xml"/>
  <Override PartName="/ppt/slides/slide3.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ppt/slides/slide30.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notesSlides/notesSlide41.xml" ContentType="application/vnd.openxmlformats-officedocument.presentationml.notesSlide+xml"/>
  <Override PartName="/ppt/slideMasters/slideMaster1.xml" ContentType="application/vnd.openxmlformats-officedocument.presentationml.slideMaster+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5.xml" ContentType="application/vnd.openxmlformats-officedocument.presentationml.notesSlide+xml"/>
  <Override PartName="/ppt/notesSlides/notesSlide42.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40.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9"/>
  </p:notesMasterIdLst>
  <p:handoutMasterIdLst>
    <p:handoutMasterId r:id="rId50"/>
  </p:handoutMasterIdLst>
  <p:sldIdLst>
    <p:sldId id="278" r:id="rId2"/>
    <p:sldId id="31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325" r:id="rId19"/>
    <p:sldId id="295" r:id="rId20"/>
    <p:sldId id="296" r:id="rId21"/>
    <p:sldId id="297" r:id="rId22"/>
    <p:sldId id="298" r:id="rId23"/>
    <p:sldId id="299" r:id="rId24"/>
    <p:sldId id="300" r:id="rId25"/>
    <p:sldId id="301" r:id="rId26"/>
    <p:sldId id="302" r:id="rId27"/>
    <p:sldId id="303" r:id="rId28"/>
    <p:sldId id="304" r:id="rId29"/>
    <p:sldId id="305" r:id="rId30"/>
    <p:sldId id="324" r:id="rId31"/>
    <p:sldId id="306" r:id="rId32"/>
    <p:sldId id="307" r:id="rId33"/>
    <p:sldId id="308" r:id="rId34"/>
    <p:sldId id="323" r:id="rId35"/>
    <p:sldId id="309" r:id="rId36"/>
    <p:sldId id="310" r:id="rId37"/>
    <p:sldId id="311" r:id="rId38"/>
    <p:sldId id="322" r:id="rId39"/>
    <p:sldId id="312" r:id="rId40"/>
    <p:sldId id="313" r:id="rId41"/>
    <p:sldId id="314" r:id="rId42"/>
    <p:sldId id="321" r:id="rId43"/>
    <p:sldId id="315" r:id="rId44"/>
    <p:sldId id="316" r:id="rId45"/>
    <p:sldId id="317" r:id="rId46"/>
    <p:sldId id="320" r:id="rId47"/>
    <p:sldId id="318" r:id="rId4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2CB07"/>
    <a:srgbClr val="F2C108"/>
    <a:srgbClr val="F2A30B"/>
    <a:srgbClr val="F2990C"/>
    <a:srgbClr val="F28F0D"/>
    <a:srgbClr val="F2B709"/>
    <a:srgbClr val="000080"/>
    <a:srgbClr val="0B448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2" autoAdjust="0"/>
    <p:restoredTop sz="77281" autoAdjust="0"/>
  </p:normalViewPr>
  <p:slideViewPr>
    <p:cSldViewPr>
      <p:cViewPr varScale="1">
        <p:scale>
          <a:sx n="81" d="100"/>
          <a:sy n="81" d="100"/>
        </p:scale>
        <p:origin x="-1138" y="-82"/>
      </p:cViewPr>
      <p:guideLst>
        <p:guide orient="horz" pos="2160"/>
        <p:guide pos="2880"/>
      </p:guideLst>
    </p:cSldViewPr>
  </p:slideViewPr>
  <p:outlineViewPr>
    <p:cViewPr>
      <p:scale>
        <a:sx n="33" d="100"/>
        <a:sy n="33" d="100"/>
      </p:scale>
      <p:origin x="0" y="4075"/>
    </p:cViewPr>
  </p:outlineViewPr>
  <p:notesTextViewPr>
    <p:cViewPr>
      <p:scale>
        <a:sx n="100" d="100"/>
        <a:sy n="100" d="100"/>
      </p:scale>
      <p:origin x="0" y="0"/>
    </p:cViewPr>
  </p:notesTextViewPr>
  <p:sorterViewPr>
    <p:cViewPr>
      <p:scale>
        <a:sx n="100" d="100"/>
        <a:sy n="100" d="100"/>
      </p:scale>
      <p:origin x="0" y="2602"/>
    </p:cViewPr>
  </p:sorterViewPr>
  <p:notesViewPr>
    <p:cSldViewPr>
      <p:cViewPr>
        <p:scale>
          <a:sx n="100" d="100"/>
          <a:sy n="100" d="100"/>
        </p:scale>
        <p:origin x="-1752" y="223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cs typeface="+mn-cs"/>
              </a:defRPr>
            </a:lvl1pPr>
          </a:lstStyle>
          <a:p>
            <a:pPr>
              <a:defRPr/>
            </a:pPr>
            <a:fld id="{B7604B2F-4C23-49D1-B52A-780C162449A6}" type="datetimeFigureOut">
              <a:rPr lang="en-US"/>
              <a:pPr>
                <a:defRPr/>
              </a:pPr>
              <a:t>11/18/2014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cs typeface="+mn-cs"/>
              </a:defRPr>
            </a:lvl1pPr>
          </a:lstStyle>
          <a:p>
            <a:pPr>
              <a:defRPr/>
            </a:pPr>
            <a:fld id="{EBF4AA8F-969A-4DF6-B13F-2E6EB4CE0E12}" type="slidenum">
              <a:rPr lang="en-US"/>
              <a:pPr>
                <a:defRPr/>
              </a:pPr>
              <a:t>‹#›</a:t>
            </a:fld>
            <a:endParaRPr lang="en-US"/>
          </a:p>
        </p:txBody>
      </p:sp>
    </p:spTree>
    <p:extLst>
      <p:ext uri="{BB962C8B-B14F-4D97-AF65-F5344CB8AC3E}">
        <p14:creationId xmlns:p14="http://schemas.microsoft.com/office/powerpoint/2010/main" xmlns="" val="1928168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cs typeface="+mn-cs"/>
              </a:defRPr>
            </a:lvl1pPr>
          </a:lstStyle>
          <a:p>
            <a:pPr>
              <a:defRPr/>
            </a:pPr>
            <a:endParaRPr lang="en-US"/>
          </a:p>
        </p:txBody>
      </p:sp>
      <p:sp>
        <p:nvSpPr>
          <p:cNvPr id="1433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cs typeface="+mn-cs"/>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4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cs typeface="+mn-cs"/>
              </a:defRPr>
            </a:lvl1pPr>
          </a:lstStyle>
          <a:p>
            <a:pPr>
              <a:defRPr/>
            </a:pPr>
            <a:endParaRPr lang="en-US"/>
          </a:p>
        </p:txBody>
      </p:sp>
      <p:sp>
        <p:nvSpPr>
          <p:cNvPr id="1434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cs typeface="+mn-cs"/>
              </a:defRPr>
            </a:lvl1pPr>
          </a:lstStyle>
          <a:p>
            <a:pPr>
              <a:defRPr/>
            </a:pPr>
            <a:fld id="{DC5BF3A7-7ADB-44B5-A588-E84FF536DCA0}" type="slidenum">
              <a:rPr lang="en-US"/>
              <a:pPr>
                <a:defRPr/>
              </a:pPr>
              <a:t>‹#›</a:t>
            </a:fld>
            <a:endParaRPr lang="en-US"/>
          </a:p>
        </p:txBody>
      </p:sp>
    </p:spTree>
    <p:extLst>
      <p:ext uri="{BB962C8B-B14F-4D97-AF65-F5344CB8AC3E}">
        <p14:creationId xmlns:p14="http://schemas.microsoft.com/office/powerpoint/2010/main" xmlns="" val="2599230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researchondisability.org/docs/default-document-library/annualreport_2014_draft5.pdf?sfvrsn=2"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1</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In 2013, the state with the lowest percentage of the US population having a disability was </a:t>
            </a:r>
            <a:r>
              <a:rPr lang="en-US" dirty="0" smtClean="0"/>
              <a:t>Utah (9.5</a:t>
            </a:r>
            <a:r>
              <a:rPr lang="en-US" dirty="0" smtClean="0"/>
              <a:t>%). The state with the highest percentage of disability, West Virginia, was over twice as high with a percentage of 20.2%. For the most part, higher percentages of disability were clustered in the southern US, around the lower Mississippi, with concentrations also high in the states of Maine, Oregon and New Mexico</a:t>
            </a:r>
            <a:r>
              <a:rPr lang="en-US" dirty="0" smtClean="0"/>
              <a:t>.</a:t>
            </a:r>
          </a:p>
          <a:p>
            <a:r>
              <a:rPr lang="en-US" dirty="0" smtClean="0"/>
              <a:t>Stoddard, Susan. (2014). 2014 Disability Statistics Annual Report. Durham, NH: University of New Hampshire. </a:t>
            </a:r>
            <a:r>
              <a:rPr lang="en-US" u="sng" dirty="0" smtClean="0">
                <a:hlinkClick r:id="rId3"/>
              </a:rPr>
              <a:t>http://www.researchondisability.org/docs/default-document-library/annualreport_2014_draft5.pdf?sfvrsn=2</a:t>
            </a:r>
            <a:endParaRPr lang="en-US" dirty="0" smtClean="0"/>
          </a:p>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10</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Vision disability also had a relatively low prevalence in this age group, with an overall percentage of 2.0% for the US in 2013. Percentages ranged from 1.2% (Minnesota) to 3.4% (West Virginia). Vision disability was more clustered in the southern states around the lower Mississippi, and also South Dakota, New Mexico, Oklahoma, South Carolina and Nevada. In twenty-eight states, the percentage of vision disability was less than 2.0% for people ages 18- 64. </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11</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The national prevalence percentage for civilians ages 18-64 with cognitive disabilities was 4.4% in 2013. State percentages ranged from 3.1% (New Jersey) to 7.5% (West Virginia). In seventeen states, the percentage was higher than 5.0%. In fourteen (14) states and the District of Columbia, the percentage was less than 4.0%. There was some concentration of higher percentages (over 4.3%) in states around the lower Mississippi, and also in Oregon, New Mexico, Michigan, Vermont and Maine. </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12</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In 2013, the percentage of ambulatory disability in the US working-age population was 5.3%. Percentages varied from 3.3% (Hawaii) to over three times that percentage in West Virginia (10.3%). States in the lower Mississippi area had the highest percentages (4.4% and over), along with Michigan, Oklahoma, South Carolina and New Mexico. </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13</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The national percentage for self-care disability for civilians ages 18-64 was 1.9%. In the states, this percentage ranged from 1.3% (Nebraska) to 3.2% (West Virginia). In general, the percentages were higher in the South, and also Michigan and New Mexico. </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14</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The national percentage for independent living disability for civilians ages 18-64 was 3.7%. In the states, this percentage ranged from 2.5% (Nebraska) to 6.6% (West Virginia). In general, the percentages were higher in the region centered on the lower Mississippi, and also in Maine, Michigan, Oklahoma and New Mexico. </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15</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In </a:t>
            </a:r>
            <a:r>
              <a:rPr lang="en-US" dirty="0" smtClean="0"/>
              <a:t>the US in 2013, 33.9% of civilians with disabilities ages 18-64 living in the community were employed. The employment percentage was much higher for people without disabilities, 74.2%. </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16</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For persons with disabilities, </a:t>
            </a:r>
            <a:r>
              <a:rPr lang="en-US" dirty="0" smtClean="0"/>
              <a:t>employment rates </a:t>
            </a:r>
            <a:r>
              <a:rPr lang="en-US" dirty="0" smtClean="0"/>
              <a:t>ranged from a high of 52.8% (North Dakota) to a low of 25.3% (West Virginia). </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17</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For those without disabilities, the </a:t>
            </a:r>
            <a:r>
              <a:rPr lang="en-US" dirty="0" smtClean="0"/>
              <a:t>employment percentages ranged from 69.4% (Mississippi) to </a:t>
            </a:r>
            <a:r>
              <a:rPr lang="en-US" dirty="0" smtClean="0"/>
              <a:t>83.1% </a:t>
            </a:r>
            <a:r>
              <a:rPr lang="en-US" dirty="0" smtClean="0"/>
              <a:t>(North Dakota). </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18</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For persons with disabilities, employment rates ranged from a high of 52.8% (North Dakota) to a low of 25.3% (West Virginia). </a:t>
            </a:r>
          </a:p>
          <a:p>
            <a:pPr eaLnBrk="1" hangingPunct="1"/>
            <a:r>
              <a:rPr lang="en-US" dirty="0" smtClean="0"/>
              <a:t>For those without disabilities, the </a:t>
            </a:r>
            <a:r>
              <a:rPr lang="en-US" dirty="0" smtClean="0"/>
              <a:t>employment percentages ranged from 69.4% (Mississippi) to </a:t>
            </a:r>
            <a:r>
              <a:rPr lang="en-US" dirty="0" smtClean="0"/>
              <a:t>83.1% </a:t>
            </a:r>
            <a:r>
              <a:rPr lang="en-US" dirty="0" smtClean="0"/>
              <a:t>(North Dakota). </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19</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Employment percentages were highest for people with hearing disabilities (50.2%) and vision disabilities (39.6%) and lowest for self-care (15.2%) and independent living (15.3%) impairments. </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2</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As the US population ages, the percentage of people with disabilities grows. </a:t>
            </a:r>
            <a:r>
              <a:rPr lang="en-US" dirty="0" smtClean="0"/>
              <a:t>This slide </a:t>
            </a:r>
            <a:r>
              <a:rPr lang="en-US" dirty="0" smtClean="0"/>
              <a:t>shows that in the population under 5 years old, less than 1.0% had a disability. For the population ages 5-17, the percentage was 5.4%. For ages 18-64 the rate was 10.5%, while people ages 65 and over had a percentage of 36.6%. </a:t>
            </a:r>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20</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This slide shows </a:t>
            </a:r>
            <a:r>
              <a:rPr lang="en-US" dirty="0" smtClean="0"/>
              <a:t>the range of employment among states for each of the six ACS disability types. </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21</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The </a:t>
            </a:r>
            <a:r>
              <a:rPr lang="en-US" dirty="0" smtClean="0"/>
              <a:t>map shows </a:t>
            </a:r>
            <a:r>
              <a:rPr lang="en-US" dirty="0" smtClean="0"/>
              <a:t>the variation in the state employment percentages </a:t>
            </a:r>
            <a:r>
              <a:rPr lang="en-US" dirty="0" smtClean="0"/>
              <a:t>for hearing disability with </a:t>
            </a:r>
            <a:r>
              <a:rPr lang="en-US" dirty="0" smtClean="0"/>
              <a:t>the highest percentages concentrated in the upper Midwest, and lowest employment percentages in the South. </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22</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The map shows the variation in the state employment percentages for </a:t>
            </a:r>
            <a:r>
              <a:rPr lang="en-US" dirty="0" smtClean="0"/>
              <a:t>vision disability </a:t>
            </a:r>
            <a:r>
              <a:rPr lang="en-US" dirty="0" smtClean="0"/>
              <a:t>with the highest percentages concentrated in the upper Midwest, and lowest employment percentages in the South. </a:t>
            </a:r>
          </a:p>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23</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The map shows the variation in the state employment percentages for </a:t>
            </a:r>
            <a:r>
              <a:rPr lang="en-US" dirty="0" smtClean="0"/>
              <a:t>cognitive disability </a:t>
            </a:r>
            <a:r>
              <a:rPr lang="en-US" dirty="0" smtClean="0"/>
              <a:t>with the highest percentages concentrated in the upper Midwest, and lowest employment percentages in the South. </a:t>
            </a:r>
          </a:p>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24</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The map shows the variation in the state employment percentages for </a:t>
            </a:r>
            <a:r>
              <a:rPr lang="en-US" dirty="0" smtClean="0"/>
              <a:t>ambulatory disability </a:t>
            </a:r>
            <a:r>
              <a:rPr lang="en-US" dirty="0" smtClean="0"/>
              <a:t>with the highest percentages concentrated in the upper Midwest, and lowest employment percentages in the South. </a:t>
            </a:r>
          </a:p>
          <a:p>
            <a:pPr eaLnBrk="1" hangingPunct="1"/>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25</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The map shows the variation in the state employment percentages for </a:t>
            </a:r>
            <a:r>
              <a:rPr lang="en-US" dirty="0" smtClean="0"/>
              <a:t>self-care disability </a:t>
            </a:r>
            <a:r>
              <a:rPr lang="en-US" dirty="0" smtClean="0"/>
              <a:t>with the highest percentages concentrated in the upper Midwest, and lowest employment percentages in the South. </a:t>
            </a:r>
          </a:p>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26</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The map shows the variation in the state employment percentages for </a:t>
            </a:r>
            <a:r>
              <a:rPr lang="en-US" dirty="0" smtClean="0"/>
              <a:t>independent living disability </a:t>
            </a:r>
            <a:r>
              <a:rPr lang="en-US" dirty="0" smtClean="0"/>
              <a:t>with the highest percentages concentrated in the upper Midwest, and lowest employment percentages in the South. </a:t>
            </a:r>
          </a:p>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27</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In </a:t>
            </a:r>
            <a:r>
              <a:rPr lang="en-US" dirty="0" smtClean="0"/>
              <a:t>the six years from 2008 to 2013, the US employment percentage for people with disabilities declined from a high of 39.1% in 2008 to 33.9% in 2013, which was still a slight increase in value after lower percentages from 2010 to 2012. </a:t>
            </a:r>
            <a:endParaRPr lang="en-US" dirty="0" smtClean="0"/>
          </a:p>
          <a:p>
            <a:pPr eaLnBrk="1" hangingPunct="1"/>
            <a:r>
              <a:rPr lang="en-US" dirty="0" smtClean="0"/>
              <a:t>The US employment percentage for people without disabilities in this same period also declined from 77.7% in 2009. After a low of 72.8% in 2010 and 2011, the percentage increased to 75.6% in 2012 and 74.2% in 2013. </a:t>
            </a:r>
            <a:endParaRPr lang="en-US" dirty="0" smtClean="0"/>
          </a:p>
          <a:p>
            <a:pPr eaLnBrk="1" hangingPunct="1"/>
            <a:r>
              <a:rPr lang="en-US" dirty="0" smtClean="0"/>
              <a:t>While percentages for both groups have increased, the gap between percentages for people with and without disabilities has increased also. In 2008, the gap was 38.6%; it has been higher than 40.0% for the last three years.</a:t>
            </a: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28</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In 2013, the median earnings of civilians with disabilities ages 16 and over in the US was $20,785, about two-thirds of the median earnings of people without disabilities, $30,728. </a:t>
            </a:r>
            <a:r>
              <a:rPr lang="en-US" dirty="0" smtClean="0"/>
              <a:t>These slides </a:t>
            </a:r>
            <a:r>
              <a:rPr lang="en-US" dirty="0" smtClean="0"/>
              <a:t>show variations in earnings for persons with and without disabilities, by state. In three states (Alaska, Maryland, and New Jersey), the median earnings for people with disabilities was over $25,000, while nineteen states had median disability earnings lower than $20,000. </a:t>
            </a: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29</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The median earnings for civilians without disabilities in the states ranged from $25,700 in Montana to $48,273 in the District of Columbia. </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3</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This slide shows </a:t>
            </a:r>
            <a:r>
              <a:rPr lang="en-US" dirty="0" smtClean="0"/>
              <a:t>the composition of the population of persons with disabilities in the US, by age. Of the US population in 2013 with disabilities, over half (51.9%) were people in the working-ages of 18-64. Forty percent (40.3%) of people with disabilities were 65 and older. Disability in children and youth accounted for only 7.4% (ages 5-17) and 0.4% (under 5 years old). </a:t>
            </a:r>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30</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In 2013, the median earnings of civilians with disabilities ages 16 and over in the US was $20,785, about two-thirds of the median earnings of people without disabilities, $30,728. These slides show variations in earnings for persons with and without disabilities, by state. In three states (Alaska, Maryland, and New Jersey), the median earnings for people with disabilities was over $25,000, while nineteen states had median disability earnings lower than $20,000. </a:t>
            </a:r>
          </a:p>
          <a:p>
            <a:pPr eaLnBrk="1" hangingPunct="1"/>
            <a:r>
              <a:rPr lang="en-US" dirty="0" smtClean="0"/>
              <a:t>The </a:t>
            </a:r>
            <a:r>
              <a:rPr lang="en-US" dirty="0" smtClean="0"/>
              <a:t>median earnings for civilians without disabilities in the states ranged from $25,700 in Montana to $48,273 in the District of Columbia. </a:t>
            </a: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31</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Nationally, from 2008 to 2013, the earnings percentages for both people with and without disabilities showed a slight downward trend from 2008 to 2009, until increasing in 2011. </a:t>
            </a:r>
          </a:p>
          <a:p>
            <a:r>
              <a:rPr lang="en-US" dirty="0" smtClean="0"/>
              <a:t>The earnings gap ranged from $10,550 in 2011 to $9,943 in 2013. </a:t>
            </a: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32</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Almost thirty percent (28.7%) of US civilians with disabilities of working-age in 2013 were living in poverty. The percentages ranged from 16.7% (Wyoming) to 36.9% (District of Columbia). </a:t>
            </a:r>
          </a:p>
          <a:p>
            <a:r>
              <a:rPr lang="en-US" dirty="0" smtClean="0"/>
              <a:t>The disability poverty percentage was less than 25.0% in fourteen states, lowest in Wyoming (16.7%) and Alaska 17.3%. </a:t>
            </a: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33</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For US civilians of working-age without disabilities, the national poverty percentage was 13.6%. State poverty percentages ranged from 7.5% in New Hampshire to 20.1% in Mississippi. </a:t>
            </a: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34</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Almost thirty percent (28.7%) of US civilians with disabilities of working-age in 2013 were living in poverty. The percentages ranged from 16.7% (Wyoming) to 36.9% (District of Columbia). </a:t>
            </a:r>
          </a:p>
          <a:p>
            <a:r>
              <a:rPr lang="en-US" dirty="0" smtClean="0"/>
              <a:t>The disability poverty percentage was less than 25.0% in fourteen states, lowest in Wyoming (16.7%) and Alaska 17.3%. </a:t>
            </a:r>
          </a:p>
          <a:p>
            <a:pPr eaLnBrk="1" hangingPunct="1"/>
            <a:r>
              <a:rPr lang="en-US" dirty="0" smtClean="0"/>
              <a:t>For </a:t>
            </a:r>
            <a:r>
              <a:rPr lang="en-US" dirty="0" smtClean="0"/>
              <a:t>US civilians of working-age without disabilities, the national poverty percentage was 13.6%. State poverty percentages ranged from 7.5% in New Hampshire to 20.1% in Mississippi. </a:t>
            </a:r>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35</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From 2008 and 2013, poverty rose among people with and without disabilities. For people with disabilities, the percentage increased from 25.5% in 2008 to 28.7% in 2013, after a high of 29.2% in 2012. For people without disabilities, the percentage increased from 10.4% in 2008 to 13.6% in 2013, also seeing a high in 2012 of 15.6%. </a:t>
            </a:r>
          </a:p>
          <a:p>
            <a:r>
              <a:rPr lang="en-US" dirty="0" smtClean="0"/>
              <a:t>The poverty percentage gap, or the difference between the percentages of these two groups, was about 15.0%. For these six years, the gap was highest (15.8%) in 2012, lowest in the years 2009-2011, and in 2008 and 2013, the gap was 15.1%. </a:t>
            </a: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36</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In the US, the percentage of smoking for people with disabilities was 25.4%, much higher than the percentage of 16.2% for people without disabilities. Percentages ranged from 15.6% to 35.5% among states 2013. </a:t>
            </a: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37</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For people without disabilities, the state percentages </a:t>
            </a:r>
            <a:r>
              <a:rPr lang="en-US" dirty="0" smtClean="0"/>
              <a:t>of smoking for persons ages 28 and over ranged </a:t>
            </a:r>
            <a:r>
              <a:rPr lang="en-US" dirty="0" smtClean="0"/>
              <a:t>from 9.1% to 24.8% in 2013. </a:t>
            </a:r>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38</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In the US, the percentage of smoking for people with disabilities was 25.4%, much higher than the percentage of 16.2% for people without disabilities. Percentages ranged from 15.6% to 35.5% among states 2013. </a:t>
            </a:r>
          </a:p>
          <a:p>
            <a:pPr eaLnBrk="1" hangingPunct="1"/>
            <a:r>
              <a:rPr lang="en-US" dirty="0" smtClean="0"/>
              <a:t>For </a:t>
            </a:r>
            <a:r>
              <a:rPr lang="en-US" dirty="0" smtClean="0"/>
              <a:t>people without disabilities, the state percentages </a:t>
            </a:r>
            <a:r>
              <a:rPr lang="en-US" dirty="0" smtClean="0"/>
              <a:t>of smoking for persons ages 28 and over ranged </a:t>
            </a:r>
            <a:r>
              <a:rPr lang="en-US" dirty="0" smtClean="0"/>
              <a:t>from 9.1% to 24.8% in 2013. </a:t>
            </a:r>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39</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smtClean="0"/>
              <a:t>The difference between the percentages of people with and without disabilities was over 15.0% in Tennessee, where this difference in percentages was the greatest. The gap was smallest, less than 5.0%, in Hawaii, South Dakota and Arizona. </a:t>
            </a:r>
          </a:p>
          <a:p>
            <a:r>
              <a:rPr lang="en-US" dirty="0" smtClean="0"/>
              <a:t>Since 2009, the percentage of people with disabilities who smoke has varied from 27.0% in 2009 to 23.0% in 2010. The gap between the percentages for smokers with disabilities and people without disabilities was 9.2% in 2013, lower than in 2009 (10.3%) but higher than the other years. </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4</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The next 4 slides show </a:t>
            </a:r>
            <a:r>
              <a:rPr lang="en-US" dirty="0" smtClean="0"/>
              <a:t>state variation in the disability percentages by age, demonstrating how disability percentages increase with age. The percentage of disability in children under age 5 was very low, about 0.8% nationally, 1.7% or less in any state. The states with the highest percentages were Oregon, New Mexico, and West Virginia. Seven states and the District of Columbia had percentages equal to or less than 0.5%. </a:t>
            </a: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40</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In 2013, 40.1% of adults with disabilities were obese. State obesity percentages for people with disabilities ranged from 28.9% to 46.6%. </a:t>
            </a:r>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41</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State obesity percentages for people without disabilities ranged from 19.3% to 31.7%. </a:t>
            </a:r>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42</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In 2013, 40.1% of adults with disabilities were obese. State obesity percentages for people with disabilities ranged from 28.9% to 46.6%. </a:t>
            </a:r>
          </a:p>
          <a:p>
            <a:pPr eaLnBrk="1" hangingPunct="1"/>
            <a:r>
              <a:rPr lang="en-US" dirty="0" smtClean="0"/>
              <a:t>State </a:t>
            </a:r>
            <a:r>
              <a:rPr lang="en-US" dirty="0" smtClean="0"/>
              <a:t>obesity percentages for people without disabilities ranged from 19.3% to 31.7%. </a:t>
            </a:r>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43</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Since 2009, the obesity percentage increased for both people with disabilities (from 36.9% in 2009 to 40.1% in 2013) and people without disabilities (from 23.5% in 2009 to 25.0% in 2013). In 2013, the gap between the percentages of obesity for people with and without disabilities increased from 13.4% in 2009 to 15.1%, the largest difference in this period. </a:t>
            </a:r>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44</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The 2013 state percentages for binge drinking among people with disabilities, ages 18 and over ranged from 5.6% in Tennessee to 15.8% in Massachusetts. </a:t>
            </a:r>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45</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46</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The 2013 state percentages for binge drinking among people with disabilities, ages 18 and over ranged from 5.6% in Tennessee to 15.8% in Massachusetts</a:t>
            </a:r>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47</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In the years 2009 through 2013, the binge drinking percentage for people with disabilities varied from a high of 13.2% in 2009 to a low of 10.2% in 2010. For people without disabilities the percentages were higher, varying from 16.0% in 2009 to 20.4% in 2011. The binge drinking gap measures the degree to which people with disabilities have less binge drinking; the gap was 6.5% in 2013, lower in 2009 (2.8%) and 2010 (5.9%), and higher in 2011 (7.8%) and 2012 (6.7%). </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5</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For children ages 5-17, the percentages ranged from 3.7% (North Dakota) to more than twice that percentage in Maine (7.9%). In general, percentages for this age group were lower in the Western US, Hawaii and Alaska, and more concentrated in the Eastern US. </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6</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For adults ages 18-64, the highest percentages were in many states in the Southern US from New Mexico to West Virginia, and also in Maine. The percentage was lowest in Hawaii (7.9%) and more than twice as high in West Virginia (18.1%). </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7</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The highest percentages of disability were in the US population 65 and over; more than one third of the civilian population 65 and over (36.6%) had a disability. In nine states, mainly in the South, the percentage was over 40%, or more than two in every five people: West Virginia, Mississippi, Oklahoma, Arkansas, Kentucky, New Mexico, Louisiana, Alabama, and Tennessee. Disability percentages were generally lowest in the Midwest and Northeast; six states had disability percentages of less than one third (33.3%): Minnesota, Delaware, Connecticut, Iowa, Maryland, and Wisconsin. </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8</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The American Community Survey (ACS) asks about six types of disability: vision, hearing, cognitive, ambulatory, self-care, and independent living. For the US working-age population, ages 18-64, these types of disabilities were prevalent in the population at different levels. </a:t>
            </a:r>
            <a:r>
              <a:rPr lang="en-US" dirty="0" smtClean="0"/>
              <a:t>This slide </a:t>
            </a:r>
            <a:r>
              <a:rPr lang="en-US" dirty="0" smtClean="0"/>
              <a:t>shows the relative prevalence of disabilities in US working-age population in 2013. The percentages vary from 1.9% for self-care disabilities to 5.3% for ambulatory disabilities. </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eaLnBrk="1" hangingPunct="1">
              <a:defRPr/>
            </a:pPr>
            <a:fld id="{57E1D9B3-D4B7-40CA-BF6A-07960A00F7E0}" type="slidenum">
              <a:rPr lang="en-US" smtClean="0"/>
              <a:pPr eaLnBrk="1" hangingPunct="1">
                <a:defRPr/>
              </a:pPr>
              <a:t>9</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t>In the US in 2013, about 2.1% of the US working-age population had a hearing disability. The percentages ranged from 1.2% (District of Columbia) to 4.3% (West Virginia). Thirteen states and the District of Columbia reported hearing disability percentages of less than 2%, while six states’ percentages exceeded 3%. High-percentage states include Maine, Oregon, and Alaska as well as states in the upper Midwest and Southern US. </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www.researchondisability.org/docs/default-document-library/annualreport_2014_draft5.pdf?sfvrsn=2"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Stoddard, Susan. (2014). 2014 Disability Statistics Annual Report. Durham, NH: University of New Hampshire.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40B660-498D-42BD-91AE-00904B7AFE41}" type="slidenum">
              <a:rPr lang="en-US"/>
              <a:pPr>
                <a:defRPr/>
              </a:pPr>
              <a:t>‹#›</a:t>
            </a:fld>
            <a:endParaRPr lang="en-US"/>
          </a:p>
        </p:txBody>
      </p:sp>
    </p:spTree>
    <p:extLst>
      <p:ext uri="{BB962C8B-B14F-4D97-AF65-F5344CB8AC3E}">
        <p14:creationId xmlns:p14="http://schemas.microsoft.com/office/powerpoint/2010/main" xmlns="" val="30095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Stoddard, Susan. (2014). 2014 Disability Statistics Annual Report. Durham, NH: University of New Hampshire.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D5572C-35BB-4B02-B37E-37CC56181F34}" type="slidenum">
              <a:rPr lang="en-US"/>
              <a:pPr>
                <a:defRPr/>
              </a:pPr>
              <a:t>‹#›</a:t>
            </a:fld>
            <a:endParaRPr lang="en-US"/>
          </a:p>
        </p:txBody>
      </p:sp>
    </p:spTree>
    <p:extLst>
      <p:ext uri="{BB962C8B-B14F-4D97-AF65-F5344CB8AC3E}">
        <p14:creationId xmlns:p14="http://schemas.microsoft.com/office/powerpoint/2010/main" xmlns="" val="444706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Stoddard, Susan. (2014). 2014 Disability Statistics Annual Report. Durham, NH: University of New Hampshire.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A988BA-757D-40E6-A0BD-41E08C8E0296}" type="slidenum">
              <a:rPr lang="en-US"/>
              <a:pPr>
                <a:defRPr/>
              </a:pPr>
              <a:t>‹#›</a:t>
            </a:fld>
            <a:endParaRPr lang="en-US"/>
          </a:p>
        </p:txBody>
      </p:sp>
    </p:spTree>
    <p:extLst>
      <p:ext uri="{BB962C8B-B14F-4D97-AF65-F5344CB8AC3E}">
        <p14:creationId xmlns:p14="http://schemas.microsoft.com/office/powerpoint/2010/main" xmlns="" val="240221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8"/>
          <p:cNvSpPr>
            <a:spLocks noGrp="1"/>
          </p:cNvSpPr>
          <p:nvPr userDrawn="1">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2"/>
              </a:rPr>
              <a:t>http://www.researchondisability.org/docs/default-document-library/annualreport_2014_draft5.pdf?sfvrsn=2</a:t>
            </a:r>
            <a:endParaRPr lang="en-US" sz="1200" dirty="0"/>
          </a:p>
        </p:txBody>
      </p:sp>
    </p:spTree>
    <p:extLst>
      <p:ext uri="{BB962C8B-B14F-4D97-AF65-F5344CB8AC3E}">
        <p14:creationId xmlns:p14="http://schemas.microsoft.com/office/powerpoint/2010/main" xmlns="" val="2289937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Stoddard, Susan. (2014). 2014 Disability Statistics Annual Report. Durham, NH: University of New Hampshire.</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CFB420-C5F5-4EF3-B438-91EDCABFDC21}" type="slidenum">
              <a:rPr lang="en-US"/>
              <a:pPr>
                <a:defRPr/>
              </a:pPr>
              <a:t>‹#›</a:t>
            </a:fld>
            <a:endParaRPr lang="en-US"/>
          </a:p>
        </p:txBody>
      </p:sp>
    </p:spTree>
    <p:extLst>
      <p:ext uri="{BB962C8B-B14F-4D97-AF65-F5344CB8AC3E}">
        <p14:creationId xmlns:p14="http://schemas.microsoft.com/office/powerpoint/2010/main" xmlns="" val="3998138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39624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905000"/>
            <a:ext cx="3962400" cy="4221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Stoddard, Susan. (2014). 2014 Disability Statistics Annual Report. Durham, NH: University of New Hampshire.</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675941-3660-4154-BA97-9ED7FD3E040B}" type="slidenum">
              <a:rPr lang="en-US"/>
              <a:pPr>
                <a:defRPr/>
              </a:pPr>
              <a:t>‹#›</a:t>
            </a:fld>
            <a:endParaRPr lang="en-US"/>
          </a:p>
        </p:txBody>
      </p:sp>
    </p:spTree>
    <p:extLst>
      <p:ext uri="{BB962C8B-B14F-4D97-AF65-F5344CB8AC3E}">
        <p14:creationId xmlns:p14="http://schemas.microsoft.com/office/powerpoint/2010/main" xmlns="" val="3032749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Stoddard, Susan. (2014). 2014 Disability Statistics Annual Report. Durham, NH: University of New Hampshire.</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02747FE-C9EB-4A66-BA89-18553EA0E7A7}" type="slidenum">
              <a:rPr lang="en-US"/>
              <a:pPr>
                <a:defRPr/>
              </a:pPr>
              <a:t>‹#›</a:t>
            </a:fld>
            <a:endParaRPr lang="en-US"/>
          </a:p>
        </p:txBody>
      </p:sp>
    </p:spTree>
    <p:extLst>
      <p:ext uri="{BB962C8B-B14F-4D97-AF65-F5344CB8AC3E}">
        <p14:creationId xmlns:p14="http://schemas.microsoft.com/office/powerpoint/2010/main" xmlns="" val="3817518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Stoddard, Susan. (2014). 2014 Disability Statistics Annual Report. Durham, NH: University of New Hampshire.</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8CE5DB-CAF2-4810-9D55-5FF39FC389B1}" type="slidenum">
              <a:rPr lang="en-US"/>
              <a:pPr>
                <a:defRPr/>
              </a:pPr>
              <a:t>‹#›</a:t>
            </a:fld>
            <a:endParaRPr lang="en-US"/>
          </a:p>
        </p:txBody>
      </p:sp>
    </p:spTree>
    <p:extLst>
      <p:ext uri="{BB962C8B-B14F-4D97-AF65-F5344CB8AC3E}">
        <p14:creationId xmlns:p14="http://schemas.microsoft.com/office/powerpoint/2010/main" xmlns="" val="737910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Stoddard, Susan. (2014). 2014 Disability Statistics Annual Report. Durham, NH: University of New Hampshire.</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997A91-280D-4251-A28F-329E9B9326BE}" type="slidenum">
              <a:rPr lang="en-US"/>
              <a:pPr>
                <a:defRPr/>
              </a:pPr>
              <a:t>‹#›</a:t>
            </a:fld>
            <a:endParaRPr lang="en-US"/>
          </a:p>
        </p:txBody>
      </p:sp>
    </p:spTree>
    <p:extLst>
      <p:ext uri="{BB962C8B-B14F-4D97-AF65-F5344CB8AC3E}">
        <p14:creationId xmlns:p14="http://schemas.microsoft.com/office/powerpoint/2010/main" xmlns="" val="2702225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Stoddard, Susan. (2014). 2014 Disability Statistics Annual Report. Durham, NH: University of New Hampshire.</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3C57F0-3D4B-4C65-8E30-69263C160A73}" type="slidenum">
              <a:rPr lang="en-US"/>
              <a:pPr>
                <a:defRPr/>
              </a:pPr>
              <a:t>‹#›</a:t>
            </a:fld>
            <a:endParaRPr lang="en-US"/>
          </a:p>
        </p:txBody>
      </p:sp>
    </p:spTree>
    <p:extLst>
      <p:ext uri="{BB962C8B-B14F-4D97-AF65-F5344CB8AC3E}">
        <p14:creationId xmlns:p14="http://schemas.microsoft.com/office/powerpoint/2010/main" xmlns="" val="1563363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Stoddard, Susan. (2014). 2014 Disability Statistics Annual Report. Durham, NH: University of New Hampshire.</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8762DF-21F7-4179-BDA2-8C47ECAC9688}" type="slidenum">
              <a:rPr lang="en-US"/>
              <a:pPr>
                <a:defRPr/>
              </a:pPr>
              <a:t>‹#›</a:t>
            </a:fld>
            <a:endParaRPr lang="en-US"/>
          </a:p>
        </p:txBody>
      </p:sp>
    </p:spTree>
    <p:extLst>
      <p:ext uri="{BB962C8B-B14F-4D97-AF65-F5344CB8AC3E}">
        <p14:creationId xmlns:p14="http://schemas.microsoft.com/office/powerpoint/2010/main" xmlns="" val="2693328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905000"/>
            <a:ext cx="8077200" cy="4221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r>
              <a:rPr lang="en-US" smtClean="0"/>
              <a:t>Stoddard, Susan. (2014). 2014 Disability Statistics Annual Report. Durham, NH: University of New Hampshire.</a:t>
            </a: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43CCB1A-5FAC-44C2-A958-39EC00897567}" type="slidenum">
              <a:rPr lang="en-US"/>
              <a:pPr>
                <a:defRPr/>
              </a:pPr>
              <a:t>‹#›</a:t>
            </a:fld>
            <a:endParaRPr lang="en-US"/>
          </a:p>
        </p:txBody>
      </p:sp>
      <p:sp>
        <p:nvSpPr>
          <p:cNvPr id="1030" name="Text Box 15"/>
          <p:cNvSpPr txBox="1">
            <a:spLocks noChangeArrowheads="1"/>
          </p:cNvSpPr>
          <p:nvPr/>
        </p:nvSpPr>
        <p:spPr bwMode="auto">
          <a:xfrm>
            <a:off x="5029200" y="0"/>
            <a:ext cx="31242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endParaRPr lang="en-US" sz="1400" smtClean="0">
              <a:cs typeface="+mn-cs"/>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www.researchondisability.org/docs/default-document-library/annualreport_2014_draft5.pdf?sfvrsn=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www.researchondisability.org/docs/default-document-library/annualreport_2014_draft5.pdf?sfvrsn=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www.researchondisability.org/docs/default-document-library/annualreport_2014_draft5.pdf?sfvrsn=2"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researchondisability.org/docs/default-document-library/annualreport_2014_draft5.pdf?sfvrsn=2"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www.researchondisability.org/docs/default-document-library/annualreport_2014_draft5.pdf?sfvrsn=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researchondisability.org/docs/default-document-library/annualreport_2014_draft5.pdf?sfvrsn=2"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www.researchondisability.org/docs/default-document-library/annualreport_2014_draft5.pdf?sfvrsn=2"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www.researchondisability.org/docs/default-document-library/annualreport_2014_draft5.pdf?sfvrsn=2"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www.researchondisability.org/docs/default-document-library/annualreport_2014_draft5.pdf?sfvrsn=2"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hyperlink" Target="http://www.researchondisability.org/docs/default-document-library/annualreport_2014_draft5.pdf?sfvrsn=2"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www.researchondisability.org/docs/default-document-library/annualreport_2014_draft5.pdf?sfvrsn=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www.researchondisability.org/docs/default-document-library/annualreport_2014_draft5.pdf?sfvrsn=2"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http://www.researchondisability.org/docs/default-document-library/annualreport_2014_draft5.pdf?sfvrsn=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hyperlink" Target="http://www.researchondisability.org/docs/default-document-library/annualreport_2014_draft5.pdf?sfvrsn=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hyperlink" Target="http://www.researchondisability.org/docs/default-document-library/annualreport_2014_draft5.pdf?sfvrsn=2"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www.researchondisability.org/docs/default-document-library/annualreport_2014_draft5.pdf?sfvrsn=2"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www.researchondisability.org/docs/default-document-library/annualreport_2014_draft5.pdf?sfvrsn=2"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www.researchondisability.org/docs/default-document-library/annualreport_2014_draft5.pdf?sfvrsn=2"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www.researchondisability.org/docs/default-document-library/annualreport_2014_draft5.pdf?sfvrsn=2"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hyperlink" Target="http://www.researchondisability.org/docs/default-document-library/annualreport_2014_draft5.pdf?sfvrsn=2"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www.researchondisability.org/docs/default-document-library/annualreport_2014_draft5.pdf?sfvrsn=2"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hyperlink" Target="http://www.researchondisability.org/docs/default-document-library/annualreport_2014_draft5.pdf?sfvrsn=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researchondisability.org/docs/default-document-library/annualreport_2014_draft5.pdf?sfvrsn=2"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hyperlink" Target="http://www.researchondisability.org/docs/default-document-library/annualreport_2014_draft5.pdf?sfvrsn=2"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hyperlink" Target="http://www.researchondisability.org/docs/default-document-library/annualreport_2014_draft5.pdf?sfvrsn=2"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hyperlink" Target="http://www.researchondisability.org/docs/default-document-library/annualreport_2014_draft5.pdf?sfvrsn=2"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hyperlink" Target="http://www.researchondisability.org/docs/default-document-library/annualreport_2014_draft5.pdf?sfvrsn=2"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3.png"/><Relationship Id="rId4" Type="http://schemas.openxmlformats.org/officeDocument/2006/relationships/hyperlink" Target="http://www.researchondisability.org/docs/default-document-library/annualreport_2014_draft5.pdf?sfvrsn=2"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www.researchondisability.org/docs/default-document-library/annualreport_2014_draft5.pdf?sfvrsn=2"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www.researchondisability.org/docs/default-document-library/annualreport_2014_draft5.pdf?sfvrsn=2"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www.researchondisability.org/docs/default-document-library/annualreport_2014_draft5.pdf?sfvrsn=2"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6.png"/><Relationship Id="rId4" Type="http://schemas.openxmlformats.org/officeDocument/2006/relationships/hyperlink" Target="http://www.researchondisability.org/docs/default-document-library/annualreport_2014_draft5.pdf?sfvrsn=2"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hyperlink" Target="http://www.researchondisability.org/docs/default-document-library/annualreport_2014_draft5.pdf?sfvrsn=2"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researchondisability.org/docs/default-document-library/annualreport_2014_draft5.pdf?sfvrsn=2"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www.researchondisability.org/docs/default-document-library/annualreport_2014_draft5.pdf?sfvrsn=2"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hyperlink" Target="http://www.researchondisability.org/docs/default-document-library/annualreport_2014_draft5.pdf?sfvrsn=2"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9.png"/><Relationship Id="rId4" Type="http://schemas.openxmlformats.org/officeDocument/2006/relationships/hyperlink" Target="http://www.researchondisability.org/docs/default-document-library/annualreport_2014_draft5.pdf?sfvrsn=2"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www.researchondisability.org/docs/default-document-library/annualreport_2014_draft5.pdf?sfvrsn=2"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www.researchondisability.org/docs/default-document-library/annualreport_2014_draft5.pdf?sfvrsn=2"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hyperlink" Target="http://www.researchondisability.org/docs/default-document-library/annualreport_2014_draft5.pdf?sfvrsn=2"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2.png"/><Relationship Id="rId4" Type="http://schemas.openxmlformats.org/officeDocument/2006/relationships/hyperlink" Target="http://www.researchondisability.org/docs/default-document-library/annualreport_2014_draft5.pdf?sfvrsn=2"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hyperlink" Target="http://www.researchondisability.org/docs/default-document-library/annualreport_2014_draft5.pdf?sfvrsn=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www.researchondisability.org/docs/default-document-library/annualreport_2014_draft5.pdf?sfvrsn=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www.researchondisability.org/docs/default-document-library/annualreport_2014_draft5.pdf?sfvrsn=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researchondisability.org/docs/default-document-library/annualreport_2014_draft5.pdf?sfvrsn=2"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researchondisability.org/docs/default-document-library/annualreport_2014_draft5.pdf?sfvrsn=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researchondisability.org/docs/default-document-library/annualreport_2014_draft5.pdf?sfvrsn=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5943600"/>
            <a:ext cx="8039100" cy="431800"/>
          </a:xfrm>
        </p:spPr>
        <p:txBody>
          <a:bodyPr/>
          <a:lstStyle/>
          <a:p>
            <a:pPr eaLnBrk="1" hangingPunct="1">
              <a:spcBef>
                <a:spcPts val="1800"/>
              </a:spcBef>
              <a:buNone/>
            </a:pPr>
            <a:r>
              <a:rPr lang="en-US" sz="1200" dirty="0" smtClean="0">
                <a:latin typeface="Microsoft Sans Serif" pitchFamily="34" charset="0"/>
              </a:rPr>
              <a:t>Data Source: American Community Survey, </a:t>
            </a:r>
            <a:r>
              <a:rPr lang="en-US" sz="1200" dirty="0" smtClean="0">
                <a:latin typeface="Microsoft Sans Serif" pitchFamily="34" charset="0"/>
              </a:rPr>
              <a:t>2013</a:t>
            </a:r>
            <a:endParaRPr lang="en-US" sz="1200" dirty="0" smtClean="0">
              <a:latin typeface="Microsoft Sans Serif" pitchFamily="34" charset="0"/>
            </a:endParaRPr>
          </a:p>
        </p:txBody>
      </p:sp>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Civilians with </a:t>
            </a:r>
            <a:r>
              <a:rPr lang="en-US" sz="3000" b="1" dirty="0" smtClean="0"/>
              <a:t>Disabilities Living in the Community as a Percentage of the US Population, by State, 2013 </a:t>
            </a: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1</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1046" name="Picture 22"/>
          <p:cNvPicPr>
            <a:picLocks noChangeAspect="1" noChangeArrowheads="1"/>
          </p:cNvPicPr>
          <p:nvPr/>
        </p:nvPicPr>
        <p:blipFill>
          <a:blip r:embed="rId5" cstate="print"/>
          <a:srcRect/>
          <a:stretch>
            <a:fillRect/>
          </a:stretch>
        </p:blipFill>
        <p:spPr bwMode="auto">
          <a:xfrm>
            <a:off x="1108075" y="2042714"/>
            <a:ext cx="7197725" cy="38246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Civilians with Vision Disability </a:t>
            </a:r>
            <a:r>
              <a:rPr lang="en-US" sz="3000" b="1" dirty="0" smtClean="0"/>
              <a:t/>
            </a:r>
            <a:br>
              <a:rPr lang="en-US" sz="3000" b="1" dirty="0" smtClean="0"/>
            </a:br>
            <a:r>
              <a:rPr lang="en-US" sz="3000" b="1" dirty="0" smtClean="0"/>
              <a:t>Ages </a:t>
            </a:r>
            <a:r>
              <a:rPr lang="en-US" sz="3000" b="1" dirty="0" smtClean="0"/>
              <a:t>18-64, by State,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10</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67585" name="Picture 1"/>
          <p:cNvPicPr>
            <a:picLocks noChangeAspect="1" noChangeArrowheads="1"/>
          </p:cNvPicPr>
          <p:nvPr/>
        </p:nvPicPr>
        <p:blipFill>
          <a:blip r:embed="rId5" cstate="print"/>
          <a:srcRect/>
          <a:stretch>
            <a:fillRect/>
          </a:stretch>
        </p:blipFill>
        <p:spPr bwMode="auto">
          <a:xfrm>
            <a:off x="517525" y="1619250"/>
            <a:ext cx="8108950" cy="4324350"/>
          </a:xfrm>
          <a:prstGeom prst="rect">
            <a:avLst/>
          </a:prstGeom>
          <a:noFill/>
          <a:ln w="9525">
            <a:noFill/>
            <a:miter lim="800000"/>
            <a:headEnd/>
            <a:tailEnd/>
          </a:ln>
        </p:spPr>
      </p:pic>
      <p:sp>
        <p:nvSpPr>
          <p:cNvPr id="13" name="Rectangle 12"/>
          <p:cNvSpPr/>
          <p:nvPr/>
        </p:nvSpPr>
        <p:spPr>
          <a:xfrm>
            <a:off x="4038600" y="1600200"/>
            <a:ext cx="19050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Civilians with Cognitive Disability </a:t>
            </a:r>
            <a:r>
              <a:rPr lang="en-US" sz="3000" b="1" dirty="0" smtClean="0"/>
              <a:t/>
            </a:r>
            <a:br>
              <a:rPr lang="en-US" sz="3000" b="1" dirty="0" smtClean="0"/>
            </a:br>
            <a:r>
              <a:rPr lang="en-US" sz="3000" b="1" dirty="0" smtClean="0"/>
              <a:t>Ages </a:t>
            </a:r>
            <a:r>
              <a:rPr lang="en-US" sz="3000" b="1" dirty="0" smtClean="0"/>
              <a:t>18-64, by State,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11</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65537" name="Picture 1"/>
          <p:cNvPicPr>
            <a:picLocks noChangeAspect="1" noChangeArrowheads="1"/>
          </p:cNvPicPr>
          <p:nvPr/>
        </p:nvPicPr>
        <p:blipFill>
          <a:blip r:embed="rId5" cstate="print"/>
          <a:srcRect/>
          <a:stretch>
            <a:fillRect/>
          </a:stretch>
        </p:blipFill>
        <p:spPr bwMode="auto">
          <a:xfrm>
            <a:off x="498475" y="1612900"/>
            <a:ext cx="8147050" cy="4330700"/>
          </a:xfrm>
          <a:prstGeom prst="rect">
            <a:avLst/>
          </a:prstGeom>
          <a:noFill/>
          <a:ln w="9525">
            <a:noFill/>
            <a:miter lim="800000"/>
            <a:headEnd/>
            <a:tailEnd/>
          </a:ln>
        </p:spPr>
      </p:pic>
      <p:sp>
        <p:nvSpPr>
          <p:cNvPr id="14" name="Rectangle 13"/>
          <p:cNvSpPr/>
          <p:nvPr/>
        </p:nvSpPr>
        <p:spPr>
          <a:xfrm>
            <a:off x="2971800" y="1600200"/>
            <a:ext cx="32004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Civilians with Ambulatory Disability </a:t>
            </a:r>
            <a:r>
              <a:rPr lang="en-US" sz="3000" b="1" dirty="0" smtClean="0"/>
              <a:t/>
            </a:r>
            <a:br>
              <a:rPr lang="en-US" sz="3000" b="1" dirty="0" smtClean="0"/>
            </a:br>
            <a:r>
              <a:rPr lang="en-US" sz="3000" b="1" dirty="0" smtClean="0"/>
              <a:t>Ages 18-64</a:t>
            </a:r>
            <a:r>
              <a:rPr lang="en-US" sz="3000" b="1" dirty="0" smtClean="0"/>
              <a:t>, by State,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12</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63489" name="Picture 1"/>
          <p:cNvPicPr>
            <a:picLocks noChangeAspect="1" noChangeArrowheads="1"/>
          </p:cNvPicPr>
          <p:nvPr/>
        </p:nvPicPr>
        <p:blipFill>
          <a:blip r:embed="rId5" cstate="print"/>
          <a:srcRect/>
          <a:stretch>
            <a:fillRect/>
          </a:stretch>
        </p:blipFill>
        <p:spPr bwMode="auto">
          <a:xfrm>
            <a:off x="641350" y="1676400"/>
            <a:ext cx="7861300" cy="4235450"/>
          </a:xfrm>
          <a:prstGeom prst="rect">
            <a:avLst/>
          </a:prstGeom>
          <a:noFill/>
          <a:ln w="9525">
            <a:noFill/>
            <a:miter lim="800000"/>
            <a:headEnd/>
            <a:tailEnd/>
          </a:ln>
        </p:spPr>
      </p:pic>
      <p:sp>
        <p:nvSpPr>
          <p:cNvPr id="13" name="Rectangle 12"/>
          <p:cNvSpPr/>
          <p:nvPr/>
        </p:nvSpPr>
        <p:spPr>
          <a:xfrm>
            <a:off x="3733800" y="1600200"/>
            <a:ext cx="33528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Civilians with Self-Care </a:t>
            </a:r>
            <a:r>
              <a:rPr lang="en-US" sz="3000" b="1" dirty="0" smtClean="0"/>
              <a:t>Disability </a:t>
            </a:r>
            <a:br>
              <a:rPr lang="en-US" sz="3000" b="1" dirty="0" smtClean="0"/>
            </a:br>
            <a:r>
              <a:rPr lang="en-US" sz="3000" b="1" dirty="0" smtClean="0"/>
              <a:t>Ages </a:t>
            </a:r>
            <a:r>
              <a:rPr lang="en-US" sz="3000" b="1" dirty="0" smtClean="0"/>
              <a:t>18-64, by State,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13</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61441" name="Picture 1"/>
          <p:cNvPicPr>
            <a:picLocks noChangeAspect="1" noChangeArrowheads="1"/>
          </p:cNvPicPr>
          <p:nvPr/>
        </p:nvPicPr>
        <p:blipFill>
          <a:blip r:embed="rId5" cstate="print"/>
          <a:srcRect/>
          <a:stretch>
            <a:fillRect/>
          </a:stretch>
        </p:blipFill>
        <p:spPr bwMode="auto">
          <a:xfrm>
            <a:off x="498475" y="1600200"/>
            <a:ext cx="8147050" cy="4343400"/>
          </a:xfrm>
          <a:prstGeom prst="rect">
            <a:avLst/>
          </a:prstGeom>
          <a:noFill/>
          <a:ln w="9525">
            <a:noFill/>
            <a:miter lim="800000"/>
            <a:headEnd/>
            <a:tailEnd/>
          </a:ln>
        </p:spPr>
      </p:pic>
      <p:sp>
        <p:nvSpPr>
          <p:cNvPr id="13" name="Rectangle 12"/>
          <p:cNvSpPr/>
          <p:nvPr/>
        </p:nvSpPr>
        <p:spPr>
          <a:xfrm>
            <a:off x="4343400" y="1600200"/>
            <a:ext cx="24384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Civilians with Independent Living </a:t>
            </a:r>
            <a:r>
              <a:rPr lang="en-US" sz="3000" b="1" dirty="0" smtClean="0"/>
              <a:t>Disability </a:t>
            </a:r>
            <a:r>
              <a:rPr lang="en-US" sz="3000" b="1" dirty="0" smtClean="0"/>
              <a:t>Ages 18-64, by State,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14</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59393" name="Picture 1"/>
          <p:cNvPicPr>
            <a:picLocks noChangeAspect="1" noChangeArrowheads="1"/>
          </p:cNvPicPr>
          <p:nvPr/>
        </p:nvPicPr>
        <p:blipFill>
          <a:blip r:embed="rId5" cstate="print"/>
          <a:srcRect/>
          <a:stretch>
            <a:fillRect/>
          </a:stretch>
        </p:blipFill>
        <p:spPr bwMode="auto">
          <a:xfrm>
            <a:off x="457200" y="1612900"/>
            <a:ext cx="8229600" cy="4254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Employment Percentages of People </a:t>
            </a:r>
            <a:r>
              <a:rPr lang="en-US" sz="3000" b="1" dirty="0" smtClean="0"/>
              <a:t/>
            </a:r>
            <a:br>
              <a:rPr lang="en-US" sz="3000" b="1" dirty="0" smtClean="0"/>
            </a:br>
            <a:r>
              <a:rPr lang="en-US" sz="3000" b="1" dirty="0" smtClean="0"/>
              <a:t>With </a:t>
            </a:r>
            <a:r>
              <a:rPr lang="en-US" sz="3000" b="1" dirty="0" smtClean="0"/>
              <a:t>and </a:t>
            </a:r>
            <a:r>
              <a:rPr lang="en-US" sz="3000" b="1" dirty="0" smtClean="0"/>
              <a:t>Without </a:t>
            </a:r>
            <a:r>
              <a:rPr lang="en-US" sz="3000" b="1" dirty="0" smtClean="0"/>
              <a:t>Disabilities,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15</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57345" name="Picture 1"/>
          <p:cNvPicPr>
            <a:picLocks noChangeAspect="1" noChangeArrowheads="1"/>
          </p:cNvPicPr>
          <p:nvPr/>
        </p:nvPicPr>
        <p:blipFill>
          <a:blip r:embed="rId5" cstate="print"/>
          <a:srcRect/>
          <a:stretch>
            <a:fillRect/>
          </a:stretch>
        </p:blipFill>
        <p:spPr bwMode="auto">
          <a:xfrm>
            <a:off x="520700" y="1524000"/>
            <a:ext cx="8102600" cy="4140200"/>
          </a:xfrm>
          <a:prstGeom prst="rect">
            <a:avLst/>
          </a:prstGeom>
          <a:noFill/>
          <a:ln w="9525">
            <a:noFill/>
            <a:miter lim="800000"/>
            <a:headEnd/>
            <a:tailEnd/>
          </a:ln>
        </p:spPr>
      </p:pic>
      <p:sp>
        <p:nvSpPr>
          <p:cNvPr id="13" name="TextBox 12"/>
          <p:cNvSpPr txBox="1"/>
          <p:nvPr/>
        </p:nvSpPr>
        <p:spPr>
          <a:xfrm>
            <a:off x="1821961" y="5498068"/>
            <a:ext cx="6255239" cy="338554"/>
          </a:xfrm>
          <a:prstGeom prst="rect">
            <a:avLst/>
          </a:prstGeom>
          <a:noFill/>
        </p:spPr>
        <p:txBody>
          <a:bodyPr wrap="none" rtlCol="0">
            <a:spAutoFit/>
          </a:bodyPr>
          <a:lstStyle/>
          <a:p>
            <a:r>
              <a:rPr lang="en-US" sz="1600" dirty="0" smtClean="0"/>
              <a:t>People with Disabilities	</a:t>
            </a:r>
            <a:r>
              <a:rPr lang="en-US" sz="1600" dirty="0" smtClean="0"/>
              <a:t>	</a:t>
            </a:r>
            <a:r>
              <a:rPr lang="en-US" sz="1600" dirty="0" smtClean="0"/>
              <a:t> People without Disabilities</a:t>
            </a:r>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Employment of Civilians with </a:t>
            </a:r>
            <a:r>
              <a:rPr lang="en-US" sz="3000" b="1" dirty="0" smtClean="0"/>
              <a:t>Disabilities</a:t>
            </a:r>
            <a:br>
              <a:rPr lang="en-US" sz="3000" b="1" dirty="0" smtClean="0"/>
            </a:br>
            <a:r>
              <a:rPr lang="en-US" sz="3000" b="1" dirty="0" smtClean="0"/>
              <a:t>State </a:t>
            </a:r>
            <a:r>
              <a:rPr lang="en-US" sz="3000" b="1" dirty="0" smtClean="0"/>
              <a:t>Variation,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16</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55297" name="Picture 1"/>
          <p:cNvPicPr>
            <a:picLocks noChangeAspect="1" noChangeArrowheads="1"/>
          </p:cNvPicPr>
          <p:nvPr/>
        </p:nvPicPr>
        <p:blipFill>
          <a:blip r:embed="rId5" cstate="print"/>
          <a:srcRect/>
          <a:stretch>
            <a:fillRect/>
          </a:stretch>
        </p:blipFill>
        <p:spPr bwMode="auto">
          <a:xfrm>
            <a:off x="508000" y="1714500"/>
            <a:ext cx="8128000" cy="415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Employment of Civilians without </a:t>
            </a:r>
            <a:r>
              <a:rPr lang="en-US" sz="3000" b="1" dirty="0" smtClean="0"/>
              <a:t>Disabilities </a:t>
            </a:r>
            <a:r>
              <a:rPr lang="en-US" sz="3000" b="1" dirty="0" smtClean="0"/>
              <a:t>State Variation,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17</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53249" name="Picture 1"/>
          <p:cNvPicPr>
            <a:picLocks noChangeAspect="1" noChangeArrowheads="1"/>
          </p:cNvPicPr>
          <p:nvPr/>
        </p:nvPicPr>
        <p:blipFill>
          <a:blip r:embed="rId5" cstate="print"/>
          <a:srcRect/>
          <a:stretch>
            <a:fillRect/>
          </a:stretch>
        </p:blipFill>
        <p:spPr bwMode="auto">
          <a:xfrm>
            <a:off x="498475" y="1752600"/>
            <a:ext cx="814705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Employment of Civilians </a:t>
            </a:r>
            <a:r>
              <a:rPr lang="en-US" sz="3000" b="1" dirty="0" smtClean="0"/>
              <a:t/>
            </a:r>
            <a:br>
              <a:rPr lang="en-US" sz="3000" b="1" dirty="0" smtClean="0"/>
            </a:br>
            <a:r>
              <a:rPr lang="en-US" sz="3000" b="1" dirty="0" smtClean="0"/>
              <a:t>By State, </a:t>
            </a:r>
            <a:r>
              <a:rPr lang="en-US" sz="3000" b="1" dirty="0" smtClean="0"/>
              <a:t>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18</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53249" name="Picture 1"/>
          <p:cNvPicPr>
            <a:picLocks noChangeAspect="1" noChangeArrowheads="1"/>
          </p:cNvPicPr>
          <p:nvPr/>
        </p:nvPicPr>
        <p:blipFill>
          <a:blip r:embed="rId5" cstate="print"/>
          <a:srcRect/>
          <a:stretch>
            <a:fillRect/>
          </a:stretch>
        </p:blipFill>
        <p:spPr bwMode="auto">
          <a:xfrm>
            <a:off x="4692532" y="2590800"/>
            <a:ext cx="4375268" cy="2209800"/>
          </a:xfrm>
          <a:prstGeom prst="rect">
            <a:avLst/>
          </a:prstGeom>
          <a:noFill/>
          <a:ln w="9525">
            <a:noFill/>
            <a:miter lim="800000"/>
            <a:headEnd/>
            <a:tailEnd/>
          </a:ln>
        </p:spPr>
      </p:pic>
      <p:pic>
        <p:nvPicPr>
          <p:cNvPr id="12" name="Picture 1"/>
          <p:cNvPicPr>
            <a:picLocks noChangeAspect="1" noChangeArrowheads="1"/>
          </p:cNvPicPr>
          <p:nvPr/>
        </p:nvPicPr>
        <p:blipFill>
          <a:blip r:embed="rId6" cstate="print"/>
          <a:srcRect/>
          <a:stretch>
            <a:fillRect/>
          </a:stretch>
        </p:blipFill>
        <p:spPr bwMode="auto">
          <a:xfrm>
            <a:off x="304801" y="2552700"/>
            <a:ext cx="4343400" cy="2219206"/>
          </a:xfrm>
          <a:prstGeom prst="rect">
            <a:avLst/>
          </a:prstGeom>
          <a:noFill/>
          <a:ln w="9525">
            <a:noFill/>
            <a:miter lim="800000"/>
            <a:headEnd/>
            <a:tailEnd/>
          </a:ln>
        </p:spPr>
      </p:pic>
      <p:sp>
        <p:nvSpPr>
          <p:cNvPr id="13" name="TextBox 12"/>
          <p:cNvSpPr txBox="1"/>
          <p:nvPr/>
        </p:nvSpPr>
        <p:spPr>
          <a:xfrm>
            <a:off x="1515100" y="5105400"/>
            <a:ext cx="6096541" cy="369332"/>
          </a:xfrm>
          <a:prstGeom prst="rect">
            <a:avLst/>
          </a:prstGeom>
          <a:noFill/>
        </p:spPr>
        <p:txBody>
          <a:bodyPr wrap="none" rtlCol="0">
            <a:spAutoFit/>
          </a:bodyPr>
          <a:lstStyle/>
          <a:p>
            <a:r>
              <a:rPr lang="en-US" dirty="0" smtClean="0"/>
              <a:t>With Disability			       Without Disability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Employment Percentage by Type of </a:t>
            </a:r>
            <a:r>
              <a:rPr lang="en-US" sz="3000" b="1" dirty="0" smtClean="0"/>
              <a:t>Disability </a:t>
            </a:r>
            <a:r>
              <a:rPr lang="en-US" sz="3000" b="1" dirty="0" smtClean="0"/>
              <a:t>Ages 18-64, by State,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19</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51201" name="Picture 1"/>
          <p:cNvPicPr>
            <a:picLocks noChangeAspect="1" noChangeArrowheads="1"/>
          </p:cNvPicPr>
          <p:nvPr/>
        </p:nvPicPr>
        <p:blipFill>
          <a:blip r:embed="rId5" cstate="print"/>
          <a:srcRect/>
          <a:stretch>
            <a:fillRect/>
          </a:stretch>
        </p:blipFill>
        <p:spPr bwMode="auto">
          <a:xfrm>
            <a:off x="838200" y="1697980"/>
            <a:ext cx="7580487" cy="42456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Age Distribution of Disability </a:t>
            </a:r>
            <a:r>
              <a:rPr lang="en-US" sz="3000" b="1" dirty="0" smtClean="0"/>
              <a:t/>
            </a:r>
            <a:br>
              <a:rPr lang="en-US" sz="3000" b="1" dirty="0" smtClean="0"/>
            </a:br>
            <a:r>
              <a:rPr lang="en-US" sz="3000" b="1" dirty="0" smtClean="0"/>
              <a:t>in </a:t>
            </a:r>
            <a:r>
              <a:rPr lang="en-US" sz="3000" b="1" dirty="0" smtClean="0"/>
              <a:t>the US Population, 2013 </a:t>
            </a:r>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2</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2127" name="Picture 79"/>
          <p:cNvPicPr>
            <a:picLocks noChangeAspect="1" noChangeArrowheads="1"/>
          </p:cNvPicPr>
          <p:nvPr/>
        </p:nvPicPr>
        <p:blipFill>
          <a:blip r:embed="rId5" cstate="print"/>
          <a:srcRect/>
          <a:stretch>
            <a:fillRect/>
          </a:stretch>
        </p:blipFill>
        <p:spPr bwMode="auto">
          <a:xfrm>
            <a:off x="2676525" y="485775"/>
            <a:ext cx="74613" cy="74613"/>
          </a:xfrm>
          <a:prstGeom prst="rect">
            <a:avLst/>
          </a:prstGeom>
          <a:noFill/>
        </p:spPr>
      </p:pic>
      <p:pic>
        <p:nvPicPr>
          <p:cNvPr id="99330" name="Picture 2"/>
          <p:cNvPicPr>
            <a:picLocks noChangeAspect="1" noChangeArrowheads="1"/>
          </p:cNvPicPr>
          <p:nvPr/>
        </p:nvPicPr>
        <p:blipFill>
          <a:blip r:embed="rId6" cstate="print"/>
          <a:srcRect/>
          <a:stretch>
            <a:fillRect/>
          </a:stretch>
        </p:blipFill>
        <p:spPr bwMode="auto">
          <a:xfrm>
            <a:off x="984250" y="1752600"/>
            <a:ext cx="717550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Range in State Disability Employment Percentages,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20</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49153" name="Picture 1"/>
          <p:cNvPicPr>
            <a:picLocks noChangeAspect="1" noChangeArrowheads="1"/>
          </p:cNvPicPr>
          <p:nvPr/>
        </p:nvPicPr>
        <p:blipFill>
          <a:blip r:embed="rId5" cstate="print"/>
          <a:srcRect/>
          <a:stretch>
            <a:fillRect/>
          </a:stretch>
        </p:blipFill>
        <p:spPr bwMode="auto">
          <a:xfrm>
            <a:off x="1107312" y="1625600"/>
            <a:ext cx="7122288" cy="431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Hearing Disability Employment </a:t>
            </a:r>
            <a:r>
              <a:rPr lang="en-US" sz="3000" b="1" dirty="0" smtClean="0"/>
              <a:t>Percentage </a:t>
            </a:r>
            <a:r>
              <a:rPr lang="en-US" sz="3000" b="1" dirty="0" smtClean="0"/>
              <a:t>Ages 18-64, by State,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21</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47105" name="Picture 1"/>
          <p:cNvPicPr>
            <a:picLocks noChangeAspect="1" noChangeArrowheads="1"/>
          </p:cNvPicPr>
          <p:nvPr/>
        </p:nvPicPr>
        <p:blipFill>
          <a:blip r:embed="rId5" cstate="print"/>
          <a:srcRect/>
          <a:stretch>
            <a:fillRect/>
          </a:stretch>
        </p:blipFill>
        <p:spPr bwMode="auto">
          <a:xfrm>
            <a:off x="587375" y="1670050"/>
            <a:ext cx="7969250" cy="419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Vision Disability Employment </a:t>
            </a:r>
            <a:r>
              <a:rPr lang="en-US" sz="3000" b="1" dirty="0" smtClean="0"/>
              <a:t>Percentage</a:t>
            </a:r>
            <a:br>
              <a:rPr lang="en-US" sz="3000" b="1" dirty="0" smtClean="0"/>
            </a:br>
            <a:r>
              <a:rPr lang="en-US" sz="3000" b="1" dirty="0" smtClean="0"/>
              <a:t>Ages </a:t>
            </a:r>
            <a:r>
              <a:rPr lang="en-US" sz="3000" b="1" dirty="0" smtClean="0"/>
              <a:t>18-64, by State,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22</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45057" name="Picture 1"/>
          <p:cNvPicPr>
            <a:picLocks noChangeAspect="1" noChangeArrowheads="1"/>
          </p:cNvPicPr>
          <p:nvPr/>
        </p:nvPicPr>
        <p:blipFill>
          <a:blip r:embed="rId5" cstate="print"/>
          <a:srcRect/>
          <a:stretch>
            <a:fillRect/>
          </a:stretch>
        </p:blipFill>
        <p:spPr bwMode="auto">
          <a:xfrm>
            <a:off x="615950" y="1714500"/>
            <a:ext cx="7912100" cy="422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Cognitive Disability Employment </a:t>
            </a:r>
            <a:r>
              <a:rPr lang="en-US" sz="3000" b="1" dirty="0" smtClean="0"/>
              <a:t>Percentage </a:t>
            </a:r>
            <a:r>
              <a:rPr lang="en-US" sz="3000" b="1" dirty="0" smtClean="0"/>
              <a:t>Ages 18-64, by State,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23</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43009" name="Picture 1"/>
          <p:cNvPicPr>
            <a:picLocks noChangeAspect="1" noChangeArrowheads="1"/>
          </p:cNvPicPr>
          <p:nvPr/>
        </p:nvPicPr>
        <p:blipFill>
          <a:blip r:embed="rId5" cstate="print"/>
          <a:srcRect/>
          <a:stretch>
            <a:fillRect/>
          </a:stretch>
        </p:blipFill>
        <p:spPr bwMode="auto">
          <a:xfrm>
            <a:off x="647700" y="1739900"/>
            <a:ext cx="7848600" cy="412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Ambulatory Disability Employment </a:t>
            </a:r>
            <a:r>
              <a:rPr lang="en-US" sz="3000" b="1" dirty="0" smtClean="0"/>
              <a:t>Percentage </a:t>
            </a:r>
            <a:r>
              <a:rPr lang="en-US" sz="3000" b="1" dirty="0" smtClean="0"/>
              <a:t>Ages 18-64, by State,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24</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40961" name="Picture 1"/>
          <p:cNvPicPr>
            <a:picLocks noChangeAspect="1" noChangeArrowheads="1"/>
          </p:cNvPicPr>
          <p:nvPr/>
        </p:nvPicPr>
        <p:blipFill>
          <a:blip r:embed="rId5" cstate="print"/>
          <a:srcRect/>
          <a:stretch>
            <a:fillRect/>
          </a:stretch>
        </p:blipFill>
        <p:spPr bwMode="auto">
          <a:xfrm>
            <a:off x="565150" y="1727200"/>
            <a:ext cx="8013700" cy="421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Self-Care Disability Employment </a:t>
            </a:r>
            <a:r>
              <a:rPr lang="en-US" sz="3000" b="1" dirty="0" smtClean="0"/>
              <a:t>Percentage </a:t>
            </a:r>
            <a:r>
              <a:rPr lang="en-US" sz="3000" b="1" dirty="0" smtClean="0"/>
              <a:t>Ages 18-64, by State,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25</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38913" name="Picture 1"/>
          <p:cNvPicPr>
            <a:picLocks noChangeAspect="1" noChangeArrowheads="1"/>
          </p:cNvPicPr>
          <p:nvPr/>
        </p:nvPicPr>
        <p:blipFill>
          <a:blip r:embed="rId5" cstate="print"/>
          <a:srcRect/>
          <a:stretch>
            <a:fillRect/>
          </a:stretch>
        </p:blipFill>
        <p:spPr bwMode="auto">
          <a:xfrm>
            <a:off x="596900" y="1758950"/>
            <a:ext cx="7950200" cy="418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Independent Living Disability Employment Percentage, Ages 18-64, by State,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26</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36865" name="Picture 1"/>
          <p:cNvPicPr>
            <a:picLocks noChangeAspect="1" noChangeArrowheads="1"/>
          </p:cNvPicPr>
          <p:nvPr/>
        </p:nvPicPr>
        <p:blipFill>
          <a:blip r:embed="rId5" cstate="print"/>
          <a:srcRect/>
          <a:stretch>
            <a:fillRect/>
          </a:stretch>
        </p:blipFill>
        <p:spPr bwMode="auto">
          <a:xfrm>
            <a:off x="663575" y="1708150"/>
            <a:ext cx="7816850" cy="415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Employment </a:t>
            </a:r>
            <a:r>
              <a:rPr lang="en-US" sz="3000" b="1" dirty="0" smtClean="0"/>
              <a:t>Percentage</a:t>
            </a:r>
            <a:br>
              <a:rPr lang="en-US" sz="3000" b="1" dirty="0" smtClean="0"/>
            </a:br>
            <a:r>
              <a:rPr lang="en-US" sz="3000" b="1" dirty="0" smtClean="0"/>
              <a:t>With </a:t>
            </a:r>
            <a:r>
              <a:rPr lang="en-US" sz="3000" b="1" dirty="0" smtClean="0"/>
              <a:t>and </a:t>
            </a:r>
            <a:r>
              <a:rPr lang="en-US" sz="3000" b="1" dirty="0" smtClean="0"/>
              <a:t>Without </a:t>
            </a:r>
            <a:r>
              <a:rPr lang="en-US" sz="3000" b="1" dirty="0" smtClean="0"/>
              <a:t>Disability, 2008-2013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27</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34817" name="Picture 1"/>
          <p:cNvPicPr>
            <a:picLocks noChangeAspect="1" noChangeArrowheads="1"/>
          </p:cNvPicPr>
          <p:nvPr/>
        </p:nvPicPr>
        <p:blipFill>
          <a:blip r:embed="rId5" cstate="print"/>
          <a:srcRect/>
          <a:stretch>
            <a:fillRect/>
          </a:stretch>
        </p:blipFill>
        <p:spPr bwMode="auto">
          <a:xfrm>
            <a:off x="876300" y="1600200"/>
            <a:ext cx="7277100" cy="43307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State Median Earnings, Past 12 </a:t>
            </a:r>
            <a:r>
              <a:rPr lang="en-US" sz="3000" b="1" dirty="0" smtClean="0"/>
              <a:t>Months</a:t>
            </a:r>
            <a:br>
              <a:rPr lang="en-US" sz="3000" b="1" dirty="0" smtClean="0"/>
            </a:br>
            <a:r>
              <a:rPr lang="en-US" sz="3000" b="1" dirty="0" smtClean="0"/>
              <a:t> </a:t>
            </a:r>
            <a:r>
              <a:rPr lang="en-US" sz="3000" b="1" dirty="0" smtClean="0"/>
              <a:t>Ages 16 and Over with Disability,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28</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32769" name="Picture 1"/>
          <p:cNvPicPr>
            <a:picLocks noChangeAspect="1" noChangeArrowheads="1"/>
          </p:cNvPicPr>
          <p:nvPr/>
        </p:nvPicPr>
        <p:blipFill>
          <a:blip r:embed="rId5" cstate="print"/>
          <a:srcRect/>
          <a:stretch>
            <a:fillRect/>
          </a:stretch>
        </p:blipFill>
        <p:spPr bwMode="auto">
          <a:xfrm>
            <a:off x="593725" y="1752600"/>
            <a:ext cx="795655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State Median Earnings, Past 12 </a:t>
            </a:r>
            <a:r>
              <a:rPr lang="en-US" sz="3000" b="1" dirty="0" smtClean="0"/>
              <a:t>Months</a:t>
            </a:r>
            <a:br>
              <a:rPr lang="en-US" sz="3000" b="1" dirty="0" smtClean="0"/>
            </a:br>
            <a:r>
              <a:rPr lang="en-US" sz="3000" b="1" dirty="0" smtClean="0"/>
              <a:t>Ages </a:t>
            </a:r>
            <a:r>
              <a:rPr lang="en-US" sz="3000" b="1" dirty="0" smtClean="0"/>
              <a:t>16 and Over without Disability,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29</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30721" name="Picture 1"/>
          <p:cNvPicPr>
            <a:picLocks noChangeAspect="1" noChangeArrowheads="1"/>
          </p:cNvPicPr>
          <p:nvPr/>
        </p:nvPicPr>
        <p:blipFill>
          <a:blip r:embed="rId5" cstate="print"/>
          <a:srcRect/>
          <a:stretch>
            <a:fillRect/>
          </a:stretch>
        </p:blipFill>
        <p:spPr bwMode="auto">
          <a:xfrm>
            <a:off x="603250" y="1720850"/>
            <a:ext cx="7937500" cy="407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Age </a:t>
            </a:r>
            <a:r>
              <a:rPr lang="en-US" sz="3000" b="1" dirty="0" smtClean="0"/>
              <a:t>Distribution in </a:t>
            </a:r>
            <a:r>
              <a:rPr lang="en-US" sz="3000" b="1" dirty="0" smtClean="0"/>
              <a:t>the US </a:t>
            </a:r>
            <a:r>
              <a:rPr lang="en-US" sz="3000" b="1" dirty="0" smtClean="0"/>
              <a:t>Population of </a:t>
            </a:r>
            <a:r>
              <a:rPr lang="en-US" sz="3000" b="1" dirty="0" smtClean="0"/>
              <a:t>Citizens with </a:t>
            </a:r>
            <a:r>
              <a:rPr lang="en-US" sz="3000" b="1" dirty="0" smtClean="0"/>
              <a:t>Disabilities, 2013 </a:t>
            </a:r>
            <a:endParaRPr lang="en-US" sz="3000" b="1" dirty="0" smtClean="0"/>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3</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81921" name="Picture 1"/>
          <p:cNvPicPr>
            <a:picLocks noChangeAspect="1" noChangeArrowheads="1"/>
          </p:cNvPicPr>
          <p:nvPr/>
        </p:nvPicPr>
        <p:blipFill>
          <a:blip r:embed="rId5" cstate="print"/>
          <a:srcRect/>
          <a:stretch>
            <a:fillRect/>
          </a:stretch>
        </p:blipFill>
        <p:spPr bwMode="auto">
          <a:xfrm>
            <a:off x="2438400" y="1582092"/>
            <a:ext cx="4876800" cy="43556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State Median Earnings, Past 12 </a:t>
            </a:r>
            <a:r>
              <a:rPr lang="en-US" sz="3000" b="1" dirty="0" smtClean="0"/>
              <a:t>Months</a:t>
            </a:r>
            <a:br>
              <a:rPr lang="en-US" sz="3000" b="1" dirty="0" smtClean="0"/>
            </a:br>
            <a:r>
              <a:rPr lang="en-US" sz="3000" b="1" dirty="0" smtClean="0"/>
              <a:t>Ages </a:t>
            </a:r>
            <a:r>
              <a:rPr lang="en-US" sz="3000" b="1" dirty="0" smtClean="0"/>
              <a:t>16 and Over </a:t>
            </a:r>
            <a:r>
              <a:rPr lang="en-US" sz="3000" b="1" dirty="0" smtClean="0"/>
              <a:t>By State, </a:t>
            </a:r>
            <a:r>
              <a:rPr lang="en-US" sz="3000" b="1" dirty="0" smtClean="0"/>
              <a:t>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30</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30721" name="Picture 1"/>
          <p:cNvPicPr>
            <a:picLocks noChangeAspect="1" noChangeArrowheads="1"/>
          </p:cNvPicPr>
          <p:nvPr/>
        </p:nvPicPr>
        <p:blipFill>
          <a:blip r:embed="rId5" cstate="print"/>
          <a:srcRect/>
          <a:stretch>
            <a:fillRect/>
          </a:stretch>
        </p:blipFill>
        <p:spPr bwMode="auto">
          <a:xfrm>
            <a:off x="4696602" y="2635250"/>
            <a:ext cx="4371197" cy="2241550"/>
          </a:xfrm>
          <a:prstGeom prst="rect">
            <a:avLst/>
          </a:prstGeom>
          <a:noFill/>
          <a:ln w="9525">
            <a:noFill/>
            <a:miter lim="800000"/>
            <a:headEnd/>
            <a:tailEnd/>
          </a:ln>
        </p:spPr>
      </p:pic>
      <p:pic>
        <p:nvPicPr>
          <p:cNvPr id="12" name="Picture 1"/>
          <p:cNvPicPr>
            <a:picLocks noChangeAspect="1" noChangeArrowheads="1"/>
          </p:cNvPicPr>
          <p:nvPr/>
        </p:nvPicPr>
        <p:blipFill>
          <a:blip r:embed="rId6" cstate="print"/>
          <a:srcRect/>
          <a:stretch>
            <a:fillRect/>
          </a:stretch>
        </p:blipFill>
        <p:spPr bwMode="auto">
          <a:xfrm>
            <a:off x="304800" y="2590800"/>
            <a:ext cx="4339936" cy="2286000"/>
          </a:xfrm>
          <a:prstGeom prst="rect">
            <a:avLst/>
          </a:prstGeom>
          <a:noFill/>
          <a:ln w="9525">
            <a:noFill/>
            <a:miter lim="800000"/>
            <a:headEnd/>
            <a:tailEnd/>
          </a:ln>
        </p:spPr>
      </p:pic>
      <p:sp>
        <p:nvSpPr>
          <p:cNvPr id="13" name="TextBox 12"/>
          <p:cNvSpPr txBox="1"/>
          <p:nvPr/>
        </p:nvSpPr>
        <p:spPr>
          <a:xfrm>
            <a:off x="1515100" y="5105400"/>
            <a:ext cx="6096541" cy="369332"/>
          </a:xfrm>
          <a:prstGeom prst="rect">
            <a:avLst/>
          </a:prstGeom>
          <a:noFill/>
        </p:spPr>
        <p:txBody>
          <a:bodyPr wrap="none" rtlCol="0">
            <a:spAutoFit/>
          </a:bodyPr>
          <a:lstStyle/>
          <a:p>
            <a:r>
              <a:rPr lang="en-US" dirty="0" smtClean="0"/>
              <a:t>With Disability			       Without Disability</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Median Earnings, Civilians </a:t>
            </a:r>
            <a:r>
              <a:rPr lang="en-US" sz="3000" b="1" dirty="0" smtClean="0"/>
              <a:t>With </a:t>
            </a:r>
            <a:r>
              <a:rPr lang="en-US" sz="3000" b="1" dirty="0" smtClean="0"/>
              <a:t>and </a:t>
            </a:r>
            <a:r>
              <a:rPr lang="en-US" sz="3000" b="1" dirty="0" smtClean="0"/>
              <a:t>Without </a:t>
            </a:r>
            <a:r>
              <a:rPr lang="en-US" sz="3000" b="1" dirty="0" smtClean="0"/>
              <a:t>Disabilities, Ages 16 and Over, 2008-2013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31</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28673" name="Picture 1"/>
          <p:cNvPicPr>
            <a:picLocks noChangeAspect="1" noChangeArrowheads="1"/>
          </p:cNvPicPr>
          <p:nvPr/>
        </p:nvPicPr>
        <p:blipFill>
          <a:blip r:embed="rId5" cstate="print"/>
          <a:srcRect/>
          <a:stretch>
            <a:fillRect/>
          </a:stretch>
        </p:blipFill>
        <p:spPr bwMode="auto">
          <a:xfrm>
            <a:off x="488950" y="1911350"/>
            <a:ext cx="8166100" cy="372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Poverty </a:t>
            </a:r>
            <a:r>
              <a:rPr lang="en-US" sz="3000" b="1" dirty="0" smtClean="0"/>
              <a:t>Percentage</a:t>
            </a:r>
            <a:br>
              <a:rPr lang="en-US" sz="3000" b="1" dirty="0" smtClean="0"/>
            </a:br>
            <a:r>
              <a:rPr lang="en-US" sz="3000" b="1" dirty="0" smtClean="0"/>
              <a:t>Civilians </a:t>
            </a:r>
            <a:r>
              <a:rPr lang="en-US" sz="3000" b="1" dirty="0" smtClean="0"/>
              <a:t>with Disabilities Ages 18-64,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32</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26625" name="Picture 1"/>
          <p:cNvPicPr>
            <a:picLocks noChangeAspect="1" noChangeArrowheads="1"/>
          </p:cNvPicPr>
          <p:nvPr/>
        </p:nvPicPr>
        <p:blipFill>
          <a:blip r:embed="rId5" cstate="print"/>
          <a:srcRect/>
          <a:stretch>
            <a:fillRect/>
          </a:stretch>
        </p:blipFill>
        <p:spPr bwMode="auto">
          <a:xfrm>
            <a:off x="612775" y="1689100"/>
            <a:ext cx="7918450" cy="417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Poverty </a:t>
            </a:r>
            <a:r>
              <a:rPr lang="en-US" sz="3000" b="1" dirty="0" smtClean="0"/>
              <a:t>Percentage</a:t>
            </a:r>
            <a:br>
              <a:rPr lang="en-US" sz="3000" b="1" dirty="0" smtClean="0"/>
            </a:br>
            <a:r>
              <a:rPr lang="en-US" sz="3000" b="1" dirty="0" smtClean="0"/>
              <a:t>Civilians </a:t>
            </a:r>
            <a:r>
              <a:rPr lang="en-US" sz="3000" b="1" dirty="0" smtClean="0"/>
              <a:t>without Disabilities Ages 18-64,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33</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24577" name="Picture 1"/>
          <p:cNvPicPr>
            <a:picLocks noChangeAspect="1" noChangeArrowheads="1"/>
          </p:cNvPicPr>
          <p:nvPr/>
        </p:nvPicPr>
        <p:blipFill>
          <a:blip r:embed="rId5" cstate="print"/>
          <a:srcRect/>
          <a:stretch>
            <a:fillRect/>
          </a:stretch>
        </p:blipFill>
        <p:spPr bwMode="auto">
          <a:xfrm>
            <a:off x="644525" y="1727200"/>
            <a:ext cx="7854950" cy="414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Poverty </a:t>
            </a:r>
            <a:r>
              <a:rPr lang="en-US" sz="3000" b="1" dirty="0" smtClean="0"/>
              <a:t>Percentage</a:t>
            </a:r>
            <a:br>
              <a:rPr lang="en-US" sz="3000" b="1" dirty="0" smtClean="0"/>
            </a:br>
            <a:r>
              <a:rPr lang="en-US" sz="3000" b="1" dirty="0" smtClean="0"/>
              <a:t>By State, Ages </a:t>
            </a:r>
            <a:r>
              <a:rPr lang="en-US" sz="3000" b="1" dirty="0" smtClean="0"/>
              <a:t>18-64,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34</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24577" name="Picture 1"/>
          <p:cNvPicPr>
            <a:picLocks noChangeAspect="1" noChangeArrowheads="1"/>
          </p:cNvPicPr>
          <p:nvPr/>
        </p:nvPicPr>
        <p:blipFill>
          <a:blip r:embed="rId5" cstate="print"/>
          <a:srcRect/>
          <a:stretch>
            <a:fillRect/>
          </a:stretch>
        </p:blipFill>
        <p:spPr bwMode="auto">
          <a:xfrm>
            <a:off x="4648200" y="2390217"/>
            <a:ext cx="4419600" cy="2329490"/>
          </a:xfrm>
          <a:prstGeom prst="rect">
            <a:avLst/>
          </a:prstGeom>
          <a:noFill/>
          <a:ln w="9525">
            <a:noFill/>
            <a:miter lim="800000"/>
            <a:headEnd/>
            <a:tailEnd/>
          </a:ln>
        </p:spPr>
      </p:pic>
      <p:pic>
        <p:nvPicPr>
          <p:cNvPr id="12" name="Picture 1"/>
          <p:cNvPicPr>
            <a:picLocks noChangeAspect="1" noChangeArrowheads="1"/>
          </p:cNvPicPr>
          <p:nvPr/>
        </p:nvPicPr>
        <p:blipFill>
          <a:blip r:embed="rId6" cstate="print"/>
          <a:srcRect/>
          <a:stretch>
            <a:fillRect/>
          </a:stretch>
        </p:blipFill>
        <p:spPr bwMode="auto">
          <a:xfrm>
            <a:off x="304801" y="2352117"/>
            <a:ext cx="4495800" cy="2372283"/>
          </a:xfrm>
          <a:prstGeom prst="rect">
            <a:avLst/>
          </a:prstGeom>
          <a:noFill/>
          <a:ln w="9525">
            <a:noFill/>
            <a:miter lim="800000"/>
            <a:headEnd/>
            <a:tailEnd/>
          </a:ln>
        </p:spPr>
      </p:pic>
      <p:sp>
        <p:nvSpPr>
          <p:cNvPr id="13" name="TextBox 12"/>
          <p:cNvSpPr txBox="1"/>
          <p:nvPr/>
        </p:nvSpPr>
        <p:spPr>
          <a:xfrm>
            <a:off x="1515100" y="5105400"/>
            <a:ext cx="6096541" cy="369332"/>
          </a:xfrm>
          <a:prstGeom prst="rect">
            <a:avLst/>
          </a:prstGeom>
          <a:noFill/>
        </p:spPr>
        <p:txBody>
          <a:bodyPr wrap="none" rtlCol="0">
            <a:spAutoFit/>
          </a:bodyPr>
          <a:lstStyle/>
          <a:p>
            <a:r>
              <a:rPr lang="en-US" dirty="0" smtClean="0"/>
              <a:t>With Disability			       Without Disability</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Poverty </a:t>
            </a:r>
            <a:r>
              <a:rPr lang="en-US" sz="3000" b="1" dirty="0" smtClean="0"/>
              <a:t>Percentage</a:t>
            </a:r>
            <a:br>
              <a:rPr lang="en-US" sz="3000" b="1" dirty="0" smtClean="0"/>
            </a:br>
            <a:r>
              <a:rPr lang="en-US" sz="3000" b="1" dirty="0" smtClean="0"/>
              <a:t>People </a:t>
            </a:r>
            <a:r>
              <a:rPr lang="en-US" sz="3000" b="1" dirty="0" smtClean="0"/>
              <a:t>with and without Disabilities, 2008-2013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35</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22529" name="Picture 1"/>
          <p:cNvPicPr>
            <a:picLocks noChangeAspect="1" noChangeArrowheads="1"/>
          </p:cNvPicPr>
          <p:nvPr/>
        </p:nvPicPr>
        <p:blipFill>
          <a:blip r:embed="rId5" cstate="print"/>
          <a:srcRect/>
          <a:stretch>
            <a:fillRect/>
          </a:stretch>
        </p:blipFill>
        <p:spPr bwMode="auto">
          <a:xfrm>
            <a:off x="974725" y="1600200"/>
            <a:ext cx="7178675" cy="43278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Smoking Among Persons Ages 18 and Over </a:t>
            </a:r>
            <a:r>
              <a:rPr lang="en-US" sz="3000" b="1" dirty="0" smtClean="0"/>
              <a:t>With </a:t>
            </a:r>
            <a:r>
              <a:rPr lang="en-US" sz="3000" b="1" dirty="0" smtClean="0"/>
              <a:t>Disabilities,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36</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t>
            </a:r>
            <a:r>
              <a:rPr lang="en-US" sz="1200" dirty="0" smtClean="0"/>
              <a:t>Behavioral Risk Factor Surveillance Survey </a:t>
            </a: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 2013</a:t>
            </a: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20481" name="Picture 1"/>
          <p:cNvPicPr>
            <a:picLocks noChangeAspect="1" noChangeArrowheads="1"/>
          </p:cNvPicPr>
          <p:nvPr/>
        </p:nvPicPr>
        <p:blipFill>
          <a:blip r:embed="rId5" cstate="print"/>
          <a:srcRect/>
          <a:stretch>
            <a:fillRect/>
          </a:stretch>
        </p:blipFill>
        <p:spPr bwMode="auto">
          <a:xfrm>
            <a:off x="619125" y="1676400"/>
            <a:ext cx="7905750"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Smoking Among Persons Ages 18 and Over </a:t>
            </a:r>
            <a:r>
              <a:rPr lang="en-US" sz="3000" b="1" dirty="0" smtClean="0"/>
              <a:t>Without </a:t>
            </a:r>
            <a:r>
              <a:rPr lang="en-US" sz="3000" b="1" dirty="0" smtClean="0"/>
              <a:t>Disabilities,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37</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a:t>
            </a:r>
            <a:r>
              <a:rPr lang="en-US" sz="1200" dirty="0" smtClean="0"/>
              <a:t> </a:t>
            </a:r>
            <a:r>
              <a:rPr lang="en-US" sz="1200" dirty="0" smtClean="0"/>
              <a:t>Behavioral Risk Factor Surveillance Survey</a:t>
            </a: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 2013</a:t>
            </a: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18433" name="Picture 1"/>
          <p:cNvPicPr>
            <a:picLocks noChangeAspect="1" noChangeArrowheads="1"/>
          </p:cNvPicPr>
          <p:nvPr/>
        </p:nvPicPr>
        <p:blipFill>
          <a:blip r:embed="rId5" cstate="print"/>
          <a:srcRect/>
          <a:stretch>
            <a:fillRect/>
          </a:stretch>
        </p:blipFill>
        <p:spPr bwMode="auto">
          <a:xfrm>
            <a:off x="650875" y="1631950"/>
            <a:ext cx="7842250" cy="431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Smoking Among Persons Ages 18 and Over </a:t>
            </a:r>
            <a:r>
              <a:rPr lang="en-US" sz="3000" b="1" dirty="0" smtClean="0"/>
              <a:t/>
            </a:r>
            <a:br>
              <a:rPr lang="en-US" sz="3000" b="1" dirty="0" smtClean="0"/>
            </a:br>
            <a:r>
              <a:rPr lang="en-US" sz="3000" b="1" dirty="0" smtClean="0"/>
              <a:t>By State, </a:t>
            </a:r>
            <a:r>
              <a:rPr lang="en-US" sz="3000" b="1" dirty="0" smtClean="0"/>
              <a:t>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38</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a:t>
            </a:r>
            <a:r>
              <a:rPr lang="en-US" sz="1200" dirty="0" smtClean="0"/>
              <a:t> </a:t>
            </a:r>
            <a:r>
              <a:rPr lang="en-US" sz="1200" dirty="0" smtClean="0"/>
              <a:t>Behavioral Risk Factor Surveillance Survey</a:t>
            </a: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 2013</a:t>
            </a: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18433" name="Picture 1"/>
          <p:cNvPicPr>
            <a:picLocks noChangeAspect="1" noChangeArrowheads="1"/>
          </p:cNvPicPr>
          <p:nvPr/>
        </p:nvPicPr>
        <p:blipFill>
          <a:blip r:embed="rId5" cstate="print"/>
          <a:srcRect/>
          <a:stretch>
            <a:fillRect/>
          </a:stretch>
        </p:blipFill>
        <p:spPr bwMode="auto">
          <a:xfrm>
            <a:off x="4690460" y="2372835"/>
            <a:ext cx="4377339" cy="2406650"/>
          </a:xfrm>
          <a:prstGeom prst="rect">
            <a:avLst/>
          </a:prstGeom>
          <a:noFill/>
          <a:ln w="9525">
            <a:noFill/>
            <a:miter lim="800000"/>
            <a:headEnd/>
            <a:tailEnd/>
          </a:ln>
        </p:spPr>
      </p:pic>
      <p:pic>
        <p:nvPicPr>
          <p:cNvPr id="12" name="Picture 1"/>
          <p:cNvPicPr>
            <a:picLocks noChangeAspect="1" noChangeArrowheads="1"/>
          </p:cNvPicPr>
          <p:nvPr/>
        </p:nvPicPr>
        <p:blipFill>
          <a:blip r:embed="rId6" cstate="print"/>
          <a:srcRect/>
          <a:stretch>
            <a:fillRect/>
          </a:stretch>
        </p:blipFill>
        <p:spPr bwMode="auto">
          <a:xfrm>
            <a:off x="304800" y="2417285"/>
            <a:ext cx="4495800" cy="2383315"/>
          </a:xfrm>
          <a:prstGeom prst="rect">
            <a:avLst/>
          </a:prstGeom>
          <a:noFill/>
          <a:ln w="9525">
            <a:noFill/>
            <a:miter lim="800000"/>
            <a:headEnd/>
            <a:tailEnd/>
          </a:ln>
        </p:spPr>
      </p:pic>
      <p:sp>
        <p:nvSpPr>
          <p:cNvPr id="13" name="TextBox 12"/>
          <p:cNvSpPr txBox="1"/>
          <p:nvPr/>
        </p:nvSpPr>
        <p:spPr>
          <a:xfrm>
            <a:off x="1515100" y="5105400"/>
            <a:ext cx="6096541" cy="369332"/>
          </a:xfrm>
          <a:prstGeom prst="rect">
            <a:avLst/>
          </a:prstGeom>
          <a:noFill/>
        </p:spPr>
        <p:txBody>
          <a:bodyPr wrap="none" rtlCol="0">
            <a:spAutoFit/>
          </a:bodyPr>
          <a:lstStyle/>
          <a:p>
            <a:r>
              <a:rPr lang="en-US" dirty="0" smtClean="0"/>
              <a:t>With Disability			       Without Disability</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Smoking Percentages </a:t>
            </a:r>
            <a:r>
              <a:rPr lang="en-US" sz="3000" b="1" dirty="0" smtClean="0"/>
              <a:t/>
            </a:r>
            <a:br>
              <a:rPr lang="en-US" sz="3000" b="1" dirty="0" smtClean="0"/>
            </a:br>
            <a:r>
              <a:rPr lang="en-US" sz="3000" b="1" dirty="0" smtClean="0"/>
              <a:t>With </a:t>
            </a:r>
            <a:r>
              <a:rPr lang="en-US" sz="3000" b="1" dirty="0" smtClean="0"/>
              <a:t>and </a:t>
            </a:r>
            <a:r>
              <a:rPr lang="en-US" sz="3000" b="1" dirty="0" smtClean="0"/>
              <a:t>Without </a:t>
            </a:r>
            <a:r>
              <a:rPr lang="en-US" sz="3000" b="1" dirty="0" smtClean="0"/>
              <a:t>Disabilities, 2009-2013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39</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t>
            </a:r>
            <a:r>
              <a:rPr lang="en-US" sz="1200" dirty="0" smtClean="0"/>
              <a:t>Behavioral Risk Factor Surveillance Survey </a:t>
            </a: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 2013</a:t>
            </a: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16385" name="Picture 1"/>
          <p:cNvPicPr>
            <a:picLocks noChangeAspect="1" noChangeArrowheads="1"/>
          </p:cNvPicPr>
          <p:nvPr/>
        </p:nvPicPr>
        <p:blipFill>
          <a:blip r:embed="rId5" cstate="print"/>
          <a:srcRect/>
          <a:stretch>
            <a:fillRect/>
          </a:stretch>
        </p:blipFill>
        <p:spPr bwMode="auto">
          <a:xfrm>
            <a:off x="1123230" y="1676400"/>
            <a:ext cx="6953970" cy="417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Civilians with Disabilities Ages Under 5 Years Living in the Community, by State,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4</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79873" name="Picture 1"/>
          <p:cNvPicPr>
            <a:picLocks noChangeAspect="1" noChangeArrowheads="1"/>
          </p:cNvPicPr>
          <p:nvPr/>
        </p:nvPicPr>
        <p:blipFill>
          <a:blip r:embed="rId5" cstate="print"/>
          <a:srcRect/>
          <a:stretch>
            <a:fillRect/>
          </a:stretch>
        </p:blipFill>
        <p:spPr bwMode="auto">
          <a:xfrm>
            <a:off x="1066800" y="1752600"/>
            <a:ext cx="7342376"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Obesity Among Persons Ages 18 and Over </a:t>
            </a:r>
            <a:r>
              <a:rPr lang="en-US" sz="3000" b="1" dirty="0" smtClean="0"/>
              <a:t/>
            </a:r>
            <a:br>
              <a:rPr lang="en-US" sz="3000" b="1" dirty="0" smtClean="0"/>
            </a:br>
            <a:r>
              <a:rPr lang="en-US" sz="3000" b="1" dirty="0" smtClean="0"/>
              <a:t>With </a:t>
            </a:r>
            <a:r>
              <a:rPr lang="en-US" sz="3000" b="1" dirty="0" smtClean="0"/>
              <a:t>Disabilities,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40</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t>
            </a:r>
            <a:r>
              <a:rPr lang="en-US" sz="1200" dirty="0" smtClean="0"/>
              <a:t>Behavioral Risk Factor Surveillance Survey </a:t>
            </a: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 2013</a:t>
            </a: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14337" name="Picture 1"/>
          <p:cNvPicPr>
            <a:picLocks noChangeAspect="1" noChangeArrowheads="1"/>
          </p:cNvPicPr>
          <p:nvPr/>
        </p:nvPicPr>
        <p:blipFill>
          <a:blip r:embed="rId5" cstate="print"/>
          <a:srcRect/>
          <a:stretch>
            <a:fillRect/>
          </a:stretch>
        </p:blipFill>
        <p:spPr bwMode="auto">
          <a:xfrm>
            <a:off x="615950" y="1695450"/>
            <a:ext cx="7912100" cy="417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Obesity Among Persons Ages 18 and Over </a:t>
            </a:r>
            <a:r>
              <a:rPr lang="en-US" sz="3000" b="1" dirty="0" smtClean="0"/>
              <a:t>Without </a:t>
            </a:r>
            <a:r>
              <a:rPr lang="en-US" sz="3000" b="1" dirty="0" smtClean="0"/>
              <a:t>Disabilities,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41</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t>
            </a:r>
            <a:r>
              <a:rPr lang="en-US" sz="1200" dirty="0" smtClean="0"/>
              <a:t>Behavioral Risk Factor Surveillance Survey </a:t>
            </a: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 2013</a:t>
            </a: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12289" name="Picture 1"/>
          <p:cNvPicPr>
            <a:picLocks noChangeAspect="1" noChangeArrowheads="1"/>
          </p:cNvPicPr>
          <p:nvPr/>
        </p:nvPicPr>
        <p:blipFill>
          <a:blip r:embed="rId5" cstate="print"/>
          <a:srcRect/>
          <a:stretch>
            <a:fillRect/>
          </a:stretch>
        </p:blipFill>
        <p:spPr bwMode="auto">
          <a:xfrm>
            <a:off x="673100" y="1758950"/>
            <a:ext cx="7797800" cy="4108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Obesity Among Persons Ages 18 and Over </a:t>
            </a:r>
            <a:r>
              <a:rPr lang="en-US" sz="3000" b="1" dirty="0" smtClean="0"/>
              <a:t/>
            </a:r>
            <a:br>
              <a:rPr lang="en-US" sz="3000" b="1" dirty="0" smtClean="0"/>
            </a:br>
            <a:r>
              <a:rPr lang="en-US" sz="3000" b="1" dirty="0" smtClean="0"/>
              <a:t>By State, </a:t>
            </a:r>
            <a:r>
              <a:rPr lang="en-US" sz="3000" b="1" dirty="0" smtClean="0"/>
              <a:t>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42</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t>
            </a:r>
            <a:r>
              <a:rPr lang="en-US" sz="1200" dirty="0" smtClean="0"/>
              <a:t>Behavioral Risk Factor Surveillance Survey </a:t>
            </a: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 2013</a:t>
            </a: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12289" name="Picture 1"/>
          <p:cNvPicPr>
            <a:picLocks noChangeAspect="1" noChangeArrowheads="1"/>
          </p:cNvPicPr>
          <p:nvPr/>
        </p:nvPicPr>
        <p:blipFill>
          <a:blip r:embed="rId5" cstate="print"/>
          <a:srcRect/>
          <a:stretch>
            <a:fillRect/>
          </a:stretch>
        </p:blipFill>
        <p:spPr bwMode="auto">
          <a:xfrm>
            <a:off x="4596421" y="2444751"/>
            <a:ext cx="4471378" cy="2355849"/>
          </a:xfrm>
          <a:prstGeom prst="rect">
            <a:avLst/>
          </a:prstGeom>
          <a:noFill/>
          <a:ln w="9525">
            <a:noFill/>
            <a:miter lim="800000"/>
            <a:headEnd/>
            <a:tailEnd/>
          </a:ln>
        </p:spPr>
      </p:pic>
      <p:pic>
        <p:nvPicPr>
          <p:cNvPr id="12" name="Picture 1"/>
          <p:cNvPicPr>
            <a:picLocks noChangeAspect="1" noChangeArrowheads="1"/>
          </p:cNvPicPr>
          <p:nvPr/>
        </p:nvPicPr>
        <p:blipFill>
          <a:blip r:embed="rId6" cstate="print"/>
          <a:srcRect/>
          <a:stretch>
            <a:fillRect/>
          </a:stretch>
        </p:blipFill>
        <p:spPr bwMode="auto">
          <a:xfrm>
            <a:off x="304800" y="2457450"/>
            <a:ext cx="4443782" cy="2343150"/>
          </a:xfrm>
          <a:prstGeom prst="rect">
            <a:avLst/>
          </a:prstGeom>
          <a:noFill/>
          <a:ln w="9525">
            <a:noFill/>
            <a:miter lim="800000"/>
            <a:headEnd/>
            <a:tailEnd/>
          </a:ln>
        </p:spPr>
      </p:pic>
      <p:sp>
        <p:nvSpPr>
          <p:cNvPr id="13" name="TextBox 12"/>
          <p:cNvSpPr txBox="1"/>
          <p:nvPr/>
        </p:nvSpPr>
        <p:spPr>
          <a:xfrm>
            <a:off x="1515100" y="5105400"/>
            <a:ext cx="6096541" cy="369332"/>
          </a:xfrm>
          <a:prstGeom prst="rect">
            <a:avLst/>
          </a:prstGeom>
          <a:noFill/>
        </p:spPr>
        <p:txBody>
          <a:bodyPr wrap="none" rtlCol="0">
            <a:spAutoFit/>
          </a:bodyPr>
          <a:lstStyle/>
          <a:p>
            <a:r>
              <a:rPr lang="en-US" dirty="0" smtClean="0"/>
              <a:t>With Disability			       Without Disability</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Obesity Percentages </a:t>
            </a:r>
            <a:r>
              <a:rPr lang="en-US" b="1" dirty="0" smtClean="0"/>
              <a:t/>
            </a:r>
            <a:br>
              <a:rPr lang="en-US" b="1" dirty="0" smtClean="0"/>
            </a:br>
            <a:r>
              <a:rPr lang="en-US" sz="3000" b="1" dirty="0" smtClean="0"/>
              <a:t>With </a:t>
            </a:r>
            <a:r>
              <a:rPr lang="en-US" sz="3000" b="1" dirty="0" smtClean="0"/>
              <a:t>and </a:t>
            </a:r>
            <a:r>
              <a:rPr lang="en-US" sz="3000" b="1" dirty="0" smtClean="0"/>
              <a:t>Without </a:t>
            </a:r>
            <a:r>
              <a:rPr lang="en-US" sz="3000" b="1" dirty="0" smtClean="0"/>
              <a:t>Disabilities, 2009-2013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43</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t>
            </a:r>
            <a:r>
              <a:rPr lang="en-US" sz="1200" dirty="0" smtClean="0"/>
              <a:t>Behavioral Risk Factor Surveillance Survey </a:t>
            </a: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 2013</a:t>
            </a: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10241" name="Picture 1"/>
          <p:cNvPicPr>
            <a:picLocks noChangeAspect="1" noChangeArrowheads="1"/>
          </p:cNvPicPr>
          <p:nvPr/>
        </p:nvPicPr>
        <p:blipFill>
          <a:blip r:embed="rId5" cstate="print"/>
          <a:srcRect/>
          <a:stretch>
            <a:fillRect/>
          </a:stretch>
        </p:blipFill>
        <p:spPr bwMode="auto">
          <a:xfrm>
            <a:off x="1050925" y="1600200"/>
            <a:ext cx="7254875" cy="42816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Binge Drinking Among Persons Ages 18 and Over </a:t>
            </a:r>
            <a:r>
              <a:rPr lang="en-US" sz="3000" b="1" dirty="0" smtClean="0"/>
              <a:t>With </a:t>
            </a:r>
            <a:r>
              <a:rPr lang="en-US" sz="3000" b="1" dirty="0" smtClean="0"/>
              <a:t>Disabilities,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44</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t>
            </a:r>
            <a:r>
              <a:rPr lang="en-US" sz="1200" dirty="0" smtClean="0"/>
              <a:t>Behavioral Risk Factor Surveillance Survey </a:t>
            </a: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 2013</a:t>
            </a: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8193" name="Picture 1"/>
          <p:cNvPicPr>
            <a:picLocks noChangeAspect="1" noChangeArrowheads="1"/>
          </p:cNvPicPr>
          <p:nvPr/>
        </p:nvPicPr>
        <p:blipFill>
          <a:blip r:embed="rId5" cstate="print"/>
          <a:srcRect/>
          <a:stretch>
            <a:fillRect/>
          </a:stretch>
        </p:blipFill>
        <p:spPr bwMode="auto">
          <a:xfrm>
            <a:off x="568325" y="1816100"/>
            <a:ext cx="8007350" cy="412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Binge Drinking Among Persons Ages 18 and Over </a:t>
            </a:r>
            <a:r>
              <a:rPr lang="en-US" sz="3000" b="1" dirty="0" smtClean="0"/>
              <a:t>Without </a:t>
            </a:r>
            <a:r>
              <a:rPr lang="en-US" sz="3000" b="1" dirty="0" smtClean="0"/>
              <a:t>Disabilities,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45</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t>
            </a:r>
            <a:r>
              <a:rPr lang="en-US" sz="1200" dirty="0" smtClean="0"/>
              <a:t>Behavioral Risk Factor Surveillance Survey </a:t>
            </a: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 2013</a:t>
            </a: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6145" name="Picture 1"/>
          <p:cNvPicPr>
            <a:picLocks noChangeAspect="1" noChangeArrowheads="1"/>
          </p:cNvPicPr>
          <p:nvPr/>
        </p:nvPicPr>
        <p:blipFill>
          <a:blip r:embed="rId5" cstate="print"/>
          <a:srcRect/>
          <a:stretch>
            <a:fillRect/>
          </a:stretch>
        </p:blipFill>
        <p:spPr bwMode="auto">
          <a:xfrm>
            <a:off x="574675" y="1682750"/>
            <a:ext cx="7994650" cy="418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Binge Drinking Among Persons Ages 18 and Over </a:t>
            </a:r>
            <a:r>
              <a:rPr lang="en-US" sz="3000" b="1" dirty="0" smtClean="0"/>
              <a:t>by State, </a:t>
            </a:r>
            <a:r>
              <a:rPr lang="en-US" sz="3000" b="1" dirty="0" smtClean="0"/>
              <a:t>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46</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t>
            </a:r>
            <a:r>
              <a:rPr lang="en-US" sz="1200" dirty="0" smtClean="0"/>
              <a:t>Behavioral Risk Factor Surveillance Survey </a:t>
            </a: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 2013</a:t>
            </a: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6145" name="Picture 1"/>
          <p:cNvPicPr>
            <a:picLocks noChangeAspect="1" noChangeArrowheads="1"/>
          </p:cNvPicPr>
          <p:nvPr/>
        </p:nvPicPr>
        <p:blipFill>
          <a:blip r:embed="rId5" cstate="print"/>
          <a:srcRect/>
          <a:stretch>
            <a:fillRect/>
          </a:stretch>
        </p:blipFill>
        <p:spPr bwMode="auto">
          <a:xfrm>
            <a:off x="4567019" y="2444750"/>
            <a:ext cx="4500781" cy="2355850"/>
          </a:xfrm>
          <a:prstGeom prst="rect">
            <a:avLst/>
          </a:prstGeom>
          <a:noFill/>
          <a:ln w="9525">
            <a:noFill/>
            <a:miter lim="800000"/>
            <a:headEnd/>
            <a:tailEnd/>
          </a:ln>
        </p:spPr>
      </p:pic>
      <p:pic>
        <p:nvPicPr>
          <p:cNvPr id="12" name="Picture 1"/>
          <p:cNvPicPr>
            <a:picLocks noChangeAspect="1" noChangeArrowheads="1"/>
          </p:cNvPicPr>
          <p:nvPr/>
        </p:nvPicPr>
        <p:blipFill>
          <a:blip r:embed="rId6" cstate="print"/>
          <a:srcRect/>
          <a:stretch>
            <a:fillRect/>
          </a:stretch>
        </p:blipFill>
        <p:spPr bwMode="auto">
          <a:xfrm>
            <a:off x="304800" y="2438400"/>
            <a:ext cx="4572000" cy="2356701"/>
          </a:xfrm>
          <a:prstGeom prst="rect">
            <a:avLst/>
          </a:prstGeom>
          <a:noFill/>
          <a:ln w="9525">
            <a:noFill/>
            <a:miter lim="800000"/>
            <a:headEnd/>
            <a:tailEnd/>
          </a:ln>
        </p:spPr>
      </p:pic>
      <p:sp>
        <p:nvSpPr>
          <p:cNvPr id="13" name="TextBox 12"/>
          <p:cNvSpPr txBox="1"/>
          <p:nvPr/>
        </p:nvSpPr>
        <p:spPr>
          <a:xfrm>
            <a:off x="1515100" y="5105400"/>
            <a:ext cx="6096541" cy="369332"/>
          </a:xfrm>
          <a:prstGeom prst="rect">
            <a:avLst/>
          </a:prstGeom>
          <a:noFill/>
        </p:spPr>
        <p:txBody>
          <a:bodyPr wrap="none" rtlCol="0">
            <a:spAutoFit/>
          </a:bodyPr>
          <a:lstStyle/>
          <a:p>
            <a:r>
              <a:rPr lang="en-US" dirty="0" smtClean="0"/>
              <a:t>With Disability			       Without Disability</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Binge Drinking Percentages </a:t>
            </a:r>
            <a:r>
              <a:rPr lang="en-US" sz="3000" b="1" dirty="0" smtClean="0"/>
              <a:t/>
            </a:r>
            <a:br>
              <a:rPr lang="en-US" sz="3000" b="1" dirty="0" smtClean="0"/>
            </a:br>
            <a:r>
              <a:rPr lang="en-US" sz="3000" b="1" dirty="0" smtClean="0"/>
              <a:t>With </a:t>
            </a:r>
            <a:r>
              <a:rPr lang="en-US" sz="3000" b="1" dirty="0" smtClean="0"/>
              <a:t>and </a:t>
            </a:r>
            <a:r>
              <a:rPr lang="en-US" sz="3000" b="1" dirty="0" smtClean="0"/>
              <a:t>Without </a:t>
            </a:r>
            <a:r>
              <a:rPr lang="en-US" sz="3000" b="1" dirty="0" smtClean="0"/>
              <a:t>Disabilities, 2009-2013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47</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t>
            </a:r>
            <a:r>
              <a:rPr lang="en-US" sz="1200" dirty="0" smtClean="0"/>
              <a:t>Behavioral Risk Factor Surveillance Survey </a:t>
            </a: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 2013</a:t>
            </a:r>
          </a:p>
        </p:txBody>
      </p:sp>
      <p:sp>
        <p:nvSpPr>
          <p:cNvPr id="12"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4097" name="Picture 1"/>
          <p:cNvPicPr>
            <a:picLocks noChangeAspect="1" noChangeArrowheads="1"/>
          </p:cNvPicPr>
          <p:nvPr/>
        </p:nvPicPr>
        <p:blipFill>
          <a:blip r:embed="rId5" cstate="print"/>
          <a:srcRect/>
          <a:stretch>
            <a:fillRect/>
          </a:stretch>
        </p:blipFill>
        <p:spPr bwMode="auto">
          <a:xfrm>
            <a:off x="1171575" y="1524000"/>
            <a:ext cx="7058025" cy="42727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Civilians with Disabilities Ages 5-17 Years Living in the Community, by State,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5</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77825" name="Picture 1"/>
          <p:cNvPicPr>
            <a:picLocks noChangeAspect="1" noChangeArrowheads="1"/>
          </p:cNvPicPr>
          <p:nvPr/>
        </p:nvPicPr>
        <p:blipFill>
          <a:blip r:embed="rId5" cstate="print"/>
          <a:srcRect/>
          <a:stretch>
            <a:fillRect/>
          </a:stretch>
        </p:blipFill>
        <p:spPr bwMode="auto">
          <a:xfrm>
            <a:off x="930275" y="1564736"/>
            <a:ext cx="7375525" cy="4296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Civilians with Disabilities Ages 18-64 Years Living in the Community, by State,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6</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75777" name="Picture 1"/>
          <p:cNvPicPr>
            <a:picLocks noChangeAspect="1" noChangeArrowheads="1"/>
          </p:cNvPicPr>
          <p:nvPr/>
        </p:nvPicPr>
        <p:blipFill>
          <a:blip r:embed="rId5" cstate="print"/>
          <a:srcRect/>
          <a:stretch>
            <a:fillRect/>
          </a:stretch>
        </p:blipFill>
        <p:spPr bwMode="auto">
          <a:xfrm>
            <a:off x="552450" y="1689100"/>
            <a:ext cx="8039100" cy="417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Civilians with Disabilities Ages 65 and Over Living in the Community, by State,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7</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73729" name="Picture 1"/>
          <p:cNvPicPr>
            <a:picLocks noChangeAspect="1" noChangeArrowheads="1"/>
          </p:cNvPicPr>
          <p:nvPr/>
        </p:nvPicPr>
        <p:blipFill>
          <a:blip r:embed="rId5" cstate="print"/>
          <a:srcRect/>
          <a:stretch>
            <a:fillRect/>
          </a:stretch>
        </p:blipFill>
        <p:spPr bwMode="auto">
          <a:xfrm>
            <a:off x="596900" y="1663700"/>
            <a:ext cx="7950200" cy="427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Prevalence of Types of Disabilities </a:t>
            </a:r>
            <a:r>
              <a:rPr lang="en-US" sz="3000" b="1" dirty="0" smtClean="0"/>
              <a:t/>
            </a:r>
            <a:br>
              <a:rPr lang="en-US" sz="3000" b="1" dirty="0" smtClean="0"/>
            </a:br>
            <a:r>
              <a:rPr lang="en-US" sz="3000" b="1" dirty="0" smtClean="0"/>
              <a:t>Ages </a:t>
            </a:r>
            <a:r>
              <a:rPr lang="en-US" sz="3000" b="1" dirty="0" smtClean="0"/>
              <a:t>18-64,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8</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71681" name="Picture 1"/>
          <p:cNvPicPr>
            <a:picLocks noChangeAspect="1" noChangeArrowheads="1"/>
          </p:cNvPicPr>
          <p:nvPr/>
        </p:nvPicPr>
        <p:blipFill>
          <a:blip r:embed="rId5" cstate="print"/>
          <a:srcRect/>
          <a:stretch>
            <a:fillRect/>
          </a:stretch>
        </p:blipFill>
        <p:spPr bwMode="auto">
          <a:xfrm>
            <a:off x="1031875" y="1847850"/>
            <a:ext cx="7080250" cy="3867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12"/>
          <p:cNvSpPr txBox="1">
            <a:spLocks noGrp="1" noChangeArrowheads="1"/>
          </p:cNvSpPr>
          <p:nvPr>
            <p:ph type="title"/>
          </p:nvPr>
        </p:nvSpPr>
        <p:spPr bwMode="auto">
          <a:xfrm>
            <a:off x="304800" y="609600"/>
            <a:ext cx="8839200" cy="838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z="3000" b="1" dirty="0" smtClean="0"/>
              <a:t>Civilians with Hearing Disabilities </a:t>
            </a:r>
            <a:r>
              <a:rPr lang="en-US" sz="3000" b="1" dirty="0" smtClean="0"/>
              <a:t/>
            </a:r>
            <a:br>
              <a:rPr lang="en-US" sz="3000" b="1" dirty="0" smtClean="0"/>
            </a:br>
            <a:r>
              <a:rPr lang="en-US" sz="3000" b="1" dirty="0" smtClean="0"/>
              <a:t>Ages </a:t>
            </a:r>
            <a:r>
              <a:rPr lang="en-US" sz="3000" b="1" dirty="0" smtClean="0"/>
              <a:t>18-64, by State, 2013 </a:t>
            </a:r>
            <a:endParaRPr lang="en-US" sz="3000" b="1" u="sng" dirty="0" smtClean="0">
              <a:solidFill>
                <a:schemeClr val="tx1"/>
              </a:solidFill>
              <a:latin typeface="Microsoft Sans Serif" pitchFamily="34" charset="0"/>
            </a:endParaRPr>
          </a:p>
        </p:txBody>
      </p:sp>
      <p:sp>
        <p:nvSpPr>
          <p:cNvPr id="3076" name="Rectangle 14"/>
          <p:cNvSpPr>
            <a:spLocks noChangeArrowheads="1"/>
          </p:cNvSpPr>
          <p:nvPr/>
        </p:nvSpPr>
        <p:spPr bwMode="auto">
          <a:xfrm>
            <a:off x="0" y="0"/>
            <a:ext cx="9144000" cy="6096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7" name="Rectangle 15"/>
          <p:cNvSpPr>
            <a:spLocks noChangeArrowheads="1"/>
          </p:cNvSpPr>
          <p:nvPr/>
        </p:nvSpPr>
        <p:spPr bwMode="auto">
          <a:xfrm rot="-5400000">
            <a:off x="-1790700" y="2095500"/>
            <a:ext cx="3886200" cy="304800"/>
          </a:xfrm>
          <a:prstGeom prst="rect">
            <a:avLst/>
          </a:prstGeom>
          <a:solidFill>
            <a:srgbClr val="00008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78" name="Rectangle 17"/>
          <p:cNvSpPr>
            <a:spLocks noChangeArrowheads="1"/>
          </p:cNvSpPr>
          <p:nvPr/>
        </p:nvSpPr>
        <p:spPr bwMode="auto">
          <a:xfrm>
            <a:off x="152400" y="6375400"/>
            <a:ext cx="381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fld id="{DDA93816-0A6E-4D55-A181-5BC76F89334B}" type="slidenum">
              <a:rPr lang="en-US" sz="1200"/>
              <a:pPr algn="ctr"/>
              <a:t>9</a:t>
            </a:fld>
            <a:endParaRPr lang="en-US" sz="1200"/>
          </a:p>
        </p:txBody>
      </p:sp>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96300" y="42863"/>
            <a:ext cx="571500" cy="523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Isosceles Triangle 7"/>
          <p:cNvSpPr/>
          <p:nvPr/>
        </p:nvSpPr>
        <p:spPr>
          <a:xfrm flipV="1">
            <a:off x="0" y="4191000"/>
            <a:ext cx="301625" cy="990600"/>
          </a:xfrm>
          <a:prstGeom prst="triangle">
            <a:avLst>
              <a:gd name="adj" fmla="val 0"/>
            </a:avLst>
          </a:prstGeom>
          <a:solidFill>
            <a:srgbClr val="0000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2"/>
          <p:cNvSpPr txBox="1">
            <a:spLocks noChangeArrowheads="1"/>
          </p:cNvSpPr>
          <p:nvPr/>
        </p:nvSpPr>
        <p:spPr bwMode="auto">
          <a:xfrm>
            <a:off x="457200" y="5943600"/>
            <a:ext cx="8039100"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spcBef>
                <a:spcPts val="1800"/>
              </a:spcBef>
            </a:pPr>
            <a:r>
              <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rPr>
              <a:t>Data Source: American Community Survey, </a:t>
            </a:r>
            <a:r>
              <a:rPr lang="en-US" sz="1200" kern="0" dirty="0" smtClean="0">
                <a:latin typeface="Microsoft Sans Serif" pitchFamily="34" charset="0"/>
              </a:rPr>
              <a:t>2013</a:t>
            </a:r>
            <a:endParaRPr kumimoji="0" lang="en-US" sz="1200" b="0" i="0" u="none" strike="noStrike" kern="0" cap="none" spc="0" normalizeH="0" baseline="0" noProof="0" dirty="0" smtClean="0">
              <a:ln>
                <a:noFill/>
              </a:ln>
              <a:solidFill>
                <a:schemeClr val="tx1"/>
              </a:solidFill>
              <a:effectLst/>
              <a:uLnTx/>
              <a:uFillTx/>
              <a:latin typeface="Microsoft Sans Serif" pitchFamily="34" charset="0"/>
              <a:ea typeface="+mn-ea"/>
              <a:cs typeface="+mn-cs"/>
            </a:endParaRPr>
          </a:p>
        </p:txBody>
      </p:sp>
      <p:sp>
        <p:nvSpPr>
          <p:cNvPr id="11" name="Footer Placeholder 8"/>
          <p:cNvSpPr>
            <a:spLocks noGrp="1"/>
          </p:cNvSpPr>
          <p:nvPr>
            <p:ph type="ftr" sz="quarter" idx="11"/>
          </p:nvPr>
        </p:nvSpPr>
        <p:spPr>
          <a:xfrm>
            <a:off x="457200" y="6172200"/>
            <a:ext cx="8077200" cy="457200"/>
          </a:xfrm>
        </p:spPr>
        <p:txBody>
          <a:bodyPr/>
          <a:lstStyle/>
          <a:p>
            <a:pPr algn="l">
              <a:defRPr/>
            </a:pPr>
            <a:r>
              <a:rPr lang="en-US" sz="1200" dirty="0" smtClean="0"/>
              <a:t>Stoddard, Susan. (2014). 2014 Disability Statistics Annual Report. Durham, NH: University of New Hampshire. </a:t>
            </a:r>
            <a:r>
              <a:rPr lang="en-US" sz="1200" u="sng" dirty="0" smtClean="0">
                <a:hlinkClick r:id="rId4"/>
              </a:rPr>
              <a:t>http://www.researchondisability.org/docs/default-document-library/annualreport_2014_draft5.pdf?sfvrsn=2</a:t>
            </a:r>
            <a:endParaRPr lang="en-US" sz="1200" dirty="0"/>
          </a:p>
        </p:txBody>
      </p:sp>
      <p:pic>
        <p:nvPicPr>
          <p:cNvPr id="69633" name="Picture 1"/>
          <p:cNvPicPr>
            <a:picLocks noChangeAspect="1" noChangeArrowheads="1"/>
          </p:cNvPicPr>
          <p:nvPr/>
        </p:nvPicPr>
        <p:blipFill>
          <a:blip r:embed="rId5" cstate="print"/>
          <a:srcRect/>
          <a:stretch>
            <a:fillRect/>
          </a:stretch>
        </p:blipFill>
        <p:spPr bwMode="auto">
          <a:xfrm>
            <a:off x="536575" y="1644650"/>
            <a:ext cx="8070850" cy="429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xperimental3">
  <a:themeElements>
    <a:clrScheme name="experimental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experimental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xperimental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perimental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perimental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perimental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perimental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perimental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perimental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perimental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perimental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perimental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perimental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perimental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6035985C436640B305F1B268648FB9" ma:contentTypeVersion="14" ma:contentTypeDescription="Create a new document." ma:contentTypeScope="" ma:versionID="095cbefc95275a9d528924ea897f8e38">
  <xsd:schema xmlns:xsd="http://www.w3.org/2001/XMLSchema" xmlns:xs="http://www.w3.org/2001/XMLSchema" xmlns:p="http://schemas.microsoft.com/office/2006/metadata/properties" xmlns:ns2="6c2254f5-de69-40f5-a0e2-2f56cfee0758" xmlns:ns3="44c59a53-fe6e-4c04-8d64-94c15d2c850d" targetNamespace="http://schemas.microsoft.com/office/2006/metadata/properties" ma:root="true" ma:fieldsID="c54b3e5da46c047bc1eae8518a3c6aa5" ns2:_="" ns3:_="">
    <xsd:import namespace="6c2254f5-de69-40f5-a0e2-2f56cfee0758"/>
    <xsd:import namespace="44c59a53-fe6e-4c04-8d64-94c15d2c850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3:SharedWithUsers" minOccurs="0"/>
                <xsd:element ref="ns3:SharedWithDetails" minOccurs="0"/>
                <xsd:element ref="ns2:MediaServiceDateTaken"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2254f5-de69-40f5-a0e2-2f56cfee07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04022ad-ef34-4d1e-9200-18c9974f9601"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c59a53-fe6e-4c04-8d64-94c15d2c850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43f9cc9-fa78-4f07-9939-db416f8c77be}" ma:internalName="TaxCatchAll" ma:showField="CatchAllData" ma:web="44c59a53-fe6e-4c04-8d64-94c15d2c850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c2254f5-de69-40f5-a0e2-2f56cfee0758">
      <Terms xmlns="http://schemas.microsoft.com/office/infopath/2007/PartnerControls"/>
    </lcf76f155ced4ddcb4097134ff3c332f>
    <TaxCatchAll xmlns="44c59a53-fe6e-4c04-8d64-94c15d2c850d" xsi:nil="true"/>
  </documentManagement>
</p:properties>
</file>

<file path=customXml/itemProps1.xml><?xml version="1.0" encoding="utf-8"?>
<ds:datastoreItem xmlns:ds="http://schemas.openxmlformats.org/officeDocument/2006/customXml" ds:itemID="{FE067980-8C86-459C-8E2C-939BE9A37129}"/>
</file>

<file path=customXml/itemProps2.xml><?xml version="1.0" encoding="utf-8"?>
<ds:datastoreItem xmlns:ds="http://schemas.openxmlformats.org/officeDocument/2006/customXml" ds:itemID="{221210A0-28A7-448F-8594-D7A6F28C446E}"/>
</file>

<file path=customXml/itemProps3.xml><?xml version="1.0" encoding="utf-8"?>
<ds:datastoreItem xmlns:ds="http://schemas.openxmlformats.org/officeDocument/2006/customXml" ds:itemID="{1448C202-C969-4F28-BDDE-C308510A01B4}"/>
</file>

<file path=docProps/app.xml><?xml version="1.0" encoding="utf-8"?>
<Properties xmlns="http://schemas.openxmlformats.org/officeDocument/2006/extended-properties" xmlns:vt="http://schemas.openxmlformats.org/officeDocument/2006/docPropsVTypes">
  <TotalTime>10306</TotalTime>
  <Words>4759</Words>
  <Application>Microsoft Office PowerPoint</Application>
  <PresentationFormat>On-screen Show (4:3)</PresentationFormat>
  <Paragraphs>301</Paragraphs>
  <Slides>47</Slides>
  <Notes>47</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experimental3</vt:lpstr>
      <vt:lpstr>Civilians with Disabilities Living in the Community as a Percentage of the US Population, by State, 2013 </vt:lpstr>
      <vt:lpstr>Age Distribution of Disability  in the US Population, 2013 </vt:lpstr>
      <vt:lpstr>Age Distribution in the US Population of Citizens with Disabilities, 2013 </vt:lpstr>
      <vt:lpstr>Civilians with Disabilities Ages Under 5 Years Living in the Community, by State, 2013 </vt:lpstr>
      <vt:lpstr>Civilians with Disabilities Ages 5-17 Years Living in the Community, by State, 2013 </vt:lpstr>
      <vt:lpstr>Civilians with Disabilities Ages 18-64 Years Living in the Community, by State, 2013 </vt:lpstr>
      <vt:lpstr>Civilians with Disabilities Ages 65 and Over Living in the Community, by State, 2013 </vt:lpstr>
      <vt:lpstr>Prevalence of Types of Disabilities  Ages 18-64, 2013 </vt:lpstr>
      <vt:lpstr>Civilians with Hearing Disabilities  Ages 18-64, by State, 2013 </vt:lpstr>
      <vt:lpstr>Civilians with Vision Disability  Ages 18-64, by State, 2013 </vt:lpstr>
      <vt:lpstr>Civilians with Cognitive Disability  Ages 18-64, by State, 2013 </vt:lpstr>
      <vt:lpstr>Civilians with Ambulatory Disability  Ages 18-64, by State, 2013 </vt:lpstr>
      <vt:lpstr>Civilians with Self-Care Disability  Ages 18-64, by State, 2013 </vt:lpstr>
      <vt:lpstr>Civilians with Independent Living Disability Ages 18-64, by State, 2013 </vt:lpstr>
      <vt:lpstr>Employment Percentages of People  With and Without Disabilities, 2013 </vt:lpstr>
      <vt:lpstr>Employment of Civilians with Disabilities State Variation, 2013 </vt:lpstr>
      <vt:lpstr>Employment of Civilians without Disabilities State Variation, 2013 </vt:lpstr>
      <vt:lpstr>Employment of Civilians  By State, 2013 </vt:lpstr>
      <vt:lpstr>Employment Percentage by Type of Disability Ages 18-64, by State, 2013 </vt:lpstr>
      <vt:lpstr>Range in State Disability Employment Percentages, 2013 </vt:lpstr>
      <vt:lpstr>Hearing Disability Employment Percentage Ages 18-64, by State, 2013 </vt:lpstr>
      <vt:lpstr>Vision Disability Employment Percentage Ages 18-64, by State, 2013 </vt:lpstr>
      <vt:lpstr>Cognitive Disability Employment Percentage Ages 18-64, by State, 2013 </vt:lpstr>
      <vt:lpstr>Ambulatory Disability Employment Percentage Ages 18-64, by State, 2013 </vt:lpstr>
      <vt:lpstr>Self-Care Disability Employment Percentage Ages 18-64, by State, 2013 </vt:lpstr>
      <vt:lpstr>Independent Living Disability Employment Percentage, Ages 18-64, by State, 2013 </vt:lpstr>
      <vt:lpstr>Employment Percentage With and Without Disability, 2008-2013 </vt:lpstr>
      <vt:lpstr>State Median Earnings, Past 12 Months  Ages 16 and Over with Disability, 2013 </vt:lpstr>
      <vt:lpstr>State Median Earnings, Past 12 Months Ages 16 and Over without Disability, 2013 </vt:lpstr>
      <vt:lpstr>State Median Earnings, Past 12 Months Ages 16 and Over By State, 2013 </vt:lpstr>
      <vt:lpstr>Median Earnings, Civilians With and Without Disabilities, Ages 16 and Over, 2008-2013 </vt:lpstr>
      <vt:lpstr>Poverty Percentage Civilians with Disabilities Ages 18-64, 2013 </vt:lpstr>
      <vt:lpstr>Poverty Percentage Civilians without Disabilities Ages 18-64, 2013 </vt:lpstr>
      <vt:lpstr>Poverty Percentage By State, Ages 18-64, 2013 </vt:lpstr>
      <vt:lpstr>Poverty Percentage People with and without Disabilities, 2008-2013 </vt:lpstr>
      <vt:lpstr>Smoking Among Persons Ages 18 and Over With Disabilities, 2013 </vt:lpstr>
      <vt:lpstr>Smoking Among Persons Ages 18 and Over Without Disabilities, 2013 </vt:lpstr>
      <vt:lpstr>Smoking Among Persons Ages 18 and Over  By State, 2013 </vt:lpstr>
      <vt:lpstr>Smoking Percentages  With and Without Disabilities, 2009-2013 </vt:lpstr>
      <vt:lpstr>Obesity Among Persons Ages 18 and Over  With Disabilities, 2013 </vt:lpstr>
      <vt:lpstr>Obesity Among Persons Ages 18 and Over Without Disabilities, 2013 </vt:lpstr>
      <vt:lpstr>Obesity Among Persons Ages 18 and Over  By State, 2013 </vt:lpstr>
      <vt:lpstr>Obesity Percentages  With and Without Disabilities, 2009-2013 </vt:lpstr>
      <vt:lpstr>Binge Drinking Among Persons Ages 18 and Over With Disabilities, 2013 </vt:lpstr>
      <vt:lpstr>Binge Drinking Among Persons Ages 18 and Over Without Disabilities, 2013 </vt:lpstr>
      <vt:lpstr>Binge Drinking Among Persons Ages 18 and Over by State, 2013 </vt:lpstr>
      <vt:lpstr>Binge Drinking Percentages  With and Without Disabilities, 2009-2013 </vt:lpstr>
    </vt:vector>
  </TitlesOfParts>
  <Company>New Editions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Houtenville</dc:creator>
  <cp:lastModifiedBy>Lewis Kraus</cp:lastModifiedBy>
  <cp:revision>308</cp:revision>
  <dcterms:created xsi:type="dcterms:W3CDTF">2008-09-30T16:04:58Z</dcterms:created>
  <dcterms:modified xsi:type="dcterms:W3CDTF">2014-11-21T19:57:01Z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0x010100DA6035985C436640B305F1B268648FB9</vt:lpwstr>
  </property>
</Properties>
</file>